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76" r:id="rId11"/>
    <p:sldId id="265" r:id="rId12"/>
    <p:sldId id="266" r:id="rId13"/>
    <p:sldId id="267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2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E563B-50A2-45AC-938F-E7C40518C3A8}" type="datetimeFigureOut">
              <a:rPr lang="en-US" smtClean="0"/>
              <a:pPr/>
              <a:t>12/3/2014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366A0-D065-414E-AE06-13E64858B0A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E563B-50A2-45AC-938F-E7C40518C3A8}" type="datetimeFigureOut">
              <a:rPr lang="en-US" smtClean="0"/>
              <a:pPr/>
              <a:t>12/3/2014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366A0-D065-414E-AE06-13E64858B0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E563B-50A2-45AC-938F-E7C40518C3A8}" type="datetimeFigureOut">
              <a:rPr lang="en-US" smtClean="0"/>
              <a:pPr/>
              <a:t>12/3/2014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366A0-D065-414E-AE06-13E64858B0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E563B-50A2-45AC-938F-E7C40518C3A8}" type="datetimeFigureOut">
              <a:rPr lang="en-US" smtClean="0"/>
              <a:pPr/>
              <a:t>12/3/2014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366A0-D065-414E-AE06-13E64858B0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E563B-50A2-45AC-938F-E7C40518C3A8}" type="datetimeFigureOut">
              <a:rPr lang="en-US" smtClean="0"/>
              <a:pPr/>
              <a:t>12/3/2014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366A0-D065-414E-AE06-13E64858B0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E563B-50A2-45AC-938F-E7C40518C3A8}" type="datetimeFigureOut">
              <a:rPr lang="en-US" smtClean="0"/>
              <a:pPr/>
              <a:t>12/3/2014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366A0-D065-414E-AE06-13E64858B0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E563B-50A2-45AC-938F-E7C40518C3A8}" type="datetimeFigureOut">
              <a:rPr lang="en-US" smtClean="0"/>
              <a:pPr/>
              <a:t>12/3/2014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366A0-D065-414E-AE06-13E64858B0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E563B-50A2-45AC-938F-E7C40518C3A8}" type="datetimeFigureOut">
              <a:rPr lang="en-US" smtClean="0"/>
              <a:pPr/>
              <a:t>12/3/2014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366A0-D065-414E-AE06-13E64858B0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E563B-50A2-45AC-938F-E7C40518C3A8}" type="datetimeFigureOut">
              <a:rPr lang="en-US" smtClean="0"/>
              <a:pPr/>
              <a:t>12/3/2014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366A0-D065-414E-AE06-13E64858B0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E563B-50A2-45AC-938F-E7C40518C3A8}" type="datetimeFigureOut">
              <a:rPr lang="en-US" smtClean="0"/>
              <a:pPr/>
              <a:t>12/3/2014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366A0-D065-414E-AE06-13E64858B0A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E3DE563B-50A2-45AC-938F-E7C40518C3A8}" type="datetimeFigureOut">
              <a:rPr lang="en-US" smtClean="0"/>
              <a:pPr/>
              <a:t>12/3/2014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74D366A0-D065-414E-AE06-13E64858B0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E3DE563B-50A2-45AC-938F-E7C40518C3A8}" type="datetimeFigureOut">
              <a:rPr lang="en-US" smtClean="0"/>
              <a:pPr/>
              <a:t>12/3/2014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74D366A0-D065-414E-AE06-13E64858B0A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838200"/>
            <a:ext cx="8077200" cy="1673352"/>
          </a:xfrm>
        </p:spPr>
        <p:txBody>
          <a:bodyPr/>
          <a:lstStyle/>
          <a:p>
            <a:r>
              <a:rPr lang="en-US" dirty="0" smtClean="0"/>
              <a:t>DIABETES IN PREGNANCY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057400" y="2819400"/>
            <a:ext cx="547611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/>
              <a:t>Dr. Ahmed </a:t>
            </a:r>
            <a:r>
              <a:rPr lang="en-US" sz="2400" b="1" dirty="0" err="1" smtClean="0"/>
              <a:t>Abdulwahab</a:t>
            </a:r>
            <a:endParaRPr lang="en-US" sz="2400" b="1" dirty="0" smtClean="0"/>
          </a:p>
          <a:p>
            <a:pPr algn="ctr"/>
            <a:r>
              <a:rPr lang="en-US" sz="2400" b="1" dirty="0" smtClean="0"/>
              <a:t>Assistant Professor &amp; Consultant</a:t>
            </a:r>
          </a:p>
          <a:p>
            <a:pPr algn="ctr"/>
            <a:r>
              <a:rPr lang="en-US" sz="2400" b="1" dirty="0" smtClean="0"/>
              <a:t>Department of Obstetrics &amp; Gynecology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INFANT OF A DIABETIC MOTHER</a:t>
            </a:r>
            <a:endParaRPr lang="en-US" dirty="0"/>
          </a:p>
        </p:txBody>
      </p:sp>
      <p:pic>
        <p:nvPicPr>
          <p:cNvPr id="4" name="Content Placeholder 3" descr="imagesCAT84PP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00200" y="2057400"/>
            <a:ext cx="6324599" cy="3886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Maternal morbidity and mortality in diabetic pregnancy 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 smtClean="0"/>
              <a:t>Maternal mortality is rare , those at  most risk are women with coronary heart disease  .</a:t>
            </a:r>
          </a:p>
          <a:p>
            <a:r>
              <a:rPr lang="en-US" b="1" dirty="0" smtClean="0"/>
              <a:t>Maternal morbidity , generally related to severity of diabetic related disease preceding the pregnancy .</a:t>
            </a:r>
          </a:p>
          <a:p>
            <a:r>
              <a:rPr lang="en-US" b="1" dirty="0" smtClean="0"/>
              <a:t>Renal nephropathy and have particular risk to develop pre-</a:t>
            </a:r>
            <a:r>
              <a:rPr lang="en-US" b="1" dirty="0" err="1" smtClean="0"/>
              <a:t>eclampsia</a:t>
            </a:r>
            <a:r>
              <a:rPr lang="en-US" b="1" dirty="0" smtClean="0"/>
              <a:t> .</a:t>
            </a:r>
          </a:p>
          <a:p>
            <a:r>
              <a:rPr lang="en-US" b="1" dirty="0" smtClean="0"/>
              <a:t>Diabetic retinopathy with the risk of progression of the disease .</a:t>
            </a:r>
          </a:p>
          <a:p>
            <a:r>
              <a:rPr lang="en-US" b="1" dirty="0" smtClean="0"/>
              <a:t>Infection  , urinary tract infection , fungal infection , </a:t>
            </a:r>
            <a:r>
              <a:rPr lang="en-US" b="1" dirty="0" err="1" smtClean="0"/>
              <a:t>chorio</a:t>
            </a:r>
            <a:r>
              <a:rPr lang="en-US" b="1" dirty="0" smtClean="0"/>
              <a:t> </a:t>
            </a:r>
            <a:r>
              <a:rPr lang="en-US" b="1" dirty="0" err="1" smtClean="0"/>
              <a:t>amnionitis</a:t>
            </a:r>
            <a:r>
              <a:rPr lang="en-US" b="1" dirty="0" smtClean="0"/>
              <a:t> ,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Cont.</a:t>
            </a:r>
          </a:p>
          <a:p>
            <a:r>
              <a:rPr lang="en-US" b="1" dirty="0" smtClean="0"/>
              <a:t>Sever hypo and hyper </a:t>
            </a:r>
            <a:r>
              <a:rPr lang="en-US" b="1" dirty="0" err="1" smtClean="0"/>
              <a:t>glacaemia</a:t>
            </a:r>
            <a:r>
              <a:rPr lang="en-US" b="1" dirty="0" smtClean="0"/>
              <a:t> , diabetes is becoming difficult to control during pregnancy .</a:t>
            </a:r>
          </a:p>
          <a:p>
            <a:r>
              <a:rPr lang="en-US" b="1" dirty="0" smtClean="0"/>
              <a:t>Increase operative delivery rate ,and </a:t>
            </a:r>
            <a:r>
              <a:rPr lang="en-US" b="1" dirty="0" err="1" smtClean="0"/>
              <a:t>thrombo</a:t>
            </a:r>
            <a:r>
              <a:rPr lang="en-US" b="1" dirty="0" smtClean="0"/>
              <a:t> embolic disease . 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Neonatal complications 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1676401"/>
            <a:ext cx="8382000" cy="4876800"/>
          </a:xfrm>
        </p:spPr>
        <p:txBody>
          <a:bodyPr>
            <a:normAutofit fontScale="92500"/>
          </a:bodyPr>
          <a:lstStyle/>
          <a:p>
            <a:r>
              <a:rPr lang="en-US" b="1" dirty="0" smtClean="0"/>
              <a:t>Morbidity is less with good </a:t>
            </a:r>
            <a:r>
              <a:rPr lang="en-US" b="1" dirty="0" err="1" smtClean="0"/>
              <a:t>glycaemic</a:t>
            </a:r>
            <a:r>
              <a:rPr lang="en-US" b="1" dirty="0" smtClean="0"/>
              <a:t> control.</a:t>
            </a:r>
          </a:p>
          <a:p>
            <a:r>
              <a:rPr lang="en-US" b="1" dirty="0" smtClean="0"/>
              <a:t>Babies of diabetic mothers should be cared on especial care baby unit for the first 24-48- hours of there life .</a:t>
            </a:r>
          </a:p>
          <a:p>
            <a:r>
              <a:rPr lang="en-US" b="1" dirty="0" smtClean="0"/>
              <a:t>Infant of diabetic mothers may have the following .</a:t>
            </a:r>
          </a:p>
          <a:p>
            <a:r>
              <a:rPr lang="en-US" b="1" dirty="0" smtClean="0"/>
              <a:t>1-Macrosomic with birth asphyxia and traumatic birth injuries e.g. brachial nerve injury .</a:t>
            </a:r>
          </a:p>
          <a:p>
            <a:r>
              <a:rPr lang="en-US" b="1" dirty="0" smtClean="0"/>
              <a:t>2-Respiratory  distress syndrome 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3-hypoglycaemia .</a:t>
            </a:r>
          </a:p>
          <a:p>
            <a:r>
              <a:rPr lang="en-US" b="1" dirty="0" smtClean="0"/>
              <a:t>4-Hypocalcaemia and </a:t>
            </a:r>
            <a:r>
              <a:rPr lang="en-US" b="1" dirty="0" err="1" smtClean="0"/>
              <a:t>hypomagnaesemia</a:t>
            </a:r>
            <a:r>
              <a:rPr lang="en-US" b="1" dirty="0" smtClean="0"/>
              <a:t> .</a:t>
            </a:r>
          </a:p>
          <a:p>
            <a:r>
              <a:rPr lang="en-US" b="1" dirty="0" smtClean="0"/>
              <a:t>5- </a:t>
            </a:r>
            <a:r>
              <a:rPr lang="en-US" b="1" dirty="0" err="1" smtClean="0"/>
              <a:t>polycythaemia</a:t>
            </a:r>
            <a:r>
              <a:rPr lang="en-US" b="1" dirty="0" smtClean="0"/>
              <a:t>  .</a:t>
            </a:r>
          </a:p>
          <a:p>
            <a:r>
              <a:rPr lang="en-US" b="1" dirty="0" err="1" smtClean="0"/>
              <a:t>Hyperbilirubinaemia</a:t>
            </a:r>
            <a:r>
              <a:rPr lang="en-US" b="1" dirty="0" smtClean="0"/>
              <a:t> .  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1676400"/>
            <a:ext cx="8382000" cy="4800599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smtClean="0"/>
              <a:t>Diabetic pregnant women should be managed in a joint clinic with an obstetrician and physician .</a:t>
            </a:r>
          </a:p>
          <a:p>
            <a:r>
              <a:rPr lang="en-US" b="1" dirty="0" smtClean="0"/>
              <a:t>The principal of treatment is to maintain the blood sugar level within the normal range with the mean of 24 hours profile around 5mmol/l , using the blood sugar series BSS. </a:t>
            </a:r>
          </a:p>
          <a:p>
            <a:r>
              <a:rPr lang="en-US" b="1" dirty="0" smtClean="0"/>
              <a:t>According to BSS we can adjust the dose and frequency of the insulin , oral </a:t>
            </a:r>
            <a:r>
              <a:rPr lang="en-US" b="1" dirty="0" err="1" smtClean="0"/>
              <a:t>hypoglycaemic</a:t>
            </a:r>
            <a:r>
              <a:rPr lang="en-US" b="1" dirty="0" smtClean="0"/>
              <a:t> agents are not used in pregnancy , may cause fetal anomalies .</a:t>
            </a:r>
          </a:p>
          <a:p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Long term control may be checked using </a:t>
            </a:r>
            <a:r>
              <a:rPr lang="en-US" b="1" dirty="0" err="1" smtClean="0"/>
              <a:t>glycosylated</a:t>
            </a:r>
            <a:r>
              <a:rPr lang="en-US" b="1" dirty="0" smtClean="0"/>
              <a:t>  hemoglobin </a:t>
            </a:r>
            <a:r>
              <a:rPr lang="en-US" b="1" dirty="0" err="1" smtClean="0"/>
              <a:t>Hb</a:t>
            </a:r>
            <a:r>
              <a:rPr lang="en-US" b="1" dirty="0" smtClean="0"/>
              <a:t> A1c .</a:t>
            </a:r>
          </a:p>
          <a:p>
            <a:r>
              <a:rPr lang="en-US" b="1" dirty="0" smtClean="0"/>
              <a:t>An input from dietician is also important to help to adjust the diet .</a:t>
            </a:r>
          </a:p>
          <a:p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Obstetric management .</a:t>
            </a:r>
          </a:p>
          <a:p>
            <a:r>
              <a:rPr lang="en-US" b="1" dirty="0" smtClean="0"/>
              <a:t>Appropriate screening tests .</a:t>
            </a:r>
          </a:p>
          <a:p>
            <a:r>
              <a:rPr lang="en-US" b="1" dirty="0" smtClean="0"/>
              <a:t>Detailed ultrasound anomaly scan and fetal echocardiography  .</a:t>
            </a:r>
          </a:p>
          <a:p>
            <a:r>
              <a:rPr lang="en-US" b="1" dirty="0" smtClean="0"/>
              <a:t>Serial growth scan for </a:t>
            </a:r>
            <a:r>
              <a:rPr lang="en-US" b="1" dirty="0" err="1" smtClean="0"/>
              <a:t>macrosomia</a:t>
            </a:r>
            <a:r>
              <a:rPr lang="en-US" b="1" dirty="0" smtClean="0"/>
              <a:t> and </a:t>
            </a:r>
            <a:r>
              <a:rPr lang="en-US" b="1" dirty="0" err="1" smtClean="0"/>
              <a:t>polyhydramnios</a:t>
            </a:r>
            <a:r>
              <a:rPr lang="en-US" b="1" dirty="0" smtClean="0"/>
              <a:t> .</a:t>
            </a:r>
          </a:p>
          <a:p>
            <a:r>
              <a:rPr lang="en-US" b="1" dirty="0" smtClean="0"/>
              <a:t>Fetal surveillance with biophysical profile BPP.</a:t>
            </a:r>
          </a:p>
          <a:p>
            <a:r>
              <a:rPr lang="en-US" b="1" dirty="0" smtClean="0"/>
              <a:t>Doppler ultrasound .</a:t>
            </a:r>
          </a:p>
          <a:p>
            <a:r>
              <a:rPr lang="en-US" b="1" dirty="0" smtClean="0"/>
              <a:t>Cardio </a:t>
            </a:r>
            <a:r>
              <a:rPr lang="en-US" b="1" dirty="0" err="1" smtClean="0"/>
              <a:t>tocography</a:t>
            </a:r>
            <a:r>
              <a:rPr lang="en-US" b="1" dirty="0" smtClean="0"/>
              <a:t>  CTG . 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Management would attempt to achieve vaginal delivery between 38-40 weeks .</a:t>
            </a:r>
          </a:p>
          <a:p>
            <a:r>
              <a:rPr lang="en-US" b="1" dirty="0" smtClean="0"/>
              <a:t>Diabetes alone is not an indication for caesarian section . 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800600"/>
          </a:xfrm>
        </p:spPr>
        <p:txBody>
          <a:bodyPr>
            <a:normAutofit fontScale="85000" lnSpcReduction="20000"/>
          </a:bodyPr>
          <a:lstStyle/>
          <a:p>
            <a:r>
              <a:rPr lang="en-US" b="1" dirty="0" smtClean="0"/>
              <a:t>Management in labor .</a:t>
            </a:r>
          </a:p>
          <a:p>
            <a:r>
              <a:rPr lang="en-US" b="1" dirty="0" smtClean="0"/>
              <a:t>During labor either induced or spontaneous </a:t>
            </a:r>
            <a:r>
              <a:rPr lang="en-US" b="1" dirty="0" err="1" smtClean="0"/>
              <a:t>normoglycaemia</a:t>
            </a:r>
            <a:r>
              <a:rPr lang="en-US" b="1" dirty="0" smtClean="0"/>
              <a:t> should be maintained using sliding scale of insulin administration .</a:t>
            </a:r>
          </a:p>
          <a:p>
            <a:r>
              <a:rPr lang="en-US" b="1" dirty="0" smtClean="0"/>
              <a:t>Blood glucose level should be tested at two hourly intervals. </a:t>
            </a:r>
          </a:p>
          <a:p>
            <a:r>
              <a:rPr lang="en-US" b="1" dirty="0" smtClean="0"/>
              <a:t>Continuous fetal monitoring is advised .</a:t>
            </a:r>
          </a:p>
          <a:p>
            <a:r>
              <a:rPr lang="en-US" b="1" dirty="0" smtClean="0"/>
              <a:t>Fetal scalp blood sampling should be taken in case of abnormal  CTG .</a:t>
            </a:r>
          </a:p>
          <a:p>
            <a:r>
              <a:rPr lang="en-US" b="1" dirty="0" smtClean="0"/>
              <a:t>Following delivery the insulin requirement rapidly fall in established diabetes .</a:t>
            </a:r>
          </a:p>
          <a:p>
            <a:r>
              <a:rPr lang="en-US" b="1" dirty="0" smtClean="0"/>
              <a:t>In case of gestational diabetes to stop insulin after delivery .</a:t>
            </a:r>
          </a:p>
          <a:p>
            <a:endParaRPr lang="en-US" b="1" dirty="0" smtClean="0"/>
          </a:p>
          <a:p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4854209"/>
          </a:xfrm>
        </p:spPr>
        <p:txBody>
          <a:bodyPr>
            <a:normAutofit fontScale="92500"/>
          </a:bodyPr>
          <a:lstStyle/>
          <a:p>
            <a:r>
              <a:rPr lang="en-US" b="1" dirty="0" smtClean="0"/>
              <a:t>Significant hormonal changes affects carbohydrate metabolism during pregnancy .</a:t>
            </a:r>
          </a:p>
          <a:p>
            <a:r>
              <a:rPr lang="en-US" b="1" dirty="0" smtClean="0"/>
              <a:t>This happens because of the increase of human placental </a:t>
            </a:r>
            <a:r>
              <a:rPr lang="en-US" b="1" dirty="0" err="1" smtClean="0"/>
              <a:t>lactogen</a:t>
            </a:r>
            <a:r>
              <a:rPr lang="en-US" b="1" dirty="0" smtClean="0"/>
              <a:t>,( HPL), and </a:t>
            </a:r>
            <a:r>
              <a:rPr lang="en-US" b="1" dirty="0" err="1" smtClean="0"/>
              <a:t>cortisol</a:t>
            </a:r>
            <a:r>
              <a:rPr lang="en-US" b="1" dirty="0" smtClean="0"/>
              <a:t> both of which are insulin antagonist.</a:t>
            </a:r>
          </a:p>
          <a:p>
            <a:r>
              <a:rPr lang="en-US" b="1" dirty="0" smtClean="0"/>
              <a:t>These changes are most marked during the 3</a:t>
            </a:r>
            <a:r>
              <a:rPr lang="en-US" b="1" baseline="30000" dirty="0" smtClean="0"/>
              <a:t>rd</a:t>
            </a:r>
            <a:r>
              <a:rPr lang="en-US" b="1" dirty="0" smtClean="0"/>
              <a:t>  trimester .</a:t>
            </a:r>
          </a:p>
          <a:p>
            <a:r>
              <a:rPr lang="en-US" b="1" dirty="0" smtClean="0"/>
              <a:t>To balance these changes, maternal pancreas secretes  increased amount of insulin to maintain carbohydrate metabolism 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47801"/>
            <a:ext cx="8229600" cy="5257800"/>
          </a:xfrm>
        </p:spPr>
        <p:txBody>
          <a:bodyPr>
            <a:normAutofit fontScale="92500"/>
          </a:bodyPr>
          <a:lstStyle/>
          <a:p>
            <a:r>
              <a:rPr lang="en-US" b="1" dirty="0" smtClean="0"/>
              <a:t>Glucose cross the placenta by facilitated diffusion and fetal blood level closely follows the maternal level .</a:t>
            </a:r>
          </a:p>
          <a:p>
            <a:r>
              <a:rPr lang="en-US" b="1" dirty="0" smtClean="0"/>
              <a:t>Diabetes complicates pregnancy either the woman has pre existing diabetes which can be  on diet , oral hypoglycemic agents or insulin ,</a:t>
            </a:r>
          </a:p>
          <a:p>
            <a:r>
              <a:rPr lang="en-US" b="1" dirty="0" smtClean="0"/>
              <a:t>Or may develop the diabetes during the course of the pregnancy ,( gestational diabetes) GDM. </a:t>
            </a:r>
          </a:p>
          <a:p>
            <a:r>
              <a:rPr lang="en-US" b="1" dirty="0" smtClean="0"/>
              <a:t>1-2% of women will develop gestational diabetes during pregnancy   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105399"/>
          </a:xfrm>
        </p:spPr>
        <p:txBody>
          <a:bodyPr>
            <a:normAutofit/>
          </a:bodyPr>
          <a:lstStyle/>
          <a:p>
            <a:r>
              <a:rPr lang="en-US" b="1" dirty="0" smtClean="0"/>
              <a:t>Risk factors for development of diabetes in pregnancy .Required( GTT)</a:t>
            </a:r>
          </a:p>
          <a:p>
            <a:r>
              <a:rPr lang="en-US" b="1" dirty="0" smtClean="0"/>
              <a:t>Obesity .</a:t>
            </a:r>
          </a:p>
          <a:p>
            <a:r>
              <a:rPr lang="en-US" b="1" dirty="0" smtClean="0"/>
              <a:t>Family history of DM .</a:t>
            </a:r>
          </a:p>
          <a:p>
            <a:r>
              <a:rPr lang="en-US" b="1" dirty="0" smtClean="0"/>
              <a:t>History of delivering big babies .</a:t>
            </a:r>
          </a:p>
          <a:p>
            <a:r>
              <a:rPr lang="en-US" b="1" dirty="0" smtClean="0"/>
              <a:t>History of unexplained intrauterine fetal death .</a:t>
            </a:r>
          </a:p>
          <a:p>
            <a:r>
              <a:rPr lang="en-US" b="1" dirty="0" smtClean="0"/>
              <a:t>History of delivering babies with congenital anomalies.</a:t>
            </a:r>
          </a:p>
          <a:p>
            <a:r>
              <a:rPr lang="en-US" b="1" dirty="0" smtClean="0"/>
              <a:t>Positive screening tests for DM. </a:t>
            </a:r>
          </a:p>
          <a:p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676400"/>
            <a:ext cx="8610600" cy="4876799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 smtClean="0"/>
              <a:t>Screening of diabetes in pregnancy .</a:t>
            </a:r>
          </a:p>
          <a:p>
            <a:r>
              <a:rPr lang="en-US" b="1" dirty="0" smtClean="0"/>
              <a:t>No single test proved to be perfect.</a:t>
            </a:r>
          </a:p>
          <a:p>
            <a:r>
              <a:rPr lang="en-US" b="1" dirty="0" smtClean="0"/>
              <a:t>Urinary glucose is completely unreliable.</a:t>
            </a:r>
          </a:p>
          <a:p>
            <a:r>
              <a:rPr lang="en-US" b="1" dirty="0" smtClean="0"/>
              <a:t>A full glucose tolerance test is would be ideal but is expensive and time consuming .</a:t>
            </a:r>
          </a:p>
          <a:p>
            <a:r>
              <a:rPr lang="en-US" b="1" dirty="0" smtClean="0"/>
              <a:t>Random blood sugar of 5.8 </a:t>
            </a:r>
            <a:r>
              <a:rPr lang="en-US" b="1" dirty="0" err="1" smtClean="0"/>
              <a:t>mmol</a:t>
            </a:r>
            <a:r>
              <a:rPr lang="en-US" b="1" dirty="0" smtClean="0"/>
              <a:t>, has only 60% sensitivity .</a:t>
            </a:r>
          </a:p>
          <a:p>
            <a:r>
              <a:rPr lang="en-US" b="1" dirty="0" smtClean="0"/>
              <a:t>Glucose challenge test GCT is using 50 gm glucose without fasting and measure the blood glucose after one hour and should not be greater than 7.8 </a:t>
            </a:r>
            <a:r>
              <a:rPr lang="en-US" b="1" dirty="0" err="1" smtClean="0"/>
              <a:t>mmol</a:t>
            </a:r>
            <a:r>
              <a:rPr lang="en-US" b="1" dirty="0" smtClean="0"/>
              <a:t> , the sensitivity is improved by 80% 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b="1" u="sng" dirty="0" smtClean="0">
                <a:solidFill>
                  <a:srgbClr val="FF0000"/>
                </a:solidFill>
              </a:rPr>
              <a:t>Definition of diabetes .</a:t>
            </a:r>
          </a:p>
          <a:p>
            <a:r>
              <a:rPr lang="en-US" b="1" dirty="0" smtClean="0"/>
              <a:t>WHO  has defined diabetes as either fasting blood glucose of 7.8 </a:t>
            </a:r>
            <a:r>
              <a:rPr lang="en-US" b="1" dirty="0" err="1" smtClean="0"/>
              <a:t>mmol</a:t>
            </a:r>
            <a:r>
              <a:rPr lang="en-US" b="1" dirty="0" smtClean="0"/>
              <a:t>/l or more than 11mmol/l  1-2 hours following 75 grams of oral glucose load.</a:t>
            </a:r>
          </a:p>
          <a:p>
            <a:r>
              <a:rPr lang="en-US" b="1" dirty="0" smtClean="0"/>
              <a:t>A good </a:t>
            </a:r>
            <a:r>
              <a:rPr lang="en-US" b="1" dirty="0" err="1" smtClean="0"/>
              <a:t>glycaemic</a:t>
            </a:r>
            <a:r>
              <a:rPr lang="en-US" b="1" dirty="0" smtClean="0"/>
              <a:t> control during pregnancy or even before is needed  because of the direct relationship between the blood glucose level and the fetal and maternal complications.</a:t>
            </a:r>
          </a:p>
          <a:p>
            <a:r>
              <a:rPr lang="en-US" b="1" dirty="0" smtClean="0"/>
              <a:t>Any diabetic women who plan to get pregnant should insure that their diabetes is optimally controlled to reduce the risk of obstetrical complications. 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Fetal and neonatal complications of diabetic pregnancy 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76401"/>
            <a:ext cx="8229600" cy="4876800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smtClean="0"/>
              <a:t>There is increase risk of .</a:t>
            </a:r>
          </a:p>
          <a:p>
            <a:r>
              <a:rPr lang="en-US" b="1" dirty="0" smtClean="0"/>
              <a:t>A-Miscarriage in early pregnancy .</a:t>
            </a:r>
          </a:p>
          <a:p>
            <a:r>
              <a:rPr lang="en-US" b="1" dirty="0" smtClean="0"/>
              <a:t>B-Congenital fetal abnormality which include</a:t>
            </a:r>
          </a:p>
          <a:p>
            <a:r>
              <a:rPr lang="en-US" b="1" dirty="0" smtClean="0"/>
              <a:t>1-Congenital heart disease , VSD , ASD .</a:t>
            </a:r>
          </a:p>
          <a:p>
            <a:r>
              <a:rPr lang="en-US" b="1" dirty="0" smtClean="0"/>
              <a:t>2- neural tubal defect , </a:t>
            </a:r>
            <a:r>
              <a:rPr lang="en-US" b="1" dirty="0" err="1" smtClean="0"/>
              <a:t>spina</a:t>
            </a:r>
            <a:r>
              <a:rPr lang="en-US" b="1" dirty="0" smtClean="0"/>
              <a:t> </a:t>
            </a:r>
            <a:r>
              <a:rPr lang="en-US" b="1" dirty="0" err="1" smtClean="0"/>
              <a:t>befida</a:t>
            </a:r>
            <a:r>
              <a:rPr lang="en-US" b="1" dirty="0" smtClean="0"/>
              <a:t>  .</a:t>
            </a:r>
          </a:p>
          <a:p>
            <a:r>
              <a:rPr lang="en-US" b="1" dirty="0" smtClean="0"/>
              <a:t>3- caudal regression syndrome, it is a   rare complication .</a:t>
            </a:r>
          </a:p>
          <a:p>
            <a:r>
              <a:rPr lang="en-US" b="1" dirty="0" smtClean="0"/>
              <a:t>Congenital abnormality is the most common cause of morbidity and mortality in diabetic pregnancies and is seen 2-4 time more often than in normal pregnancy.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4854209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smtClean="0"/>
              <a:t>Cont.</a:t>
            </a:r>
          </a:p>
          <a:p>
            <a:r>
              <a:rPr lang="en-US" b="1" dirty="0" smtClean="0"/>
              <a:t>Mechanism of the congenital anomalies is not fully understood but </a:t>
            </a:r>
            <a:r>
              <a:rPr lang="en-US" b="1" dirty="0" smtClean="0"/>
              <a:t>hypoglycemia and hyperglycemia  </a:t>
            </a:r>
            <a:r>
              <a:rPr lang="en-US" b="1" dirty="0" smtClean="0"/>
              <a:t>at the time of organogenesis may be the underlying cause .</a:t>
            </a:r>
          </a:p>
          <a:p>
            <a:r>
              <a:rPr lang="en-US" b="1" dirty="0" smtClean="0"/>
              <a:t>4- fetal </a:t>
            </a:r>
            <a:r>
              <a:rPr lang="en-US" b="1" dirty="0" err="1" smtClean="0"/>
              <a:t>macrosomia</a:t>
            </a:r>
            <a:r>
              <a:rPr lang="en-US" b="1" dirty="0" smtClean="0"/>
              <a:t> and its associated traumatic birth and shoulder </a:t>
            </a:r>
            <a:r>
              <a:rPr lang="en-US" b="1" dirty="0" err="1" smtClean="0"/>
              <a:t>dystocia</a:t>
            </a:r>
            <a:r>
              <a:rPr lang="en-US" b="1" dirty="0" smtClean="0"/>
              <a:t> and therefore possible hypoxia ,</a:t>
            </a:r>
          </a:p>
          <a:p>
            <a:r>
              <a:rPr lang="en-US" b="1" dirty="0" smtClean="0"/>
              <a:t>Accelerated fetal growth occurs in late second and third trimester due to poorly controlled diabetes 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5-sudden unexplained late stillbirth in poorly controlled diabetes especially with those with vascular disease ,cause of the death is possible due to chronic hypoxia. </a:t>
            </a:r>
          </a:p>
          <a:p>
            <a:r>
              <a:rPr lang="en-US" b="1" dirty="0" smtClean="0"/>
              <a:t>6- </a:t>
            </a:r>
            <a:r>
              <a:rPr lang="en-US" b="1" dirty="0" err="1" smtClean="0"/>
              <a:t>polyhydramnios</a:t>
            </a:r>
            <a:r>
              <a:rPr lang="en-US" b="1" dirty="0" smtClean="0"/>
              <a:t>  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308</TotalTime>
  <Words>917</Words>
  <Application>Microsoft Office PowerPoint</Application>
  <PresentationFormat>On-screen Show (4:3)</PresentationFormat>
  <Paragraphs>84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Module</vt:lpstr>
      <vt:lpstr>DIABETES IN PREGNANCY</vt:lpstr>
      <vt:lpstr>Slide 2</vt:lpstr>
      <vt:lpstr>Slide 3</vt:lpstr>
      <vt:lpstr>Slide 4</vt:lpstr>
      <vt:lpstr>Slide 5</vt:lpstr>
      <vt:lpstr>Slide 6</vt:lpstr>
      <vt:lpstr>Fetal and neonatal complications of diabetic pregnancy </vt:lpstr>
      <vt:lpstr>Slide 8</vt:lpstr>
      <vt:lpstr>Slide 9</vt:lpstr>
      <vt:lpstr>INFANT OF A DIABETIC MOTHER</vt:lpstr>
      <vt:lpstr>Maternal morbidity and mortality in diabetic pregnancy </vt:lpstr>
      <vt:lpstr>Slide 12</vt:lpstr>
      <vt:lpstr>Neonatal complications </vt:lpstr>
      <vt:lpstr>Slide 14</vt:lpstr>
      <vt:lpstr>Slide 15</vt:lpstr>
      <vt:lpstr>Slide 16</vt:lpstr>
      <vt:lpstr>Slide 17</vt:lpstr>
      <vt:lpstr>Slide 18</vt:lpstr>
      <vt:lpstr>Slide 19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DIABETES IN PREGNANCY </dc:title>
  <dc:creator>DR.AHMED</dc:creator>
  <cp:lastModifiedBy>DR.AHMED</cp:lastModifiedBy>
  <cp:revision>43</cp:revision>
  <dcterms:created xsi:type="dcterms:W3CDTF">2012-07-25T09:35:38Z</dcterms:created>
  <dcterms:modified xsi:type="dcterms:W3CDTF">2014-12-03T04:58:59Z</dcterms:modified>
</cp:coreProperties>
</file>