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331" r:id="rId15"/>
    <p:sldId id="332" r:id="rId16"/>
    <p:sldId id="274" r:id="rId17"/>
    <p:sldId id="276" r:id="rId18"/>
    <p:sldId id="277" r:id="rId19"/>
    <p:sldId id="278" r:id="rId20"/>
    <p:sldId id="280" r:id="rId21"/>
    <p:sldId id="281" r:id="rId22"/>
    <p:sldId id="282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3" r:id="rId31"/>
    <p:sldId id="295" r:id="rId32"/>
    <p:sldId id="299" r:id="rId33"/>
    <p:sldId id="302" r:id="rId34"/>
    <p:sldId id="307" r:id="rId35"/>
    <p:sldId id="309" r:id="rId36"/>
    <p:sldId id="310" r:id="rId37"/>
    <p:sldId id="311" r:id="rId38"/>
    <p:sldId id="312" r:id="rId39"/>
    <p:sldId id="313" r:id="rId40"/>
    <p:sldId id="315" r:id="rId41"/>
    <p:sldId id="316" r:id="rId42"/>
    <p:sldId id="323" r:id="rId43"/>
    <p:sldId id="324" r:id="rId44"/>
    <p:sldId id="326" r:id="rId45"/>
    <p:sldId id="327" r:id="rId46"/>
    <p:sldId id="328" r:id="rId47"/>
    <p:sldId id="329" r:id="rId48"/>
    <p:sldId id="330" r:id="rId49"/>
    <p:sldId id="269" r:id="rId50"/>
    <p:sldId id="270" r:id="rId51"/>
    <p:sldId id="271" r:id="rId52"/>
    <p:sldId id="272" r:id="rId53"/>
    <p:sldId id="273" r:id="rId54"/>
    <p:sldId id="33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96AE-561D-4AE7-9916-9962401E76A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A118-013C-4C53-A252-2486D5006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Antenatal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Auscultation</a:t>
            </a:r>
          </a:p>
          <a:p>
            <a:pPr>
              <a:buNone/>
            </a:pPr>
            <a:r>
              <a:rPr lang="en-US" dirty="0" err="1" smtClean="0"/>
              <a:t>Pinard</a:t>
            </a: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Stethescope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Doppler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Normal FH rate 120=160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 of fetal heart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Fetal sound:</a:t>
            </a:r>
          </a:p>
          <a:p>
            <a:pPr>
              <a:buNone/>
            </a:pPr>
            <a:r>
              <a:rPr lang="en-US" dirty="0" smtClean="0"/>
              <a:t>Umbilical </a:t>
            </a:r>
            <a:r>
              <a:rPr lang="en-US" dirty="0" err="1" smtClean="0"/>
              <a:t>souffle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Fetal movement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Maternal sound</a:t>
            </a:r>
          </a:p>
          <a:p>
            <a:pPr>
              <a:buNone/>
            </a:pPr>
            <a:r>
              <a:rPr lang="en-US" dirty="0" smtClean="0"/>
              <a:t>Uterine </a:t>
            </a:r>
            <a:r>
              <a:rPr lang="en-US" dirty="0" err="1" smtClean="0"/>
              <a:t>souffle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Intestinal movement</a:t>
            </a:r>
          </a:p>
          <a:p>
            <a:pPr>
              <a:buNone/>
            </a:pPr>
            <a:r>
              <a:rPr lang="en-US" dirty="0" smtClean="0"/>
              <a:t>Aortic transmitted pulsation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complication </a:t>
            </a:r>
            <a:r>
              <a:rPr lang="en-US" dirty="0" err="1" smtClean="0"/>
              <a:t>occure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Urine:					booking</a:t>
            </a:r>
          </a:p>
          <a:p>
            <a:r>
              <a:rPr lang="en-US" dirty="0" err="1" smtClean="0"/>
              <a:t>Cbc</a:t>
            </a:r>
            <a:r>
              <a:rPr lang="en-US" dirty="0" smtClean="0"/>
              <a:t> -----------					booking/28weeks</a:t>
            </a:r>
          </a:p>
          <a:p>
            <a:r>
              <a:rPr lang="en-US" dirty="0" smtClean="0"/>
              <a:t>Blood group					booking/28w</a:t>
            </a:r>
          </a:p>
          <a:p>
            <a:r>
              <a:rPr lang="en-US" dirty="0" err="1" smtClean="0"/>
              <a:t>Rh</a:t>
            </a:r>
            <a:r>
              <a:rPr lang="en-US" dirty="0" smtClean="0"/>
              <a:t> typing       				booking</a:t>
            </a:r>
          </a:p>
          <a:p>
            <a:r>
              <a:rPr lang="en-US" dirty="0" err="1" smtClean="0"/>
              <a:t>Rbcs</a:t>
            </a:r>
            <a:r>
              <a:rPr lang="en-US" dirty="0" smtClean="0"/>
              <a:t> antibodies				booking/28</a:t>
            </a:r>
          </a:p>
          <a:p>
            <a:r>
              <a:rPr lang="en-US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Screening for </a:t>
            </a:r>
            <a:r>
              <a:rPr lang="en-US" dirty="0" err="1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haemoglobinopathies</a:t>
            </a:r>
            <a:r>
              <a:rPr lang="en-US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	booking</a:t>
            </a:r>
            <a:endParaRPr lang="en-US" dirty="0" smtClean="0"/>
          </a:p>
          <a:p>
            <a:r>
              <a:rPr lang="en-US" dirty="0" smtClean="0"/>
              <a:t>Rubella antibodies				booking</a:t>
            </a:r>
          </a:p>
          <a:p>
            <a:r>
              <a:rPr lang="en-US" dirty="0" smtClean="0"/>
              <a:t>Hepatitis B surface antigen			booking</a:t>
            </a:r>
          </a:p>
          <a:p>
            <a:r>
              <a:rPr lang="en-US" dirty="0" smtClean="0"/>
              <a:t>Syphilis					booking</a:t>
            </a:r>
          </a:p>
          <a:p>
            <a:r>
              <a:rPr lang="en-US" dirty="0" smtClean="0"/>
              <a:t>HIV						booking</a:t>
            </a:r>
          </a:p>
          <a:p>
            <a:r>
              <a:rPr lang="en-US" dirty="0" smtClean="0"/>
              <a:t>MGTT					28weeks</a:t>
            </a:r>
          </a:p>
          <a:p>
            <a:r>
              <a:rPr lang="en-US" dirty="0" smtClean="0"/>
              <a:t>GBS						36weeks</a:t>
            </a:r>
          </a:p>
          <a:p>
            <a:r>
              <a:rPr lang="en-US" dirty="0" smtClean="0"/>
              <a:t>Ultrasound					booking+11-14w/20w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2875"/>
            <a:ext cx="89916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52400"/>
            <a:ext cx="8929688" cy="1219200"/>
          </a:xfrm>
        </p:spPr>
        <p:txBody>
          <a:bodyPr/>
          <a:lstStyle/>
          <a:p>
            <a:r>
              <a:rPr lang="en-US" sz="36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Down’s syndrome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4114800" cy="23622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effectLst/>
                <a:latin typeface="OptimaLTStd" charset="-128"/>
                <a:ea typeface="OptimaLTStd" charset="-128"/>
              </a:rPr>
              <a:t>• at 11–14 weeks:</a:t>
            </a:r>
          </a:p>
          <a:p>
            <a:pPr>
              <a:defRPr/>
            </a:pPr>
            <a:endParaRPr lang="en-US" sz="2000" b="1" dirty="0" smtClean="0">
              <a:effectLst/>
              <a:latin typeface="OptimaLTStd" charset="-128"/>
              <a:ea typeface="OptimaLTStd" charset="-128"/>
            </a:endParaRPr>
          </a:p>
          <a:p>
            <a:pPr>
              <a:buFont typeface="Monotype Sorts" charset="2"/>
              <a:buNone/>
              <a:defRPr/>
            </a:pPr>
            <a:r>
              <a:rPr lang="en-US" sz="2000" b="1" dirty="0" smtClean="0">
                <a:effectLst/>
                <a:latin typeface="OptimaLTStd" charset="-128"/>
                <a:ea typeface="OptimaLTStd" charset="-128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–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Nuchal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translucency (NT)</a:t>
            </a:r>
          </a:p>
          <a:p>
            <a:pPr>
              <a:buFont typeface="Monotype Sorts" charset="2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– Combined test (NT +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hCG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+ PAPP-A)</a:t>
            </a:r>
          </a:p>
          <a:p>
            <a:pPr>
              <a:defRPr/>
            </a:pPr>
            <a:endParaRPr lang="en-US" sz="2000" b="1" dirty="0" smtClean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181600" y="1676400"/>
            <a:ext cx="38100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smtClean="0">
                <a:effectLst/>
                <a:latin typeface="OptimaLTStd" charset="-128"/>
                <a:ea typeface="OptimaLTStd" charset="-128"/>
              </a:rPr>
              <a:t>• at 15 – 20 weeks:</a:t>
            </a:r>
          </a:p>
          <a:p>
            <a:endParaRPr lang="en-US" sz="2000" b="1" smtClean="0">
              <a:effectLst/>
              <a:latin typeface="OptimaLTStd" charset="-128"/>
              <a:ea typeface="OptimaLTStd" charset="-128"/>
            </a:endParaRPr>
          </a:p>
          <a:p>
            <a:pPr>
              <a:buFont typeface="Monotype Sorts" charset="2"/>
              <a:buNone/>
            </a:pPr>
            <a:r>
              <a:rPr lang="en-US" sz="2000" b="1" smtClean="0">
                <a:effectLst/>
                <a:latin typeface="OptimaLTStd" charset="-128"/>
                <a:ea typeface="OptimaLTStd" charset="-128"/>
              </a:rPr>
              <a:t>  </a:t>
            </a:r>
            <a:r>
              <a:rPr lang="en-US" sz="2000" b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– double test (hCG, uE3)</a:t>
            </a:r>
          </a:p>
          <a:p>
            <a:pPr>
              <a:buFont typeface="Monotype Sorts" charset="2"/>
              <a:buNone/>
            </a:pPr>
            <a:r>
              <a:rPr lang="en-US" sz="2000" b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– triple test (hCG, uE3, AFP)</a:t>
            </a:r>
          </a:p>
          <a:p>
            <a:pPr>
              <a:buFont typeface="Monotype Sorts" charset="2"/>
              <a:buNone/>
            </a:pPr>
            <a:r>
              <a:rPr lang="en-US" sz="2000" b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– quadruple test (hCG, uE3, AFP, inhibin A)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76200" y="4343400"/>
            <a:ext cx="4267200" cy="30480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effectLst/>
                <a:latin typeface="OptimaLTStd" charset="-128"/>
                <a:ea typeface="OptimaLTStd" charset="-128"/>
              </a:rPr>
              <a:t>• at 11–14 weeks and then at 15–20 weeks:</a:t>
            </a:r>
          </a:p>
          <a:p>
            <a:pPr>
              <a:buFont typeface="Monotype Sorts" charset="2"/>
              <a:buNone/>
              <a:defRPr/>
            </a:pPr>
            <a:r>
              <a:rPr lang="en-US" sz="2000" b="1" dirty="0" smtClean="0">
                <a:effectLst/>
                <a:latin typeface="OptimaLTStd" charset="-128"/>
                <a:ea typeface="OptimaLTStd" charset="-128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– integrated test (combined test at 11–14 weeks, followed by AFP, uE3 and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inhibin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 at</a:t>
            </a:r>
          </a:p>
          <a:p>
            <a:pPr>
              <a:buFont typeface="Monotype Sorts" charset="2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   15–20 weeks)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  <p:sp>
        <p:nvSpPr>
          <p:cNvPr id="198662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5105400" y="4419600"/>
            <a:ext cx="4038600" cy="25146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– serum integrated test (PAPP-A and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hCG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at 11–14 weeks, followed by AFP, uE3 and</a:t>
            </a:r>
          </a:p>
          <a:p>
            <a:pPr>
              <a:buFont typeface="Monotype Sorts" charset="2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inhibin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 at 15–20 weeks).</a:t>
            </a:r>
          </a:p>
          <a:p>
            <a:pPr>
              <a:defRPr/>
            </a:pPr>
            <a:endParaRPr lang="en-US" sz="2000" b="1" dirty="0" smtClean="0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2971800" y="1295400"/>
            <a:ext cx="22653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OptimaLTStd" charset="-128"/>
                <a:ea typeface="OptimaLTStd" charset="-128"/>
              </a:rPr>
              <a:t>Maternal age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458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</a:br>
            <a:r>
              <a:rPr lang="en-US" sz="36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Recommendations on mental health screening</a:t>
            </a:r>
            <a:r>
              <a:rPr lang="en-US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072563" cy="474345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ptimaLTStd" charset="-128"/>
                <a:ea typeface="OptimaLTStd" charset="-128"/>
              </a:rPr>
              <a:t>After identifying a possible mental disorder in a woman during pregnancy or the postnatal period, further assessment should be considered, in consultation with colleagues if necessary.</a:t>
            </a:r>
          </a:p>
          <a:p>
            <a:pPr>
              <a:spcBef>
                <a:spcPct val="50000"/>
              </a:spcBef>
            </a:pPr>
            <a:endParaRPr lang="en-US" sz="1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OptimaLTStd" charset="-128"/>
              <a:ea typeface="OptimaLTStd" charset="-128"/>
            </a:endParaRPr>
          </a:p>
          <a:p>
            <a:pPr>
              <a:spcBef>
                <a:spcPct val="50000"/>
              </a:spcBef>
            </a:pPr>
            <a:endParaRPr lang="en-US" sz="1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OptimaLTStd" charset="-128"/>
              <a:ea typeface="OptimaLTStd" charset="-128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228600"/>
            <a:ext cx="8763000" cy="47243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Screening for </a:t>
            </a:r>
            <a:r>
              <a:rPr lang="en-US" sz="4800" b="1" dirty="0" err="1">
                <a:solidFill>
                  <a:srgbClr val="000000"/>
                </a:solidFill>
                <a:latin typeface="OptimaLTStd" charset="-128"/>
                <a:ea typeface="OptimaLTStd" charset="-128"/>
              </a:rPr>
              <a:t>anaemia</a:t>
            </a:r>
            <a:r>
              <a:rPr lang="en-US" sz="4800" b="1" dirty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.</a:t>
            </a:r>
            <a:r>
              <a:rPr lang="en-US" b="1" dirty="0">
                <a:latin typeface="OptimaLTStd" charset="-128"/>
                <a:ea typeface="OptimaLTStd" charset="-128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OptimaLTStd" charset="-128"/>
              <a:ea typeface="OptimaLTStd" charset="-128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b="1" dirty="0">
              <a:solidFill>
                <a:srgbClr val="000000"/>
              </a:solidFill>
              <a:latin typeface="OptimaLTStd" charset="-128"/>
              <a:ea typeface="OptimaLTStd" charset="-128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Screening should take place early in pregnancy </a:t>
            </a:r>
            <a:r>
              <a:rPr lang="en-US" sz="2800" b="1" dirty="0">
                <a:latin typeface="OptimaLTStd" charset="-128"/>
                <a:ea typeface="OptimaLTStd" charset="-128"/>
              </a:rPr>
              <a:t> </a:t>
            </a:r>
            <a:endParaRPr lang="en-US" sz="2800" b="1" dirty="0" smtClean="0">
              <a:latin typeface="OptimaLTStd" charset="-128"/>
              <a:ea typeface="OptimaLTStd" charset="-128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At 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the booking </a:t>
            </a:r>
            <a:r>
              <a:rPr lang="en-US" sz="2800" b="1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appointment, and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 At 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28 weeks</a:t>
            </a:r>
            <a:r>
              <a:rPr lang="en-US" sz="2800" b="1" dirty="0">
                <a:latin typeface="OptimaLTStd" charset="-128"/>
                <a:ea typeface="OptimaLTStd" charset="-128"/>
              </a:rPr>
              <a:t>,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152400"/>
            <a:ext cx="8915400" cy="60016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Blood grouping and red cell </a:t>
            </a:r>
            <a:r>
              <a:rPr lang="en-US" sz="3600" b="1" dirty="0" err="1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alloantibodies</a:t>
            </a:r>
            <a:endParaRPr lang="en-US" sz="3600" b="1" dirty="0">
              <a:solidFill>
                <a:srgbClr val="000000"/>
              </a:solidFill>
              <a:latin typeface="OptimaLTStd-Bold" charset="-128"/>
              <a:ea typeface="OptimaLTStd-Bold" charset="-128"/>
            </a:endParaRPr>
          </a:p>
          <a:p>
            <a:pPr>
              <a:buFontTx/>
              <a:buChar char="•"/>
            </a:pPr>
            <a:endParaRPr lang="en-US" sz="2800" b="1" dirty="0">
              <a:solidFill>
                <a:srgbClr val="333333"/>
              </a:solidFill>
              <a:latin typeface="OptimaLTStd" charset="-128"/>
              <a:ea typeface="OptimaLTStd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15% of women are rhesus D-negative.</a:t>
            </a:r>
          </a:p>
          <a:p>
            <a:pPr algn="ctr"/>
            <a:endParaRPr lang="en-US" sz="2800" b="1" dirty="0">
              <a:solidFill>
                <a:srgbClr val="000000"/>
              </a:solidFill>
              <a:latin typeface="OptimaLTStd-Bold" charset="-128"/>
              <a:ea typeface="OptimaLTStd-Bold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The main red cell antibodies that can cause severe </a:t>
            </a:r>
            <a:r>
              <a:rPr lang="en-US" sz="2800" b="1" dirty="0" err="1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alloimmune</a:t>
            </a:r>
            <a:r>
              <a:rPr lang="en-US" sz="2800" b="1" dirty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anaemia</a:t>
            </a:r>
            <a:r>
              <a:rPr lang="en-US" sz="2800" b="1" dirty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 in the fetus are 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anti-D, anti-c and anti-</a:t>
            </a:r>
            <a:r>
              <a:rPr lang="en-US" sz="32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Kell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.</a:t>
            </a:r>
            <a:r>
              <a:rPr lang="en-US" sz="2800" b="1" dirty="0">
                <a:solidFill>
                  <a:srgbClr val="333333"/>
                </a:solidFill>
                <a:latin typeface="OptimaLTStd" charset="-128"/>
                <a:ea typeface="OptimaLTStd" charset="-128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anti-e, -</a:t>
            </a:r>
            <a:r>
              <a:rPr lang="en-US" sz="28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Ce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, -</a:t>
            </a:r>
            <a:r>
              <a:rPr lang="en-US" sz="28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Fya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, -</a:t>
            </a:r>
            <a:r>
              <a:rPr lang="en-US" sz="28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Jka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 and-Cw.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Lea, -</a:t>
            </a:r>
            <a:r>
              <a:rPr lang="en-US" sz="28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Leb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, -</a:t>
            </a:r>
            <a:r>
              <a:rPr lang="en-US" sz="28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Lua</a:t>
            </a:r>
            <a:r>
              <a:rPr lang="en-US" sz="2800" b="1" dirty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, -P, -N, -</a:t>
            </a:r>
            <a:r>
              <a:rPr lang="en-US" sz="2800" b="1" dirty="0" err="1">
                <a:solidFill>
                  <a:schemeClr val="hlink"/>
                </a:solidFill>
                <a:latin typeface="OptimaLTStd" charset="-128"/>
                <a:ea typeface="OptimaLTStd" charset="-128"/>
              </a:rPr>
              <a:t>Xga</a:t>
            </a:r>
            <a:endParaRPr lang="en-US" sz="2800" b="1" dirty="0">
              <a:solidFill>
                <a:srgbClr val="333333"/>
              </a:solidFill>
              <a:latin typeface="OptimaLTStd" charset="-128"/>
              <a:ea typeface="OptimaLTStd" charset="-128"/>
            </a:endParaRPr>
          </a:p>
          <a:p>
            <a:pPr>
              <a:buFontTx/>
              <a:buChar char="•"/>
            </a:pPr>
            <a:endParaRPr lang="en-US" sz="2800" b="1" dirty="0">
              <a:solidFill>
                <a:srgbClr val="333333"/>
              </a:solidFill>
              <a:latin typeface="OptimaLTStd" charset="-128"/>
              <a:ea typeface="OptimaLTStd" charset="-128"/>
            </a:endParaRPr>
          </a:p>
          <a:p>
            <a:endParaRPr lang="en-US" sz="1200" b="1" dirty="0">
              <a:solidFill>
                <a:schemeClr val="hlink"/>
              </a:solidFill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0"/>
            <a:ext cx="8315325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</a:br>
            <a:r>
              <a:rPr lang="en-US" sz="32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</a:br>
            <a:r>
              <a:rPr lang="en-US" sz="32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Recommendations for Blood grouping and red cell </a:t>
            </a:r>
            <a:r>
              <a:rPr lang="en-US" sz="3200" b="1" dirty="0" err="1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alloantibodies</a:t>
            </a:r>
            <a:r>
              <a:rPr lang="en-US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8800"/>
            <a:ext cx="8886825" cy="50292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Women should be screened for atypical red cell </a:t>
            </a:r>
            <a:r>
              <a:rPr lang="en-US" sz="2400" dirty="0" err="1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alloantibodies</a:t>
            </a:r>
            <a:r>
              <a:rPr lang="en-US" sz="2400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in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 early pregnancy and again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 at 28 weeks</a:t>
            </a:r>
            <a:r>
              <a:rPr lang="en-US" sz="2400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, regardless of their rhesus D status.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800" b="1" dirty="0" smtClean="0">
              <a:solidFill>
                <a:schemeClr val="hlink"/>
              </a:solidFill>
              <a:latin typeface="OptimaLTStd" charset="-128"/>
              <a:ea typeface="OptimaLTStd" charset="-12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Husband = partner </a:t>
            </a:r>
            <a:r>
              <a:rPr lang="en-US" sz="1800" b="1" dirty="0" err="1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Rh</a:t>
            </a:r>
            <a:r>
              <a:rPr lang="en-US" sz="1800" b="1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 typing if the woman is </a:t>
            </a:r>
            <a:r>
              <a:rPr lang="en-US" sz="1800" b="1" dirty="0" err="1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rh</a:t>
            </a:r>
            <a:r>
              <a:rPr lang="en-US" sz="1800" b="1" dirty="0" smtClean="0">
                <a:solidFill>
                  <a:schemeClr val="hlink"/>
                </a:solidFill>
                <a:latin typeface="OptimaLTStd" charset="-128"/>
                <a:ea typeface="OptimaLTStd" charset="-128"/>
              </a:rPr>
              <a:t> negative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200" b="1" dirty="0" smtClean="0">
              <a:solidFill>
                <a:schemeClr val="hlink"/>
              </a:solidFill>
              <a:latin typeface="OptimaLTStd" charset="-128"/>
              <a:ea typeface="OptimaLTStd" charset="-128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Give anti D</a:t>
            </a:r>
          </a:p>
          <a:p>
            <a:pPr>
              <a:defRPr/>
            </a:pPr>
            <a:endParaRPr lang="en-US" sz="2400" dirty="0" smtClean="0">
              <a:solidFill>
                <a:srgbClr val="000000"/>
              </a:solidFill>
              <a:latin typeface="OptimaLTStd" charset="-128"/>
              <a:ea typeface="OptimaLTStd" charset="-128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Refer the sensitized women to specialized center</a:t>
            </a:r>
          </a:p>
          <a:p>
            <a:pPr>
              <a:defRPr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the medical and psychological </a:t>
            </a:r>
            <a:r>
              <a:rPr lang="en-US" dirty="0" err="1" smtClean="0"/>
              <a:t>suppervision</a:t>
            </a:r>
            <a:r>
              <a:rPr lang="en-US" dirty="0" smtClean="0"/>
              <a:t> of the pregnant women so that she will be able to go through pregnancy, </a:t>
            </a:r>
            <a:r>
              <a:rPr lang="en-US" dirty="0" err="1" smtClean="0"/>
              <a:t>labour</a:t>
            </a:r>
            <a:r>
              <a:rPr lang="en-US" dirty="0" smtClean="0"/>
              <a:t>, </a:t>
            </a:r>
            <a:r>
              <a:rPr lang="en-US" dirty="0" err="1" smtClean="0"/>
              <a:t>puerperium</a:t>
            </a:r>
            <a:r>
              <a:rPr lang="en-US" dirty="0" smtClean="0"/>
              <a:t> without complication to herself or her baby</a:t>
            </a:r>
          </a:p>
          <a:p>
            <a:endParaRPr lang="en-US" dirty="0"/>
          </a:p>
          <a:p>
            <a:r>
              <a:rPr lang="en-US" dirty="0" smtClean="0"/>
              <a:t>It consists of</a:t>
            </a:r>
          </a:p>
          <a:p>
            <a:pPr>
              <a:buNone/>
            </a:pPr>
            <a:r>
              <a:rPr lang="en-US" dirty="0" smtClean="0"/>
              <a:t>History</a:t>
            </a:r>
          </a:p>
          <a:p>
            <a:pPr>
              <a:buNone/>
            </a:pPr>
            <a:r>
              <a:rPr lang="en-US" dirty="0" smtClean="0"/>
              <a:t>Physical examination</a:t>
            </a:r>
          </a:p>
          <a:p>
            <a:pPr>
              <a:buNone/>
            </a:pPr>
            <a:r>
              <a:rPr lang="en-US" dirty="0" smtClean="0"/>
              <a:t>Special investigation</a:t>
            </a:r>
          </a:p>
          <a:p>
            <a:pPr>
              <a:buNone/>
            </a:pPr>
            <a:r>
              <a:rPr lang="en-US" dirty="0" smtClean="0"/>
              <a:t>Instruction or advice to the pregnant mother</a:t>
            </a:r>
          </a:p>
          <a:p>
            <a:pPr>
              <a:buNone/>
            </a:pPr>
            <a:r>
              <a:rPr lang="en-US" dirty="0" err="1" smtClean="0"/>
              <a:t>Reasurance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219200"/>
          </a:xfrm>
        </p:spPr>
        <p:txBody>
          <a:bodyPr/>
          <a:lstStyle/>
          <a:p>
            <a:r>
              <a:rPr lang="en-US" sz="3600" b="1" smtClean="0">
                <a:solidFill>
                  <a:srgbClr val="333333"/>
                </a:solidFill>
                <a:effectLst/>
                <a:latin typeface="OptimaLTStd-Bold" charset="-128"/>
                <a:ea typeface="OptimaLTStd-Bold" charset="-128"/>
              </a:rPr>
              <a:t/>
            </a:r>
            <a:br>
              <a:rPr lang="en-US" sz="3600" b="1" smtClean="0">
                <a:solidFill>
                  <a:srgbClr val="333333"/>
                </a:solidFill>
                <a:effectLst/>
                <a:latin typeface="OptimaLTStd-Bold" charset="-128"/>
                <a:ea typeface="OptimaLTStd-Bold" charset="-128"/>
              </a:rPr>
            </a:br>
            <a:r>
              <a:rPr lang="en-US" sz="3200" b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Screening for asymptomatic bacteriuria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Asymptomatic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bacteriuria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(ASB) is defined as persistent bacterial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colonisation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of the urinary tract without urinary tract symptoms.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Its incidence between 2–10% of pregnant women in USA.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000" b="1" dirty="0" smtClean="0"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000" b="1" dirty="0" smtClean="0"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buNone/>
            </a:pPr>
            <a:endParaRPr lang="en-US" sz="1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219200"/>
          </a:xfrm>
          <a:noFill/>
          <a:ln w="9525"/>
        </p:spPr>
        <p:txBody>
          <a:bodyPr>
            <a:normAutofit fontScale="90000"/>
          </a:bodyPr>
          <a:lstStyle/>
          <a:p>
            <a:r>
              <a:rPr lang="en-US" sz="2800" b="1" smtClean="0">
                <a:effectLst/>
                <a:latin typeface="Minion-Regular" charset="0"/>
              </a:rPr>
              <a:t>Untreated asymptomatic bacteriuria was associated with adverse maternal outcomes, including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5029200"/>
          </a:xfrm>
          <a:noFill/>
          <a:ln w="9525"/>
        </p:spPr>
        <p:txBody>
          <a:bodyPr/>
          <a:lstStyle/>
          <a:p>
            <a:r>
              <a:rPr lang="en-US" sz="2400" b="1" dirty="0" smtClean="0">
                <a:effectLst/>
                <a:latin typeface="Minion-Regular" charset="0"/>
              </a:rPr>
              <a:t>Symptomatic cystitis (up to 30%),</a:t>
            </a:r>
          </a:p>
          <a:p>
            <a:pPr>
              <a:buNone/>
            </a:pPr>
            <a:r>
              <a:rPr lang="en-US" sz="2400" b="1" dirty="0" smtClean="0">
                <a:effectLst/>
                <a:latin typeface="Minion-Regular" charset="0"/>
              </a:rPr>
              <a:t> </a:t>
            </a:r>
          </a:p>
          <a:p>
            <a:r>
              <a:rPr lang="en-US" sz="2400" b="1" dirty="0" err="1" smtClean="0">
                <a:effectLst/>
                <a:latin typeface="Minion-Regular" charset="0"/>
              </a:rPr>
              <a:t>Pyelonephritis</a:t>
            </a:r>
            <a:r>
              <a:rPr lang="en-US" sz="2400" b="1" dirty="0" smtClean="0">
                <a:effectLst/>
                <a:latin typeface="Minion-Regular" charset="0"/>
              </a:rPr>
              <a:t> (up to 28- 50%)</a:t>
            </a:r>
          </a:p>
          <a:p>
            <a:r>
              <a:rPr lang="en-US" sz="2400" b="1" dirty="0" smtClean="0">
                <a:effectLst/>
                <a:latin typeface="Minion-Regular" charset="0"/>
              </a:rPr>
              <a:t> </a:t>
            </a:r>
          </a:p>
          <a:p>
            <a:r>
              <a:rPr lang="en-US" sz="2400" b="1" dirty="0" smtClean="0">
                <a:latin typeface="Minion-Regular" charset="0"/>
              </a:rPr>
              <a:t>Preterm delivery rates of up to  12.8%.</a:t>
            </a:r>
            <a:endParaRPr lang="en-US" sz="2400" b="1" dirty="0" smtClean="0">
              <a:latin typeface="AGBookBQ-Light" charset="0"/>
            </a:endParaRPr>
          </a:p>
          <a:p>
            <a:endParaRPr lang="en-US" sz="2400" b="1" dirty="0" smtClean="0">
              <a:effectLst/>
              <a:latin typeface="Minion-Regular" charset="0"/>
            </a:endParaRPr>
          </a:p>
          <a:p>
            <a:pPr>
              <a:buNone/>
            </a:pPr>
            <a:r>
              <a:rPr lang="en-US" sz="2400" b="1" dirty="0" smtClean="0">
                <a:effectLst/>
                <a:latin typeface="Minion-Regular" charset="0"/>
              </a:rPr>
              <a:t>Preterm </a:t>
            </a:r>
            <a:r>
              <a:rPr lang="en-US" sz="2400" b="1" dirty="0" err="1" smtClean="0">
                <a:effectLst/>
                <a:latin typeface="Minion-Regular" charset="0"/>
              </a:rPr>
              <a:t>labour</a:t>
            </a:r>
            <a:r>
              <a:rPr lang="en-US" sz="2400" b="1" dirty="0" smtClean="0">
                <a:effectLst/>
                <a:latin typeface="Minion-Regular" charset="0"/>
              </a:rPr>
              <a:t> and delivery and adverse fetal outcomes, such as prematurity, low </a:t>
            </a:r>
            <a:r>
              <a:rPr lang="en-US" sz="2400" b="1" dirty="0" err="1" smtClean="0">
                <a:effectLst/>
                <a:latin typeface="Minion-Regular" charset="0"/>
              </a:rPr>
              <a:t>birthweight</a:t>
            </a:r>
            <a:r>
              <a:rPr lang="en-US" sz="2400" b="1" dirty="0" smtClean="0">
                <a:effectLst/>
                <a:latin typeface="Minion-Regular" charset="0"/>
              </a:rPr>
              <a:t> and increased </a:t>
            </a:r>
            <a:r>
              <a:rPr lang="en-US" sz="2400" b="1" dirty="0" err="1" smtClean="0">
                <a:effectLst/>
                <a:latin typeface="Minion-Regular" charset="0"/>
              </a:rPr>
              <a:t>perinatal</a:t>
            </a:r>
            <a:r>
              <a:rPr lang="en-US" sz="2400" b="1" dirty="0" smtClean="0">
                <a:effectLst/>
                <a:latin typeface="Minion-Regular" charset="0"/>
              </a:rPr>
              <a:t> mortality.</a:t>
            </a:r>
            <a:r>
              <a:rPr lang="en-US" sz="2400" b="1" dirty="0" smtClean="0">
                <a:effectLst/>
                <a:latin typeface="AGBookBQ-Light" charset="0"/>
              </a:rPr>
              <a:t> </a:t>
            </a:r>
          </a:p>
          <a:p>
            <a:endParaRPr lang="en-US" sz="2400" b="1" dirty="0" smtClean="0">
              <a:effectLst/>
              <a:latin typeface="Minion-Regular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1219200"/>
          </a:xfrm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How can you diagnosis ASB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839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Urine culture (midstream) has been used as the reference standard for diagnosis of ASB.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A growth of 105 organisms of a single uropathogen per millilitre in a single midstream sample of urine is considered significant.</a:t>
            </a:r>
          </a:p>
          <a:p>
            <a:pPr>
              <a:lnSpc>
                <a:spcPct val="90000"/>
              </a:lnSpc>
            </a:pPr>
            <a:endParaRPr lang="en-US" sz="2000" smtClean="0"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 Reagent strip tests which test for one or more of the following: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         nitrite   – protein    – blood   – leucocyte esterase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        It is rapid and inexpensive and requiring little technical expertise.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      Reagent strip testing will detect 50% of women with ASB.</a:t>
            </a:r>
          </a:p>
          <a:p>
            <a:pPr>
              <a:lnSpc>
                <a:spcPct val="90000"/>
              </a:lnSpc>
            </a:pPr>
            <a:endParaRPr lang="en-US" sz="2000" smtClean="0"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• Microscopic urinalysis    </a:t>
            </a:r>
            <a:r>
              <a:rPr lang="en-US" sz="1000" b="1" smtClean="0">
                <a:effectLst/>
                <a:latin typeface="OptimaLTStd" charset="-128"/>
                <a:ea typeface="OptimaLTStd" charset="-128"/>
              </a:rPr>
              <a:t>of urinary sediment and pyuria is deemed significant with ten cells per high-power field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• Gram stain with or without centrifugation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• Urinary interleukin -8 test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• Rapid enzymatic screening test (detection of catalase activity)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effectLst/>
                <a:latin typeface="OptimaLTStd" charset="-128"/>
                <a:ea typeface="OptimaLTStd" charset="-128"/>
              </a:rPr>
              <a:t>• Bioluminescence assay.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chlamydia</a:t>
            </a:r>
            <a:r>
              <a:rPr lang="en-US" sz="3200" b="1" smtClean="0">
                <a:solidFill>
                  <a:srgbClr val="34494B"/>
                </a:solidFill>
                <a:effectLst/>
                <a:latin typeface="OptimaLTStd-Bold" charset="-128"/>
                <a:ea typeface="OptimaLTStd-Bold" charset="-128"/>
              </a:rPr>
              <a:t/>
            </a:r>
            <a:br>
              <a:rPr lang="en-US" sz="3200" b="1" smtClean="0">
                <a:solidFill>
                  <a:srgbClr val="34494B"/>
                </a:solidFill>
                <a:effectLst/>
                <a:latin typeface="OptimaLTStd-Bold" charset="-128"/>
                <a:ea typeface="OptimaLTStd-Bold" charset="-128"/>
              </a:rPr>
            </a:br>
            <a:endParaRPr lang="en-US" sz="3200" b="1" smtClean="0">
              <a:solidFill>
                <a:srgbClr val="34494B"/>
              </a:solidFill>
              <a:effectLst/>
              <a:latin typeface="OptimaLTStd-Bold" charset="-128"/>
              <a:ea typeface="OptimaLTStd-Bold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38250"/>
            <a:ext cx="8458200" cy="50863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Almost 1:10 women aged 16–25 years has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chlamydia</a:t>
            </a:r>
            <a:endParaRPr lang="en-US" sz="20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Methods of Screening for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chlamydia</a:t>
            </a:r>
            <a:endParaRPr lang="en-US" sz="2400" b="1" dirty="0" smtClean="0">
              <a:solidFill>
                <a:srgbClr val="000000"/>
              </a:solidFill>
              <a:effectLst/>
              <a:latin typeface="OptimaLTStd-Bold" charset="-128"/>
              <a:ea typeface="OptimaLTStd-Bold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      • history.        age •             urine testing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        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Endocervical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swabs        • serum antibody testing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Chlamydia screening should not be offered as part of routine antenatal care.</a:t>
            </a:r>
          </a:p>
          <a:p>
            <a:pPr>
              <a:lnSpc>
                <a:spcPct val="90000"/>
              </a:lnSpc>
            </a:pPr>
            <a:endParaRPr lang="en-US" sz="16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6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2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Cytomegalovirus </a:t>
            </a:r>
            <a:r>
              <a:rPr lang="en-US" b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(CMV)</a:t>
            </a:r>
            <a:r>
              <a:rPr lang="en-US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</a:t>
            </a:r>
            <a:r>
              <a:rPr lang="en-US" b="1" smtClean="0">
                <a:solidFill>
                  <a:srgbClr val="333333"/>
                </a:solidFill>
                <a:effectLst/>
                <a:latin typeface="OptimaLTStd-Bold" charset="-128"/>
                <a:ea typeface="OptimaLTStd-Bold" charset="-128"/>
              </a:rPr>
              <a:t/>
            </a:r>
            <a:br>
              <a:rPr lang="en-US" b="1" smtClean="0">
                <a:solidFill>
                  <a:srgbClr val="333333"/>
                </a:solidFill>
                <a:effectLst/>
                <a:latin typeface="OptimaLTStd-Bold" charset="-128"/>
                <a:ea typeface="OptimaLTStd-Bold" charset="-128"/>
              </a:rPr>
            </a:br>
            <a:endParaRPr lang="en-US" b="1" smtClean="0">
              <a:solidFill>
                <a:srgbClr val="333333"/>
              </a:solidFill>
              <a:effectLst/>
              <a:latin typeface="OptimaLTStd-Bold" charset="-128"/>
              <a:ea typeface="OptimaLTStd-Bold" charset="-12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It is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 member of the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herpesvirus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family.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In England and Wales in 1992 and 1993 (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OptimaLTStd-Italic" charset="-78"/>
                <a:cs typeface="OptimaLTStd-Italic" charset="-78"/>
              </a:rPr>
              <a:t>n =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1.36 million live births) there were 47 reported cases of CMV infections in pregnant women with 22 resulting in intrauterine death or stillbirth.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There is no currently available vaccines or prophylactic therapy for the prevention of transmission and no way to determine whether intrauterine transmission has occurred.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The available evidence does not support routine cytomegalovirus screening in pregnant women and it should not be offered.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2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2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/>
            </a:r>
            <a:br>
              <a:rPr lang="en-US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</a:br>
            <a:r>
              <a:rPr lang="en-US" sz="32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Hepatitis B virus</a:t>
            </a:r>
            <a:r>
              <a:rPr lang="en-US" b="1" smtClean="0">
                <a:solidFill>
                  <a:srgbClr val="333333"/>
                </a:solidFill>
                <a:effectLst/>
                <a:latin typeface="OptimaLTStd-Bold" charset="-128"/>
                <a:ea typeface="OptimaLTStd-Bold" charset="-128"/>
              </a:rPr>
              <a:t/>
            </a:r>
            <a:br>
              <a:rPr lang="en-US" b="1" smtClean="0">
                <a:solidFill>
                  <a:srgbClr val="333333"/>
                </a:solidFill>
                <a:effectLst/>
                <a:latin typeface="OptimaLTStd-Bold" charset="-128"/>
                <a:ea typeface="OptimaLTStd-Bold" charset="-128"/>
              </a:rPr>
            </a:br>
            <a:endParaRPr lang="en-US" b="1" smtClean="0">
              <a:solidFill>
                <a:srgbClr val="333333"/>
              </a:solidFill>
              <a:effectLst/>
              <a:latin typeface="OptimaLTStd-Bold" charset="-128"/>
              <a:ea typeface="OptimaLTStd-Bold" charset="-12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20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The prevalence of hepatitis B surface antigen (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HBsAg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) in pregnant women in the UK range from 0.5% to 1%. 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85% of babies born to mothers who are positive for the hepatitis e antigen (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eAg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) will become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HBsAg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carriers and subsequently become chronic carriers, 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Compared with 31% of babies who are born to mothers who are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eAg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negative (RR2.8, 95% CI 1.69 to 4.47).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1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534400" cy="1219200"/>
          </a:xfrm>
        </p:spPr>
        <p:txBody>
          <a:bodyPr/>
          <a:lstStyle/>
          <a:p>
            <a:r>
              <a:rPr lang="en-US" sz="36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Hepatitis B virus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71563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Mother-to-child transmission of the hepatitis B virus is approximately 95% preventable through administration of vaccine and immunoglobulin to the baby at birth.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Serological screening for hepatitis B virus should be offered to pregnant women so that effective postnatal intervention can be offered to infected women to decrease the risk of mother-to child transmission.</a:t>
            </a:r>
            <a:endParaRPr lang="en-US" sz="24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1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219200"/>
          </a:xfrm>
        </p:spPr>
        <p:txBody>
          <a:bodyPr/>
          <a:lstStyle/>
          <a:p>
            <a:r>
              <a:rPr lang="en-US" sz="36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Hepatitis C virus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Incidence ranges from 0.14 in the West Midlands (95% CI 0.05 to 0.33) to 0.8 in London (95% CI 0.55 to 1.0).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</a:t>
            </a: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Mother-to-child transmission in the UK is estimated to lie between 3% and 5%. </a:t>
            </a:r>
          </a:p>
          <a:p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A higher proportion of infected babies has been observed among those delivered vaginally compared with those delivered by caesarean section but only one study has demonstrated a statistically significant difference.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Hepatitis C virus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All infants with  HCV-RNA will be negative and lost HCV antibodies by 6 months after birth.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Pregnant women should not be offered routine screening for hepatitis C virus because there is insufficient evidence to support its effectiveness and cost-effectiveness</a:t>
            </a:r>
            <a:r>
              <a:rPr lang="en-US" sz="2400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.</a:t>
            </a: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219200"/>
          </a:xfrm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HIV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857250"/>
            <a:ext cx="8696325" cy="6000750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sz="2800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The prevalence of HIV infection in pregnant women in London in 2001 was about 1/286 (0.35%),</a:t>
            </a:r>
          </a:p>
          <a:p>
            <a:endParaRPr lang="en-US" sz="28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Early HIV diagnosis improves outcomes for the mother and can reduce the rate of disease progression.</a:t>
            </a:r>
          </a:p>
          <a:p>
            <a:endParaRPr lang="en-US" sz="28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1- Personal history: </a:t>
            </a:r>
          </a:p>
          <a:p>
            <a:pPr>
              <a:buNone/>
            </a:pPr>
            <a:r>
              <a:rPr lang="en-US" sz="2200" dirty="0"/>
              <a:t>N</a:t>
            </a:r>
            <a:r>
              <a:rPr lang="en-US" sz="2200" dirty="0" smtClean="0"/>
              <a:t>ame-age, </a:t>
            </a:r>
          </a:p>
          <a:p>
            <a:pPr>
              <a:buNone/>
            </a:pPr>
            <a:r>
              <a:rPr lang="en-US" sz="2200" dirty="0" smtClean="0"/>
              <a:t>duration of marriage, </a:t>
            </a:r>
          </a:p>
          <a:p>
            <a:pPr>
              <a:buNone/>
            </a:pPr>
            <a:r>
              <a:rPr lang="en-US" sz="2200" dirty="0" smtClean="0"/>
              <a:t>occupation, address, telephone</a:t>
            </a:r>
          </a:p>
          <a:p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2- Past history:</a:t>
            </a:r>
          </a:p>
          <a:p>
            <a:pPr>
              <a:buNone/>
            </a:pPr>
            <a:r>
              <a:rPr lang="en-US" sz="2200" dirty="0" smtClean="0"/>
              <a:t>Medical</a:t>
            </a:r>
          </a:p>
          <a:p>
            <a:pPr>
              <a:buNone/>
            </a:pPr>
            <a:r>
              <a:rPr lang="en-US" sz="2200" dirty="0" smtClean="0"/>
              <a:t>Surgical</a:t>
            </a:r>
          </a:p>
          <a:p>
            <a:pPr>
              <a:buNone/>
            </a:pPr>
            <a:r>
              <a:rPr lang="en-US" sz="2200" dirty="0" smtClean="0"/>
              <a:t>Contraception</a:t>
            </a:r>
          </a:p>
          <a:p>
            <a:pPr>
              <a:buNone/>
            </a:pPr>
            <a:r>
              <a:rPr lang="en-US" sz="2200" dirty="0" smtClean="0"/>
              <a:t>Medication: </a:t>
            </a:r>
            <a:r>
              <a:rPr lang="en-US" sz="2200" dirty="0" err="1" smtClean="0"/>
              <a:t>teratogenic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Allergy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3- Family history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219200"/>
          </a:xfrm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Rubella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90638"/>
            <a:ext cx="8785225" cy="54244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The incidence of susceptible women for rubella in UK is 2/1000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400" b="1" dirty="0" smtClean="0">
              <a:solidFill>
                <a:srgbClr val="000000"/>
              </a:solidFill>
              <a:effectLst/>
              <a:latin typeface="OptimaLTStd-Bold" charset="-128"/>
              <a:ea typeface="OptimaLTStd-Bold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Monotype Sorts" charset="2"/>
              <a:buNone/>
            </a:pPr>
            <a:endParaRPr lang="en-US" sz="2400" b="1" dirty="0" smtClean="0">
              <a:solidFill>
                <a:srgbClr val="000000"/>
              </a:solidFill>
              <a:effectLst/>
              <a:latin typeface="OptimaLTStd-Bold" charset="-128"/>
              <a:ea typeface="OptimaLTStd-Bold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Rubella screening does not attempt to identify current affected pregnancies.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400" b="1" dirty="0" smtClean="0">
              <a:solidFill>
                <a:srgbClr val="000000"/>
              </a:solidFill>
              <a:effectLst/>
              <a:latin typeface="OptimaLTStd-Bold" charset="-128"/>
              <a:ea typeface="OptimaLTStd-Bold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There is no treatment to prevent or reduce mother-to-child transmission of rubella for the current pregnancy.</a:t>
            </a:r>
          </a:p>
          <a:p>
            <a:pPr>
              <a:lnSpc>
                <a:spcPct val="80000"/>
              </a:lnSpc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4313"/>
            <a:ext cx="9144000" cy="1219201"/>
          </a:xfrm>
        </p:spPr>
        <p:txBody>
          <a:bodyPr/>
          <a:lstStyle/>
          <a:p>
            <a:r>
              <a:rPr lang="en-US" sz="32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Group B Streptococcus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893175" cy="54102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  <a:cs typeface="+mj-cs"/>
              </a:rPr>
              <a:t>The prevalence has been estimated at 28%, In UK, and varied from 6.6% to 20% In USA.[EL = 3]</a:t>
            </a: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effectLst/>
              <a:latin typeface="OptimaLTStd-Bold" charset="-128"/>
              <a:ea typeface="OptimaLTStd-Bold" charset="-128"/>
              <a:cs typeface="+mj-cs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  <a:cs typeface="+mj-cs"/>
              </a:rPr>
              <a:t>Early-onset GBS disease (occurring in infants within the first week of life) in England and Wales is estimated to range from 0.4/1000 to 1.4/1000 live births, [EL = 3] </a:t>
            </a: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effectLst/>
              <a:latin typeface="OptimaLTStd-Bold" charset="-128"/>
              <a:ea typeface="OptimaLTStd-Bold" charset="-128"/>
              <a:cs typeface="+mj-cs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  <a:cs typeface="+mj-cs"/>
              </a:rPr>
              <a:t>Early-onset GBS disease can result in many conditions, including sepsis, pneumonia and meningitis.</a:t>
            </a:r>
          </a:p>
          <a:p>
            <a:pPr>
              <a:defRPr/>
            </a:pPr>
            <a:endParaRPr lang="en-US" sz="1200" b="1" dirty="0" smtClean="0">
              <a:solidFill>
                <a:schemeClr val="hlink"/>
              </a:solidFill>
              <a:effectLst/>
            </a:endParaRPr>
          </a:p>
          <a:p>
            <a:pPr>
              <a:buFont typeface="Monotype Sorts" charset="2"/>
              <a:buNone/>
              <a:defRPr/>
            </a:pPr>
            <a:endParaRPr lang="en-US" sz="1200" b="1" dirty="0" smtClean="0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Syphilis</a:t>
            </a:r>
            <a:r>
              <a:rPr lang="en-US" smtClean="0"/>
              <a:t> 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28775"/>
            <a:ext cx="9036050" cy="504031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Syphilis is a sexually acquired infection caused by </a:t>
            </a:r>
            <a:r>
              <a:rPr lang="en-US" sz="2800" i="1" dirty="0" err="1" smtClean="0"/>
              <a:t>Treponema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pallidum</a:t>
            </a:r>
            <a:r>
              <a:rPr lang="en-US" sz="2800" dirty="0" smtClean="0"/>
              <a:t>. </a:t>
            </a:r>
          </a:p>
          <a:p>
            <a:pPr>
              <a:buFont typeface="Monotype Sorts" charset="2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The prevalence of syphilis in pregnant women as estimated by reports from genitourinary medicine clinics in England and Wales was 0.068/1000 live births (95% CI 0.057 to 0.080) </a:t>
            </a:r>
          </a:p>
          <a:p>
            <a:pPr>
              <a:buFont typeface="Monotype Sorts" charset="2"/>
              <a:buNone/>
              <a:defRPr/>
            </a:pPr>
            <a:endParaRPr lang="en-US" sz="2800" b="1" dirty="0" smtClean="0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Screening for toxoplasmosis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/>
                <a:latin typeface="OptimaLTStd" charset="-128"/>
                <a:ea typeface="OptimaLTStd" charset="-128"/>
              </a:rPr>
              <a:t>Caused by the parasite </a:t>
            </a:r>
            <a:r>
              <a:rPr lang="en-US" sz="2400" b="1" i="1" dirty="0" err="1" smtClean="0">
                <a:effectLst/>
                <a:latin typeface="OptimaLTStd-Italic" charset="-78"/>
                <a:cs typeface="OptimaLTStd-Italic" charset="-78"/>
              </a:rPr>
              <a:t>Toxoplasma</a:t>
            </a:r>
            <a:r>
              <a:rPr lang="en-US" sz="2400" b="1" i="1" dirty="0" smtClean="0">
                <a:effectLst/>
                <a:latin typeface="OptimaLTStd-Italic" charset="-78"/>
                <a:cs typeface="OptimaLTStd-Italic" charset="-78"/>
              </a:rPr>
              <a:t> </a:t>
            </a:r>
            <a:r>
              <a:rPr lang="en-US" sz="2400" b="1" i="1" dirty="0" err="1" smtClean="0">
                <a:effectLst/>
                <a:latin typeface="OptimaLTStd-Italic" charset="-78"/>
                <a:cs typeface="OptimaLTStd-Italic" charset="-78"/>
              </a:rPr>
              <a:t>gondii</a:t>
            </a:r>
            <a:r>
              <a:rPr lang="en-US" sz="2400" b="1" dirty="0" smtClean="0">
                <a:effectLst/>
                <a:latin typeface="OptimaLTStd" charset="-128"/>
                <a:ea typeface="OptimaLTStd" charset="-128"/>
              </a:rPr>
              <a:t>, </a:t>
            </a:r>
          </a:p>
          <a:p>
            <a:endParaRPr lang="en-US" sz="2400" b="1" dirty="0" smtClean="0">
              <a:effectLst/>
              <a:latin typeface="OptimaLTStd" charset="-128"/>
              <a:ea typeface="OptimaLTStd" charset="-128"/>
            </a:endParaRPr>
          </a:p>
          <a:p>
            <a:r>
              <a:rPr lang="en-US" sz="2400" b="1" dirty="0" smtClean="0">
                <a:effectLst/>
                <a:latin typeface="OptimaLTStd" charset="-128"/>
                <a:ea typeface="OptimaLTStd" charset="-128"/>
              </a:rPr>
              <a:t>The incidence rates ranged from 2.4/1000 women in Finland to 16/1000 women in France. </a:t>
            </a:r>
          </a:p>
          <a:p>
            <a:endParaRPr lang="en-US" sz="2400" b="1" dirty="0" smtClean="0">
              <a:effectLst/>
              <a:latin typeface="OptimaLTStd" charset="-128"/>
              <a:ea typeface="OptimaLTStd" charset="-128"/>
            </a:endParaRPr>
          </a:p>
          <a:p>
            <a:r>
              <a:rPr lang="en-US" sz="2400" b="1" dirty="0" smtClean="0">
                <a:effectLst/>
                <a:latin typeface="OptimaLTStd" charset="-128"/>
                <a:ea typeface="OptimaLTStd" charset="-128"/>
              </a:rPr>
              <a:t>Approximately 75% to 90% of pregnant women in the UK are estimated to be susceptible to toxoplasmosis.</a:t>
            </a:r>
          </a:p>
          <a:p>
            <a:pPr>
              <a:buFont typeface="Monotype Sorts" charset="2"/>
              <a:buNone/>
            </a:pPr>
            <a:r>
              <a:rPr lang="en-US" sz="2400" b="1" dirty="0" smtClean="0">
                <a:effectLst/>
                <a:latin typeface="OptimaLTStd" charset="-128"/>
                <a:ea typeface="OptimaLTStd" charset="-128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8113"/>
            <a:ext cx="8077200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clinical problems</a:t>
            </a:r>
            <a:br>
              <a:rPr lang="en-US" sz="36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</a:br>
            <a:r>
              <a:rPr lang="en-US" sz="36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Gestational diabetes</a:t>
            </a:r>
            <a:r>
              <a:rPr lang="en-US" sz="3600" dirty="0" smtClean="0">
                <a:effectLst/>
                <a:latin typeface="OptimaLTStd" charset="-128"/>
                <a:ea typeface="OptimaLTStd" charset="-128"/>
              </a:rPr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81600"/>
          </a:xfrm>
        </p:spPr>
        <p:txBody>
          <a:bodyPr/>
          <a:lstStyle/>
          <a:p>
            <a:r>
              <a:rPr lang="en-US" sz="2800" dirty="0" smtClean="0">
                <a:effectLst/>
                <a:latin typeface="OptimaLTStd" charset="-128"/>
                <a:ea typeface="OptimaLTStd" charset="-128"/>
              </a:rPr>
              <a:t>Gestational diabetes is defined as carbohydrate intolerance resulting in </a:t>
            </a:r>
            <a:r>
              <a:rPr lang="en-US" sz="2800" dirty="0" err="1" smtClean="0">
                <a:effectLst/>
                <a:latin typeface="OptimaLTStd" charset="-128"/>
                <a:ea typeface="OptimaLTStd" charset="-128"/>
              </a:rPr>
              <a:t>hyperglycaemia</a:t>
            </a:r>
            <a:r>
              <a:rPr lang="en-US" sz="2800" dirty="0" smtClean="0">
                <a:effectLst/>
                <a:latin typeface="OptimaLTStd" charset="-128"/>
                <a:ea typeface="OptimaLTStd" charset="-128"/>
              </a:rPr>
              <a:t> of variable severity with onset or first recognition during pregnancy and with a return to normal after birth.</a:t>
            </a:r>
          </a:p>
          <a:p>
            <a:endParaRPr lang="en-US" sz="2800" dirty="0" smtClean="0">
              <a:effectLst/>
              <a:latin typeface="OptimaLTStd" charset="-128"/>
              <a:ea typeface="OptimaLTStd" charset="-128"/>
            </a:endParaRPr>
          </a:p>
          <a:p>
            <a:r>
              <a:rPr lang="en-US" sz="2800" dirty="0" smtClean="0">
                <a:effectLst/>
                <a:latin typeface="OptimaLTStd" charset="-128"/>
                <a:ea typeface="OptimaLTStd" charset="-128"/>
              </a:rPr>
              <a:t>Women who develop gestational diabetes are at increased risk of developing type 2 diabetes in later life</a:t>
            </a:r>
          </a:p>
          <a:p>
            <a:endParaRPr lang="en-US" sz="2800" dirty="0" smtClean="0"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-142875"/>
            <a:ext cx="8315325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/>
            </a:r>
            <a:b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</a:br>
            <a:r>
              <a:rPr lang="en-US" sz="3200" b="1" dirty="0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Risk factors for 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Gestational diabetes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Advanced maternal age,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Minority ethnic background : white , black , South East Asian , and Indian .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family history of diabetes, (first-degree relative with diabetes)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Obesity (≥ 90 kg)    &gt; 30 kg/m2</a:t>
            </a: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previous gestational diabetes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The birth of a previous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macrosomic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baby (≥ 4500 g) or IUFD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Multiparous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,              current smoker.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increased weight gain in early adulthood 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polyhydramnios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in current pregnancy </a:t>
            </a:r>
          </a:p>
          <a:p>
            <a:pPr>
              <a:lnSpc>
                <a:spcPct val="90000"/>
              </a:lnSpc>
              <a:defRPr/>
            </a:pPr>
            <a:endParaRPr lang="en-US" sz="2400" b="1" dirty="0" smtClean="0">
              <a:solidFill>
                <a:schemeClr val="hlink"/>
              </a:solidFill>
              <a:ea typeface="OptimaLTStd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a typeface="OptimaLTStd" charset="-128"/>
              </a:rPr>
              <a:t>39.2% with gestational diabetes had no historical risk factors.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219200"/>
          </a:xfrm>
        </p:spPr>
        <p:txBody>
          <a:bodyPr/>
          <a:lstStyle/>
          <a:p>
            <a:pPr algn="l">
              <a:defRPr/>
            </a:pP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>Accuracy of biochemical screening tests</a:t>
            </a:r>
            <a:r>
              <a:rPr lang="en-US" sz="3600" smtClean="0">
                <a:cs typeface="Times New Roman" pitchFamily="18" charset="0"/>
              </a:rPr>
              <a:t/>
            </a:r>
            <a:br>
              <a:rPr lang="en-US" sz="3600" smtClean="0">
                <a:cs typeface="Times New Roman" pitchFamily="18" charset="0"/>
              </a:rPr>
            </a:br>
            <a:endParaRPr lang="en-US" sz="3600" smtClean="0">
              <a:cs typeface="Times New Roman" pitchFamily="18" charset="0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86800" cy="5181600"/>
          </a:xfrm>
        </p:spPr>
        <p:txBody>
          <a:bodyPr/>
          <a:lstStyle/>
          <a:p>
            <a:pPr algn="ctr">
              <a:buFont typeface="Monotype Sorts" charset="2"/>
              <a:buNone/>
              <a:defRPr/>
            </a:pPr>
            <a:r>
              <a:rPr lang="en-US" sz="4000" b="1" dirty="0" smtClean="0">
                <a:solidFill>
                  <a:schemeClr val="hlink"/>
                </a:solidFill>
                <a:ea typeface="OptimaLTStd-Bold" charset="-128"/>
              </a:rPr>
              <a:t>Urine test for glucose</a:t>
            </a:r>
            <a:endParaRPr lang="en-US" sz="4000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Glycosuria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is considered present if a trace or greater values were found on at least two prenatal visits.</a:t>
            </a:r>
          </a:p>
          <a:p>
            <a:pPr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It is cheap, simple, and established methods of screening</a:t>
            </a:r>
          </a:p>
          <a:p>
            <a:pPr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The sensitivity of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glycosuria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in the first trimester as a predictor of gestational diabetes was 7.1%, specificity was 98.5%, PPV was 12.8% and NPV was 97.1%.</a:t>
            </a:r>
          </a:p>
          <a:p>
            <a:pPr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OptimaLTStd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>Random blood glucose (RBG) test</a:t>
            </a:r>
            <a:r>
              <a:rPr lang="en-US" smtClean="0"/>
              <a:t>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63000" cy="50292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The sensitivity of 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>RBG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as a predictor of gestational diabetes is (47.5%) and specificity (97.0%). </a:t>
            </a:r>
          </a:p>
          <a:p>
            <a:pPr>
              <a:defRPr/>
            </a:pP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OptimaLTStd" charset="-128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It has the same sensitivity for detecting gestational diabetes as using traditional risk factors, but reduced the need to carry out the OGTT from 15.8% to 3.8% of the population.</a:t>
            </a:r>
          </a:p>
          <a:p>
            <a:pPr>
              <a:buFont typeface="Monotype Sorts" charset="2"/>
              <a:buNone/>
              <a:defRPr/>
            </a:pPr>
            <a:endParaRPr lang="en-US" sz="12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buFont typeface="Monotype Sorts" charset="2"/>
              <a:buNone/>
              <a:defRPr/>
            </a:pPr>
            <a:endParaRPr lang="en-US" sz="12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buFont typeface="Monotype Sorts" charset="2"/>
              <a:buNone/>
              <a:defRPr/>
            </a:pPr>
            <a:r>
              <a:rPr lang="en-US" sz="12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.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>50 g glucose challenge test (GCT)</a:t>
            </a: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</a:br>
            <a:endParaRPr lang="en-US" sz="36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algn="ctr">
              <a:buFont typeface="Monotype Sorts" charset="2"/>
              <a:buNone/>
              <a:defRPr/>
            </a:pPr>
            <a:r>
              <a:rPr lang="en-US" sz="2800" b="1" dirty="0" smtClean="0">
                <a:solidFill>
                  <a:schemeClr val="hlink"/>
                </a:solidFill>
                <a:ea typeface="OptimaLTStd" charset="-128"/>
              </a:rPr>
              <a:t>Four studies had an evidence level of II. And found</a:t>
            </a:r>
          </a:p>
          <a:p>
            <a:pPr algn="ctr">
              <a:buFont typeface="Monotype Sorts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OptimaLTStd" charset="-128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The sensitivity of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>50 g GCT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as a predictor of gestational diabetes is </a:t>
            </a:r>
            <a:r>
              <a:rPr lang="en-US" sz="2400" dirty="0" smtClean="0">
                <a:solidFill>
                  <a:schemeClr val="hlink"/>
                </a:solidFill>
                <a:ea typeface="OptimaLTStd" charset="-128"/>
              </a:rPr>
              <a:t>79.8%, 59%, 59% and 78.9%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and specificities of </a:t>
            </a:r>
            <a:r>
              <a:rPr lang="en-US" sz="2400" dirty="0" smtClean="0">
                <a:solidFill>
                  <a:schemeClr val="hlink"/>
                </a:solidFill>
                <a:ea typeface="OptimaLTStd" charset="-128"/>
              </a:rPr>
              <a:t>42.7%, 91%, 92%,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and </a:t>
            </a:r>
            <a:r>
              <a:rPr lang="en-US" sz="2400" dirty="0" smtClean="0">
                <a:solidFill>
                  <a:schemeClr val="hlink"/>
                </a:solidFill>
                <a:ea typeface="OptimaLTStd" charset="-128"/>
              </a:rPr>
              <a:t>87.2%,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respectively. The PPVs were </a:t>
            </a:r>
            <a:r>
              <a:rPr lang="en-US" sz="2400" dirty="0" smtClean="0">
                <a:solidFill>
                  <a:schemeClr val="hlink"/>
                </a:solidFill>
                <a:ea typeface="OptimaLTStd" charset="-128"/>
              </a:rPr>
              <a:t>24.5%,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not reported, </a:t>
            </a:r>
            <a:r>
              <a:rPr lang="en-US" sz="2400" dirty="0" smtClean="0">
                <a:solidFill>
                  <a:schemeClr val="hlink"/>
                </a:solidFill>
                <a:ea typeface="OptimaLTStd" charset="-128"/>
              </a:rPr>
              <a:t>32%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and </a:t>
            </a:r>
            <a:r>
              <a:rPr lang="en-US" sz="2400" dirty="0" smtClean="0">
                <a:solidFill>
                  <a:schemeClr val="hlink"/>
                </a:solidFill>
                <a:ea typeface="OptimaLTStd" charset="-128"/>
              </a:rPr>
              <a:t>13.8%,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 respectively.</a:t>
            </a:r>
            <a:r>
              <a:rPr lang="en-US" sz="2400" dirty="0" smtClean="0"/>
              <a:t> </a:t>
            </a:r>
          </a:p>
          <a:p>
            <a:pPr>
              <a:defRPr/>
            </a:pPr>
            <a:endParaRPr lang="en-US" sz="12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defRPr/>
            </a:pPr>
            <a:endParaRPr lang="en-US" sz="12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-Bold" charset="-128"/>
              </a:rPr>
              <a:t>Fasting plasma glucose (FPG)</a:t>
            </a:r>
            <a:r>
              <a:rPr lang="en-US" smtClean="0"/>
              <a:t> 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For FBG cut-off values between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4.0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and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5.0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mmol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/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litre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, the sensitivity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OptimaLTStd" charset="-128"/>
              </a:rPr>
              <a:t>as predictor of gestational diabetes is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ranged between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87%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and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47%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and specificity between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51%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and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96%.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The LR+ and LR− were best at </a:t>
            </a:r>
            <a:r>
              <a:rPr lang="en-US" sz="2400" b="1" dirty="0" smtClean="0">
                <a:solidFill>
                  <a:schemeClr val="hlink"/>
                </a:solidFill>
                <a:effectLst/>
                <a:latin typeface="OptimaLTStd" charset="-128"/>
                <a:ea typeface="OptimaLTStd" charset="-128"/>
              </a:rPr>
              <a:t>≥ 5.0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mmol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/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litre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. </a:t>
            </a:r>
          </a:p>
          <a:p>
            <a:pPr>
              <a:lnSpc>
                <a:spcPct val="90000"/>
              </a:lnSpc>
              <a:defRPr/>
            </a:pPr>
            <a:endParaRPr lang="en-US" sz="2400" b="1" dirty="0" smtClean="0">
              <a:solidFill>
                <a:srgbClr val="000000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The combination of traditional risk factors with FBG only slightly increased the sensitivity as compared with the use of FBG alone.</a:t>
            </a:r>
            <a:endParaRPr lang="en-US" sz="2400" b="1" dirty="0" smtClean="0">
              <a:solidFill>
                <a:srgbClr val="000000"/>
              </a:solidFill>
              <a:effectLst/>
              <a:latin typeface="OptimaLTStd" charset="-128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2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defRPr/>
            </a:pPr>
            <a:endParaRPr lang="en-US" sz="1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defRPr/>
            </a:pPr>
            <a:endParaRPr lang="en-US" sz="1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pPr>
              <a:lnSpc>
                <a:spcPct val="90000"/>
              </a:lnSpc>
              <a:defRPr/>
            </a:pPr>
            <a:endParaRPr lang="en-US" sz="10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- Obstetric history 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5- Menstrual: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6- Social history: smoking ,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7- Present history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Screening for clinical problems</a:t>
            </a:r>
            <a:br>
              <a:rPr lang="en-US" sz="20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</a:br>
            <a:r>
              <a:rPr lang="en-US" sz="2000" b="1" dirty="0" smtClean="0">
                <a:solidFill>
                  <a:srgbClr val="000000"/>
                </a:solidFill>
                <a:latin typeface="OptimaLTStd-Bold" charset="-128"/>
                <a:ea typeface="OptimaLTStd-Bold" charset="-128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OptimaLTStd" charset="-128"/>
                <a:ea typeface="OptimaLTStd" charset="-128"/>
              </a:rPr>
              <a:t>Gestational diabetes</a:t>
            </a:r>
            <a:r>
              <a:rPr lang="en-US" sz="2000" dirty="0" smtClean="0">
                <a:latin typeface="OptimaLTStd" charset="-128"/>
                <a:ea typeface="OptimaLTStd" charset="-128"/>
              </a:rPr>
              <a:t> </a:t>
            </a:r>
            <a:endParaRPr lang="en-US" sz="2000" b="1" dirty="0" smtClean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pPr>
              <a:defRPr/>
            </a:pPr>
            <a:r>
              <a:rPr lang="en-US" sz="2800" b="1" smtClean="0"/>
              <a:t>The urine test should be tested for glycosuria at every antenatal visit.</a:t>
            </a:r>
          </a:p>
          <a:p>
            <a:pPr>
              <a:defRPr/>
            </a:pPr>
            <a:endParaRPr lang="en-US" sz="2800" b="1" smtClean="0"/>
          </a:p>
          <a:p>
            <a:pPr>
              <a:defRPr/>
            </a:pPr>
            <a:r>
              <a:rPr lang="en-US" sz="2800" b="1" smtClean="0"/>
              <a:t>Time laboratory blood glucose measurement should be made at the booking visit and at 28 weeks gestation and when glycosuria of +1 or more is detected.</a:t>
            </a:r>
          </a:p>
          <a:p>
            <a:pPr>
              <a:defRPr/>
            </a:pPr>
            <a:endParaRPr lang="en-US" sz="2800" b="1" smtClean="0"/>
          </a:p>
          <a:p>
            <a:pPr>
              <a:defRPr/>
            </a:pPr>
            <a:r>
              <a:rPr lang="en-US" sz="2800" b="1" smtClean="0"/>
              <a:t>75 g two hour oral GTT should be performed if the time blood  glucose concentration are &gt;=6 mmol/l in fasting state or &gt;=7 mmol/l  within 2 h of food.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2875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Pre-</a:t>
            </a:r>
            <a:r>
              <a:rPr lang="en-US" b="1" dirty="0" err="1" smtClean="0">
                <a:solidFill>
                  <a:srgbClr val="000000"/>
                </a:solidFill>
              </a:rPr>
              <a:t>eclampsia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214438"/>
            <a:ext cx="8886825" cy="5357812"/>
          </a:xfrm>
        </p:spPr>
        <p:txBody>
          <a:bodyPr/>
          <a:lstStyle/>
          <a:p>
            <a:pPr>
              <a:defRPr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dirty="0" smtClean="0"/>
              <a:t>Pre-</a:t>
            </a:r>
            <a:r>
              <a:rPr lang="en-US" sz="2400" dirty="0" err="1" smtClean="0"/>
              <a:t>eclampsia</a:t>
            </a:r>
            <a:r>
              <a:rPr lang="en-US" sz="2400" dirty="0" smtClean="0"/>
              <a:t> is a condition associated with hypertension and </a:t>
            </a:r>
            <a:r>
              <a:rPr lang="en-US" sz="2400" dirty="0" err="1" smtClean="0"/>
              <a:t>proteinuria</a:t>
            </a:r>
            <a:r>
              <a:rPr lang="en-US" sz="2400" dirty="0" smtClean="0"/>
              <a:t>, and occurring in the second half of pregnancy.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Hypertension 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Proteinuria</a:t>
            </a:r>
            <a:r>
              <a:rPr lang="en-US" sz="2400" dirty="0" smtClean="0"/>
              <a:t>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Pre-</a:t>
            </a:r>
            <a:r>
              <a:rPr lang="en-US" sz="2400" dirty="0" err="1" smtClean="0"/>
              <a:t>eclampsia</a:t>
            </a:r>
            <a:r>
              <a:rPr lang="en-US" sz="2400" dirty="0" smtClean="0"/>
              <a:t> and </a:t>
            </a:r>
            <a:r>
              <a:rPr lang="en-US" sz="2400" dirty="0" err="1" smtClean="0"/>
              <a:t>eclampsia</a:t>
            </a:r>
            <a:r>
              <a:rPr lang="en-US" sz="2400" dirty="0" smtClean="0"/>
              <a:t> remain among the major causes of maternal mortality in the UK.</a:t>
            </a:r>
          </a:p>
          <a:p>
            <a:pPr>
              <a:defRPr/>
            </a:pPr>
            <a:endParaRPr lang="en-US" sz="1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458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000000"/>
                </a:solidFill>
              </a:rPr>
              <a:t>Recommendation on screening for preterm birth</a:t>
            </a:r>
            <a:br>
              <a:rPr lang="en-US" sz="4000" b="1" dirty="0" smtClean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714500"/>
            <a:ext cx="8886825" cy="50292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Routine screening for preterm </a:t>
            </a:r>
            <a:r>
              <a:rPr lang="en-US" sz="2400" b="1" dirty="0" err="1" smtClean="0"/>
              <a:t>labour</a:t>
            </a:r>
            <a:r>
              <a:rPr lang="en-US" sz="2400" b="1" dirty="0" smtClean="0"/>
              <a:t> should not be offered.</a:t>
            </a:r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 There is need for future research investigating the value of tests that are cheap and easy to perform such as maternal serum human chorionic </a:t>
            </a:r>
            <a:r>
              <a:rPr lang="en-US" sz="2400" b="1" dirty="0" err="1" smtClean="0"/>
              <a:t>gonadotrophin</a:t>
            </a:r>
            <a:r>
              <a:rPr lang="en-US" sz="2400" b="1" dirty="0" smtClean="0"/>
              <a:t> (MSHCG), serum C-reactive protein (CRP) and </a:t>
            </a:r>
            <a:r>
              <a:rPr lang="en-US" sz="2400" b="1" dirty="0" err="1" smtClean="0"/>
              <a:t>cervico</a:t>
            </a:r>
            <a:r>
              <a:rPr lang="en-US" sz="2400" b="1" dirty="0" smtClean="0"/>
              <a:t>-vaginal fetal </a:t>
            </a:r>
            <a:r>
              <a:rPr lang="en-US" sz="2400" b="1" dirty="0" err="1" smtClean="0"/>
              <a:t>fibrinonectin</a:t>
            </a:r>
            <a:r>
              <a:rPr lang="en-US" sz="2400" b="1" dirty="0" smtClean="0"/>
              <a:t> levels. </a:t>
            </a:r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The diagnostic accuracy and cost effectiveness of </a:t>
            </a:r>
            <a:r>
              <a:rPr lang="en-US" sz="2400" b="1" dirty="0" err="1" smtClean="0"/>
              <a:t>transvaginal</a:t>
            </a:r>
            <a:r>
              <a:rPr lang="en-US" sz="2400" b="1" dirty="0" smtClean="0"/>
              <a:t> ultrasound to measure cervical length and </a:t>
            </a:r>
            <a:r>
              <a:rPr lang="en-US" sz="2400" b="1" dirty="0" err="1" smtClean="0"/>
              <a:t>funnelling</a:t>
            </a:r>
            <a:r>
              <a:rPr lang="en-US" sz="2400" b="1" dirty="0" smtClean="0"/>
              <a:t> to identify women at risk of preterm </a:t>
            </a:r>
            <a:r>
              <a:rPr lang="en-US" sz="2400" b="1" dirty="0" err="1" smtClean="0"/>
              <a:t>labour</a:t>
            </a:r>
            <a:r>
              <a:rPr lang="en-US" sz="2400" b="1" dirty="0" smtClean="0"/>
              <a:t> should also be investigated.</a:t>
            </a:r>
            <a:endParaRPr lang="en-US" sz="24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1438"/>
            <a:ext cx="7772400" cy="1219201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Screening for Placenta </a:t>
            </a:r>
            <a:r>
              <a:rPr lang="en-US" b="1" dirty="0" err="1" smtClean="0">
                <a:solidFill>
                  <a:srgbClr val="000000"/>
                </a:solidFill>
              </a:rPr>
              <a:t>praevia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85875"/>
            <a:ext cx="8886825" cy="5457825"/>
          </a:xfrm>
        </p:spPr>
        <p:txBody>
          <a:bodyPr/>
          <a:lstStyle/>
          <a:p>
            <a:pPr>
              <a:defRPr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 smtClean="0"/>
              <a:t>Placenta </a:t>
            </a:r>
            <a:r>
              <a:rPr lang="en-US" sz="2400" b="1" dirty="0" err="1" smtClean="0"/>
              <a:t>praevia</a:t>
            </a:r>
            <a:r>
              <a:rPr lang="en-US" sz="2400" b="1" dirty="0" smtClean="0"/>
              <a:t> occurs when the placenta covers the internal </a:t>
            </a:r>
            <a:r>
              <a:rPr lang="en-US" sz="2400" b="1" dirty="0" err="1" smtClean="0"/>
              <a:t>os</a:t>
            </a:r>
            <a:r>
              <a:rPr lang="en-US" sz="2400" b="1" dirty="0" smtClean="0"/>
              <a:t> and obstructs vaginal delivery of the fetus. </a:t>
            </a:r>
          </a:p>
          <a:p>
            <a:pPr>
              <a:defRPr/>
            </a:pPr>
            <a:r>
              <a:rPr lang="en-US" sz="2400" b="1" dirty="0" smtClean="0"/>
              <a:t>It can cause many complication [EL = 3]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4.5% of women were identified with a placenta extending over the internal </a:t>
            </a:r>
            <a:r>
              <a:rPr lang="en-US" sz="2400" b="1" dirty="0" err="1" smtClean="0"/>
              <a:t>os</a:t>
            </a:r>
            <a:r>
              <a:rPr lang="en-US" sz="2400" b="1" dirty="0" smtClean="0"/>
              <a:t> at 12 to 16 weeks of gestation with </a:t>
            </a:r>
            <a:r>
              <a:rPr lang="en-US" sz="2400" b="1" dirty="0" err="1" smtClean="0"/>
              <a:t>transvaginal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sonographic</a:t>
            </a:r>
            <a:r>
              <a:rPr lang="en-US" sz="2400" b="1" dirty="0" smtClean="0"/>
              <a:t> screening and only 0.16% (10/6428) of these women had placenta </a:t>
            </a:r>
            <a:r>
              <a:rPr lang="en-US" sz="2400" b="1" dirty="0" err="1" smtClean="0"/>
              <a:t>praevia</a:t>
            </a:r>
            <a:r>
              <a:rPr lang="en-US" sz="2400" b="1" dirty="0" smtClean="0"/>
              <a:t> at birth.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00"/>
                </a:solidFill>
              </a:rPr>
              <a:t/>
            </a:r>
            <a:br>
              <a:rPr lang="en-US" sz="36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rgbClr val="000000"/>
                </a:solidFill>
              </a:rPr>
              <a:t>Recommendations on determining fetal growth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75"/>
            <a:ext cx="8858250" cy="542925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Symphysis–fundal</a:t>
            </a:r>
            <a:r>
              <a:rPr lang="en-US" sz="2800" dirty="0" smtClean="0"/>
              <a:t> height should be measured and recorded at each antenatal appointment from 24 weeks.</a:t>
            </a:r>
          </a:p>
          <a:p>
            <a:pPr>
              <a:defRPr/>
            </a:pPr>
            <a:r>
              <a:rPr lang="en-US" sz="2800" dirty="0" smtClean="0"/>
              <a:t>Ultrasound estimation of fetal size for suspected large-for-gestational-age unborn babies should not be undertaken in a low-risk population.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Routine Doppler ultrasound in low-risk pregnancies should not be used.</a:t>
            </a:r>
          </a:p>
          <a:p>
            <a:pPr>
              <a:defRPr/>
            </a:pPr>
            <a:endParaRPr lang="en-US" sz="1100" b="1" dirty="0" smtClean="0">
              <a:solidFill>
                <a:srgbClr val="C00000"/>
              </a:solidFill>
            </a:endParaRPr>
          </a:p>
          <a:p>
            <a:pPr>
              <a:buFont typeface="Monotype Sorts" charset="2"/>
              <a:buNone/>
              <a:defRPr/>
            </a:pPr>
            <a:endParaRPr lang="en-US" sz="11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6080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4000" dirty="0" smtClean="0">
                <a:solidFill>
                  <a:srgbClr val="000000"/>
                </a:solidFill>
              </a:rPr>
              <a:t>Screening during Antenatal Care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981075"/>
            <a:ext cx="8929687" cy="573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11-14w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History for risk factors  (GDM, Preeclampsia, psychatric )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Check weight, BP and urine</a:t>
            </a:r>
            <a:r>
              <a:rPr lang="en-US" sz="1800" b="1" smtClean="0"/>
              <a:t> + Asymptomatic bacteriuria </a:t>
            </a:r>
            <a:endParaRPr lang="en-AU" sz="1800" b="1" smtClean="0"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Scan for dates, NT (and more?)</a:t>
            </a:r>
          </a:p>
          <a:p>
            <a:pPr lvl="3">
              <a:lnSpc>
                <a:spcPct val="80000"/>
              </a:lnSpc>
            </a:pPr>
            <a:r>
              <a:rPr lang="en-US" sz="1800" b="1" smtClean="0"/>
              <a:t>CBC +Red cell indices for haemoglobinopathies</a:t>
            </a:r>
          </a:p>
          <a:p>
            <a:pPr lvl="3">
              <a:lnSpc>
                <a:spcPct val="80000"/>
              </a:lnSpc>
            </a:pPr>
            <a:r>
              <a:rPr lang="en-US" sz="1800" b="1" smtClean="0"/>
              <a:t> Blood group+ Rh+ RBC antibodies+</a:t>
            </a:r>
          </a:p>
          <a:p>
            <a:pPr lvl="3">
              <a:lnSpc>
                <a:spcPct val="80000"/>
              </a:lnSpc>
            </a:pPr>
            <a:r>
              <a:rPr lang="en-US" sz="1800" b="1" smtClean="0"/>
              <a:t>Hepatitis B+ HIV+  Syphilis+ Rubella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Aneuploidy markers if possible</a:t>
            </a:r>
          </a:p>
          <a:p>
            <a:pPr>
              <a:lnSpc>
                <a:spcPct val="80000"/>
              </a:lnSpc>
            </a:pPr>
            <a:endParaRPr lang="en-AU" sz="1800" b="1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20w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Scan for anomaly, soft marker for chromosomal abnormality, placenta, check uterine artery Dopplers and cervical length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Check weight, BP and urine</a:t>
            </a:r>
          </a:p>
          <a:p>
            <a:pPr>
              <a:lnSpc>
                <a:spcPct val="80000"/>
              </a:lnSpc>
            </a:pPr>
            <a:endParaRPr lang="en-AU" sz="1800" b="1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28w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Check weight, BP and urine 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Screen for gestational diabetes  :26-28 weeks</a:t>
            </a:r>
          </a:p>
          <a:p>
            <a:pPr lvl="3">
              <a:lnSpc>
                <a:spcPct val="80000"/>
              </a:lnSpc>
            </a:pPr>
            <a:r>
              <a:rPr lang="en-AU" sz="1800" b="1" smtClean="0">
                <a:sym typeface="Wingdings" pitchFamily="2" charset="2"/>
              </a:rPr>
              <a:t>Anti D for Rh negative</a:t>
            </a:r>
          </a:p>
          <a:p>
            <a:pPr lvl="3">
              <a:lnSpc>
                <a:spcPct val="80000"/>
              </a:lnSpc>
            </a:pPr>
            <a:r>
              <a:rPr lang="en-US" sz="1800" b="1" smtClean="0"/>
              <a:t>CBC + RBC antibodies</a:t>
            </a:r>
          </a:p>
          <a:p>
            <a:pPr lvl="3">
              <a:lnSpc>
                <a:spcPct val="80000"/>
              </a:lnSpc>
            </a:pPr>
            <a:endParaRPr lang="en-US" sz="1800" b="1" smtClean="0"/>
          </a:p>
          <a:p>
            <a:pPr lvl="3">
              <a:lnSpc>
                <a:spcPct val="80000"/>
              </a:lnSpc>
            </a:pPr>
            <a:endParaRPr lang="en-AU" sz="180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142875" y="285750"/>
            <a:ext cx="90011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AU" sz="2800" b="1">
                <a:sym typeface="Wingdings" pitchFamily="2" charset="2"/>
              </a:rPr>
              <a:t>34w                                    </a:t>
            </a: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Anti D for Rh negative</a:t>
            </a:r>
          </a:p>
          <a:p>
            <a:pPr>
              <a:lnSpc>
                <a:spcPct val="80000"/>
              </a:lnSpc>
            </a:pP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                                          Check weight, BP and urine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endParaRPr lang="en-AU" sz="2800" b="1">
              <a:solidFill>
                <a:srgbClr val="000000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AU" sz="2800" b="1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AU" sz="2800" b="1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b="1">
                <a:sym typeface="Wingdings" pitchFamily="2" charset="2"/>
              </a:rPr>
              <a:t>36w                                   </a:t>
            </a: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Presentation</a:t>
            </a:r>
          </a:p>
          <a:p>
            <a:pPr>
              <a:lnSpc>
                <a:spcPct val="80000"/>
              </a:lnSpc>
            </a:pP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                                         Check weight, BP and urine</a:t>
            </a:r>
          </a:p>
          <a:p>
            <a:pPr>
              <a:lnSpc>
                <a:spcPct val="80000"/>
              </a:lnSpc>
            </a:pP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                                        </a:t>
            </a:r>
          </a:p>
          <a:p>
            <a:r>
              <a:rPr lang="en-US" sz="2800" b="1">
                <a:solidFill>
                  <a:srgbClr val="000000"/>
                </a:solidFill>
              </a:rPr>
              <a:t>                                          Low vaginal and endoanal             ,                                         swabs </a:t>
            </a:r>
            <a:r>
              <a:rPr lang="en-US" sz="2800"/>
              <a:t>at  35–37 weeks </a:t>
            </a:r>
            <a:r>
              <a:rPr lang="en-US" sz="2800" b="1">
                <a:solidFill>
                  <a:schemeClr val="hlink"/>
                </a:solidFill>
              </a:rPr>
              <a:t>for GBS</a:t>
            </a:r>
          </a:p>
          <a:p>
            <a:pPr>
              <a:lnSpc>
                <a:spcPct val="80000"/>
              </a:lnSpc>
            </a:pPr>
            <a:endParaRPr lang="en-AU" sz="2800" b="1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b="1">
                <a:sym typeface="Wingdings" pitchFamily="2" charset="2"/>
              </a:rPr>
              <a:t>38 &amp; 40w                          </a:t>
            </a: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Presentation</a:t>
            </a:r>
          </a:p>
          <a:p>
            <a:pPr>
              <a:lnSpc>
                <a:spcPct val="80000"/>
              </a:lnSpc>
            </a:pP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                                          Check weight, BP and urine</a:t>
            </a:r>
          </a:p>
          <a:p>
            <a:pPr>
              <a:lnSpc>
                <a:spcPct val="80000"/>
              </a:lnSpc>
            </a:pPr>
            <a:r>
              <a:rPr lang="en-AU" sz="2800" b="1">
                <a:solidFill>
                  <a:srgbClr val="000000"/>
                </a:solidFill>
                <a:sym typeface="Wingdings" pitchFamily="2" charset="2"/>
              </a:rPr>
              <a:t>                                           </a:t>
            </a:r>
          </a:p>
          <a:p>
            <a:pPr>
              <a:lnSpc>
                <a:spcPct val="80000"/>
              </a:lnSpc>
            </a:pPr>
            <a:endParaRPr lang="en-AU" sz="2800" b="1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AU" sz="2800" b="1"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4313"/>
            <a:ext cx="7772400" cy="1219201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Would you like to do: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68413"/>
            <a:ext cx="8715375" cy="53292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 </a:t>
            </a:r>
            <a:r>
              <a:rPr lang="en-US" sz="2400" b="1" dirty="0" smtClean="0"/>
              <a:t>Weigh your patients at every visit?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 Record their height?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 Urine test every visit?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Screen for depression?</a:t>
            </a:r>
          </a:p>
          <a:p>
            <a:pPr marL="342900" lvl="3" indent="-342900">
              <a:lnSpc>
                <a:spcPct val="90000"/>
              </a:lnSpc>
              <a:buSzPct val="75000"/>
              <a:defRPr/>
            </a:pPr>
            <a:r>
              <a:rPr lang="en-AU" sz="2400" b="1" dirty="0" smtClean="0">
                <a:ea typeface="+mn-ea"/>
                <a:cs typeface="+mn-cs"/>
              </a:rPr>
              <a:t> Screen for </a:t>
            </a:r>
            <a:r>
              <a:rPr lang="en-US" sz="2400" b="1" dirty="0" smtClean="0">
                <a:ea typeface="+mn-ea"/>
                <a:cs typeface="+mn-cs"/>
              </a:rPr>
              <a:t>Hepatitis B+ HIV +  Syphilis+ Rubella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 Screen for </a:t>
            </a:r>
            <a:r>
              <a:rPr lang="en-US" sz="2400" b="1" dirty="0" smtClean="0"/>
              <a:t> RBC antibodies + </a:t>
            </a:r>
            <a:r>
              <a:rPr lang="en-US" sz="2400" b="1" dirty="0" err="1" smtClean="0"/>
              <a:t>haemoglobinopathies</a:t>
            </a:r>
            <a:r>
              <a:rPr lang="en-AU" sz="2400" b="1" dirty="0" smtClean="0"/>
              <a:t>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Screen for </a:t>
            </a:r>
            <a:r>
              <a:rPr lang="en-US" sz="2400" b="1" dirty="0" smtClean="0"/>
              <a:t>Asymptomatic </a:t>
            </a:r>
            <a:r>
              <a:rPr lang="en-US" sz="2400" b="1" dirty="0" err="1" smtClean="0"/>
              <a:t>bacteriuria</a:t>
            </a:r>
            <a:endParaRPr lang="en-AU" sz="2400" b="1" dirty="0" smtClean="0"/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Offer Down’s Risk testing?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Screen for diabetes?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Screen for GBS colonisation?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Measure </a:t>
            </a:r>
            <a:r>
              <a:rPr lang="en-AU" sz="2400" b="1" dirty="0" err="1" smtClean="0"/>
              <a:t>symphysis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fundal</a:t>
            </a:r>
            <a:r>
              <a:rPr lang="en-AU" sz="2400" b="1" dirty="0" smtClean="0"/>
              <a:t> height?</a:t>
            </a:r>
          </a:p>
          <a:p>
            <a:pPr>
              <a:lnSpc>
                <a:spcPct val="90000"/>
              </a:lnSpc>
              <a:defRPr/>
            </a:pPr>
            <a:r>
              <a:rPr lang="en-AU" sz="2400" b="1" dirty="0" smtClean="0"/>
              <a:t> Record presentation and engagement?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1438"/>
            <a:ext cx="9144000" cy="1219201"/>
          </a:xfrm>
        </p:spPr>
        <p:txBody>
          <a:bodyPr/>
          <a:lstStyle/>
          <a:p>
            <a:r>
              <a:rPr lang="en-US" sz="3600" b="1" smtClean="0">
                <a:solidFill>
                  <a:srgbClr val="000000"/>
                </a:solidFill>
                <a:effectLst/>
                <a:latin typeface="OptimaLTStd-Bold" charset="-128"/>
                <a:ea typeface="OptimaLTStd-Bold" charset="-128"/>
              </a:rPr>
              <a:t>Screening for fetal anomalies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91600" cy="5715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Ultrasound undertaken in first and second trimesters</a:t>
            </a:r>
          </a:p>
          <a:p>
            <a:r>
              <a:rPr lang="en-US" sz="2400" b="1" dirty="0" smtClean="0">
                <a:solidFill>
                  <a:srgbClr val="000000"/>
                </a:solidFill>
                <a:effectLst/>
                <a:latin typeface="OptimaLTStd" charset="-128"/>
                <a:ea typeface="OptimaLTStd" charset="-128"/>
              </a:rPr>
              <a:t> Serum screening – alpha-fetoprotein (AFP).</a:t>
            </a:r>
          </a:p>
          <a:p>
            <a:endParaRPr lang="en-US" sz="11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endParaRPr lang="en-US" sz="1100" b="1" dirty="0" smtClean="0">
              <a:solidFill>
                <a:schemeClr val="hlink"/>
              </a:solidFill>
              <a:effectLst/>
              <a:latin typeface="OptimaLTStd" charset="-128"/>
              <a:ea typeface="OptimaLTStd" charset="-128"/>
            </a:endParaRPr>
          </a:p>
          <a:p>
            <a:endParaRPr lang="en-US" sz="1100" dirty="0" smtClean="0">
              <a:effectLst/>
              <a:latin typeface="OptimaLTStd" charset="-128"/>
              <a:ea typeface="OptimaLTStd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Gravidity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Duration of pregnancy</a:t>
            </a:r>
          </a:p>
          <a:p>
            <a:r>
              <a:rPr lang="en-US" dirty="0" smtClean="0"/>
              <a:t>Lie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Position</a:t>
            </a:r>
          </a:p>
          <a:p>
            <a:r>
              <a:rPr lang="en-US" dirty="0" smtClean="0"/>
              <a:t>Associated condition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General</a:t>
            </a:r>
          </a:p>
          <a:p>
            <a:pPr>
              <a:buNone/>
            </a:pPr>
            <a:r>
              <a:rPr lang="en-US" dirty="0" smtClean="0"/>
              <a:t>Height,  weight, gait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Vital signs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Eye: pallor-jaundice, </a:t>
            </a:r>
            <a:r>
              <a:rPr lang="en-US" dirty="0" err="1" smtClean="0"/>
              <a:t>oedema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Nose: saddle nose-syphilis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Cheeks-mouth-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Neck:thyroid</a:t>
            </a:r>
            <a:r>
              <a:rPr lang="en-US" dirty="0" smtClean="0"/>
              <a:t>, congested vein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Chest: heart, lung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Lower limbs: varicose veins, bony deformities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an oversized pregnant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Wrong calculation</a:t>
            </a:r>
          </a:p>
          <a:p>
            <a:r>
              <a:rPr lang="en-US" dirty="0" smtClean="0"/>
              <a:t>Bleeding in early pregnancy =miss diagnosis</a:t>
            </a:r>
          </a:p>
          <a:p>
            <a:r>
              <a:rPr lang="en-US" dirty="0" smtClean="0"/>
              <a:t>Large fetus</a:t>
            </a:r>
          </a:p>
          <a:p>
            <a:r>
              <a:rPr lang="en-US" dirty="0" smtClean="0"/>
              <a:t>Malformation</a:t>
            </a:r>
          </a:p>
          <a:p>
            <a:r>
              <a:rPr lang="en-US" dirty="0" smtClean="0"/>
              <a:t>Multiple pregnancy</a:t>
            </a:r>
          </a:p>
          <a:p>
            <a:r>
              <a:rPr lang="en-US" dirty="0" err="1" smtClean="0"/>
              <a:t>Polyhydramnios</a:t>
            </a:r>
            <a:endParaRPr lang="en-US" dirty="0" smtClean="0"/>
          </a:p>
          <a:p>
            <a:r>
              <a:rPr lang="en-US" dirty="0" err="1" smtClean="0"/>
              <a:t>Hydatiform</a:t>
            </a:r>
            <a:r>
              <a:rPr lang="en-US" dirty="0" smtClean="0"/>
              <a:t> mole</a:t>
            </a:r>
          </a:p>
          <a:p>
            <a:r>
              <a:rPr lang="en-US" dirty="0" err="1" smtClean="0"/>
              <a:t>Tumour</a:t>
            </a:r>
            <a:r>
              <a:rPr lang="en-US" dirty="0" smtClean="0"/>
              <a:t>-fibroid</a:t>
            </a:r>
          </a:p>
          <a:p>
            <a:r>
              <a:rPr lang="en-US" dirty="0" err="1" smtClean="0"/>
              <a:t>Abruptio</a:t>
            </a:r>
            <a:r>
              <a:rPr lang="en-US" dirty="0" smtClean="0"/>
              <a:t> placenta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an undersized pregnant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Wrong calculation</a:t>
            </a:r>
          </a:p>
          <a:p>
            <a:r>
              <a:rPr lang="en-US" dirty="0" smtClean="0"/>
              <a:t>Pregnancy during </a:t>
            </a:r>
            <a:r>
              <a:rPr lang="en-US" dirty="0" err="1" smtClean="0"/>
              <a:t>peroid</a:t>
            </a:r>
            <a:endParaRPr lang="en-US" dirty="0" smtClean="0"/>
          </a:p>
          <a:p>
            <a:r>
              <a:rPr lang="en-US" dirty="0" smtClean="0"/>
              <a:t>small fetus</a:t>
            </a:r>
          </a:p>
          <a:p>
            <a:r>
              <a:rPr lang="en-US" dirty="0" smtClean="0"/>
              <a:t>Malformation</a:t>
            </a:r>
          </a:p>
          <a:p>
            <a:r>
              <a:rPr lang="en-US" dirty="0" smtClean="0"/>
              <a:t>IUFD</a:t>
            </a:r>
          </a:p>
          <a:p>
            <a:r>
              <a:rPr lang="en-US" dirty="0" err="1" smtClean="0"/>
              <a:t>Olighydramnios</a:t>
            </a:r>
            <a:endParaRPr lang="en-US" dirty="0" smtClean="0"/>
          </a:p>
          <a:p>
            <a:r>
              <a:rPr lang="en-US" dirty="0" err="1" smtClean="0"/>
              <a:t>Malpresentation</a:t>
            </a:r>
            <a:r>
              <a:rPr lang="en-US" dirty="0" smtClean="0"/>
              <a:t>- transverse lie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to the pregnant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Diet : 2500kcal</a:t>
            </a:r>
          </a:p>
          <a:p>
            <a:r>
              <a:rPr lang="en-US" dirty="0" smtClean="0"/>
              <a:t>Vitamins</a:t>
            </a:r>
          </a:p>
          <a:p>
            <a:pPr>
              <a:buNone/>
            </a:pPr>
            <a:r>
              <a:rPr lang="en-US" dirty="0" smtClean="0"/>
              <a:t>A=5000iu</a:t>
            </a:r>
          </a:p>
          <a:p>
            <a:pPr>
              <a:buNone/>
            </a:pPr>
            <a:r>
              <a:rPr lang="en-US" dirty="0" smtClean="0"/>
              <a:t>B</a:t>
            </a:r>
          </a:p>
          <a:p>
            <a:pPr>
              <a:buNone/>
            </a:pPr>
            <a:r>
              <a:rPr lang="en-US" dirty="0" smtClean="0"/>
              <a:t>Folic acid,=    tab 400ug</a:t>
            </a:r>
          </a:p>
          <a:p>
            <a:pPr>
              <a:buNone/>
            </a:pPr>
            <a:r>
              <a:rPr lang="en-US" dirty="0" smtClean="0"/>
              <a:t>C=100mg</a:t>
            </a:r>
          </a:p>
          <a:p>
            <a:pPr>
              <a:buNone/>
            </a:pPr>
            <a:r>
              <a:rPr lang="en-US" dirty="0" smtClean="0"/>
              <a:t>D=400iu</a:t>
            </a:r>
          </a:p>
          <a:p>
            <a:pPr>
              <a:buNone/>
            </a:pPr>
            <a:r>
              <a:rPr lang="en-US" dirty="0" smtClean="0"/>
              <a:t>E: </a:t>
            </a:r>
          </a:p>
          <a:p>
            <a:pPr>
              <a:buNone/>
            </a:pPr>
            <a:r>
              <a:rPr lang="en-US" dirty="0" smtClean="0"/>
              <a:t>K: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Mineral </a:t>
            </a:r>
          </a:p>
          <a:p>
            <a:pPr>
              <a:buNone/>
            </a:pPr>
            <a:r>
              <a:rPr lang="en-US" dirty="0" smtClean="0"/>
              <a:t>Iron=3-5mg</a:t>
            </a:r>
          </a:p>
          <a:p>
            <a:pPr>
              <a:buNone/>
            </a:pPr>
            <a:r>
              <a:rPr lang="en-US" dirty="0" smtClean="0"/>
              <a:t>Calcium=1.2gm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to the pregnant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Smoking</a:t>
            </a:r>
          </a:p>
          <a:p>
            <a:endParaRPr lang="en-US" dirty="0" smtClean="0"/>
          </a:p>
          <a:p>
            <a:r>
              <a:rPr lang="en-US" dirty="0" smtClean="0"/>
              <a:t>Coffee and tea: constipation+ diuretics</a:t>
            </a:r>
          </a:p>
          <a:p>
            <a:r>
              <a:rPr lang="en-US" dirty="0" smtClean="0"/>
              <a:t>Sleep=8h</a:t>
            </a:r>
          </a:p>
          <a:p>
            <a:r>
              <a:rPr lang="en-US" dirty="0" smtClean="0"/>
              <a:t>Exercises=usual activities</a:t>
            </a:r>
          </a:p>
          <a:p>
            <a:r>
              <a:rPr lang="en-US" dirty="0" err="1" smtClean="0"/>
              <a:t>Travilling</a:t>
            </a:r>
            <a:endParaRPr lang="en-US" dirty="0" smtClean="0"/>
          </a:p>
          <a:p>
            <a:r>
              <a:rPr lang="en-US" dirty="0" smtClean="0"/>
              <a:t>Coitus</a:t>
            </a:r>
          </a:p>
          <a:p>
            <a:r>
              <a:rPr lang="en-US" dirty="0" smtClean="0"/>
              <a:t>Clothing = loose </a:t>
            </a:r>
          </a:p>
          <a:p>
            <a:r>
              <a:rPr lang="en-US" dirty="0" smtClean="0"/>
              <a:t>Care of teeth</a:t>
            </a:r>
          </a:p>
          <a:p>
            <a:r>
              <a:rPr lang="en-US" dirty="0" smtClean="0"/>
              <a:t>Breast: nipples are drawn </a:t>
            </a:r>
          </a:p>
          <a:p>
            <a:r>
              <a:rPr lang="en-US" dirty="0" smtClean="0"/>
              <a:t>Bowel: avoid constipation=</a:t>
            </a:r>
            <a:r>
              <a:rPr lang="en-US" dirty="0" err="1" smtClean="0"/>
              <a:t>vegtable</a:t>
            </a:r>
            <a:r>
              <a:rPr lang="en-US" dirty="0" smtClean="0"/>
              <a:t>, milk</a:t>
            </a:r>
          </a:p>
          <a:p>
            <a:r>
              <a:rPr lang="en-US" dirty="0" smtClean="0"/>
              <a:t>Bathing: shower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trimester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trimester</a:t>
            </a:r>
          </a:p>
          <a:p>
            <a:endParaRPr lang="en-US" dirty="0" smtClean="0"/>
          </a:p>
          <a:p>
            <a:r>
              <a:rPr lang="en-US" dirty="0" smtClean="0"/>
              <a:t>32-34 weeks</a:t>
            </a:r>
          </a:p>
          <a:p>
            <a:endParaRPr lang="en-US" dirty="0" smtClean="0"/>
          </a:p>
          <a:p>
            <a:r>
              <a:rPr lang="en-US" dirty="0" smtClean="0"/>
              <a:t>36-38 weeks : plane for delivery </a:t>
            </a:r>
          </a:p>
          <a:p>
            <a:endParaRPr lang="en-US" dirty="0" smtClean="0"/>
          </a:p>
          <a:p>
            <a:r>
              <a:rPr lang="en-US" dirty="0" smtClean="0"/>
              <a:t>40 weeks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Abdominal examination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Inspection:</a:t>
            </a:r>
          </a:p>
          <a:p>
            <a:pPr>
              <a:buNone/>
            </a:pPr>
            <a:r>
              <a:rPr lang="en-US" dirty="0" smtClean="0"/>
              <a:t>Size</a:t>
            </a:r>
          </a:p>
          <a:p>
            <a:pPr>
              <a:buNone/>
            </a:pPr>
            <a:r>
              <a:rPr lang="en-US" dirty="0" smtClean="0"/>
              <a:t>Shape</a:t>
            </a:r>
          </a:p>
          <a:p>
            <a:pPr>
              <a:buNone/>
            </a:pPr>
            <a:r>
              <a:rPr lang="en-US" dirty="0" smtClean="0"/>
              <a:t>Scars</a:t>
            </a:r>
          </a:p>
          <a:p>
            <a:pPr>
              <a:buNone/>
            </a:pPr>
            <a:r>
              <a:rPr lang="en-US" dirty="0" err="1" smtClean="0"/>
              <a:t>Striae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Suprepubic</a:t>
            </a:r>
            <a:r>
              <a:rPr lang="en-US" dirty="0" smtClean="0"/>
              <a:t> hair: feminine or </a:t>
            </a:r>
            <a:r>
              <a:rPr lang="en-US" dirty="0" err="1" smtClean="0"/>
              <a:t>musculine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Pigmintation</a:t>
            </a:r>
            <a:r>
              <a:rPr lang="en-US" dirty="0" smtClean="0"/>
              <a:t>: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Hernia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Abdominal examination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palpation:</a:t>
            </a:r>
          </a:p>
          <a:p>
            <a:pPr>
              <a:buNone/>
            </a:pPr>
            <a:r>
              <a:rPr lang="en-US" sz="2000" dirty="0" err="1" smtClean="0"/>
              <a:t>Fundal</a:t>
            </a:r>
            <a:r>
              <a:rPr lang="en-US" sz="2000" dirty="0" smtClean="0"/>
              <a:t> level: duration of pregnancy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Fundal</a:t>
            </a:r>
            <a:r>
              <a:rPr lang="en-US" sz="2000" dirty="0" smtClean="0"/>
              <a:t> grip: to know the part of the fetus that occupying the </a:t>
            </a:r>
            <a:r>
              <a:rPr lang="en-US" sz="2000" dirty="0" err="1" smtClean="0"/>
              <a:t>fundus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Umbilical =lateral grip: where is the back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First pelvic grip: presentation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Second pelvic grip: head engaged or not+ twin, position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Palpation of the rest of the abdomen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Leopord</a:t>
            </a:r>
            <a:r>
              <a:rPr lang="en-US" dirty="0" smtClean="0"/>
              <a:t> </a:t>
            </a:r>
            <a:r>
              <a:rPr lang="en-US" dirty="0" err="1" smtClean="0"/>
              <a:t>manoeuvres</a:t>
            </a:r>
            <a:endParaRPr lang="en-US" dirty="0"/>
          </a:p>
        </p:txBody>
      </p:sp>
      <p:pic>
        <p:nvPicPr>
          <p:cNvPr id="1026" name="Picture 2" descr="C:\Users\user\Dropbox\Screenshots\Screenshot 2014-12-14 23.36.3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8534" t="16836" r="29797" b="15819"/>
          <a:stretch>
            <a:fillRect/>
          </a:stretch>
        </p:blipFill>
        <p:spPr bwMode="auto">
          <a:xfrm>
            <a:off x="1143000" y="1828800"/>
            <a:ext cx="5867400" cy="4419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1752600"/>
            <a:ext cx="1309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Fundal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5726668"/>
            <a:ext cx="2231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Umbilical =lateral grip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54814" y="1905000"/>
            <a:ext cx="1598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First pelvic grip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8258" y="5726668"/>
            <a:ext cx="199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Second pelvic grip: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Leopord</a:t>
            </a:r>
            <a:r>
              <a:rPr lang="en-US" dirty="0" smtClean="0"/>
              <a:t> </a:t>
            </a:r>
            <a:r>
              <a:rPr lang="en-US" dirty="0" err="1" smtClean="0"/>
              <a:t>manoeuvres</a:t>
            </a:r>
            <a:endParaRPr lang="en-US" dirty="0"/>
          </a:p>
        </p:txBody>
      </p:sp>
      <p:pic>
        <p:nvPicPr>
          <p:cNvPr id="2050" name="Picture 2" descr="C:\Users\user\Dropbox\Screenshots\Screenshot 2014-12-14 23.42.1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2322" t="43774" r="33585" b="9085"/>
          <a:stretch>
            <a:fillRect/>
          </a:stretch>
        </p:blipFill>
        <p:spPr bwMode="auto">
          <a:xfrm>
            <a:off x="762000" y="1752600"/>
            <a:ext cx="6629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2551</Words>
  <Application>Microsoft Office PowerPoint</Application>
  <PresentationFormat>On-screen Show (4:3)</PresentationFormat>
  <Paragraphs>454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Antenatal care</vt:lpstr>
      <vt:lpstr>Antenatal care</vt:lpstr>
      <vt:lpstr>History</vt:lpstr>
      <vt:lpstr>History</vt:lpstr>
      <vt:lpstr>Physical examination</vt:lpstr>
      <vt:lpstr>Physical examination</vt:lpstr>
      <vt:lpstr>Physical examination</vt:lpstr>
      <vt:lpstr>Leopord manoeuvres</vt:lpstr>
      <vt:lpstr>Leopord manoeuvres</vt:lpstr>
      <vt:lpstr>Physical examination</vt:lpstr>
      <vt:lpstr>DD of fetal heart sound</vt:lpstr>
      <vt:lpstr>Vaginal examination</vt:lpstr>
      <vt:lpstr>Special investigation</vt:lpstr>
      <vt:lpstr>PowerPoint Presentation</vt:lpstr>
      <vt:lpstr>Screening for Down’s syndrome</vt:lpstr>
      <vt:lpstr> Recommendations on mental health screening </vt:lpstr>
      <vt:lpstr>PowerPoint Presentation</vt:lpstr>
      <vt:lpstr>PowerPoint Presentation</vt:lpstr>
      <vt:lpstr>  Recommendations for Blood grouping and red cell alloantibodies </vt:lpstr>
      <vt:lpstr> Screening for asymptomatic bacteriuria</vt:lpstr>
      <vt:lpstr>Untreated asymptomatic bacteriuria was associated with adverse maternal outcomes, including</vt:lpstr>
      <vt:lpstr>How can you diagnosis ASB</vt:lpstr>
      <vt:lpstr>Screening for chlamydia </vt:lpstr>
      <vt:lpstr>Cytomegalovirus (CMV)  </vt:lpstr>
      <vt:lpstr> Screening for Hepatitis B virus </vt:lpstr>
      <vt:lpstr>Screening for Hepatitis B virus</vt:lpstr>
      <vt:lpstr>Screening for Hepatitis C virus</vt:lpstr>
      <vt:lpstr>Screening for Hepatitis C virus</vt:lpstr>
      <vt:lpstr>Screening for HIV</vt:lpstr>
      <vt:lpstr>Screening for Rubella</vt:lpstr>
      <vt:lpstr>Screening for Group B Streptococcus</vt:lpstr>
      <vt:lpstr>Screening for Syphilis </vt:lpstr>
      <vt:lpstr>Screening for toxoplasmosis</vt:lpstr>
      <vt:lpstr>Screening for clinical problems  Gestational diabetes </vt:lpstr>
      <vt:lpstr> Risk factors for Gestational diabetes </vt:lpstr>
      <vt:lpstr>Accuracy of biochemical screening tests </vt:lpstr>
      <vt:lpstr>Random blood glucose (RBG) test </vt:lpstr>
      <vt:lpstr>50 g glucose challenge test (GCT) </vt:lpstr>
      <vt:lpstr>Fasting plasma glucose (FPG) </vt:lpstr>
      <vt:lpstr>Screening for clinical problems  Gestational diabetes </vt:lpstr>
      <vt:lpstr>Pre-eclampsia</vt:lpstr>
      <vt:lpstr> Recommendation on screening for preterm birth </vt:lpstr>
      <vt:lpstr>Screening for Placenta praevia</vt:lpstr>
      <vt:lpstr> Recommendations on determining fetal growth </vt:lpstr>
      <vt:lpstr>Screening during Antenatal Care</vt:lpstr>
      <vt:lpstr>PowerPoint Presentation</vt:lpstr>
      <vt:lpstr>Would you like to do:</vt:lpstr>
      <vt:lpstr>Screening for fetal anomalies</vt:lpstr>
      <vt:lpstr>Diagnosis</vt:lpstr>
      <vt:lpstr>Causes of an oversized pregnant uterus</vt:lpstr>
      <vt:lpstr>Causes of an undersized pregnant uterus</vt:lpstr>
      <vt:lpstr>Instruction to the pregnant mother</vt:lpstr>
      <vt:lpstr>Instruction to the pregnant mother</vt:lpstr>
      <vt:lpstr>Frequency of examination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Antenatal care</dc:title>
  <dc:creator>user</dc:creator>
  <cp:lastModifiedBy>3422</cp:lastModifiedBy>
  <cp:revision>22</cp:revision>
  <dcterms:created xsi:type="dcterms:W3CDTF">2014-12-14T19:58:00Z</dcterms:created>
  <dcterms:modified xsi:type="dcterms:W3CDTF">2014-12-15T05:43:24Z</dcterms:modified>
</cp:coreProperties>
</file>