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6"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9" d="100"/>
          <a:sy n="79" d="100"/>
        </p:scale>
        <p:origin x="-24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smtClean="0"/>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6EF64-FB19-411E-965E-9F52AA474456}"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smtClean="0"/>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54EDD65-84CB-8142-8180-A53871564B86}" type="datetimeFigureOut">
              <a:rPr lang="en-US" smtClean="0"/>
              <a:pPr/>
              <a:t>12/17/2014</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3B81B0D7-852C-6245-830F-EF9878C330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smtClean="0"/>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4442D2-6EC0-47EE-B633-BA0A345679B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054EDD65-84CB-8142-8180-A53871564B86}" type="datetimeFigureOut">
              <a:rPr lang="en-US" smtClean="0"/>
              <a:pPr/>
              <a:t>12/17/2014</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3B81B0D7-852C-6245-830F-EF9878C3301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smtClean="0"/>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smtClean="0"/>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81B0D7-852C-6245-830F-EF9878C33016}"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02B71-8991-4516-A01E-F1A9ACD28B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smtClean="0"/>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81B0D7-852C-6245-830F-EF9878C33016}"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054EDD65-84CB-8142-8180-A53871564B86}" type="datetimeFigureOut">
              <a:rPr lang="en-US" smtClean="0"/>
              <a:pPr/>
              <a:t>12/17/2014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81B0D7-852C-6245-830F-EF9878C330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054EDD65-84CB-8142-8180-A53871564B86}" type="datetimeFigureOut">
              <a:rPr lang="en-US" smtClean="0"/>
              <a:pPr/>
              <a:t>12/17/2014</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69E29E33-B620-47F9-BB04-8846C2A5AFCC}" type="slidenum">
              <a:rPr kumimoji="0" lang="en-US" smtClean="0"/>
              <a:pPr/>
              <a:t>‹#›</a:t>
            </a:fld>
            <a:endParaRPr kumimoji="0"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054EDD65-84CB-8142-8180-A53871564B86}" type="datetimeFigureOut">
              <a:rPr lang="en-US" smtClean="0"/>
              <a:pPr/>
              <a:t>12/17/2014</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3B81B0D7-852C-6245-830F-EF9878C3301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147" r:id="rId1"/>
    <p:sldLayoutId id="2147484148" r:id="rId2"/>
    <p:sldLayoutId id="2147484149" r:id="rId3"/>
    <p:sldLayoutId id="2147484150" r:id="rId4"/>
    <p:sldLayoutId id="2147484151" r:id="rId5"/>
    <p:sldLayoutId id="2147484152" r:id="rId6"/>
    <p:sldLayoutId id="2147484153" r:id="rId7"/>
    <p:sldLayoutId id="2147484154" r:id="rId8"/>
    <p:sldLayoutId id="2147484155" r:id="rId9"/>
    <p:sldLayoutId id="2147484156" r:id="rId10"/>
    <p:sldLayoutId id="2147484157" r:id="rId11"/>
    <p:sldLayoutId id="2147484158" r:id="rId12"/>
    <p:sldLayoutId id="2147484159" r:id="rId13"/>
    <p:sldLayoutId id="2147484160"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2" y="1183434"/>
            <a:ext cx="7583488" cy="1470025"/>
          </a:xfrm>
        </p:spPr>
        <p:txBody>
          <a:bodyPr/>
          <a:lstStyle/>
          <a:p>
            <a:r>
              <a:rPr lang="en-US" b="1" dirty="0" smtClean="0">
                <a:latin typeface="Berlin Sans FB Demi" pitchFamily="34" charset="0"/>
              </a:rPr>
              <a:t>CARDIAC DISEASES IN PREGNANCY</a:t>
            </a:r>
            <a:endParaRPr lang="en-US" b="1" dirty="0">
              <a:latin typeface="Berlin Sans FB Demi" pitchFamily="34" charset="0"/>
            </a:endParaRPr>
          </a:p>
        </p:txBody>
      </p:sp>
      <p:sp>
        <p:nvSpPr>
          <p:cNvPr id="3" name="Subtitle 2"/>
          <p:cNvSpPr>
            <a:spLocks noGrp="1"/>
          </p:cNvSpPr>
          <p:nvPr>
            <p:ph type="subTitle" idx="1"/>
          </p:nvPr>
        </p:nvSpPr>
        <p:spPr>
          <a:xfrm>
            <a:off x="779463" y="4077072"/>
            <a:ext cx="7583487" cy="1752600"/>
          </a:xfrm>
        </p:spPr>
        <p:txBody>
          <a:bodyPr>
            <a:normAutofit fontScale="77500" lnSpcReduction="20000"/>
          </a:bodyPr>
          <a:lstStyle/>
          <a:p>
            <a:endParaRPr lang="en-US" dirty="0" smtClean="0"/>
          </a:p>
          <a:p>
            <a:r>
              <a:rPr lang="en-US" sz="4000" b="1" dirty="0" smtClean="0">
                <a:solidFill>
                  <a:srgbClr val="0000FF"/>
                </a:solidFill>
                <a:latin typeface="Berlin Sans FB Demi" pitchFamily="34" charset="0"/>
              </a:rPr>
              <a:t>DR. RAZAQ  MASHA,FRCOG</a:t>
            </a:r>
          </a:p>
          <a:p>
            <a:r>
              <a:rPr lang="en-US" sz="4000" b="1" dirty="0" smtClean="0">
                <a:solidFill>
                  <a:srgbClr val="0000FF"/>
                </a:solidFill>
                <a:latin typeface="Berlin Sans FB Demi" pitchFamily="34" charset="0"/>
              </a:rPr>
              <a:t>Assistant Professor &amp; Consultant</a:t>
            </a:r>
          </a:p>
          <a:p>
            <a:r>
              <a:rPr lang="en-US" sz="4000" b="1" dirty="0" smtClean="0">
                <a:solidFill>
                  <a:srgbClr val="0000FF"/>
                </a:solidFill>
                <a:latin typeface="Berlin Sans FB Demi" pitchFamily="34" charset="0"/>
              </a:rPr>
              <a:t>Department of Obstetrics &amp; </a:t>
            </a:r>
            <a:r>
              <a:rPr lang="en-US" sz="4000" b="1" dirty="0" err="1" smtClean="0">
                <a:solidFill>
                  <a:srgbClr val="0000FF"/>
                </a:solidFill>
                <a:latin typeface="Berlin Sans FB Demi" pitchFamily="34" charset="0"/>
              </a:rPr>
              <a:t>Gynaecology</a:t>
            </a:r>
            <a:endParaRPr lang="en-US" sz="4000" b="1" dirty="0">
              <a:solidFill>
                <a:srgbClr val="0000FF"/>
              </a:solidFill>
              <a:latin typeface="Berlin Sans FB Dem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erlin Sans FB Demi" pitchFamily="34" charset="0"/>
              </a:rPr>
              <a:t>Left to Right  Intra Cardiac Shunts</a:t>
            </a:r>
            <a:endParaRPr lang="en-US" sz="3200" dirty="0">
              <a:latin typeface="Berlin Sans FB Demi" pitchFamily="34" charset="0"/>
            </a:endParaRPr>
          </a:p>
        </p:txBody>
      </p:sp>
      <p:sp>
        <p:nvSpPr>
          <p:cNvPr id="3" name="Content Placeholder 2"/>
          <p:cNvSpPr>
            <a:spLocks noGrp="1"/>
          </p:cNvSpPr>
          <p:nvPr>
            <p:ph idx="1"/>
          </p:nvPr>
        </p:nvSpPr>
        <p:spPr>
          <a:xfrm>
            <a:off x="251520" y="1556792"/>
            <a:ext cx="8568952" cy="5040560"/>
          </a:xfrm>
        </p:spPr>
        <p:txBody>
          <a:bodyPr>
            <a:normAutofit fontScale="92500" lnSpcReduction="20000"/>
          </a:bodyPr>
          <a:lstStyle/>
          <a:p>
            <a:r>
              <a:rPr lang="en-US" b="1" dirty="0" smtClean="0">
                <a:solidFill>
                  <a:srgbClr val="002060"/>
                </a:solidFill>
                <a:latin typeface="Times New Roman" pitchFamily="18" charset="0"/>
                <a:cs typeface="Times New Roman" pitchFamily="18" charset="0"/>
              </a:rPr>
              <a:t>These shunts can result from ASDs, VSDs, or PDAs.  If there is no pulmonary hypertension and the patient is asymptomatic, pregnancy does not impose significant increased risk.</a:t>
            </a:r>
          </a:p>
          <a:p>
            <a:r>
              <a:rPr lang="en-US" b="1" dirty="0" smtClean="0">
                <a:solidFill>
                  <a:srgbClr val="002060"/>
                </a:solidFill>
                <a:latin typeface="Times New Roman" pitchFamily="18" charset="0"/>
                <a:cs typeface="Times New Roman" pitchFamily="18" charset="0"/>
              </a:rPr>
              <a:t>If however, the shunt is substantial resulting in many years of increased pulmonary blood flow, pulmonary hypertension and right heart failure can develop and the shunt reverses.  The combination of pulmonary hypertension and right-to-left shunt through any communication between the systemic and pulmonary circulation is know as </a:t>
            </a:r>
            <a:r>
              <a:rPr lang="en-US" b="1" dirty="0" err="1" smtClean="0">
                <a:solidFill>
                  <a:srgbClr val="002060"/>
                </a:solidFill>
                <a:latin typeface="Times New Roman" pitchFamily="18" charset="0"/>
                <a:cs typeface="Times New Roman" pitchFamily="18" charset="0"/>
              </a:rPr>
              <a:t>Eisenmenger</a:t>
            </a:r>
            <a:r>
              <a:rPr lang="en-US" b="1" dirty="0" smtClean="0">
                <a:solidFill>
                  <a:srgbClr val="002060"/>
                </a:solidFill>
                <a:latin typeface="Times New Roman" pitchFamily="18" charset="0"/>
                <a:cs typeface="Times New Roman" pitchFamily="18" charset="0"/>
              </a:rPr>
              <a:t> syndrome.</a:t>
            </a:r>
          </a:p>
          <a:p>
            <a:pPr lvl="1"/>
            <a:r>
              <a:rPr lang="en-US" b="1" dirty="0" smtClean="0">
                <a:solidFill>
                  <a:srgbClr val="002060"/>
                </a:solidFill>
                <a:latin typeface="Times New Roman" pitchFamily="18" charset="0"/>
                <a:cs typeface="Times New Roman" pitchFamily="18" charset="0"/>
              </a:rPr>
              <a:t>- Maternal mortality rate of 40% to 60%</a:t>
            </a:r>
          </a:p>
          <a:p>
            <a:pPr lvl="1"/>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Perinatal</a:t>
            </a:r>
            <a:r>
              <a:rPr lang="en-US" b="1" dirty="0" smtClean="0">
                <a:solidFill>
                  <a:srgbClr val="002060"/>
                </a:solidFill>
                <a:latin typeface="Times New Roman" pitchFamily="18" charset="0"/>
                <a:cs typeface="Times New Roman" pitchFamily="18" charset="0"/>
              </a:rPr>
              <a:t> mortality rate of 28% to 55%</a:t>
            </a:r>
          </a:p>
          <a:p>
            <a:pPr lvl="1"/>
            <a:r>
              <a:rPr lang="en-US" b="1" dirty="0" smtClean="0">
                <a:solidFill>
                  <a:srgbClr val="002060"/>
                </a:solidFill>
                <a:latin typeface="Times New Roman" pitchFamily="18" charset="0"/>
                <a:cs typeface="Times New Roman" pitchFamily="18" charset="0"/>
              </a:rPr>
              <a:t>-Should be discouraged to get pregnant</a:t>
            </a:r>
          </a:p>
          <a:p>
            <a:pPr lvl="1"/>
            <a:r>
              <a:rPr lang="en-US" b="1" dirty="0" smtClean="0">
                <a:solidFill>
                  <a:srgbClr val="002060"/>
                </a:solidFill>
                <a:latin typeface="Times New Roman" pitchFamily="18" charset="0"/>
                <a:cs typeface="Times New Roman" pitchFamily="18" charset="0"/>
              </a:rPr>
              <a:t>- Delivery : Excellent pain management</a:t>
            </a:r>
          </a:p>
          <a:p>
            <a:pPr lvl="1"/>
            <a:r>
              <a:rPr lang="en-US" b="1" dirty="0" smtClean="0">
                <a:solidFill>
                  <a:srgbClr val="002060"/>
                </a:solidFill>
                <a:latin typeface="Times New Roman" pitchFamily="18" charset="0"/>
                <a:cs typeface="Times New Roman" pitchFamily="18" charset="0"/>
              </a:rPr>
              <a:t>- Shorten 2</a:t>
            </a:r>
            <a:r>
              <a:rPr lang="en-US" b="1" baseline="30000" dirty="0" smtClean="0">
                <a:solidFill>
                  <a:srgbClr val="002060"/>
                </a:solidFill>
                <a:latin typeface="Times New Roman" pitchFamily="18" charset="0"/>
                <a:cs typeface="Times New Roman" pitchFamily="18" charset="0"/>
              </a:rPr>
              <a:t>nd</a:t>
            </a:r>
            <a:r>
              <a:rPr lang="en-US" b="1" dirty="0" smtClean="0">
                <a:solidFill>
                  <a:srgbClr val="002060"/>
                </a:solidFill>
                <a:latin typeface="Times New Roman" pitchFamily="18" charset="0"/>
                <a:cs typeface="Times New Roman" pitchFamily="18" charset="0"/>
              </a:rPr>
              <a:t> stage of </a:t>
            </a:r>
            <a:r>
              <a:rPr lang="en-US" b="1" dirty="0" err="1" smtClean="0">
                <a:solidFill>
                  <a:srgbClr val="002060"/>
                </a:solidFill>
                <a:latin typeface="Times New Roman" pitchFamily="18" charset="0"/>
                <a:cs typeface="Times New Roman" pitchFamily="18" charset="0"/>
              </a:rPr>
              <a:t>labour</a:t>
            </a:r>
            <a:endParaRPr lang="en-US" b="1" dirty="0" smtClean="0">
              <a:solidFill>
                <a:srgbClr val="002060"/>
              </a:solidFill>
              <a:latin typeface="Times New Roman" pitchFamily="18" charset="0"/>
              <a:cs typeface="Times New Roman" pitchFamily="18" charset="0"/>
            </a:endParaRPr>
          </a:p>
          <a:p>
            <a:pPr lvl="1"/>
            <a:r>
              <a:rPr lang="en-US" b="1" dirty="0" smtClean="0">
                <a:solidFill>
                  <a:srgbClr val="002060"/>
                </a:solidFill>
                <a:latin typeface="Times New Roman" pitchFamily="18" charset="0"/>
                <a:cs typeface="Times New Roman" pitchFamily="18" charset="0"/>
              </a:rPr>
              <a:t>- Antibiotic prophylaxis for SBE</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smtClean="0">
                <a:latin typeface="Berlin Sans FB Demi" pitchFamily="34" charset="0"/>
              </a:rPr>
              <a:t>Peripartum</a:t>
            </a:r>
            <a:r>
              <a:rPr lang="en-US" sz="3200" dirty="0" smtClean="0">
                <a:latin typeface="Berlin Sans FB Demi" pitchFamily="34" charset="0"/>
              </a:rPr>
              <a:t> </a:t>
            </a:r>
            <a:r>
              <a:rPr lang="en-US" sz="3200" dirty="0" err="1" smtClean="0">
                <a:latin typeface="Berlin Sans FB Demi" pitchFamily="34" charset="0"/>
              </a:rPr>
              <a:t>Cardiomyopathy</a:t>
            </a:r>
            <a:endParaRPr lang="en-US" sz="3200" dirty="0">
              <a:latin typeface="Berlin Sans FB Demi" pitchFamily="34" charset="0"/>
            </a:endParaRPr>
          </a:p>
        </p:txBody>
      </p:sp>
      <p:sp>
        <p:nvSpPr>
          <p:cNvPr id="3" name="Content Placeholder 2"/>
          <p:cNvSpPr>
            <a:spLocks noGrp="1"/>
          </p:cNvSpPr>
          <p:nvPr>
            <p:ph idx="1"/>
          </p:nvPr>
        </p:nvSpPr>
        <p:spPr>
          <a:xfrm>
            <a:off x="251520" y="1484784"/>
            <a:ext cx="8496944" cy="4968552"/>
          </a:xfrm>
        </p:spPr>
        <p:txBody>
          <a:bodyPr>
            <a:normAutofit fontScale="92500"/>
          </a:bodyPr>
          <a:lstStyle/>
          <a:p>
            <a:r>
              <a:rPr lang="en-US" b="1" dirty="0" smtClean="0">
                <a:solidFill>
                  <a:srgbClr val="002060"/>
                </a:solidFill>
              </a:rPr>
              <a:t>Congestive heart failure characterized by dilatation of the four chambers of the heart.  Occurs in the last months of pregnancy or the first 5 months  postpartum.</a:t>
            </a:r>
          </a:p>
          <a:p>
            <a:r>
              <a:rPr lang="en-US" b="1" dirty="0" smtClean="0">
                <a:solidFill>
                  <a:srgbClr val="002060"/>
                </a:solidFill>
              </a:rPr>
              <a:t>Complaints are </a:t>
            </a:r>
            <a:r>
              <a:rPr lang="en-US" b="1" dirty="0" err="1" smtClean="0">
                <a:solidFill>
                  <a:srgbClr val="002060"/>
                </a:solidFill>
              </a:rPr>
              <a:t>orthopnea</a:t>
            </a:r>
            <a:r>
              <a:rPr lang="en-US" b="1" dirty="0" smtClean="0">
                <a:solidFill>
                  <a:srgbClr val="002060"/>
                </a:solidFill>
              </a:rPr>
              <a:t>, </a:t>
            </a:r>
            <a:r>
              <a:rPr lang="en-US" b="1" dirty="0" err="1" smtClean="0">
                <a:solidFill>
                  <a:srgbClr val="002060"/>
                </a:solidFill>
              </a:rPr>
              <a:t>dyspnea</a:t>
            </a:r>
            <a:r>
              <a:rPr lang="en-US" b="1" dirty="0" smtClean="0">
                <a:solidFill>
                  <a:srgbClr val="002060"/>
                </a:solidFill>
              </a:rPr>
              <a:t>, edema</a:t>
            </a:r>
          </a:p>
          <a:p>
            <a:r>
              <a:rPr lang="en-US" b="1" dirty="0" smtClean="0">
                <a:solidFill>
                  <a:srgbClr val="002060"/>
                </a:solidFill>
              </a:rPr>
              <a:t>ECG, Chest X-ray, echocardiogram – will show </a:t>
            </a:r>
            <a:r>
              <a:rPr lang="en-US" b="1" dirty="0" err="1" smtClean="0">
                <a:solidFill>
                  <a:srgbClr val="002060"/>
                </a:solidFill>
              </a:rPr>
              <a:t>cardiomegaly</a:t>
            </a:r>
            <a:endParaRPr lang="en-US" b="1" dirty="0" smtClean="0">
              <a:solidFill>
                <a:srgbClr val="002060"/>
              </a:solidFill>
            </a:endParaRPr>
          </a:p>
          <a:p>
            <a:r>
              <a:rPr lang="en-US" b="1" dirty="0" smtClean="0">
                <a:solidFill>
                  <a:srgbClr val="002060"/>
                </a:solidFill>
              </a:rPr>
              <a:t>Treat heart failure with digitals, diuretics, or vasodilators, bed rest and anti coagulation.</a:t>
            </a:r>
          </a:p>
          <a:p>
            <a:r>
              <a:rPr lang="en-US" b="1" dirty="0" smtClean="0">
                <a:solidFill>
                  <a:srgbClr val="002060"/>
                </a:solidFill>
              </a:rPr>
              <a:t>Mortality is high if heart size does not return to normal in 6 months. Advised not to get pregnant because 50% will develop </a:t>
            </a:r>
            <a:r>
              <a:rPr lang="en-US" b="1" dirty="0" err="1" smtClean="0">
                <a:solidFill>
                  <a:srgbClr val="002060"/>
                </a:solidFill>
              </a:rPr>
              <a:t>cardiomyopathy</a:t>
            </a:r>
            <a:r>
              <a:rPr lang="en-US" b="1" dirty="0" smtClean="0">
                <a:solidFill>
                  <a:srgbClr val="002060"/>
                </a:solidFill>
              </a:rPr>
              <a:t> in future pregnancies with high mortality rate.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erlin Sans FB Demi" pitchFamily="34" charset="0"/>
              </a:rPr>
              <a:t>Myocardial Infarction</a:t>
            </a:r>
            <a:endParaRPr lang="en-US" sz="3200" dirty="0">
              <a:latin typeface="Berlin Sans FB Demi" pitchFamily="34" charset="0"/>
            </a:endParaRPr>
          </a:p>
        </p:txBody>
      </p:sp>
      <p:sp>
        <p:nvSpPr>
          <p:cNvPr id="3" name="Content Placeholder 2"/>
          <p:cNvSpPr>
            <a:spLocks noGrp="1"/>
          </p:cNvSpPr>
          <p:nvPr>
            <p:ph idx="1"/>
          </p:nvPr>
        </p:nvSpPr>
        <p:spPr>
          <a:xfrm>
            <a:off x="251520" y="1556792"/>
            <a:ext cx="8712968" cy="5112568"/>
          </a:xfrm>
        </p:spPr>
        <p:txBody>
          <a:bodyPr/>
          <a:lstStyle/>
          <a:p>
            <a:r>
              <a:rPr lang="en-US" b="1" dirty="0" smtClean="0">
                <a:solidFill>
                  <a:srgbClr val="002060"/>
                </a:solidFill>
                <a:latin typeface="Times New Roman" pitchFamily="18" charset="0"/>
                <a:cs typeface="Times New Roman" pitchFamily="18" charset="0"/>
              </a:rPr>
              <a:t>The risk in a reproductive age woman is low (1 in 10,000).  Risk factors include arteriosclerosis, thrombosis and </a:t>
            </a:r>
            <a:r>
              <a:rPr lang="en-US" b="1" dirty="0" err="1" smtClean="0">
                <a:solidFill>
                  <a:srgbClr val="002060"/>
                </a:solidFill>
                <a:latin typeface="Times New Roman" pitchFamily="18" charset="0"/>
                <a:cs typeface="Times New Roman" pitchFamily="18" charset="0"/>
              </a:rPr>
              <a:t>vasospastic</a:t>
            </a:r>
            <a:r>
              <a:rPr lang="en-US" b="1" dirty="0" smtClean="0">
                <a:solidFill>
                  <a:srgbClr val="002060"/>
                </a:solidFill>
                <a:latin typeface="Times New Roman" pitchFamily="18" charset="0"/>
                <a:cs typeface="Times New Roman" pitchFamily="18" charset="0"/>
              </a:rPr>
              <a:t> disease.</a:t>
            </a:r>
          </a:p>
          <a:p>
            <a:r>
              <a:rPr lang="en-US" b="1" dirty="0" smtClean="0">
                <a:solidFill>
                  <a:srgbClr val="002060"/>
                </a:solidFill>
                <a:latin typeface="Times New Roman" pitchFamily="18" charset="0"/>
                <a:cs typeface="Times New Roman" pitchFamily="18" charset="0"/>
              </a:rPr>
              <a:t>Maternal mortality is higher in the 3</a:t>
            </a:r>
            <a:r>
              <a:rPr lang="en-US" b="1" baseline="30000" dirty="0" smtClean="0">
                <a:solidFill>
                  <a:srgbClr val="002060"/>
                </a:solidFill>
                <a:latin typeface="Times New Roman" pitchFamily="18" charset="0"/>
                <a:cs typeface="Times New Roman" pitchFamily="18" charset="0"/>
              </a:rPr>
              <a:t>rd</a:t>
            </a:r>
            <a:r>
              <a:rPr lang="en-US" b="1" dirty="0" smtClean="0">
                <a:solidFill>
                  <a:srgbClr val="002060"/>
                </a:solidFill>
                <a:latin typeface="Times New Roman" pitchFamily="18" charset="0"/>
                <a:cs typeface="Times New Roman" pitchFamily="18" charset="0"/>
              </a:rPr>
              <a:t> trimester.</a:t>
            </a:r>
          </a:p>
          <a:p>
            <a:pPr>
              <a:buNone/>
            </a:pPr>
            <a:r>
              <a:rPr lang="en-US" sz="3200" b="1" u="sng" dirty="0" smtClean="0">
                <a:solidFill>
                  <a:srgbClr val="002060"/>
                </a:solidFill>
                <a:latin typeface="Berlin Sans FB Demi" pitchFamily="34" charset="0"/>
                <a:cs typeface="Times New Roman" pitchFamily="18" charset="0"/>
              </a:rPr>
              <a:t>MANAGEMENT:</a:t>
            </a:r>
          </a:p>
          <a:p>
            <a:pPr lvl="1"/>
            <a:r>
              <a:rPr lang="en-US" b="1" dirty="0" smtClean="0">
                <a:solidFill>
                  <a:srgbClr val="002060"/>
                </a:solidFill>
                <a:latin typeface="Times New Roman" pitchFamily="18" charset="0"/>
                <a:cs typeface="Times New Roman" pitchFamily="18" charset="0"/>
              </a:rPr>
              <a:t>Bed rest – to minimize cardiac workload</a:t>
            </a:r>
          </a:p>
          <a:p>
            <a:pPr lvl="1"/>
            <a:r>
              <a:rPr lang="en-US" b="1" dirty="0" smtClean="0">
                <a:solidFill>
                  <a:srgbClr val="002060"/>
                </a:solidFill>
                <a:latin typeface="Times New Roman" pitchFamily="18" charset="0"/>
                <a:cs typeface="Times New Roman" pitchFamily="18" charset="0"/>
              </a:rPr>
              <a:t>Nitrates, aspirin, beta blockers</a:t>
            </a:r>
          </a:p>
          <a:p>
            <a:pPr lvl="1"/>
            <a:r>
              <a:rPr lang="en-US" b="1" dirty="0" smtClean="0">
                <a:solidFill>
                  <a:srgbClr val="002060"/>
                </a:solidFill>
                <a:latin typeface="Times New Roman" pitchFamily="18" charset="0"/>
                <a:cs typeface="Times New Roman" pitchFamily="18" charset="0"/>
              </a:rPr>
              <a:t>Calcium channel blocks</a:t>
            </a:r>
          </a:p>
          <a:p>
            <a:pPr lvl="1"/>
            <a:r>
              <a:rPr lang="en-US" b="1" dirty="0" smtClean="0">
                <a:solidFill>
                  <a:srgbClr val="002060"/>
                </a:solidFill>
                <a:latin typeface="Times New Roman" pitchFamily="18" charset="0"/>
                <a:cs typeface="Times New Roman" pitchFamily="18" charset="0"/>
              </a:rPr>
              <a:t>Epidural </a:t>
            </a:r>
            <a:r>
              <a:rPr lang="en-US" b="1" dirty="0" err="1" smtClean="0">
                <a:solidFill>
                  <a:srgbClr val="002060"/>
                </a:solidFill>
                <a:latin typeface="Times New Roman" pitchFamily="18" charset="0"/>
                <a:cs typeface="Times New Roman" pitchFamily="18" charset="0"/>
              </a:rPr>
              <a:t>anaesthesia</a:t>
            </a:r>
            <a:r>
              <a:rPr lang="en-US" b="1" dirty="0" smtClean="0">
                <a:solidFill>
                  <a:srgbClr val="002060"/>
                </a:solidFill>
                <a:latin typeface="Times New Roman" pitchFamily="18" charset="0"/>
                <a:cs typeface="Times New Roman" pitchFamily="18" charset="0"/>
              </a:rPr>
              <a:t> in </a:t>
            </a:r>
            <a:r>
              <a:rPr lang="en-US" b="1" dirty="0" err="1" smtClean="0">
                <a:solidFill>
                  <a:srgbClr val="002060"/>
                </a:solidFill>
                <a:latin typeface="Times New Roman" pitchFamily="18" charset="0"/>
                <a:cs typeface="Times New Roman" pitchFamily="18" charset="0"/>
              </a:rPr>
              <a:t>labour</a:t>
            </a:r>
            <a:r>
              <a:rPr lang="en-US" b="1" dirty="0" smtClean="0">
                <a:solidFill>
                  <a:srgbClr val="002060"/>
                </a:solidFill>
                <a:latin typeface="Times New Roman" pitchFamily="18" charset="0"/>
                <a:cs typeface="Times New Roman" pitchFamily="18" charset="0"/>
              </a:rPr>
              <a:t> and oxygen</a:t>
            </a:r>
          </a:p>
          <a:p>
            <a:pPr lvl="1"/>
            <a:r>
              <a:rPr lang="en-US" b="1" dirty="0" smtClean="0">
                <a:solidFill>
                  <a:srgbClr val="002060"/>
                </a:solidFill>
                <a:latin typeface="Times New Roman" pitchFamily="18" charset="0"/>
                <a:cs typeface="Times New Roman" pitchFamily="18" charset="0"/>
              </a:rPr>
              <a:t>Avoid another pregnancy for at least one year </a:t>
            </a:r>
            <a:r>
              <a:rPr lang="en-US" b="1" smtClean="0">
                <a:solidFill>
                  <a:srgbClr val="002060"/>
                </a:solidFill>
                <a:latin typeface="Times New Roman" pitchFamily="18" charset="0"/>
                <a:cs typeface="Times New Roman" pitchFamily="18" charset="0"/>
              </a:rPr>
              <a:t>after M1 </a:t>
            </a:r>
            <a:r>
              <a:rPr lang="en-US" b="1" dirty="0" smtClean="0">
                <a:solidFill>
                  <a:srgbClr val="002060"/>
                </a:solidFill>
                <a:latin typeface="Times New Roman" pitchFamily="18" charset="0"/>
                <a:cs typeface="Times New Roman" pitchFamily="18" charset="0"/>
              </a:rPr>
              <a:t>– if ventricular function has returned </a:t>
            </a:r>
            <a:r>
              <a:rPr lang="en-US" b="1" smtClean="0">
                <a:solidFill>
                  <a:srgbClr val="002060"/>
                </a:solidFill>
                <a:latin typeface="Times New Roman" pitchFamily="18" charset="0"/>
                <a:cs typeface="Times New Roman" pitchFamily="18" charset="0"/>
              </a:rPr>
              <a:t>to normal.</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753"/>
            <a:ext cx="8712967" cy="1283167"/>
          </a:xfrm>
        </p:spPr>
        <p:txBody>
          <a:bodyPr/>
          <a:lstStyle/>
          <a:p>
            <a:r>
              <a:rPr lang="en-US" sz="2800" b="1" dirty="0" smtClean="0">
                <a:latin typeface="Times New Roman" pitchFamily="18" charset="0"/>
                <a:cs typeface="Times New Roman" pitchFamily="18" charset="0"/>
              </a:rPr>
              <a:t>Normal pregnancy results in many physiologic changes that can stress the cardiovascular system</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95535" y="1556792"/>
            <a:ext cx="8496943" cy="5184576"/>
          </a:xfrm>
        </p:spPr>
        <p:txBody>
          <a:bodyPr>
            <a:normAutofit fontScale="85000" lnSpcReduction="20000"/>
          </a:bodyPr>
          <a:lstStyle/>
          <a:p>
            <a:pPr algn="just"/>
            <a:r>
              <a:rPr lang="en-US" b="1" dirty="0" smtClean="0">
                <a:solidFill>
                  <a:srgbClr val="002060"/>
                </a:solidFill>
              </a:rPr>
              <a:t>By 6-8 weeks of gestation, increase in plasma volume has started and may be up to 45% greater by 30-34 weeks.</a:t>
            </a:r>
          </a:p>
          <a:p>
            <a:pPr algn="just"/>
            <a:r>
              <a:rPr lang="en-US" b="1" dirty="0" smtClean="0">
                <a:solidFill>
                  <a:srgbClr val="002060"/>
                </a:solidFill>
              </a:rPr>
              <a:t>Red cell volume increases but only by 25% resulting in physiologic </a:t>
            </a:r>
            <a:r>
              <a:rPr lang="en-US" b="1" dirty="0" err="1" smtClean="0">
                <a:solidFill>
                  <a:srgbClr val="002060"/>
                </a:solidFill>
              </a:rPr>
              <a:t>anaemia</a:t>
            </a:r>
            <a:r>
              <a:rPr lang="en-US" b="1" dirty="0" smtClean="0">
                <a:solidFill>
                  <a:srgbClr val="002060"/>
                </a:solidFill>
              </a:rPr>
              <a:t>.</a:t>
            </a:r>
          </a:p>
          <a:p>
            <a:pPr algn="just"/>
            <a:r>
              <a:rPr lang="en-US" b="1" dirty="0" smtClean="0">
                <a:solidFill>
                  <a:srgbClr val="002060"/>
                </a:solidFill>
              </a:rPr>
              <a:t>Cardiac output increases by 30% to 50% during the first half of pregnancy – stroke volume and heart rate increase.</a:t>
            </a:r>
          </a:p>
          <a:p>
            <a:pPr algn="just"/>
            <a:r>
              <a:rPr lang="en-US" b="1" dirty="0" smtClean="0">
                <a:solidFill>
                  <a:srgbClr val="002060"/>
                </a:solidFill>
              </a:rPr>
              <a:t>Cardiac output increases by another 30% during active </a:t>
            </a:r>
            <a:r>
              <a:rPr lang="en-US" b="1" dirty="0" err="1" smtClean="0">
                <a:solidFill>
                  <a:srgbClr val="002060"/>
                </a:solidFill>
              </a:rPr>
              <a:t>labour</a:t>
            </a:r>
            <a:r>
              <a:rPr lang="en-US" b="1" dirty="0" smtClean="0">
                <a:solidFill>
                  <a:srgbClr val="002060"/>
                </a:solidFill>
              </a:rPr>
              <a:t> and by 45% during pushing.</a:t>
            </a:r>
          </a:p>
          <a:p>
            <a:pPr algn="just"/>
            <a:r>
              <a:rPr lang="en-US" b="1" dirty="0" smtClean="0">
                <a:solidFill>
                  <a:srgbClr val="002060"/>
                </a:solidFill>
              </a:rPr>
              <a:t>Systemic vascular resistance decreases during pregnancy (2</a:t>
            </a:r>
            <a:r>
              <a:rPr lang="en-US" b="1" baseline="30000" dirty="0" smtClean="0">
                <a:solidFill>
                  <a:srgbClr val="002060"/>
                </a:solidFill>
              </a:rPr>
              <a:t>nd</a:t>
            </a:r>
            <a:r>
              <a:rPr lang="en-US" b="1" dirty="0" smtClean="0">
                <a:solidFill>
                  <a:srgbClr val="002060"/>
                </a:solidFill>
              </a:rPr>
              <a:t> trimester) and returns to pre-pregnancy levels in the third trimester.</a:t>
            </a:r>
          </a:p>
          <a:p>
            <a:pPr algn="just"/>
            <a:r>
              <a:rPr lang="en-US" b="1" dirty="0" smtClean="0">
                <a:solidFill>
                  <a:srgbClr val="002060"/>
                </a:solidFill>
              </a:rPr>
              <a:t>During </a:t>
            </a:r>
            <a:r>
              <a:rPr lang="en-US" b="1" dirty="0" err="1" smtClean="0">
                <a:solidFill>
                  <a:srgbClr val="002060"/>
                </a:solidFill>
              </a:rPr>
              <a:t>labour</a:t>
            </a:r>
            <a:r>
              <a:rPr lang="en-US" b="1" dirty="0" smtClean="0">
                <a:solidFill>
                  <a:srgbClr val="002060"/>
                </a:solidFill>
              </a:rPr>
              <a:t> each uterine contraction results in an auto transfusion of 300-500 ml of blood</a:t>
            </a:r>
          </a:p>
          <a:p>
            <a:pPr algn="just"/>
            <a:r>
              <a:rPr lang="en-US" b="1" dirty="0" smtClean="0">
                <a:solidFill>
                  <a:srgbClr val="002060"/>
                </a:solidFill>
              </a:rPr>
              <a:t>At delivery, cardiac output increases as a result of auto transfusion caused by relief of </a:t>
            </a:r>
            <a:r>
              <a:rPr lang="en-US" b="1" dirty="0" err="1" smtClean="0">
                <a:solidFill>
                  <a:srgbClr val="002060"/>
                </a:solidFill>
              </a:rPr>
              <a:t>caval</a:t>
            </a:r>
            <a:r>
              <a:rPr lang="en-US" b="1" dirty="0" smtClean="0">
                <a:solidFill>
                  <a:srgbClr val="002060"/>
                </a:solidFill>
              </a:rPr>
              <a:t> compression by the </a:t>
            </a:r>
            <a:r>
              <a:rPr lang="en-US" b="1" dirty="0" err="1" smtClean="0">
                <a:solidFill>
                  <a:srgbClr val="002060"/>
                </a:solidFill>
              </a:rPr>
              <a:t>involuting</a:t>
            </a:r>
            <a:r>
              <a:rPr lang="en-US" b="1" dirty="0" smtClean="0">
                <a:solidFill>
                  <a:srgbClr val="002060"/>
                </a:solidFill>
              </a:rPr>
              <a:t> uterus.</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712968" cy="4641379"/>
          </a:xfrm>
        </p:spPr>
        <p:txBody>
          <a:bodyPr/>
          <a:lstStyle/>
          <a:p>
            <a:pPr algn="just"/>
            <a:r>
              <a:rPr lang="en-US" b="1" dirty="0" smtClean="0">
                <a:solidFill>
                  <a:srgbClr val="002060"/>
                </a:solidFill>
                <a:latin typeface="Times New Roman" pitchFamily="18" charset="0"/>
                <a:cs typeface="Times New Roman" pitchFamily="18" charset="0"/>
              </a:rPr>
              <a:t>Class I :  Patients are asymptomatic in all situations</a:t>
            </a:r>
          </a:p>
          <a:p>
            <a:pPr algn="just"/>
            <a:r>
              <a:rPr lang="en-US" b="1" dirty="0" smtClean="0">
                <a:solidFill>
                  <a:srgbClr val="002060"/>
                </a:solidFill>
                <a:latin typeface="Times New Roman" pitchFamily="18" charset="0"/>
                <a:cs typeface="Times New Roman" pitchFamily="18" charset="0"/>
              </a:rPr>
              <a:t>Class II:  Patients are symptomatic with greater-than normal exertion</a:t>
            </a:r>
          </a:p>
          <a:p>
            <a:pPr algn="just"/>
            <a:r>
              <a:rPr lang="en-US" b="1" dirty="0" smtClean="0">
                <a:solidFill>
                  <a:srgbClr val="002060"/>
                </a:solidFill>
                <a:latin typeface="Times New Roman" pitchFamily="18" charset="0"/>
                <a:cs typeface="Times New Roman" pitchFamily="18" charset="0"/>
              </a:rPr>
              <a:t>Class  III:  Patients are symptomatic with normal activities</a:t>
            </a:r>
          </a:p>
          <a:p>
            <a:pPr algn="just"/>
            <a:r>
              <a:rPr lang="en-US" b="1" dirty="0" smtClean="0">
                <a:solidFill>
                  <a:srgbClr val="002060"/>
                </a:solidFill>
                <a:latin typeface="Times New Roman" pitchFamily="18" charset="0"/>
                <a:cs typeface="Times New Roman" pitchFamily="18" charset="0"/>
              </a:rPr>
              <a:t>Class  IV:  Patients are symptomatic at rest</a:t>
            </a:r>
          </a:p>
          <a:p>
            <a:pPr algn="just">
              <a:buNone/>
            </a:pPr>
            <a:r>
              <a:rPr lang="en-US" b="1" dirty="0" smtClean="0">
                <a:solidFill>
                  <a:srgbClr val="002060"/>
                </a:solidFill>
                <a:latin typeface="Times New Roman" pitchFamily="18" charset="0"/>
                <a:cs typeface="Times New Roman" pitchFamily="18" charset="0"/>
              </a:rPr>
              <a:t>For most patients, any change in cardiac classification during the pregnancy, even from Class I to II, can be ominous and should prompt a thorough evaluation and aggressive management.</a:t>
            </a:r>
          </a:p>
          <a:p>
            <a:endParaRPr lang="en-US" b="1" dirty="0">
              <a:solidFill>
                <a:srgbClr val="002060"/>
              </a:solidFill>
              <a:latin typeface="Times New Roman" pitchFamily="18" charset="0"/>
              <a:cs typeface="Times New Roman" pitchFamily="18" charset="0"/>
            </a:endParaRPr>
          </a:p>
        </p:txBody>
      </p:sp>
      <p:sp>
        <p:nvSpPr>
          <p:cNvPr id="4" name="Rectangle 3"/>
          <p:cNvSpPr/>
          <p:nvPr/>
        </p:nvSpPr>
        <p:spPr>
          <a:xfrm>
            <a:off x="72008" y="0"/>
            <a:ext cx="8892480" cy="1446550"/>
          </a:xfrm>
          <a:prstGeom prst="rect">
            <a:avLst/>
          </a:prstGeom>
        </p:spPr>
        <p:txBody>
          <a:bodyPr wrap="square">
            <a:spAutoFit/>
          </a:bodyPr>
          <a:lstStyle/>
          <a:p>
            <a:r>
              <a:rPr lang="en-US" sz="2200" b="1" dirty="0" smtClean="0">
                <a:latin typeface="Times New Roman" pitchFamily="18" charset="0"/>
                <a:cs typeface="Times New Roman" pitchFamily="18" charset="0"/>
              </a:rPr>
              <a:t>Women with cardiovascular disease may tolerate these physiologic changes poorly.</a:t>
            </a:r>
          </a:p>
          <a:p>
            <a:r>
              <a:rPr lang="en-US" sz="2200" b="1" dirty="0" smtClean="0">
                <a:latin typeface="Times New Roman" pitchFamily="18" charset="0"/>
                <a:cs typeface="Times New Roman" pitchFamily="18" charset="0"/>
              </a:rPr>
              <a:t>The New York Heart Association (NYHA) classification scheme is used for quantifying </a:t>
            </a:r>
            <a:r>
              <a:rPr lang="en-US" sz="2200" b="1" dirty="0" err="1" smtClean="0">
                <a:latin typeface="Times New Roman" pitchFamily="18" charset="0"/>
                <a:cs typeface="Times New Roman" pitchFamily="18" charset="0"/>
              </a:rPr>
              <a:t>symptomatology</a:t>
            </a:r>
            <a:endParaRPr lang="en-US" sz="2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erlin Sans FB Demi" pitchFamily="34" charset="0"/>
              </a:rPr>
              <a:t>Rheumatic Heart Disease</a:t>
            </a:r>
            <a:endParaRPr lang="en-US" sz="4000" dirty="0">
              <a:latin typeface="Berlin Sans FB Demi" pitchFamily="34" charset="0"/>
            </a:endParaRPr>
          </a:p>
        </p:txBody>
      </p:sp>
      <p:sp>
        <p:nvSpPr>
          <p:cNvPr id="3" name="Content Placeholder 2"/>
          <p:cNvSpPr>
            <a:spLocks noGrp="1"/>
          </p:cNvSpPr>
          <p:nvPr>
            <p:ph idx="1"/>
          </p:nvPr>
        </p:nvSpPr>
        <p:spPr>
          <a:xfrm>
            <a:off x="251520" y="1484784"/>
            <a:ext cx="8568952" cy="5040560"/>
          </a:xfrm>
          <a:ln>
            <a:solidFill>
              <a:srgbClr val="FFFF00"/>
            </a:solidFill>
          </a:ln>
        </p:spPr>
        <p:txBody>
          <a:bodyPr/>
          <a:lstStyle/>
          <a:p>
            <a:pPr algn="just"/>
            <a:r>
              <a:rPr lang="en-US" b="1" dirty="0" smtClean="0">
                <a:solidFill>
                  <a:srgbClr val="002060"/>
                </a:solidFill>
                <a:latin typeface="Times New Roman" pitchFamily="18" charset="0"/>
                <a:cs typeface="Times New Roman" pitchFamily="18" charset="0"/>
              </a:rPr>
              <a:t>Results from rheumatic fever, caused by Group A, </a:t>
            </a:r>
            <a:r>
              <a:rPr lang="en-US" b="1" dirty="0" smtClean="0">
                <a:solidFill>
                  <a:srgbClr val="002060"/>
                </a:solidFill>
                <a:latin typeface="Times New Roman" pitchFamily="18" charset="0"/>
                <a:cs typeface="Times New Roman" pitchFamily="18" charset="0"/>
                <a:sym typeface="Symbol"/>
              </a:rPr>
              <a:t> </a:t>
            </a:r>
            <a:r>
              <a:rPr lang="en-US" b="1" dirty="0" err="1">
                <a:solidFill>
                  <a:srgbClr val="002060"/>
                </a:solidFill>
                <a:latin typeface="Times New Roman" pitchFamily="18" charset="0"/>
                <a:cs typeface="Times New Roman" pitchFamily="18" charset="0"/>
                <a:sym typeface="Symbol"/>
              </a:rPr>
              <a:t>h</a:t>
            </a:r>
            <a:r>
              <a:rPr lang="en-US" b="1" dirty="0" err="1" smtClean="0">
                <a:solidFill>
                  <a:srgbClr val="002060"/>
                </a:solidFill>
                <a:latin typeface="Times New Roman" pitchFamily="18" charset="0"/>
                <a:cs typeface="Times New Roman" pitchFamily="18" charset="0"/>
                <a:sym typeface="Symbol"/>
              </a:rPr>
              <a:t>aemolytic</a:t>
            </a:r>
            <a:r>
              <a:rPr lang="en-US" b="1" dirty="0" smtClean="0">
                <a:solidFill>
                  <a:srgbClr val="002060"/>
                </a:solidFill>
                <a:latin typeface="Times New Roman" pitchFamily="18" charset="0"/>
                <a:cs typeface="Times New Roman" pitchFamily="18" charset="0"/>
                <a:sym typeface="Symbol"/>
              </a:rPr>
              <a:t> streptococcus.  Even though the prevalence of rheumatic heart disease has decreased significantly, rheumatic </a:t>
            </a:r>
            <a:r>
              <a:rPr lang="en-US" b="1" dirty="0" err="1" smtClean="0">
                <a:solidFill>
                  <a:srgbClr val="002060"/>
                </a:solidFill>
                <a:latin typeface="Times New Roman" pitchFamily="18" charset="0"/>
                <a:cs typeface="Times New Roman" pitchFamily="18" charset="0"/>
                <a:sym typeface="Symbol"/>
              </a:rPr>
              <a:t>valvular</a:t>
            </a:r>
            <a:r>
              <a:rPr lang="en-US" b="1" dirty="0" smtClean="0">
                <a:solidFill>
                  <a:srgbClr val="002060"/>
                </a:solidFill>
                <a:latin typeface="Times New Roman" pitchFamily="18" charset="0"/>
                <a:cs typeface="Times New Roman" pitchFamily="18" charset="0"/>
                <a:sym typeface="Symbol"/>
              </a:rPr>
              <a:t> disorders still account for a substantial proportion of heart disease in reproductive age women.</a:t>
            </a:r>
          </a:p>
          <a:p>
            <a:pPr algn="just">
              <a:buNone/>
            </a:pPr>
            <a:r>
              <a:rPr lang="en-US" b="1" dirty="0" smtClean="0">
                <a:solidFill>
                  <a:srgbClr val="002060"/>
                </a:solidFill>
                <a:latin typeface="Times New Roman" pitchFamily="18" charset="0"/>
                <a:cs typeface="Times New Roman" pitchFamily="18" charset="0"/>
                <a:sym typeface="Symbol"/>
              </a:rPr>
              <a:t>	a.  Mitral </a:t>
            </a:r>
            <a:r>
              <a:rPr lang="en-US" b="1" dirty="0" err="1" smtClean="0">
                <a:solidFill>
                  <a:srgbClr val="002060"/>
                </a:solidFill>
                <a:latin typeface="Times New Roman" pitchFamily="18" charset="0"/>
                <a:cs typeface="Times New Roman" pitchFamily="18" charset="0"/>
                <a:sym typeface="Symbol"/>
              </a:rPr>
              <a:t>stenosis</a:t>
            </a:r>
            <a:endParaRPr lang="en-US" b="1" dirty="0" smtClean="0">
              <a:solidFill>
                <a:srgbClr val="002060"/>
              </a:solidFill>
              <a:latin typeface="Times New Roman" pitchFamily="18" charset="0"/>
              <a:cs typeface="Times New Roman" pitchFamily="18" charset="0"/>
              <a:sym typeface="Symbol"/>
            </a:endParaRPr>
          </a:p>
          <a:p>
            <a:pPr algn="just">
              <a:buNone/>
            </a:pPr>
            <a:r>
              <a:rPr lang="en-US" b="1" dirty="0" smtClean="0">
                <a:solidFill>
                  <a:srgbClr val="002060"/>
                </a:solidFill>
                <a:latin typeface="Times New Roman" pitchFamily="18" charset="0"/>
                <a:cs typeface="Times New Roman" pitchFamily="18" charset="0"/>
                <a:sym typeface="Symbol"/>
              </a:rPr>
              <a:t>		This is the most common form of rheumatic heart disease in women.  Even though rheumatic fever may occur at age 6-15 years, symptoms may not begin until the early 30’s.  Initial symptoms include fatigue and </a:t>
            </a:r>
            <a:r>
              <a:rPr lang="en-US" b="1" dirty="0" err="1" smtClean="0">
                <a:solidFill>
                  <a:srgbClr val="002060"/>
                </a:solidFill>
                <a:latin typeface="Times New Roman" pitchFamily="18" charset="0"/>
                <a:cs typeface="Times New Roman" pitchFamily="18" charset="0"/>
                <a:sym typeface="Symbol"/>
              </a:rPr>
              <a:t>dyspnoea</a:t>
            </a:r>
            <a:r>
              <a:rPr lang="en-US" b="1" dirty="0" smtClean="0">
                <a:solidFill>
                  <a:srgbClr val="002060"/>
                </a:solidFill>
                <a:latin typeface="Times New Roman" pitchFamily="18" charset="0"/>
                <a:cs typeface="Times New Roman" pitchFamily="18" charset="0"/>
                <a:sym typeface="Symbol"/>
              </a:rPr>
              <a:t> exertion  </a:t>
            </a:r>
            <a:r>
              <a:rPr lang="en-US" b="1" dirty="0" err="1" smtClean="0">
                <a:solidFill>
                  <a:srgbClr val="002060"/>
                </a:solidFill>
                <a:latin typeface="Times New Roman" pitchFamily="18" charset="0"/>
                <a:cs typeface="Times New Roman" pitchFamily="18" charset="0"/>
                <a:sym typeface="Symbol"/>
              </a:rPr>
              <a:t>dyspnoea</a:t>
            </a:r>
            <a:r>
              <a:rPr lang="en-US" b="1" dirty="0" smtClean="0">
                <a:solidFill>
                  <a:srgbClr val="002060"/>
                </a:solidFill>
                <a:latin typeface="Times New Roman" pitchFamily="18" charset="0"/>
                <a:cs typeface="Times New Roman" pitchFamily="18" charset="0"/>
                <a:sym typeface="Symbol"/>
              </a:rPr>
              <a:t> at rest, and </a:t>
            </a:r>
            <a:r>
              <a:rPr lang="en-US" b="1" dirty="0" err="1" smtClean="0">
                <a:solidFill>
                  <a:srgbClr val="002060"/>
                </a:solidFill>
                <a:latin typeface="Times New Roman" pitchFamily="18" charset="0"/>
                <a:cs typeface="Times New Roman" pitchFamily="18" charset="0"/>
                <a:sym typeface="Symbol"/>
              </a:rPr>
              <a:t>haemoptysis</a:t>
            </a:r>
            <a:r>
              <a:rPr lang="en-US" b="1" dirty="0" smtClean="0">
                <a:solidFill>
                  <a:srgbClr val="002060"/>
                </a:solidFill>
                <a:latin typeface="Times New Roman" pitchFamily="18" charset="0"/>
                <a:cs typeface="Times New Roman" pitchFamily="18" charset="0"/>
                <a:sym typeface="Symbol"/>
              </a:rPr>
              <a:t>.</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8568952" cy="4641379"/>
          </a:xfrm>
        </p:spPr>
        <p:txBody>
          <a:bodyPr>
            <a:normAutofit fontScale="92500" lnSpcReduction="20000"/>
          </a:bodyPr>
          <a:lstStyle/>
          <a:p>
            <a:pPr algn="just"/>
            <a:r>
              <a:rPr lang="en-US" b="1" dirty="0" smtClean="0">
                <a:solidFill>
                  <a:srgbClr val="002060"/>
                </a:solidFill>
                <a:latin typeface="Times New Roman" pitchFamily="18" charset="0"/>
                <a:cs typeface="Times New Roman" pitchFamily="18" charset="0"/>
              </a:rPr>
              <a:t>The </a:t>
            </a:r>
            <a:r>
              <a:rPr lang="en-US" b="1" dirty="0" err="1" smtClean="0">
                <a:solidFill>
                  <a:srgbClr val="002060"/>
                </a:solidFill>
                <a:latin typeface="Times New Roman" pitchFamily="18" charset="0"/>
                <a:cs typeface="Times New Roman" pitchFamily="18" charset="0"/>
              </a:rPr>
              <a:t>stenosis</a:t>
            </a:r>
            <a:r>
              <a:rPr lang="en-US" b="1" dirty="0" smtClean="0">
                <a:solidFill>
                  <a:srgbClr val="002060"/>
                </a:solidFill>
                <a:latin typeface="Times New Roman" pitchFamily="18" charset="0"/>
                <a:cs typeface="Times New Roman" pitchFamily="18" charset="0"/>
              </a:rPr>
              <a:t> impairs left ventricular filling reducing cardiac output.  Left atrial volume and pressure increase, pulmonary venous pressure increases and eventually pulmonary </a:t>
            </a:r>
            <a:r>
              <a:rPr lang="en-US" b="1" dirty="0" err="1" smtClean="0">
                <a:solidFill>
                  <a:srgbClr val="002060"/>
                </a:solidFill>
                <a:latin typeface="Times New Roman" pitchFamily="18" charset="0"/>
                <a:cs typeface="Times New Roman" pitchFamily="18" charset="0"/>
              </a:rPr>
              <a:t>hypertension,right</a:t>
            </a:r>
            <a:r>
              <a:rPr lang="en-US" b="1" dirty="0" smtClean="0">
                <a:solidFill>
                  <a:srgbClr val="002060"/>
                </a:solidFill>
                <a:latin typeface="Times New Roman" pitchFamily="18" charset="0"/>
                <a:cs typeface="Times New Roman" pitchFamily="18" charset="0"/>
              </a:rPr>
              <a:t> ventricular hypertrophy and failure.  Other serious complications are </a:t>
            </a:r>
            <a:r>
              <a:rPr lang="en-US" b="1" dirty="0" err="1" smtClean="0">
                <a:solidFill>
                  <a:srgbClr val="002060"/>
                </a:solidFill>
                <a:latin typeface="Times New Roman" pitchFamily="18" charset="0"/>
                <a:cs typeface="Times New Roman" pitchFamily="18" charset="0"/>
              </a:rPr>
              <a:t>atrial</a:t>
            </a:r>
            <a:r>
              <a:rPr lang="en-US" b="1" dirty="0" smtClean="0">
                <a:solidFill>
                  <a:srgbClr val="002060"/>
                </a:solidFill>
                <a:latin typeface="Times New Roman" pitchFamily="18" charset="0"/>
                <a:cs typeface="Times New Roman" pitchFamily="18" charset="0"/>
              </a:rPr>
              <a:t> fibrillation and pulmonary </a:t>
            </a:r>
            <a:r>
              <a:rPr lang="en-US" b="1" dirty="0" err="1" smtClean="0">
                <a:solidFill>
                  <a:srgbClr val="002060"/>
                </a:solidFill>
                <a:latin typeface="Times New Roman" pitchFamily="18" charset="0"/>
                <a:cs typeface="Times New Roman" pitchFamily="18" charset="0"/>
              </a:rPr>
              <a:t>oedema</a:t>
            </a:r>
            <a:r>
              <a:rPr lang="en-US" b="1" dirty="0" smtClean="0">
                <a:solidFill>
                  <a:srgbClr val="002060"/>
                </a:solidFill>
                <a:latin typeface="Times New Roman" pitchFamily="18" charset="0"/>
                <a:cs typeface="Times New Roman" pitchFamily="18" charset="0"/>
              </a:rPr>
              <a:t>-which can lead to death.</a:t>
            </a:r>
          </a:p>
          <a:p>
            <a:pPr algn="just"/>
            <a:r>
              <a:rPr lang="en-US" b="1" dirty="0" smtClean="0">
                <a:solidFill>
                  <a:srgbClr val="002060"/>
                </a:solidFill>
                <a:latin typeface="Times New Roman" pitchFamily="18" charset="0"/>
                <a:cs typeface="Times New Roman" pitchFamily="18" charset="0"/>
              </a:rPr>
              <a:t>Treatment:</a:t>
            </a:r>
          </a:p>
          <a:p>
            <a:pPr lvl="1" algn="just"/>
            <a:r>
              <a:rPr lang="en-US" b="1" dirty="0" smtClean="0">
                <a:solidFill>
                  <a:srgbClr val="002060"/>
                </a:solidFill>
                <a:latin typeface="Times New Roman" pitchFamily="18" charset="0"/>
                <a:cs typeface="Times New Roman" pitchFamily="18" charset="0"/>
              </a:rPr>
              <a:t>Beta blockers for tachycardia</a:t>
            </a:r>
          </a:p>
          <a:p>
            <a:pPr lvl="1" algn="just"/>
            <a:r>
              <a:rPr lang="en-US" b="1" dirty="0" err="1" smtClean="0">
                <a:solidFill>
                  <a:srgbClr val="002060"/>
                </a:solidFill>
                <a:latin typeface="Times New Roman" pitchFamily="18" charset="0"/>
                <a:cs typeface="Times New Roman" pitchFamily="18" charset="0"/>
              </a:rPr>
              <a:t>Digoxin</a:t>
            </a:r>
            <a:r>
              <a:rPr lang="en-US" b="1" dirty="0" smtClean="0">
                <a:solidFill>
                  <a:srgbClr val="002060"/>
                </a:solidFill>
                <a:latin typeface="Times New Roman" pitchFamily="18" charset="0"/>
                <a:cs typeface="Times New Roman" pitchFamily="18" charset="0"/>
              </a:rPr>
              <a:t> and heparin if there is </a:t>
            </a:r>
            <a:r>
              <a:rPr lang="en-US" b="1" dirty="0" err="1" smtClean="0">
                <a:solidFill>
                  <a:srgbClr val="002060"/>
                </a:solidFill>
                <a:latin typeface="Times New Roman" pitchFamily="18" charset="0"/>
                <a:cs typeface="Times New Roman" pitchFamily="18" charset="0"/>
              </a:rPr>
              <a:t>atrial</a:t>
            </a:r>
            <a:r>
              <a:rPr lang="en-US" b="1" dirty="0" smtClean="0">
                <a:solidFill>
                  <a:srgbClr val="002060"/>
                </a:solidFill>
                <a:latin typeface="Times New Roman" pitchFamily="18" charset="0"/>
                <a:cs typeface="Times New Roman" pitchFamily="18" charset="0"/>
              </a:rPr>
              <a:t> fibrillation</a:t>
            </a:r>
          </a:p>
          <a:p>
            <a:pPr lvl="1" algn="just"/>
            <a:r>
              <a:rPr lang="en-US" b="1" dirty="0" smtClean="0">
                <a:solidFill>
                  <a:srgbClr val="002060"/>
                </a:solidFill>
                <a:latin typeface="Times New Roman" pitchFamily="18" charset="0"/>
                <a:cs typeface="Times New Roman" pitchFamily="18" charset="0"/>
              </a:rPr>
              <a:t>Some may require surgery – balloon </a:t>
            </a:r>
            <a:r>
              <a:rPr lang="en-US" b="1" dirty="0" err="1" smtClean="0">
                <a:solidFill>
                  <a:srgbClr val="002060"/>
                </a:solidFill>
                <a:latin typeface="Times New Roman" pitchFamily="18" charset="0"/>
                <a:cs typeface="Times New Roman" pitchFamily="18" charset="0"/>
              </a:rPr>
              <a:t>valvuloplasty</a:t>
            </a:r>
            <a:endParaRPr lang="en-US" b="1" dirty="0" smtClean="0">
              <a:solidFill>
                <a:srgbClr val="002060"/>
              </a:solidFill>
              <a:latin typeface="Times New Roman" pitchFamily="18" charset="0"/>
              <a:cs typeface="Times New Roman" pitchFamily="18" charset="0"/>
            </a:endParaRPr>
          </a:p>
          <a:p>
            <a:pPr lvl="1" algn="just"/>
            <a:r>
              <a:rPr lang="en-US" b="1" dirty="0" smtClean="0">
                <a:solidFill>
                  <a:srgbClr val="002060"/>
                </a:solidFill>
                <a:latin typeface="Times New Roman" pitchFamily="18" charset="0"/>
                <a:cs typeface="Times New Roman" pitchFamily="18" charset="0"/>
              </a:rPr>
              <a:t>During </a:t>
            </a:r>
            <a:r>
              <a:rPr lang="en-US" b="1" dirty="0" err="1" smtClean="0">
                <a:solidFill>
                  <a:srgbClr val="002060"/>
                </a:solidFill>
                <a:latin typeface="Times New Roman" pitchFamily="18" charset="0"/>
                <a:cs typeface="Times New Roman" pitchFamily="18" charset="0"/>
              </a:rPr>
              <a:t>labour</a:t>
            </a:r>
            <a:r>
              <a:rPr lang="en-US" b="1" dirty="0" smtClean="0">
                <a:solidFill>
                  <a:srgbClr val="002060"/>
                </a:solidFill>
                <a:latin typeface="Times New Roman" pitchFamily="18" charset="0"/>
                <a:cs typeface="Times New Roman" pitchFamily="18" charset="0"/>
              </a:rPr>
              <a:t>, cardiac monitoring is essential avoiding overloading.</a:t>
            </a:r>
          </a:p>
          <a:p>
            <a:pPr lvl="1" algn="just"/>
            <a:r>
              <a:rPr lang="en-US" b="1" dirty="0" smtClean="0">
                <a:solidFill>
                  <a:srgbClr val="002060"/>
                </a:solidFill>
                <a:latin typeface="Times New Roman" pitchFamily="18" charset="0"/>
                <a:cs typeface="Times New Roman" pitchFamily="18" charset="0"/>
              </a:rPr>
              <a:t>Pain must be managed effectively – Epidural can be useful if you avoid overload</a:t>
            </a:r>
          </a:p>
          <a:p>
            <a:pPr lvl="1" algn="just"/>
            <a:r>
              <a:rPr lang="en-US" b="1" dirty="0" smtClean="0">
                <a:solidFill>
                  <a:srgbClr val="002060"/>
                </a:solidFill>
                <a:latin typeface="Times New Roman" pitchFamily="18" charset="0"/>
                <a:cs typeface="Times New Roman" pitchFamily="18" charset="0"/>
              </a:rPr>
              <a:t>Antibiotic prophylaxis for SBE – </a:t>
            </a:r>
            <a:r>
              <a:rPr lang="en-US" b="1" dirty="0" err="1" smtClean="0">
                <a:solidFill>
                  <a:srgbClr val="002060"/>
                </a:solidFill>
                <a:latin typeface="Times New Roman" pitchFamily="18" charset="0"/>
                <a:cs typeface="Times New Roman" pitchFamily="18" charset="0"/>
              </a:rPr>
              <a:t>ampicillin</a:t>
            </a:r>
            <a:r>
              <a:rPr lang="en-US" b="1" dirty="0" smtClean="0">
                <a:solidFill>
                  <a:srgbClr val="002060"/>
                </a:solidFill>
                <a:latin typeface="Times New Roman" pitchFamily="18" charset="0"/>
                <a:cs typeface="Times New Roman" pitchFamily="18" charset="0"/>
              </a:rPr>
              <a:t> and </a:t>
            </a:r>
            <a:r>
              <a:rPr lang="en-US" b="1" dirty="0" err="1" smtClean="0">
                <a:solidFill>
                  <a:srgbClr val="002060"/>
                </a:solidFill>
                <a:latin typeface="Times New Roman" pitchFamily="18" charset="0"/>
                <a:cs typeface="Times New Roman" pitchFamily="18" charset="0"/>
              </a:rPr>
              <a:t>gentamycin</a:t>
            </a:r>
            <a:r>
              <a:rPr lang="en-US" b="1" dirty="0" smtClean="0">
                <a:solidFill>
                  <a:srgbClr val="002060"/>
                </a:solidFill>
                <a:latin typeface="Times New Roman" pitchFamily="18" charset="0"/>
                <a:cs typeface="Times New Roman" pitchFamily="18" charset="0"/>
              </a:rPr>
              <a:t> 30 minutes before delivery.</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484313"/>
            <a:ext cx="8497888" cy="5040312"/>
          </a:xfrm>
        </p:spPr>
        <p:txBody>
          <a:bodyPr/>
          <a:lstStyle/>
          <a:p>
            <a:pPr marL="457200" indent="-457200" algn="just">
              <a:buAutoNum type="alphaLcPeriod" startAt="2"/>
            </a:pPr>
            <a:r>
              <a:rPr lang="en-US" b="1" dirty="0" smtClean="0">
                <a:solidFill>
                  <a:srgbClr val="002060"/>
                </a:solidFill>
                <a:latin typeface="Times New Roman" pitchFamily="18" charset="0"/>
                <a:cs typeface="Times New Roman" pitchFamily="18" charset="0"/>
              </a:rPr>
              <a:t>Mitral insufficiency</a:t>
            </a:r>
          </a:p>
          <a:p>
            <a:pPr marL="457200" indent="-457200" algn="just">
              <a:buNone/>
            </a:pPr>
            <a:r>
              <a:rPr lang="en-US" b="1" dirty="0" smtClean="0">
                <a:solidFill>
                  <a:srgbClr val="002060"/>
                </a:solidFill>
                <a:latin typeface="Times New Roman" pitchFamily="18" charset="0"/>
                <a:cs typeface="Times New Roman" pitchFamily="18" charset="0"/>
              </a:rPr>
              <a:t>	This results in regurgitation of blood from the left ventricle3 back into the left atrium, with resulting left </a:t>
            </a:r>
            <a:r>
              <a:rPr lang="en-US" b="1" dirty="0" err="1" smtClean="0">
                <a:solidFill>
                  <a:srgbClr val="002060"/>
                </a:solidFill>
                <a:latin typeface="Times New Roman" pitchFamily="18" charset="0"/>
                <a:cs typeface="Times New Roman" pitchFamily="18" charset="0"/>
              </a:rPr>
              <a:t>atrial</a:t>
            </a:r>
            <a:r>
              <a:rPr lang="en-US" b="1" dirty="0" smtClean="0">
                <a:solidFill>
                  <a:srgbClr val="002060"/>
                </a:solidFill>
                <a:latin typeface="Times New Roman" pitchFamily="18" charset="0"/>
                <a:cs typeface="Times New Roman" pitchFamily="18" charset="0"/>
              </a:rPr>
              <a:t> enlargement.</a:t>
            </a:r>
          </a:p>
          <a:p>
            <a:pPr marL="457200" indent="-457200" algn="just">
              <a:buNone/>
            </a:pPr>
            <a:r>
              <a:rPr lang="en-US" b="1" dirty="0" smtClean="0">
                <a:solidFill>
                  <a:srgbClr val="002060"/>
                </a:solidFill>
                <a:latin typeface="Times New Roman" pitchFamily="18" charset="0"/>
                <a:cs typeface="Times New Roman" pitchFamily="18" charset="0"/>
              </a:rPr>
              <a:t>	If pulmonary </a:t>
            </a:r>
            <a:r>
              <a:rPr lang="en-US" b="1" dirty="0" err="1" smtClean="0">
                <a:solidFill>
                  <a:srgbClr val="002060"/>
                </a:solidFill>
                <a:latin typeface="Times New Roman" pitchFamily="18" charset="0"/>
                <a:cs typeface="Times New Roman" pitchFamily="18" charset="0"/>
              </a:rPr>
              <a:t>oedema</a:t>
            </a:r>
            <a:r>
              <a:rPr lang="en-US" b="1" dirty="0" smtClean="0">
                <a:solidFill>
                  <a:srgbClr val="002060"/>
                </a:solidFill>
                <a:latin typeface="Times New Roman" pitchFamily="18" charset="0"/>
                <a:cs typeface="Times New Roman" pitchFamily="18" charset="0"/>
              </a:rPr>
              <a:t>, embolism, atrial tachycardia and infective endocarditis occur during pregnancy, then such patients can develop complications .</a:t>
            </a:r>
          </a:p>
          <a:p>
            <a:pPr marL="457200" indent="-457200" algn="just">
              <a:buNone/>
            </a:pPr>
            <a:r>
              <a:rPr lang="en-US" b="1" dirty="0" smtClean="0">
                <a:solidFill>
                  <a:srgbClr val="002060"/>
                </a:solidFill>
                <a:latin typeface="Times New Roman" pitchFamily="18" charset="0"/>
                <a:cs typeface="Times New Roman" pitchFamily="18" charset="0"/>
              </a:rPr>
              <a:t>	Avoid overload, atrial fibrillation, hypertension. </a:t>
            </a:r>
            <a:r>
              <a:rPr lang="en-US" b="1" dirty="0">
                <a:solidFill>
                  <a:srgbClr val="002060"/>
                </a:solidFill>
                <a:latin typeface="Times New Roman" pitchFamily="18" charset="0"/>
                <a:cs typeface="Times New Roman" pitchFamily="18" charset="0"/>
              </a:rPr>
              <a:t>M</a:t>
            </a:r>
            <a:r>
              <a:rPr lang="en-US" b="1" smtClean="0">
                <a:solidFill>
                  <a:srgbClr val="002060"/>
                </a:solidFill>
                <a:latin typeface="Times New Roman" pitchFamily="18" charset="0"/>
                <a:cs typeface="Times New Roman" pitchFamily="18" charset="0"/>
              </a:rPr>
              <a:t>anage </a:t>
            </a:r>
            <a:r>
              <a:rPr lang="en-US" b="1" dirty="0" smtClean="0">
                <a:solidFill>
                  <a:srgbClr val="002060"/>
                </a:solidFill>
                <a:latin typeface="Times New Roman" pitchFamily="18" charset="0"/>
                <a:cs typeface="Times New Roman" pitchFamily="18" charset="0"/>
              </a:rPr>
              <a:t>pain of </a:t>
            </a:r>
            <a:r>
              <a:rPr lang="en-US" b="1" dirty="0" err="1" smtClean="0">
                <a:solidFill>
                  <a:srgbClr val="002060"/>
                </a:solidFill>
                <a:latin typeface="Times New Roman" pitchFamily="18" charset="0"/>
                <a:cs typeface="Times New Roman" pitchFamily="18" charset="0"/>
              </a:rPr>
              <a:t>labour</a:t>
            </a:r>
            <a:r>
              <a:rPr lang="en-US" b="1" dirty="0" smtClean="0">
                <a:solidFill>
                  <a:srgbClr val="002060"/>
                </a:solidFill>
                <a:latin typeface="Times New Roman" pitchFamily="18" charset="0"/>
                <a:cs typeface="Times New Roman" pitchFamily="18" charset="0"/>
              </a:rPr>
              <a:t> with epidural.</a:t>
            </a:r>
          </a:p>
          <a:p>
            <a:pPr marL="457200" indent="-457200" algn="just">
              <a:buNone/>
            </a:pPr>
            <a:r>
              <a:rPr lang="en-US" b="1" dirty="0" smtClean="0">
                <a:solidFill>
                  <a:srgbClr val="002060"/>
                </a:solidFill>
                <a:latin typeface="Times New Roman" pitchFamily="18" charset="0"/>
                <a:cs typeface="Times New Roman" pitchFamily="18" charset="0"/>
              </a:rPr>
              <a:t>	Antibiotic prophylaxis for SBE.</a:t>
            </a:r>
          </a:p>
          <a:p>
            <a:pPr marL="457200" indent="-457200">
              <a:buNone/>
            </a:pPr>
            <a:endParaRPr lang="en-US"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Berlin Sans FB Demi" pitchFamily="34" charset="0"/>
              </a:rPr>
              <a:t>Aortic Insufficiency</a:t>
            </a:r>
            <a:endParaRPr lang="en-US" sz="2800" dirty="0">
              <a:latin typeface="Berlin Sans FB Demi" pitchFamily="34" charset="0"/>
            </a:endParaRPr>
          </a:p>
        </p:txBody>
      </p:sp>
      <p:sp>
        <p:nvSpPr>
          <p:cNvPr id="3" name="Content Placeholder 2"/>
          <p:cNvSpPr>
            <a:spLocks noGrp="1"/>
          </p:cNvSpPr>
          <p:nvPr>
            <p:ph idx="1"/>
          </p:nvPr>
        </p:nvSpPr>
        <p:spPr>
          <a:xfrm>
            <a:off x="251520" y="1556792"/>
            <a:ext cx="8640960" cy="4896544"/>
          </a:xfrm>
        </p:spPr>
        <p:txBody>
          <a:bodyPr>
            <a:normAutofit lnSpcReduction="10000"/>
          </a:bodyPr>
          <a:lstStyle/>
          <a:p>
            <a:pPr algn="just"/>
            <a:r>
              <a:rPr lang="en-US" b="1" dirty="0" smtClean="0">
                <a:solidFill>
                  <a:srgbClr val="002060"/>
                </a:solidFill>
                <a:latin typeface="Times New Roman" pitchFamily="18" charset="0"/>
                <a:cs typeface="Times New Roman" pitchFamily="18" charset="0"/>
              </a:rPr>
              <a:t>This causes a chronic increase in left ventricular volume, leading to increased end-diastolic pressure and pulmonary congestion and </a:t>
            </a:r>
            <a:r>
              <a:rPr lang="en-US" b="1" dirty="0" err="1" smtClean="0">
                <a:solidFill>
                  <a:srgbClr val="002060"/>
                </a:solidFill>
                <a:latin typeface="Times New Roman" pitchFamily="18" charset="0"/>
                <a:cs typeface="Times New Roman" pitchFamily="18" charset="0"/>
              </a:rPr>
              <a:t>oedema</a:t>
            </a:r>
            <a:r>
              <a:rPr lang="en-US" b="1" dirty="0" smtClean="0">
                <a:solidFill>
                  <a:srgbClr val="002060"/>
                </a:solidFill>
                <a:latin typeface="Times New Roman" pitchFamily="18" charset="0"/>
                <a:cs typeface="Times New Roman" pitchFamily="18" charset="0"/>
              </a:rPr>
              <a:t>.</a:t>
            </a:r>
          </a:p>
          <a:p>
            <a:pPr algn="just"/>
            <a:r>
              <a:rPr lang="en-US" b="1" dirty="0" smtClean="0">
                <a:solidFill>
                  <a:srgbClr val="002060"/>
                </a:solidFill>
                <a:latin typeface="Times New Roman" pitchFamily="18" charset="0"/>
                <a:cs typeface="Times New Roman" pitchFamily="18" charset="0"/>
              </a:rPr>
              <a:t>Most pregnant women with AI are relatively asymptomatic because of</a:t>
            </a:r>
          </a:p>
          <a:p>
            <a:pPr lvl="1" algn="just"/>
            <a:r>
              <a:rPr lang="en-US" b="1" dirty="0" smtClean="0">
                <a:solidFill>
                  <a:srgbClr val="002060"/>
                </a:solidFill>
                <a:latin typeface="Times New Roman" pitchFamily="18" charset="0"/>
                <a:cs typeface="Times New Roman" pitchFamily="18" charset="0"/>
              </a:rPr>
              <a:t>a.	Decreased systemic vascular resistance</a:t>
            </a:r>
          </a:p>
          <a:p>
            <a:pPr lvl="1" algn="just"/>
            <a:r>
              <a:rPr lang="en-US" b="1" dirty="0" smtClean="0">
                <a:solidFill>
                  <a:srgbClr val="002060"/>
                </a:solidFill>
                <a:latin typeface="Times New Roman" pitchFamily="18" charset="0"/>
                <a:cs typeface="Times New Roman" pitchFamily="18" charset="0"/>
              </a:rPr>
              <a:t>b.	Increased heart rate of pregnancy</a:t>
            </a:r>
          </a:p>
          <a:p>
            <a:pPr lvl="1" algn="just"/>
            <a:endParaRPr lang="en-US" b="1" dirty="0" smtClean="0">
              <a:solidFill>
                <a:srgbClr val="002060"/>
              </a:solidFill>
              <a:latin typeface="Times New Roman" pitchFamily="18" charset="0"/>
              <a:cs typeface="Times New Roman" pitchFamily="18" charset="0"/>
            </a:endParaRPr>
          </a:p>
          <a:p>
            <a:pPr lvl="1" algn="just">
              <a:buNone/>
            </a:pPr>
            <a:r>
              <a:rPr lang="en-US" b="1" dirty="0" smtClean="0">
                <a:solidFill>
                  <a:srgbClr val="002060"/>
                </a:solidFill>
                <a:latin typeface="Times New Roman" pitchFamily="18" charset="0"/>
                <a:cs typeface="Times New Roman" pitchFamily="18" charset="0"/>
              </a:rPr>
              <a:t>During </a:t>
            </a:r>
            <a:r>
              <a:rPr lang="en-US" b="1" dirty="0" err="1" smtClean="0">
                <a:solidFill>
                  <a:srgbClr val="002060"/>
                </a:solidFill>
                <a:latin typeface="Times New Roman" pitchFamily="18" charset="0"/>
                <a:cs typeface="Times New Roman" pitchFamily="18" charset="0"/>
              </a:rPr>
              <a:t>labour</a:t>
            </a:r>
            <a:r>
              <a:rPr lang="en-US" b="1" dirty="0" smtClean="0">
                <a:solidFill>
                  <a:srgbClr val="002060"/>
                </a:solidFill>
                <a:latin typeface="Times New Roman" pitchFamily="18" charset="0"/>
                <a:cs typeface="Times New Roman" pitchFamily="18" charset="0"/>
              </a:rPr>
              <a:t>, the changes may lead to decomposition if systemic vascular resistance is increased by pain.</a:t>
            </a:r>
          </a:p>
          <a:p>
            <a:pPr lvl="1" algn="just">
              <a:buNone/>
            </a:pPr>
            <a:r>
              <a:rPr lang="en-US" b="1" dirty="0" smtClean="0">
                <a:solidFill>
                  <a:srgbClr val="002060"/>
                </a:solidFill>
                <a:latin typeface="Times New Roman" pitchFamily="18" charset="0"/>
                <a:cs typeface="Times New Roman" pitchFamily="18" charset="0"/>
              </a:rPr>
              <a:t>Pain relief by epidural.  No overload of fluid. </a:t>
            </a:r>
            <a:r>
              <a:rPr lang="en-US" b="1" dirty="0">
                <a:solidFill>
                  <a:srgbClr val="002060"/>
                </a:solidFill>
                <a:latin typeface="Times New Roman" pitchFamily="18" charset="0"/>
                <a:cs typeface="Times New Roman" pitchFamily="18" charset="0"/>
              </a:rPr>
              <a:t>A</a:t>
            </a:r>
            <a:r>
              <a:rPr lang="en-US" b="1" dirty="0" smtClean="0">
                <a:solidFill>
                  <a:srgbClr val="002060"/>
                </a:solidFill>
                <a:latin typeface="Times New Roman" pitchFamily="18" charset="0"/>
                <a:cs typeface="Times New Roman" pitchFamily="18" charset="0"/>
              </a:rPr>
              <a:t>ntibiotic prophylaxis for SBE.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erlin Sans FB Demi" pitchFamily="34" charset="0"/>
              </a:rPr>
              <a:t>Aortic </a:t>
            </a:r>
            <a:r>
              <a:rPr lang="en-US" sz="3200" dirty="0" err="1" smtClean="0">
                <a:latin typeface="Berlin Sans FB Demi" pitchFamily="34" charset="0"/>
              </a:rPr>
              <a:t>Stenosis</a:t>
            </a:r>
            <a:endParaRPr lang="en-US" sz="3200" dirty="0">
              <a:latin typeface="Berlin Sans FB Demi" pitchFamily="34" charset="0"/>
            </a:endParaRPr>
          </a:p>
        </p:txBody>
      </p:sp>
      <p:sp>
        <p:nvSpPr>
          <p:cNvPr id="3" name="Content Placeholder 2"/>
          <p:cNvSpPr>
            <a:spLocks noGrp="1"/>
          </p:cNvSpPr>
          <p:nvPr>
            <p:ph idx="1"/>
          </p:nvPr>
        </p:nvSpPr>
        <p:spPr>
          <a:xfrm>
            <a:off x="251520" y="1556792"/>
            <a:ext cx="8568952" cy="4569371"/>
          </a:xfrm>
        </p:spPr>
        <p:txBody>
          <a:bodyPr/>
          <a:lstStyle/>
          <a:p>
            <a:pPr algn="just"/>
            <a:r>
              <a:rPr lang="en-US" b="1" dirty="0" smtClean="0">
                <a:solidFill>
                  <a:srgbClr val="002060"/>
                </a:solidFill>
                <a:latin typeface="Times New Roman" pitchFamily="18" charset="0"/>
                <a:cs typeface="Times New Roman" pitchFamily="18" charset="0"/>
              </a:rPr>
              <a:t>This tends to occur in women over 40 years.  If it however occurs in the reproductive age, the symptoms include angina, syncope and shortness of breath. </a:t>
            </a:r>
            <a:r>
              <a:rPr lang="en-US" b="1" dirty="0">
                <a:solidFill>
                  <a:srgbClr val="002060"/>
                </a:solidFill>
                <a:latin typeface="Times New Roman" pitchFamily="18" charset="0"/>
                <a:cs typeface="Times New Roman" pitchFamily="18" charset="0"/>
              </a:rPr>
              <a:t>C</a:t>
            </a:r>
            <a:r>
              <a:rPr lang="en-US" b="1" dirty="0" smtClean="0">
                <a:solidFill>
                  <a:srgbClr val="002060"/>
                </a:solidFill>
                <a:latin typeface="Times New Roman" pitchFamily="18" charset="0"/>
                <a:cs typeface="Times New Roman" pitchFamily="18" charset="0"/>
              </a:rPr>
              <a:t>an result in left ventricular failure and infective endocarditis.</a:t>
            </a:r>
          </a:p>
          <a:p>
            <a:pPr algn="just"/>
            <a:r>
              <a:rPr lang="en-US" b="1" dirty="0" smtClean="0">
                <a:solidFill>
                  <a:srgbClr val="002060"/>
                </a:solidFill>
                <a:latin typeface="Times New Roman" pitchFamily="18" charset="0"/>
                <a:cs typeface="Times New Roman" pitchFamily="18" charset="0"/>
              </a:rPr>
              <a:t>Maintain adequate fluid volume.  Pain relief by narcotics, epidural may cause decreased systemic resistance which is poorly tolerated.</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Berlin Sans FB Demi" pitchFamily="34" charset="0"/>
              </a:rPr>
              <a:t>Congenital Heart Disease</a:t>
            </a:r>
            <a:endParaRPr lang="en-US" sz="3200" dirty="0">
              <a:latin typeface="Berlin Sans FB Demi" pitchFamily="34" charset="0"/>
            </a:endParaRPr>
          </a:p>
        </p:txBody>
      </p:sp>
      <p:sp>
        <p:nvSpPr>
          <p:cNvPr id="3" name="Content Placeholder 2"/>
          <p:cNvSpPr>
            <a:spLocks noGrp="1"/>
          </p:cNvSpPr>
          <p:nvPr>
            <p:ph idx="1"/>
          </p:nvPr>
        </p:nvSpPr>
        <p:spPr>
          <a:xfrm>
            <a:off x="179512" y="1556792"/>
            <a:ext cx="8784976" cy="4968552"/>
          </a:xfrm>
        </p:spPr>
        <p:txBody>
          <a:bodyPr>
            <a:normAutofit lnSpcReduction="10000"/>
          </a:bodyPr>
          <a:lstStyle/>
          <a:p>
            <a:r>
              <a:rPr lang="en-US" b="1" dirty="0" smtClean="0">
                <a:solidFill>
                  <a:srgbClr val="002060"/>
                </a:solidFill>
                <a:latin typeface="Times New Roman" pitchFamily="18" charset="0"/>
                <a:cs typeface="Times New Roman" pitchFamily="18" charset="0"/>
              </a:rPr>
              <a:t>Women who have undergone surgical correction have normal </a:t>
            </a:r>
            <a:r>
              <a:rPr lang="en-US" b="1" dirty="0" err="1" smtClean="0">
                <a:solidFill>
                  <a:srgbClr val="002060"/>
                </a:solidFill>
                <a:latin typeface="Times New Roman" pitchFamily="18" charset="0"/>
                <a:cs typeface="Times New Roman" pitchFamily="18" charset="0"/>
              </a:rPr>
              <a:t>hemodynamics</a:t>
            </a:r>
            <a:r>
              <a:rPr lang="en-US" b="1" dirty="0" smtClean="0">
                <a:solidFill>
                  <a:srgbClr val="002060"/>
                </a:solidFill>
                <a:latin typeface="Times New Roman" pitchFamily="18" charset="0"/>
                <a:cs typeface="Times New Roman" pitchFamily="18" charset="0"/>
              </a:rPr>
              <a:t> and tolerate pregnancy well.  Women with uncorrected lesions require special management.  The most uncontrolled lesions are:</a:t>
            </a:r>
          </a:p>
          <a:p>
            <a:pPr lvl="1"/>
            <a:r>
              <a:rPr lang="en-US" b="1" dirty="0" err="1" smtClean="0">
                <a:solidFill>
                  <a:srgbClr val="002060"/>
                </a:solidFill>
                <a:latin typeface="Times New Roman" pitchFamily="18" charset="0"/>
                <a:cs typeface="Times New Roman" pitchFamily="18" charset="0"/>
              </a:rPr>
              <a:t>Atrial</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Septal</a:t>
            </a:r>
            <a:r>
              <a:rPr lang="en-US" b="1" dirty="0" smtClean="0">
                <a:solidFill>
                  <a:srgbClr val="002060"/>
                </a:solidFill>
                <a:latin typeface="Times New Roman" pitchFamily="18" charset="0"/>
                <a:cs typeface="Times New Roman" pitchFamily="18" charset="0"/>
              </a:rPr>
              <a:t> Defects (ASD)</a:t>
            </a:r>
          </a:p>
          <a:p>
            <a:pPr lvl="1"/>
            <a:r>
              <a:rPr lang="en-US" b="1" dirty="0" smtClean="0">
                <a:solidFill>
                  <a:srgbClr val="002060"/>
                </a:solidFill>
                <a:latin typeface="Times New Roman" pitchFamily="18" charset="0"/>
                <a:cs typeface="Times New Roman" pitchFamily="18" charset="0"/>
              </a:rPr>
              <a:t>Patent </a:t>
            </a:r>
            <a:r>
              <a:rPr lang="en-US" b="1" dirty="0" err="1" smtClean="0">
                <a:solidFill>
                  <a:srgbClr val="002060"/>
                </a:solidFill>
                <a:latin typeface="Times New Roman" pitchFamily="18" charset="0"/>
                <a:cs typeface="Times New Roman" pitchFamily="18" charset="0"/>
              </a:rPr>
              <a:t>Ductus</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Arteriosus</a:t>
            </a:r>
            <a:r>
              <a:rPr lang="en-US" b="1" dirty="0" smtClean="0">
                <a:solidFill>
                  <a:srgbClr val="002060"/>
                </a:solidFill>
                <a:latin typeface="Times New Roman" pitchFamily="18" charset="0"/>
                <a:cs typeface="Times New Roman" pitchFamily="18" charset="0"/>
              </a:rPr>
              <a:t> (PDA)</a:t>
            </a:r>
          </a:p>
          <a:p>
            <a:pPr lvl="1"/>
            <a:r>
              <a:rPr lang="en-US" b="1" dirty="0" smtClean="0">
                <a:solidFill>
                  <a:srgbClr val="002060"/>
                </a:solidFill>
                <a:latin typeface="Times New Roman" pitchFamily="18" charset="0"/>
                <a:cs typeface="Times New Roman" pitchFamily="18" charset="0"/>
              </a:rPr>
              <a:t>Ventricular </a:t>
            </a:r>
            <a:r>
              <a:rPr lang="en-US" b="1" dirty="0" err="1" smtClean="0">
                <a:solidFill>
                  <a:srgbClr val="002060"/>
                </a:solidFill>
                <a:latin typeface="Times New Roman" pitchFamily="18" charset="0"/>
                <a:cs typeface="Times New Roman" pitchFamily="18" charset="0"/>
              </a:rPr>
              <a:t>Septal</a:t>
            </a:r>
            <a:r>
              <a:rPr lang="en-US" b="1" dirty="0" smtClean="0">
                <a:solidFill>
                  <a:srgbClr val="002060"/>
                </a:solidFill>
                <a:latin typeface="Times New Roman" pitchFamily="18" charset="0"/>
                <a:cs typeface="Times New Roman" pitchFamily="18" charset="0"/>
              </a:rPr>
              <a:t> defect (VSD)</a:t>
            </a:r>
          </a:p>
          <a:p>
            <a:pPr lvl="1"/>
            <a:r>
              <a:rPr lang="en-US" b="1" dirty="0" smtClean="0">
                <a:solidFill>
                  <a:srgbClr val="002060"/>
                </a:solidFill>
                <a:latin typeface="Times New Roman" pitchFamily="18" charset="0"/>
                <a:cs typeface="Times New Roman" pitchFamily="18" charset="0"/>
              </a:rPr>
              <a:t>Pulmonary </a:t>
            </a:r>
            <a:r>
              <a:rPr lang="en-US" b="1" dirty="0" err="1" smtClean="0">
                <a:solidFill>
                  <a:srgbClr val="002060"/>
                </a:solidFill>
                <a:latin typeface="Times New Roman" pitchFamily="18" charset="0"/>
                <a:cs typeface="Times New Roman" pitchFamily="18" charset="0"/>
              </a:rPr>
              <a:t>Stenosis</a:t>
            </a:r>
            <a:endParaRPr lang="en-US" b="1" dirty="0" smtClean="0">
              <a:solidFill>
                <a:srgbClr val="002060"/>
              </a:solidFill>
              <a:latin typeface="Times New Roman" pitchFamily="18" charset="0"/>
              <a:cs typeface="Times New Roman" pitchFamily="18" charset="0"/>
            </a:endParaRPr>
          </a:p>
          <a:p>
            <a:pPr lvl="1"/>
            <a:r>
              <a:rPr lang="en-US" b="1" dirty="0" err="1" smtClean="0">
                <a:solidFill>
                  <a:srgbClr val="002060"/>
                </a:solidFill>
                <a:latin typeface="Times New Roman" pitchFamily="18" charset="0"/>
                <a:cs typeface="Times New Roman" pitchFamily="18" charset="0"/>
              </a:rPr>
              <a:t>Coarctation</a:t>
            </a:r>
            <a:r>
              <a:rPr lang="en-US" b="1" dirty="0" smtClean="0">
                <a:solidFill>
                  <a:srgbClr val="002060"/>
                </a:solidFill>
                <a:latin typeface="Times New Roman" pitchFamily="18" charset="0"/>
                <a:cs typeface="Times New Roman" pitchFamily="18" charset="0"/>
              </a:rPr>
              <a:t> of the aorta</a:t>
            </a:r>
          </a:p>
          <a:p>
            <a:pPr lvl="1"/>
            <a:r>
              <a:rPr lang="en-US" b="1" dirty="0" err="1" smtClean="0">
                <a:solidFill>
                  <a:srgbClr val="002060"/>
                </a:solidFill>
                <a:latin typeface="Times New Roman" pitchFamily="18" charset="0"/>
                <a:cs typeface="Times New Roman" pitchFamily="18" charset="0"/>
              </a:rPr>
              <a:t>Tetralogy</a:t>
            </a:r>
            <a:r>
              <a:rPr lang="en-US" b="1" dirty="0" smtClean="0">
                <a:solidFill>
                  <a:srgbClr val="002060"/>
                </a:solidFill>
                <a:latin typeface="Times New Roman" pitchFamily="18" charset="0"/>
                <a:cs typeface="Times New Roman" pitchFamily="18" charset="0"/>
              </a:rPr>
              <a:t> of </a:t>
            </a:r>
            <a:r>
              <a:rPr lang="en-US" b="1" dirty="0" err="1" smtClean="0">
                <a:solidFill>
                  <a:srgbClr val="002060"/>
                </a:solidFill>
                <a:latin typeface="Times New Roman" pitchFamily="18" charset="0"/>
                <a:cs typeface="Times New Roman" pitchFamily="18" charset="0"/>
              </a:rPr>
              <a:t>Fallot</a:t>
            </a:r>
            <a:endParaRPr lang="en-US" b="1" dirty="0" smtClean="0">
              <a:solidFill>
                <a:srgbClr val="002060"/>
              </a:solidFill>
              <a:latin typeface="Times New Roman" pitchFamily="18" charset="0"/>
              <a:cs typeface="Times New Roman" pitchFamily="18" charset="0"/>
            </a:endParaRPr>
          </a:p>
          <a:p>
            <a:pPr lvl="1">
              <a:buNone/>
            </a:pPr>
            <a:r>
              <a:rPr lang="en-US" b="1" dirty="0" smtClean="0">
                <a:solidFill>
                  <a:srgbClr val="002060"/>
                </a:solidFill>
                <a:latin typeface="Times New Roman" pitchFamily="18" charset="0"/>
                <a:cs typeface="Times New Roman" pitchFamily="18" charset="0"/>
              </a:rPr>
              <a:t>Both maternal and fetal outcomes depend on the nature of the cardiac lesion.  In the presence of cyanosis, there is an increased risk of functional deterioration, congestive heart failure, maternal mortality, IUGR, preterm birth, miscarriage and still-births.</a:t>
            </a:r>
            <a:endParaRPr lang="en-US"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320</TotalTime>
  <Words>923</Words>
  <Application>Microsoft Office PowerPoint</Application>
  <PresentationFormat>On-screen Show (4:3)</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Precedent</vt:lpstr>
      <vt:lpstr>CARDIAC DISEASES IN PREGNANCY</vt:lpstr>
      <vt:lpstr>Normal pregnancy results in many physiologic changes that can stress the cardiovascular system</vt:lpstr>
      <vt:lpstr>PowerPoint Presentation</vt:lpstr>
      <vt:lpstr>Rheumatic Heart Disease</vt:lpstr>
      <vt:lpstr>PowerPoint Presentation</vt:lpstr>
      <vt:lpstr>PowerPoint Presentation</vt:lpstr>
      <vt:lpstr>Aortic Insufficiency</vt:lpstr>
      <vt:lpstr>Aortic Stenosis</vt:lpstr>
      <vt:lpstr>Congenital Heart Disease</vt:lpstr>
      <vt:lpstr>Left to Right  Intra Cardiac Shunts</vt:lpstr>
      <vt:lpstr>Peripartum Cardiomyopathy</vt:lpstr>
      <vt:lpstr>Myocardial Infarction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3422</cp:lastModifiedBy>
  <cp:revision>36</cp:revision>
  <dcterms:created xsi:type="dcterms:W3CDTF">2012-11-11T07:52:04Z</dcterms:created>
  <dcterms:modified xsi:type="dcterms:W3CDTF">2014-12-17T07:55:40Z</dcterms:modified>
</cp:coreProperties>
</file>