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9" r:id="rId2"/>
    <p:sldId id="270" r:id="rId3"/>
    <p:sldId id="271" r:id="rId4"/>
    <p:sldId id="272" r:id="rId5"/>
    <p:sldId id="273" r:id="rId6"/>
    <p:sldId id="256" r:id="rId7"/>
    <p:sldId id="257" r:id="rId8"/>
    <p:sldId id="258" r:id="rId9"/>
    <p:sldId id="259" r:id="rId10"/>
    <p:sldId id="260" r:id="rId11"/>
    <p:sldId id="261" r:id="rId12"/>
    <p:sldId id="264" r:id="rId13"/>
    <p:sldId id="265" r:id="rId14"/>
    <p:sldId id="266" r:id="rId15"/>
    <p:sldId id="267" r:id="rId16"/>
    <p:sldId id="268" r:id="rId17"/>
    <p:sldId id="26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11" autoAdjust="0"/>
  </p:normalViewPr>
  <p:slideViewPr>
    <p:cSldViewPr snapToGrid="0" snapToObjects="1">
      <p:cViewPr varScale="1">
        <p:scale>
          <a:sx n="88" d="100"/>
          <a:sy n="88" d="100"/>
        </p:scale>
        <p:origin x="-16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3985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9/1/14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7930" y="2013313"/>
            <a:ext cx="9038850" cy="3776604"/>
          </a:xfrm>
        </p:spPr>
        <p:txBody>
          <a:bodyPr/>
          <a:lstStyle/>
          <a:p>
            <a:r>
              <a:rPr lang="en-US" dirty="0" smtClean="0"/>
              <a:t>Antepartum hemorrhage</a:t>
            </a:r>
            <a:br>
              <a:rPr lang="en-US" dirty="0" smtClean="0"/>
            </a:br>
            <a:r>
              <a:rPr lang="en-US" dirty="0" smtClean="0">
                <a:solidFill>
                  <a:srgbClr val="0D79CA"/>
                </a:solidFill>
              </a:rPr>
              <a:t>(APH) </a:t>
            </a:r>
            <a:endParaRPr lang="en-US" dirty="0">
              <a:solidFill>
                <a:srgbClr val="0D79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41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44310" y="731520"/>
            <a:ext cx="8296608" cy="451404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D79CA"/>
                </a:solidFill>
              </a:rPr>
              <a:t>Clinical presentation: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F14124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vaginal bleeding (</a:t>
            </a:r>
            <a:r>
              <a:rPr lang="en-US" dirty="0" err="1" smtClean="0">
                <a:solidFill>
                  <a:schemeClr val="tx1"/>
                </a:solidFill>
              </a:rPr>
              <a:t>mild,moderate</a:t>
            </a:r>
            <a:r>
              <a:rPr lang="en-US" dirty="0" smtClean="0">
                <a:solidFill>
                  <a:schemeClr val="tx1"/>
                </a:solidFill>
              </a:rPr>
              <a:t> or severe)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F14124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Abdominal pain or back pain ( if posterior placenta)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DIC occurs in 10-20% of severe abruption and death of fetus(severe if placenta separate &gt;50%)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 B.P ,FH abnormalities or death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Tender or rigid or firm abdomen (woody feel)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Hypertonic uterine contractions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DIC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Hypovolemic shock , renal failure , ARDS </a:t>
            </a:r>
            <a:r>
              <a:rPr lang="en-US" dirty="0" err="1" smtClean="0">
                <a:solidFill>
                  <a:schemeClr val="tx1"/>
                </a:solidFill>
              </a:rPr>
              <a:t>multiorgan</a:t>
            </a:r>
            <a:r>
              <a:rPr lang="en-US" dirty="0" smtClean="0">
                <a:solidFill>
                  <a:schemeClr val="tx1"/>
                </a:solidFill>
              </a:rPr>
              <a:t> failure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blood </a:t>
            </a:r>
            <a:r>
              <a:rPr lang="en-US" dirty="0" err="1" smtClean="0">
                <a:solidFill>
                  <a:schemeClr val="tx1"/>
                </a:solidFill>
              </a:rPr>
              <a:t>transfusion,rarely</a:t>
            </a:r>
            <a:r>
              <a:rPr lang="en-US" dirty="0" smtClean="0">
                <a:solidFill>
                  <a:schemeClr val="tx1"/>
                </a:solidFill>
              </a:rPr>
              <a:t> death </a:t>
            </a:r>
          </a:p>
          <a:p>
            <a:pPr>
              <a:buFontTx/>
              <a:buChar char="-"/>
            </a:pPr>
            <a:endParaRPr lang="en-US" dirty="0">
              <a:solidFill>
                <a:srgbClr val="F14124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24714" y="2759420"/>
            <a:ext cx="0" cy="2875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761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13391" y="731520"/>
            <a:ext cx="8115171" cy="5536766"/>
          </a:xfrm>
        </p:spPr>
        <p:txBody>
          <a:bodyPr/>
          <a:lstStyle/>
          <a:p>
            <a:r>
              <a:rPr lang="en-US" dirty="0" smtClean="0">
                <a:solidFill>
                  <a:srgbClr val="0D79CA"/>
                </a:solidFill>
              </a:rPr>
              <a:t>Fetal &amp; neonatal outcome:</a:t>
            </a:r>
          </a:p>
          <a:p>
            <a:pPr marL="45720" indent="0">
              <a:buNone/>
            </a:pPr>
            <a:r>
              <a:rPr lang="en-US" dirty="0" smtClean="0"/>
              <a:t>Increased mortality and morbidity due asphyxia , </a:t>
            </a:r>
            <a:r>
              <a:rPr lang="en-US" dirty="0" smtClean="0"/>
              <a:t>IUGR</a:t>
            </a:r>
            <a:r>
              <a:rPr lang="en-US" dirty="0"/>
              <a:t>8</a:t>
            </a:r>
            <a:r>
              <a:rPr lang="en-US" dirty="0" smtClean="0"/>
              <a:t>, </a:t>
            </a:r>
            <a:r>
              <a:rPr lang="en-US" dirty="0" smtClean="0"/>
              <a:t>and preterm delivery.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-Recurrence: </a:t>
            </a:r>
          </a:p>
          <a:p>
            <a:pPr marL="45720" indent="0">
              <a:buNone/>
            </a:pPr>
            <a:r>
              <a:rPr lang="en-US" dirty="0" smtClean="0"/>
              <a:t>Several – fold higher risk of abruption in subsequent pregnancy= 5-15%</a:t>
            </a:r>
          </a:p>
          <a:p>
            <a:pPr marL="45720" indent="0">
              <a:buNone/>
            </a:pPr>
            <a:r>
              <a:rPr lang="en-US" dirty="0" smtClean="0"/>
              <a:t>Risk of third rises 20-25%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Chronic abruption</a:t>
            </a:r>
            <a:r>
              <a:rPr lang="en-US" dirty="0" smtClean="0">
                <a:solidFill>
                  <a:srgbClr val="F14124"/>
                </a:solidFill>
              </a:rPr>
              <a:t>: </a:t>
            </a:r>
            <a:r>
              <a:rPr lang="en-US" dirty="0" smtClean="0"/>
              <a:t>light, chronic, intermittent bleeding , </a:t>
            </a:r>
            <a:r>
              <a:rPr lang="en-US" dirty="0" err="1" smtClean="0"/>
              <a:t>oligohydroamnious</a:t>
            </a:r>
            <a:r>
              <a:rPr lang="en-US" dirty="0" smtClean="0"/>
              <a:t> ,  IUGR, pre-</a:t>
            </a:r>
            <a:r>
              <a:rPr lang="en-US" dirty="0" err="1" smtClean="0"/>
              <a:t>ecclampsia</a:t>
            </a:r>
            <a:r>
              <a:rPr lang="en-US" dirty="0" smtClean="0"/>
              <a:t> , preterm </a:t>
            </a:r>
            <a:r>
              <a:rPr lang="en-US" dirty="0" err="1" smtClean="0"/>
              <a:t>ro.m</a:t>
            </a:r>
            <a:r>
              <a:rPr lang="en-US" dirty="0" smtClean="0"/>
              <a:t> </a:t>
            </a:r>
          </a:p>
          <a:p>
            <a:pPr marL="45720" indent="0">
              <a:buNone/>
            </a:pPr>
            <a:r>
              <a:rPr lang="en-US" dirty="0" err="1" smtClean="0"/>
              <a:t>Coag.studies</a:t>
            </a:r>
            <a:r>
              <a:rPr lang="en-US" dirty="0" smtClean="0"/>
              <a:t> usually normal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200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271145"/>
            <a:ext cx="5993938" cy="5800694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Placenta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previa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r>
              <a:rPr lang="en-US" dirty="0" smtClean="0">
                <a:solidFill>
                  <a:srgbClr val="0D79CA"/>
                </a:solidFill>
              </a:rPr>
              <a:t>Definition</a:t>
            </a:r>
            <a:r>
              <a:rPr lang="en-US" dirty="0" smtClean="0"/>
              <a:t>: the presence of placental tissue that extends over or lies proximate to the internal cervical </a:t>
            </a:r>
            <a:r>
              <a:rPr lang="en-US" dirty="0" err="1" smtClean="0"/>
              <a:t>os</a:t>
            </a:r>
            <a:r>
              <a:rPr lang="en-US" dirty="0" smtClean="0"/>
              <a:t>. (beyond 20 weeks of gestation )</a:t>
            </a:r>
            <a:endParaRPr lang="en-US" dirty="0"/>
          </a:p>
          <a:p>
            <a:r>
              <a:rPr lang="en-US" dirty="0" smtClean="0">
                <a:solidFill>
                  <a:srgbClr val="0D79CA"/>
                </a:solidFill>
              </a:rPr>
              <a:t>Degrees:</a:t>
            </a:r>
          </a:p>
          <a:p>
            <a:pPr marL="45720" indent="0">
              <a:buNone/>
            </a:pPr>
            <a:r>
              <a:rPr lang="en-US" dirty="0" smtClean="0"/>
              <a:t>1-</a:t>
            </a:r>
            <a:r>
              <a:rPr lang="en-US" dirty="0" smtClean="0">
                <a:solidFill>
                  <a:srgbClr val="0D79CA"/>
                </a:solidFill>
              </a:rPr>
              <a:t>total or complete placenta </a:t>
            </a:r>
            <a:r>
              <a:rPr lang="en-US" dirty="0" err="1" smtClean="0">
                <a:solidFill>
                  <a:srgbClr val="0D79CA"/>
                </a:solidFill>
              </a:rPr>
              <a:t>previa</a:t>
            </a:r>
            <a:r>
              <a:rPr lang="en-US" dirty="0" smtClean="0">
                <a:solidFill>
                  <a:srgbClr val="0D79CA"/>
                </a:solidFill>
              </a:rPr>
              <a:t>: </a:t>
            </a:r>
            <a:r>
              <a:rPr lang="en-US" dirty="0" smtClean="0"/>
              <a:t>the placenta completely covers the internal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</a:p>
          <a:p>
            <a:pPr marL="45720" indent="0">
              <a:buNone/>
            </a:pPr>
            <a:r>
              <a:rPr lang="en-US" dirty="0" smtClean="0"/>
              <a:t>2-</a:t>
            </a:r>
            <a:r>
              <a:rPr lang="en-US" dirty="0" smtClean="0">
                <a:solidFill>
                  <a:srgbClr val="0D79CA"/>
                </a:solidFill>
              </a:rPr>
              <a:t>partial </a:t>
            </a:r>
            <a:r>
              <a:rPr lang="en-US" dirty="0" err="1" smtClean="0">
                <a:solidFill>
                  <a:srgbClr val="0D79CA"/>
                </a:solidFill>
              </a:rPr>
              <a:t>previa</a:t>
            </a:r>
            <a:r>
              <a:rPr lang="en-US" dirty="0" smtClean="0">
                <a:solidFill>
                  <a:srgbClr val="0D79CA"/>
                </a:solidFill>
              </a:rPr>
              <a:t> : </a:t>
            </a:r>
            <a:r>
              <a:rPr lang="en-US" dirty="0" smtClean="0"/>
              <a:t>the placenta partially covers the I.O</a:t>
            </a:r>
          </a:p>
          <a:p>
            <a:pPr marL="45720" indent="0">
              <a:buNone/>
            </a:pPr>
            <a:r>
              <a:rPr lang="en-US" dirty="0" smtClean="0"/>
              <a:t>3-</a:t>
            </a:r>
            <a:r>
              <a:rPr lang="en-US" dirty="0" smtClean="0">
                <a:solidFill>
                  <a:srgbClr val="0D79CA"/>
                </a:solidFill>
              </a:rPr>
              <a:t>marginal </a:t>
            </a:r>
            <a:r>
              <a:rPr lang="en-US" dirty="0" err="1" smtClean="0">
                <a:solidFill>
                  <a:srgbClr val="0D79CA"/>
                </a:solidFill>
              </a:rPr>
              <a:t>previa</a:t>
            </a:r>
            <a:r>
              <a:rPr lang="en-US" dirty="0" smtClean="0">
                <a:solidFill>
                  <a:srgbClr val="0D79CA"/>
                </a:solidFill>
              </a:rPr>
              <a:t> : </a:t>
            </a:r>
            <a:r>
              <a:rPr lang="en-US" dirty="0" smtClean="0"/>
              <a:t>the edge of the placenta extends to the margin of the I.O</a:t>
            </a:r>
          </a:p>
          <a:p>
            <a:pPr marL="45720" indent="0">
              <a:buNone/>
            </a:pPr>
            <a:r>
              <a:rPr lang="en-US" dirty="0" smtClean="0"/>
              <a:t>4-</a:t>
            </a:r>
            <a:r>
              <a:rPr lang="en-US" dirty="0" smtClean="0">
                <a:solidFill>
                  <a:srgbClr val="0D79CA"/>
                </a:solidFill>
              </a:rPr>
              <a:t>low-lying placenta : </a:t>
            </a:r>
            <a:r>
              <a:rPr lang="en-US" dirty="0" smtClean="0"/>
              <a:t>placental margin is within 2cm of I.O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6751" y="690214"/>
            <a:ext cx="3270250" cy="550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839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31964"/>
            <a:ext cx="8956378" cy="644973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D79CA"/>
                </a:solidFill>
              </a:rPr>
              <a:t>Presentation: </a:t>
            </a:r>
          </a:p>
          <a:p>
            <a:pPr marL="45720" indent="0">
              <a:buNone/>
            </a:pPr>
            <a:r>
              <a:rPr lang="en-US" dirty="0" smtClean="0"/>
              <a:t>-painless , recurrent vaginal bleeding in 70-80%</a:t>
            </a:r>
          </a:p>
          <a:p>
            <a:pPr marL="45720" indent="0">
              <a:buNone/>
            </a:pPr>
            <a:r>
              <a:rPr lang="en-US" dirty="0" smtClean="0"/>
              <a:t>-uterine contractions in 10-20%</a:t>
            </a:r>
            <a:endParaRPr lang="en-US" dirty="0">
              <a:solidFill>
                <a:srgbClr val="0D79CA"/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Prevalence :</a:t>
            </a:r>
          </a:p>
          <a:p>
            <a:pPr marL="45720" indent="0">
              <a:buNone/>
            </a:pPr>
            <a:r>
              <a:rPr lang="en-US" dirty="0" smtClean="0"/>
              <a:t>3.5-4.6/1000 births</a:t>
            </a:r>
            <a:endParaRPr lang="en-US" dirty="0"/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Recurrence : </a:t>
            </a:r>
            <a:r>
              <a:rPr lang="en-US" dirty="0" smtClean="0"/>
              <a:t>4-8%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Risk factors: </a:t>
            </a:r>
          </a:p>
          <a:p>
            <a:pPr marL="45720" indent="0">
              <a:buNone/>
            </a:pPr>
            <a:r>
              <a:rPr lang="en-US" dirty="0" smtClean="0"/>
              <a:t>-previous c/s, placenta </a:t>
            </a:r>
            <a:r>
              <a:rPr lang="en-US" dirty="0" err="1" smtClean="0"/>
              <a:t>previa</a:t>
            </a:r>
            <a:r>
              <a:rPr lang="en-US" dirty="0" smtClean="0"/>
              <a:t> </a:t>
            </a:r>
          </a:p>
          <a:p>
            <a:pPr marL="45720" indent="0">
              <a:buNone/>
            </a:pPr>
            <a:r>
              <a:rPr lang="en-US" dirty="0" smtClean="0"/>
              <a:t>-multiple gestation, </a:t>
            </a:r>
            <a:r>
              <a:rPr lang="en-US" dirty="0" err="1" smtClean="0"/>
              <a:t>multiparity</a:t>
            </a:r>
            <a:r>
              <a:rPr lang="en-US" dirty="0" smtClean="0"/>
              <a:t> , advanced maternal age.</a:t>
            </a:r>
          </a:p>
          <a:p>
            <a:pPr marL="45720" indent="0">
              <a:buNone/>
            </a:pPr>
            <a:r>
              <a:rPr lang="en-US" dirty="0" smtClean="0"/>
              <a:t>-infertility treatment , previous abortion </a:t>
            </a:r>
          </a:p>
          <a:p>
            <a:pPr marL="45720" indent="0">
              <a:buNone/>
            </a:pPr>
            <a:r>
              <a:rPr lang="en-US" dirty="0" smtClean="0"/>
              <a:t>-previous intrauterine surgical procedures</a:t>
            </a:r>
          </a:p>
          <a:p>
            <a:pPr marL="45720" indent="0">
              <a:buNone/>
            </a:pPr>
            <a:r>
              <a:rPr lang="en-US" dirty="0" smtClean="0"/>
              <a:t>-maternal smoking , cocaine use</a:t>
            </a:r>
          </a:p>
          <a:p>
            <a:pPr marL="45720" indent="0">
              <a:buNone/>
            </a:pPr>
            <a:r>
              <a:rPr lang="en-US" dirty="0" smtClean="0"/>
              <a:t>-non white race , male fetus 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848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533574"/>
            <a:ext cx="8379078" cy="5685226"/>
          </a:xfrm>
        </p:spPr>
        <p:txBody>
          <a:bodyPr/>
          <a:lstStyle/>
          <a:p>
            <a:r>
              <a:rPr lang="en-US" dirty="0" smtClean="0">
                <a:solidFill>
                  <a:srgbClr val="0D79CA"/>
                </a:solidFill>
              </a:rPr>
              <a:t>Associated conditions : 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Placenta </a:t>
            </a:r>
            <a:r>
              <a:rPr lang="en-US" dirty="0" err="1" smtClean="0">
                <a:solidFill>
                  <a:srgbClr val="0D79CA"/>
                </a:solidFill>
              </a:rPr>
              <a:t>accreta</a:t>
            </a:r>
            <a:r>
              <a:rPr lang="en-US" dirty="0">
                <a:solidFill>
                  <a:srgbClr val="0D79CA"/>
                </a:solidFill>
              </a:rPr>
              <a:t> </a:t>
            </a:r>
            <a:r>
              <a:rPr lang="en-US" dirty="0" smtClean="0"/>
              <a:t>: complicated 1-5% patients with placenta </a:t>
            </a:r>
            <a:r>
              <a:rPr lang="en-US" dirty="0" err="1" smtClean="0"/>
              <a:t>previa</a:t>
            </a:r>
            <a:r>
              <a:rPr lang="en-US" dirty="0" smtClean="0"/>
              <a:t> .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If previous c/s : </a:t>
            </a:r>
            <a:r>
              <a:rPr lang="en-US" dirty="0" smtClean="0"/>
              <a:t>11-25%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Two c/s : </a:t>
            </a:r>
            <a:r>
              <a:rPr lang="en-US" dirty="0" smtClean="0"/>
              <a:t>35-47%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Three c/s : </a:t>
            </a:r>
            <a:r>
              <a:rPr lang="en-US" dirty="0" smtClean="0"/>
              <a:t>40%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Four c/s : </a:t>
            </a:r>
            <a:r>
              <a:rPr lang="en-US" dirty="0" smtClean="0"/>
              <a:t>50-67%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Preterm labor , rupture of membrane , mal presentation ,IUGR, 	vasa </a:t>
            </a:r>
            <a:r>
              <a:rPr lang="en-US" dirty="0" err="1" smtClean="0"/>
              <a:t>previa</a:t>
            </a:r>
            <a:r>
              <a:rPr lang="en-US" dirty="0" smtClean="0"/>
              <a:t> , congenital anomalies , amniotic fluid embolism 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275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7931" y="731519"/>
            <a:ext cx="8725457" cy="5718217"/>
          </a:xfrm>
        </p:spPr>
        <p:txBody>
          <a:bodyPr/>
          <a:lstStyle/>
          <a:p>
            <a:r>
              <a:rPr lang="en-US" dirty="0" smtClean="0">
                <a:solidFill>
                  <a:srgbClr val="0D79CA"/>
                </a:solidFill>
              </a:rPr>
              <a:t>Diagnosis : </a:t>
            </a:r>
          </a:p>
          <a:p>
            <a:pPr marL="45720" indent="0">
              <a:buNone/>
            </a:pPr>
            <a:r>
              <a:rPr lang="en-US" dirty="0" smtClean="0"/>
              <a:t>Soft abdomen , normal fetal heart , mal presentation</a:t>
            </a:r>
            <a:endParaRPr lang="en-US" dirty="0"/>
          </a:p>
          <a:p>
            <a:pPr marL="45720" indent="0">
              <a:buNone/>
            </a:pPr>
            <a:r>
              <a:rPr lang="en-US" dirty="0" smtClean="0"/>
              <a:t>-avoid vaginal ,rectal examination or sexual intercourse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Investigation: </a:t>
            </a:r>
          </a:p>
          <a:p>
            <a:pPr marL="45720" indent="0">
              <a:buNone/>
            </a:pPr>
            <a:r>
              <a:rPr lang="en-US" dirty="0" smtClean="0"/>
              <a:t>1-</a:t>
            </a:r>
            <a:r>
              <a:rPr lang="en-US" dirty="0" smtClean="0">
                <a:solidFill>
                  <a:srgbClr val="0D79CA"/>
                </a:solidFill>
              </a:rPr>
              <a:t>abdominal u/s : </a:t>
            </a:r>
            <a:r>
              <a:rPr lang="en-US" dirty="0" smtClean="0"/>
              <a:t>false +</a:t>
            </a:r>
            <a:r>
              <a:rPr lang="en-US" dirty="0" err="1" smtClean="0"/>
              <a:t>ve</a:t>
            </a:r>
            <a:r>
              <a:rPr lang="en-US" dirty="0" smtClean="0"/>
              <a:t> 25% due to over distended bladder or uterine contractions , or can be missed if fetal head is low in pelvis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2</a:t>
            </a:r>
            <a:r>
              <a:rPr lang="en-US" dirty="0" smtClean="0">
                <a:solidFill>
                  <a:srgbClr val="0D79CA"/>
                </a:solidFill>
              </a:rPr>
              <a:t>-transvaginal u/s : </a:t>
            </a:r>
            <a:r>
              <a:rPr lang="en-US" dirty="0" smtClean="0"/>
              <a:t>(if diagnosis by abdominal u/s not certain) , or trans </a:t>
            </a:r>
            <a:r>
              <a:rPr lang="en-US" dirty="0" err="1" smtClean="0"/>
              <a:t>perineal</a:t>
            </a:r>
            <a:r>
              <a:rPr lang="en-US" dirty="0" smtClean="0"/>
              <a:t> u/s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3-</a:t>
            </a:r>
            <a:r>
              <a:rPr lang="en-US" dirty="0" smtClean="0">
                <a:solidFill>
                  <a:srgbClr val="0D79CA"/>
                </a:solidFill>
              </a:rPr>
              <a:t>MRI : </a:t>
            </a:r>
            <a:r>
              <a:rPr lang="en-US" dirty="0" smtClean="0"/>
              <a:t>High cost </a:t>
            </a:r>
          </a:p>
        </p:txBody>
      </p:sp>
    </p:spTree>
    <p:extLst>
      <p:ext uri="{BB962C8B-B14F-4D97-AF65-F5344CB8AC3E}">
        <p14:creationId xmlns:p14="http://schemas.microsoft.com/office/powerpoint/2010/main" val="569069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63908" y="280423"/>
            <a:ext cx="8445056" cy="630127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D79CA"/>
                </a:solidFill>
              </a:rPr>
              <a:t>Management :</a:t>
            </a:r>
          </a:p>
          <a:p>
            <a:pPr marL="45720" indent="0">
              <a:buNone/>
            </a:pPr>
            <a:r>
              <a:rPr lang="en-US" dirty="0" smtClean="0"/>
              <a:t>Treatment depends on gestational age , amount of vaginal bleeding , maternal status and fetal condition 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Expectant management : </a:t>
            </a:r>
          </a:p>
          <a:p>
            <a:pPr marL="45720" indent="0">
              <a:buNone/>
            </a:pPr>
            <a:r>
              <a:rPr lang="en-US" dirty="0" smtClean="0"/>
              <a:t>If fetus is preterm less than 37 weeks : </a:t>
            </a:r>
          </a:p>
          <a:p>
            <a:pPr marL="45720" indent="0">
              <a:buNone/>
            </a:pPr>
            <a:r>
              <a:rPr lang="en-US" dirty="0" smtClean="0"/>
              <a:t>-hospitalization </a:t>
            </a:r>
          </a:p>
          <a:p>
            <a:pPr marL="45720" indent="0">
              <a:buNone/>
            </a:pPr>
            <a:r>
              <a:rPr lang="en-US" dirty="0" smtClean="0"/>
              <a:t>-investigations ( </a:t>
            </a:r>
            <a:r>
              <a:rPr lang="en-US" dirty="0" err="1" smtClean="0"/>
              <a:t>cbc</a:t>
            </a:r>
            <a:r>
              <a:rPr lang="en-US" dirty="0" smtClean="0"/>
              <a:t> , </a:t>
            </a:r>
            <a:r>
              <a:rPr lang="en-US" dirty="0" err="1" smtClean="0"/>
              <a:t>rft</a:t>
            </a:r>
            <a:r>
              <a:rPr lang="en-US" dirty="0" smtClean="0"/>
              <a:t> , </a:t>
            </a:r>
            <a:r>
              <a:rPr lang="en-US" dirty="0" err="1" smtClean="0"/>
              <a:t>lft</a:t>
            </a:r>
            <a:r>
              <a:rPr lang="en-US" dirty="0" smtClean="0"/>
              <a:t> , coagulation factors , blood grouping and </a:t>
            </a:r>
            <a:r>
              <a:rPr lang="en-US" dirty="0" err="1" smtClean="0"/>
              <a:t>rh</a:t>
            </a:r>
            <a:r>
              <a:rPr lang="en-US" dirty="0" smtClean="0"/>
              <a:t> )</a:t>
            </a:r>
          </a:p>
          <a:p>
            <a:pPr>
              <a:buFontTx/>
              <a:buChar char="-"/>
            </a:pPr>
            <a:r>
              <a:rPr lang="en-US" dirty="0" smtClean="0"/>
              <a:t>Steroids (between 24-34 weeks )</a:t>
            </a:r>
          </a:p>
          <a:p>
            <a:pPr>
              <a:buFontTx/>
              <a:buChar char="-"/>
            </a:pPr>
            <a:r>
              <a:rPr lang="en-US" dirty="0" err="1" smtClean="0"/>
              <a:t>antiD</a:t>
            </a:r>
            <a:r>
              <a:rPr lang="en-US" dirty="0" smtClean="0"/>
              <a:t> </a:t>
            </a:r>
            <a:r>
              <a:rPr lang="en-US" dirty="0" err="1" smtClean="0"/>
              <a:t>ig</a:t>
            </a:r>
            <a:r>
              <a:rPr lang="en-US" dirty="0" smtClean="0"/>
              <a:t> if the mother is </a:t>
            </a:r>
            <a:r>
              <a:rPr lang="en-US" dirty="0" err="1" smtClean="0"/>
              <a:t>rh</a:t>
            </a:r>
            <a:r>
              <a:rPr lang="en-US" dirty="0" smtClean="0"/>
              <a:t> negative </a:t>
            </a:r>
          </a:p>
          <a:p>
            <a:pPr marL="45720" indent="0">
              <a:buNone/>
            </a:pPr>
            <a:r>
              <a:rPr lang="en-US" dirty="0" smtClean="0"/>
              <a:t>-cross match blood and blood products .</a:t>
            </a:r>
          </a:p>
          <a:p>
            <a:pPr marL="45720" indent="0">
              <a:buNone/>
            </a:pPr>
            <a:r>
              <a:rPr lang="en-US" dirty="0" smtClean="0"/>
              <a:t>-CTG </a:t>
            </a:r>
          </a:p>
          <a:p>
            <a:pPr marL="45720" indent="0">
              <a:buNone/>
            </a:pPr>
            <a:r>
              <a:rPr lang="en-US" dirty="0" smtClean="0"/>
              <a:t>-elective c/s : if fetus more than 37 weeks </a:t>
            </a:r>
          </a:p>
          <a:p>
            <a:pPr marL="45720" indent="0">
              <a:buNone/>
            </a:pPr>
            <a:r>
              <a:rPr lang="en-US" dirty="0" smtClean="0"/>
              <a:t>-emergency c/s : if severe bleeding or fetal distress </a:t>
            </a:r>
          </a:p>
        </p:txBody>
      </p:sp>
    </p:spTree>
    <p:extLst>
      <p:ext uri="{BB962C8B-B14F-4D97-AF65-F5344CB8AC3E}">
        <p14:creationId xmlns:p14="http://schemas.microsoft.com/office/powerpoint/2010/main" val="2176219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13391" y="731519"/>
            <a:ext cx="8445055" cy="5190361"/>
          </a:xfrm>
        </p:spPr>
        <p:txBody>
          <a:bodyPr/>
          <a:lstStyle/>
          <a:p>
            <a:r>
              <a:rPr lang="en-US" dirty="0" smtClean="0">
                <a:solidFill>
                  <a:srgbClr val="0D79CA"/>
                </a:solidFill>
              </a:rPr>
              <a:t>Morbidity and mortality :</a:t>
            </a:r>
          </a:p>
          <a:p>
            <a:pPr marL="45720" indent="0">
              <a:buNone/>
            </a:pPr>
            <a:r>
              <a:rPr lang="en-US" dirty="0" smtClean="0"/>
              <a:t>-hemorrhage</a:t>
            </a:r>
          </a:p>
          <a:p>
            <a:pPr marL="45720" indent="0">
              <a:buNone/>
            </a:pPr>
            <a:r>
              <a:rPr lang="en-US" dirty="0" smtClean="0"/>
              <a:t>-hypovolemic shock (</a:t>
            </a:r>
            <a:r>
              <a:rPr lang="en-US" dirty="0" err="1" smtClean="0"/>
              <a:t>renal.f</a:t>
            </a:r>
            <a:r>
              <a:rPr lang="en-US" dirty="0" smtClean="0"/>
              <a:t> , </a:t>
            </a:r>
            <a:r>
              <a:rPr lang="en-US" dirty="0" err="1" smtClean="0"/>
              <a:t>shehan’s</a:t>
            </a:r>
            <a:r>
              <a:rPr lang="en-US" dirty="0" smtClean="0"/>
              <a:t> syndrome, death)</a:t>
            </a:r>
          </a:p>
          <a:p>
            <a:pPr marL="45720" indent="0">
              <a:buNone/>
            </a:pPr>
            <a:r>
              <a:rPr lang="en-US" dirty="0" smtClean="0"/>
              <a:t>-blood transfusion risk </a:t>
            </a:r>
          </a:p>
          <a:p>
            <a:pPr marL="45720" indent="0">
              <a:buNone/>
            </a:pPr>
            <a:r>
              <a:rPr lang="en-US" dirty="0" smtClean="0"/>
              <a:t>-hysterectomy , uterine/iliac A ligation or embolization of pelvic vessels</a:t>
            </a:r>
          </a:p>
          <a:p>
            <a:pPr>
              <a:buFontTx/>
              <a:buChar char="-"/>
            </a:pPr>
            <a:r>
              <a:rPr lang="en-US" dirty="0" smtClean="0"/>
              <a:t>Increase </a:t>
            </a:r>
            <a:r>
              <a:rPr lang="en-US" dirty="0" err="1" smtClean="0"/>
              <a:t>mmR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Increase neonatal morbidity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59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7931" y="583060"/>
            <a:ext cx="8577010" cy="6015136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D79CA"/>
                </a:solidFill>
              </a:rPr>
              <a:t>Antipartum</a:t>
            </a:r>
            <a:r>
              <a:rPr lang="en-US" dirty="0" smtClean="0">
                <a:solidFill>
                  <a:srgbClr val="0D79CA"/>
                </a:solidFill>
              </a:rPr>
              <a:t> hemorrhage : </a:t>
            </a:r>
          </a:p>
          <a:p>
            <a:pPr marL="45720" indent="0">
              <a:buNone/>
            </a:pPr>
            <a:r>
              <a:rPr lang="en-US" dirty="0" smtClean="0"/>
              <a:t>-affects 3-5 % of pregnancies </a:t>
            </a:r>
          </a:p>
          <a:p>
            <a:pPr marL="45720" indent="0">
              <a:buNone/>
            </a:pPr>
            <a:r>
              <a:rPr lang="en-US" dirty="0" smtClean="0"/>
              <a:t>-bleeding from or into the genital tract</a:t>
            </a:r>
          </a:p>
          <a:p>
            <a:pPr marL="45720" indent="0">
              <a:buNone/>
            </a:pPr>
            <a:r>
              <a:rPr lang="en-US" dirty="0" smtClean="0"/>
              <a:t>Occurring from 20 weeks of pregnancy and prior to the birth of the baby.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Causes: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placenta </a:t>
            </a:r>
            <a:r>
              <a:rPr lang="en-US" dirty="0" err="1" smtClean="0">
                <a:solidFill>
                  <a:schemeClr val="tx1"/>
                </a:solidFill>
              </a:rPr>
              <a:t>previa</a:t>
            </a:r>
            <a:endParaRPr lang="en-U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-placenta abruption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-local causes ( cervical or vaginal lesions , lacerations 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-unexplained (    SGA, IUGR )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-Vasa </a:t>
            </a:r>
            <a:r>
              <a:rPr lang="en-US" dirty="0" err="1" smtClean="0">
                <a:solidFill>
                  <a:schemeClr val="tx1"/>
                </a:solidFill>
              </a:rPr>
              <a:t>previa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-uterine rupture </a:t>
            </a:r>
          </a:p>
          <a:p>
            <a:pPr marL="45720" indent="0">
              <a:buNone/>
            </a:pPr>
            <a:endParaRPr lang="en-US" dirty="0" smtClean="0">
              <a:solidFill>
                <a:srgbClr val="0D79CA"/>
              </a:solidFill>
            </a:endParaRPr>
          </a:p>
          <a:p>
            <a:pPr marL="45720" indent="0">
              <a:buNone/>
            </a:pPr>
            <a:endParaRPr lang="en-US" dirty="0">
              <a:solidFill>
                <a:srgbClr val="0D79CA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292701" y="4965142"/>
            <a:ext cx="0" cy="2639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1743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0403" y="527857"/>
            <a:ext cx="8642986" cy="5921880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/>
              <a:t>-APH is the leading cause of prenatal and maternal morbidity and prenatal mortality (mainly prematurity )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-obstetrics hemorrhage remains one of the major causes of maternal death in the developing countries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Management :</a:t>
            </a:r>
          </a:p>
          <a:p>
            <a:pPr marL="45720" indent="0">
              <a:buNone/>
            </a:pPr>
            <a:r>
              <a:rPr lang="en-US" dirty="0" smtClean="0"/>
              <a:t>In the hospital maternity unit with facilities for resuscitation such as :</a:t>
            </a:r>
          </a:p>
          <a:p>
            <a:pPr marL="45720" indent="0">
              <a:buNone/>
            </a:pPr>
            <a:r>
              <a:rPr lang="en-US" dirty="0" smtClean="0"/>
              <a:t>-anesthetic support </a:t>
            </a:r>
          </a:p>
          <a:p>
            <a:pPr marL="45720" indent="0">
              <a:buNone/>
            </a:pPr>
            <a:r>
              <a:rPr lang="en-US" dirty="0" smtClean="0"/>
              <a:t>-blood transfusion resources </a:t>
            </a:r>
          </a:p>
          <a:p>
            <a:pPr marL="45720" indent="0">
              <a:buNone/>
            </a:pPr>
            <a:r>
              <a:rPr lang="en-US" dirty="0" smtClean="0"/>
              <a:t>-performing emergency operative delivery </a:t>
            </a:r>
          </a:p>
          <a:p>
            <a:pPr marL="45720" indent="0">
              <a:buNone/>
            </a:pPr>
            <a:r>
              <a:rPr lang="en-US" dirty="0" smtClean="0"/>
              <a:t>-multidisciplinary team including (midwifery, obstetric staff, neonatal and anesthetic 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610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" y="230936"/>
            <a:ext cx="9143999" cy="62352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D79CA"/>
                </a:solidFill>
              </a:rPr>
              <a:t>Investigations :</a:t>
            </a:r>
          </a:p>
          <a:p>
            <a:pPr marL="45720" indent="0">
              <a:buNone/>
            </a:pPr>
            <a:r>
              <a:rPr lang="en-US" dirty="0" smtClean="0"/>
              <a:t>-tests if suspecting vasa </a:t>
            </a:r>
            <a:r>
              <a:rPr lang="en-US" dirty="0" err="1" smtClean="0"/>
              <a:t>previa</a:t>
            </a:r>
            <a:r>
              <a:rPr lang="en-US" dirty="0" smtClean="0"/>
              <a:t> are often not applicable </a:t>
            </a:r>
          </a:p>
          <a:p>
            <a:pPr marL="4572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tocolysis</a:t>
            </a:r>
            <a:r>
              <a:rPr lang="en-US" dirty="0" smtClean="0"/>
              <a:t> : shouldn’t be used in :</a:t>
            </a:r>
          </a:p>
          <a:p>
            <a:pPr marL="45720" indent="0">
              <a:buNone/>
            </a:pPr>
            <a:r>
              <a:rPr lang="en-US" dirty="0" smtClean="0"/>
              <a:t>1-unstable patient</a:t>
            </a:r>
          </a:p>
          <a:p>
            <a:pPr marL="45720" indent="0">
              <a:buNone/>
            </a:pPr>
            <a:r>
              <a:rPr lang="en-US" dirty="0" smtClean="0"/>
              <a:t>2-fetal compromise </a:t>
            </a:r>
          </a:p>
          <a:p>
            <a:pPr marL="45720" indent="0">
              <a:buNone/>
            </a:pPr>
            <a:r>
              <a:rPr lang="en-US" dirty="0" smtClean="0"/>
              <a:t>3- major APH </a:t>
            </a:r>
          </a:p>
          <a:p>
            <a:pPr marL="45720" indent="0">
              <a:buNone/>
            </a:pPr>
            <a:r>
              <a:rPr lang="en-US" dirty="0"/>
              <a:t> </a:t>
            </a:r>
            <a:r>
              <a:rPr lang="en-US" dirty="0" smtClean="0"/>
              <a:t> it’s a decision of a senior obstetrician 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Senior (consultant) anesthetic care needed in high risk hemorrhage</a:t>
            </a:r>
          </a:p>
          <a:p>
            <a:pPr marL="45720" indent="0">
              <a:buNone/>
            </a:pPr>
            <a:endParaRPr lang="en-US" dirty="0" smtClean="0">
              <a:solidFill>
                <a:srgbClr val="4E67C8"/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-risk of PPH : </a:t>
            </a:r>
            <a:r>
              <a:rPr lang="en-US" dirty="0" err="1" smtClean="0"/>
              <a:t>pt</a:t>
            </a:r>
            <a:r>
              <a:rPr lang="en-US" dirty="0" smtClean="0"/>
              <a:t> should receive active management of 3</a:t>
            </a:r>
            <a:r>
              <a:rPr lang="en-US" baseline="30000" dirty="0" smtClean="0"/>
              <a:t>rd</a:t>
            </a:r>
            <a:r>
              <a:rPr lang="en-US" dirty="0" smtClean="0"/>
              <a:t> stage of labor using </a:t>
            </a:r>
            <a:r>
              <a:rPr lang="en-US" dirty="0" err="1" smtClean="0"/>
              <a:t>syntometrine</a:t>
            </a:r>
            <a:r>
              <a:rPr lang="en-US" dirty="0" smtClean="0"/>
              <a:t> ( in absence of high B.P)</a:t>
            </a:r>
          </a:p>
          <a:p>
            <a:pPr marL="4572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AntiD</a:t>
            </a:r>
            <a:r>
              <a:rPr lang="en-US" dirty="0" smtClean="0"/>
              <a:t> IG should be given to all non sensitized RH –</a:t>
            </a:r>
            <a:r>
              <a:rPr lang="en-US" dirty="0" err="1" smtClean="0"/>
              <a:t>ve</a:t>
            </a:r>
            <a:r>
              <a:rPr lang="en-US" dirty="0" smtClean="0"/>
              <a:t> if the have APH</a:t>
            </a:r>
          </a:p>
          <a:p>
            <a:pPr marL="45720" indent="0">
              <a:buNone/>
            </a:pPr>
            <a:r>
              <a:rPr lang="en-US" dirty="0" smtClean="0"/>
              <a:t>At least 500 IU </a:t>
            </a:r>
            <a:r>
              <a:rPr lang="en-US" dirty="0" err="1" smtClean="0"/>
              <a:t>antiD</a:t>
            </a:r>
            <a:r>
              <a:rPr lang="en-US" dirty="0" smtClean="0"/>
              <a:t> </a:t>
            </a:r>
            <a:r>
              <a:rPr lang="en-US" dirty="0" err="1" smtClean="0"/>
              <a:t>ig</a:t>
            </a:r>
            <a:r>
              <a:rPr lang="en-US" dirty="0" smtClean="0"/>
              <a:t> followed by a test of FMH if it is more than 40 ml of RBC additional </a:t>
            </a:r>
            <a:r>
              <a:rPr lang="en-US" dirty="0" err="1" smtClean="0"/>
              <a:t>antiD</a:t>
            </a:r>
            <a:r>
              <a:rPr lang="en-US" dirty="0" smtClean="0"/>
              <a:t> required </a:t>
            </a:r>
          </a:p>
          <a:p>
            <a:pPr marL="4572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AntiD</a:t>
            </a:r>
            <a:r>
              <a:rPr lang="en-US" dirty="0" smtClean="0"/>
              <a:t> </a:t>
            </a:r>
            <a:r>
              <a:rPr lang="en-US" dirty="0" err="1" smtClean="0"/>
              <a:t>ig</a:t>
            </a:r>
            <a:r>
              <a:rPr lang="en-US" dirty="0" smtClean="0"/>
              <a:t> should be given at minimum of 6 weeks intervals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-Vaginal speculum examination should be done to rule out local causes.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4134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69874" y="158749"/>
            <a:ext cx="5461001" cy="64928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Vasa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previa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: </a:t>
            </a:r>
            <a:r>
              <a:rPr lang="en-US" dirty="0" smtClean="0"/>
              <a:t>1:2000</a:t>
            </a:r>
          </a:p>
          <a:p>
            <a:endParaRPr lang="en-US" dirty="0"/>
          </a:p>
          <a:p>
            <a:pPr marL="45720" indent="0">
              <a:buNone/>
            </a:pPr>
            <a:r>
              <a:rPr lang="en-US" dirty="0" smtClean="0"/>
              <a:t>-rare but very serious cause of vaginal bleeding </a:t>
            </a:r>
          </a:p>
          <a:p>
            <a:pPr marL="45720" indent="0">
              <a:buNone/>
            </a:pPr>
            <a:r>
              <a:rPr lang="en-US" dirty="0" smtClean="0"/>
              <a:t>-bleeding is fetal in origin associated with </a:t>
            </a:r>
            <a:r>
              <a:rPr lang="en-US" dirty="0" err="1" smtClean="0"/>
              <a:t>velamentous</a:t>
            </a:r>
            <a:r>
              <a:rPr lang="en-US" dirty="0" smtClean="0"/>
              <a:t> cord insertion where fetal blood vessels in the membranes cross the cervix . </a:t>
            </a:r>
          </a:p>
          <a:p>
            <a:pPr marL="45720" indent="0">
              <a:buNone/>
            </a:pPr>
            <a:r>
              <a:rPr lang="en-US" dirty="0" smtClean="0"/>
              <a:t>Rupture of membranes can lead to tearing of fetal B.V</a:t>
            </a:r>
            <a:r>
              <a:rPr lang="en-US" dirty="0"/>
              <a:t> </a:t>
            </a:r>
            <a:r>
              <a:rPr lang="en-US" dirty="0" smtClean="0"/>
              <a:t>with exsanguination of the fetus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Diagnosis by color flow </a:t>
            </a:r>
            <a:r>
              <a:rPr lang="en-US" dirty="0" err="1" smtClean="0">
                <a:solidFill>
                  <a:srgbClr val="0D79CA"/>
                </a:solidFill>
              </a:rPr>
              <a:t>doppler</a:t>
            </a:r>
            <a:r>
              <a:rPr lang="en-US" dirty="0" smtClean="0">
                <a:solidFill>
                  <a:srgbClr val="0D79CA"/>
                </a:solidFill>
              </a:rPr>
              <a:t> ultrasound 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Risk factors: </a:t>
            </a:r>
          </a:p>
          <a:p>
            <a:pPr marL="45720" indent="0">
              <a:buNone/>
            </a:pPr>
            <a:r>
              <a:rPr lang="en-US" dirty="0"/>
              <a:t>-</a:t>
            </a:r>
            <a:r>
              <a:rPr lang="en-US" dirty="0" err="1" smtClean="0"/>
              <a:t>velamentous</a:t>
            </a:r>
            <a:r>
              <a:rPr lang="en-US" dirty="0" smtClean="0"/>
              <a:t> insertion </a:t>
            </a:r>
          </a:p>
          <a:p>
            <a:pPr marL="45720" indent="0">
              <a:buNone/>
            </a:pPr>
            <a:r>
              <a:rPr lang="en-US" dirty="0" smtClean="0"/>
              <a:t>-Bi-lobed or </a:t>
            </a:r>
            <a:r>
              <a:rPr lang="en-US" dirty="0" err="1" smtClean="0"/>
              <a:t>succenturiate</a:t>
            </a:r>
            <a:r>
              <a:rPr lang="en-US" dirty="0" smtClean="0"/>
              <a:t> lobed placenta </a:t>
            </a:r>
          </a:p>
          <a:p>
            <a:pPr marL="45720" indent="0">
              <a:buNone/>
            </a:pPr>
            <a:r>
              <a:rPr lang="en-US" dirty="0" smtClean="0"/>
              <a:t>-multiple pregnancy </a:t>
            </a:r>
          </a:p>
          <a:p>
            <a:pPr marL="45720" indent="0">
              <a:buNone/>
            </a:pPr>
            <a:r>
              <a:rPr lang="en-US" dirty="0" smtClean="0"/>
              <a:t>-low lying placenta</a:t>
            </a:r>
          </a:p>
          <a:p>
            <a:pPr marL="45720" indent="0">
              <a:buNone/>
            </a:pPr>
            <a:r>
              <a:rPr lang="en-US" dirty="0" smtClean="0"/>
              <a:t>-IVF pregnancy </a:t>
            </a:r>
          </a:p>
          <a:p>
            <a:pPr marL="45720" indent="0">
              <a:buNone/>
            </a:pPr>
            <a:endParaRPr lang="en-US" dirty="0" smtClean="0"/>
          </a:p>
        </p:txBody>
      </p:sp>
      <p:pic>
        <p:nvPicPr>
          <p:cNvPr id="4" name="Picture 3" descr="placenta n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23" b="12406"/>
          <a:stretch/>
        </p:blipFill>
        <p:spPr>
          <a:xfrm>
            <a:off x="5810249" y="109844"/>
            <a:ext cx="1793875" cy="22568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16875" y="1238249"/>
            <a:ext cx="1333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Normal placenta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-411" t="31066" r="6934" b="31518"/>
          <a:stretch/>
        </p:blipFill>
        <p:spPr>
          <a:xfrm>
            <a:off x="5937249" y="2462874"/>
            <a:ext cx="2682875" cy="19466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t="20823" b="34925"/>
          <a:stretch/>
        </p:blipFill>
        <p:spPr>
          <a:xfrm>
            <a:off x="5810249" y="4501702"/>
            <a:ext cx="2809876" cy="235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831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17581" y="1020867"/>
            <a:ext cx="7175351" cy="1793167"/>
          </a:xfrm>
        </p:spPr>
        <p:txBody>
          <a:bodyPr/>
          <a:lstStyle/>
          <a:p>
            <a:r>
              <a:rPr lang="en-US" dirty="0" smtClean="0"/>
              <a:t>Placenta Abruption</a:t>
            </a:r>
            <a:br>
              <a:rPr lang="en-US" dirty="0" smtClean="0"/>
            </a:b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i="1" dirty="0" err="1" smtClean="0">
                <a:solidFill>
                  <a:schemeClr val="bg2">
                    <a:lumMod val="50000"/>
                  </a:schemeClr>
                </a:solidFill>
              </a:rPr>
              <a:t>abruptio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 placentae)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146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-1" y="328440"/>
            <a:ext cx="4721817" cy="5624685"/>
          </a:xfrm>
        </p:spPr>
        <p:txBody>
          <a:bodyPr>
            <a:normAutofit fontScale="85000" lnSpcReduction="10000"/>
          </a:bodyPr>
          <a:lstStyle/>
          <a:p>
            <a:r>
              <a:rPr lang="en-US" sz="3800" b="1" dirty="0" smtClean="0">
                <a:solidFill>
                  <a:srgbClr val="0D79CA"/>
                </a:solidFill>
              </a:rPr>
              <a:t>Definition: </a:t>
            </a:r>
            <a:r>
              <a:rPr lang="en-US" sz="3400" dirty="0" smtClean="0"/>
              <a:t>bleeding at the </a:t>
            </a:r>
            <a:r>
              <a:rPr lang="en-US" sz="3400" dirty="0" err="1" smtClean="0"/>
              <a:t>decidual-palacental</a:t>
            </a:r>
            <a:r>
              <a:rPr lang="en-US" sz="3400" dirty="0" smtClean="0"/>
              <a:t> interface that causes partial or total placental detachment prior to delivery of the fetus over 20 weeks of gestation </a:t>
            </a:r>
          </a:p>
          <a:p>
            <a:pPr marL="45720" indent="0">
              <a:buNone/>
            </a:pPr>
            <a:endParaRPr lang="en-US" sz="3400" dirty="0" smtClean="0"/>
          </a:p>
          <a:p>
            <a:r>
              <a:rPr lang="en-US" sz="3800" b="1" dirty="0" smtClean="0">
                <a:solidFill>
                  <a:srgbClr val="0D79CA"/>
                </a:solidFill>
              </a:rPr>
              <a:t>Types: </a:t>
            </a:r>
          </a:p>
          <a:p>
            <a:pPr marL="45720" indent="0">
              <a:buNone/>
            </a:pP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Concealed and revealed hemorrhage 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8659" b="66779"/>
          <a:stretch/>
        </p:blipFill>
        <p:spPr>
          <a:xfrm>
            <a:off x="4601550" y="2921000"/>
            <a:ext cx="4542450" cy="198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83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19"/>
            <a:ext cx="6400800" cy="500891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n-US" dirty="0">
                <a:solidFill>
                  <a:srgbClr val="0D79CA"/>
                </a:solidFill>
              </a:rPr>
              <a:t>Incidence: </a:t>
            </a:r>
          </a:p>
          <a:p>
            <a:pPr marL="45720" indent="0">
              <a:buNone/>
            </a:pPr>
            <a:r>
              <a:rPr lang="en-US" dirty="0">
                <a:solidFill>
                  <a:srgbClr val="262626"/>
                </a:solidFill>
              </a:rPr>
              <a:t>0.4%-1% of pregnancies </a:t>
            </a:r>
          </a:p>
          <a:p>
            <a:pPr marL="45720" indent="0">
              <a:buNone/>
            </a:pPr>
            <a:r>
              <a:rPr lang="en-US" dirty="0">
                <a:solidFill>
                  <a:srgbClr val="262626"/>
                </a:solidFill>
              </a:rPr>
              <a:t>40-70% occurs before 37 weeks .</a:t>
            </a:r>
          </a:p>
          <a:p>
            <a:pPr marL="4572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n-US" dirty="0">
                <a:solidFill>
                  <a:srgbClr val="262626"/>
                </a:solidFill>
              </a:rPr>
              <a:t>It is a significant cause of maternal morbidity and perinatal morbidity and mortality (</a:t>
            </a:r>
            <a:r>
              <a:rPr lang="en-US" dirty="0" err="1">
                <a:solidFill>
                  <a:srgbClr val="262626"/>
                </a:solidFill>
              </a:rPr>
              <a:t>Pnmortality</a:t>
            </a:r>
            <a:r>
              <a:rPr lang="en-US" dirty="0">
                <a:solidFill>
                  <a:srgbClr val="262626"/>
                </a:solidFill>
              </a:rPr>
              <a:t> :12% and 77% occurs in utero ) </a:t>
            </a:r>
          </a:p>
          <a:p>
            <a:pPr marL="4572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n-US" dirty="0" err="1">
                <a:solidFill>
                  <a:srgbClr val="0D79CA"/>
                </a:solidFill>
              </a:rPr>
              <a:t>PNm</a:t>
            </a:r>
            <a:r>
              <a:rPr lang="en-US" dirty="0">
                <a:solidFill>
                  <a:srgbClr val="0D79CA"/>
                </a:solidFill>
              </a:rPr>
              <a:t> Rate : </a:t>
            </a:r>
            <a:r>
              <a:rPr lang="en-US" dirty="0">
                <a:solidFill>
                  <a:srgbClr val="262626"/>
                </a:solidFill>
              </a:rPr>
              <a:t>the number of stillbirths and deaths in the first week of life </a:t>
            </a:r>
            <a:r>
              <a:rPr lang="en-US" dirty="0" smtClean="0">
                <a:solidFill>
                  <a:srgbClr val="262626"/>
                </a:solidFill>
              </a:rPr>
              <a:t>per </a:t>
            </a:r>
            <a:r>
              <a:rPr lang="en-US" dirty="0">
                <a:solidFill>
                  <a:srgbClr val="262626"/>
                </a:solidFill>
              </a:rPr>
              <a:t>1000 live birth.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17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025406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D79CA"/>
                </a:solidFill>
              </a:rPr>
              <a:t>Risk factors: </a:t>
            </a:r>
          </a:p>
          <a:p>
            <a:pPr marL="45720" indent="0">
              <a:buNone/>
            </a:pPr>
            <a:r>
              <a:rPr lang="en-US" dirty="0" smtClean="0"/>
              <a:t>1-Abdominal trauma / accidents </a:t>
            </a:r>
          </a:p>
          <a:p>
            <a:pPr marL="45720" indent="0">
              <a:buNone/>
            </a:pPr>
            <a:r>
              <a:rPr lang="en-US" dirty="0" smtClean="0"/>
              <a:t>2-cocain or other drug abuse </a:t>
            </a:r>
          </a:p>
          <a:p>
            <a:pPr marL="45720" indent="0">
              <a:buNone/>
            </a:pPr>
            <a:r>
              <a:rPr lang="en-US" dirty="0" smtClean="0"/>
              <a:t>3-Poly </a:t>
            </a:r>
            <a:r>
              <a:rPr lang="en-US" dirty="0" err="1" smtClean="0"/>
              <a:t>hydramnios</a:t>
            </a:r>
            <a:r>
              <a:rPr lang="en-US" dirty="0" smtClean="0"/>
              <a:t> </a:t>
            </a:r>
          </a:p>
          <a:p>
            <a:pPr marL="45720" indent="0">
              <a:buNone/>
            </a:pPr>
            <a:r>
              <a:rPr lang="en-US" dirty="0" smtClean="0"/>
              <a:t>4-hypertensive disease during pregnancy </a:t>
            </a:r>
          </a:p>
          <a:p>
            <a:pPr marL="45720" indent="0">
              <a:buNone/>
            </a:pPr>
            <a:r>
              <a:rPr lang="en-US" dirty="0" smtClean="0"/>
              <a:t>5-premature rupture of membranes </a:t>
            </a:r>
          </a:p>
          <a:p>
            <a:pPr marL="45720" indent="0">
              <a:buNone/>
            </a:pPr>
            <a:r>
              <a:rPr lang="en-US" dirty="0" smtClean="0"/>
              <a:t>6-chorioamnionitis , I	</a:t>
            </a:r>
            <a:r>
              <a:rPr lang="en-US" dirty="0" err="1" smtClean="0"/>
              <a:t>uGR</a:t>
            </a:r>
            <a:r>
              <a:rPr lang="en-US" dirty="0" smtClean="0"/>
              <a:t> </a:t>
            </a:r>
          </a:p>
          <a:p>
            <a:pPr marL="45720" indent="0">
              <a:buNone/>
            </a:pPr>
            <a:r>
              <a:rPr lang="en-US" dirty="0" smtClean="0"/>
              <a:t>7- previous </a:t>
            </a:r>
            <a:r>
              <a:rPr lang="en-US" dirty="0" err="1" smtClean="0"/>
              <a:t>abruptio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8- with increasing age, parity and </a:t>
            </a:r>
            <a:r>
              <a:rPr lang="en-US" dirty="0" err="1" smtClean="0"/>
              <a:t>moking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9-uterine anomalies , leiomyoma, uterine </a:t>
            </a:r>
            <a:r>
              <a:rPr lang="en-US" dirty="0" err="1" smtClean="0"/>
              <a:t>synchiae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10-first trimester bleeding 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302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228</TotalTime>
  <Words>1109</Words>
  <Application>Microsoft Macintosh PowerPoint</Application>
  <PresentationFormat>On-screen Show (4:3)</PresentationFormat>
  <Paragraphs>155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Slipstream</vt:lpstr>
      <vt:lpstr>Antepartum hemorrhage (APH) </vt:lpstr>
      <vt:lpstr>PowerPoint Presentation</vt:lpstr>
      <vt:lpstr>PowerPoint Presentation</vt:lpstr>
      <vt:lpstr>PowerPoint Presentation</vt:lpstr>
      <vt:lpstr>PowerPoint Presentation</vt:lpstr>
      <vt:lpstr>Placenta Abruption (abruptio placentae)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Placenta Abruption (abruptio placentae)</dc:title>
  <dc:creator>Macbook pro</dc:creator>
  <cp:lastModifiedBy>Macintosh HD</cp:lastModifiedBy>
  <cp:revision>17</cp:revision>
  <dcterms:created xsi:type="dcterms:W3CDTF">2014-08-12T09:54:38Z</dcterms:created>
  <dcterms:modified xsi:type="dcterms:W3CDTF">2014-09-01T15:45:51Z</dcterms:modified>
</cp:coreProperties>
</file>