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7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716390"/>
            <a:ext cx="7808976" cy="1088136"/>
          </a:xfrm>
        </p:spPr>
        <p:txBody>
          <a:bodyPr/>
          <a:lstStyle/>
          <a:p>
            <a:r>
              <a:rPr lang="en-US" dirty="0" smtClean="0"/>
              <a:t>Diabetes Mellitus (DM)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7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 pregnancy </a:t>
            </a:r>
            <a:r>
              <a:rPr lang="en-US" dirty="0" err="1" smtClean="0"/>
              <a:t>counselling</a:t>
            </a:r>
            <a:r>
              <a:rPr lang="en-US" dirty="0" smtClean="0"/>
              <a:t> (for types 1,2)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1- high dose folic acid 5 mg (400 Microgram) up to 12/52.</a:t>
            </a:r>
          </a:p>
          <a:p>
            <a:pPr marL="0" indent="0">
              <a:buNone/>
            </a:pPr>
            <a:r>
              <a:rPr lang="en-US" dirty="0" smtClean="0"/>
              <a:t>2-evaluate renal function (24 h urine collection for </a:t>
            </a:r>
            <a:r>
              <a:rPr lang="en-US" dirty="0" err="1" smtClean="0"/>
              <a:t>protein,creatinine</a:t>
            </a:r>
            <a:r>
              <a:rPr lang="en-US" dirty="0"/>
              <a:t> </a:t>
            </a:r>
            <a:r>
              <a:rPr lang="en-US" dirty="0" smtClean="0"/>
              <a:t>clearance )</a:t>
            </a:r>
          </a:p>
          <a:p>
            <a:pPr marL="0" indent="0">
              <a:buNone/>
            </a:pPr>
            <a:r>
              <a:rPr lang="en-US" dirty="0" smtClean="0"/>
              <a:t>3-full history and examination , advise for diet , body weight, and exercise.</a:t>
            </a:r>
          </a:p>
          <a:p>
            <a:pPr marL="0" indent="0">
              <a:buNone/>
            </a:pPr>
            <a:r>
              <a:rPr lang="en-US" dirty="0" smtClean="0"/>
              <a:t>4-ophthamology referral </a:t>
            </a:r>
          </a:p>
          <a:p>
            <a:pPr marL="0" indent="0">
              <a:buNone/>
            </a:pPr>
            <a:r>
              <a:rPr lang="en-US" dirty="0" smtClean="0"/>
              <a:t>5-Echo ( &gt; 30 y , smoker, hypertensive)</a:t>
            </a:r>
          </a:p>
          <a:p>
            <a:pPr marL="0" indent="0">
              <a:buNone/>
            </a:pPr>
            <a:r>
              <a:rPr lang="en-US" dirty="0" smtClean="0"/>
              <a:t>6- cardiologist referral if suspected cardiac illness.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 pregnancy </a:t>
            </a:r>
            <a:r>
              <a:rPr lang="en-US" dirty="0" err="1" smtClean="0"/>
              <a:t>counselling</a:t>
            </a:r>
            <a:r>
              <a:rPr lang="en-US" dirty="0" smtClean="0"/>
              <a:t> (for types 1,2)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7-monitor medications : ACEI (cause </a:t>
            </a:r>
            <a:r>
              <a:rPr lang="en-US" dirty="0" err="1" smtClean="0"/>
              <a:t>oligo</a:t>
            </a:r>
            <a:r>
              <a:rPr lang="en-US" dirty="0" smtClean="0"/>
              <a:t> </a:t>
            </a:r>
            <a:r>
              <a:rPr lang="en-US" dirty="0" err="1" smtClean="0"/>
              <a:t>hydraminos</a:t>
            </a:r>
            <a:r>
              <a:rPr lang="en-US" dirty="0" smtClean="0"/>
              <a:t>  , renal failure, skull defects )</a:t>
            </a:r>
          </a:p>
          <a:p>
            <a:pPr marL="0" indent="0">
              <a:buNone/>
            </a:pPr>
            <a:r>
              <a:rPr lang="en-US" dirty="0" smtClean="0"/>
              <a:t>8-Asprin if risk of preeclampsia </a:t>
            </a:r>
          </a:p>
          <a:p>
            <a:pPr marL="0" indent="0">
              <a:buNone/>
            </a:pPr>
            <a:r>
              <a:rPr lang="en-US" dirty="0" smtClean="0"/>
              <a:t>9-HBA1C&lt;6.1 if decreased less congenital anomalies (HBA1c in </a:t>
            </a:r>
            <a:r>
              <a:rPr lang="en-US" dirty="0" err="1" smtClean="0"/>
              <a:t>preg</a:t>
            </a:r>
            <a:r>
              <a:rPr lang="en-US" dirty="0" smtClean="0"/>
              <a:t> not sensitive )</a:t>
            </a:r>
          </a:p>
          <a:p>
            <a:pPr marL="0" indent="0">
              <a:buNone/>
            </a:pPr>
            <a:r>
              <a:rPr lang="en-US" dirty="0" smtClean="0"/>
              <a:t>HBA1C ≥ 9.5 % carries &gt;20% fetal major anomalies (advice women HBA1C  &gt;10% to avoid pregnancy </a:t>
            </a:r>
          </a:p>
          <a:p>
            <a:pPr marL="0" indent="0">
              <a:buNone/>
            </a:pPr>
            <a:r>
              <a:rPr lang="en-US" dirty="0" smtClean="0"/>
              <a:t>10-stop OHA and start insulin if required ( a part from metformin )</a:t>
            </a:r>
          </a:p>
          <a:p>
            <a:pPr marL="0" indent="0">
              <a:buNone/>
            </a:pPr>
            <a:r>
              <a:rPr lang="en-US" dirty="0" smtClean="0"/>
              <a:t>FBS is low in pregnancy due increased renal clearance . in non diabetic increase in insulin to 50% to overcome the resistance </a:t>
            </a:r>
          </a:p>
          <a:p>
            <a:pPr marL="0" indent="0">
              <a:buNone/>
            </a:pPr>
            <a:r>
              <a:rPr lang="en-US" dirty="0" smtClean="0"/>
              <a:t>-type 1 DM :     insulin requirement 3 times the normal dose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Risks to the mother :</a:t>
            </a:r>
            <a:r>
              <a:rPr lang="en-US" dirty="0" smtClean="0">
                <a:solidFill>
                  <a:schemeClr val="tx1"/>
                </a:solidFill>
              </a:rPr>
              <a:t> hypoglycemia random blood sugar &lt;3.9 </a:t>
            </a:r>
            <a:r>
              <a:rPr lang="en-US" dirty="0" err="1" smtClean="0">
                <a:solidFill>
                  <a:schemeClr val="tx1"/>
                </a:solidFill>
              </a:rPr>
              <a:t>mmol</a:t>
            </a:r>
            <a:r>
              <a:rPr lang="en-US" dirty="0" smtClean="0">
                <a:solidFill>
                  <a:schemeClr val="tx1"/>
                </a:solidFill>
              </a:rPr>
              <a:t>/l , nephropathy 5-10% of DM , chronic hyper tension , pre </a:t>
            </a:r>
            <a:r>
              <a:rPr lang="en-US" dirty="0" err="1" smtClean="0">
                <a:solidFill>
                  <a:schemeClr val="tx1"/>
                </a:solidFill>
              </a:rPr>
              <a:t>eclampsia</a:t>
            </a:r>
            <a:r>
              <a:rPr lang="en-US" dirty="0" smtClean="0">
                <a:solidFill>
                  <a:schemeClr val="tx1"/>
                </a:solidFill>
              </a:rPr>
              <a:t> , preterm , rapid progression of </a:t>
            </a:r>
            <a:r>
              <a:rPr lang="en-US" dirty="0" err="1" smtClean="0">
                <a:solidFill>
                  <a:schemeClr val="tx1"/>
                </a:solidFill>
              </a:rPr>
              <a:t>microvascualr</a:t>
            </a:r>
            <a:r>
              <a:rPr lang="en-US" dirty="0" smtClean="0">
                <a:solidFill>
                  <a:schemeClr val="tx1"/>
                </a:solidFill>
              </a:rPr>
              <a:t> and atherosclerotic disease (</a:t>
            </a:r>
            <a:r>
              <a:rPr lang="en-US" dirty="0" err="1" smtClean="0">
                <a:solidFill>
                  <a:schemeClr val="tx1"/>
                </a:solidFill>
              </a:rPr>
              <a:t>IHD,HF,Cerebral</a:t>
            </a:r>
            <a:r>
              <a:rPr lang="en-US" dirty="0" smtClean="0">
                <a:solidFill>
                  <a:schemeClr val="tx1"/>
                </a:solidFill>
              </a:rPr>
              <a:t> ischemia 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70900" y="5481386"/>
            <a:ext cx="0" cy="28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3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81" y="2133600"/>
            <a:ext cx="8707869" cy="3992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risks to the mother </a:t>
            </a:r>
            <a:r>
              <a:rPr lang="en-US" b="1" dirty="0" err="1" smtClean="0">
                <a:solidFill>
                  <a:srgbClr val="FF0000"/>
                </a:solidFill>
              </a:rPr>
              <a:t>cont</a:t>
            </a:r>
            <a:r>
              <a:rPr lang="en-US" b="1" dirty="0" smtClean="0">
                <a:solidFill>
                  <a:srgbClr val="FF0000"/>
                </a:solidFill>
              </a:rPr>
              <a:t>’ 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DKA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(Diabetic ketoacidosis )Life threatening , can occur at lower blood glucose &lt;200</a:t>
            </a:r>
          </a:p>
          <a:p>
            <a:pPr marL="0" indent="0">
              <a:buNone/>
            </a:pPr>
            <a:r>
              <a:rPr lang="en-US" dirty="0" smtClean="0"/>
              <a:t>Fetal mortality 10-30% </a:t>
            </a:r>
          </a:p>
          <a:p>
            <a:pPr marL="0" indent="0">
              <a:buNone/>
            </a:pPr>
            <a:r>
              <a:rPr lang="en-US" dirty="0" smtClean="0"/>
              <a:t>Maternal mortality is rare due to proper Rx.</a:t>
            </a:r>
          </a:p>
          <a:p>
            <a:pPr marL="0" indent="0">
              <a:buNone/>
            </a:pPr>
            <a:r>
              <a:rPr lang="en-US" dirty="0" err="1" smtClean="0"/>
              <a:t>Tx</a:t>
            </a:r>
            <a:r>
              <a:rPr lang="en-US" dirty="0" smtClean="0"/>
              <a:t>: </a:t>
            </a:r>
            <a:r>
              <a:rPr lang="en-US" dirty="0" err="1" smtClean="0"/>
              <a:t>rehydration.insulin.k</a:t>
            </a:r>
            <a:r>
              <a:rPr lang="en-US" dirty="0" smtClean="0"/>
              <a:t> and antibiotics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Fetal complications: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95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Miscarriage when      Hba1c due  congenital Anomaly for DM 1</a:t>
            </a:r>
          </a:p>
          <a:p>
            <a:pPr marL="0" indent="0">
              <a:buNone/>
            </a:pPr>
            <a:r>
              <a:rPr lang="en-US" dirty="0" smtClean="0"/>
              <a:t>-congenital malformation</a:t>
            </a:r>
          </a:p>
          <a:p>
            <a:pPr marL="0" indent="0">
              <a:buNone/>
            </a:pPr>
            <a:r>
              <a:rPr lang="en-US" dirty="0" smtClean="0"/>
              <a:t>30-50% of </a:t>
            </a:r>
            <a:r>
              <a:rPr lang="en-US" dirty="0" err="1" smtClean="0"/>
              <a:t>pn</a:t>
            </a:r>
            <a:r>
              <a:rPr lang="en-US" dirty="0" smtClean="0"/>
              <a:t> mortality </a:t>
            </a:r>
            <a:r>
              <a:rPr lang="en-US" dirty="0"/>
              <a:t>(</a:t>
            </a:r>
            <a:r>
              <a:rPr lang="en-US" dirty="0" smtClean="0"/>
              <a:t>Hyper glycaemia is principle factor hypoglycemia, and </a:t>
            </a:r>
            <a:r>
              <a:rPr lang="en-US" dirty="0" err="1" smtClean="0"/>
              <a:t>hyperketonemia</a:t>
            </a:r>
            <a:r>
              <a:rPr lang="en-US" dirty="0" smtClean="0"/>
              <a:t>  is suspected )</a:t>
            </a:r>
          </a:p>
          <a:p>
            <a:pPr marL="0" indent="0">
              <a:buNone/>
            </a:pPr>
            <a:r>
              <a:rPr lang="en-US" dirty="0" smtClean="0"/>
              <a:t>6-10% of diabetic mothers have major congenital anomaly </a:t>
            </a:r>
          </a:p>
          <a:p>
            <a:pPr marL="0" indent="0">
              <a:buNone/>
            </a:pPr>
            <a:r>
              <a:rPr lang="en-US" dirty="0" smtClean="0"/>
              <a:t>Cardiac (transposition of great vessels</a:t>
            </a:r>
            <a:r>
              <a:rPr lang="en-US" dirty="0"/>
              <a:t> </a:t>
            </a:r>
            <a:r>
              <a:rPr lang="en-US" dirty="0" smtClean="0"/>
              <a:t>VSD , ASD, </a:t>
            </a:r>
            <a:r>
              <a:rPr lang="en-US" dirty="0" err="1" smtClean="0"/>
              <a:t>hypoplastic</a:t>
            </a:r>
            <a:r>
              <a:rPr lang="en-US" dirty="0" smtClean="0"/>
              <a:t> left ventricle , aortic anomalies , complex cardiac anomaly )</a:t>
            </a:r>
          </a:p>
          <a:p>
            <a:pPr marL="0" indent="0">
              <a:buNone/>
            </a:pPr>
            <a:r>
              <a:rPr lang="en-US" dirty="0" smtClean="0"/>
              <a:t>-CNS anomalies increase 10 fold .(NTD)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72678" y="2139077"/>
            <a:ext cx="0" cy="233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6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-GIT malformation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genito</a:t>
            </a:r>
            <a:r>
              <a:rPr lang="en-US" dirty="0" smtClean="0"/>
              <a:t> urinary anomalies (poly cystic kidneys)</a:t>
            </a:r>
          </a:p>
          <a:p>
            <a:pPr marL="0" indent="0">
              <a:buNone/>
            </a:pPr>
            <a:r>
              <a:rPr lang="en-US" dirty="0" smtClean="0"/>
              <a:t>-sacral agenesis (caudal regression)</a:t>
            </a:r>
          </a:p>
          <a:p>
            <a:pPr marL="0" indent="0">
              <a:buNone/>
            </a:pPr>
            <a:r>
              <a:rPr lang="en-US" dirty="0" smtClean="0"/>
              <a:t>Rare: 400 times more frequent in DM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Macrosomia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wt</a:t>
            </a:r>
            <a:r>
              <a:rPr lang="en-US" dirty="0" smtClean="0"/>
              <a:t> 4-4.5    90</a:t>
            </a:r>
            <a:r>
              <a:rPr lang="en-US" baseline="30000" dirty="0" smtClean="0"/>
              <a:t>th</a:t>
            </a:r>
            <a:r>
              <a:rPr lang="en-US" dirty="0" smtClean="0"/>
              <a:t> percentile </a:t>
            </a:r>
          </a:p>
          <a:p>
            <a:pPr marL="0" indent="0">
              <a:buNone/>
            </a:pPr>
            <a:r>
              <a:rPr lang="en-US" dirty="0" smtClean="0"/>
              <a:t>25- 42% of diabetic </a:t>
            </a:r>
          </a:p>
          <a:p>
            <a:pPr marL="0" indent="0">
              <a:buNone/>
            </a:pPr>
            <a:r>
              <a:rPr lang="en-US" dirty="0" smtClean="0"/>
              <a:t>Shoulder dystocia       3 fold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-IUGR </a:t>
            </a:r>
          </a:p>
          <a:p>
            <a:pPr marL="0" indent="0">
              <a:buNone/>
            </a:pPr>
            <a:r>
              <a:rPr lang="en-US" dirty="0" smtClean="0"/>
              <a:t>-IUFD 32-36 W  in uncontrolled D.M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40784" y="3425867"/>
            <a:ext cx="0" cy="2506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36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Complications of G.DM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1" y="2133600"/>
            <a:ext cx="8691160" cy="399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Preterm labor ,     B.P  ,   c/s rate .</a:t>
            </a:r>
          </a:p>
          <a:p>
            <a:pPr marL="0" indent="0">
              <a:buNone/>
            </a:pPr>
            <a:r>
              <a:rPr lang="en-US" dirty="0" smtClean="0"/>
              <a:t>-recurrent </a:t>
            </a:r>
            <a:r>
              <a:rPr lang="en-US" dirty="0" err="1" smtClean="0"/>
              <a:t>G.dm</a:t>
            </a:r>
            <a:r>
              <a:rPr lang="en-US" dirty="0" smtClean="0"/>
              <a:t> , type 2 DM </a:t>
            </a:r>
          </a:p>
          <a:p>
            <a:pPr>
              <a:buFontTx/>
              <a:buChar char="-"/>
            </a:pPr>
            <a:r>
              <a:rPr lang="en-US" dirty="0" err="1" smtClean="0"/>
              <a:t>Macrosomia</a:t>
            </a:r>
            <a:r>
              <a:rPr lang="en-US" dirty="0" smtClean="0"/>
              <a:t> , shoulder dystocia (fracture +palsy)</a:t>
            </a:r>
          </a:p>
          <a:p>
            <a:pPr>
              <a:buFontTx/>
              <a:buChar char="-"/>
            </a:pPr>
            <a:r>
              <a:rPr lang="en-US" dirty="0" smtClean="0"/>
              <a:t>Neonatal hypoglycemia ,    </a:t>
            </a:r>
            <a:r>
              <a:rPr lang="en-US" dirty="0" err="1" smtClean="0"/>
              <a:t>birubin</a:t>
            </a:r>
            <a:r>
              <a:rPr lang="en-US" dirty="0" smtClean="0"/>
              <a:t> Level , later on obesity ,impaired GTT , intellectual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-Causes of </a:t>
            </a:r>
            <a:r>
              <a:rPr lang="en-US" dirty="0" err="1" smtClean="0">
                <a:solidFill>
                  <a:srgbClr val="FF0000"/>
                </a:solidFill>
              </a:rPr>
              <a:t>Macrosomia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Glucose will pass to fetus by facilitated diffusion this will result in increased insulin production by fetus (act as growth f )     growth of cells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105334" y="2256058"/>
            <a:ext cx="1" cy="284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924075" y="2256058"/>
            <a:ext cx="0" cy="284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559017" y="3910502"/>
            <a:ext cx="0" cy="267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583346" y="5498099"/>
            <a:ext cx="0" cy="267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7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Neonatal complications in infants of diabetic mothers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1" y="1888406"/>
            <a:ext cx="8691160" cy="49695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-     </a:t>
            </a:r>
            <a:r>
              <a:rPr lang="en-US" dirty="0" err="1" smtClean="0"/>
              <a:t>ca</a:t>
            </a:r>
            <a:r>
              <a:rPr lang="en-US" dirty="0" smtClean="0"/>
              <a:t>        </a:t>
            </a:r>
            <a:r>
              <a:rPr lang="en-US" dirty="0" err="1" smtClean="0"/>
              <a:t>bloodsugar</a:t>
            </a:r>
            <a:r>
              <a:rPr lang="en-US" dirty="0" smtClean="0"/>
              <a:t> . Neonatal death</a:t>
            </a:r>
          </a:p>
          <a:p>
            <a:pPr marL="0" indent="0">
              <a:buNone/>
            </a:pPr>
            <a:r>
              <a:rPr lang="en-US" dirty="0" smtClean="0"/>
              <a:t> -    mg</a:t>
            </a:r>
          </a:p>
          <a:p>
            <a:pPr marL="0" indent="0">
              <a:buNone/>
            </a:pPr>
            <a:r>
              <a:rPr lang="en-US" dirty="0" smtClean="0"/>
              <a:t>-33% polycythemia : HCT &gt; 65%</a:t>
            </a:r>
          </a:p>
          <a:p>
            <a:pPr marL="0" indent="0">
              <a:buNone/>
            </a:pPr>
            <a:r>
              <a:rPr lang="en-US" dirty="0" smtClean="0"/>
              <a:t>chronic intrauterine hypoxia :</a:t>
            </a:r>
            <a:r>
              <a:rPr lang="en-US" dirty="0"/>
              <a:t> </a:t>
            </a:r>
            <a:r>
              <a:rPr lang="en-US" dirty="0" smtClean="0"/>
              <a:t>increases erythropoietin production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hyperbilirubinemia</a:t>
            </a:r>
            <a:r>
              <a:rPr lang="en-US" dirty="0" smtClean="0"/>
              <a:t> : neonatal jaundice (delay in fetal liver maturation in poor glycemic control)</a:t>
            </a:r>
          </a:p>
          <a:p>
            <a:pPr marL="0" indent="0">
              <a:buNone/>
            </a:pPr>
            <a:r>
              <a:rPr lang="en-US" dirty="0" smtClean="0"/>
              <a:t>-RDS:    fetal </a:t>
            </a:r>
            <a:r>
              <a:rPr lang="en-US" dirty="0" err="1" smtClean="0"/>
              <a:t>hyperinsulinemia</a:t>
            </a:r>
            <a:r>
              <a:rPr lang="en-US" dirty="0" smtClean="0"/>
              <a:t> : suppress production of surfactant.</a:t>
            </a:r>
          </a:p>
          <a:p>
            <a:pPr marL="0" indent="0">
              <a:buNone/>
            </a:pPr>
            <a:r>
              <a:rPr lang="en-US" dirty="0" smtClean="0"/>
              <a:t>-fetal cardiac </a:t>
            </a:r>
            <a:r>
              <a:rPr lang="en-US" dirty="0" err="1" smtClean="0"/>
              <a:t>septal</a:t>
            </a:r>
            <a:r>
              <a:rPr lang="en-US" dirty="0" smtClean="0"/>
              <a:t> hypertrophy and hypertrophic cardiomyopathy.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4815" y="2030453"/>
            <a:ext cx="0" cy="2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71903" y="2030453"/>
            <a:ext cx="0" cy="2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4815" y="2615357"/>
            <a:ext cx="0" cy="2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86085" y="5431252"/>
            <a:ext cx="0" cy="2506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8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-Multidisciplinary (physician, </a:t>
            </a:r>
            <a:r>
              <a:rPr lang="en-US" dirty="0" err="1" smtClean="0"/>
              <a:t>midwife,obstr.nurse</a:t>
            </a:r>
            <a:r>
              <a:rPr lang="en-US" dirty="0" smtClean="0"/>
              <a:t>, nutrition consultant )</a:t>
            </a:r>
          </a:p>
          <a:p>
            <a:pPr marL="0" indent="0">
              <a:buNone/>
            </a:pPr>
            <a:r>
              <a:rPr lang="en-US" dirty="0" smtClean="0"/>
              <a:t>-Referral urgently</a:t>
            </a:r>
          </a:p>
          <a:p>
            <a:pPr marL="0" indent="0">
              <a:buNone/>
            </a:pPr>
            <a:r>
              <a:rPr lang="en-US" dirty="0" smtClean="0"/>
              <a:t>-Diet: CHO 40% Of total calories , vegetables , fruits of high fibers </a:t>
            </a:r>
          </a:p>
          <a:p>
            <a:pPr marL="0" indent="0">
              <a:buNone/>
            </a:pPr>
            <a:r>
              <a:rPr lang="en-US" dirty="0" smtClean="0"/>
              <a:t>1800 kcal/day       2400 kcal /d</a:t>
            </a:r>
          </a:p>
          <a:p>
            <a:pPr marL="0" indent="0">
              <a:buNone/>
            </a:pPr>
            <a:r>
              <a:rPr lang="en-US" dirty="0" smtClean="0"/>
              <a:t>-Exercises : walking, yoga , swimming, upper arm ex(30 min /day)</a:t>
            </a:r>
          </a:p>
          <a:p>
            <a:pPr marL="0" indent="0">
              <a:buNone/>
            </a:pPr>
            <a:r>
              <a:rPr lang="en-US" dirty="0" smtClean="0"/>
              <a:t>-glucose monitoring “glucometer” at home and to be reviewed every 1-2 weeks </a:t>
            </a:r>
          </a:p>
          <a:p>
            <a:pPr marL="0" indent="0">
              <a:buNone/>
            </a:pPr>
            <a:r>
              <a:rPr lang="en-US" dirty="0" smtClean="0"/>
              <a:t>Fasting . 1 h or 2 h after each meal ( 4times)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3434" y="3927213"/>
            <a:ext cx="3508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9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Management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33600"/>
            <a:ext cx="885825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Target: </a:t>
            </a:r>
          </a:p>
          <a:p>
            <a:pPr marL="0" indent="0">
              <a:buNone/>
            </a:pPr>
            <a:r>
              <a:rPr lang="en-US" dirty="0" smtClean="0"/>
              <a:t>UK fasting: 3.5-5.9</a:t>
            </a:r>
          </a:p>
          <a:p>
            <a:pPr marL="0" indent="0">
              <a:buNone/>
            </a:pPr>
            <a:r>
              <a:rPr lang="en-US" dirty="0" smtClean="0"/>
              <a:t>1h.p.p &lt;7.8</a:t>
            </a:r>
          </a:p>
          <a:p>
            <a:pPr marL="0" indent="0">
              <a:buNone/>
            </a:pPr>
            <a:r>
              <a:rPr lang="en-US" dirty="0" smtClean="0"/>
              <a:t>ACOG: F          5.3</a:t>
            </a:r>
          </a:p>
          <a:p>
            <a:pPr marL="0" indent="0">
              <a:buNone/>
            </a:pPr>
            <a:r>
              <a:rPr lang="en-US" dirty="0" smtClean="0"/>
              <a:t>1h&lt; 7.2</a:t>
            </a:r>
          </a:p>
          <a:p>
            <a:pPr marL="0" indent="0">
              <a:buNone/>
            </a:pPr>
            <a:r>
              <a:rPr lang="en-US" dirty="0" smtClean="0"/>
              <a:t>2 h&lt;6.7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86847" y="4294867"/>
            <a:ext cx="3007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1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66485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Type1 D.M: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formerly known as juvenile-onset or IDDM</a:t>
            </a:r>
          </a:p>
          <a:p>
            <a:pPr marL="0" indent="0">
              <a:buNone/>
            </a:pPr>
            <a:r>
              <a:rPr lang="en-US" dirty="0" smtClean="0"/>
              <a:t>-Absolute insulin deficiency </a:t>
            </a:r>
          </a:p>
          <a:p>
            <a:pPr marL="0" indent="0">
              <a:buNone/>
            </a:pPr>
            <a:r>
              <a:rPr lang="en-US" dirty="0" smtClean="0"/>
              <a:t>-increased risk of chronic micro vascular disease at an early age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1- 4 injections: 3 fast acting insulin before meals </a:t>
            </a:r>
          </a:p>
          <a:p>
            <a:pPr marL="0" indent="0">
              <a:buNone/>
            </a:pPr>
            <a:r>
              <a:rPr lang="en-US" dirty="0" smtClean="0"/>
              <a:t>1 long acting at bed time</a:t>
            </a:r>
          </a:p>
          <a:p>
            <a:pPr marL="0" indent="0">
              <a:buNone/>
            </a:pPr>
            <a:r>
              <a:rPr lang="en-US" dirty="0" smtClean="0"/>
              <a:t>Fast acting :</a:t>
            </a:r>
          </a:p>
          <a:p>
            <a:pPr marL="0" indent="0">
              <a:buNone/>
            </a:pPr>
            <a:r>
              <a:rPr lang="en-US" dirty="0" smtClean="0"/>
              <a:t>-standard soluble insulin, </a:t>
            </a:r>
            <a:r>
              <a:rPr lang="en-US" dirty="0" err="1"/>
              <a:t>H</a:t>
            </a:r>
            <a:r>
              <a:rPr lang="en-US" dirty="0" err="1" smtClean="0"/>
              <a:t>umulin</a:t>
            </a:r>
            <a:r>
              <a:rPr lang="en-US" dirty="0" smtClean="0"/>
              <a:t> S (act rapid )</a:t>
            </a:r>
          </a:p>
          <a:p>
            <a:pPr marL="0" indent="0">
              <a:buNone/>
            </a:pPr>
            <a:r>
              <a:rPr lang="en-US" dirty="0" smtClean="0"/>
              <a:t>-or fasting acting insulin analogue (</a:t>
            </a:r>
            <a:r>
              <a:rPr lang="en-US" dirty="0" err="1" smtClean="0"/>
              <a:t>novorapid,humalog</a:t>
            </a:r>
            <a:r>
              <a:rPr lang="en-US" dirty="0" smtClean="0"/>
              <a:t>)better onset 15 min ,peak 2-4 </a:t>
            </a:r>
            <a:r>
              <a:rPr lang="en-US" dirty="0" err="1" smtClean="0"/>
              <a:t>h,less</a:t>
            </a:r>
            <a:r>
              <a:rPr lang="en-US" dirty="0" smtClean="0"/>
              <a:t> hypoglycemia </a:t>
            </a:r>
          </a:p>
          <a:p>
            <a:pPr marL="0" indent="0">
              <a:buNone/>
            </a:pPr>
            <a:r>
              <a:rPr lang="en-US" dirty="0"/>
              <a:t>NPH is insulin of choice (intermediate acting)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Neutral </a:t>
            </a:r>
            <a:r>
              <a:rPr lang="en-US" dirty="0" err="1" smtClean="0"/>
              <a:t>protamin</a:t>
            </a:r>
            <a:r>
              <a:rPr lang="en-US" dirty="0" smtClean="0"/>
              <a:t> </a:t>
            </a:r>
            <a:r>
              <a:rPr lang="en-US" dirty="0" err="1" smtClean="0"/>
              <a:t>Hagedorn</a:t>
            </a:r>
            <a:r>
              <a:rPr lang="en-US" dirty="0" smtClean="0"/>
              <a:t> , peak 6 h , last 12 h </a:t>
            </a:r>
          </a:p>
          <a:p>
            <a:pPr marL="0" indent="0">
              <a:buNone/>
            </a:pPr>
            <a:r>
              <a:rPr lang="en-US" dirty="0" smtClean="0"/>
              <a:t>2- 2 injections (mixed long +short )                  neonatal complications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84588" y="6042605"/>
            <a:ext cx="5513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611684" y="5832329"/>
            <a:ext cx="0" cy="217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4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Insulin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Calculation and dose of initial insulin management 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Don’t more 60 u/day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0.7 u/kg (6-18 weeks 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0.8 u/kg (18-26)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0.9-1.1 ( &gt;26)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½ dose am ( 2/3 NPH , 1/3 </a:t>
            </a:r>
            <a:r>
              <a:rPr lang="en-US" dirty="0" err="1" smtClean="0">
                <a:solidFill>
                  <a:srgbClr val="FF0000"/>
                </a:solidFill>
              </a:rPr>
              <a:t>novolog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humalog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½ dose pm (1/2 NPH, ½ </a:t>
            </a:r>
            <a:r>
              <a:rPr lang="en-US" dirty="0" err="1" smtClean="0">
                <a:solidFill>
                  <a:srgbClr val="FF0000"/>
                </a:solidFill>
              </a:rPr>
              <a:t>novolog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8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Insulin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80" y="2022097"/>
            <a:ext cx="8707869" cy="47126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60 </a:t>
            </a:r>
          </a:p>
          <a:p>
            <a:pPr marL="0" indent="0">
              <a:buNone/>
            </a:pPr>
            <a:r>
              <a:rPr lang="en-US" dirty="0" smtClean="0"/>
              <a:t>30 ( 20 NPH , 10 N)</a:t>
            </a:r>
          </a:p>
          <a:p>
            <a:pPr marL="0" indent="0">
              <a:buNone/>
            </a:pPr>
            <a:r>
              <a:rPr lang="en-US" dirty="0" smtClean="0"/>
              <a:t>30 (15, 15)</a:t>
            </a:r>
          </a:p>
          <a:p>
            <a:pPr marL="0" indent="0">
              <a:buNone/>
            </a:pPr>
            <a:r>
              <a:rPr lang="en-US" dirty="0" smtClean="0"/>
              <a:t>If steroids used (    insulin)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Ante natal follow up :</a:t>
            </a:r>
          </a:p>
          <a:p>
            <a:pPr marL="0" indent="0">
              <a:buNone/>
            </a:pPr>
            <a:r>
              <a:rPr lang="en-US" dirty="0" smtClean="0"/>
              <a:t>1)1</a:t>
            </a:r>
            <a:r>
              <a:rPr lang="en-US" baseline="30000" dirty="0" smtClean="0"/>
              <a:t>st</a:t>
            </a:r>
            <a:r>
              <a:rPr lang="en-US" dirty="0" smtClean="0"/>
              <a:t> trimester : control blood sugar, retinal, renal check up </a:t>
            </a:r>
          </a:p>
          <a:p>
            <a:pPr marL="0" indent="0">
              <a:buNone/>
            </a:pPr>
            <a:r>
              <a:rPr lang="en-US" dirty="0" smtClean="0"/>
              <a:t>2) 7-8 u/s for viability </a:t>
            </a:r>
          </a:p>
          <a:p>
            <a:pPr marL="0" indent="0">
              <a:buNone/>
            </a:pPr>
            <a:r>
              <a:rPr lang="en-US" dirty="0" smtClean="0"/>
              <a:t>3) 16 weeks : retinal Ex if abnormal 1</a:t>
            </a:r>
            <a:r>
              <a:rPr lang="en-US" baseline="30000" dirty="0" smtClean="0"/>
              <a:t>st</a:t>
            </a:r>
            <a:r>
              <a:rPr lang="en-US" dirty="0" smtClean="0"/>
              <a:t> visit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56223" y="3810232"/>
            <a:ext cx="0" cy="28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4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91" y="1905116"/>
            <a:ext cx="8574087" cy="42210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4)20 W : U/S for heart and other structures </a:t>
            </a:r>
          </a:p>
          <a:p>
            <a:pPr marL="0" indent="0">
              <a:buNone/>
            </a:pPr>
            <a:r>
              <a:rPr lang="en-US" dirty="0" smtClean="0"/>
              <a:t>5)28 W : u/s for growth and A.F  and retinal ex . If normal in 1</a:t>
            </a:r>
            <a:r>
              <a:rPr lang="en-US" baseline="30000" dirty="0" smtClean="0"/>
              <a:t>st</a:t>
            </a:r>
            <a:r>
              <a:rPr lang="en-US" dirty="0" smtClean="0"/>
              <a:t> trimester</a:t>
            </a:r>
          </a:p>
          <a:p>
            <a:pPr marL="0" indent="0">
              <a:buNone/>
            </a:pPr>
            <a:r>
              <a:rPr lang="en-US" dirty="0" smtClean="0"/>
              <a:t>6) 32 U/S for growth</a:t>
            </a:r>
          </a:p>
          <a:p>
            <a:pPr marL="0" indent="0">
              <a:buNone/>
            </a:pPr>
            <a:r>
              <a:rPr lang="en-US" dirty="0" smtClean="0"/>
              <a:t>7) 36 u/s for growth </a:t>
            </a:r>
          </a:p>
          <a:p>
            <a:pPr marL="0" indent="0">
              <a:buNone/>
            </a:pPr>
            <a:r>
              <a:rPr lang="en-US" dirty="0" smtClean="0"/>
              <a:t>Discuss with </a:t>
            </a:r>
            <a:r>
              <a:rPr lang="en-US" dirty="0" err="1" smtClean="0"/>
              <a:t>pt</a:t>
            </a:r>
            <a:r>
              <a:rPr lang="en-US" dirty="0" smtClean="0"/>
              <a:t> mode of delivery  and timing </a:t>
            </a:r>
          </a:p>
          <a:p>
            <a:pPr marL="0" indent="0">
              <a:buNone/>
            </a:pPr>
            <a:r>
              <a:rPr lang="en-US" dirty="0" smtClean="0"/>
              <a:t>8) 38 IOL </a:t>
            </a:r>
            <a:r>
              <a:rPr lang="en-US" dirty="0" err="1" smtClean="0"/>
              <a:t>Orc</a:t>
            </a:r>
            <a:r>
              <a:rPr lang="en-US" dirty="0" smtClean="0"/>
              <a:t>/s if </a:t>
            </a:r>
            <a:r>
              <a:rPr lang="en-US" dirty="0" err="1" smtClean="0"/>
              <a:t>wt</a:t>
            </a:r>
            <a:r>
              <a:rPr lang="en-US" dirty="0" smtClean="0"/>
              <a:t> &gt; 4.5 kg</a:t>
            </a:r>
          </a:p>
          <a:p>
            <a:pPr marL="0" indent="0">
              <a:buNone/>
            </a:pPr>
            <a:r>
              <a:rPr lang="en-US" dirty="0" smtClean="0"/>
              <a:t>Maintain blood sugar 4-7 </a:t>
            </a:r>
            <a:r>
              <a:rPr lang="en-US" dirty="0" err="1" smtClean="0"/>
              <a:t>mmol</a:t>
            </a:r>
            <a:r>
              <a:rPr lang="en-US" dirty="0" smtClean="0"/>
              <a:t>/L during labor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Post delivery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33600"/>
            <a:ext cx="885825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½ dose insulin </a:t>
            </a:r>
          </a:p>
          <a:p>
            <a:pPr marL="0" indent="0">
              <a:buNone/>
            </a:pPr>
            <a:r>
              <a:rPr lang="en-US" dirty="0" smtClean="0"/>
              <a:t>Modify life style , breast feeding , </a:t>
            </a:r>
            <a:r>
              <a:rPr lang="en-US" dirty="0" err="1" smtClean="0"/>
              <a:t>wt</a:t>
            </a:r>
            <a:r>
              <a:rPr lang="en-US" dirty="0" smtClean="0"/>
              <a:t> reduction , diet</a:t>
            </a:r>
          </a:p>
          <a:p>
            <a:pPr marL="0" indent="0">
              <a:buNone/>
            </a:pPr>
            <a:r>
              <a:rPr lang="en-US" dirty="0" smtClean="0"/>
              <a:t>-GDM : risk of DM 20-50% Within 10 y </a:t>
            </a:r>
          </a:p>
          <a:p>
            <a:pPr marL="0" indent="0">
              <a:buNone/>
            </a:pPr>
            <a:r>
              <a:rPr lang="en-US" dirty="0" smtClean="0"/>
              <a:t>GTT 6/52 POST Partum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66485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Type2 D.M: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formerly known adult onset or NIDDM</a:t>
            </a:r>
          </a:p>
          <a:p>
            <a:pPr>
              <a:buFontTx/>
              <a:buChar char="-"/>
            </a:pPr>
            <a:r>
              <a:rPr lang="en-US" dirty="0" smtClean="0"/>
              <a:t>Tissue resistance to insulin </a:t>
            </a:r>
          </a:p>
          <a:p>
            <a:pPr marL="0" indent="0">
              <a:buNone/>
            </a:pPr>
            <a:r>
              <a:rPr lang="en-US" dirty="0" smtClean="0"/>
              <a:t>-lower incidence of micro vascular disease during reproductive age range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66485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Gestational DM: (GDM)</a:t>
            </a:r>
          </a:p>
          <a:p>
            <a:pPr>
              <a:buFontTx/>
              <a:buChar char="-"/>
            </a:pPr>
            <a:r>
              <a:rPr lang="en-US" dirty="0" smtClean="0"/>
              <a:t>Carbohydrate intolerance first occurs during pregnancy or first detected during pregnancy </a:t>
            </a:r>
          </a:p>
          <a:p>
            <a:pPr>
              <a:buFontTx/>
              <a:buChar char="-"/>
            </a:pPr>
            <a:r>
              <a:rPr lang="en-US" dirty="0" smtClean="0"/>
              <a:t>4-5% of pregnancies are complicated by DM </a:t>
            </a:r>
          </a:p>
          <a:p>
            <a:pPr marL="0" indent="0">
              <a:buNone/>
            </a:pPr>
            <a:r>
              <a:rPr lang="en-US" dirty="0" smtClean="0"/>
              <a:t>-90% of DM in pregnancy , the cause GDM</a:t>
            </a:r>
          </a:p>
          <a:p>
            <a:pPr marL="0" indent="0">
              <a:buNone/>
            </a:pPr>
            <a:r>
              <a:rPr lang="en-US" dirty="0" smtClean="0"/>
              <a:t>-GDM will increase seven fold risk of type 2 DM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66485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Gestational DM: (GDM) pathogenesis :</a:t>
            </a:r>
          </a:p>
          <a:p>
            <a:pPr marL="457200" indent="-457200">
              <a:buAutoNum type="alphaUcParenR"/>
            </a:pPr>
            <a:r>
              <a:rPr lang="en-US" dirty="0" smtClean="0">
                <a:solidFill>
                  <a:schemeClr val="tx1"/>
                </a:solidFill>
              </a:rPr>
              <a:t>Increased insulin resistance in second trimester and progresses as pregnancy advances due hormones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estrogen,progestrone</a:t>
            </a:r>
            <a:r>
              <a:rPr lang="en-US" dirty="0" smtClean="0">
                <a:solidFill>
                  <a:srgbClr val="FF0000"/>
                </a:solidFill>
              </a:rPr>
              <a:t> ,cortisol, prolactin and human placental </a:t>
            </a:r>
            <a:r>
              <a:rPr lang="en-US" dirty="0" err="1" smtClean="0">
                <a:solidFill>
                  <a:srgbClr val="FF0000"/>
                </a:solidFill>
              </a:rPr>
              <a:t>lactogen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</a:p>
          <a:p>
            <a:pPr marL="457200" indent="-457200">
              <a:buAutoNum type="alphaUcParenR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placental degradation of insulin .</a:t>
            </a:r>
          </a:p>
        </p:txBody>
      </p:sp>
    </p:spTree>
    <p:extLst>
      <p:ext uri="{BB962C8B-B14F-4D97-AF65-F5344CB8AC3E}">
        <p14:creationId xmlns:p14="http://schemas.microsoft.com/office/powerpoint/2010/main" val="14581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Historical classification of White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it is still used by some experts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A- Asymptomatic but abnormal GTT</a:t>
            </a:r>
          </a:p>
          <a:p>
            <a:pPr marL="0" indent="0">
              <a:buNone/>
            </a:pPr>
            <a:r>
              <a:rPr lang="en-US" dirty="0" smtClean="0"/>
              <a:t>B- onset ≥ 20 y duration &lt; 10 y.  no vascular complications </a:t>
            </a:r>
          </a:p>
          <a:p>
            <a:pPr marL="0" indent="0">
              <a:buNone/>
            </a:pPr>
            <a:r>
              <a:rPr lang="en-US" dirty="0" smtClean="0"/>
              <a:t>C- onset 10-19 y duration 10-19 y  .no vascular complications </a:t>
            </a:r>
          </a:p>
          <a:p>
            <a:pPr marL="0" indent="0">
              <a:buNone/>
            </a:pPr>
            <a:r>
              <a:rPr lang="en-US" dirty="0" smtClean="0"/>
              <a:t>D- onset &lt; 10 y duration ≥ 20 y vascular disease ,benign retinopathy, and leg artery calcification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Gestational DM risk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601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Obese , H/O GDM , family /h D.M , &gt; 25 Y</a:t>
            </a:r>
          </a:p>
          <a:p>
            <a:pPr marL="0" indent="0">
              <a:buNone/>
            </a:pPr>
            <a:r>
              <a:rPr lang="en-US" dirty="0" smtClean="0"/>
              <a:t>Previous </a:t>
            </a:r>
            <a:r>
              <a:rPr lang="en-US" dirty="0" err="1" smtClean="0"/>
              <a:t>macrosomic</a:t>
            </a:r>
            <a:r>
              <a:rPr lang="en-US" dirty="0" smtClean="0"/>
              <a:t> baby, PCO , twin pregnancy ,</a:t>
            </a:r>
          </a:p>
          <a:p>
            <a:pPr marL="0" indent="0">
              <a:buNone/>
            </a:pPr>
            <a:r>
              <a:rPr lang="en-US" dirty="0" smtClean="0"/>
              <a:t>Racial (Asians , Hispanic , African – Caribbean )</a:t>
            </a:r>
          </a:p>
          <a:p>
            <a:pPr marL="514350" indent="-514350">
              <a:buAutoNum type="romanUcParenR"/>
            </a:pPr>
            <a:r>
              <a:rPr lang="en-US" dirty="0" smtClean="0">
                <a:solidFill>
                  <a:srgbClr val="FF0000"/>
                </a:solidFill>
              </a:rPr>
              <a:t>UK: (nice 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Whom: </a:t>
            </a:r>
            <a:r>
              <a:rPr lang="en-US" dirty="0" smtClean="0"/>
              <a:t>selective if +</a:t>
            </a:r>
            <a:r>
              <a:rPr lang="en-US" dirty="0" err="1" smtClean="0"/>
              <a:t>ve</a:t>
            </a:r>
            <a:r>
              <a:rPr lang="en-US" dirty="0" smtClean="0"/>
              <a:t> risk factors without regard to age.  10% missed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How: </a:t>
            </a:r>
            <a:r>
              <a:rPr lang="en-US" dirty="0" smtClean="0"/>
              <a:t>at 24-28 weeks , 2 hours , 75 </a:t>
            </a:r>
            <a:r>
              <a:rPr lang="en-US" dirty="0" err="1" smtClean="0"/>
              <a:t>gm</a:t>
            </a:r>
            <a:r>
              <a:rPr lang="en-US" dirty="0" smtClean="0"/>
              <a:t>  OGTT</a:t>
            </a:r>
          </a:p>
          <a:p>
            <a:pPr marL="0" indent="0">
              <a:buNone/>
            </a:pPr>
            <a:r>
              <a:rPr lang="en-US" dirty="0" smtClean="0"/>
              <a:t>It is a Screening and diagnostic , </a:t>
            </a:r>
          </a:p>
          <a:p>
            <a:pPr marL="0" indent="0">
              <a:buNone/>
            </a:pPr>
            <a:r>
              <a:rPr lang="en-US" dirty="0" smtClean="0"/>
              <a:t>Fasting (5.1to6.90) ,   2h( 8.5to11)</a:t>
            </a:r>
          </a:p>
          <a:p>
            <a:pPr marL="0" indent="0">
              <a:buNone/>
            </a:pPr>
            <a:r>
              <a:rPr lang="en-US" dirty="0" smtClean="0"/>
              <a:t>One reading is  required to be abnormal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Gestational DM risk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31715"/>
            <a:ext cx="9108775" cy="50690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romanUcParenR"/>
            </a:pPr>
            <a:r>
              <a:rPr lang="en-US" dirty="0" smtClean="0">
                <a:solidFill>
                  <a:srgbClr val="FF0000"/>
                </a:solidFill>
              </a:rPr>
              <a:t>ACOG: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 steps approach 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Universal, more practical , sensitive , no screening if &lt;25 y </a:t>
            </a:r>
            <a:r>
              <a:rPr lang="en-US" dirty="0" smtClean="0"/>
              <a:t>if no risk factor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step 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50 </a:t>
            </a:r>
            <a:r>
              <a:rPr lang="en-US" dirty="0" err="1" smtClean="0">
                <a:solidFill>
                  <a:schemeClr val="tx1"/>
                </a:solidFill>
              </a:rPr>
              <a:t>gm</a:t>
            </a:r>
            <a:r>
              <a:rPr lang="en-US" dirty="0" smtClean="0">
                <a:solidFill>
                  <a:schemeClr val="tx1"/>
                </a:solidFill>
              </a:rPr>
              <a:t> oral glucose challenge        check serum glucose at I hour(no fasting required)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≥130mg/dl(7.2)         discover 90% of D.M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Do  3 </a:t>
            </a:r>
            <a:r>
              <a:rPr lang="en-US" dirty="0" err="1" smtClean="0">
                <a:solidFill>
                  <a:schemeClr val="tx1"/>
                </a:solidFill>
              </a:rPr>
              <a:t>hour.GTT</a:t>
            </a:r>
            <a:r>
              <a:rPr lang="en-US" dirty="0" smtClean="0">
                <a:solidFill>
                  <a:schemeClr val="tx1"/>
                </a:solidFill>
              </a:rPr>
              <a:t> glucose tolerance test or 75 gm.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If abnormal fasting or any two abnormal       diagnostic DM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Follow up GTT can be done 32-34 w (to identify late onset DM)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96979" y="4629096"/>
            <a:ext cx="2840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38766" y="5567709"/>
            <a:ext cx="2840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42054" y="4111040"/>
            <a:ext cx="267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7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Gestational DM risk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31715"/>
            <a:ext cx="9108775" cy="50690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41546" y="2055520"/>
            <a:ext cx="215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USA (ADA) 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3330409" y="979542"/>
            <a:ext cx="714938" cy="38360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7101" y="3409155"/>
            <a:ext cx="85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63335" y="3459289"/>
            <a:ext cx="3742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 (AMERICAN DIABETES ASSOCIATION)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0138" y="3806490"/>
            <a:ext cx="170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7344" y="4268155"/>
            <a:ext cx="68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98326"/>
              </p:ext>
            </p:extLst>
          </p:nvPr>
        </p:nvGraphicFramePr>
        <p:xfrm>
          <a:off x="1487101" y="4822153"/>
          <a:ext cx="457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93587"/>
              </p:ext>
            </p:extLst>
          </p:nvPr>
        </p:nvGraphicFramePr>
        <p:xfrm>
          <a:off x="868868" y="4163384"/>
          <a:ext cx="6096000" cy="214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29632">
                <a:tc>
                  <a:txBody>
                    <a:bodyPr/>
                    <a:lstStyle/>
                    <a:p>
                      <a:r>
                        <a:rPr lang="en-US" dirty="0" smtClean="0"/>
                        <a:t>75 </a:t>
                      </a:r>
                      <a:r>
                        <a:rPr lang="en-US" dirty="0" err="1" smtClean="0"/>
                        <a:t>gm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</a:t>
                      </a:r>
                      <a:r>
                        <a:rPr lang="en-US" dirty="0" err="1" smtClean="0"/>
                        <a:t>gm</a:t>
                      </a:r>
                      <a:endParaRPr lang="en-US" dirty="0"/>
                    </a:p>
                  </a:txBody>
                  <a:tcPr/>
                </a:tc>
              </a:tr>
              <a:tr h="429632"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</a:tr>
              <a:tr h="429632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29632"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</a:tr>
              <a:tr h="429632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43849" y="6311544"/>
            <a:ext cx="763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abnormal readings are required to be abnormal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3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492</TotalTime>
  <Words>1335</Words>
  <Application>Microsoft Office PowerPoint</Application>
  <PresentationFormat>On-screen Show (4:3)</PresentationFormat>
  <Paragraphs>175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Spectrum</vt:lpstr>
      <vt:lpstr>Diabetes Mellitus (DM)</vt:lpstr>
      <vt:lpstr>Types:</vt:lpstr>
      <vt:lpstr>Types:</vt:lpstr>
      <vt:lpstr>Types:</vt:lpstr>
      <vt:lpstr>Pathogenesis </vt:lpstr>
      <vt:lpstr>Historical classification of White</vt:lpstr>
      <vt:lpstr>Gestational DM risk group</vt:lpstr>
      <vt:lpstr>Gestational DM risk group</vt:lpstr>
      <vt:lpstr>Gestational DM risk group</vt:lpstr>
      <vt:lpstr>Pre pregnancy counselling (for types 1,2)</vt:lpstr>
      <vt:lpstr>Pre pregnancy counselling (for types 1,2)</vt:lpstr>
      <vt:lpstr>PowerPoint Presentation</vt:lpstr>
      <vt:lpstr>Fetal complications:</vt:lpstr>
      <vt:lpstr>PowerPoint Presentation</vt:lpstr>
      <vt:lpstr>Macrosomia </vt:lpstr>
      <vt:lpstr>Complications of G.DM </vt:lpstr>
      <vt:lpstr>Neonatal complications in infants of diabetic mothers </vt:lpstr>
      <vt:lpstr>Management </vt:lpstr>
      <vt:lpstr>Management :</vt:lpstr>
      <vt:lpstr>insulin</vt:lpstr>
      <vt:lpstr>Insulin </vt:lpstr>
      <vt:lpstr>Insulin </vt:lpstr>
      <vt:lpstr> </vt:lpstr>
      <vt:lpstr>Post delivery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 (DM)</dc:title>
  <dc:creator>Macbook pro</dc:creator>
  <cp:lastModifiedBy>3422</cp:lastModifiedBy>
  <cp:revision>25</cp:revision>
  <dcterms:created xsi:type="dcterms:W3CDTF">2013-12-16T12:59:33Z</dcterms:created>
  <dcterms:modified xsi:type="dcterms:W3CDTF">2014-09-04T07:02:16Z</dcterms:modified>
</cp:coreProperties>
</file>