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72" r:id="rId8"/>
    <p:sldId id="261" r:id="rId9"/>
    <p:sldId id="274" r:id="rId10"/>
    <p:sldId id="273" r:id="rId11"/>
    <p:sldId id="275" r:id="rId12"/>
    <p:sldId id="276" r:id="rId13"/>
    <p:sldId id="278" r:id="rId14"/>
    <p:sldId id="263" r:id="rId15"/>
    <p:sldId id="264" r:id="rId16"/>
    <p:sldId id="265" r:id="rId17"/>
    <p:sldId id="262" r:id="rId18"/>
    <p:sldId id="279" r:id="rId19"/>
    <p:sldId id="266" r:id="rId20"/>
    <p:sldId id="267" r:id="rId21"/>
    <p:sldId id="268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8BFE-1FF5-43AF-BCA5-17A7DFBCBB89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97A93-BF5C-4B7D-AB83-19157452979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8BFE-1FF5-43AF-BCA5-17A7DFBCBB89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97A93-BF5C-4B7D-AB83-1915745297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8BFE-1FF5-43AF-BCA5-17A7DFBCBB89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97A93-BF5C-4B7D-AB83-1915745297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8BFE-1FF5-43AF-BCA5-17A7DFBCBB89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97A93-BF5C-4B7D-AB83-1915745297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8BFE-1FF5-43AF-BCA5-17A7DFBCBB89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97A93-BF5C-4B7D-AB83-19157452979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8BFE-1FF5-43AF-BCA5-17A7DFBCBB89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97A93-BF5C-4B7D-AB83-1915745297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8BFE-1FF5-43AF-BCA5-17A7DFBCBB89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97A93-BF5C-4B7D-AB83-1915745297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8BFE-1FF5-43AF-BCA5-17A7DFBCBB89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97A93-BF5C-4B7D-AB83-1915745297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8BFE-1FF5-43AF-BCA5-17A7DFBCBB89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97A93-BF5C-4B7D-AB83-1915745297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8BFE-1FF5-43AF-BCA5-17A7DFBCBB89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97A93-BF5C-4B7D-AB83-1915745297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8BFE-1FF5-43AF-BCA5-17A7DFBCBB89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6D97A93-BF5C-4B7D-AB83-19157452979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138BFE-1FF5-43AF-BCA5-17A7DFBCBB89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D97A93-BF5C-4B7D-AB83-19157452979C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05000"/>
            <a:ext cx="7851648" cy="18288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Hypertensive Disorder in Pregnancy</a:t>
            </a:r>
            <a:endParaRPr lang="en-US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389120"/>
          </a:xfrm>
        </p:spPr>
        <p:txBody>
          <a:bodyPr/>
          <a:lstStyle/>
          <a:p>
            <a:pPr lvl="2">
              <a:buFont typeface="Arial" charset="0"/>
              <a:buChar char="•"/>
            </a:pPr>
            <a:r>
              <a:rPr lang="en-US" sz="4000" b="1" dirty="0" err="1" smtClean="0"/>
              <a:t>Vaso</a:t>
            </a:r>
            <a:r>
              <a:rPr lang="en-US" sz="4000" b="1" dirty="0" smtClean="0"/>
              <a:t> spam is due to the</a:t>
            </a:r>
          </a:p>
          <a:p>
            <a:pPr lvl="2">
              <a:buFont typeface="Arial" charset="0"/>
              <a:buChar char="•"/>
            </a:pPr>
            <a:r>
              <a:rPr lang="en-US" sz="4000" b="1" dirty="0" smtClean="0">
                <a:sym typeface="Symbol"/>
              </a:rPr>
              <a:t>production of </a:t>
            </a:r>
            <a:r>
              <a:rPr lang="en-US" sz="4000" b="1" dirty="0" err="1" smtClean="0">
                <a:sym typeface="Symbol"/>
              </a:rPr>
              <a:t>thromboxane</a:t>
            </a:r>
            <a:r>
              <a:rPr lang="en-US" sz="4000" b="1" dirty="0" smtClean="0">
                <a:sym typeface="Symbol"/>
              </a:rPr>
              <a:t> and  production of </a:t>
            </a:r>
            <a:r>
              <a:rPr lang="en-US" sz="4000" b="1" dirty="0" err="1" smtClean="0">
                <a:sym typeface="Symbol"/>
              </a:rPr>
              <a:t>prostocycline</a:t>
            </a:r>
            <a:endParaRPr lang="en-US" sz="4000" b="1" dirty="0" smtClean="0">
              <a:sym typeface="Symbol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Pictures\Picture 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76400"/>
            <a:ext cx="6858000" cy="3775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Pictures\Picture 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788" y="503238"/>
            <a:ext cx="8478837" cy="5849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341120"/>
          </a:xfrm>
        </p:spPr>
        <p:txBody>
          <a:bodyPr/>
          <a:lstStyle/>
          <a:p>
            <a:pPr marL="274320" lvl="2" indent="-274320">
              <a:buClr>
                <a:schemeClr val="accent3"/>
              </a:buClr>
              <a:buSzPct val="95000"/>
            </a:pPr>
            <a:r>
              <a:rPr lang="en-US" sz="4000" b="1" dirty="0" smtClean="0">
                <a:sym typeface="Symbol"/>
              </a:rPr>
              <a:t>Dietary </a:t>
            </a:r>
            <a:r>
              <a:rPr lang="en-US" sz="4000" b="1" dirty="0" err="1" smtClean="0">
                <a:sym typeface="Symbol"/>
              </a:rPr>
              <a:t>dificiency</a:t>
            </a:r>
            <a:r>
              <a:rPr lang="en-US" sz="4000" b="1" dirty="0" smtClean="0">
                <a:sym typeface="Symbol"/>
              </a:rPr>
              <a:t> </a:t>
            </a:r>
            <a:r>
              <a:rPr lang="en-US" sz="4000" b="1" dirty="0" smtClean="0">
                <a:sym typeface="Symbol"/>
              </a:rPr>
              <a:t>of Ca.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>
                <a:solidFill>
                  <a:srgbClr val="0000FF"/>
                </a:solidFill>
              </a:rPr>
              <a:t>Different scopes of the disease have maternal and fetal manifestations to different extents.</a:t>
            </a:r>
          </a:p>
          <a:p>
            <a:endParaRPr lang="en-US" b="1" dirty="0" smtClean="0"/>
          </a:p>
          <a:p>
            <a:r>
              <a:rPr lang="en-US" b="1" dirty="0" smtClean="0"/>
              <a:t>I.	Gestational HTN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/>
              <a:t>	- May be asymptomatic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/>
              <a:t>	- No edema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/>
              <a:t>	- No protein urea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/>
              <a:t>	-  No hematological </a:t>
            </a:r>
            <a:r>
              <a:rPr lang="en-US" b="1" dirty="0" err="1" smtClean="0"/>
              <a:t>abormalities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/>
              <a:t>	- No biochemical abnormalities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/>
              <a:t>	- </a:t>
            </a:r>
            <a:r>
              <a:rPr lang="en-US" b="1" u="sng" dirty="0" smtClean="0"/>
              <a:t>+</a:t>
            </a:r>
            <a:r>
              <a:rPr lang="en-US" b="1" dirty="0" smtClean="0"/>
              <a:t> Fetal involvement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/>
              <a:t>	    e.g. IUGR, </a:t>
            </a:r>
            <a:r>
              <a:rPr lang="en-US" b="1" dirty="0" err="1" smtClean="0"/>
              <a:t>oligohydramios</a:t>
            </a:r>
            <a:r>
              <a:rPr lang="en-US" b="1" dirty="0" smtClean="0"/>
              <a:t> </a:t>
            </a:r>
            <a:r>
              <a:rPr lang="en-US" b="1" dirty="0" smtClean="0">
                <a:sym typeface="Symbol"/>
              </a:rPr>
              <a:t> in fetal heart  </a:t>
            </a:r>
          </a:p>
          <a:p>
            <a:pPr>
              <a:buNone/>
            </a:pPr>
            <a:r>
              <a:rPr lang="en-US" b="1" dirty="0" smtClean="0">
                <a:sym typeface="Symbol"/>
              </a:rPr>
              <a:t> </a:t>
            </a:r>
            <a:r>
              <a:rPr lang="en-US" b="1" dirty="0" smtClean="0">
                <a:sym typeface="Symbol"/>
              </a:rPr>
              <a:t>              tracing and BPP depending on the duration of </a:t>
            </a:r>
          </a:p>
          <a:p>
            <a:pPr>
              <a:buNone/>
            </a:pPr>
            <a:r>
              <a:rPr lang="en-US" b="1" dirty="0" smtClean="0">
                <a:sym typeface="Symbol"/>
              </a:rPr>
              <a:t> </a:t>
            </a:r>
            <a:r>
              <a:rPr lang="en-US" b="1" dirty="0" smtClean="0">
                <a:sym typeface="Symbol"/>
              </a:rPr>
              <a:t>               the diseases. placental abruption, fetal death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 smtClean="0">
                <a:solidFill>
                  <a:srgbClr val="0000FF"/>
                </a:solidFill>
              </a:rPr>
              <a:t>II.	</a:t>
            </a:r>
            <a:r>
              <a:rPr lang="en-US" sz="3800" b="1" u="sng" dirty="0" smtClean="0">
                <a:solidFill>
                  <a:srgbClr val="0000FF"/>
                </a:solidFill>
              </a:rPr>
              <a:t>Pre-</a:t>
            </a:r>
            <a:r>
              <a:rPr lang="en-US" sz="3800" b="1" u="sng" dirty="0" err="1" smtClean="0">
                <a:solidFill>
                  <a:srgbClr val="0000FF"/>
                </a:solidFill>
              </a:rPr>
              <a:t>eclampsia</a:t>
            </a:r>
            <a:r>
              <a:rPr lang="en-US" sz="3800" b="1" u="sng" dirty="0" smtClean="0">
                <a:solidFill>
                  <a:srgbClr val="0000FF"/>
                </a:solidFill>
              </a:rPr>
              <a:t>: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/>
              <a:t>	-  Mild :  BP &lt; 160/110.  Edema of the face and 	   upper extremities.</a:t>
            </a:r>
          </a:p>
          <a:p>
            <a:pPr>
              <a:buNone/>
            </a:pPr>
            <a:r>
              <a:rPr lang="en-US" b="1" dirty="0" smtClean="0"/>
              <a:t>		-  </a:t>
            </a:r>
            <a:r>
              <a:rPr lang="en-US" b="1" dirty="0" err="1" smtClean="0"/>
              <a:t>Proteinuria</a:t>
            </a:r>
            <a:r>
              <a:rPr lang="en-US" b="1" dirty="0" smtClean="0"/>
              <a:t> </a:t>
            </a:r>
            <a:r>
              <a:rPr lang="en-US" b="1" u="sng" dirty="0" smtClean="0"/>
              <a:t>&gt;</a:t>
            </a:r>
            <a:r>
              <a:rPr lang="en-US" b="1" dirty="0" smtClean="0"/>
              <a:t> 300 mg /12 24 hours (trace to +1)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		- Severe :  BP &gt; 160/110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/>
              <a:t>	   </a:t>
            </a:r>
            <a:r>
              <a:rPr lang="en-US" b="1" dirty="0" err="1" smtClean="0"/>
              <a:t>Proteinuria</a:t>
            </a:r>
            <a:r>
              <a:rPr lang="en-US" b="1" dirty="0" smtClean="0"/>
              <a:t> 4-5 gm / hours (+ 2 or more)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/>
              <a:t>		Headache</a:t>
            </a:r>
          </a:p>
          <a:p>
            <a:pPr>
              <a:buNone/>
            </a:pPr>
            <a:r>
              <a:rPr lang="en-US" b="1" dirty="0" smtClean="0"/>
              <a:t>		</a:t>
            </a:r>
            <a:r>
              <a:rPr lang="en-US" b="1" dirty="0" smtClean="0"/>
              <a:t>	Visual disturbance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/>
              <a:t>		</a:t>
            </a:r>
            <a:r>
              <a:rPr lang="en-US" b="1" dirty="0" err="1" smtClean="0"/>
              <a:t>Epigastric</a:t>
            </a:r>
            <a:r>
              <a:rPr lang="en-US" b="1" dirty="0" smtClean="0"/>
              <a:t> pain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/>
              <a:t>		</a:t>
            </a:r>
            <a:r>
              <a:rPr lang="en-US" b="1" dirty="0" err="1" smtClean="0"/>
              <a:t>Oliguria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/>
              <a:t>		</a:t>
            </a:r>
            <a:r>
              <a:rPr lang="en-US" b="1" dirty="0" err="1" smtClean="0"/>
              <a:t>Pulmunary</a:t>
            </a:r>
            <a:r>
              <a:rPr lang="en-US" b="1" dirty="0" smtClean="0"/>
              <a:t> edema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/>
              <a:t>		</a:t>
            </a:r>
            <a:r>
              <a:rPr lang="en-US" b="1" dirty="0" smtClean="0">
                <a:sym typeface="Symbol"/>
              </a:rPr>
              <a:t> Platelets</a:t>
            </a:r>
          </a:p>
          <a:p>
            <a:pPr>
              <a:buNone/>
            </a:pPr>
            <a:r>
              <a:rPr lang="en-US" b="1" dirty="0" smtClean="0">
                <a:sym typeface="Symbol"/>
              </a:rPr>
              <a:t>	</a:t>
            </a:r>
            <a:r>
              <a:rPr lang="en-US" b="1" dirty="0" smtClean="0">
                <a:sym typeface="Symbol"/>
              </a:rPr>
              <a:t>		 LFTS</a:t>
            </a:r>
          </a:p>
          <a:p>
            <a:pPr>
              <a:buNone/>
            </a:pPr>
            <a:r>
              <a:rPr lang="en-US" b="1" dirty="0" smtClean="0">
                <a:sym typeface="Symbol"/>
              </a:rPr>
              <a:t>	</a:t>
            </a:r>
            <a:r>
              <a:rPr lang="en-US" b="1" dirty="0" smtClean="0">
                <a:sym typeface="Symbol"/>
              </a:rPr>
              <a:t>		 LFTS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	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Fetal Involvement as previously mentioned.</a:t>
            </a:r>
          </a:p>
          <a:p>
            <a:pPr>
              <a:buNone/>
            </a:pPr>
            <a:endParaRPr lang="en-US" b="1" dirty="0" smtClean="0"/>
          </a:p>
          <a:p>
            <a:pPr marL="571500" indent="-571500">
              <a:buAutoNum type="romanUcPeriod" startAt="3"/>
            </a:pPr>
            <a:r>
              <a:rPr lang="en-US" b="1" dirty="0" err="1" smtClean="0">
                <a:solidFill>
                  <a:srgbClr val="0000FF"/>
                </a:solidFill>
              </a:rPr>
              <a:t>Eclampsia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571500" indent="-571500">
              <a:buNone/>
            </a:pPr>
            <a:r>
              <a:rPr lang="en-US" b="1" dirty="0" smtClean="0"/>
              <a:t>	</a:t>
            </a:r>
            <a:r>
              <a:rPr lang="en-US" b="1" dirty="0" smtClean="0"/>
              <a:t>*  Generalized tonic, </a:t>
            </a:r>
            <a:r>
              <a:rPr lang="en-US" b="1" dirty="0" err="1" smtClean="0"/>
              <a:t>clonic</a:t>
            </a:r>
            <a:r>
              <a:rPr lang="en-US" b="1" dirty="0" smtClean="0"/>
              <a:t> seizures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/>
              <a:t>	*  R/O epilepsy</a:t>
            </a:r>
          </a:p>
          <a:p>
            <a:pPr>
              <a:buNone/>
            </a:pPr>
            <a:r>
              <a:rPr lang="en-US" b="1" dirty="0" smtClean="0"/>
              <a:t>		</a:t>
            </a:r>
            <a:r>
              <a:rPr lang="en-US" b="1" dirty="0" smtClean="0"/>
              <a:t>*  Considered as a severe form</a:t>
            </a:r>
          </a:p>
          <a:p>
            <a:pPr>
              <a:buNone/>
            </a:pPr>
            <a:endParaRPr lang="en-US" b="1" dirty="0" smtClean="0"/>
          </a:p>
          <a:p>
            <a:pPr marL="571500" indent="-571500">
              <a:buAutoNum type="romanUcPeriod" startAt="4"/>
            </a:pPr>
            <a:r>
              <a:rPr lang="en-US" b="1" dirty="0" smtClean="0">
                <a:solidFill>
                  <a:srgbClr val="0000FF"/>
                </a:solidFill>
              </a:rPr>
              <a:t>Pregnancy aggravated HTN with:</a:t>
            </a:r>
          </a:p>
          <a:p>
            <a:pPr marL="571500" indent="-571500">
              <a:buNone/>
            </a:pPr>
            <a:r>
              <a:rPr lang="en-US" b="1" dirty="0" smtClean="0"/>
              <a:t>	</a:t>
            </a:r>
            <a:r>
              <a:rPr lang="en-US" b="1" dirty="0" smtClean="0"/>
              <a:t>*  Super-imposed pre-</a:t>
            </a:r>
            <a:r>
              <a:rPr lang="en-US" b="1" dirty="0" err="1" smtClean="0"/>
              <a:t>eclampsia</a:t>
            </a:r>
            <a:endParaRPr lang="en-US" b="1" dirty="0" smtClean="0"/>
          </a:p>
          <a:p>
            <a:pPr marL="571500" indent="-571500">
              <a:buNone/>
            </a:pPr>
            <a:r>
              <a:rPr lang="en-US" b="1" dirty="0" smtClean="0"/>
              <a:t>	</a:t>
            </a:r>
            <a:r>
              <a:rPr lang="en-US" b="1" dirty="0" smtClean="0"/>
              <a:t>*  Super-imposed </a:t>
            </a:r>
            <a:r>
              <a:rPr lang="en-US" b="1" dirty="0" err="1" smtClean="0"/>
              <a:t>eclampsia</a:t>
            </a:r>
            <a:endParaRPr lang="en-US" b="1" dirty="0" smtClean="0"/>
          </a:p>
          <a:p>
            <a:pPr marL="571500" indent="-571500">
              <a:buNone/>
            </a:pPr>
            <a:r>
              <a:rPr lang="en-US" b="1" dirty="0" smtClean="0"/>
              <a:t>	</a:t>
            </a:r>
            <a:r>
              <a:rPr lang="en-US" b="1" dirty="0" smtClean="0"/>
              <a:t>	with fetal involvement</a:t>
            </a:r>
          </a:p>
          <a:p>
            <a:pPr marL="571500" indent="-57150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V.	</a:t>
            </a:r>
            <a:r>
              <a:rPr lang="en-US" sz="3200" b="1" u="sng" dirty="0" smtClean="0">
                <a:solidFill>
                  <a:srgbClr val="0000FF"/>
                </a:solidFill>
              </a:rPr>
              <a:t>HELLP SYNDROME</a:t>
            </a:r>
          </a:p>
          <a:p>
            <a:pPr lvl="1"/>
            <a:r>
              <a:rPr lang="en-US" b="1" dirty="0" smtClean="0"/>
              <a:t>Severe form with rapid deterioration.</a:t>
            </a:r>
          </a:p>
          <a:p>
            <a:pPr lvl="1"/>
            <a:r>
              <a:rPr lang="en-US" b="1" dirty="0" smtClean="0"/>
              <a:t>Active aggressive management regardless of gestation age.</a:t>
            </a:r>
          </a:p>
          <a:p>
            <a:pPr lvl="1">
              <a:buNone/>
            </a:pPr>
            <a:endParaRPr lang="en-US" b="1" dirty="0" smtClean="0"/>
          </a:p>
          <a:p>
            <a:pPr lvl="1">
              <a:buFont typeface="Arial" charset="0"/>
              <a:buChar char="•"/>
            </a:pPr>
            <a:r>
              <a:rPr lang="en-US" b="1" dirty="0" smtClean="0"/>
              <a:t>Management:</a:t>
            </a:r>
          </a:p>
          <a:p>
            <a:pPr lvl="1">
              <a:buFont typeface="Arial" charset="0"/>
              <a:buChar char="•"/>
            </a:pPr>
            <a:r>
              <a:rPr lang="en-US" b="1" dirty="0" smtClean="0"/>
              <a:t>Prevention : ANC</a:t>
            </a:r>
          </a:p>
          <a:p>
            <a:pPr lvl="2">
              <a:buFont typeface="Arial" charset="0"/>
              <a:buChar char="•"/>
            </a:pPr>
            <a:r>
              <a:rPr lang="en-US" b="1" dirty="0" smtClean="0"/>
              <a:t>Aspirin</a:t>
            </a:r>
          </a:p>
          <a:p>
            <a:pPr lvl="2">
              <a:buFont typeface="Arial" charset="0"/>
              <a:buChar char="•"/>
            </a:pPr>
            <a:r>
              <a:rPr lang="en-US" b="1" dirty="0" smtClean="0"/>
              <a:t>Diet</a:t>
            </a:r>
          </a:p>
          <a:p>
            <a:pPr lvl="2">
              <a:buFont typeface="Arial" charset="0"/>
              <a:buChar char="•"/>
            </a:pPr>
            <a:r>
              <a:rPr lang="en-US" b="1" dirty="0" smtClean="0"/>
              <a:t>BP control in HTN patients</a:t>
            </a:r>
            <a:endParaRPr lang="en-US" b="1" dirty="0" smtClean="0"/>
          </a:p>
          <a:p>
            <a:pPr lvl="2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Pictures\Picture 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780725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181600"/>
          </a:xfrm>
        </p:spPr>
        <p:txBody>
          <a:bodyPr/>
          <a:lstStyle/>
          <a:p>
            <a:r>
              <a:rPr lang="en-US" sz="3200" b="1" i="1" u="sng" dirty="0" smtClean="0">
                <a:solidFill>
                  <a:srgbClr val="0000FF"/>
                </a:solidFill>
              </a:rPr>
              <a:t>Investigations:</a:t>
            </a:r>
          </a:p>
          <a:p>
            <a:pPr lvl="1"/>
            <a:r>
              <a:rPr lang="en-US" b="1" dirty="0" smtClean="0"/>
              <a:t>CBC</a:t>
            </a:r>
          </a:p>
          <a:p>
            <a:pPr lvl="1"/>
            <a:r>
              <a:rPr lang="en-US" b="1" dirty="0" smtClean="0"/>
              <a:t>U/A, 24 hour collection</a:t>
            </a:r>
          </a:p>
          <a:p>
            <a:pPr lvl="1"/>
            <a:r>
              <a:rPr lang="en-US" b="1" dirty="0" smtClean="0"/>
              <a:t>LFTS</a:t>
            </a:r>
          </a:p>
          <a:p>
            <a:pPr lvl="1"/>
            <a:r>
              <a:rPr lang="en-US" b="1" dirty="0" smtClean="0"/>
              <a:t>KFTS</a:t>
            </a:r>
          </a:p>
          <a:p>
            <a:pPr lvl="1"/>
            <a:r>
              <a:rPr lang="en-US" b="1" dirty="0" smtClean="0"/>
              <a:t>Coagulation profile</a:t>
            </a:r>
            <a:endParaRPr lang="en-US" b="1" dirty="0" smtClean="0"/>
          </a:p>
          <a:p>
            <a:pPr lvl="1"/>
            <a:endParaRPr lang="en-US" b="1" dirty="0" smtClean="0"/>
          </a:p>
          <a:p>
            <a:pPr lvl="1">
              <a:buFont typeface="Wingdings"/>
              <a:buChar char="n"/>
            </a:pPr>
            <a:r>
              <a:rPr lang="en-US" sz="3200" b="1" i="1" u="sng" dirty="0" smtClean="0">
                <a:solidFill>
                  <a:srgbClr val="0000FF"/>
                </a:solidFill>
                <a:sym typeface="Wingdings"/>
              </a:rPr>
              <a:t>TREATMENT DEPENDS ON:</a:t>
            </a:r>
          </a:p>
          <a:p>
            <a:pPr marL="1124712" lvl="2" indent="-457200">
              <a:buAutoNum type="arabicPeriod"/>
            </a:pPr>
            <a:r>
              <a:rPr lang="en-US" b="1" dirty="0" smtClean="0"/>
              <a:t>Severity of the condition</a:t>
            </a:r>
          </a:p>
          <a:p>
            <a:pPr marL="1124712" lvl="2" indent="-457200">
              <a:buAutoNum type="arabicPeriod"/>
            </a:pPr>
            <a:r>
              <a:rPr lang="en-US" b="1" dirty="0" smtClean="0"/>
              <a:t>Fetal maturity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sz="3200" b="1" u="sng" dirty="0" smtClean="0">
                <a:solidFill>
                  <a:srgbClr val="0000FF"/>
                </a:solidFill>
              </a:rPr>
              <a:t>Classifications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b="1" dirty="0" smtClean="0"/>
              <a:t>I.	Pregnancy induced Hypertension</a:t>
            </a:r>
          </a:p>
          <a:p>
            <a:pPr>
              <a:buNone/>
            </a:pPr>
            <a:r>
              <a:rPr lang="en-US" b="1" dirty="0"/>
              <a:t>	</a:t>
            </a:r>
            <a:r>
              <a:rPr lang="en-US" b="1" dirty="0" smtClean="0"/>
              <a:t>	HTN that develops as a </a:t>
            </a:r>
            <a:r>
              <a:rPr lang="en-US" b="1" dirty="0" err="1" smtClean="0"/>
              <a:t>consiequence</a:t>
            </a:r>
            <a:r>
              <a:rPr lang="en-US" b="1" dirty="0" smtClean="0"/>
              <a:t> of 	pregnancy.</a:t>
            </a:r>
          </a:p>
          <a:p>
            <a:pPr>
              <a:buNone/>
            </a:pPr>
            <a:endParaRPr lang="en-US" sz="1400" b="1" dirty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sz="3200" b="1" u="sng" dirty="0" smtClean="0">
                <a:solidFill>
                  <a:srgbClr val="0000FF"/>
                </a:solidFill>
              </a:rPr>
              <a:t>Includes:</a:t>
            </a:r>
          </a:p>
          <a:p>
            <a:pPr>
              <a:buNone/>
            </a:pPr>
            <a:r>
              <a:rPr lang="en-US" b="1" dirty="0"/>
              <a:t>	</a:t>
            </a:r>
            <a:r>
              <a:rPr lang="en-US" b="1" dirty="0" smtClean="0"/>
              <a:t>a.	Gestational hypertension:</a:t>
            </a:r>
          </a:p>
          <a:p>
            <a:pPr>
              <a:buNone/>
            </a:pPr>
            <a:r>
              <a:rPr lang="en-US" b="1" dirty="0"/>
              <a:t>	</a:t>
            </a:r>
            <a:r>
              <a:rPr lang="en-US" b="1" dirty="0" smtClean="0"/>
              <a:t>	 which is elevation of B.P. without 	Pathological edema, </a:t>
            </a:r>
            <a:r>
              <a:rPr lang="en-US" b="1" dirty="0" err="1" smtClean="0"/>
              <a:t>proteinurea</a:t>
            </a:r>
            <a:r>
              <a:rPr lang="en-US" b="1" dirty="0" smtClean="0"/>
              <a:t> 	hematological/ or biochemical changes</a:t>
            </a:r>
          </a:p>
          <a:p>
            <a:pPr>
              <a:buNone/>
            </a:pPr>
            <a:r>
              <a:rPr lang="en-US" b="1" dirty="0" smtClean="0"/>
              <a:t>	b.	Pre-</a:t>
            </a:r>
            <a:r>
              <a:rPr lang="en-US" b="1" dirty="0" err="1" smtClean="0"/>
              <a:t>eclampsia</a:t>
            </a:r>
            <a:r>
              <a:rPr lang="en-US" b="1" dirty="0" smtClean="0"/>
              <a:t>:  Which is elevation of BP with 	</a:t>
            </a:r>
            <a:r>
              <a:rPr lang="en-US" b="1" dirty="0" err="1" smtClean="0"/>
              <a:t>proteinuria</a:t>
            </a:r>
            <a:r>
              <a:rPr lang="en-US" b="1" dirty="0" smtClean="0"/>
              <a:t> and or </a:t>
            </a:r>
            <a:r>
              <a:rPr lang="en-US" b="1" dirty="0" err="1" smtClean="0"/>
              <a:t>patholigical</a:t>
            </a:r>
            <a:r>
              <a:rPr lang="en-US" b="1" dirty="0" smtClean="0"/>
              <a:t> edema, 	biochemical and or </a:t>
            </a:r>
            <a:r>
              <a:rPr lang="en-US" b="1" dirty="0" err="1" smtClean="0"/>
              <a:t>hematogical</a:t>
            </a:r>
            <a:r>
              <a:rPr lang="en-US" b="1" dirty="0" smtClean="0"/>
              <a:t> changes.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389120"/>
          </a:xfrm>
        </p:spPr>
        <p:txBody>
          <a:bodyPr/>
          <a:lstStyle/>
          <a:p>
            <a:r>
              <a:rPr lang="en-US" b="1" dirty="0" smtClean="0"/>
              <a:t>In mild cases with prematurity conservative management is recommended with close fetal and maternal monitoring and administration of steroids.</a:t>
            </a:r>
          </a:p>
          <a:p>
            <a:pPr>
              <a:buNone/>
            </a:pPr>
            <a:endParaRPr lang="en-US" sz="1400" b="1" dirty="0" smtClean="0"/>
          </a:p>
          <a:p>
            <a:r>
              <a:rPr lang="en-US" b="1" dirty="0" smtClean="0"/>
              <a:t>In severe cases :  Stabilization and delivery regardless of the fetal age is indicated</a:t>
            </a:r>
          </a:p>
          <a:p>
            <a:pPr>
              <a:buNone/>
            </a:pPr>
            <a:endParaRPr lang="en-US" sz="1400" b="1" dirty="0" smtClean="0"/>
          </a:p>
          <a:p>
            <a:r>
              <a:rPr lang="en-US" b="1" dirty="0" smtClean="0"/>
              <a:t>Mode of delivery depends on how much time you have.</a:t>
            </a:r>
            <a:endParaRPr lang="en-US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sz="3200" b="1" u="sng" dirty="0" smtClean="0">
                <a:solidFill>
                  <a:srgbClr val="0000FF"/>
                </a:solidFill>
              </a:rPr>
              <a:t>BASIC RULES:</a:t>
            </a:r>
          </a:p>
          <a:p>
            <a:pPr lvl="1"/>
            <a:r>
              <a:rPr lang="en-US" b="1" dirty="0" smtClean="0"/>
              <a:t>Use on antihypertensive to prevent maternal CVA commonly used is I.V. </a:t>
            </a:r>
            <a:r>
              <a:rPr lang="en-US" b="1" dirty="0" err="1" smtClean="0"/>
              <a:t>hydralazine</a:t>
            </a:r>
            <a:endParaRPr lang="en-US" b="1" dirty="0" smtClean="0"/>
          </a:p>
          <a:p>
            <a:pPr lvl="1"/>
            <a:r>
              <a:rPr lang="en-US" b="1" dirty="0" err="1" smtClean="0"/>
              <a:t>Lasix</a:t>
            </a:r>
            <a:r>
              <a:rPr lang="en-US" b="1" dirty="0" smtClean="0"/>
              <a:t> should not be used</a:t>
            </a:r>
          </a:p>
          <a:p>
            <a:pPr lvl="1"/>
            <a:r>
              <a:rPr lang="en-US" b="1" dirty="0" smtClean="0"/>
              <a:t>ACE inhibitors are contraindicated</a:t>
            </a:r>
          </a:p>
          <a:p>
            <a:pPr lvl="1"/>
            <a:r>
              <a:rPr lang="en-US" b="1" dirty="0" err="1" smtClean="0"/>
              <a:t>Aldomet</a:t>
            </a:r>
            <a:r>
              <a:rPr lang="en-US" b="1" dirty="0" smtClean="0"/>
              <a:t> is used incases of chronic HTN</a:t>
            </a:r>
          </a:p>
          <a:p>
            <a:pPr lvl="1"/>
            <a:r>
              <a:rPr lang="en-US" b="1" dirty="0" smtClean="0"/>
              <a:t>Use Mg, SO4, for seizure prevention </a:t>
            </a:r>
            <a:r>
              <a:rPr lang="en-US" b="1" dirty="0" err="1" smtClean="0"/>
              <a:t>intrapartum</a:t>
            </a:r>
            <a:r>
              <a:rPr lang="en-US" b="1" dirty="0" smtClean="0"/>
              <a:t> and 24 hours postpartum </a:t>
            </a:r>
          </a:p>
          <a:p>
            <a:pPr lvl="1"/>
            <a:r>
              <a:rPr lang="en-US" b="1" dirty="0" smtClean="0"/>
              <a:t>Dosage : 4gm  IV load followed by 2 gm/m postpartum infusion.</a:t>
            </a:r>
          </a:p>
          <a:p>
            <a:pPr lvl="1"/>
            <a:r>
              <a:rPr lang="en-US" b="1" dirty="0" smtClean="0"/>
              <a:t>Continuous fetal monitoring</a:t>
            </a:r>
          </a:p>
          <a:p>
            <a:pPr lvl="1"/>
            <a:r>
              <a:rPr lang="en-US" b="1" dirty="0" smtClean="0"/>
              <a:t>Ins, outs</a:t>
            </a:r>
            <a:endParaRPr lang="en-US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389120"/>
          </a:xfrm>
        </p:spPr>
        <p:txBody>
          <a:bodyPr/>
          <a:lstStyle/>
          <a:p>
            <a:r>
              <a:rPr lang="en-US" sz="3600" b="1" u="sng" dirty="0" smtClean="0">
                <a:solidFill>
                  <a:srgbClr val="0000FF"/>
                </a:solidFill>
              </a:rPr>
              <a:t>Monitoring of patients on Mg, SO4</a:t>
            </a:r>
          </a:p>
          <a:p>
            <a:pPr lvl="1"/>
            <a:r>
              <a:rPr lang="en-US" b="1" dirty="0" smtClean="0"/>
              <a:t>Mg levels</a:t>
            </a:r>
          </a:p>
          <a:p>
            <a:pPr lvl="1"/>
            <a:r>
              <a:rPr lang="en-US" b="1" dirty="0" smtClean="0"/>
              <a:t>U/O volume</a:t>
            </a:r>
          </a:p>
          <a:p>
            <a:pPr lvl="1"/>
            <a:r>
              <a:rPr lang="en-US" b="1" dirty="0" smtClean="0"/>
              <a:t>Reflexes</a:t>
            </a:r>
          </a:p>
          <a:p>
            <a:pPr lvl="1"/>
            <a:r>
              <a:rPr lang="en-US" b="1" dirty="0" smtClean="0"/>
              <a:t>Respiratory rate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18160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3200" b="1" dirty="0" smtClean="0">
                <a:solidFill>
                  <a:srgbClr val="0000FF"/>
                </a:solidFill>
              </a:rPr>
              <a:t>Pre-</a:t>
            </a:r>
            <a:r>
              <a:rPr lang="en-US" sz="3200" b="1" dirty="0" err="1" smtClean="0">
                <a:solidFill>
                  <a:srgbClr val="0000FF"/>
                </a:solidFill>
              </a:rPr>
              <a:t>eclampsia</a:t>
            </a:r>
            <a:r>
              <a:rPr lang="en-US" sz="3200" b="1" dirty="0" smtClean="0">
                <a:solidFill>
                  <a:srgbClr val="0000FF"/>
                </a:solidFill>
              </a:rPr>
              <a:t> could be: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/>
              <a:t>	a.	Mild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/>
              <a:t>	b.	Severe</a:t>
            </a:r>
          </a:p>
          <a:p>
            <a:pPr>
              <a:buNone/>
            </a:pPr>
            <a:endParaRPr lang="en-US" b="1" dirty="0" smtClean="0"/>
          </a:p>
          <a:p>
            <a:pPr marL="514350" indent="-514350">
              <a:buNone/>
            </a:pPr>
            <a:r>
              <a:rPr lang="en-US" b="1" dirty="0" smtClean="0"/>
              <a:t>	c.	</a:t>
            </a:r>
            <a:r>
              <a:rPr lang="en-US" b="1" dirty="0" err="1" smtClean="0"/>
              <a:t>Eclampsia</a:t>
            </a:r>
            <a:r>
              <a:rPr lang="en-US" b="1" dirty="0" smtClean="0"/>
              <a:t>  . Convulsions</a:t>
            </a:r>
          </a:p>
          <a:p>
            <a:pPr marL="514350" indent="-514350">
              <a:buNone/>
            </a:pPr>
            <a:endParaRPr lang="en-US" b="1" dirty="0" smtClean="0"/>
          </a:p>
          <a:p>
            <a:pPr marL="571500" indent="-571500">
              <a:buAutoNum type="romanUcPeriod" startAt="2"/>
            </a:pPr>
            <a:r>
              <a:rPr lang="en-US" sz="3200" b="1" dirty="0" smtClean="0">
                <a:solidFill>
                  <a:srgbClr val="0000FF"/>
                </a:solidFill>
              </a:rPr>
              <a:t>Pregnancy aggravated HTN.</a:t>
            </a:r>
          </a:p>
          <a:p>
            <a:pPr marL="571500" indent="-571500">
              <a:buNone/>
            </a:pPr>
            <a:r>
              <a:rPr lang="en-US" b="1" dirty="0" smtClean="0"/>
              <a:t>	</a:t>
            </a:r>
            <a:r>
              <a:rPr lang="en-US" b="1" dirty="0" smtClean="0"/>
              <a:t>Which is pre existing hypertension that got worse during pregnancy.</a:t>
            </a:r>
          </a:p>
          <a:p>
            <a:pPr marL="571500" indent="-571500">
              <a:buNone/>
            </a:pPr>
            <a:r>
              <a:rPr lang="en-US" b="1" dirty="0" smtClean="0"/>
              <a:t>	</a:t>
            </a:r>
            <a:r>
              <a:rPr lang="en-US" b="1" dirty="0" smtClean="0"/>
              <a:t>a.	Superimposed pre-</a:t>
            </a:r>
            <a:r>
              <a:rPr lang="en-US" b="1" dirty="0" err="1" smtClean="0"/>
              <a:t>eclampsia</a:t>
            </a:r>
            <a:endParaRPr lang="en-US" b="1" dirty="0" smtClean="0"/>
          </a:p>
          <a:p>
            <a:pPr marL="571500" indent="-571500">
              <a:buNone/>
            </a:pPr>
            <a:r>
              <a:rPr lang="en-US" b="1" dirty="0" smtClean="0"/>
              <a:t>	</a:t>
            </a:r>
            <a:r>
              <a:rPr lang="en-US" b="1" dirty="0" smtClean="0"/>
              <a:t>b.	Superimposed </a:t>
            </a:r>
            <a:r>
              <a:rPr lang="en-US" b="1" dirty="0" err="1" smtClean="0"/>
              <a:t>eclampsia</a:t>
            </a:r>
            <a:endParaRPr lang="en-US" b="1" dirty="0" smtClean="0"/>
          </a:p>
          <a:p>
            <a:pPr marL="571500" indent="-57150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389120"/>
          </a:xfrm>
        </p:spPr>
        <p:txBody>
          <a:bodyPr>
            <a:normAutofit fontScale="77500" lnSpcReduction="20000"/>
          </a:bodyPr>
          <a:lstStyle/>
          <a:p>
            <a:pPr marL="571500" indent="-571500">
              <a:buAutoNum type="romanUcPeriod" startAt="3"/>
            </a:pPr>
            <a:r>
              <a:rPr lang="en-US" sz="4200" b="1" u="sng" dirty="0" smtClean="0">
                <a:solidFill>
                  <a:srgbClr val="0000FF"/>
                </a:solidFill>
              </a:rPr>
              <a:t>HELLP Syndrome:</a:t>
            </a:r>
          </a:p>
          <a:p>
            <a:pPr marL="571500" indent="-571500"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Hemolysis</a:t>
            </a:r>
            <a:endParaRPr lang="en-US" b="1" dirty="0" smtClean="0"/>
          </a:p>
          <a:p>
            <a:pPr marL="571500" indent="-571500">
              <a:buNone/>
            </a:pPr>
            <a:r>
              <a:rPr lang="en-US" b="1" dirty="0" smtClean="0"/>
              <a:t>	</a:t>
            </a:r>
            <a:r>
              <a:rPr lang="en-US" b="1" dirty="0" smtClean="0"/>
              <a:t>Low platelets</a:t>
            </a:r>
          </a:p>
          <a:p>
            <a:pPr marL="571500" indent="-571500">
              <a:buNone/>
            </a:pPr>
            <a:r>
              <a:rPr lang="en-US" b="1" dirty="0" smtClean="0"/>
              <a:t>	</a:t>
            </a:r>
            <a:r>
              <a:rPr lang="en-US" b="1" dirty="0" smtClean="0"/>
              <a:t>Elevated liver enzyme</a:t>
            </a:r>
          </a:p>
          <a:p>
            <a:pPr marL="571500" indent="-571500">
              <a:buNone/>
            </a:pPr>
            <a:endParaRPr lang="en-US" b="1" dirty="0" smtClean="0"/>
          </a:p>
          <a:p>
            <a:pPr marL="571500" indent="-57150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Physiological Changes in Blood pressure during pregnancy</a:t>
            </a:r>
          </a:p>
          <a:p>
            <a:pPr marL="571500" indent="-571500">
              <a:buNone/>
            </a:pPr>
            <a:endParaRPr lang="en-US" b="1" dirty="0" smtClean="0"/>
          </a:p>
          <a:p>
            <a:pPr marL="571500" indent="-571500">
              <a:buNone/>
            </a:pPr>
            <a:r>
              <a:rPr lang="en-US" b="1" dirty="0" smtClean="0"/>
              <a:t>Slight drop in 1</a:t>
            </a:r>
            <a:r>
              <a:rPr lang="en-US" b="1" baseline="30000" dirty="0" smtClean="0"/>
              <a:t>st</a:t>
            </a:r>
            <a:r>
              <a:rPr lang="en-US" b="1" dirty="0" smtClean="0"/>
              <a:t> trimester which continuous through the 2</a:t>
            </a:r>
            <a:r>
              <a:rPr lang="en-US" b="1" baseline="30000" dirty="0" smtClean="0"/>
              <a:t>nd</a:t>
            </a:r>
            <a:r>
              <a:rPr lang="en-US" b="1" dirty="0" smtClean="0"/>
              <a:t> trimester, then gradual rise to pre-pregnancy level in the 3</a:t>
            </a:r>
            <a:r>
              <a:rPr lang="en-US" b="1" baseline="30000" dirty="0" smtClean="0"/>
              <a:t>rd</a:t>
            </a:r>
            <a:r>
              <a:rPr lang="en-US" b="1" dirty="0" smtClean="0"/>
              <a:t> trimester</a:t>
            </a:r>
          </a:p>
          <a:p>
            <a:pPr marL="571500" indent="-571500">
              <a:buNone/>
            </a:pPr>
            <a:endParaRPr lang="en-US" b="1" dirty="0" smtClean="0"/>
          </a:p>
          <a:p>
            <a:pPr marL="571500" indent="-571500">
              <a:buNone/>
            </a:pPr>
            <a:r>
              <a:rPr lang="en-US" b="1" dirty="0" smtClean="0"/>
              <a:t>*  HTN is never normal in pregnancy.</a:t>
            </a:r>
          </a:p>
          <a:p>
            <a:pPr marL="571500" indent="-57150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457200"/>
            <a:ext cx="27432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Picture I</a:t>
            </a:r>
            <a:endParaRPr lang="en-US" dirty="0"/>
          </a:p>
        </p:txBody>
      </p:sp>
      <p:pic>
        <p:nvPicPr>
          <p:cNvPr id="1026" name="Picture 2" descr="F:\Pictures\Picture 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0010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229600" cy="4724400"/>
          </a:xfrm>
        </p:spPr>
        <p:txBody>
          <a:bodyPr>
            <a:normAutofit/>
          </a:bodyPr>
          <a:lstStyle/>
          <a:p>
            <a:r>
              <a:rPr lang="en-US" sz="3900" b="1" u="sng" dirty="0" smtClean="0">
                <a:solidFill>
                  <a:srgbClr val="0000FF"/>
                </a:solidFill>
              </a:rPr>
              <a:t>Definition:</a:t>
            </a:r>
          </a:p>
          <a:p>
            <a:pPr lvl="1"/>
            <a:r>
              <a:rPr lang="en-US" b="1" dirty="0" smtClean="0"/>
              <a:t>BP </a:t>
            </a:r>
            <a:r>
              <a:rPr lang="en-US" b="1" u="sng" dirty="0" smtClean="0"/>
              <a:t>&gt;</a:t>
            </a:r>
            <a:r>
              <a:rPr lang="en-US" b="1" dirty="0" smtClean="0"/>
              <a:t>  140/90 after 20 weeks gestation in the sitting position an  </a:t>
            </a:r>
            <a:r>
              <a:rPr lang="en-US" b="1" dirty="0" smtClean="0">
                <a:sym typeface="Symbol"/>
              </a:rPr>
              <a:t></a:t>
            </a:r>
            <a:r>
              <a:rPr lang="en-US" b="1" dirty="0" smtClean="0"/>
              <a:t>of  30 systolic, 15 diastolic is no longer used.</a:t>
            </a:r>
            <a:endParaRPr lang="en-US" b="1" dirty="0" smtClean="0"/>
          </a:p>
          <a:p>
            <a:pPr lvl="1">
              <a:buNone/>
            </a:pPr>
            <a:endParaRPr lang="en-US" b="1" dirty="0" smtClean="0"/>
          </a:p>
          <a:p>
            <a:pPr lvl="1">
              <a:buNone/>
            </a:pPr>
            <a:endParaRPr lang="en-US" b="1" dirty="0" smtClean="0"/>
          </a:p>
          <a:p>
            <a:pPr lvl="1">
              <a:buFont typeface="Arial" charset="0"/>
              <a:buChar char="•"/>
            </a:pPr>
            <a:endParaRPr lang="en-US" b="1" dirty="0" smtClean="0"/>
          </a:p>
        </p:txBody>
      </p:sp>
      <p:pic>
        <p:nvPicPr>
          <p:cNvPr id="4" name="Picture 2" descr="F:\Pictures\Picture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743200"/>
            <a:ext cx="7620000" cy="3775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1600200"/>
            <a:ext cx="7086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charset="0"/>
              <a:buChar char="•"/>
            </a:pPr>
            <a:r>
              <a:rPr lang="en-US" sz="2800" b="1" dirty="0" smtClean="0"/>
              <a:t>Risk factors:</a:t>
            </a:r>
          </a:p>
          <a:p>
            <a:pPr lvl="1">
              <a:buNone/>
            </a:pPr>
            <a:r>
              <a:rPr lang="en-US" sz="2800" b="1" dirty="0" smtClean="0"/>
              <a:t>	-	</a:t>
            </a:r>
            <a:r>
              <a:rPr lang="en-US" sz="2800" b="1" dirty="0" err="1" smtClean="0"/>
              <a:t>Nulliparity</a:t>
            </a:r>
            <a:endParaRPr lang="en-US" sz="2800" b="1" dirty="0" smtClean="0"/>
          </a:p>
          <a:p>
            <a:pPr lvl="1">
              <a:buNone/>
            </a:pPr>
            <a:r>
              <a:rPr lang="en-US" sz="2800" b="1" dirty="0" smtClean="0"/>
              <a:t>	-	Extremes of age</a:t>
            </a:r>
          </a:p>
          <a:p>
            <a:pPr lvl="1">
              <a:buNone/>
            </a:pPr>
            <a:r>
              <a:rPr lang="en-US" sz="2800" b="1" dirty="0" smtClean="0"/>
              <a:t>	-	</a:t>
            </a:r>
            <a:r>
              <a:rPr lang="en-US" sz="2800" b="1" dirty="0" err="1" smtClean="0"/>
              <a:t>Multifetal</a:t>
            </a:r>
            <a:r>
              <a:rPr lang="en-US" sz="2800" b="1" dirty="0" smtClean="0"/>
              <a:t> pregnancy </a:t>
            </a:r>
          </a:p>
          <a:p>
            <a:pPr lvl="1">
              <a:buNone/>
            </a:pPr>
            <a:r>
              <a:rPr lang="en-US" sz="2800" b="1" dirty="0" smtClean="0"/>
              <a:t>	-	</a:t>
            </a:r>
            <a:r>
              <a:rPr lang="en-US" sz="2800" b="1" dirty="0" err="1" smtClean="0"/>
              <a:t>Hydrops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fetalis</a:t>
            </a:r>
            <a:endParaRPr lang="en-US" sz="2800" b="1" dirty="0" smtClean="0"/>
          </a:p>
          <a:p>
            <a:pPr lvl="1">
              <a:buNone/>
            </a:pPr>
            <a:r>
              <a:rPr lang="en-US" sz="2800" b="1" dirty="0" smtClean="0"/>
              <a:t>	-	Diabetes</a:t>
            </a:r>
          </a:p>
          <a:p>
            <a:pPr lvl="1">
              <a:buNone/>
            </a:pPr>
            <a:r>
              <a:rPr lang="en-US" sz="2800" b="1" dirty="0" smtClean="0"/>
              <a:t>	-	Renal disease</a:t>
            </a:r>
          </a:p>
          <a:p>
            <a:pPr lvl="1">
              <a:buNone/>
            </a:pPr>
            <a:r>
              <a:rPr lang="en-US" sz="2800" b="1" dirty="0" smtClean="0"/>
              <a:t>	-	Auto immune disorders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105400"/>
          </a:xfrm>
        </p:spPr>
        <p:txBody>
          <a:bodyPr>
            <a:normAutofit/>
          </a:bodyPr>
          <a:lstStyle/>
          <a:p>
            <a:r>
              <a:rPr lang="en-US" sz="4400" b="1" u="sng" dirty="0" err="1" smtClean="0">
                <a:solidFill>
                  <a:srgbClr val="0000FF"/>
                </a:solidFill>
              </a:rPr>
              <a:t>Pathophysiology</a:t>
            </a:r>
            <a:r>
              <a:rPr lang="en-US" sz="4400" b="1" u="sng" dirty="0" smtClean="0">
                <a:solidFill>
                  <a:srgbClr val="0000FF"/>
                </a:solidFill>
              </a:rPr>
              <a:t>:</a:t>
            </a:r>
          </a:p>
          <a:p>
            <a:pPr lvl="1"/>
            <a:r>
              <a:rPr lang="en-US" b="1" dirty="0" err="1" smtClean="0"/>
              <a:t>Vaso</a:t>
            </a:r>
            <a:r>
              <a:rPr lang="en-US" b="1" dirty="0" smtClean="0"/>
              <a:t> spasms:</a:t>
            </a:r>
          </a:p>
          <a:p>
            <a:pPr lvl="2"/>
            <a:r>
              <a:rPr lang="en-US" b="1" dirty="0" smtClean="0"/>
              <a:t>Vascular constriction causes resistance to blood flow and accounts for the development of arterial HTN</a:t>
            </a:r>
          </a:p>
          <a:p>
            <a:pPr lvl="2"/>
            <a:endParaRPr lang="en-US" b="1" dirty="0" smtClean="0"/>
          </a:p>
          <a:p>
            <a:pPr lvl="2">
              <a:buNone/>
            </a:pPr>
            <a:endParaRPr lang="en-US" b="1" dirty="0" smtClean="0"/>
          </a:p>
          <a:p>
            <a:pPr lvl="2"/>
            <a:endParaRPr lang="en-US" b="1" dirty="0" smtClean="0"/>
          </a:p>
          <a:p>
            <a:pPr lvl="2">
              <a:buNone/>
            </a:pPr>
            <a:endParaRPr lang="en-US" dirty="0" smtClean="0">
              <a:sym typeface="Symbol"/>
            </a:endParaRPr>
          </a:p>
          <a:p>
            <a:pPr lvl="2">
              <a:buNone/>
            </a:pPr>
            <a:endParaRPr lang="en-US" dirty="0" smtClean="0">
              <a:sym typeface="Symbol"/>
            </a:endParaRPr>
          </a:p>
          <a:p>
            <a:pPr lvl="2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Pictures\Picture 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38900"/>
            <a:ext cx="8229600" cy="3788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</TotalTime>
  <Words>254</Words>
  <Application>Microsoft Office PowerPoint</Application>
  <PresentationFormat>On-screen Show (4:3)</PresentationFormat>
  <Paragraphs>128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Hypertensive Disorder in Pregnancy</vt:lpstr>
      <vt:lpstr>Slide 2</vt:lpstr>
      <vt:lpstr>Slide 3</vt:lpstr>
      <vt:lpstr>Slide 4</vt:lpstr>
      <vt:lpstr>Picture I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Hypertensive Disorder in Pregnancy</dc:title>
  <dc:creator>DenDen</dc:creator>
  <cp:lastModifiedBy>DenDen</cp:lastModifiedBy>
  <cp:revision>23</cp:revision>
  <dcterms:created xsi:type="dcterms:W3CDTF">2014-09-09T04:48:49Z</dcterms:created>
  <dcterms:modified xsi:type="dcterms:W3CDTF">2014-09-09T05:59:13Z</dcterms:modified>
</cp:coreProperties>
</file>