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8" r:id="rId30"/>
    <p:sldId id="317" r:id="rId31"/>
    <p:sldId id="289" r:id="rId32"/>
    <p:sldId id="285" r:id="rId33"/>
    <p:sldId id="287" r:id="rId34"/>
    <p:sldId id="286" r:id="rId35"/>
    <p:sldId id="284" r:id="rId36"/>
    <p:sldId id="290" r:id="rId37"/>
    <p:sldId id="291" r:id="rId38"/>
    <p:sldId id="318" r:id="rId39"/>
    <p:sldId id="292" r:id="rId40"/>
    <p:sldId id="306" r:id="rId41"/>
    <p:sldId id="293" r:id="rId42"/>
    <p:sldId id="294" r:id="rId43"/>
    <p:sldId id="319" r:id="rId44"/>
    <p:sldId id="320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16" r:id="rId57"/>
    <p:sldId id="307" r:id="rId58"/>
    <p:sldId id="308" r:id="rId59"/>
    <p:sldId id="309" r:id="rId60"/>
    <p:sldId id="310" r:id="rId61"/>
    <p:sldId id="314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1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032077-7206-477C-AB42-55E5489B76C5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Karima</a:t>
            </a:r>
            <a:r>
              <a:rPr lang="en-US" dirty="0" smtClean="0"/>
              <a:t> </a:t>
            </a:r>
            <a:r>
              <a:rPr lang="en-US" smtClean="0"/>
              <a:t>salamah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Endometrial neoplasm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Cervical </a:t>
            </a:r>
            <a:r>
              <a:rPr lang="en-US" dirty="0" err="1"/>
              <a:t>myomas</a:t>
            </a:r>
            <a:r>
              <a:rPr lang="en-US" dirty="0"/>
              <a:t> (FIGO type 8) </a:t>
            </a:r>
          </a:p>
          <a:p>
            <a:pPr lvl="1"/>
            <a:r>
              <a:rPr lang="en-US" dirty="0" smtClean="0"/>
              <a:t>These </a:t>
            </a:r>
            <a:r>
              <a:rPr lang="en-US" dirty="0" err="1"/>
              <a:t>leiomyomas</a:t>
            </a:r>
            <a:r>
              <a:rPr lang="en-US" dirty="0"/>
              <a:t> are located in the cervix, rather than the uterine corpus</a:t>
            </a:r>
          </a:p>
          <a:p>
            <a:endParaRPr lang="en-US" dirty="0"/>
          </a:p>
        </p:txBody>
      </p:sp>
      <p:pic>
        <p:nvPicPr>
          <p:cNvPr id="7170" name="Picture 2" descr="C:\Users\ksalamah\Pictures\fib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2362200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ksalamah\Pictures\fib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00399"/>
            <a:ext cx="1828800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ksalamah\Pictures\fib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1981200" cy="17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ksalamah\Pictures\fib3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00401"/>
            <a:ext cx="1752600" cy="17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8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prevelance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/>
              <a:t>A hysterectomy study found </a:t>
            </a:r>
            <a:r>
              <a:rPr lang="en-US" dirty="0" err="1"/>
              <a:t>myomas</a:t>
            </a:r>
            <a:r>
              <a:rPr lang="en-US" dirty="0"/>
              <a:t> in 77 percent of uterine specimens </a:t>
            </a:r>
          </a:p>
          <a:p>
            <a:r>
              <a:rPr lang="en-US" dirty="0"/>
              <a:t>The epidemiology of </a:t>
            </a:r>
            <a:r>
              <a:rPr lang="en-US" dirty="0" err="1"/>
              <a:t>leiomyomas</a:t>
            </a:r>
            <a:r>
              <a:rPr lang="en-US" dirty="0"/>
              <a:t> parallels the ontogeny and life cycle changes of the reproductive hormones estrogen and progesterone. </a:t>
            </a:r>
          </a:p>
          <a:p>
            <a:r>
              <a:rPr lang="en-US" dirty="0" err="1" smtClean="0"/>
              <a:t>Myomas</a:t>
            </a:r>
            <a:r>
              <a:rPr lang="en-US" dirty="0" smtClean="0"/>
              <a:t> </a:t>
            </a:r>
            <a:r>
              <a:rPr lang="en-US" dirty="0"/>
              <a:t>are clinically apparent in approximately 12 to 25 percent of reproductive age women and noted on pathological examination in approximately 80 percent of surgically excised uteri 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</a:t>
            </a:r>
            <a:r>
              <a:rPr lang="en-US" dirty="0"/>
              <a:t>, but not all, women have shrinkage of </a:t>
            </a:r>
            <a:r>
              <a:rPr lang="en-US" dirty="0" err="1"/>
              <a:t>leiomyomas</a:t>
            </a:r>
            <a:r>
              <a:rPr lang="en-US" dirty="0"/>
              <a:t> at menopause.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Two- </a:t>
            </a:r>
            <a:r>
              <a:rPr lang="en-US" dirty="0"/>
              <a:t>to three-fold greater in black women than in white women </a:t>
            </a:r>
            <a:endParaRPr lang="en-US" dirty="0" smtClean="0"/>
          </a:p>
          <a:p>
            <a:pPr lvl="1"/>
            <a:r>
              <a:rPr lang="en-US" dirty="0"/>
              <a:t>The natural history of </a:t>
            </a:r>
            <a:r>
              <a:rPr lang="en-US" dirty="0" err="1"/>
              <a:t>leiomyomas</a:t>
            </a:r>
            <a:r>
              <a:rPr lang="en-US" dirty="0"/>
              <a:t> also differs by race. Most white women with symptomatic fibroids are in their 30s or 40s; however, black women develop symptoms on average four to six years younger and may even present with disease in their </a:t>
            </a:r>
            <a:r>
              <a:rPr lang="en-US" dirty="0" smtClean="0"/>
              <a:t>20s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ibroids </a:t>
            </a:r>
            <a:r>
              <a:rPr lang="en-US" dirty="0"/>
              <a:t>grow at a slower rate after age 35 in white women, but not in black women </a:t>
            </a:r>
            <a:endParaRPr lang="en-US" dirty="0" smtClean="0"/>
          </a:p>
          <a:p>
            <a:pPr lvl="1"/>
            <a:r>
              <a:rPr lang="en-US" dirty="0"/>
              <a:t>Compared with white women, black women experience more severe disease based on their symptoms and have more extensive disease at the time of hysterectomy</a:t>
            </a:r>
          </a:p>
        </p:txBody>
      </p:sp>
    </p:spTree>
    <p:extLst>
      <p:ext uri="{BB962C8B-B14F-4D97-AF65-F5344CB8AC3E}">
        <p14:creationId xmlns:p14="http://schemas.microsoft.com/office/powerpoint/2010/main" val="31505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Menstrual history and parity</a:t>
            </a:r>
          </a:p>
          <a:p>
            <a:pPr lvl="1"/>
            <a:r>
              <a:rPr lang="en-US" dirty="0"/>
              <a:t>Early menarche (&lt;10 years old) is associated with an increased risk of developing </a:t>
            </a:r>
            <a:r>
              <a:rPr lang="en-US" dirty="0" smtClean="0"/>
              <a:t>fibroids</a:t>
            </a:r>
          </a:p>
          <a:p>
            <a:pPr lvl="1"/>
            <a:r>
              <a:rPr lang="en-US" dirty="0" smtClean="0"/>
              <a:t>Prenatal </a:t>
            </a:r>
            <a:r>
              <a:rPr lang="en-US" dirty="0"/>
              <a:t>exposure to diethylstilbestrol is associated with an increased risk of </a:t>
            </a:r>
            <a:r>
              <a:rPr lang="en-US" dirty="0" smtClean="0"/>
              <a:t>fibroids</a:t>
            </a:r>
          </a:p>
          <a:p>
            <a:pPr lvl="1"/>
            <a:r>
              <a:rPr lang="en-US" dirty="0"/>
              <a:t>Parity </a:t>
            </a:r>
            <a:r>
              <a:rPr lang="en-US" dirty="0" smtClean="0"/>
              <a:t>decreases </a:t>
            </a:r>
            <a:r>
              <a:rPr lang="en-US" dirty="0"/>
              <a:t>the chance of fibroid </a:t>
            </a:r>
            <a:r>
              <a:rPr lang="en-US" dirty="0" smtClean="0"/>
              <a:t>formation</a:t>
            </a:r>
          </a:p>
          <a:p>
            <a:pPr lvl="1"/>
            <a:r>
              <a:rPr lang="en-US" dirty="0" smtClean="0"/>
              <a:t>Early </a:t>
            </a:r>
            <a:r>
              <a:rPr lang="en-US" dirty="0"/>
              <a:t>age at first birth decreases risk and a longer interval since last birth increases risk</a:t>
            </a:r>
          </a:p>
        </p:txBody>
      </p:sp>
    </p:spTree>
    <p:extLst>
      <p:ext uri="{BB962C8B-B14F-4D97-AF65-F5344CB8AC3E}">
        <p14:creationId xmlns:p14="http://schemas.microsoft.com/office/powerpoint/2010/main" val="4292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Hormonal contraception</a:t>
            </a:r>
          </a:p>
          <a:p>
            <a:pPr lvl="1"/>
            <a:r>
              <a:rPr lang="en-US" dirty="0"/>
              <a:t>Use of low dose oral contraceptives (OCs) does not cause fibroids to grow, therefore administration of these drugs is not contraindicated in women with </a:t>
            </a:r>
            <a:r>
              <a:rPr lang="en-US" dirty="0" smtClean="0"/>
              <a:t>fibroids</a:t>
            </a:r>
          </a:p>
          <a:p>
            <a:pPr lvl="1"/>
            <a:r>
              <a:rPr lang="en-US" dirty="0"/>
              <a:t>Long acting progestin-only contraceptives (</a:t>
            </a:r>
            <a:r>
              <a:rPr lang="en-US" dirty="0" err="1"/>
              <a:t>eg</a:t>
            </a:r>
            <a:r>
              <a:rPr lang="en-US" dirty="0"/>
              <a:t>, depot </a:t>
            </a:r>
            <a:r>
              <a:rPr lang="en-US" dirty="0" err="1"/>
              <a:t>medroxyprogesterone</a:t>
            </a:r>
            <a:r>
              <a:rPr lang="en-US" dirty="0"/>
              <a:t>) protect against development of </a:t>
            </a:r>
            <a:r>
              <a:rPr lang="en-US" dirty="0" err="1" smtClean="0"/>
              <a:t>leiomyomas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Heredity</a:t>
            </a:r>
          </a:p>
          <a:p>
            <a:pPr lvl="1"/>
            <a:r>
              <a:rPr lang="en-US" dirty="0" smtClean="0"/>
              <a:t>Studies </a:t>
            </a:r>
            <a:r>
              <a:rPr lang="en-US" dirty="0"/>
              <a:t>imply a familial predisposition to </a:t>
            </a:r>
            <a:r>
              <a:rPr lang="en-US" dirty="0" err="1"/>
              <a:t>leiomyomas</a:t>
            </a:r>
            <a:r>
              <a:rPr lang="en-US" dirty="0"/>
              <a:t> in some women. There is also increasing evidence of specific susceptibility genes for </a:t>
            </a:r>
            <a:r>
              <a:rPr lang="en-US" dirty="0" smtClean="0"/>
              <a:t>fibroids.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Ovulation induction agent</a:t>
            </a:r>
          </a:p>
          <a:p>
            <a:pPr lvl="1"/>
            <a:r>
              <a:rPr lang="en-US" dirty="0"/>
              <a:t>There are isolated reports of leiomyoma enlargement in women treated with </a:t>
            </a:r>
            <a:r>
              <a:rPr lang="en-US" dirty="0" smtClean="0"/>
              <a:t>clomiphene</a:t>
            </a:r>
          </a:p>
          <a:p>
            <a:pPr lvl="1"/>
            <a:endParaRPr lang="en-US" dirty="0"/>
          </a:p>
          <a:p>
            <a:r>
              <a:rPr lang="en-US" dirty="0" smtClean="0"/>
              <a:t>Obesity </a:t>
            </a:r>
          </a:p>
          <a:p>
            <a:pPr lvl="1"/>
            <a:r>
              <a:rPr lang="en-US" dirty="0"/>
              <a:t>Most studies show a relationship between fibroids and increasing body mass </a:t>
            </a:r>
            <a:r>
              <a:rPr lang="en-US" dirty="0" smtClean="0"/>
              <a:t>index. </a:t>
            </a:r>
            <a:r>
              <a:rPr lang="en-US" dirty="0"/>
              <a:t>The relationship is complex and is likely modified by other factors, such as parity, and may be more related to change in body habitus as an </a:t>
            </a:r>
            <a:r>
              <a:rPr lang="en-US" dirty="0" smtClean="0"/>
              <a:t>adult.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Diet, Caffeine, Alcohol &amp; smoking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eef </a:t>
            </a:r>
            <a:r>
              <a:rPr lang="en-US" dirty="0"/>
              <a:t>and other reds meats (1.7-fold) </a:t>
            </a:r>
            <a:r>
              <a:rPr lang="en-US" dirty="0" smtClean="0"/>
              <a:t>is </a:t>
            </a:r>
            <a:r>
              <a:rPr lang="en-US" dirty="0"/>
              <a:t>associated with an increased relative risk of fibroids and consumption of green vegetables (0.5-fold) and fruit (especially citrus fruit) with a decreased </a:t>
            </a:r>
            <a:r>
              <a:rPr lang="en-US" dirty="0" smtClean="0"/>
              <a:t>risk, There </a:t>
            </a:r>
            <a:r>
              <a:rPr lang="en-US" dirty="0"/>
              <a:t>is increasing evidence that vitamin D deficiency or insufficiency is linked to fibroid </a:t>
            </a:r>
            <a:r>
              <a:rPr lang="en-US" dirty="0" smtClean="0"/>
              <a:t>risk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Consumption </a:t>
            </a:r>
            <a:r>
              <a:rPr lang="en-US" dirty="0"/>
              <a:t>of alcohol, especially beer, appears to increase the risk of developing </a:t>
            </a:r>
            <a:r>
              <a:rPr lang="en-US" dirty="0" smtClean="0"/>
              <a:t>fibroids.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Caffeine consumption is not a risk factor.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 smtClean="0"/>
              <a:t>Smoking </a:t>
            </a:r>
            <a:r>
              <a:rPr lang="en-US" dirty="0"/>
              <a:t>decreases the risk of having </a:t>
            </a:r>
            <a:r>
              <a:rPr lang="en-US" dirty="0" smtClean="0"/>
              <a:t>fibroids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Heavy or prolonged menstrual </a:t>
            </a:r>
            <a:r>
              <a:rPr lang="en-US" dirty="0" smtClean="0"/>
              <a:t>bleeding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common fibroid </a:t>
            </a:r>
            <a:r>
              <a:rPr lang="en-US" dirty="0" smtClean="0"/>
              <a:t>symptom</a:t>
            </a:r>
          </a:p>
          <a:p>
            <a:pPr lvl="1"/>
            <a:r>
              <a:rPr lang="en-US" dirty="0" smtClean="0"/>
              <a:t>Degree </a:t>
            </a:r>
            <a:r>
              <a:rPr lang="en-US" dirty="0"/>
              <a:t>of uterine bleeding are </a:t>
            </a:r>
            <a:r>
              <a:rPr lang="en-US" dirty="0" smtClean="0"/>
              <a:t>determined by </a:t>
            </a:r>
            <a:r>
              <a:rPr lang="en-US" dirty="0"/>
              <a:t>the location of the </a:t>
            </a:r>
            <a:r>
              <a:rPr lang="en-US" dirty="0" smtClean="0"/>
              <a:t>fibroid, size </a:t>
            </a:r>
            <a:r>
              <a:rPr lang="en-US" dirty="0"/>
              <a:t>is of secondary </a:t>
            </a:r>
            <a:r>
              <a:rPr lang="en-US" dirty="0" smtClean="0"/>
              <a:t>importance</a:t>
            </a:r>
          </a:p>
          <a:p>
            <a:pPr lvl="1"/>
            <a:r>
              <a:rPr lang="en-US" dirty="0" err="1"/>
              <a:t>Submucosal</a:t>
            </a:r>
            <a:r>
              <a:rPr lang="en-US" dirty="0"/>
              <a:t> </a:t>
            </a:r>
            <a:r>
              <a:rPr lang="en-US" dirty="0" err="1"/>
              <a:t>myomas</a:t>
            </a:r>
            <a:r>
              <a:rPr lang="en-US" dirty="0"/>
              <a:t> that protrude into the uterine cavity (</a:t>
            </a:r>
            <a:r>
              <a:rPr lang="en-US" dirty="0" err="1"/>
              <a:t>eg</a:t>
            </a:r>
            <a:r>
              <a:rPr lang="en-US" dirty="0"/>
              <a:t>, types 0 and </a:t>
            </a:r>
            <a:r>
              <a:rPr lang="en-US" dirty="0" smtClean="0"/>
              <a:t>I)are </a:t>
            </a:r>
            <a:r>
              <a:rPr lang="en-US" dirty="0"/>
              <a:t>most frequently related to significant menorrhagia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Pelvic pressure and </a:t>
            </a:r>
            <a:r>
              <a:rPr lang="en-US" dirty="0" smtClean="0"/>
              <a:t>pain</a:t>
            </a:r>
          </a:p>
          <a:p>
            <a:pPr lvl="1"/>
            <a:r>
              <a:rPr lang="en-US" dirty="0"/>
              <a:t>Bulk-related symptoms </a:t>
            </a:r>
            <a:endParaRPr lang="en-US" dirty="0" smtClean="0"/>
          </a:p>
          <a:p>
            <a:pPr lvl="2"/>
            <a:r>
              <a:rPr lang="en-US" dirty="0"/>
              <a:t>U</a:t>
            </a:r>
            <a:r>
              <a:rPr lang="en-US" dirty="0" smtClean="0"/>
              <a:t>rinary </a:t>
            </a:r>
            <a:r>
              <a:rPr lang="en-US" dirty="0"/>
              <a:t>frequency, difficulty emptying the bladder, and, rarely, urinary obstruction can all occur with </a:t>
            </a:r>
            <a:r>
              <a:rPr lang="en-US" dirty="0" smtClean="0"/>
              <a:t>fibroids</a:t>
            </a:r>
          </a:p>
          <a:p>
            <a:pPr lvl="2"/>
            <a:r>
              <a:rPr lang="en-US" dirty="0" smtClean="0"/>
              <a:t>Fibroids </a:t>
            </a:r>
            <a:r>
              <a:rPr lang="en-US" dirty="0"/>
              <a:t>that place pressure on the rectum can result in constipation. </a:t>
            </a:r>
            <a:endParaRPr lang="en-US" dirty="0" smtClean="0"/>
          </a:p>
          <a:p>
            <a:pPr lvl="2"/>
            <a:r>
              <a:rPr lang="en-US" dirty="0" smtClean="0"/>
              <a:t>Back </a:t>
            </a:r>
            <a:r>
              <a:rPr lang="en-US" dirty="0"/>
              <a:t>pain may, on occasion, be related to the presence of </a:t>
            </a:r>
            <a:r>
              <a:rPr lang="en-US" dirty="0" err="1" smtClean="0"/>
              <a:t>myomas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Very </a:t>
            </a:r>
            <a:r>
              <a:rPr lang="en-US" dirty="0"/>
              <a:t>large uteri may compress the vena cava and lead to increase in thromboembolic </a:t>
            </a:r>
            <a:r>
              <a:rPr lang="en-US" dirty="0" smtClean="0"/>
              <a:t>risk</a:t>
            </a:r>
            <a:endParaRPr lang="en-US" dirty="0"/>
          </a:p>
          <a:p>
            <a:pPr lvl="1"/>
            <a:r>
              <a:rPr lang="en-US" dirty="0" smtClean="0"/>
              <a:t>Dysmenorrhea </a:t>
            </a:r>
          </a:p>
          <a:p>
            <a:pPr lvl="2"/>
            <a:r>
              <a:rPr lang="en-US" dirty="0" smtClean="0"/>
              <a:t>Dysmenorrhea </a:t>
            </a:r>
            <a:r>
              <a:rPr lang="en-US" dirty="0"/>
              <a:t>is also reported by many women with fibroids. This pain in many women appears to be correlated with heavy menstrual flow and/or passage of clots.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Dyspareunia </a:t>
            </a:r>
          </a:p>
          <a:p>
            <a:pPr lvl="2"/>
            <a:r>
              <a:rPr lang="en-US" dirty="0" smtClean="0"/>
              <a:t>It </a:t>
            </a:r>
            <a:r>
              <a:rPr lang="en-US" dirty="0"/>
              <a:t>is controversial </a:t>
            </a:r>
            <a:endParaRPr lang="en-US" dirty="0" smtClean="0"/>
          </a:p>
          <a:p>
            <a:pPr lvl="2"/>
            <a:r>
              <a:rPr lang="en-US" dirty="0" smtClean="0"/>
              <a:t>anterior </a:t>
            </a:r>
            <a:r>
              <a:rPr lang="en-US" dirty="0"/>
              <a:t>or fundal fibroids are the most likely to be associated with deep dyspareunia. 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5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Leiomyoma degeneration or </a:t>
            </a:r>
            <a:r>
              <a:rPr lang="en-US" dirty="0" smtClean="0"/>
              <a:t>torsion</a:t>
            </a:r>
          </a:p>
          <a:p>
            <a:pPr lvl="1"/>
            <a:r>
              <a:rPr lang="en-US" dirty="0" smtClean="0"/>
              <a:t>Infrequently</a:t>
            </a:r>
            <a:r>
              <a:rPr lang="en-US" dirty="0"/>
              <a:t>, fibroids cause acute pain from degeneration </a:t>
            </a:r>
            <a:r>
              <a:rPr lang="en-US" dirty="0" smtClean="0"/>
              <a:t>or </a:t>
            </a:r>
            <a:r>
              <a:rPr lang="en-US" dirty="0"/>
              <a:t>torsion of a </a:t>
            </a:r>
            <a:r>
              <a:rPr lang="en-US" dirty="0" err="1"/>
              <a:t>pedunculated</a:t>
            </a:r>
            <a:r>
              <a:rPr lang="en-US" dirty="0"/>
              <a:t> tumor. </a:t>
            </a:r>
            <a:endParaRPr lang="en-US" dirty="0" smtClean="0"/>
          </a:p>
          <a:p>
            <a:pPr lvl="1"/>
            <a:r>
              <a:rPr lang="en-US" dirty="0" smtClean="0"/>
              <a:t>Pain </a:t>
            </a:r>
            <a:r>
              <a:rPr lang="en-US" dirty="0"/>
              <a:t>may be associated with a low grade fever, uterine tenderness on palpation, elevated white blood cell count, or peritoneal signs.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discomfort resulting from degenerating fibroids is self-limited, lasting from days to a few weeks, and usually responds to </a:t>
            </a:r>
            <a:r>
              <a:rPr lang="en-US" dirty="0" err="1"/>
              <a:t>nonsteroidal</a:t>
            </a:r>
            <a:r>
              <a:rPr lang="en-US" dirty="0"/>
              <a:t> </a:t>
            </a:r>
            <a:r>
              <a:rPr lang="en-US" dirty="0" err="1"/>
              <a:t>antiinflammatory</a:t>
            </a:r>
            <a:r>
              <a:rPr lang="en-US" dirty="0"/>
              <a:t> drugs. 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leiomyomas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err="1" smtClean="0"/>
              <a:t>Pathogenisis</a:t>
            </a:r>
            <a:r>
              <a:rPr lang="en-US" dirty="0" smtClean="0"/>
              <a:t>, Behavior &amp; malignant potential.</a:t>
            </a:r>
          </a:p>
          <a:p>
            <a:r>
              <a:rPr lang="en-US" dirty="0" smtClean="0"/>
              <a:t>Clinical presentations</a:t>
            </a:r>
          </a:p>
          <a:p>
            <a:r>
              <a:rPr lang="en-US" dirty="0" smtClean="0"/>
              <a:t>Work – up</a:t>
            </a:r>
          </a:p>
          <a:p>
            <a:r>
              <a:rPr lang="en-US" dirty="0" smtClean="0"/>
              <a:t>Managements.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Reproductive </a:t>
            </a:r>
            <a:r>
              <a:rPr lang="en-US" dirty="0" smtClean="0"/>
              <a:t>dysfunction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Leiomyomas</a:t>
            </a:r>
            <a:r>
              <a:rPr lang="en-US" dirty="0"/>
              <a:t> that distort the uterine cavity (</a:t>
            </a:r>
            <a:r>
              <a:rPr lang="en-US" dirty="0" err="1"/>
              <a:t>submucosal</a:t>
            </a:r>
            <a:r>
              <a:rPr lang="en-US" dirty="0"/>
              <a:t> or intramural with an </a:t>
            </a:r>
            <a:r>
              <a:rPr lang="en-US" dirty="0" err="1"/>
              <a:t>intracavitary</a:t>
            </a:r>
            <a:r>
              <a:rPr lang="en-US" dirty="0"/>
              <a:t> component) result in difficulty conceiving a pregnancy and an increased risk of </a:t>
            </a:r>
            <a:r>
              <a:rPr lang="en-US" dirty="0" smtClean="0"/>
              <a:t>miscarriage. </a:t>
            </a:r>
          </a:p>
          <a:p>
            <a:pPr lvl="1"/>
            <a:r>
              <a:rPr lang="en-US" dirty="0" smtClean="0"/>
              <a:t>Adverse </a:t>
            </a:r>
            <a:r>
              <a:rPr lang="en-US" dirty="0"/>
              <a:t>pregnancy outcomes </a:t>
            </a:r>
            <a:r>
              <a:rPr lang="en-US" dirty="0" smtClean="0"/>
              <a:t>(placental </a:t>
            </a:r>
            <a:r>
              <a:rPr lang="en-US" dirty="0"/>
              <a:t>abruption, fetal growth restriction, </a:t>
            </a:r>
            <a:r>
              <a:rPr lang="en-US" dirty="0" err="1"/>
              <a:t>malpresentation</a:t>
            </a:r>
            <a:r>
              <a:rPr lang="en-US" dirty="0"/>
              <a:t>, and preterm labor and </a:t>
            </a:r>
            <a:r>
              <a:rPr lang="en-US" dirty="0" smtClean="0"/>
              <a:t>birth)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Pelvic exam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Bimanual </a:t>
            </a:r>
            <a:r>
              <a:rPr lang="en-US" dirty="0"/>
              <a:t>pelvic examination, an enlarged, mobile uterus with an irregular contour </a:t>
            </a:r>
            <a:endParaRPr lang="en-US" dirty="0" smtClean="0"/>
          </a:p>
          <a:p>
            <a:pPr lvl="1"/>
            <a:r>
              <a:rPr lang="en-US" dirty="0"/>
              <a:t>Infrequently, on speculum exam, a prolapsed </a:t>
            </a:r>
            <a:r>
              <a:rPr lang="en-US" dirty="0" err="1"/>
              <a:t>submucosal</a:t>
            </a:r>
            <a:r>
              <a:rPr lang="en-US" dirty="0"/>
              <a:t> fibroid may be visible at the external cervical 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Imaging </a:t>
            </a:r>
          </a:p>
          <a:p>
            <a:pPr lvl="1"/>
            <a:r>
              <a:rPr lang="en-US" dirty="0" smtClean="0"/>
              <a:t>Ultrasound</a:t>
            </a:r>
          </a:p>
          <a:p>
            <a:pPr lvl="2"/>
            <a:r>
              <a:rPr lang="en-US" dirty="0" err="1" smtClean="0"/>
              <a:t>Transvaginal</a:t>
            </a:r>
            <a:r>
              <a:rPr lang="en-US" dirty="0" smtClean="0"/>
              <a:t> </a:t>
            </a:r>
            <a:r>
              <a:rPr lang="en-US" dirty="0"/>
              <a:t>ultrasound has high sensitivity (95 to 100 percent) for detecting </a:t>
            </a:r>
            <a:r>
              <a:rPr lang="en-US" dirty="0" err="1"/>
              <a:t>myomas</a:t>
            </a:r>
            <a:r>
              <a:rPr lang="en-US" dirty="0"/>
              <a:t> in uteri less than 10 weeks' </a:t>
            </a:r>
            <a:r>
              <a:rPr lang="en-US" dirty="0" smtClean="0"/>
              <a:t>size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Most </a:t>
            </a:r>
            <a:r>
              <a:rPr lang="en-US" dirty="0"/>
              <a:t>widely used modality due to its availability and </a:t>
            </a:r>
            <a:r>
              <a:rPr lang="en-US" dirty="0" smtClean="0"/>
              <a:t>cost-effectiveness</a:t>
            </a:r>
          </a:p>
          <a:p>
            <a:pPr lvl="2"/>
            <a:r>
              <a:rPr lang="en-US" dirty="0"/>
              <a:t>Saline infusion </a:t>
            </a:r>
            <a:r>
              <a:rPr lang="en-US" dirty="0" err="1"/>
              <a:t>sonography</a:t>
            </a:r>
            <a:r>
              <a:rPr lang="en-US" dirty="0"/>
              <a:t> (</a:t>
            </a:r>
            <a:r>
              <a:rPr lang="en-US" dirty="0" err="1"/>
              <a:t>sonohysterography</a:t>
            </a:r>
            <a:r>
              <a:rPr lang="en-US" dirty="0"/>
              <a:t>) improves characterization of the extent of protrusion into the endometrial cavity by </a:t>
            </a:r>
            <a:r>
              <a:rPr lang="en-US" dirty="0" err="1"/>
              <a:t>submucous</a:t>
            </a:r>
            <a:r>
              <a:rPr lang="en-US" dirty="0"/>
              <a:t> </a:t>
            </a:r>
            <a:r>
              <a:rPr lang="en-US" dirty="0" err="1" smtClean="0"/>
              <a:t>myomas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Diagnostic </a:t>
            </a:r>
            <a:r>
              <a:rPr lang="en-US" dirty="0" err="1" smtClean="0"/>
              <a:t>hystroscopy</a:t>
            </a:r>
            <a:endParaRPr lang="en-US" dirty="0" smtClean="0"/>
          </a:p>
          <a:p>
            <a:pPr lvl="1"/>
            <a:r>
              <a:rPr lang="en-US" dirty="0" smtClean="0"/>
              <a:t>Office flexible </a:t>
            </a:r>
            <a:r>
              <a:rPr lang="en-US" dirty="0" err="1" smtClean="0"/>
              <a:t>hystroscope</a:t>
            </a:r>
            <a:r>
              <a:rPr lang="en-US" dirty="0" smtClean="0"/>
              <a:t> to diagnose </a:t>
            </a:r>
            <a:r>
              <a:rPr lang="en-US" dirty="0" err="1" smtClean="0"/>
              <a:t>submucos</a:t>
            </a:r>
            <a:r>
              <a:rPr lang="en-US" dirty="0" smtClean="0"/>
              <a:t> </a:t>
            </a:r>
            <a:r>
              <a:rPr lang="en-US" dirty="0" err="1" smtClean="0"/>
              <a:t>myoma</a:t>
            </a:r>
            <a:r>
              <a:rPr lang="en-US" dirty="0" smtClean="0"/>
              <a:t> and extend of protrusion to endometrial cavity</a:t>
            </a:r>
          </a:p>
          <a:p>
            <a:pPr lvl="1"/>
            <a:endParaRPr lang="en-US" dirty="0"/>
          </a:p>
          <a:p>
            <a:r>
              <a:rPr lang="en-US" dirty="0" smtClean="0"/>
              <a:t>MRI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Best </a:t>
            </a:r>
            <a:r>
              <a:rPr lang="en-US" dirty="0"/>
              <a:t>modality for visualizing the size and location of all uterine </a:t>
            </a:r>
            <a:r>
              <a:rPr lang="en-US" dirty="0" err="1" smtClean="0"/>
              <a:t>myomas</a:t>
            </a:r>
            <a:r>
              <a:rPr lang="en-US" dirty="0" smtClean="0"/>
              <a:t>. </a:t>
            </a:r>
            <a:r>
              <a:rPr lang="en-US" dirty="0"/>
              <a:t>Due to the expense of this modality, its use is best reserved for surgical planning for complicated </a:t>
            </a:r>
            <a:r>
              <a:rPr lang="en-US" dirty="0" smtClean="0"/>
              <a:t>procedures</a:t>
            </a:r>
          </a:p>
          <a:p>
            <a:pPr lvl="1"/>
            <a:endParaRPr lang="en-US" dirty="0"/>
          </a:p>
          <a:p>
            <a:r>
              <a:rPr lang="en-US" dirty="0" smtClean="0"/>
              <a:t>HSG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technique for defining the contour of </a:t>
            </a:r>
            <a:r>
              <a:rPr lang="en-US" dirty="0" smtClean="0"/>
              <a:t>the endometrial cavity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Difrential</a:t>
            </a:r>
            <a:r>
              <a:rPr lang="en-US" dirty="0" smtClean="0"/>
              <a:t> diagnosis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4343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Leiomyoma</a:t>
            </a:r>
            <a:endParaRPr lang="en-US" sz="2000" dirty="0"/>
          </a:p>
          <a:p>
            <a:r>
              <a:rPr lang="en-US" sz="2000" dirty="0" smtClean="0"/>
              <a:t>Uterine </a:t>
            </a:r>
            <a:r>
              <a:rPr lang="en-US" sz="2000" dirty="0" err="1"/>
              <a:t>adenomyosis</a:t>
            </a:r>
            <a:r>
              <a:rPr lang="en-US" sz="2000" dirty="0"/>
              <a:t> or </a:t>
            </a:r>
            <a:r>
              <a:rPr lang="en-US" sz="2000" dirty="0" err="1" smtClean="0"/>
              <a:t>adenomyoma</a:t>
            </a:r>
            <a:endParaRPr lang="en-US" sz="2000" dirty="0"/>
          </a:p>
          <a:p>
            <a:r>
              <a:rPr lang="en-US" sz="2000" dirty="0" smtClean="0"/>
              <a:t>Leiomyoma variant</a:t>
            </a:r>
            <a:endParaRPr lang="en-US" sz="2000" dirty="0"/>
          </a:p>
          <a:p>
            <a:r>
              <a:rPr lang="en-US" sz="2000" dirty="0" err="1" smtClean="0"/>
              <a:t>Adenomatoid</a:t>
            </a:r>
            <a:r>
              <a:rPr lang="en-US" sz="2000" dirty="0" smtClean="0"/>
              <a:t> tumors</a:t>
            </a:r>
            <a:endParaRPr lang="en-US" sz="2000" dirty="0"/>
          </a:p>
          <a:p>
            <a:r>
              <a:rPr lang="en-US" sz="2000" dirty="0" smtClean="0"/>
              <a:t>Pregnancy</a:t>
            </a:r>
            <a:endParaRPr lang="en-US" sz="2000" dirty="0"/>
          </a:p>
          <a:p>
            <a:r>
              <a:rPr lang="en-US" sz="2000" dirty="0" err="1" smtClean="0"/>
              <a:t>Hematometra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Uterine</a:t>
            </a:r>
            <a:r>
              <a:rPr lang="en-US" sz="2000" dirty="0"/>
              <a:t> </a:t>
            </a:r>
            <a:r>
              <a:rPr lang="en-US" sz="2000" dirty="0" smtClean="0"/>
              <a:t>sarcoma</a:t>
            </a:r>
            <a:endParaRPr lang="en-US" sz="2000" dirty="0"/>
          </a:p>
          <a:p>
            <a:r>
              <a:rPr lang="en-US" sz="2000" dirty="0"/>
              <a:t>Uterine </a:t>
            </a:r>
            <a:r>
              <a:rPr lang="en-US" sz="2000" dirty="0" err="1" smtClean="0"/>
              <a:t>carcinosarcoma</a:t>
            </a:r>
            <a:endParaRPr lang="en-US" sz="2000" dirty="0"/>
          </a:p>
          <a:p>
            <a:r>
              <a:rPr lang="en-US" sz="2000" dirty="0"/>
              <a:t>Endometrial </a:t>
            </a:r>
            <a:r>
              <a:rPr lang="en-US" sz="2000" dirty="0" smtClean="0"/>
              <a:t>carcinoma</a:t>
            </a:r>
            <a:endParaRPr lang="en-US" sz="2000" dirty="0"/>
          </a:p>
          <a:p>
            <a:r>
              <a:rPr lang="en-US" sz="2000" dirty="0"/>
              <a:t>Metastatic disease (typically from another reproductive tract primary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34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Spherical, well circumscribed, white firm lesion with whorled appearance on cut section</a:t>
            </a:r>
          </a:p>
          <a:p>
            <a:r>
              <a:rPr lang="en-US" dirty="0" smtClean="0"/>
              <a:t>Does not have true capsule… </a:t>
            </a:r>
            <a:r>
              <a:rPr lang="en-US" dirty="0" err="1" smtClean="0"/>
              <a:t>pseudocapsule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Degenerative changes as the tumor enlarge</a:t>
            </a:r>
          </a:p>
          <a:p>
            <a:pPr lvl="1"/>
            <a:r>
              <a:rPr lang="en-US" dirty="0" smtClean="0"/>
              <a:t>Hyaline degeneration ( Most common)</a:t>
            </a:r>
          </a:p>
          <a:p>
            <a:pPr lvl="1"/>
            <a:r>
              <a:rPr lang="en-US" dirty="0" smtClean="0"/>
              <a:t>Cystic degeneration</a:t>
            </a:r>
          </a:p>
          <a:p>
            <a:pPr lvl="1"/>
            <a:r>
              <a:rPr lang="en-US" dirty="0" smtClean="0"/>
              <a:t>Calcification ( After menopause)</a:t>
            </a:r>
          </a:p>
          <a:p>
            <a:pPr lvl="1"/>
            <a:r>
              <a:rPr lang="en-US" dirty="0" smtClean="0"/>
              <a:t>Fatty degeneration ( Rare )</a:t>
            </a:r>
          </a:p>
          <a:p>
            <a:pPr lvl="1"/>
            <a:r>
              <a:rPr lang="en-US" dirty="0" smtClean="0"/>
              <a:t>Red degeneration  5-10% during</a:t>
            </a:r>
          </a:p>
          <a:p>
            <a:pPr marL="411480" lvl="1" indent="0">
              <a:buNone/>
            </a:pPr>
            <a:r>
              <a:rPr lang="en-US" dirty="0" smtClean="0"/>
              <a:t> pregnancy</a:t>
            </a:r>
            <a:endParaRPr lang="en-US" dirty="0"/>
          </a:p>
        </p:txBody>
      </p:sp>
      <p:pic>
        <p:nvPicPr>
          <p:cNvPr id="8194" name="Picture 2" descr="C:\Users\ksalamah\Pictures\fib p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81400"/>
            <a:ext cx="2438400" cy="245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1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Relief of symptoms </a:t>
            </a:r>
            <a:r>
              <a:rPr lang="en-US" dirty="0" smtClean="0"/>
              <a:t>is </a:t>
            </a:r>
            <a:r>
              <a:rPr lang="en-US" dirty="0"/>
              <a:t>the major goal </a:t>
            </a:r>
            <a:r>
              <a:rPr lang="en-US" dirty="0" smtClean="0"/>
              <a:t>in management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type and timing of any intervention should be individualized, based upon </a:t>
            </a:r>
            <a:r>
              <a:rPr lang="en-US" dirty="0" smtClean="0"/>
              <a:t>the following factors: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/>
              <a:t>and severity of </a:t>
            </a:r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Size </a:t>
            </a:r>
            <a:r>
              <a:rPr lang="en-US" dirty="0"/>
              <a:t>of the </a:t>
            </a:r>
            <a:r>
              <a:rPr lang="en-US" dirty="0" err="1" smtClean="0"/>
              <a:t>myoma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/>
              <a:t>of the </a:t>
            </a:r>
            <a:r>
              <a:rPr lang="en-US" dirty="0" err="1" smtClean="0"/>
              <a:t>myoma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Patient age</a:t>
            </a:r>
          </a:p>
          <a:p>
            <a:pPr lvl="1"/>
            <a:r>
              <a:rPr lang="en-US" dirty="0" smtClean="0"/>
              <a:t>Reproductive </a:t>
            </a:r>
            <a:r>
              <a:rPr lang="en-US" dirty="0"/>
              <a:t>plans and obstetrical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EXPECTANT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shrink substantially </a:t>
            </a:r>
            <a:r>
              <a:rPr lang="en-US" dirty="0" smtClean="0"/>
              <a:t>during </a:t>
            </a:r>
            <a:r>
              <a:rPr lang="en-US" dirty="0"/>
              <a:t>the postpartum period,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nitial </a:t>
            </a:r>
            <a:r>
              <a:rPr lang="en-US" dirty="0"/>
              <a:t>imaging study (usually an ultrasound) to confirm that a pelvic mass is a fibroid and not an ovarian mass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nnual </a:t>
            </a:r>
            <a:r>
              <a:rPr lang="en-US" dirty="0"/>
              <a:t>pelvic exams and, in patients with anemia or menorrhagia, check a complete blood count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symptoms or uterine size are increasing, we proceed with further evaluation and patient counseling regarding treatment options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Rule out other causes of </a:t>
            </a:r>
            <a:r>
              <a:rPr lang="en-US" dirty="0" err="1" smtClean="0"/>
              <a:t>menorrhgea</a:t>
            </a:r>
            <a:endParaRPr lang="en-US" dirty="0" smtClean="0"/>
          </a:p>
          <a:p>
            <a:pPr lvl="2"/>
            <a:r>
              <a:rPr lang="en-US" dirty="0" err="1" smtClean="0"/>
              <a:t>Hypothyrodism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Bleeding disorders.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therapy</a:t>
            </a:r>
          </a:p>
          <a:p>
            <a:pPr lvl="1"/>
            <a:r>
              <a:rPr lang="en-US" dirty="0"/>
              <a:t>Gonadotropin-releasing hormone agonists </a:t>
            </a:r>
            <a:endParaRPr lang="en-US" dirty="0" smtClean="0"/>
          </a:p>
          <a:p>
            <a:pPr lvl="2"/>
            <a:r>
              <a:rPr lang="en-US" dirty="0" smtClean="0"/>
              <a:t>Most effective </a:t>
            </a:r>
            <a:r>
              <a:rPr lang="en-US" dirty="0"/>
              <a:t>medical therapy for uterine </a:t>
            </a:r>
            <a:r>
              <a:rPr lang="en-US" dirty="0" err="1"/>
              <a:t>myomas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by initially increasing the release of gonadotropins, followed by desensitization and </a:t>
            </a:r>
            <a:r>
              <a:rPr lang="en-US" dirty="0" err="1"/>
              <a:t>downregulation</a:t>
            </a:r>
            <a:r>
              <a:rPr lang="en-US" dirty="0"/>
              <a:t> to a </a:t>
            </a:r>
            <a:r>
              <a:rPr lang="en-US" dirty="0" err="1"/>
              <a:t>hypogonadotropic</a:t>
            </a:r>
            <a:r>
              <a:rPr lang="en-US" dirty="0"/>
              <a:t>, </a:t>
            </a:r>
            <a:r>
              <a:rPr lang="en-US" dirty="0" err="1"/>
              <a:t>hypogonadal</a:t>
            </a:r>
            <a:r>
              <a:rPr lang="en-US" dirty="0"/>
              <a:t> state that clinically resembles menopause. </a:t>
            </a:r>
            <a:endParaRPr lang="en-US" dirty="0" smtClean="0"/>
          </a:p>
          <a:p>
            <a:pPr lvl="2"/>
            <a:r>
              <a:rPr lang="en-US" dirty="0" smtClean="0"/>
              <a:t>Most </a:t>
            </a:r>
            <a:r>
              <a:rPr lang="en-US" dirty="0"/>
              <a:t>women will develop amenorrhea, improvement in anemia </a:t>
            </a:r>
            <a:r>
              <a:rPr lang="en-US" dirty="0" smtClean="0"/>
              <a:t>and </a:t>
            </a:r>
            <a:r>
              <a:rPr lang="en-US" dirty="0"/>
              <a:t>a significant reduction (35 to 60 percent) in uterine size within three months of initiating this </a:t>
            </a:r>
            <a:r>
              <a:rPr lang="en-US" dirty="0" smtClean="0"/>
              <a:t>therapy.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373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GnRh</a:t>
            </a:r>
            <a:r>
              <a:rPr lang="en-US" dirty="0" smtClean="0"/>
              <a:t> agonist side effect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apid </a:t>
            </a:r>
            <a:r>
              <a:rPr lang="en-US" dirty="0"/>
              <a:t>resumption of menses and pretreatment uterine volume after discontinuation of </a:t>
            </a:r>
            <a:r>
              <a:rPr lang="en-US" dirty="0" err="1"/>
              <a:t>GnRH</a:t>
            </a:r>
            <a:r>
              <a:rPr lang="en-US" dirty="0"/>
              <a:t> agonists.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ot </a:t>
            </a:r>
            <a:r>
              <a:rPr lang="en-US" dirty="0"/>
              <a:t>flashes, sleep disturbance, vaginal dryness, </a:t>
            </a:r>
            <a:r>
              <a:rPr lang="en-US" dirty="0" err="1"/>
              <a:t>myalgias</a:t>
            </a:r>
            <a:r>
              <a:rPr lang="en-US" dirty="0"/>
              <a:t> and </a:t>
            </a:r>
            <a:r>
              <a:rPr lang="en-US" dirty="0" err="1"/>
              <a:t>arthralgias</a:t>
            </a:r>
            <a:r>
              <a:rPr lang="en-US" dirty="0"/>
              <a:t>, and possible impairment of mood and cognition [15]. Bone loss leading to osteoporosis after long-term (12+ months) use is the most serious complication and most often limits therapy.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neoplasm of the uterus.</a:t>
            </a:r>
          </a:p>
          <a:p>
            <a:r>
              <a:rPr lang="en-US" dirty="0" smtClean="0"/>
              <a:t>Benign monoclonal tumors.</a:t>
            </a:r>
          </a:p>
          <a:p>
            <a:r>
              <a:rPr lang="en-US" dirty="0" smtClean="0"/>
              <a:t>Derived from the smooth muscle cell of the myometrium.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69342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Used as preoperative therapy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GnRH</a:t>
            </a:r>
            <a:r>
              <a:rPr lang="en-US" dirty="0"/>
              <a:t> agonists are approved for administration for three to six months prior to leiomyoma-related surgery in conjunction with iron supplementation to facilitate the procedure and enable correction of anemia Reduction in uterine size can facilitate subsequent surgery by reducing intraoperative blood a transverse (rather than vertical) abdominal incision, or a minimally-invasive procedure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98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Gonadotropin-releasing hormone </a:t>
            </a:r>
            <a:r>
              <a:rPr lang="en-US" dirty="0" smtClean="0"/>
              <a:t>antagonists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Similar </a:t>
            </a:r>
            <a:r>
              <a:rPr lang="en-US" dirty="0"/>
              <a:t>clinical results have been achieved with </a:t>
            </a:r>
            <a:r>
              <a:rPr lang="en-US" dirty="0" err="1"/>
              <a:t>GnRH</a:t>
            </a:r>
            <a:r>
              <a:rPr lang="en-US" dirty="0"/>
              <a:t> antagonists, which compete with endogenous </a:t>
            </a:r>
            <a:r>
              <a:rPr lang="en-US" dirty="0" err="1"/>
              <a:t>GnRH</a:t>
            </a:r>
            <a:r>
              <a:rPr lang="en-US" dirty="0"/>
              <a:t> for pituitary binding sites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advantage of antagonists over agonists is the rapid onset of clinical effects without the characteristic initial flare-up observed with </a:t>
            </a:r>
            <a:r>
              <a:rPr lang="en-US" dirty="0" err="1"/>
              <a:t>GnRH</a:t>
            </a:r>
            <a:r>
              <a:rPr lang="en-US" dirty="0"/>
              <a:t> agonist treatment.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Interventional radiology</a:t>
            </a:r>
          </a:p>
          <a:p>
            <a:pPr lvl="1"/>
            <a:r>
              <a:rPr lang="en-US" dirty="0" smtClean="0"/>
              <a:t>Uterine artery embolization </a:t>
            </a:r>
          </a:p>
          <a:p>
            <a:pPr lvl="2"/>
            <a:r>
              <a:rPr lang="en-US" dirty="0"/>
              <a:t>minimally invasive option for management of leiomyoma-related </a:t>
            </a:r>
            <a:r>
              <a:rPr lang="en-US" dirty="0" smtClean="0"/>
              <a:t>symptoms, excellent </a:t>
            </a:r>
            <a:r>
              <a:rPr lang="en-US" dirty="0"/>
              <a:t>technical and clinical success has been reported. </a:t>
            </a:r>
            <a:endParaRPr lang="en-US" dirty="0" smtClean="0"/>
          </a:p>
          <a:p>
            <a:pPr lvl="2"/>
            <a:r>
              <a:rPr lang="en-US" dirty="0" smtClean="0"/>
              <a:t>It </a:t>
            </a:r>
            <a:r>
              <a:rPr lang="en-US" dirty="0"/>
              <a:t>is an effective option for women who wish to preserve their uterus and are not interested in optimizing future fertility. </a:t>
            </a:r>
            <a:endParaRPr lang="en-US" dirty="0" smtClean="0"/>
          </a:p>
          <a:p>
            <a:pPr lvl="2"/>
            <a:r>
              <a:rPr lang="en-US" dirty="0" smtClean="0"/>
              <a:t>UFE </a:t>
            </a:r>
            <a:r>
              <a:rPr lang="en-US" dirty="0"/>
              <a:t>results in shrinkage of </a:t>
            </a:r>
            <a:r>
              <a:rPr lang="en-US" dirty="0" err="1"/>
              <a:t>myomas</a:t>
            </a:r>
            <a:r>
              <a:rPr lang="en-US" dirty="0"/>
              <a:t> of approximately 30 to 46 percent</a:t>
            </a:r>
          </a:p>
        </p:txBody>
      </p:sp>
      <p:pic>
        <p:nvPicPr>
          <p:cNvPr id="9218" name="Picture 2" descr="C:\Users\ksalamah\Pictures\ute 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629" y="304800"/>
            <a:ext cx="233357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3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Magnetic resonance guided focused </a:t>
            </a:r>
            <a:r>
              <a:rPr lang="en-US" dirty="0" smtClean="0"/>
              <a:t>ultrasound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recent option for the treatment of uterine </a:t>
            </a:r>
            <a:r>
              <a:rPr lang="en-US" dirty="0" err="1"/>
              <a:t>leiomyomas</a:t>
            </a:r>
            <a:r>
              <a:rPr lang="en-US" dirty="0"/>
              <a:t> in premenopausal women who have completed childbearing.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noninvasive </a:t>
            </a:r>
            <a:r>
              <a:rPr lang="en-US" dirty="0" err="1"/>
              <a:t>thermoablative</a:t>
            </a:r>
            <a:r>
              <a:rPr lang="en-US" dirty="0"/>
              <a:t> technique converges multiple waves of ultrasound energy on a small volume of tissue, which leads to its thermal </a:t>
            </a:r>
            <a:r>
              <a:rPr lang="en-US" dirty="0" smtClean="0"/>
              <a:t>destruction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4373563"/>
          </a:xfrm>
        </p:spPr>
        <p:txBody>
          <a:bodyPr/>
          <a:lstStyle/>
          <a:p>
            <a:r>
              <a:rPr lang="en-US" dirty="0" smtClean="0"/>
              <a:t>Surgical therapy</a:t>
            </a:r>
          </a:p>
          <a:p>
            <a:pPr lvl="1"/>
            <a:r>
              <a:rPr lang="en-US" dirty="0" smtClean="0"/>
              <a:t>Myomectomy</a:t>
            </a:r>
          </a:p>
          <a:p>
            <a:pPr lvl="2"/>
            <a:r>
              <a:rPr lang="en-US" dirty="0" smtClean="0"/>
              <a:t>Myomectomy </a:t>
            </a:r>
            <a:r>
              <a:rPr lang="en-US" dirty="0"/>
              <a:t>is an option for women who have not completed childbearing or otherwise wish to retain their </a:t>
            </a:r>
            <a:r>
              <a:rPr lang="en-US" dirty="0" smtClean="0"/>
              <a:t>uterus.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isadvantage </a:t>
            </a:r>
            <a:r>
              <a:rPr lang="en-US" dirty="0"/>
              <a:t>of this procedure is the risk that more </a:t>
            </a:r>
            <a:r>
              <a:rPr lang="en-US" dirty="0" err="1"/>
              <a:t>leiomyomas</a:t>
            </a:r>
            <a:r>
              <a:rPr lang="en-US" dirty="0"/>
              <a:t> will develop from new clones of abnormal </a:t>
            </a:r>
            <a:r>
              <a:rPr lang="en-US" dirty="0" err="1" smtClean="0"/>
              <a:t>myocytes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/>
              <a:t>Hysteroscopic</a:t>
            </a:r>
            <a:r>
              <a:rPr lang="en-US" dirty="0"/>
              <a:t> myomectomy is the procedure of choice for removing </a:t>
            </a:r>
            <a:r>
              <a:rPr lang="en-US" dirty="0" err="1"/>
              <a:t>intracavitary</a:t>
            </a:r>
            <a:r>
              <a:rPr lang="en-US" dirty="0"/>
              <a:t> </a:t>
            </a:r>
            <a:r>
              <a:rPr lang="en-US" dirty="0" err="1"/>
              <a:t>myomas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61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Surgical therapy</a:t>
            </a:r>
          </a:p>
          <a:p>
            <a:pPr lvl="1"/>
            <a:r>
              <a:rPr lang="en-US" dirty="0" err="1" smtClean="0"/>
              <a:t>Hystrectomy</a:t>
            </a:r>
            <a:endParaRPr lang="en-US" dirty="0"/>
          </a:p>
          <a:p>
            <a:pPr lvl="2"/>
            <a:r>
              <a:rPr lang="en-US" dirty="0" smtClean="0"/>
              <a:t> Women </a:t>
            </a:r>
            <a:r>
              <a:rPr lang="en-US" dirty="0"/>
              <a:t>with acute hemorrhage who do not respond to other </a:t>
            </a:r>
            <a:r>
              <a:rPr lang="en-US" dirty="0" smtClean="0"/>
              <a:t>therapies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who have completed childbearing and have current or increased future risk of other </a:t>
            </a:r>
            <a:r>
              <a:rPr lang="en-US" dirty="0" smtClean="0"/>
              <a:t>diseases.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who have failed prior minimally invasive therapy for </a:t>
            </a:r>
            <a:r>
              <a:rPr lang="en-US" dirty="0" err="1" smtClean="0"/>
              <a:t>leiomyomas</a:t>
            </a:r>
            <a:endParaRPr lang="en-US" dirty="0" smtClean="0"/>
          </a:p>
          <a:p>
            <a:pPr lvl="2"/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who have completed childbearing and have significant symptoms, multiple </a:t>
            </a:r>
            <a:r>
              <a:rPr lang="en-US" dirty="0" err="1"/>
              <a:t>leiomyomas</a:t>
            </a:r>
            <a:r>
              <a:rPr lang="en-US" dirty="0"/>
              <a:t>, and a desire for a definitive end to symptomatology.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Endometrial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Epidemiology </a:t>
            </a:r>
          </a:p>
          <a:p>
            <a:pPr lvl="1"/>
            <a:r>
              <a:rPr lang="en-US" dirty="0" smtClean="0"/>
              <a:t>Most common gynecological cancer in the developed countries, with </a:t>
            </a:r>
            <a:r>
              <a:rPr lang="en-US" dirty="0"/>
              <a:t>an incidence of 12.9 per 100,000 women and a mortality rate of 2.4 per </a:t>
            </a:r>
            <a:r>
              <a:rPr lang="en-US" dirty="0" smtClean="0"/>
              <a:t>100,000.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developing countries, it is the second most common gynecologic </a:t>
            </a:r>
            <a:r>
              <a:rPr lang="en-US" dirty="0" smtClean="0"/>
              <a:t>malignancy, with </a:t>
            </a:r>
            <a:r>
              <a:rPr lang="en-US" dirty="0"/>
              <a:t>an incidence of 5.9 per 100,000 and a mortality rate of 1.7 per 100,000. </a:t>
            </a:r>
            <a:endParaRPr lang="en-US" dirty="0" smtClean="0"/>
          </a:p>
          <a:p>
            <a:pPr lvl="1"/>
            <a:r>
              <a:rPr lang="en-US" dirty="0"/>
              <a:t>The average age of diagnosis of uterine cancer in the US is 61 years </a:t>
            </a:r>
            <a:r>
              <a:rPr lang="en-US" dirty="0" smtClean="0"/>
              <a:t>old</a:t>
            </a:r>
          </a:p>
          <a:p>
            <a:pPr lvl="1"/>
            <a:r>
              <a:rPr lang="en-US" dirty="0"/>
              <a:t>From ages 50 to 70, women have a </a:t>
            </a:r>
            <a:r>
              <a:rPr lang="en-US" dirty="0" smtClean="0"/>
              <a:t>1.4% risk </a:t>
            </a:r>
            <a:r>
              <a:rPr lang="en-US" dirty="0"/>
              <a:t>of being diagnosed with uterine cancer </a:t>
            </a:r>
          </a:p>
          <a:p>
            <a:pPr lvl="1"/>
            <a:r>
              <a:rPr lang="en-US" dirty="0" smtClean="0"/>
              <a:t>Women </a:t>
            </a:r>
            <a:r>
              <a:rPr lang="en-US" dirty="0"/>
              <a:t>in the US have a </a:t>
            </a:r>
            <a:r>
              <a:rPr lang="en-US" dirty="0" smtClean="0"/>
              <a:t>2.6% lifetime </a:t>
            </a:r>
            <a:r>
              <a:rPr lang="en-US" dirty="0"/>
              <a:t>risk of developing uterine cancer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Histological 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histologic </a:t>
            </a:r>
            <a:r>
              <a:rPr lang="en-US" dirty="0" smtClean="0"/>
              <a:t>categories: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Type </a:t>
            </a:r>
            <a:r>
              <a:rPr lang="en-US" dirty="0"/>
              <a:t>I tumors include tumors of </a:t>
            </a:r>
            <a:r>
              <a:rPr lang="en-US" dirty="0" err="1"/>
              <a:t>endometrioid</a:t>
            </a:r>
            <a:r>
              <a:rPr lang="en-US" dirty="0"/>
              <a:t> histology that are grade 1 or 2; these comprise approximately 80 percent of endometrial carcinomas. These tumors typically have a favorable prognosis, are estrogen-responsive, and may be preceded by an intraepithelial neoplasm (atypical and/or complex endometrial hyperplasia).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391400" cy="4373563"/>
          </a:xfrm>
        </p:spPr>
        <p:txBody>
          <a:bodyPr>
            <a:normAutofit/>
          </a:bodyPr>
          <a:lstStyle/>
          <a:p>
            <a:r>
              <a:rPr lang="en-US" sz="2000" dirty="0"/>
              <a:t>Type II tumors </a:t>
            </a:r>
            <a:endParaRPr lang="en-US" sz="2000" dirty="0" smtClean="0"/>
          </a:p>
          <a:p>
            <a:pPr lvl="1"/>
            <a:r>
              <a:rPr lang="en-US" sz="1600" dirty="0" smtClean="0"/>
              <a:t>account </a:t>
            </a:r>
            <a:r>
              <a:rPr lang="en-US" sz="1600" dirty="0"/>
              <a:t>for 10 to 20 percent of endometrial carcinomas. They include grade 3 </a:t>
            </a:r>
            <a:r>
              <a:rPr lang="en-US" sz="1600" dirty="0" err="1"/>
              <a:t>endometrioid</a:t>
            </a:r>
            <a:r>
              <a:rPr lang="en-US" sz="1600" dirty="0"/>
              <a:t> tumors &amp; serous, clear cell, mucinous, squamous, transitional cell, </a:t>
            </a:r>
            <a:r>
              <a:rPr lang="en-US" sz="1600" dirty="0" err="1"/>
              <a:t>mesonephric</a:t>
            </a:r>
            <a:r>
              <a:rPr lang="en-US" sz="1600" dirty="0"/>
              <a:t>, and undifferentiated. These tumors are often high-grade, have a poor prognosis, and are not clearly associated with estrogen stimulation. A precursor lesion is rarely identified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52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 … estrogen dependent tumor</a:t>
            </a:r>
          </a:p>
          <a:p>
            <a:pPr lvl="1"/>
            <a:r>
              <a:rPr lang="en-US" dirty="0" smtClean="0"/>
              <a:t>Exogenous estrogen</a:t>
            </a:r>
          </a:p>
          <a:p>
            <a:pPr lvl="2"/>
            <a:r>
              <a:rPr lang="en-US" dirty="0" err="1" smtClean="0"/>
              <a:t>Tamoxifen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Unopposed systemic estrogen therapy</a:t>
            </a:r>
          </a:p>
          <a:p>
            <a:pPr lvl="2"/>
            <a:r>
              <a:rPr lang="en-US" dirty="0" smtClean="0"/>
              <a:t>Postmenopausal estrogen therapy</a:t>
            </a:r>
          </a:p>
          <a:p>
            <a:pPr lvl="2"/>
            <a:r>
              <a:rPr lang="en-US" dirty="0" smtClean="0"/>
              <a:t>Phytoestrogen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Endogenous estrogen</a:t>
            </a:r>
          </a:p>
          <a:p>
            <a:pPr lvl="2"/>
            <a:r>
              <a:rPr lang="en-US" dirty="0" smtClean="0"/>
              <a:t>Chronic anovulation</a:t>
            </a:r>
          </a:p>
          <a:p>
            <a:pPr lvl="2"/>
            <a:r>
              <a:rPr lang="en-US" dirty="0" smtClean="0"/>
              <a:t>Early menarche --- late menopause</a:t>
            </a:r>
          </a:p>
          <a:p>
            <a:pPr lvl="2"/>
            <a:r>
              <a:rPr lang="en-US" dirty="0" smtClean="0"/>
              <a:t>Obesity </a:t>
            </a:r>
          </a:p>
          <a:p>
            <a:pPr lvl="2"/>
            <a:r>
              <a:rPr lang="en-US" dirty="0" smtClean="0"/>
              <a:t>Estrogen secreting tumors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&amp; Location</a:t>
            </a:r>
            <a:endParaRPr lang="en-US" dirty="0"/>
          </a:p>
        </p:txBody>
      </p:sp>
      <p:pic>
        <p:nvPicPr>
          <p:cNvPr id="1026" name="Picture 2" descr="C:\Users\ksalamah\Pictures\fib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33182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6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history and genetics predisposition </a:t>
            </a:r>
          </a:p>
          <a:p>
            <a:pPr lvl="1"/>
            <a:r>
              <a:rPr lang="en-US" dirty="0"/>
              <a:t>Lynch syndrome (hereditary </a:t>
            </a:r>
            <a:r>
              <a:rPr lang="en-US" dirty="0" err="1"/>
              <a:t>nonpolyposis</a:t>
            </a:r>
            <a:r>
              <a:rPr lang="en-US" dirty="0"/>
              <a:t> colorectal </a:t>
            </a:r>
            <a:r>
              <a:rPr lang="en-US" dirty="0" smtClean="0"/>
              <a:t>cancer)</a:t>
            </a:r>
            <a:endParaRPr lang="en-US" dirty="0"/>
          </a:p>
          <a:p>
            <a:pPr lvl="2"/>
            <a:r>
              <a:rPr lang="en-US" dirty="0"/>
              <a:t>Autosomal </a:t>
            </a:r>
            <a:r>
              <a:rPr lang="en-US" dirty="0" smtClean="0"/>
              <a:t>dominant caused </a:t>
            </a:r>
            <a:r>
              <a:rPr lang="en-US" dirty="0"/>
              <a:t>by a </a:t>
            </a:r>
            <a:r>
              <a:rPr lang="en-US" dirty="0" err="1"/>
              <a:t>germline</a:t>
            </a:r>
            <a:r>
              <a:rPr lang="en-US" dirty="0"/>
              <a:t> mutation in one of several DNA mismatch repair genes</a:t>
            </a:r>
            <a:endParaRPr lang="en-US" dirty="0" smtClean="0"/>
          </a:p>
          <a:p>
            <a:pPr lvl="2"/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/>
              <a:t>the disease at a young age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Accounts </a:t>
            </a:r>
            <a:r>
              <a:rPr lang="en-US" dirty="0"/>
              <a:t>for two to five percent of all endometrial </a:t>
            </a:r>
            <a:r>
              <a:rPr lang="en-US" dirty="0" smtClean="0"/>
              <a:t>carcinomas.</a:t>
            </a:r>
          </a:p>
          <a:p>
            <a:pPr lvl="2"/>
            <a:r>
              <a:rPr lang="en-US" dirty="0" smtClean="0"/>
              <a:t>Women </a:t>
            </a:r>
            <a:r>
              <a:rPr lang="en-US" dirty="0"/>
              <a:t>with Lynch syndrome, the lifetime risk of endometrial carcinoma is 27 to 71 percent compared with 2.6 percent in the general population </a:t>
            </a:r>
            <a:endParaRPr lang="en-US" dirty="0" smtClean="0"/>
          </a:p>
          <a:p>
            <a:pPr lvl="2"/>
            <a:r>
              <a:rPr lang="en-US" dirty="0" smtClean="0"/>
              <a:t>Mean age of diagnosis of endometrial cancer 46-54yrs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BRCA I mutation </a:t>
            </a:r>
          </a:p>
          <a:p>
            <a:pPr lvl="1"/>
            <a:r>
              <a:rPr lang="en-US" dirty="0"/>
              <a:t> BRCA1 mutation carriers reported a significant increase in the risk of uterine cancer (RR 2.65, 95% CI 1.69-4.16</a:t>
            </a:r>
            <a:r>
              <a:rPr lang="en-US" dirty="0" smtClean="0"/>
              <a:t>). </a:t>
            </a:r>
            <a:endParaRPr lang="en-US" dirty="0"/>
          </a:p>
          <a:p>
            <a:pPr lvl="1"/>
            <a:r>
              <a:rPr lang="en-US" dirty="0" smtClean="0"/>
              <a:t>Data </a:t>
            </a:r>
            <a:r>
              <a:rPr lang="en-US" dirty="0"/>
              <a:t>from a prospective series suggested that the risk of endometrial carcinoma was significantly elevated only for BRCA mutation carriers taking </a:t>
            </a:r>
            <a:r>
              <a:rPr lang="en-US" dirty="0" err="1"/>
              <a:t>tamoxifen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/>
              <a:t>Nulliparity</a:t>
            </a:r>
            <a:r>
              <a:rPr lang="en-US" dirty="0"/>
              <a:t> and </a:t>
            </a:r>
            <a:r>
              <a:rPr lang="en-US" dirty="0" smtClean="0"/>
              <a:t>infertility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risk of endometrial carcinoma is inversely related to </a:t>
            </a:r>
            <a:r>
              <a:rPr lang="en-US" dirty="0" smtClean="0"/>
              <a:t>parity.</a:t>
            </a:r>
          </a:p>
          <a:p>
            <a:pPr lvl="1"/>
            <a:r>
              <a:rPr lang="en-US" dirty="0" err="1" smtClean="0"/>
              <a:t>Nulliparity</a:t>
            </a:r>
            <a:r>
              <a:rPr lang="en-US" dirty="0" smtClean="0"/>
              <a:t> </a:t>
            </a:r>
            <a:r>
              <a:rPr lang="en-US" dirty="0"/>
              <a:t>and infertility do not appear to independent risk factors for endometrial carcinoma; instead, the association is probably with the high frequency of </a:t>
            </a:r>
            <a:r>
              <a:rPr lang="en-US" dirty="0" err="1"/>
              <a:t>anovulatory</a:t>
            </a:r>
            <a:r>
              <a:rPr lang="en-US" dirty="0"/>
              <a:t> cycles in infertile women.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are inconsistent regarding whether ovulation induction for treatment of infertility is associated with an increased risk of endometrial </a:t>
            </a:r>
            <a:r>
              <a:rPr lang="en-US" dirty="0" smtClean="0"/>
              <a:t>carcinoma.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Diabetes and hypertension</a:t>
            </a:r>
          </a:p>
          <a:p>
            <a:pPr lvl="1"/>
            <a:r>
              <a:rPr lang="en-US" dirty="0"/>
              <a:t> Women with diabetes mellitus and hypertension are at increased risk for endometrial carcinoma.</a:t>
            </a:r>
          </a:p>
          <a:p>
            <a:pPr lvl="1"/>
            <a:r>
              <a:rPr lang="en-US" dirty="0"/>
              <a:t>Comorbid factors, primarily obesity, account for much of this risk, but some studies have found independent effects, as well.</a:t>
            </a:r>
          </a:p>
          <a:p>
            <a:pPr lvl="1"/>
            <a:r>
              <a:rPr lang="en-US" dirty="0"/>
              <a:t>The risk of developing endometrial carcinoma is higher in type 2 than type 1 diabetics. Diets high in carbohydrates and associated </a:t>
            </a:r>
            <a:r>
              <a:rPr lang="en-US" dirty="0" err="1"/>
              <a:t>hyperinsulinemia</a:t>
            </a:r>
            <a:r>
              <a:rPr lang="en-US" dirty="0"/>
              <a:t>, insulin resistance, and elevated levels of insulin-like growth factors may play a role in endometrial proliferation and development of endometrial carcinoma; this is an area of active investigation</a:t>
            </a:r>
          </a:p>
          <a:p>
            <a:pPr lvl="1"/>
            <a:endParaRPr lang="en-US" dirty="0"/>
          </a:p>
          <a:p>
            <a:r>
              <a:rPr lang="en-US" dirty="0" smtClean="0"/>
              <a:t>,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Breast </a:t>
            </a:r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history of breast cancer is a risk factor for development of endometrial carcinoma, clearly in women treated with </a:t>
            </a:r>
            <a:r>
              <a:rPr lang="en-US" dirty="0" err="1"/>
              <a:t>tamoxifen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Hormonal contraceptives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use of estrogen-progestin oral contraceptives (OCs) decreases the risk of endometrial carcinoma by 50 percent or </a:t>
            </a:r>
            <a:r>
              <a:rPr lang="en-US" dirty="0" smtClean="0"/>
              <a:t>higher</a:t>
            </a:r>
            <a:endParaRPr lang="en-US" dirty="0"/>
          </a:p>
          <a:p>
            <a:pPr lvl="1"/>
            <a:r>
              <a:rPr lang="en-US" dirty="0"/>
              <a:t>The benefit of hormonal contraceptives is likely due to the progestin component, which suppresses endometrial proliferation. </a:t>
            </a:r>
            <a:endParaRPr lang="en-US" dirty="0" smtClean="0"/>
          </a:p>
          <a:p>
            <a:pPr lvl="1"/>
            <a:r>
              <a:rPr lang="en-US" dirty="0" smtClean="0"/>
              <a:t>Studies </a:t>
            </a:r>
            <a:r>
              <a:rPr lang="en-US" dirty="0"/>
              <a:t>have found that progestin-only contraceptives </a:t>
            </a:r>
            <a:r>
              <a:rPr lang="en-US" dirty="0" smtClean="0"/>
              <a:t>provide </a:t>
            </a:r>
            <a:r>
              <a:rPr lang="en-US" dirty="0"/>
              <a:t>endometrial protection against development of endometrial </a:t>
            </a:r>
            <a:r>
              <a:rPr lang="en-US" dirty="0" err="1"/>
              <a:t>neoplasia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age at last </a:t>
            </a:r>
            <a:r>
              <a:rPr lang="en-US" dirty="0" smtClean="0"/>
              <a:t>birth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Childbearing at an older age, independent of parity and other factors, was associated with a decreased risk of endometrial </a:t>
            </a:r>
            <a:r>
              <a:rPr lang="en-US" dirty="0" smtClean="0"/>
              <a:t>carcinoma. </a:t>
            </a:r>
            <a:r>
              <a:rPr lang="en-US" dirty="0"/>
              <a:t>As an example, women who last gave birth at age 35 to 39 years had a 32 percent decrease in risk (95% CI 0.61-0.76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r>
              <a:rPr lang="en-US" dirty="0"/>
              <a:t>Smoking </a:t>
            </a:r>
          </a:p>
          <a:p>
            <a:pPr lvl="1"/>
            <a:r>
              <a:rPr lang="en-US" dirty="0" smtClean="0"/>
              <a:t>Cigarette </a:t>
            </a:r>
            <a:r>
              <a:rPr lang="en-US" dirty="0"/>
              <a:t>smoking is associated with a decreased risk of developing endometrial carcinoma in postmenopausal women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1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activity</a:t>
            </a:r>
          </a:p>
          <a:p>
            <a:r>
              <a:rPr lang="en-US" dirty="0" smtClean="0"/>
              <a:t>Coffee and tea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pic>
        <p:nvPicPr>
          <p:cNvPr id="10242" name="Picture 2" descr="C:\Users\ksalamah\Pictures\s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2819400" cy="197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ksalamah\Pictures\co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14041"/>
            <a:ext cx="2380451" cy="178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Abnormal uterine </a:t>
            </a:r>
            <a:r>
              <a:rPr lang="en-US" dirty="0" smtClean="0"/>
              <a:t>bleeding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Suspicion of the presence of endometrial </a:t>
            </a:r>
            <a:r>
              <a:rPr lang="en-US" dirty="0" err="1"/>
              <a:t>neoplasia</a:t>
            </a:r>
            <a:r>
              <a:rPr lang="en-US" dirty="0"/>
              <a:t> (neoplastic endometrial hyperplasia or carcinoma) depends upon symptoms, age, and the presence of risk factors. </a:t>
            </a:r>
            <a:endParaRPr lang="en-US" dirty="0" smtClean="0"/>
          </a:p>
          <a:p>
            <a:pPr lvl="1"/>
            <a:r>
              <a:rPr lang="en-US" dirty="0" smtClean="0"/>
              <a:t>Abnormal </a:t>
            </a:r>
            <a:r>
              <a:rPr lang="en-US" dirty="0"/>
              <a:t>uterine bleeding is present in approximately 75 to 90 percent of women with endometrial </a:t>
            </a:r>
            <a:r>
              <a:rPr lang="en-US" dirty="0" smtClean="0"/>
              <a:t>carcinoma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of bleeding does not correlate with the risk of cancer.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Postmenopausal </a:t>
            </a:r>
            <a:r>
              <a:rPr lang="en-US" dirty="0"/>
              <a:t>women 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bleeding, including spotting or staining. Three to 20 percent of women with postmenopausal bleeding are found to have endometrial carcinoma and another 5 to 15 percent have endometrial </a:t>
            </a:r>
            <a:r>
              <a:rPr lang="en-US" dirty="0" smtClean="0"/>
              <a:t>hyperplasia.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Age </a:t>
            </a:r>
            <a:r>
              <a:rPr lang="en-US" dirty="0"/>
              <a:t>45 to menopause </a:t>
            </a:r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abnormal uterine </a:t>
            </a:r>
            <a:r>
              <a:rPr lang="en-US" dirty="0" smtClean="0"/>
              <a:t>bleeding</a:t>
            </a:r>
            <a:r>
              <a:rPr lang="en-US" dirty="0"/>
              <a:t>,</a:t>
            </a:r>
            <a:r>
              <a:rPr lang="en-US" dirty="0" smtClean="0"/>
              <a:t> Among </a:t>
            </a:r>
            <a:r>
              <a:rPr lang="en-US" dirty="0"/>
              <a:t>cases of endometrial carcinoma, 19 percent occur in women aged 45 to 54 years compared with 6 percent in those aged 35 to 44 </a:t>
            </a:r>
            <a:r>
              <a:rPr lang="en-US" dirty="0" smtClean="0"/>
              <a:t>years.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Younger </a:t>
            </a:r>
            <a:r>
              <a:rPr lang="en-US" dirty="0"/>
              <a:t>than 45 years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Abnormal uterine bleeding that is persistent, occurs in the setting of a history of unopposed estrogen exposure (obesity, chronic anovulation) or failed medical management of the bleeding, or in women at high risk of endometrial cancer </a:t>
            </a:r>
            <a:r>
              <a:rPr lang="en-US" dirty="0" smtClean="0"/>
              <a:t>( </a:t>
            </a:r>
            <a:r>
              <a:rPr lang="en-US" dirty="0"/>
              <a:t>Lynch </a:t>
            </a:r>
            <a:r>
              <a:rPr lang="en-US" dirty="0" smtClean="0"/>
              <a:t>syndrome)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salamah\Pictures\fib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715000" cy="397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9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Abnormal PAP smear..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 smtClean="0"/>
              <a:t>Adenocarcinoma </a:t>
            </a:r>
            <a:r>
              <a:rPr lang="en-US" dirty="0"/>
              <a:t>– Adenocarcinoma is sometimes seen on cervical cytology. Since the malignant cells may arise from either the cervix or endometrium, further evaluation with cervical and endometrial biopsy is required.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Atypical </a:t>
            </a:r>
            <a:r>
              <a:rPr lang="en-US" dirty="0"/>
              <a:t>glandular </a:t>
            </a:r>
            <a:r>
              <a:rPr lang="en-US" dirty="0" smtClean="0"/>
              <a:t>cells - Atypical </a:t>
            </a:r>
            <a:r>
              <a:rPr lang="en-US" dirty="0"/>
              <a:t>glandular cells detected by cervical cytology should be investigated with an endometrial (and </a:t>
            </a:r>
            <a:r>
              <a:rPr lang="en-US" dirty="0" err="1"/>
              <a:t>endocervical</a:t>
            </a:r>
            <a:r>
              <a:rPr lang="en-US" dirty="0"/>
              <a:t>) biopsy to determine whether an endometrial neoplasm is the cause.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Endometrial </a:t>
            </a:r>
            <a:r>
              <a:rPr lang="en-US" dirty="0"/>
              <a:t>cells – The presence of endometrial cells on cervical cytology is reported in the results in women ≥40 years of age. The appearance of normal endometrial cells on cytology in asymptomatic premenopausal women is rarely associated with pathology and no further work-up is </a:t>
            </a:r>
            <a:r>
              <a:rPr lang="en-US" dirty="0" smtClean="0"/>
              <a:t>required.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Incidental finding on </a:t>
            </a:r>
            <a:r>
              <a:rPr lang="en-US" dirty="0" smtClean="0"/>
              <a:t>imaging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thickened endometrial lining is sometimes found incidentally on ultrasound, computed tomography (CT), or magnetic resonance imaging (MRI) performed for another indication. </a:t>
            </a:r>
          </a:p>
          <a:p>
            <a:r>
              <a:rPr lang="en-US" dirty="0"/>
              <a:t>Incidental finding at hysterectomy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Endometrial carcinoma or hyperplasia is sometimes discovered incidentally when hysterectomy is performed for benign disease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Prior to hysterectomy, all women with abnormal uterine bleeding should have endometrial </a:t>
            </a:r>
            <a:r>
              <a:rPr lang="en-US" dirty="0" smtClean="0"/>
              <a:t>sampling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11267" name="Picture 3" descr="C:\Users\ksalamah\Pictures\h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1828800" cy="224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ksalamah\Pictures\his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1687286" cy="219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ksalamah\Pictures\pr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65226"/>
            <a:ext cx="1752600" cy="230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0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Endometrial sampling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ffice </a:t>
            </a:r>
            <a:r>
              <a:rPr lang="en-US" dirty="0"/>
              <a:t>endometrial biopsy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performed </a:t>
            </a:r>
            <a:r>
              <a:rPr lang="en-US" dirty="0" smtClean="0"/>
              <a:t>without </a:t>
            </a:r>
            <a:r>
              <a:rPr lang="en-US" dirty="0" err="1" smtClean="0"/>
              <a:t>anasthesia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D&amp;C in </a:t>
            </a:r>
            <a:r>
              <a:rPr lang="en-US" dirty="0"/>
              <a:t>some women.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annot </a:t>
            </a:r>
            <a:r>
              <a:rPr lang="en-US" dirty="0"/>
              <a:t>tolerate an office </a:t>
            </a:r>
            <a:r>
              <a:rPr lang="en-US" dirty="0" smtClean="0"/>
              <a:t>biopsy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hose </a:t>
            </a:r>
            <a:r>
              <a:rPr lang="en-US" dirty="0"/>
              <a:t>with heavy bleeding (D&amp;C is both a diagnostic and therapeutic procedure),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ysteroscopy </a:t>
            </a:r>
            <a:r>
              <a:rPr lang="en-US" dirty="0"/>
              <a:t>with D&amp;C to ensure that focal lesions are identified and biopsied.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Routine screening is not advisable except for women known with Lynch syndrome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Endometrial cancer is surgically staged disease</a:t>
            </a:r>
          </a:p>
          <a:p>
            <a:r>
              <a:rPr lang="en-US" dirty="0" smtClean="0"/>
              <a:t>Further management depends on the stage </a:t>
            </a:r>
          </a:p>
          <a:p>
            <a:r>
              <a:rPr lang="en-US" dirty="0" smtClean="0"/>
              <a:t>Basic surgery include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hystrectomy</a:t>
            </a:r>
            <a:endParaRPr lang="en-US" dirty="0" smtClean="0"/>
          </a:p>
          <a:p>
            <a:pPr lvl="1"/>
            <a:r>
              <a:rPr lang="en-US" dirty="0" smtClean="0"/>
              <a:t>Bilateral </a:t>
            </a:r>
            <a:r>
              <a:rPr lang="en-US" dirty="0" err="1" smtClean="0"/>
              <a:t>salpengo-oherectomy</a:t>
            </a:r>
            <a:endParaRPr lang="en-US" dirty="0" smtClean="0"/>
          </a:p>
          <a:p>
            <a:pPr lvl="1"/>
            <a:r>
              <a:rPr lang="en-US" dirty="0" smtClean="0"/>
              <a:t>Bilateral pelvic lymphadenectomy</a:t>
            </a:r>
          </a:p>
          <a:p>
            <a:pPr lvl="1"/>
            <a:r>
              <a:rPr lang="en-US" dirty="0" smtClean="0"/>
              <a:t>Para-aortic lymphadenectomy</a:t>
            </a:r>
          </a:p>
          <a:p>
            <a:pPr lvl="1"/>
            <a:r>
              <a:rPr lang="en-US" dirty="0" err="1" smtClean="0"/>
              <a:t>Omentectomy</a:t>
            </a:r>
            <a:r>
              <a:rPr lang="en-US" dirty="0" smtClean="0"/>
              <a:t> and peritoneal washing in type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Preoperative work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endometrial biopsy </a:t>
            </a:r>
          </a:p>
          <a:p>
            <a:pPr lvl="1"/>
            <a:r>
              <a:rPr lang="en-US" dirty="0" smtClean="0"/>
              <a:t>Tumor histology type</a:t>
            </a:r>
          </a:p>
          <a:p>
            <a:pPr lvl="1"/>
            <a:r>
              <a:rPr lang="en-US" dirty="0" smtClean="0"/>
              <a:t>Tumor grade</a:t>
            </a:r>
          </a:p>
          <a:p>
            <a:pPr lvl="2"/>
            <a:r>
              <a:rPr lang="en-US" dirty="0" smtClean="0"/>
              <a:t>Risk of lymph node involvement</a:t>
            </a:r>
          </a:p>
          <a:p>
            <a:pPr lvl="3"/>
            <a:r>
              <a:rPr lang="en-US" dirty="0" smtClean="0"/>
              <a:t>G1 3% Pelvic… 2% aortic</a:t>
            </a:r>
          </a:p>
          <a:p>
            <a:pPr lvl="3"/>
            <a:r>
              <a:rPr lang="en-US" dirty="0" smtClean="0"/>
              <a:t>G2 9% pelvic…5% aortic</a:t>
            </a:r>
          </a:p>
          <a:p>
            <a:pPr lvl="3"/>
            <a:r>
              <a:rPr lang="en-US" dirty="0" smtClean="0"/>
              <a:t>G3 18% pelvic… 11% aortic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FIGO stage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I</a:t>
            </a:r>
          </a:p>
          <a:p>
            <a:pPr lvl="1"/>
            <a:r>
              <a:rPr lang="en-US" dirty="0" smtClean="0"/>
              <a:t>Tumor confined to the uterus</a:t>
            </a:r>
          </a:p>
          <a:p>
            <a:pPr lvl="2"/>
            <a:r>
              <a:rPr lang="en-US" dirty="0" smtClean="0"/>
              <a:t>IA.. Less than 50% </a:t>
            </a:r>
            <a:r>
              <a:rPr lang="en-US" dirty="0" err="1" smtClean="0"/>
              <a:t>myometrial</a:t>
            </a:r>
            <a:r>
              <a:rPr lang="en-US" dirty="0" smtClean="0"/>
              <a:t> invasion </a:t>
            </a:r>
          </a:p>
          <a:p>
            <a:pPr lvl="2"/>
            <a:r>
              <a:rPr lang="en-US" dirty="0" smtClean="0"/>
              <a:t>IB … more than 50% </a:t>
            </a:r>
            <a:r>
              <a:rPr lang="en-US" dirty="0" err="1" smtClean="0"/>
              <a:t>myometrial</a:t>
            </a:r>
            <a:r>
              <a:rPr lang="en-US" dirty="0" smtClean="0"/>
              <a:t> invasion</a:t>
            </a:r>
          </a:p>
          <a:p>
            <a:pPr lvl="2"/>
            <a:endParaRPr lang="en-US" dirty="0"/>
          </a:p>
          <a:p>
            <a:r>
              <a:rPr lang="en-US" dirty="0" smtClean="0"/>
              <a:t>Stage II</a:t>
            </a:r>
          </a:p>
          <a:p>
            <a:pPr lvl="1"/>
            <a:r>
              <a:rPr lang="en-US" dirty="0" smtClean="0"/>
              <a:t>Invading cervical </a:t>
            </a:r>
            <a:r>
              <a:rPr lang="en-US" dirty="0" err="1" smtClean="0"/>
              <a:t>stroma</a:t>
            </a:r>
            <a:r>
              <a:rPr lang="en-US" dirty="0" smtClean="0"/>
              <a:t> but does not extend beyond the uterus </a:t>
            </a:r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III</a:t>
            </a:r>
          </a:p>
          <a:p>
            <a:pPr lvl="1"/>
            <a:r>
              <a:rPr lang="en-US" dirty="0" smtClean="0"/>
              <a:t>Tumor extend beyond the uterus</a:t>
            </a:r>
          </a:p>
          <a:p>
            <a:pPr lvl="2"/>
            <a:r>
              <a:rPr lang="en-US" dirty="0" smtClean="0"/>
              <a:t>IIIA… serosa of the uterus and or adnexa</a:t>
            </a:r>
          </a:p>
          <a:p>
            <a:pPr lvl="2"/>
            <a:r>
              <a:rPr lang="en-US" dirty="0" smtClean="0"/>
              <a:t>IIIB …vagina or </a:t>
            </a:r>
            <a:r>
              <a:rPr lang="en-US" dirty="0" err="1" smtClean="0"/>
              <a:t>parametrial</a:t>
            </a:r>
            <a:r>
              <a:rPr lang="en-US" dirty="0" smtClean="0"/>
              <a:t> involvement</a:t>
            </a:r>
          </a:p>
          <a:p>
            <a:pPr lvl="2"/>
            <a:r>
              <a:rPr lang="en-US" dirty="0" err="1" smtClean="0"/>
              <a:t>IIIc</a:t>
            </a:r>
            <a:r>
              <a:rPr lang="en-US" dirty="0" smtClean="0"/>
              <a:t>…lymph nodes</a:t>
            </a:r>
          </a:p>
          <a:p>
            <a:pPr lvl="3"/>
            <a:r>
              <a:rPr lang="en-US" dirty="0" smtClean="0"/>
              <a:t>IIIc1 pelvic lymph nodes</a:t>
            </a:r>
          </a:p>
          <a:p>
            <a:pPr lvl="3"/>
            <a:r>
              <a:rPr lang="en-US" dirty="0" smtClean="0"/>
              <a:t>IIIc2 </a:t>
            </a:r>
            <a:r>
              <a:rPr lang="en-US" dirty="0" err="1" smtClean="0"/>
              <a:t>para</a:t>
            </a:r>
            <a:r>
              <a:rPr lang="en-US" dirty="0" smtClean="0"/>
              <a:t>-aortic lymph nodes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10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IV</a:t>
            </a:r>
          </a:p>
          <a:p>
            <a:pPr lvl="1"/>
            <a:r>
              <a:rPr lang="en-US" dirty="0" smtClean="0"/>
              <a:t>IVA… bladder or bowel mucosa</a:t>
            </a:r>
          </a:p>
          <a:p>
            <a:pPr lvl="1"/>
            <a:r>
              <a:rPr lang="en-US" dirty="0" smtClean="0"/>
              <a:t>IVB… </a:t>
            </a:r>
            <a:r>
              <a:rPr lang="en-US" dirty="0" err="1" smtClean="0"/>
              <a:t>abdomial</a:t>
            </a:r>
            <a:r>
              <a:rPr lang="en-US" dirty="0" smtClean="0"/>
              <a:t> metastasis or inguinal </a:t>
            </a:r>
            <a:r>
              <a:rPr lang="en-US" dirty="0" err="1" smtClean="0"/>
              <a:t>lymphnode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Figo</a:t>
            </a:r>
            <a:r>
              <a:rPr lang="en-US" dirty="0" smtClean="0"/>
              <a:t> staging</a:t>
            </a:r>
            <a:endParaRPr lang="en-US" dirty="0"/>
          </a:p>
        </p:txBody>
      </p:sp>
      <p:pic>
        <p:nvPicPr>
          <p:cNvPr id="3074" name="Picture 2" descr="C:\Users\ksalamah\Pictures\fib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934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6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give radiation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radiation</a:t>
            </a:r>
          </a:p>
          <a:p>
            <a:pPr lvl="1"/>
            <a:r>
              <a:rPr lang="en-US" dirty="0" smtClean="0"/>
              <a:t>External beam radiotherapy</a:t>
            </a:r>
          </a:p>
          <a:p>
            <a:pPr lvl="1"/>
            <a:r>
              <a:rPr lang="en-US" dirty="0" smtClean="0"/>
              <a:t>Brachytherapy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Karima</a:t>
            </a:r>
            <a:r>
              <a:rPr lang="en-US" dirty="0" smtClean="0"/>
              <a:t> </a:t>
            </a:r>
            <a:r>
              <a:rPr lang="en-US" dirty="0" err="1" smtClean="0"/>
              <a:t>salama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0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intramural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Intramural </a:t>
            </a:r>
            <a:r>
              <a:rPr lang="en-US" dirty="0" err="1"/>
              <a:t>myomas</a:t>
            </a:r>
            <a:r>
              <a:rPr lang="en-US" dirty="0"/>
              <a:t> (FIGO type 3,4,5) –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 err="1"/>
              <a:t>leiomyomas</a:t>
            </a:r>
            <a:r>
              <a:rPr lang="en-US" dirty="0"/>
              <a:t> develop from within the uterine wall.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may enlarge sufficiently to distort the uterine cavity or </a:t>
            </a:r>
            <a:r>
              <a:rPr lang="en-US" dirty="0" err="1"/>
              <a:t>serosal</a:t>
            </a:r>
            <a:r>
              <a:rPr lang="en-US" dirty="0"/>
              <a:t> surface. 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fibroids can be </a:t>
            </a:r>
            <a:r>
              <a:rPr lang="en-US" dirty="0" err="1"/>
              <a:t>transmural</a:t>
            </a:r>
            <a:r>
              <a:rPr lang="en-US" dirty="0"/>
              <a:t> and extend from the </a:t>
            </a:r>
            <a:r>
              <a:rPr lang="en-US" dirty="0" err="1"/>
              <a:t>serosal</a:t>
            </a:r>
            <a:r>
              <a:rPr lang="en-US" dirty="0"/>
              <a:t> to the mucosal surface.</a:t>
            </a:r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 descr="C:\Users\ksalamah\Pictures\fib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1"/>
            <a:ext cx="2057400" cy="191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salamah\Pictures\fib 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081" y="4191000"/>
            <a:ext cx="2178504" cy="191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salamah\Pictures\fib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585" y="4191000"/>
            <a:ext cx="1981200" cy="191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ksalamah\Pictures\fib 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85" y="4223661"/>
            <a:ext cx="1981200" cy="188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8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submucosal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Submucosal</a:t>
            </a:r>
            <a:r>
              <a:rPr lang="en-US" dirty="0"/>
              <a:t> </a:t>
            </a:r>
            <a:r>
              <a:rPr lang="en-US" dirty="0" err="1"/>
              <a:t>myomas</a:t>
            </a:r>
            <a:r>
              <a:rPr lang="en-US" dirty="0"/>
              <a:t> (FIGO type 0,1,2)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 err="1"/>
              <a:t>leiomyomas</a:t>
            </a:r>
            <a:r>
              <a:rPr lang="en-US" dirty="0"/>
              <a:t> derive from </a:t>
            </a:r>
            <a:r>
              <a:rPr lang="en-US" dirty="0" err="1"/>
              <a:t>myometrial</a:t>
            </a:r>
            <a:r>
              <a:rPr lang="en-US" dirty="0"/>
              <a:t> cells just below the endometrium.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neoplasms protrude into the uterine cavity. 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2" name="Picture 2" descr="C:\Users\ksalamah\Pictures\fib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4" y="3176587"/>
            <a:ext cx="25019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salamah\Pictures\fib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214" y="3176587"/>
            <a:ext cx="22098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salamah\Pictures\fib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176587"/>
            <a:ext cx="1905000" cy="187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ksalamah\Pictures\fib1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014" y="3176586"/>
            <a:ext cx="1979386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4986678"/>
            <a:ext cx="3124199" cy="169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5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subserosal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Subserosal</a:t>
            </a:r>
            <a:r>
              <a:rPr lang="en-US" dirty="0"/>
              <a:t> </a:t>
            </a:r>
            <a:r>
              <a:rPr lang="en-US" dirty="0" err="1"/>
              <a:t>myomas</a:t>
            </a:r>
            <a:r>
              <a:rPr lang="en-US" dirty="0"/>
              <a:t> (FIGO type 6,7) </a:t>
            </a:r>
          </a:p>
          <a:p>
            <a:pPr lvl="1"/>
            <a:r>
              <a:rPr lang="en-US" dirty="0" smtClean="0"/>
              <a:t>These </a:t>
            </a:r>
            <a:r>
              <a:rPr lang="en-US" dirty="0" err="1"/>
              <a:t>leiomyomas</a:t>
            </a:r>
            <a:r>
              <a:rPr lang="en-US" dirty="0"/>
              <a:t> originate from the myometrium at the </a:t>
            </a:r>
            <a:r>
              <a:rPr lang="en-US" dirty="0" err="1"/>
              <a:t>serosal</a:t>
            </a:r>
            <a:r>
              <a:rPr lang="en-US" dirty="0"/>
              <a:t> surface of the uterus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They can have a broad or </a:t>
            </a:r>
            <a:r>
              <a:rPr lang="en-US" dirty="0" err="1"/>
              <a:t>pedunculated</a:t>
            </a:r>
            <a:r>
              <a:rPr lang="en-US" dirty="0"/>
              <a:t> base </a:t>
            </a:r>
            <a:r>
              <a:rPr lang="en-US" dirty="0" smtClean="0"/>
              <a:t>and </a:t>
            </a:r>
            <a:r>
              <a:rPr lang="en-US" dirty="0"/>
              <a:t>may be </a:t>
            </a:r>
            <a:r>
              <a:rPr lang="en-US" dirty="0" err="1"/>
              <a:t>intraligamentary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, extending between the folds of the broad ligament).</a:t>
            </a:r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146" name="Picture 2" descr="C:\Users\ksalamah\Pictures\fib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85557"/>
            <a:ext cx="21431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salamah\Pictures\fib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695" y="4204607"/>
            <a:ext cx="212105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ksalamah\Pictures\fib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71315"/>
            <a:ext cx="1981200" cy="161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419</TotalTime>
  <Words>3090</Words>
  <Application>Microsoft Office PowerPoint</Application>
  <PresentationFormat>On-screen Show (4:3)</PresentationFormat>
  <Paragraphs>354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Apothecary</vt:lpstr>
      <vt:lpstr>Endometrial neoplasm</vt:lpstr>
      <vt:lpstr>leiomyomas</vt:lpstr>
      <vt:lpstr>What is it</vt:lpstr>
      <vt:lpstr>Terminology &amp; Location</vt:lpstr>
      <vt:lpstr>PowerPoint Presentation</vt:lpstr>
      <vt:lpstr>Figo staging</vt:lpstr>
      <vt:lpstr>intramural</vt:lpstr>
      <vt:lpstr>submucosal</vt:lpstr>
      <vt:lpstr>subserosal</vt:lpstr>
      <vt:lpstr>Cervical</vt:lpstr>
      <vt:lpstr>prevelance</vt:lpstr>
      <vt:lpstr>Risk factors</vt:lpstr>
      <vt:lpstr>Risk factors</vt:lpstr>
      <vt:lpstr>PowerPoint Presentation</vt:lpstr>
      <vt:lpstr>PowerPoint Presentation</vt:lpstr>
      <vt:lpstr>PowerPoint Presentation</vt:lpstr>
      <vt:lpstr>Clinical manifestations</vt:lpstr>
      <vt:lpstr>Clinical manifestations</vt:lpstr>
      <vt:lpstr>Clinical manifestations</vt:lpstr>
      <vt:lpstr>Clinical manifestations</vt:lpstr>
      <vt:lpstr>diagnosis</vt:lpstr>
      <vt:lpstr>diagnosis</vt:lpstr>
      <vt:lpstr>diagnosis</vt:lpstr>
      <vt:lpstr>Difrential diagnosis</vt:lpstr>
      <vt:lpstr>Pathology </vt:lpstr>
      <vt:lpstr>Management </vt:lpstr>
      <vt:lpstr>management</vt:lpstr>
      <vt:lpstr>management</vt:lpstr>
      <vt:lpstr>management</vt:lpstr>
      <vt:lpstr>PowerPoint Presentation</vt:lpstr>
      <vt:lpstr>PowerPoint Presentation</vt:lpstr>
      <vt:lpstr>management</vt:lpstr>
      <vt:lpstr>management</vt:lpstr>
      <vt:lpstr>management</vt:lpstr>
      <vt:lpstr>management</vt:lpstr>
      <vt:lpstr>Endometrial cancer</vt:lpstr>
      <vt:lpstr>Histological  types</vt:lpstr>
      <vt:lpstr>PowerPoint Presentation</vt:lpstr>
      <vt:lpstr>Risk factors </vt:lpstr>
      <vt:lpstr>Risk factors </vt:lpstr>
      <vt:lpstr>PowerPoint Presentation</vt:lpstr>
      <vt:lpstr>Associated factors </vt:lpstr>
      <vt:lpstr>PowerPoint Presentation</vt:lpstr>
      <vt:lpstr>PowerPoint Presentation</vt:lpstr>
      <vt:lpstr>Protective factors</vt:lpstr>
      <vt:lpstr>Protective factors</vt:lpstr>
      <vt:lpstr>Protective factors</vt:lpstr>
      <vt:lpstr>Clinical presentation </vt:lpstr>
      <vt:lpstr>Clinical manifestation </vt:lpstr>
      <vt:lpstr>Clinical manifestation </vt:lpstr>
      <vt:lpstr>Clinical manifestation </vt:lpstr>
      <vt:lpstr>Work up </vt:lpstr>
      <vt:lpstr>Work up </vt:lpstr>
      <vt:lpstr>What about screening</vt:lpstr>
      <vt:lpstr>management</vt:lpstr>
      <vt:lpstr>Preoperative work up</vt:lpstr>
      <vt:lpstr>FIGO stage </vt:lpstr>
      <vt:lpstr>figo</vt:lpstr>
      <vt:lpstr>figo</vt:lpstr>
      <vt:lpstr>When to give radiation 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Endometrial cancer</dc:title>
  <dc:creator>Kareema Mohammed Y. Salamah</dc:creator>
  <cp:lastModifiedBy>3422</cp:lastModifiedBy>
  <cp:revision>27</cp:revision>
  <dcterms:created xsi:type="dcterms:W3CDTF">2014-08-05T10:34:11Z</dcterms:created>
  <dcterms:modified xsi:type="dcterms:W3CDTF">2014-09-14T07:57:46Z</dcterms:modified>
</cp:coreProperties>
</file>