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70" r:id="rId14"/>
    <p:sldId id="271" r:id="rId15"/>
    <p:sldId id="272" r:id="rId16"/>
    <p:sldId id="273" r:id="rId17"/>
    <p:sldId id="281" r:id="rId18"/>
    <p:sldId id="283" r:id="rId19"/>
    <p:sldId id="282" r:id="rId20"/>
    <p:sldId id="277" r:id="rId21"/>
    <p:sldId id="278" r:id="rId22"/>
    <p:sldId id="279" r:id="rId23"/>
    <p:sldId id="274" r:id="rId24"/>
    <p:sldId id="280"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1" autoAdjust="0"/>
  </p:normalViewPr>
  <p:slideViewPr>
    <p:cSldViewPr>
      <p:cViewPr varScale="1">
        <p:scale>
          <a:sx n="83" d="100"/>
          <a:sy n="83" d="100"/>
        </p:scale>
        <p:origin x="-6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A208D8F-92ED-4F1C-A45C-5C1EC48DB59F}" type="datetimeFigureOut">
              <a:rPr lang="en-US" smtClean="0"/>
              <a:pPr/>
              <a:t>9/10/2011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1467199-8FC6-4F4C-B0F4-1C02177584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08D8F-92ED-4F1C-A45C-5C1EC48DB59F}" type="datetimeFigureOut">
              <a:rPr lang="en-US" smtClean="0"/>
              <a:pPr/>
              <a:t>9/10/2011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467199-8FC6-4F4C-B0F4-1C02177584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A208D8F-92ED-4F1C-A45C-5C1EC48DB59F}" type="datetimeFigureOut">
              <a:rPr lang="en-US" smtClean="0"/>
              <a:pPr/>
              <a:t>9/10/2011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1467199-8FC6-4F4C-B0F4-1C02177584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08D8F-92ED-4F1C-A45C-5C1EC48DB59F}" type="datetimeFigureOut">
              <a:rPr lang="en-US" smtClean="0"/>
              <a:pPr/>
              <a:t>9/10/2011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467199-8FC6-4F4C-B0F4-1C02177584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A208D8F-92ED-4F1C-A45C-5C1EC48DB59F}" type="datetimeFigureOut">
              <a:rPr lang="en-US" smtClean="0"/>
              <a:pPr/>
              <a:t>9/10/2011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1467199-8FC6-4F4C-B0F4-1C02177584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08D8F-92ED-4F1C-A45C-5C1EC48DB59F}" type="datetimeFigureOut">
              <a:rPr lang="en-US" smtClean="0"/>
              <a:pPr/>
              <a:t>9/10/2011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467199-8FC6-4F4C-B0F4-1C02177584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08D8F-92ED-4F1C-A45C-5C1EC48DB59F}" type="datetimeFigureOut">
              <a:rPr lang="en-US" smtClean="0"/>
              <a:pPr/>
              <a:t>9/10/2011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1467199-8FC6-4F4C-B0F4-1C02177584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A208D8F-92ED-4F1C-A45C-5C1EC48DB59F}" type="datetimeFigureOut">
              <a:rPr lang="en-US" smtClean="0"/>
              <a:pPr/>
              <a:t>9/10/2011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1467199-8FC6-4F4C-B0F4-1C02177584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A208D8F-92ED-4F1C-A45C-5C1EC48DB59F}" type="datetimeFigureOut">
              <a:rPr lang="en-US" smtClean="0"/>
              <a:pPr/>
              <a:t>9/10/2011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1467199-8FC6-4F4C-B0F4-1C02177584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08D8F-92ED-4F1C-A45C-5C1EC48DB59F}" type="datetimeFigureOut">
              <a:rPr lang="en-US" smtClean="0"/>
              <a:pPr/>
              <a:t>9/10/2011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467199-8FC6-4F4C-B0F4-1C02177584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A208D8F-92ED-4F1C-A45C-5C1EC48DB59F}" type="datetimeFigureOut">
              <a:rPr lang="en-US" smtClean="0"/>
              <a:pPr/>
              <a:t>9/10/2011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467199-8FC6-4F4C-B0F4-1C021775842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A208D8F-92ED-4F1C-A45C-5C1EC48DB59F}" type="datetimeFigureOut">
              <a:rPr lang="en-US" smtClean="0"/>
              <a:pPr/>
              <a:t>9/10/2011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1467199-8FC6-4F4C-B0F4-1C02177584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3400"/>
            <a:ext cx="6248400" cy="1905000"/>
          </a:xfrm>
        </p:spPr>
        <p:txBody>
          <a:bodyPr/>
          <a:lstStyle/>
          <a:p>
            <a:r>
              <a:rPr lang="en-US" sz="4400" u="sng" dirty="0" err="1" smtClean="0">
                <a:solidFill>
                  <a:srgbClr val="FF0000"/>
                </a:solidFill>
              </a:rPr>
              <a:t>Rh</a:t>
            </a:r>
            <a:r>
              <a:rPr lang="en-US" sz="4400" u="sng" dirty="0" smtClean="0">
                <a:solidFill>
                  <a:srgbClr val="FF0000"/>
                </a:solidFill>
              </a:rPr>
              <a:t> ISOIMMUNIZATION</a:t>
            </a:r>
            <a:r>
              <a:rPr lang="en-US" dirty="0" smtClean="0"/>
              <a:t> </a:t>
            </a:r>
            <a:endParaRPr lang="en-US" dirty="0"/>
          </a:p>
        </p:txBody>
      </p:sp>
      <p:sp>
        <p:nvSpPr>
          <p:cNvPr id="3" name="Subtitle 2"/>
          <p:cNvSpPr>
            <a:spLocks noGrp="1"/>
          </p:cNvSpPr>
          <p:nvPr>
            <p:ph type="subTitle" idx="1"/>
          </p:nvPr>
        </p:nvSpPr>
        <p:spPr>
          <a:xfrm>
            <a:off x="3048000" y="3200400"/>
            <a:ext cx="5421220" cy="2971800"/>
          </a:xfrm>
        </p:spPr>
        <p:txBody>
          <a:bodyPr>
            <a:normAutofit/>
          </a:bodyPr>
          <a:lstStyle/>
          <a:p>
            <a:pPr algn="ctr">
              <a:lnSpc>
                <a:spcPct val="60000"/>
              </a:lnSpc>
            </a:pPr>
            <a:r>
              <a:rPr lang="en-US" dirty="0" smtClean="0"/>
              <a:t> </a:t>
            </a:r>
            <a:r>
              <a:rPr lang="en-US" sz="2800" b="1" dirty="0" err="1" smtClean="0"/>
              <a:t>Ghadeer</a:t>
            </a:r>
            <a:r>
              <a:rPr lang="en-US" sz="2800" b="1" dirty="0" smtClean="0"/>
              <a:t> Al-</a:t>
            </a:r>
            <a:r>
              <a:rPr lang="en-US" sz="2800" b="1" dirty="0" err="1" smtClean="0"/>
              <a:t>Shaikh</a:t>
            </a:r>
            <a:r>
              <a:rPr lang="en-US" dirty="0" smtClean="0"/>
              <a:t>, </a:t>
            </a:r>
            <a:r>
              <a:rPr lang="en-US" i="1" dirty="0" smtClean="0"/>
              <a:t>MD, FRCSC</a:t>
            </a:r>
          </a:p>
          <a:p>
            <a:pPr algn="ctr">
              <a:lnSpc>
                <a:spcPct val="60000"/>
              </a:lnSpc>
            </a:pPr>
            <a:r>
              <a:rPr lang="en-US" dirty="0" smtClean="0"/>
              <a:t>Assistant Professor &amp; Consultant</a:t>
            </a:r>
          </a:p>
          <a:p>
            <a:pPr algn="ctr">
              <a:lnSpc>
                <a:spcPct val="60000"/>
              </a:lnSpc>
            </a:pPr>
            <a:r>
              <a:rPr lang="en-US" dirty="0" smtClean="0"/>
              <a:t>Obstetrics &amp; Gynecology</a:t>
            </a:r>
          </a:p>
          <a:p>
            <a:pPr algn="ctr">
              <a:lnSpc>
                <a:spcPct val="60000"/>
              </a:lnSpc>
            </a:pPr>
            <a:r>
              <a:rPr lang="en-US" dirty="0" err="1" smtClean="0"/>
              <a:t>Urogynecology</a:t>
            </a:r>
            <a:r>
              <a:rPr lang="en-US" dirty="0" smtClean="0"/>
              <a:t> &amp; Pelvic Reconstructive Surgery</a:t>
            </a:r>
          </a:p>
          <a:p>
            <a:pPr algn="ctr">
              <a:lnSpc>
                <a:spcPct val="60000"/>
              </a:lnSpc>
            </a:pPr>
            <a:r>
              <a:rPr lang="en-US" dirty="0" smtClean="0"/>
              <a:t>Department of Obstetrics &amp; Gynecology</a:t>
            </a:r>
          </a:p>
          <a:p>
            <a:pPr algn="ctr">
              <a:lnSpc>
                <a:spcPct val="60000"/>
              </a:lnSpc>
            </a:pPr>
            <a:r>
              <a:rPr lang="en-US" dirty="0" smtClean="0"/>
              <a:t>College of Medicine</a:t>
            </a:r>
          </a:p>
          <a:p>
            <a:pPr algn="ctr">
              <a:lnSpc>
                <a:spcPct val="60000"/>
              </a:lnSpc>
            </a:pPr>
            <a:r>
              <a:rPr lang="en-US" dirty="0" smtClean="0"/>
              <a:t>King Saud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PREGNANCY</a:t>
            </a:r>
            <a:endParaRPr lang="en-US" dirty="0"/>
          </a:p>
        </p:txBody>
      </p:sp>
      <p:sp>
        <p:nvSpPr>
          <p:cNvPr id="3" name="Content Placeholder 2"/>
          <p:cNvSpPr>
            <a:spLocks noGrp="1"/>
          </p:cNvSpPr>
          <p:nvPr>
            <p:ph idx="1"/>
          </p:nvPr>
        </p:nvSpPr>
        <p:spPr/>
        <p:txBody>
          <a:bodyPr/>
          <a:lstStyle/>
          <a:p>
            <a:r>
              <a:rPr lang="en-US" b="1" dirty="0" smtClean="0"/>
              <a:t>FMH does occur during pregnancy but is much less common than following delivery.  Most of the bleeds occur in the last trimester when the placenta is degenerating and the barrier may become a little more pervious.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prevention of RHD</a:t>
            </a:r>
            <a:endParaRPr lang="en-US" dirty="0"/>
          </a:p>
        </p:txBody>
      </p:sp>
      <p:sp>
        <p:nvSpPr>
          <p:cNvPr id="3" name="Content Placeholder 2"/>
          <p:cNvSpPr>
            <a:spLocks noGrp="1"/>
          </p:cNvSpPr>
          <p:nvPr>
            <p:ph idx="1"/>
          </p:nvPr>
        </p:nvSpPr>
        <p:spPr/>
        <p:txBody>
          <a:bodyPr/>
          <a:lstStyle/>
          <a:p>
            <a:r>
              <a:rPr lang="en-US" sz="2400" b="1" dirty="0" smtClean="0"/>
              <a:t> </a:t>
            </a:r>
            <a:r>
              <a:rPr lang="en-US" sz="2400" b="1" dirty="0" smtClean="0"/>
              <a:t>D-positive </a:t>
            </a:r>
            <a:r>
              <a:rPr lang="en-US" sz="2400" b="1" dirty="0" smtClean="0"/>
              <a:t>FM</a:t>
            </a:r>
            <a:r>
              <a:rPr lang="en-US" sz="2400" b="1" dirty="0" smtClean="0"/>
              <a:t>H’s </a:t>
            </a:r>
            <a:r>
              <a:rPr lang="en-US" sz="2400" b="1" dirty="0" smtClean="0"/>
              <a:t>can be neutralized by passively administered anti-D antibody (</a:t>
            </a:r>
            <a:r>
              <a:rPr lang="en-US" sz="2400" b="1" dirty="0" err="1" smtClean="0"/>
              <a:t>Rh</a:t>
            </a:r>
            <a:r>
              <a:rPr lang="en-US" sz="2400" b="1" dirty="0" smtClean="0"/>
              <a:t> immunoglobulin</a:t>
            </a:r>
            <a:r>
              <a:rPr lang="en-US" sz="2400" b="1" dirty="0" smtClean="0"/>
              <a:t>).</a:t>
            </a:r>
          </a:p>
          <a:p>
            <a:pPr lvl="1"/>
            <a:r>
              <a:rPr lang="en-US" sz="2000" b="1" dirty="0" smtClean="0"/>
              <a:t>At 28 weeks</a:t>
            </a:r>
          </a:p>
          <a:p>
            <a:pPr lvl="1"/>
            <a:r>
              <a:rPr lang="en-US" sz="2000" b="1" dirty="0" smtClean="0"/>
              <a:t>Post </a:t>
            </a:r>
            <a:r>
              <a:rPr lang="en-US" sz="2000" b="1" dirty="0" smtClean="0"/>
              <a:t>delivery </a:t>
            </a:r>
          </a:p>
          <a:p>
            <a:pPr lvl="1"/>
            <a:r>
              <a:rPr lang="en-US" sz="2000" b="1" dirty="0" smtClean="0"/>
              <a:t>After abortion </a:t>
            </a:r>
          </a:p>
          <a:p>
            <a:pPr lvl="1"/>
            <a:r>
              <a:rPr lang="en-US" sz="2000" b="1" dirty="0" smtClean="0"/>
              <a:t>APH / </a:t>
            </a:r>
            <a:r>
              <a:rPr lang="en-US" sz="2000" b="1" dirty="0" smtClean="0"/>
              <a:t>trauma</a:t>
            </a:r>
            <a:endParaRPr lang="en-US" sz="2000" b="1" dirty="0" smtClean="0"/>
          </a:p>
          <a:p>
            <a:pPr lvl="1"/>
            <a:r>
              <a:rPr lang="en-US" sz="2000" b="1" dirty="0" smtClean="0"/>
              <a:t>External version</a:t>
            </a:r>
          </a:p>
          <a:p>
            <a:pPr lvl="1"/>
            <a:r>
              <a:rPr lang="en-US" sz="2000" b="1" dirty="0" smtClean="0"/>
              <a:t>Amniocentesis</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solidFill>
                  <a:srgbClr val="FF0000"/>
                </a:solidFill>
              </a:rPr>
              <a:t>FAILURE RATE:</a:t>
            </a:r>
            <a:r>
              <a:rPr lang="en-US" sz="3600" dirty="0" smtClean="0"/>
              <a:t> </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sz="2800" b="1" dirty="0" smtClean="0"/>
              <a:t>About </a:t>
            </a:r>
            <a:r>
              <a:rPr lang="en-US" sz="2800" b="1" dirty="0" smtClean="0"/>
              <a:t>1% of </a:t>
            </a:r>
            <a:r>
              <a:rPr lang="en-US" sz="2800" b="1" dirty="0" err="1" smtClean="0"/>
              <a:t>Rh-ve</a:t>
            </a:r>
            <a:r>
              <a:rPr lang="en-US" sz="2800" b="1" dirty="0" smtClean="0"/>
              <a:t> </a:t>
            </a:r>
            <a:r>
              <a:rPr lang="en-US" sz="2800" b="1" dirty="0" smtClean="0"/>
              <a:t>women become </a:t>
            </a:r>
          </a:p>
          <a:p>
            <a:pPr>
              <a:lnSpc>
                <a:spcPct val="90000"/>
              </a:lnSpc>
              <a:buNone/>
            </a:pPr>
            <a:r>
              <a:rPr lang="en-US" sz="2800" b="1" dirty="0" smtClean="0"/>
              <a:t>immunized after </a:t>
            </a:r>
            <a:r>
              <a:rPr lang="en-US" sz="2800" b="1" dirty="0" smtClean="0"/>
              <a:t>D-positive </a:t>
            </a:r>
            <a:r>
              <a:rPr lang="en-US" sz="2800" b="1" dirty="0" smtClean="0"/>
              <a:t>pregnancies despite </a:t>
            </a:r>
            <a:r>
              <a:rPr lang="en-US" sz="2800" b="1" dirty="0" smtClean="0"/>
              <a:t>treatment </a:t>
            </a:r>
            <a:r>
              <a:rPr lang="en-US" sz="2800" b="1" dirty="0" smtClean="0"/>
              <a:t>with </a:t>
            </a:r>
            <a:r>
              <a:rPr lang="en-US" sz="2800" b="1" dirty="0" err="1" smtClean="0"/>
              <a:t>Rh</a:t>
            </a:r>
            <a:r>
              <a:rPr lang="en-US" sz="2800" b="1" dirty="0" smtClean="0"/>
              <a:t> </a:t>
            </a:r>
            <a:r>
              <a:rPr lang="en-US" sz="2800" b="1" dirty="0" smtClean="0"/>
              <a:t>immunoglobulin</a:t>
            </a:r>
          </a:p>
          <a:p>
            <a:pPr lvl="1">
              <a:lnSpc>
                <a:spcPct val="90000"/>
              </a:lnSpc>
            </a:pPr>
            <a:r>
              <a:rPr lang="en-US" sz="2500" b="1" dirty="0" smtClean="0"/>
              <a:t>Those </a:t>
            </a:r>
            <a:r>
              <a:rPr lang="en-US" sz="2500" b="1" dirty="0" smtClean="0"/>
              <a:t>already primed, even though overt 	antibody is undetectable by present techniques</a:t>
            </a:r>
            <a:r>
              <a:rPr lang="en-US" sz="2500" b="1" dirty="0" smtClean="0"/>
              <a:t>.</a:t>
            </a:r>
          </a:p>
          <a:p>
            <a:pPr lvl="1">
              <a:lnSpc>
                <a:spcPct val="90000"/>
              </a:lnSpc>
            </a:pPr>
            <a:r>
              <a:rPr lang="en-US" sz="2400" b="1" dirty="0" smtClean="0"/>
              <a:t>Large </a:t>
            </a:r>
            <a:r>
              <a:rPr lang="en-US" sz="2400" b="1" dirty="0" smtClean="0"/>
              <a:t>FMH’s </a:t>
            </a:r>
            <a:r>
              <a:rPr lang="en-US" sz="2400" b="1" dirty="0" smtClean="0"/>
              <a:t>before delivery e.g. epileptic or 	</a:t>
            </a:r>
            <a:r>
              <a:rPr lang="en-US" sz="2400" b="1" dirty="0" err="1" smtClean="0"/>
              <a:t>eclamptic</a:t>
            </a:r>
            <a:r>
              <a:rPr lang="en-US" sz="2400" b="1" dirty="0" smtClean="0"/>
              <a:t> patients.</a:t>
            </a:r>
            <a:endParaRPr lang="en-US" sz="2500" b="1" dirty="0" smtClean="0"/>
          </a:p>
          <a:p>
            <a:pPr lvl="1">
              <a:lnSpc>
                <a:spcPct val="90000"/>
              </a:lnSpc>
            </a:pPr>
            <a:r>
              <a:rPr lang="en-US" sz="2500" b="1" dirty="0" smtClean="0"/>
              <a:t>Extreme </a:t>
            </a:r>
            <a:r>
              <a:rPr lang="en-US" sz="2500" b="1" dirty="0" smtClean="0"/>
              <a:t>sensitivity to the D-antigen: thus small </a:t>
            </a:r>
            <a:r>
              <a:rPr lang="en-US" sz="2500" b="1" dirty="0" smtClean="0"/>
              <a:t>bleeds </a:t>
            </a:r>
            <a:r>
              <a:rPr lang="en-US" sz="2500" b="1" dirty="0" smtClean="0"/>
              <a:t>will produce primary response.</a:t>
            </a:r>
          </a:p>
          <a:p>
            <a:pPr lvl="1">
              <a:lnSpc>
                <a:spcPct val="90000"/>
              </a:lnSpc>
            </a:pPr>
            <a:r>
              <a:rPr lang="en-US" sz="2500" b="1" dirty="0" smtClean="0"/>
              <a:t>Large FMHs </a:t>
            </a:r>
            <a:r>
              <a:rPr lang="en-US" sz="2500" b="1" dirty="0" smtClean="0"/>
              <a:t>after delivery more than the amount </a:t>
            </a:r>
            <a:r>
              <a:rPr lang="en-US" sz="2500" b="1" dirty="0" smtClean="0"/>
              <a:t>that </a:t>
            </a:r>
            <a:r>
              <a:rPr lang="en-US" sz="2500" b="1" dirty="0" smtClean="0"/>
              <a:t>can be taken care of by standard dose of </a:t>
            </a:r>
            <a:r>
              <a:rPr lang="en-US" sz="2500" b="1" dirty="0" smtClean="0"/>
              <a:t>immunoglobulin.</a:t>
            </a:r>
          </a:p>
          <a:p>
            <a:pPr lvl="1">
              <a:lnSpc>
                <a:spcPct val="90000"/>
              </a:lnSpc>
            </a:pPr>
            <a:r>
              <a:rPr lang="en-US" sz="2500" b="1" dirty="0" smtClean="0"/>
              <a:t>Failure </a:t>
            </a:r>
            <a:r>
              <a:rPr lang="en-US" sz="2500" b="1" dirty="0" smtClean="0"/>
              <a:t>to give the immunoglobulin – patients 	who slip through the net.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solidFill>
                  <a:srgbClr val="FF0000"/>
                </a:solidFill>
              </a:rPr>
              <a:t>MANAGEMENT OF </a:t>
            </a:r>
            <a:r>
              <a:rPr lang="en-US" sz="3600" u="sng" dirty="0" smtClean="0">
                <a:solidFill>
                  <a:srgbClr val="FF0000"/>
                </a:solidFill>
              </a:rPr>
              <a:t> </a:t>
            </a:r>
            <a:r>
              <a:rPr lang="en-US" sz="3600" u="sng" dirty="0" smtClean="0">
                <a:solidFill>
                  <a:srgbClr val="FF0000"/>
                </a:solidFill>
              </a:rPr>
              <a:t>ISOIMMUNIZATION</a:t>
            </a:r>
            <a:r>
              <a:rPr lang="en-US" sz="3600" dirty="0" smtClean="0"/>
              <a:t> </a:t>
            </a:r>
            <a:endParaRPr lang="en-US" dirty="0"/>
          </a:p>
        </p:txBody>
      </p:sp>
      <p:sp>
        <p:nvSpPr>
          <p:cNvPr id="3" name="Content Placeholder 2"/>
          <p:cNvSpPr>
            <a:spLocks noGrp="1"/>
          </p:cNvSpPr>
          <p:nvPr>
            <p:ph idx="1"/>
          </p:nvPr>
        </p:nvSpPr>
        <p:spPr/>
        <p:txBody>
          <a:bodyPr/>
          <a:lstStyle/>
          <a:p>
            <a:r>
              <a:rPr lang="en-US" b="1" dirty="0" smtClean="0"/>
              <a:t>Pregnancies complicated by clinically </a:t>
            </a:r>
            <a:r>
              <a:rPr lang="en-US" b="1" dirty="0" smtClean="0"/>
              <a:t>relevant </a:t>
            </a:r>
            <a:r>
              <a:rPr lang="en-US" b="1" dirty="0" err="1" smtClean="0"/>
              <a:t>isoimmunization</a:t>
            </a:r>
            <a:r>
              <a:rPr lang="en-US" b="1" dirty="0" smtClean="0"/>
              <a:t> </a:t>
            </a:r>
            <a:r>
              <a:rPr lang="en-US" b="1" dirty="0" smtClean="0"/>
              <a:t>are managed in </a:t>
            </a:r>
            <a:r>
              <a:rPr lang="en-US" b="1" dirty="0" smtClean="0"/>
              <a:t>centers with </a:t>
            </a:r>
            <a:r>
              <a:rPr lang="en-US" b="1" dirty="0" smtClean="0">
                <a:solidFill>
                  <a:schemeClr val="accent4"/>
                </a:solidFill>
              </a:rPr>
              <a:t>fetal </a:t>
            </a:r>
            <a:r>
              <a:rPr lang="en-US" b="1" dirty="0" smtClean="0">
                <a:solidFill>
                  <a:schemeClr val="accent4"/>
                </a:solidFill>
              </a:rPr>
              <a:t>medicine </a:t>
            </a:r>
            <a:r>
              <a:rPr lang="en-US" b="1" dirty="0" smtClean="0"/>
              <a:t>units</a:t>
            </a:r>
            <a:r>
              <a:rPr lang="en-US" b="1" dirty="0" smtClean="0"/>
              <a:t> </a:t>
            </a:r>
            <a:r>
              <a:rPr lang="en-US" b="1" dirty="0" smtClean="0"/>
              <a:t>and</a:t>
            </a:r>
            <a:r>
              <a:rPr lang="en-US" b="1" dirty="0" smtClean="0"/>
              <a:t> regional blood transfusion</a:t>
            </a:r>
            <a:r>
              <a:rPr lang="en-US" b="1" dirty="0" smtClean="0"/>
              <a:t>.  </a:t>
            </a:r>
            <a:endParaRPr lang="en-US" b="1"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smtClean="0">
                <a:solidFill>
                  <a:srgbClr val="FF0000"/>
                </a:solidFill>
              </a:rPr>
              <a:t>MANAGEMENT OF  ISOIMMUNIZATION</a:t>
            </a:r>
            <a:r>
              <a:rPr lang="en-US" sz="4000" dirty="0" smtClean="0"/>
              <a:t> </a:t>
            </a:r>
            <a:endParaRPr lang="en-US" dirty="0"/>
          </a:p>
        </p:txBody>
      </p:sp>
      <p:sp>
        <p:nvSpPr>
          <p:cNvPr id="3" name="Content Placeholder 2"/>
          <p:cNvSpPr>
            <a:spLocks noGrp="1"/>
          </p:cNvSpPr>
          <p:nvPr>
            <p:ph idx="1"/>
          </p:nvPr>
        </p:nvSpPr>
        <p:spPr/>
        <p:txBody>
          <a:bodyPr/>
          <a:lstStyle/>
          <a:p>
            <a:pPr marL="609600" indent="-609600">
              <a:buNone/>
            </a:pPr>
            <a:r>
              <a:rPr lang="en-US" dirty="0" smtClean="0"/>
              <a:t>a)	</a:t>
            </a:r>
            <a:r>
              <a:rPr lang="en-US" b="1" dirty="0" smtClean="0"/>
              <a:t>Maternal </a:t>
            </a:r>
            <a:r>
              <a:rPr lang="en-US" b="1" dirty="0" smtClean="0"/>
              <a:t>blood group and antibody </a:t>
            </a:r>
            <a:r>
              <a:rPr lang="en-US" b="1" dirty="0" smtClean="0"/>
              <a:t>quantification</a:t>
            </a:r>
          </a:p>
          <a:p>
            <a:pPr marL="609600" indent="-609600">
              <a:buNone/>
            </a:pPr>
            <a:r>
              <a:rPr lang="en-US" b="1" dirty="0" smtClean="0"/>
              <a:t>b)	Paternal blood group genotyping</a:t>
            </a:r>
          </a:p>
          <a:p>
            <a:pPr marL="609600" indent="-609600">
              <a:buNone/>
            </a:pPr>
            <a:r>
              <a:rPr lang="en-US" b="1" dirty="0" smtClean="0"/>
              <a:t>c)	Fetal blood group genotyping</a:t>
            </a:r>
          </a:p>
          <a:p>
            <a:pPr marL="609600" indent="-609600">
              <a:buNone/>
            </a:pPr>
            <a:r>
              <a:rPr lang="en-US" b="1" dirty="0" smtClean="0"/>
              <a:t>d)	Ultrasound assessment</a:t>
            </a:r>
          </a:p>
          <a:p>
            <a:pPr marL="609600" indent="-609600">
              <a:buNone/>
            </a:pPr>
            <a:r>
              <a:rPr lang="en-US" b="1" dirty="0" smtClean="0"/>
              <a:t>e)	Amniotic fluid </a:t>
            </a:r>
            <a:r>
              <a:rPr lang="en-US" b="1" dirty="0" err="1" smtClean="0"/>
              <a:t>spectrophotometry</a:t>
            </a:r>
            <a:endParaRPr lang="en-US" b="1" dirty="0" smtClean="0"/>
          </a:p>
          <a:p>
            <a:pPr marL="609600" indent="-609600">
              <a:buNone/>
            </a:pPr>
            <a:r>
              <a:rPr lang="en-US" b="1" dirty="0" smtClean="0"/>
              <a:t>f)	Fetal blood sampling</a:t>
            </a:r>
          </a:p>
          <a:p>
            <a:pPr marL="609600" indent="-609600">
              <a:buNone/>
            </a:pPr>
            <a:r>
              <a:rPr lang="en-US" b="1" dirty="0" smtClean="0"/>
              <a:t>g)	Fetal blood transfusion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a:t>
            </a:r>
            <a:endParaRPr lang="en-US" dirty="0"/>
          </a:p>
        </p:txBody>
      </p:sp>
      <p:sp>
        <p:nvSpPr>
          <p:cNvPr id="3" name="Content Placeholder 2"/>
          <p:cNvSpPr>
            <a:spLocks noGrp="1"/>
          </p:cNvSpPr>
          <p:nvPr>
            <p:ph idx="1"/>
          </p:nvPr>
        </p:nvSpPr>
        <p:spPr/>
        <p:txBody>
          <a:bodyPr>
            <a:normAutofit/>
          </a:bodyPr>
          <a:lstStyle/>
          <a:p>
            <a:r>
              <a:rPr lang="en-US" b="1" dirty="0" smtClean="0"/>
              <a:t>Maternal </a:t>
            </a:r>
            <a:r>
              <a:rPr lang="en-US" b="1" dirty="0" smtClean="0"/>
              <a:t>blood group and antibody quantification at booking and 28 weeks if initial is –</a:t>
            </a:r>
            <a:r>
              <a:rPr lang="en-US" b="1" dirty="0" err="1" smtClean="0"/>
              <a:t>ve</a:t>
            </a:r>
            <a:endParaRPr lang="en-US" b="1" dirty="0" smtClean="0"/>
          </a:p>
          <a:p>
            <a:r>
              <a:rPr lang="en-US" b="1" dirty="0" smtClean="0"/>
              <a:t>Paternal blood group </a:t>
            </a:r>
            <a:r>
              <a:rPr lang="en-US" b="1" dirty="0" smtClean="0"/>
              <a:t>genotyping</a:t>
            </a:r>
          </a:p>
          <a:p>
            <a:r>
              <a:rPr lang="en-US" b="1" dirty="0" smtClean="0"/>
              <a:t>Anti-D titer is not serous if below 1:16 and should be repeated every 2-4 weeks </a:t>
            </a:r>
            <a:endParaRPr lang="en-US" b="1" dirty="0" smtClean="0"/>
          </a:p>
          <a:p>
            <a:r>
              <a:rPr lang="en-US" b="1" dirty="0" smtClean="0"/>
              <a:t>If </a:t>
            </a:r>
            <a:r>
              <a:rPr lang="en-US" b="1" dirty="0" smtClean="0"/>
              <a:t>titer is </a:t>
            </a:r>
            <a:r>
              <a:rPr lang="en-US" b="1" dirty="0" smtClean="0"/>
              <a:t>above1:16 invasive testing: </a:t>
            </a:r>
          </a:p>
          <a:p>
            <a:pPr marL="856488" lvl="1" indent="-609600"/>
            <a:r>
              <a:rPr lang="en-US" b="1" dirty="0" smtClean="0"/>
              <a:t>Ultrasound assessment</a:t>
            </a:r>
          </a:p>
          <a:p>
            <a:pPr marL="856488" lvl="1" indent="-609600"/>
            <a:r>
              <a:rPr lang="en-US" b="1" dirty="0" smtClean="0"/>
              <a:t>Amniotic </a:t>
            </a:r>
            <a:r>
              <a:rPr lang="en-US" b="1" dirty="0" smtClean="0"/>
              <a:t>fluid </a:t>
            </a:r>
            <a:r>
              <a:rPr lang="en-US" b="1" dirty="0" err="1" smtClean="0"/>
              <a:t>spectrophotometry</a:t>
            </a:r>
            <a:endParaRPr lang="en-US" b="1" dirty="0" smtClean="0"/>
          </a:p>
          <a:p>
            <a:pPr marL="856488" lvl="1" indent="-609600"/>
            <a:r>
              <a:rPr lang="en-US" b="1" dirty="0" smtClean="0"/>
              <a:t>Fetal </a:t>
            </a:r>
            <a:r>
              <a:rPr lang="en-US" b="1" dirty="0" smtClean="0"/>
              <a:t>blood sampling</a:t>
            </a:r>
          </a:p>
          <a:p>
            <a:pPr marL="856488" lvl="1" indent="-609600"/>
            <a:r>
              <a:rPr lang="en-US" b="1" dirty="0" smtClean="0"/>
              <a:t>Fetal </a:t>
            </a:r>
            <a:r>
              <a:rPr lang="en-US" b="1" dirty="0" smtClean="0"/>
              <a:t>blood transfusion</a:t>
            </a:r>
            <a:endParaRPr lang="en-US" b="1"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solidFill>
                  <a:srgbClr val="FF0000"/>
                </a:solidFill>
              </a:rPr>
              <a:t>ULTRASOUND ASSESSMENT</a:t>
            </a:r>
            <a:endParaRPr lang="en-US" dirty="0"/>
          </a:p>
        </p:txBody>
      </p:sp>
      <p:sp>
        <p:nvSpPr>
          <p:cNvPr id="3" name="Content Placeholder 2"/>
          <p:cNvSpPr>
            <a:spLocks noGrp="1"/>
          </p:cNvSpPr>
          <p:nvPr>
            <p:ph idx="1"/>
          </p:nvPr>
        </p:nvSpPr>
        <p:spPr/>
        <p:txBody>
          <a:bodyPr/>
          <a:lstStyle/>
          <a:p>
            <a:pPr>
              <a:lnSpc>
                <a:spcPct val="90000"/>
              </a:lnSpc>
            </a:pPr>
            <a:r>
              <a:rPr lang="en-US" b="1" dirty="0" smtClean="0"/>
              <a:t>The severely </a:t>
            </a:r>
            <a:r>
              <a:rPr lang="en-US" b="1" dirty="0" smtClean="0"/>
              <a:t>anemic fetus </a:t>
            </a:r>
            <a:r>
              <a:rPr lang="en-US" b="1" dirty="0" smtClean="0"/>
              <a:t>on scan </a:t>
            </a:r>
            <a:r>
              <a:rPr lang="en-US" b="1" dirty="0" smtClean="0"/>
              <a:t>will have: </a:t>
            </a:r>
            <a:r>
              <a:rPr lang="en-US" b="1" dirty="0" smtClean="0"/>
              <a:t>skin </a:t>
            </a:r>
            <a:r>
              <a:rPr lang="en-US" b="1" dirty="0" smtClean="0"/>
              <a:t>edema, </a:t>
            </a:r>
            <a:r>
              <a:rPr lang="en-US" b="1" dirty="0" err="1" smtClean="0"/>
              <a:t>ascites</a:t>
            </a:r>
            <a:r>
              <a:rPr lang="en-US" b="1" dirty="0" smtClean="0"/>
              <a:t>, pleural or pericardial effusions, </a:t>
            </a:r>
            <a:r>
              <a:rPr lang="en-US" b="1" dirty="0" err="1" smtClean="0"/>
              <a:t>cardiomegaly</a:t>
            </a:r>
            <a:r>
              <a:rPr lang="en-US" b="1" dirty="0" smtClean="0"/>
              <a:t> and an </a:t>
            </a:r>
            <a:r>
              <a:rPr lang="en-US" b="1" dirty="0" smtClean="0"/>
              <a:t>edematous placenta (</a:t>
            </a:r>
            <a:r>
              <a:rPr lang="en-US" b="1" dirty="0" err="1" smtClean="0"/>
              <a:t>Hydrops</a:t>
            </a:r>
            <a:r>
              <a:rPr lang="en-US" b="1" dirty="0" smtClean="0"/>
              <a:t>).</a:t>
            </a:r>
          </a:p>
          <a:p>
            <a:pPr>
              <a:lnSpc>
                <a:spcPct val="90000"/>
              </a:lnSpc>
            </a:pPr>
            <a:r>
              <a:rPr lang="en-US" b="1" dirty="0" smtClean="0"/>
              <a:t>Middle cerebral artery blood flow is increased </a:t>
            </a:r>
            <a:endParaRPr lang="en-US" b="1" dirty="0" smtClean="0"/>
          </a:p>
          <a:p>
            <a:pPr>
              <a:lnSpc>
                <a:spcPct val="90000"/>
              </a:lnSpc>
              <a:buNone/>
            </a:pPr>
            <a:endParaRPr lang="en-US" sz="14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r. Ghadeer\My Documents\lectures\ultrasound.jpg"/>
          <p:cNvPicPr>
            <a:picLocks noChangeAspect="1" noChangeArrowheads="1"/>
          </p:cNvPicPr>
          <p:nvPr/>
        </p:nvPicPr>
        <p:blipFill>
          <a:blip r:embed="rId2" cstate="print"/>
          <a:srcRect/>
          <a:stretch>
            <a:fillRect/>
          </a:stretch>
        </p:blipFill>
        <p:spPr bwMode="auto">
          <a:xfrm>
            <a:off x="381000" y="685800"/>
            <a:ext cx="7463900" cy="53686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pi.ning.com/files/1HCJpHvyXGZHOgiUTu8anPX1CGH2CV3upEEhCZf8Q37WYMhGQrrwOsIycqRcnlx2yOr5YteY99wass1GGkMH91-CCV4jwff5/HydropsFetalis.gif?width=737&amp;height=552"/>
          <p:cNvPicPr>
            <a:picLocks noChangeAspect="1" noChangeArrowheads="1"/>
          </p:cNvPicPr>
          <p:nvPr/>
        </p:nvPicPr>
        <p:blipFill>
          <a:blip r:embed="rId2" cstate="print"/>
          <a:srcRect/>
          <a:stretch>
            <a:fillRect/>
          </a:stretch>
        </p:blipFill>
        <p:spPr bwMode="auto">
          <a:xfrm>
            <a:off x="609600" y="1143000"/>
            <a:ext cx="6705600" cy="5029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descr="C:\Documents and Settings\Dr. Ghadeer\My Documents\lectures\Hydrops Fetalis.jpg"/>
          <p:cNvPicPr>
            <a:picLocks noChangeAspect="1" noChangeArrowheads="1"/>
          </p:cNvPicPr>
          <p:nvPr/>
        </p:nvPicPr>
        <p:blipFill>
          <a:blip r:embed="rId2" cstate="print"/>
          <a:srcRect/>
          <a:stretch>
            <a:fillRect/>
          </a:stretch>
        </p:blipFill>
        <p:spPr bwMode="auto">
          <a:xfrm>
            <a:off x="457200" y="762000"/>
            <a:ext cx="7213601" cy="541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err="1" smtClean="0">
                <a:solidFill>
                  <a:srgbClr val="FF0000"/>
                </a:solidFill>
              </a:rPr>
              <a:t>Rh</a:t>
            </a:r>
            <a:r>
              <a:rPr lang="en-US" sz="3600" u="sng" dirty="0" smtClean="0">
                <a:solidFill>
                  <a:srgbClr val="FF0000"/>
                </a:solidFill>
              </a:rPr>
              <a:t> ISOIMMUNIZATION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Is an immunological disorder occurs in pregnant a </a:t>
            </a:r>
            <a:r>
              <a:rPr lang="en-US" dirty="0" err="1" smtClean="0">
                <a:solidFill>
                  <a:srgbClr val="FF0000"/>
                </a:solidFill>
              </a:rPr>
              <a:t>Rh-ve</a:t>
            </a:r>
            <a:r>
              <a:rPr lang="en-US" dirty="0" smtClean="0">
                <a:solidFill>
                  <a:srgbClr val="FF0000"/>
                </a:solidFill>
              </a:rPr>
              <a:t> </a:t>
            </a:r>
            <a:r>
              <a:rPr lang="en-US" dirty="0" smtClean="0"/>
              <a:t>mother </a:t>
            </a:r>
            <a:r>
              <a:rPr lang="en-US" dirty="0" err="1" smtClean="0"/>
              <a:t>carring</a:t>
            </a:r>
            <a:r>
              <a:rPr lang="en-US" dirty="0" smtClean="0"/>
              <a:t> </a:t>
            </a:r>
            <a:r>
              <a:rPr lang="en-US" dirty="0" err="1" smtClean="0">
                <a:solidFill>
                  <a:schemeClr val="accent3"/>
                </a:solidFill>
              </a:rPr>
              <a:t>Rh+ve</a:t>
            </a:r>
            <a:r>
              <a:rPr lang="en-US" dirty="0" smtClean="0"/>
              <a:t> fetus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solidFill>
                  <a:srgbClr val="FF0000"/>
                </a:solidFill>
              </a:rPr>
              <a:t>AMNIOCENTESIS AND AMNIOTIC FLUID ANALYSIS</a:t>
            </a:r>
            <a:endParaRPr lang="en-US" dirty="0"/>
          </a:p>
        </p:txBody>
      </p:sp>
      <p:sp>
        <p:nvSpPr>
          <p:cNvPr id="3" name="Content Placeholder 2"/>
          <p:cNvSpPr>
            <a:spLocks noGrp="1"/>
          </p:cNvSpPr>
          <p:nvPr>
            <p:ph idx="1"/>
          </p:nvPr>
        </p:nvSpPr>
        <p:spPr/>
        <p:txBody>
          <a:bodyPr/>
          <a:lstStyle/>
          <a:p>
            <a:r>
              <a:rPr lang="en-US" sz="2400" b="1" dirty="0" smtClean="0"/>
              <a:t>When fetal </a:t>
            </a:r>
            <a:r>
              <a:rPr lang="en-US" sz="2400" b="1" dirty="0" err="1" smtClean="0"/>
              <a:t>heamolysis</a:t>
            </a:r>
            <a:r>
              <a:rPr lang="en-US" sz="2400" b="1" dirty="0" smtClean="0"/>
              <a:t> occurs  </a:t>
            </a:r>
            <a:r>
              <a:rPr lang="en-US" sz="2400" b="1" dirty="0" smtClean="0"/>
              <a:t>the amniotic fluid becomes bright yellow from the </a:t>
            </a:r>
            <a:r>
              <a:rPr lang="en-US" sz="2400" b="1" dirty="0" err="1" smtClean="0"/>
              <a:t>bilirubin</a:t>
            </a:r>
            <a:r>
              <a:rPr lang="en-US" sz="2400" b="1" dirty="0" smtClean="0"/>
              <a:t> </a:t>
            </a:r>
          </a:p>
          <a:p>
            <a:r>
              <a:rPr lang="en-US" sz="2400" b="1" dirty="0" smtClean="0"/>
              <a:t> </a:t>
            </a:r>
            <a:r>
              <a:rPr lang="en-US" sz="2400" b="1" dirty="0" smtClean="0"/>
              <a:t>Amniotic fluid </a:t>
            </a:r>
            <a:r>
              <a:rPr lang="en-US" sz="2400" b="1" dirty="0" err="1" smtClean="0"/>
              <a:t>bilirubin</a:t>
            </a:r>
            <a:r>
              <a:rPr lang="en-US" sz="2400" b="1" dirty="0" smtClean="0"/>
              <a:t> concentration can be quantified by </a:t>
            </a:r>
            <a:r>
              <a:rPr lang="en-US" sz="2400" b="1" dirty="0" err="1" smtClean="0"/>
              <a:t>spectrophotometry</a:t>
            </a:r>
            <a:r>
              <a:rPr lang="en-US" sz="2400" b="1" dirty="0" smtClean="0"/>
              <a:t> by assessing the change in optical density at 450nm (</a:t>
            </a:r>
            <a:r>
              <a:rPr lang="en-US" sz="2400" b="1" dirty="0" smtClean="0">
                <a:sym typeface="Wingdings 3" pitchFamily="18" charset="2"/>
              </a:rPr>
              <a:t></a:t>
            </a:r>
            <a:r>
              <a:rPr lang="en-US" sz="2400" b="1" dirty="0" smtClean="0"/>
              <a:t> OD 450</a:t>
            </a:r>
            <a:r>
              <a:rPr lang="en-US" sz="2400" b="1" dirty="0" smtClean="0"/>
              <a:t>)</a:t>
            </a:r>
            <a:endParaRPr lang="en-US" sz="1800" b="1" dirty="0" smtClean="0"/>
          </a:p>
          <a:p>
            <a:r>
              <a:rPr lang="en-US" sz="2400" b="1" dirty="0" smtClean="0"/>
              <a:t>Amniocentesis is started after 24 weeks under </a:t>
            </a:r>
            <a:r>
              <a:rPr lang="en-US" sz="2400" b="1" dirty="0" smtClean="0"/>
              <a:t> </a:t>
            </a:r>
            <a:r>
              <a:rPr lang="en-US" sz="2400" b="1" dirty="0" smtClean="0"/>
              <a:t>ultrasound </a:t>
            </a:r>
            <a:r>
              <a:rPr lang="en-US" sz="2400" b="1" dirty="0" smtClean="0"/>
              <a:t>guidance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 Ghadeer\My Documents\OB &amp; gyne lecture.GIF"/>
          <p:cNvPicPr>
            <a:picLocks noChangeAspect="1" noChangeArrowheads="1"/>
          </p:cNvPicPr>
          <p:nvPr/>
        </p:nvPicPr>
        <p:blipFill>
          <a:blip r:embed="rId2" cstate="print"/>
          <a:srcRect/>
          <a:stretch>
            <a:fillRect/>
          </a:stretch>
        </p:blipFill>
        <p:spPr bwMode="auto">
          <a:xfrm>
            <a:off x="762000" y="990600"/>
            <a:ext cx="6705600" cy="5486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solidFill>
                  <a:srgbClr val="FF0000"/>
                </a:solidFill>
              </a:rPr>
              <a:t>COMPLICATIONS FOLLOWING INTRAUTERINE TRANSFUSION</a:t>
            </a:r>
            <a:endParaRPr lang="en-US" dirty="0"/>
          </a:p>
        </p:txBody>
      </p:sp>
      <p:sp>
        <p:nvSpPr>
          <p:cNvPr id="3" name="Content Placeholder 2"/>
          <p:cNvSpPr>
            <a:spLocks noGrp="1"/>
          </p:cNvSpPr>
          <p:nvPr>
            <p:ph idx="1"/>
          </p:nvPr>
        </p:nvSpPr>
        <p:spPr/>
        <p:txBody>
          <a:bodyPr/>
          <a:lstStyle/>
          <a:p>
            <a:pPr marL="609600" indent="-609600">
              <a:buNone/>
            </a:pPr>
            <a:r>
              <a:rPr lang="en-US" dirty="0" smtClean="0"/>
              <a:t>1.	</a:t>
            </a:r>
            <a:r>
              <a:rPr lang="en-US" b="1" dirty="0" smtClean="0"/>
              <a:t>Premature </a:t>
            </a:r>
            <a:r>
              <a:rPr lang="en-US" b="1" dirty="0" err="1" smtClean="0"/>
              <a:t>labour</a:t>
            </a:r>
            <a:endParaRPr lang="en-US" b="1" dirty="0" smtClean="0"/>
          </a:p>
          <a:p>
            <a:pPr marL="609600" indent="-609600">
              <a:buNone/>
            </a:pPr>
            <a:r>
              <a:rPr lang="en-US" b="1" dirty="0" smtClean="0"/>
              <a:t>2.	Pre-</a:t>
            </a:r>
            <a:r>
              <a:rPr lang="en-US" b="1" dirty="0" err="1" smtClean="0"/>
              <a:t>labour</a:t>
            </a:r>
            <a:r>
              <a:rPr lang="en-US" b="1" dirty="0" smtClean="0"/>
              <a:t> ruptured membrane</a:t>
            </a:r>
          </a:p>
          <a:p>
            <a:pPr marL="609600" indent="-609600">
              <a:buNone/>
            </a:pPr>
            <a:r>
              <a:rPr lang="en-US" b="1" dirty="0" smtClean="0"/>
              <a:t>3.	Fetal </a:t>
            </a:r>
            <a:r>
              <a:rPr lang="en-US" b="1" dirty="0" err="1" smtClean="0"/>
              <a:t>haemorrhage</a:t>
            </a:r>
            <a:endParaRPr lang="en-US" b="1" dirty="0" smtClean="0"/>
          </a:p>
          <a:p>
            <a:pPr marL="609600" indent="-609600">
              <a:buNone/>
            </a:pPr>
            <a:r>
              <a:rPr lang="en-US" b="1" dirty="0" smtClean="0"/>
              <a:t>4.	Fetal </a:t>
            </a:r>
            <a:r>
              <a:rPr lang="en-US" b="1" dirty="0" err="1" smtClean="0"/>
              <a:t>bradycardia</a:t>
            </a:r>
            <a:endParaRPr lang="en-US" b="1" dirty="0" smtClean="0"/>
          </a:p>
          <a:p>
            <a:pPr marL="609600" indent="-609600">
              <a:buNone/>
            </a:pPr>
            <a:r>
              <a:rPr lang="en-US" b="1" dirty="0" smtClean="0"/>
              <a:t>5.	Failure to obtain a sample</a:t>
            </a:r>
          </a:p>
          <a:p>
            <a:pPr marL="609600" indent="-609600">
              <a:buNone/>
            </a:pPr>
            <a:r>
              <a:rPr lang="en-US" b="1" dirty="0" smtClean="0"/>
              <a:t>6.	Increase in maternal </a:t>
            </a:r>
            <a:r>
              <a:rPr lang="en-US" b="1" dirty="0" err="1" smtClean="0"/>
              <a:t>Iso</a:t>
            </a:r>
            <a:r>
              <a:rPr lang="en-US" b="1" dirty="0" smtClean="0"/>
              <a:t> immunization by inducing </a:t>
            </a:r>
            <a:r>
              <a:rPr lang="en-US" b="1" dirty="0" err="1" smtClean="0"/>
              <a:t>feto</a:t>
            </a:r>
            <a:r>
              <a:rPr lang="en-US" b="1" dirty="0" smtClean="0"/>
              <a:t>-maternal </a:t>
            </a:r>
            <a:r>
              <a:rPr lang="en-US" b="1" dirty="0" err="1" smtClean="0"/>
              <a:t>haemorrhage</a:t>
            </a:r>
            <a:endParaRPr lang="en-US" b="1"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CTG</a:t>
            </a:r>
            <a:endParaRPr lang="en-US" dirty="0"/>
          </a:p>
        </p:txBody>
      </p:sp>
      <p:sp>
        <p:nvSpPr>
          <p:cNvPr id="3" name="Content Placeholder 2"/>
          <p:cNvSpPr>
            <a:spLocks noGrp="1"/>
          </p:cNvSpPr>
          <p:nvPr>
            <p:ph idx="1"/>
          </p:nvPr>
        </p:nvSpPr>
        <p:spPr/>
        <p:txBody>
          <a:bodyPr/>
          <a:lstStyle/>
          <a:p>
            <a:r>
              <a:rPr lang="en-US" b="1" dirty="0" smtClean="0"/>
              <a:t>Fetal heart rate changes have been noted with severe </a:t>
            </a:r>
            <a:r>
              <a:rPr lang="en-US" b="1" dirty="0" smtClean="0"/>
              <a:t>anemia.  </a:t>
            </a:r>
            <a:r>
              <a:rPr lang="en-US" b="1" dirty="0" smtClean="0"/>
              <a:t>A sinusoidal pattern with the loss of normal baseline variability of the CTG is highly suggestive of severe </a:t>
            </a:r>
            <a:r>
              <a:rPr lang="en-US" b="1" dirty="0" err="1" smtClean="0"/>
              <a:t>anaemia</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 Antibodies</a:t>
            </a:r>
            <a:endParaRPr lang="en-US" dirty="0"/>
          </a:p>
        </p:txBody>
      </p:sp>
      <p:sp>
        <p:nvSpPr>
          <p:cNvPr id="3" name="Content Placeholder 2"/>
          <p:cNvSpPr>
            <a:spLocks noGrp="1"/>
          </p:cNvSpPr>
          <p:nvPr>
            <p:ph idx="1"/>
          </p:nvPr>
        </p:nvSpPr>
        <p:spPr/>
        <p:txBody>
          <a:bodyPr/>
          <a:lstStyle/>
          <a:p>
            <a:r>
              <a:rPr lang="en-US" dirty="0" smtClean="0"/>
              <a:t>2% </a:t>
            </a:r>
          </a:p>
          <a:p>
            <a:r>
              <a:rPr lang="en-US" dirty="0" err="1" smtClean="0"/>
              <a:t>Kell</a:t>
            </a:r>
            <a:r>
              <a:rPr lang="en-US" dirty="0" smtClean="0"/>
              <a:t>, Duffy, Kidd….ext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3889" t="19556" r="36667" b="8444"/>
          <a:stretch>
            <a:fillRect/>
          </a:stretch>
        </p:blipFill>
        <p:spPr bwMode="auto">
          <a:xfrm>
            <a:off x="0" y="0"/>
            <a:ext cx="8153400" cy="6172200"/>
          </a:xfrm>
          <a:prstGeom prst="rect">
            <a:avLst/>
          </a:prstGeom>
          <a:noFill/>
          <a:ln w="9525">
            <a:noFill/>
            <a:miter lim="800000"/>
            <a:headEnd/>
            <a:tailEnd/>
          </a:ln>
        </p:spPr>
      </p:pic>
      <p:sp>
        <p:nvSpPr>
          <p:cNvPr id="5" name="TextBox 4"/>
          <p:cNvSpPr txBox="1"/>
          <p:nvPr/>
        </p:nvSpPr>
        <p:spPr>
          <a:xfrm>
            <a:off x="3048000" y="4495800"/>
            <a:ext cx="5105400" cy="923330"/>
          </a:xfrm>
          <a:prstGeom prst="rect">
            <a:avLst/>
          </a:prstGeom>
          <a:noFill/>
        </p:spPr>
        <p:txBody>
          <a:bodyPr wrap="square" rtlCol="0">
            <a:spAutoFit/>
          </a:bodyPr>
          <a:lstStyle/>
          <a:p>
            <a:r>
              <a:rPr lang="en-US" sz="5400" dirty="0" smtClean="0">
                <a:solidFill>
                  <a:schemeClr val="bg1"/>
                </a:solidFill>
                <a:latin typeface="Script MT Bold" pitchFamily="66" charset="0"/>
              </a:rPr>
              <a:t>Thank You!!!</a:t>
            </a:r>
            <a:endParaRPr lang="en-US" sz="5400" dirty="0">
              <a:solidFill>
                <a:schemeClr val="bg1"/>
              </a:solidFill>
              <a:latin typeface="Script MT Bold"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err="1" smtClean="0">
                <a:solidFill>
                  <a:srgbClr val="FF0000"/>
                </a:solidFill>
              </a:rPr>
              <a:t>Rh</a:t>
            </a:r>
            <a:r>
              <a:rPr lang="en-US" sz="4000" u="sng" dirty="0" smtClean="0">
                <a:solidFill>
                  <a:srgbClr val="FF0000"/>
                </a:solidFill>
              </a:rPr>
              <a:t> ISOIMMUNIZATION</a:t>
            </a:r>
            <a:r>
              <a:rPr lang="en-US" dirty="0" smtClean="0"/>
              <a:t> </a:t>
            </a:r>
            <a:endParaRPr lang="en-US" dirty="0"/>
          </a:p>
        </p:txBody>
      </p:sp>
      <p:sp>
        <p:nvSpPr>
          <p:cNvPr id="3" name="Content Placeholder 2"/>
          <p:cNvSpPr>
            <a:spLocks noGrp="1"/>
          </p:cNvSpPr>
          <p:nvPr>
            <p:ph idx="1"/>
          </p:nvPr>
        </p:nvSpPr>
        <p:spPr/>
        <p:txBody>
          <a:bodyPr/>
          <a:lstStyle/>
          <a:p>
            <a:r>
              <a:rPr lang="en-US" sz="2800" b="1" dirty="0" smtClean="0"/>
              <a:t>It affects 1 in 250 live births in Europe and North America, it is much less frequent in other parts of the world such as Asia, where the Rh-negative blood group is uncommon.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lstStyle/>
          <a:p>
            <a:r>
              <a:rPr lang="en-US" sz="2400" b="1" dirty="0" smtClean="0"/>
              <a:t>The </a:t>
            </a:r>
            <a:r>
              <a:rPr lang="en-US" sz="2400" b="1" dirty="0" err="1" smtClean="0"/>
              <a:t>Rh</a:t>
            </a:r>
            <a:r>
              <a:rPr lang="en-US" sz="2400" b="1" dirty="0" smtClean="0"/>
              <a:t> antigen is limited to the red cell surface (</a:t>
            </a:r>
            <a:r>
              <a:rPr lang="en-US" sz="2400" b="1" dirty="0" err="1" smtClean="0"/>
              <a:t>Rh</a:t>
            </a:r>
            <a:r>
              <a:rPr lang="en-US" sz="2400" b="1" dirty="0" smtClean="0"/>
              <a:t> </a:t>
            </a:r>
            <a:r>
              <a:rPr lang="en-US" sz="2400" b="1" dirty="0" err="1" smtClean="0"/>
              <a:t>compex</a:t>
            </a:r>
            <a:r>
              <a:rPr lang="en-US" sz="2400" b="1" dirty="0" smtClean="0"/>
              <a:t>, </a:t>
            </a:r>
            <a:r>
              <a:rPr lang="en-US" sz="2400" b="1" dirty="0" err="1" smtClean="0"/>
              <a:t>C,</a:t>
            </a:r>
            <a:r>
              <a:rPr lang="en-US" sz="2400" b="1" dirty="0" err="1" smtClean="0">
                <a:solidFill>
                  <a:schemeClr val="accent6"/>
                </a:solidFill>
              </a:rPr>
              <a:t>D</a:t>
            </a:r>
            <a:r>
              <a:rPr lang="en-US" sz="2400" b="1" dirty="0" err="1" smtClean="0"/>
              <a:t>,E,c,e</a:t>
            </a:r>
            <a:r>
              <a:rPr lang="en-US" sz="2400" b="1"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err="1" smtClean="0">
                <a:solidFill>
                  <a:srgbClr val="FF0000"/>
                </a:solidFill>
              </a:rPr>
              <a:t>fetomaternal</a:t>
            </a:r>
            <a:r>
              <a:rPr lang="en-US" sz="4000" u="sng" dirty="0" smtClean="0">
                <a:solidFill>
                  <a:srgbClr val="FF0000"/>
                </a:solidFill>
              </a:rPr>
              <a:t> HAEMORRHAGE (</a:t>
            </a:r>
            <a:r>
              <a:rPr lang="en-US" sz="4000" u="sng" dirty="0" err="1" smtClean="0">
                <a:solidFill>
                  <a:srgbClr val="FF0000"/>
                </a:solidFill>
              </a:rPr>
              <a:t>fmH</a:t>
            </a:r>
            <a:r>
              <a:rPr lang="en-US" sz="4000" u="sng" dirty="0" smtClean="0">
                <a:solidFill>
                  <a:srgbClr val="FF0000"/>
                </a:solidFill>
              </a:rPr>
              <a:t>)</a:t>
            </a:r>
            <a:endParaRPr lang="en-US" dirty="0"/>
          </a:p>
        </p:txBody>
      </p:sp>
      <p:sp>
        <p:nvSpPr>
          <p:cNvPr id="3" name="Content Placeholder 2"/>
          <p:cNvSpPr>
            <a:spLocks noGrp="1"/>
          </p:cNvSpPr>
          <p:nvPr>
            <p:ph idx="1"/>
          </p:nvPr>
        </p:nvSpPr>
        <p:spPr>
          <a:xfrm>
            <a:off x="457200" y="1609416"/>
            <a:ext cx="7239000" cy="5096184"/>
          </a:xfrm>
        </p:spPr>
        <p:txBody>
          <a:bodyPr>
            <a:normAutofit fontScale="92500" lnSpcReduction="20000"/>
          </a:bodyPr>
          <a:lstStyle/>
          <a:p>
            <a:r>
              <a:rPr lang="en-US" sz="2400" b="1" dirty="0" err="1" smtClean="0"/>
              <a:t>Rh</a:t>
            </a:r>
            <a:r>
              <a:rPr lang="en-US" sz="2400" b="1" dirty="0" smtClean="0"/>
              <a:t> </a:t>
            </a:r>
            <a:r>
              <a:rPr lang="en-US" sz="2400" b="1" dirty="0" err="1" smtClean="0"/>
              <a:t>isoimmunization</a:t>
            </a:r>
            <a:r>
              <a:rPr lang="en-US" sz="2400" b="1" dirty="0" smtClean="0"/>
              <a:t> can only take place if fetal red cells cross the placental barrier into the maternal circulation.</a:t>
            </a:r>
          </a:p>
          <a:p>
            <a:pPr lvl="1"/>
            <a:r>
              <a:rPr lang="en-US" sz="2400" b="1" dirty="0" smtClean="0"/>
              <a:t>The placenta is subjected to maximal trauma during delivery </a:t>
            </a:r>
          </a:p>
          <a:p>
            <a:pPr lvl="1"/>
            <a:r>
              <a:rPr lang="en-US" sz="2400" b="1" dirty="0" smtClean="0"/>
              <a:t>After abortion with a gestational age above 14 weeks</a:t>
            </a:r>
          </a:p>
          <a:p>
            <a:pPr lvl="1"/>
            <a:r>
              <a:rPr lang="en-US" sz="2400" b="1" dirty="0" smtClean="0"/>
              <a:t>APH / </a:t>
            </a:r>
            <a:r>
              <a:rPr lang="en-US" sz="2400" b="1" dirty="0" smtClean="0"/>
              <a:t>trauma</a:t>
            </a:r>
            <a:endParaRPr lang="en-US" sz="2400" b="1" dirty="0" smtClean="0"/>
          </a:p>
          <a:p>
            <a:pPr lvl="1"/>
            <a:r>
              <a:rPr lang="en-US" sz="2400" b="1" dirty="0" smtClean="0"/>
              <a:t>External version</a:t>
            </a:r>
          </a:p>
          <a:p>
            <a:pPr lvl="1"/>
            <a:r>
              <a:rPr lang="en-US" sz="2400" b="1" dirty="0" smtClean="0"/>
              <a:t>Amniocentesis</a:t>
            </a:r>
          </a:p>
          <a:p>
            <a:pPr lvl="1"/>
            <a:r>
              <a:rPr lang="en-US" sz="2400" b="1" dirty="0" smtClean="0"/>
              <a:t>Complicated and difficult deliveries</a:t>
            </a:r>
          </a:p>
          <a:p>
            <a:pPr lvl="1"/>
            <a:r>
              <a:rPr lang="en-US" sz="2400" b="1" dirty="0" smtClean="0"/>
              <a:t>Caesarean section</a:t>
            </a:r>
          </a:p>
          <a:p>
            <a:pPr lvl="1"/>
            <a:endParaRPr lang="en-US" sz="2400" b="1" dirty="0" smtClean="0"/>
          </a:p>
          <a:p>
            <a:pPr>
              <a:lnSpc>
                <a:spcPct val="90000"/>
              </a:lnSpc>
              <a:buNone/>
            </a:pPr>
            <a:r>
              <a:rPr lang="en-US" sz="2800" b="1" dirty="0" smtClean="0">
                <a:sym typeface="Wingdings 2" pitchFamily="18" charset="2"/>
              </a:rPr>
              <a:t>	</a:t>
            </a:r>
            <a:endParaRPr lang="en-US" sz="2800" b="1" dirty="0" smtClean="0"/>
          </a:p>
          <a:p>
            <a:pPr>
              <a:lnSpc>
                <a:spcPct val="90000"/>
              </a:lnSpc>
              <a:buNone/>
            </a:pPr>
            <a:r>
              <a:rPr lang="en-US" sz="2800" b="1" dirty="0" smtClean="0"/>
              <a:t>	</a:t>
            </a:r>
            <a:endParaRPr lang="en-US" sz="24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solidFill>
                  <a:srgbClr val="FF0000"/>
                </a:solidFill>
              </a:rPr>
              <a:t>THE NATURAL HISTORY OF </a:t>
            </a:r>
            <a:r>
              <a:rPr lang="en-US" sz="3600" u="sng" dirty="0" err="1" smtClean="0">
                <a:solidFill>
                  <a:srgbClr val="FF0000"/>
                </a:solidFill>
              </a:rPr>
              <a:t>Rh</a:t>
            </a:r>
            <a:r>
              <a:rPr lang="en-US" sz="3600" u="sng" dirty="0" smtClean="0">
                <a:solidFill>
                  <a:srgbClr val="FF0000"/>
                </a:solidFill>
              </a:rPr>
              <a:t> </a:t>
            </a:r>
            <a:r>
              <a:rPr lang="en-US" sz="3600" u="sng" dirty="0" err="1" smtClean="0">
                <a:solidFill>
                  <a:srgbClr val="FF0000"/>
                </a:solidFill>
              </a:rPr>
              <a:t>IsoiMMUNIZATION</a:t>
            </a:r>
            <a:endParaRPr lang="en-US" dirty="0"/>
          </a:p>
        </p:txBody>
      </p:sp>
      <p:sp>
        <p:nvSpPr>
          <p:cNvPr id="3" name="Content Placeholder 2"/>
          <p:cNvSpPr>
            <a:spLocks noGrp="1"/>
          </p:cNvSpPr>
          <p:nvPr>
            <p:ph idx="1"/>
          </p:nvPr>
        </p:nvSpPr>
        <p:spPr/>
        <p:txBody>
          <a:bodyPr/>
          <a:lstStyle/>
          <a:p>
            <a:pPr>
              <a:lnSpc>
                <a:spcPct val="90000"/>
              </a:lnSpc>
            </a:pPr>
            <a:r>
              <a:rPr lang="en-US" sz="2800" b="1" dirty="0" smtClean="0"/>
              <a:t>Rhesus antibodies are </a:t>
            </a:r>
            <a:r>
              <a:rPr lang="en-US" sz="2800" b="1" dirty="0" err="1" smtClean="0"/>
              <a:t>humoral</a:t>
            </a:r>
            <a:r>
              <a:rPr lang="en-US" sz="2800" b="1" dirty="0" smtClean="0"/>
              <a:t> antibodies or free antibody</a:t>
            </a:r>
          </a:p>
          <a:p>
            <a:pPr lvl="1">
              <a:lnSpc>
                <a:spcPct val="90000"/>
              </a:lnSpc>
            </a:pPr>
            <a:r>
              <a:rPr lang="en-US" sz="2500" b="1" dirty="0" smtClean="0"/>
              <a:t>  </a:t>
            </a:r>
            <a:r>
              <a:rPr lang="en-US" sz="2500" b="1" dirty="0" err="1" smtClean="0"/>
              <a:t>IgM</a:t>
            </a:r>
            <a:r>
              <a:rPr lang="en-US" sz="2500" b="1" dirty="0" smtClean="0"/>
              <a:t> – large, unable to cross the placenta</a:t>
            </a:r>
          </a:p>
          <a:p>
            <a:pPr lvl="1">
              <a:lnSpc>
                <a:spcPct val="90000"/>
              </a:lnSpc>
            </a:pPr>
            <a:r>
              <a:rPr lang="en-US" sz="2500" b="1" dirty="0" smtClean="0"/>
              <a:t> 1gG – small, able to cross the </a:t>
            </a:r>
            <a:r>
              <a:rPr lang="en-US" sz="2500" b="1" dirty="0" err="1" smtClean="0"/>
              <a:t>placeta</a:t>
            </a:r>
            <a:r>
              <a:rPr lang="en-US" sz="2500" b="1" dirty="0" smtClean="0"/>
              <a:t> and </a:t>
            </a:r>
          </a:p>
          <a:p>
            <a:pPr>
              <a:lnSpc>
                <a:spcPct val="90000"/>
              </a:lnSpc>
            </a:pPr>
            <a:r>
              <a:rPr lang="en-US" sz="2800" b="1" dirty="0" smtClean="0"/>
              <a:t> </a:t>
            </a:r>
            <a:r>
              <a:rPr lang="en-US" sz="2800" b="1" dirty="0" smtClean="0"/>
              <a:t>Attach </a:t>
            </a:r>
            <a:r>
              <a:rPr lang="en-US" sz="2800" b="1" dirty="0" smtClean="0"/>
              <a:t>itself to </a:t>
            </a:r>
            <a:r>
              <a:rPr lang="en-US" sz="2800" b="1" dirty="0" err="1" smtClean="0"/>
              <a:t>Rh</a:t>
            </a:r>
            <a:r>
              <a:rPr lang="en-US" sz="2800" b="1" dirty="0" smtClean="0"/>
              <a:t> positive red cells   </a:t>
            </a:r>
          </a:p>
          <a:p>
            <a:pPr>
              <a:lnSpc>
                <a:spcPct val="90000"/>
              </a:lnSpc>
              <a:buNone/>
            </a:pPr>
            <a:r>
              <a:rPr lang="en-US" sz="2800" b="1" dirty="0" smtClean="0"/>
              <a:t>      leading to </a:t>
            </a:r>
            <a:r>
              <a:rPr lang="en-US" sz="2800" b="1" dirty="0" err="1" smtClean="0"/>
              <a:t>haemolytic</a:t>
            </a:r>
            <a:r>
              <a:rPr lang="en-US" sz="2800" b="1" dirty="0" smtClean="0"/>
              <a:t> </a:t>
            </a:r>
            <a:r>
              <a:rPr lang="en-US" sz="2800" b="1" dirty="0" err="1" smtClean="0"/>
              <a:t>anaemia</a:t>
            </a:r>
            <a:endParaRPr lang="en-US" sz="2800" b="1"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solidFill>
                  <a:srgbClr val="FF0000"/>
                </a:solidFill>
              </a:rPr>
              <a:t>IMMUNE RESPONSES ARE</a:t>
            </a:r>
            <a:endParaRPr lang="en-US" dirty="0"/>
          </a:p>
        </p:txBody>
      </p:sp>
      <p:sp>
        <p:nvSpPr>
          <p:cNvPr id="3" name="Content Placeholder 2"/>
          <p:cNvSpPr>
            <a:spLocks noGrp="1"/>
          </p:cNvSpPr>
          <p:nvPr>
            <p:ph idx="1"/>
          </p:nvPr>
        </p:nvSpPr>
        <p:spPr/>
        <p:txBody>
          <a:bodyPr>
            <a:normAutofit/>
          </a:bodyPr>
          <a:lstStyle/>
          <a:p>
            <a:pPr marL="609600" indent="-609600">
              <a:lnSpc>
                <a:spcPct val="80000"/>
              </a:lnSpc>
              <a:buNone/>
            </a:pPr>
            <a:r>
              <a:rPr lang="en-US" sz="2000" b="1" dirty="0" smtClean="0">
                <a:solidFill>
                  <a:schemeClr val="tx2"/>
                </a:solidFill>
              </a:rPr>
              <a:t>a)     </a:t>
            </a:r>
            <a:r>
              <a:rPr lang="en-US" sz="2800" b="1" dirty="0" smtClean="0"/>
              <a:t>Primary – first response to an </a:t>
            </a:r>
            <a:r>
              <a:rPr lang="en-US" sz="2800" b="1" dirty="0" smtClean="0"/>
              <a:t>antigen appears </a:t>
            </a:r>
            <a:r>
              <a:rPr lang="en-US" sz="2800" b="1" dirty="0" smtClean="0"/>
              <a:t>after several weeks and is </a:t>
            </a:r>
            <a:r>
              <a:rPr lang="en-US" sz="2800" b="1" dirty="0" err="1" smtClean="0"/>
              <a:t>IgM</a:t>
            </a:r>
            <a:r>
              <a:rPr lang="en-US" sz="2800" b="1" dirty="0" smtClean="0"/>
              <a:t>.</a:t>
            </a:r>
          </a:p>
          <a:p>
            <a:pPr marL="609600" indent="-609600">
              <a:lnSpc>
                <a:spcPct val="80000"/>
              </a:lnSpc>
              <a:buAutoNum type="alphaLcParenR" startAt="2"/>
            </a:pPr>
            <a:r>
              <a:rPr lang="en-US" sz="2800" b="1" dirty="0" smtClean="0"/>
              <a:t>Secondary When exposed for the 2nd time a primed, antibody will appear within a few days and its </a:t>
            </a:r>
            <a:r>
              <a:rPr lang="en-US" sz="2800" b="1" dirty="0" err="1" smtClean="0"/>
              <a:t>IgG</a:t>
            </a:r>
            <a:r>
              <a:rPr lang="en-US" sz="2800" b="1" dirty="0" smtClean="0"/>
              <a:t>.</a:t>
            </a:r>
          </a:p>
          <a:p>
            <a:pPr marL="609600" indent="-609600">
              <a:lnSpc>
                <a:spcPct val="80000"/>
              </a:lnSpc>
            </a:pPr>
            <a:r>
              <a:rPr lang="en-US" sz="2800" b="1" dirty="0" smtClean="0"/>
              <a:t>Generally, the quantity of antigen required to produce a secondary immune response is very much smaller than that required to initiate the primary immune response.</a:t>
            </a:r>
          </a:p>
          <a:p>
            <a:pPr marL="609600" indent="-609600">
              <a:lnSpc>
                <a:spcPct val="80000"/>
              </a:lnSpc>
            </a:pPr>
            <a:endParaRPr lang="en-US" sz="2800" b="1"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a:bodyPr>
          <a:lstStyle/>
          <a:p>
            <a:r>
              <a:rPr lang="en-US" b="1" dirty="0" smtClean="0"/>
              <a:t>The first pregnancy is usually unaffected by RHD because </a:t>
            </a:r>
            <a:r>
              <a:rPr lang="en-US" b="1" dirty="0" smtClean="0"/>
              <a:t>FM</a:t>
            </a:r>
            <a:r>
              <a:rPr lang="en-US" b="1" dirty="0" smtClean="0"/>
              <a:t>H’s </a:t>
            </a:r>
            <a:r>
              <a:rPr lang="en-US" b="1" dirty="0" smtClean="0"/>
              <a:t>of sufficient magnitude to induce primary immunization do not usually take place until delivery.</a:t>
            </a:r>
          </a:p>
          <a:p>
            <a:pPr>
              <a:buNone/>
            </a:pPr>
            <a:endParaRPr lang="en-US" sz="1100" b="1" dirty="0" smtClean="0"/>
          </a:p>
          <a:p>
            <a:r>
              <a:rPr lang="en-US" b="1" dirty="0" smtClean="0"/>
              <a:t>Only about 5% of all Rh-negative mothers form antibodies.</a:t>
            </a:r>
          </a:p>
          <a:p>
            <a:r>
              <a:rPr lang="en-US" sz="2400" b="1" dirty="0" smtClean="0"/>
              <a:t>Vast majority of FMH’s after delivery are small </a:t>
            </a:r>
            <a:r>
              <a:rPr lang="en-US" sz="2400" b="1" dirty="0" smtClean="0"/>
              <a:t>but </a:t>
            </a:r>
            <a:r>
              <a:rPr lang="en-US" sz="2400" b="1" dirty="0" smtClean="0"/>
              <a:t>about 0.2% of mothers have larger bleeds of 30 ml or more.  The risk of </a:t>
            </a:r>
            <a:r>
              <a:rPr lang="en-US" sz="2400" b="1" dirty="0" err="1" smtClean="0"/>
              <a:t>Rh</a:t>
            </a:r>
            <a:r>
              <a:rPr lang="en-US" sz="2400" b="1" dirty="0" smtClean="0"/>
              <a:t> immunization is proportional to the size of the FMH.</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ABO INCOMPATIBILITY</a:t>
            </a:r>
            <a:r>
              <a:rPr lang="en-US" dirty="0" smtClean="0"/>
              <a:t> </a:t>
            </a:r>
            <a:endParaRPr lang="en-US" dirty="0"/>
          </a:p>
        </p:txBody>
      </p:sp>
      <p:sp>
        <p:nvSpPr>
          <p:cNvPr id="3" name="Content Placeholder 2"/>
          <p:cNvSpPr>
            <a:spLocks noGrp="1"/>
          </p:cNvSpPr>
          <p:nvPr>
            <p:ph idx="1"/>
          </p:nvPr>
        </p:nvSpPr>
        <p:spPr/>
        <p:txBody>
          <a:bodyPr/>
          <a:lstStyle/>
          <a:p>
            <a:r>
              <a:rPr lang="en-US" b="1" dirty="0" smtClean="0"/>
              <a:t>When the mother and the baby are ABO incompatible such as an O mother and an A baby any fetal red cell (Group A) entering the maternal circulation (Group O) is destroyed, in an exactly similar way to that occurring in an ABO incompatible blood transfusion.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226</TotalTime>
  <Words>716</Words>
  <Application>Microsoft Office PowerPoint</Application>
  <PresentationFormat>On-screen Show (4:3)</PresentationFormat>
  <Paragraphs>100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Opulent</vt:lpstr>
      <vt:lpstr>Rh ISOIMMUNIZATION </vt:lpstr>
      <vt:lpstr>Rh ISOIMMUNIZATION </vt:lpstr>
      <vt:lpstr>Rh ISOIMMUNIZATION </vt:lpstr>
      <vt:lpstr>Pathophysiology</vt:lpstr>
      <vt:lpstr>fetomaternal HAEMORRHAGE (fmH)</vt:lpstr>
      <vt:lpstr>THE NATURAL HISTORY OF Rh IsoiMMUNIZATION</vt:lpstr>
      <vt:lpstr>IMMUNE RESPONSES ARE</vt:lpstr>
      <vt:lpstr>Pathophysiology</vt:lpstr>
      <vt:lpstr>ABO INCOMPATIBILITY </vt:lpstr>
      <vt:lpstr>PREGNANCY</vt:lpstr>
      <vt:lpstr>The prevention of RHD</vt:lpstr>
      <vt:lpstr>FAILURE RATE: </vt:lpstr>
      <vt:lpstr>MANAGEMENT OF  ISOIMMUNIZATION </vt:lpstr>
      <vt:lpstr>MANAGEMENT OF  ISOIMMUNIZATION </vt:lpstr>
      <vt:lpstr>MGT</vt:lpstr>
      <vt:lpstr>ULTRASOUND ASSESSMENT</vt:lpstr>
      <vt:lpstr>Slide 17</vt:lpstr>
      <vt:lpstr>Slide 18</vt:lpstr>
      <vt:lpstr>Slide 19</vt:lpstr>
      <vt:lpstr>AMNIOCENTESIS AND AMNIOTIC FLUID ANALYSIS</vt:lpstr>
      <vt:lpstr>Slide 21</vt:lpstr>
      <vt:lpstr>COMPLICATIONS FOLLOWING INTRAUTERINE TRANSFUSION</vt:lpstr>
      <vt:lpstr>CTG</vt:lpstr>
      <vt:lpstr>Irregular Antibodies</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 ISOIMMUNIZATION </dc:title>
  <dc:creator>Dr. Ghadeer</dc:creator>
  <cp:lastModifiedBy>Dr. Ghadeer</cp:lastModifiedBy>
  <cp:revision>26</cp:revision>
  <dcterms:created xsi:type="dcterms:W3CDTF">2011-09-07T11:51:45Z</dcterms:created>
  <dcterms:modified xsi:type="dcterms:W3CDTF">2011-09-10T11:03:11Z</dcterms:modified>
</cp:coreProperties>
</file>