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82" r:id="rId5"/>
    <p:sldId id="279" r:id="rId6"/>
    <p:sldId id="259" r:id="rId7"/>
    <p:sldId id="283" r:id="rId8"/>
    <p:sldId id="260" r:id="rId9"/>
    <p:sldId id="261" r:id="rId10"/>
    <p:sldId id="262" r:id="rId11"/>
    <p:sldId id="269" r:id="rId12"/>
    <p:sldId id="270" r:id="rId13"/>
    <p:sldId id="271" r:id="rId14"/>
    <p:sldId id="272" r:id="rId15"/>
    <p:sldId id="273" r:id="rId16"/>
    <p:sldId id="274" r:id="rId17"/>
    <p:sldId id="300" r:id="rId18"/>
    <p:sldId id="301" r:id="rId19"/>
    <p:sldId id="302" r:id="rId20"/>
    <p:sldId id="303" r:id="rId21"/>
    <p:sldId id="304" r:id="rId22"/>
    <p:sldId id="306" r:id="rId23"/>
    <p:sldId id="307" r:id="rId24"/>
    <p:sldId id="308" r:id="rId25"/>
    <p:sldId id="309" r:id="rId26"/>
    <p:sldId id="310" r:id="rId27"/>
    <p:sldId id="311" r:id="rId28"/>
    <p:sldId id="31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4660"/>
  </p:normalViewPr>
  <p:slideViewPr>
    <p:cSldViewPr>
      <p:cViewPr varScale="1">
        <p:scale>
          <a:sx n="64" d="100"/>
          <a:sy n="64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056A25-31E0-48BC-A999-A82D6737D18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30E1E5-5F12-4AE8-ABDB-B0CD17441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Click="0" advTm="0"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331698"/>
            <a:ext cx="6781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DR. JOHARA AL-MUTAWA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Asst. Prof. &amp; Consultant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Department of Obstetrics &amp; Gynecology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1033982">
            <a:off x="949393" y="1235109"/>
            <a:ext cx="7151671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infertility</a:t>
            </a:r>
            <a:endParaRPr lang="en-US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b="1" i="1" dirty="0" smtClean="0">
                <a:solidFill>
                  <a:srgbClr val="FF0066"/>
                </a:solidFill>
                <a:sym typeface="Wingdings"/>
              </a:rPr>
              <a:t>	</a:t>
            </a:r>
            <a:r>
              <a:rPr lang="en-US" sz="3200" b="1" i="1" dirty="0" smtClean="0">
                <a:solidFill>
                  <a:srgbClr val="FF0066"/>
                </a:solidFill>
              </a:rPr>
              <a:t>Endometriosis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00FF"/>
                </a:solidFill>
              </a:rPr>
              <a:t>Severe form can lead to tubal damage due to 	adhesion formation caused by endometrial 	deposit</a:t>
            </a:r>
          </a:p>
          <a:p>
            <a:pPr>
              <a:buNone/>
            </a:pPr>
            <a:r>
              <a:rPr lang="en-US" sz="3200" b="1" i="1" dirty="0" smtClean="0">
                <a:solidFill>
                  <a:srgbClr val="FF0066"/>
                </a:solidFill>
                <a:sym typeface="Wingdings"/>
              </a:rPr>
              <a:t>	Uterine Factors</a:t>
            </a:r>
            <a:endParaRPr lang="en-US" sz="3200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 </a:t>
            </a:r>
            <a:r>
              <a:rPr lang="en-US" b="1" dirty="0" err="1" smtClean="0">
                <a:solidFill>
                  <a:srgbClr val="0000FF"/>
                </a:solidFill>
              </a:rPr>
              <a:t>Submucous</a:t>
            </a:r>
            <a:r>
              <a:rPr lang="en-US" b="1" dirty="0" smtClean="0">
                <a:solidFill>
                  <a:srgbClr val="0000FF"/>
                </a:solidFill>
              </a:rPr>
              <a:t> fibroid – occlude tubes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sym typeface="Wingdings"/>
              </a:rPr>
              <a:t>		 Congenital uterine abnormalities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sym typeface="Wingdings"/>
              </a:rPr>
              <a:t>		 Intrauterine adhesion due to excessive curettage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sym typeface="Wingdings"/>
              </a:rPr>
              <a:t>Asherman’s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 syndrome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FF0066"/>
                </a:solidFill>
                <a:sym typeface="Wingdings"/>
              </a:rPr>
              <a:t>	Unexplained infertility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/>
              </a:rPr>
              <a:t> 	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Complete of routine investigation fail to reveal 	cause in 15_30% of cases does not indicate 	absence of a cause but rather inability to 	identify it.  The result of IVF shown there may 	be undiagnosed problems of </a:t>
            </a:r>
            <a:r>
              <a:rPr lang="en-US" b="1" dirty="0" err="1" smtClean="0">
                <a:solidFill>
                  <a:srgbClr val="0000FF"/>
                </a:solidFill>
                <a:sym typeface="Wingdings"/>
              </a:rPr>
              <a:t>oocytes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 or 	embryo </a:t>
            </a:r>
            <a:r>
              <a:rPr lang="en-US" b="1" dirty="0" err="1" smtClean="0">
                <a:solidFill>
                  <a:srgbClr val="0000FF"/>
                </a:solidFill>
                <a:sym typeface="Wingdings"/>
              </a:rPr>
              <a:t>qaulity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 or of implantation failure </a:t>
            </a:r>
            <a:r>
              <a:rPr lang="en-US" b="1" dirty="0" err="1" smtClean="0">
                <a:solidFill>
                  <a:srgbClr val="0000FF"/>
                </a:solidFill>
                <a:sym typeface="Wingdings"/>
              </a:rPr>
              <a:t>niether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 of which can easily be tested unless </a:t>
            </a:r>
            <a:r>
              <a:rPr lang="en-US" b="1" dirty="0" err="1" smtClean="0">
                <a:solidFill>
                  <a:srgbClr val="0000FF"/>
                </a:solidFill>
                <a:sym typeface="Wingdings"/>
              </a:rPr>
              <a:t>ivf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 is undertaken.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HISTORY &amp; EXAMINATION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05400"/>
          </a:xfrm>
        </p:spPr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</a:rPr>
              <a:t>Personal &amp; Social History</a:t>
            </a:r>
          </a:p>
          <a:p>
            <a:pPr lvl="1"/>
            <a:r>
              <a:rPr lang="en-US" b="1" dirty="0" smtClean="0"/>
              <a:t>Age – female partners</a:t>
            </a:r>
          </a:p>
          <a:p>
            <a:pPr lvl="1"/>
            <a:r>
              <a:rPr lang="en-US" b="1" dirty="0" smtClean="0"/>
              <a:t>Occupation </a:t>
            </a:r>
            <a:r>
              <a:rPr lang="en-US" b="1" dirty="0" err="1" smtClean="0"/>
              <a:t>esepcially</a:t>
            </a:r>
            <a:r>
              <a:rPr lang="en-US" b="1" dirty="0" smtClean="0"/>
              <a:t> the male – exposure to high temperature</a:t>
            </a:r>
          </a:p>
          <a:p>
            <a:pPr lvl="1"/>
            <a:r>
              <a:rPr lang="en-US" b="1" smtClean="0"/>
              <a:t>Chemical and </a:t>
            </a:r>
            <a:r>
              <a:rPr lang="en-US" b="1" dirty="0" smtClean="0"/>
              <a:t>radiation can affect sperm production</a:t>
            </a:r>
          </a:p>
          <a:p>
            <a:pPr lvl="1"/>
            <a:r>
              <a:rPr lang="en-US" b="1" dirty="0" smtClean="0"/>
              <a:t>Works away from home – affect frequency of sexual intercourse around the time of ovulation</a:t>
            </a:r>
          </a:p>
          <a:p>
            <a:pPr lvl="1"/>
            <a:r>
              <a:rPr lang="en-US" b="1" dirty="0" smtClean="0"/>
              <a:t>Smoking - Alcohol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Menstrual History</a:t>
            </a:r>
          </a:p>
          <a:p>
            <a:pPr lvl="1"/>
            <a:r>
              <a:rPr lang="en-US" b="1" dirty="0" smtClean="0"/>
              <a:t>Age of menarche and regularity of periods</a:t>
            </a:r>
          </a:p>
          <a:p>
            <a:pPr lvl="1"/>
            <a:r>
              <a:rPr lang="en-US" b="1" dirty="0" smtClean="0"/>
              <a:t>Irregular menstrual cycle, </a:t>
            </a:r>
            <a:r>
              <a:rPr lang="en-US" b="1" dirty="0" err="1" smtClean="0"/>
              <a:t>oligomenorrhia</a:t>
            </a:r>
            <a:r>
              <a:rPr lang="en-US" b="1" dirty="0" smtClean="0"/>
              <a:t> and </a:t>
            </a:r>
            <a:r>
              <a:rPr lang="en-US" b="1" dirty="0" err="1" smtClean="0"/>
              <a:t>amenorrhoea</a:t>
            </a:r>
            <a:r>
              <a:rPr lang="en-US" b="1" dirty="0" smtClean="0"/>
              <a:t> are all suggestive of </a:t>
            </a:r>
            <a:r>
              <a:rPr lang="en-US" b="1" dirty="0" err="1" smtClean="0"/>
              <a:t>anovulation</a:t>
            </a:r>
            <a:endParaRPr lang="en-US" b="1" dirty="0" smtClean="0"/>
          </a:p>
          <a:p>
            <a:pPr lvl="1"/>
            <a:r>
              <a:rPr lang="en-US" b="1" dirty="0" err="1" smtClean="0"/>
              <a:t>Amenorrhoea</a:t>
            </a:r>
            <a:r>
              <a:rPr lang="en-US" b="1" dirty="0" smtClean="0"/>
              <a:t> – menopausal symptoms</a:t>
            </a:r>
          </a:p>
          <a:p>
            <a:pPr lvl="1"/>
            <a:r>
              <a:rPr lang="en-US" b="1" dirty="0" smtClean="0"/>
              <a:t>Weight loss or gain</a:t>
            </a:r>
          </a:p>
          <a:p>
            <a:pPr lvl="1"/>
            <a:r>
              <a:rPr lang="en-US" b="1" dirty="0" smtClean="0"/>
              <a:t>Symptoms of hyper </a:t>
            </a:r>
            <a:r>
              <a:rPr lang="en-US" b="1" dirty="0" err="1" smtClean="0"/>
              <a:t>prolactenimia</a:t>
            </a:r>
            <a:r>
              <a:rPr lang="en-US" b="1" dirty="0" smtClean="0"/>
              <a:t> and </a:t>
            </a:r>
            <a:r>
              <a:rPr lang="en-US" b="1" dirty="0" err="1" smtClean="0"/>
              <a:t>hypothyrodism</a:t>
            </a: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Obstetric History</a:t>
            </a:r>
          </a:p>
          <a:p>
            <a:pPr lvl="1"/>
            <a:r>
              <a:rPr lang="en-US" b="1" dirty="0" smtClean="0"/>
              <a:t>Enquire about previous pregnancies, outcome</a:t>
            </a:r>
          </a:p>
          <a:p>
            <a:pPr lvl="1"/>
            <a:r>
              <a:rPr lang="en-US" b="1" dirty="0" smtClean="0"/>
              <a:t>Breast feeding and any sustained </a:t>
            </a:r>
            <a:r>
              <a:rPr lang="en-US" b="1" dirty="0" err="1" smtClean="0"/>
              <a:t>galactorrhoea</a:t>
            </a:r>
            <a:endParaRPr lang="en-US" b="1" dirty="0" smtClean="0"/>
          </a:p>
          <a:p>
            <a:pPr lvl="1"/>
            <a:r>
              <a:rPr lang="en-US" b="1" dirty="0" err="1" smtClean="0"/>
              <a:t>Dificulties</a:t>
            </a:r>
            <a:r>
              <a:rPr lang="en-US" b="1" dirty="0" smtClean="0"/>
              <a:t> or treatment required prior to achieving a previous pregnancy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Contraception</a:t>
            </a:r>
          </a:p>
          <a:p>
            <a:pPr lvl="1"/>
            <a:r>
              <a:rPr lang="en-US" b="1" dirty="0" smtClean="0"/>
              <a:t>Use of contraception pills and long acting progesterone followed by </a:t>
            </a:r>
            <a:r>
              <a:rPr lang="en-US" b="1" dirty="0" err="1" smtClean="0"/>
              <a:t>amenorrhoea</a:t>
            </a:r>
            <a:endParaRPr lang="en-US" b="1" dirty="0" smtClean="0"/>
          </a:p>
          <a:p>
            <a:pPr lvl="1"/>
            <a:r>
              <a:rPr lang="en-US" b="1" dirty="0" smtClean="0"/>
              <a:t>Use of long acting progesterone contraception followed by delay in the resumption of ovulation</a:t>
            </a:r>
          </a:p>
          <a:p>
            <a:pPr lvl="1"/>
            <a:r>
              <a:rPr lang="en-US" b="1" dirty="0" smtClean="0"/>
              <a:t>IUCD - </a:t>
            </a:r>
            <a:r>
              <a:rPr lang="en-US" b="1" dirty="0" smtClean="0">
                <a:sym typeface="Wingdings"/>
              </a:rPr>
              <a:t> risk of infection – young </a:t>
            </a:r>
            <a:r>
              <a:rPr lang="en-US" b="1" dirty="0" err="1" smtClean="0">
                <a:sym typeface="Wingdings"/>
              </a:rPr>
              <a:t>nulliparous</a:t>
            </a:r>
            <a:r>
              <a:rPr lang="en-US" b="1" dirty="0" smtClean="0">
                <a:sym typeface="Wingdings"/>
              </a:rPr>
              <a:t> leading to tubal disease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Sexual History</a:t>
            </a:r>
          </a:p>
          <a:p>
            <a:pPr lvl="1"/>
            <a:r>
              <a:rPr lang="en-US" b="1" dirty="0" smtClean="0"/>
              <a:t>Frequency of sexual intercourse</a:t>
            </a:r>
          </a:p>
          <a:p>
            <a:pPr lvl="1"/>
            <a:r>
              <a:rPr lang="en-US" b="1" dirty="0" smtClean="0"/>
              <a:t>Ejaculatory  dysfunction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Other important points</a:t>
            </a:r>
          </a:p>
          <a:p>
            <a:pPr lvl="1"/>
            <a:r>
              <a:rPr lang="en-US" b="1" dirty="0" smtClean="0"/>
              <a:t>Folic acid</a:t>
            </a:r>
          </a:p>
          <a:p>
            <a:pPr lvl="1"/>
            <a:r>
              <a:rPr lang="en-US" b="1" dirty="0" smtClean="0"/>
              <a:t>Rubella vaccine</a:t>
            </a:r>
          </a:p>
          <a:p>
            <a:pPr lvl="1"/>
            <a:r>
              <a:rPr lang="en-US" b="1" dirty="0" smtClean="0"/>
              <a:t>Family history – Diabetes, endometriosis, PCO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70916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66"/>
                </a:solidFill>
              </a:rPr>
              <a:t>Examination</a:t>
            </a:r>
          </a:p>
          <a:p>
            <a:pPr lvl="1"/>
            <a:r>
              <a:rPr lang="en-US" sz="2800" dirty="0" smtClean="0"/>
              <a:t>Assessment of Body mass index, obesity and under weight cause </a:t>
            </a:r>
            <a:r>
              <a:rPr lang="en-US" sz="2800" dirty="0" err="1" smtClean="0"/>
              <a:t>anovulation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r>
              <a:rPr lang="en-US" b="1" i="1" dirty="0" smtClean="0">
                <a:solidFill>
                  <a:srgbClr val="FF0066"/>
                </a:solidFill>
              </a:rPr>
              <a:t>Investigation</a:t>
            </a:r>
          </a:p>
          <a:p>
            <a:pPr lvl="1"/>
            <a:r>
              <a:rPr lang="en-US" sz="2800" dirty="0" smtClean="0"/>
              <a:t>The aim to assess -	Ovulation</a:t>
            </a:r>
          </a:p>
          <a:p>
            <a:pPr lvl="5">
              <a:buNone/>
            </a:pPr>
            <a:r>
              <a:rPr lang="en-US" sz="2800" dirty="0" smtClean="0"/>
              <a:t>				-	Tubal patency</a:t>
            </a:r>
          </a:p>
          <a:p>
            <a:pPr lvl="5">
              <a:buNone/>
            </a:pPr>
            <a:r>
              <a:rPr lang="en-US" sz="2800" dirty="0" smtClean="0"/>
              <a:t>				-	Uterine factors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FF0066"/>
                </a:solidFill>
              </a:rPr>
              <a:t>Assessment of Ovulation</a:t>
            </a:r>
          </a:p>
          <a:p>
            <a:pPr lvl="1"/>
            <a:r>
              <a:rPr lang="en-US" b="1" dirty="0" smtClean="0"/>
              <a:t>History of regular period</a:t>
            </a:r>
          </a:p>
          <a:p>
            <a:pPr lvl="1"/>
            <a:r>
              <a:rPr lang="en-US" b="1" dirty="0" smtClean="0">
                <a:sym typeface="Wingdings"/>
              </a:rPr>
              <a:t> level of progesterone in serum approximately 8 days after LH surge (Mid </a:t>
            </a:r>
            <a:r>
              <a:rPr lang="en-US" b="1" dirty="0" err="1" smtClean="0">
                <a:sym typeface="Wingdings"/>
              </a:rPr>
              <a:t>leuteal</a:t>
            </a:r>
            <a:r>
              <a:rPr lang="en-US" b="1" dirty="0" smtClean="0">
                <a:sym typeface="Wingdings"/>
              </a:rPr>
              <a:t> phase)</a:t>
            </a:r>
          </a:p>
          <a:p>
            <a:pPr lvl="1"/>
            <a:r>
              <a:rPr lang="en-US" b="1" dirty="0" smtClean="0">
                <a:sym typeface="Wingdings"/>
              </a:rPr>
              <a:t>BBT</a:t>
            </a:r>
          </a:p>
          <a:p>
            <a:pPr lvl="1"/>
            <a:r>
              <a:rPr lang="en-US" b="1" dirty="0" err="1" smtClean="0">
                <a:sym typeface="Wingdings"/>
              </a:rPr>
              <a:t>Endomettrial</a:t>
            </a:r>
            <a:r>
              <a:rPr lang="en-US" b="1" dirty="0" smtClean="0">
                <a:sym typeface="Wingdings"/>
              </a:rPr>
              <a:t> histology</a:t>
            </a:r>
          </a:p>
          <a:p>
            <a:pPr lvl="1"/>
            <a:r>
              <a:rPr lang="en-US" b="1" dirty="0" smtClean="0">
                <a:sym typeface="Wingdings"/>
              </a:rPr>
              <a:t>Cervical mucus</a:t>
            </a:r>
          </a:p>
          <a:p>
            <a:pPr lvl="1"/>
            <a:r>
              <a:rPr lang="en-US" b="1" dirty="0" smtClean="0">
                <a:sym typeface="Wingdings"/>
              </a:rPr>
              <a:t>LH detection kits</a:t>
            </a:r>
            <a:endParaRPr lang="en-US" b="1" dirty="0" smtClean="0"/>
          </a:p>
          <a:p>
            <a:r>
              <a:rPr lang="en-US" b="1" i="1" dirty="0" smtClean="0">
                <a:solidFill>
                  <a:srgbClr val="FF0066"/>
                </a:solidFill>
              </a:rPr>
              <a:t>Tubal patency tests</a:t>
            </a:r>
          </a:p>
          <a:p>
            <a:pPr lvl="1"/>
            <a:r>
              <a:rPr lang="en-US" b="1" dirty="0" smtClean="0"/>
              <a:t>HSG</a:t>
            </a:r>
          </a:p>
          <a:p>
            <a:pPr lvl="1"/>
            <a:r>
              <a:rPr lang="en-US" b="1" dirty="0" smtClean="0"/>
              <a:t>Laparoscopy and dye test</a:t>
            </a:r>
          </a:p>
          <a:p>
            <a:pPr lvl="1"/>
            <a:r>
              <a:rPr lang="en-US" b="1" dirty="0" err="1" smtClean="0"/>
              <a:t>Falloscopy</a:t>
            </a:r>
            <a:r>
              <a:rPr lang="en-US" b="1" dirty="0" smtClean="0"/>
              <a:t> – </a:t>
            </a:r>
            <a:r>
              <a:rPr lang="en-US" b="1" dirty="0" err="1" smtClean="0"/>
              <a:t>assement</a:t>
            </a:r>
            <a:r>
              <a:rPr lang="en-US" b="1" dirty="0" smtClean="0"/>
              <a:t> of tubal  patency  and mucosa</a:t>
            </a:r>
          </a:p>
          <a:p>
            <a:pPr lvl="1"/>
            <a:r>
              <a:rPr lang="en-US" b="1" dirty="0" smtClean="0"/>
              <a:t>Ultrasound scan and </a:t>
            </a:r>
            <a:r>
              <a:rPr lang="en-US" b="1" dirty="0" err="1" smtClean="0"/>
              <a:t>hydrotubation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/>
            </a:r>
            <a:br>
              <a:rPr lang="en-US" dirty="0" smtClean="0">
                <a:solidFill>
                  <a:srgbClr val="FF0066"/>
                </a:solidFill>
              </a:rPr>
            </a:br>
            <a:r>
              <a:rPr lang="en-US" sz="4000" b="1" dirty="0" smtClean="0">
                <a:solidFill>
                  <a:srgbClr val="FF0066"/>
                </a:solidFill>
              </a:rPr>
              <a:t>Assessment of the uterus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-HSG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-</a:t>
            </a:r>
            <a:r>
              <a:rPr lang="en-US" b="1" dirty="0" err="1" smtClean="0">
                <a:solidFill>
                  <a:srgbClr val="0000FF"/>
                </a:solidFill>
              </a:rPr>
              <a:t>Hystroscopy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TVU with injection of N/S (</a:t>
            </a:r>
            <a:r>
              <a:rPr lang="en-US" b="1" dirty="0" err="1" smtClean="0">
                <a:solidFill>
                  <a:srgbClr val="0000FF"/>
                </a:solidFill>
              </a:rPr>
              <a:t>Hsytrosongraphy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b="1" dirty="0" err="1" smtClean="0">
                <a:solidFill>
                  <a:srgbClr val="0000FF"/>
                </a:solidFill>
              </a:rPr>
              <a:t>Postcoital</a:t>
            </a:r>
            <a:r>
              <a:rPr lang="en-US" b="1" dirty="0" smtClean="0">
                <a:solidFill>
                  <a:srgbClr val="0000FF"/>
                </a:solidFill>
              </a:rPr>
              <a:t> test : </a:t>
            </a:r>
            <a:r>
              <a:rPr lang="en-US" sz="2400" b="1" dirty="0" smtClean="0"/>
              <a:t>provides information concerning the ability of the sperm to penetrate and survive in the cervical </a:t>
            </a:r>
            <a:r>
              <a:rPr lang="en-US" sz="2400" b="1" dirty="0" err="1" smtClean="0"/>
              <a:t>muscus</a:t>
            </a:r>
            <a:r>
              <a:rPr lang="en-US" sz="2400" b="1" dirty="0" smtClean="0"/>
              <a:t> </a:t>
            </a:r>
          </a:p>
          <a:p>
            <a:endParaRPr lang="en-US" sz="2400" b="1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524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Management of </a:t>
            </a:r>
            <a:r>
              <a:rPr lang="en-US" sz="3200" dirty="0" err="1" smtClean="0">
                <a:solidFill>
                  <a:srgbClr val="FF0000"/>
                </a:solidFill>
              </a:rPr>
              <a:t>anovulatory</a:t>
            </a:r>
            <a:r>
              <a:rPr lang="en-US" sz="3200" dirty="0" smtClean="0">
                <a:solidFill>
                  <a:srgbClr val="FF0000"/>
                </a:solidFill>
              </a:rPr>
              <a:t> infertility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6248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Patients with ovarian failure and resistant ovary syndrome will not respond to ovulation induction and they offered </a:t>
            </a:r>
            <a:r>
              <a:rPr lang="en-US" sz="2000" b="1" dirty="0" err="1" smtClean="0"/>
              <a:t>oocyte</a:t>
            </a:r>
            <a:r>
              <a:rPr lang="en-US" sz="2000" b="1" dirty="0" smtClean="0"/>
              <a:t> donation 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Normalization of body weight in underweight and obese patients can help to regain ovulation without the need for medical intervention.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Medical treatment of </a:t>
            </a:r>
            <a:r>
              <a:rPr lang="en-US" sz="2000" b="1" dirty="0" err="1" smtClean="0"/>
              <a:t>prolactinoma</a:t>
            </a:r>
            <a:r>
              <a:rPr lang="en-US" sz="2000" b="1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Ovulation induction in patients with </a:t>
            </a:r>
            <a:r>
              <a:rPr lang="en-US" sz="2000" b="1" dirty="0" err="1" smtClean="0"/>
              <a:t>hypogonadotrophic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hypogonadism</a:t>
            </a:r>
            <a:r>
              <a:rPr lang="en-US" sz="2000" b="1" dirty="0" smtClean="0"/>
              <a:t> with </a:t>
            </a:r>
            <a:r>
              <a:rPr lang="en-US" sz="2000" b="1" dirty="0" err="1" smtClean="0"/>
              <a:t>pulsatile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GnRH</a:t>
            </a:r>
            <a:r>
              <a:rPr lang="en-US" sz="2000" b="1" dirty="0" smtClean="0"/>
              <a:t> or by </a:t>
            </a:r>
            <a:r>
              <a:rPr lang="en-US" sz="2000" b="1" dirty="0" err="1" smtClean="0"/>
              <a:t>gonadotophin</a:t>
            </a:r>
            <a:r>
              <a:rPr lang="en-US" sz="2000" b="1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Ovulation induction in PCOS patients achieved by weight normalization in obese patients 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err="1" smtClean="0"/>
              <a:t>Clomiphene</a:t>
            </a:r>
            <a:r>
              <a:rPr lang="en-US" sz="2000" b="1" dirty="0" smtClean="0"/>
              <a:t> therapy 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err="1" smtClean="0"/>
              <a:t>Gonadotrophin</a:t>
            </a:r>
            <a:r>
              <a:rPr lang="en-US" sz="2000" b="1" dirty="0" smtClean="0"/>
              <a:t> therapy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Risk of multiple pregnancy &amp; OHSS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27733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66"/>
                </a:solidFill>
              </a:rPr>
              <a:t>Surgical methods </a:t>
            </a:r>
            <a:r>
              <a:rPr lang="en-US" sz="2400" dirty="0" smtClean="0">
                <a:solidFill>
                  <a:srgbClr val="0000FF"/>
                </a:solidFill>
              </a:rPr>
              <a:t>are either ovarian drilling  or wedge resection the </a:t>
            </a:r>
            <a:r>
              <a:rPr lang="en-US" sz="2400" dirty="0" err="1" smtClean="0">
                <a:solidFill>
                  <a:srgbClr val="0000FF"/>
                </a:solidFill>
              </a:rPr>
              <a:t>theoey</a:t>
            </a:r>
            <a:r>
              <a:rPr lang="en-US" sz="2400" dirty="0" smtClean="0">
                <a:solidFill>
                  <a:srgbClr val="0000FF"/>
                </a:solidFill>
              </a:rPr>
              <a:t> was that the thick tunica </a:t>
            </a:r>
            <a:r>
              <a:rPr lang="en-US" sz="2400" dirty="0" err="1" smtClean="0">
                <a:solidFill>
                  <a:srgbClr val="0000FF"/>
                </a:solidFill>
              </a:rPr>
              <a:t>albugenia</a:t>
            </a:r>
            <a:r>
              <a:rPr lang="en-US" sz="2400" dirty="0" smtClean="0">
                <a:solidFill>
                  <a:srgbClr val="0000FF"/>
                </a:solidFill>
              </a:rPr>
              <a:t> prevented the release of the ovum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err="1" smtClean="0">
                <a:solidFill>
                  <a:srgbClr val="FF0066"/>
                </a:solidFill>
              </a:rPr>
              <a:t>disadvantagc</a:t>
            </a:r>
            <a:r>
              <a:rPr lang="en-US" sz="2400" dirty="0" smtClean="0">
                <a:solidFill>
                  <a:srgbClr val="FF0066"/>
                </a:solidFill>
              </a:rPr>
              <a:t>: </a:t>
            </a:r>
            <a:r>
              <a:rPr lang="en-US" sz="2400" dirty="0" smtClean="0">
                <a:solidFill>
                  <a:srgbClr val="0000FF"/>
                </a:solidFill>
              </a:rPr>
              <a:t>tubal damage and adhesion form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 Destruction of the ovarian </a:t>
            </a:r>
            <a:r>
              <a:rPr lang="en-US" sz="2400" dirty="0" err="1" smtClean="0">
                <a:solidFill>
                  <a:srgbClr val="0000FF"/>
                </a:solidFill>
              </a:rPr>
              <a:t>stroma</a:t>
            </a:r>
            <a:r>
              <a:rPr lang="en-US" sz="2400" dirty="0" smtClean="0">
                <a:solidFill>
                  <a:srgbClr val="0000FF"/>
                </a:solidFill>
              </a:rPr>
              <a:t> and reduction    of ovarian reserve 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err="1" smtClean="0">
                <a:solidFill>
                  <a:srgbClr val="FF0066"/>
                </a:solidFill>
              </a:rPr>
              <a:t>advantaga</a:t>
            </a:r>
            <a:r>
              <a:rPr lang="en-US" sz="2400" dirty="0" smtClean="0">
                <a:solidFill>
                  <a:srgbClr val="0000FF"/>
                </a:solidFill>
              </a:rPr>
              <a:t>-No risk of multiple pregnancy &amp; OHSS</a:t>
            </a:r>
            <a:br>
              <a:rPr lang="en-US" sz="2400" dirty="0" smtClean="0">
                <a:solidFill>
                  <a:srgbClr val="0000FF"/>
                </a:solidFill>
              </a:rPr>
            </a:b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3063240"/>
            <a:ext cx="8229600" cy="4709160"/>
          </a:xfrm>
        </p:spPr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management of tubal infertility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Can be treated with tubal surgery, IVF and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 embryo transfer (IVF-ET) or selection </a:t>
            </a:r>
            <a:r>
              <a:rPr lang="en-US" b="1" dirty="0" err="1" smtClean="0">
                <a:solidFill>
                  <a:srgbClr val="0000FF"/>
                </a:solidFill>
              </a:rPr>
              <a:t>salpingography</a:t>
            </a:r>
            <a:r>
              <a:rPr lang="en-US" b="1" dirty="0" smtClean="0">
                <a:solidFill>
                  <a:srgbClr val="0000FF"/>
                </a:solidFill>
              </a:rPr>
              <a:t>. Although tubal surgery is no longer recommended for severe tubal disease since the introduction of IVF-ET, it still has a place in less severe forms of the disorder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70916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rgbClr val="FF0066"/>
                </a:solidFill>
              </a:rPr>
              <a:t>Management of endometriosis-related infertility</a:t>
            </a:r>
          </a:p>
          <a:p>
            <a:endParaRPr lang="en-US" sz="3200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Depends on the severity of the condition and the presence of any other infertility factors. The medical methods are inappropriate in an infertile patient either induce </a:t>
            </a:r>
            <a:r>
              <a:rPr lang="en-US" b="1" dirty="0" err="1" smtClean="0">
                <a:solidFill>
                  <a:srgbClr val="0000FF"/>
                </a:solidFill>
              </a:rPr>
              <a:t>anovulation</a:t>
            </a:r>
            <a:r>
              <a:rPr lang="en-US" b="1" dirty="0" smtClean="0">
                <a:solidFill>
                  <a:srgbClr val="0000FF"/>
                </a:solidFill>
              </a:rPr>
              <a:t> or </a:t>
            </a:r>
            <a:r>
              <a:rPr lang="en-US" b="1" dirty="0" err="1" smtClean="0">
                <a:solidFill>
                  <a:srgbClr val="0000FF"/>
                </a:solidFill>
              </a:rPr>
              <a:t>teratogenicity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Conservative surgical treatment of minimal or mild endometriosis may improve natural </a:t>
            </a:r>
            <a:r>
              <a:rPr lang="en-US" b="1" dirty="0" err="1" smtClean="0">
                <a:solidFill>
                  <a:srgbClr val="0000FF"/>
                </a:solidFill>
              </a:rPr>
              <a:t>concption</a:t>
            </a:r>
            <a:r>
              <a:rPr lang="en-US" b="1" dirty="0" smtClean="0">
                <a:solidFill>
                  <a:srgbClr val="0000FF"/>
                </a:solidFill>
              </a:rPr>
              <a:t> rates </a:t>
            </a:r>
            <a:r>
              <a:rPr lang="en-US" b="1" dirty="0" err="1" smtClean="0">
                <a:solidFill>
                  <a:srgbClr val="0000FF"/>
                </a:solidFill>
              </a:rPr>
              <a:t>postoperayively</a:t>
            </a:r>
            <a:r>
              <a:rPr lang="en-US" b="1" dirty="0" smtClean="0">
                <a:solidFill>
                  <a:srgbClr val="0000FF"/>
                </a:solidFill>
              </a:rPr>
              <a:t> .Diagnostic laparoscopy and diathermy to endometriosis can be delivered at the same session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Sever endometriosis for IVF-ET.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Fertility	-    </a:t>
            </a:r>
            <a:r>
              <a:rPr lang="en-US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Subfertility</a:t>
            </a:r>
            <a:r>
              <a:rPr lang="en-US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	-	Sterility</a:t>
            </a:r>
          </a:p>
          <a:p>
            <a:pPr>
              <a:buNone/>
            </a:pPr>
            <a:endParaRPr lang="en-US" sz="1400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	</a:t>
            </a:r>
            <a:r>
              <a:rPr lang="en-US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Sterility: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	Absolute and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irriversible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 inability to conceive.</a:t>
            </a:r>
          </a:p>
          <a:p>
            <a:pPr>
              <a:buNone/>
            </a:pPr>
            <a:endParaRPr lang="en-US" sz="1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 	</a:t>
            </a:r>
            <a:r>
              <a:rPr lang="en-US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Infertility: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	Diminished capacity to conceive and bear 	child.</a:t>
            </a:r>
          </a:p>
          <a:p>
            <a:pPr>
              <a:buNone/>
            </a:pPr>
            <a:endParaRPr lang="en-US" sz="15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 Clinically inability to conceive despite regular unprotected sexual intercourse over 12 months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Pregnancy rate:	57%	  3 months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				72%	  6 months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				85%	  12 months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/>
              </a:rPr>
              <a:t>					93%	  24 months</a:t>
            </a:r>
            <a:endParaRPr 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Management of unexplained infertility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Conservative management, ovulation induction with or without </a:t>
            </a:r>
            <a:r>
              <a:rPr lang="en-US" b="1" dirty="0" err="1" smtClean="0"/>
              <a:t>intauterine</a:t>
            </a:r>
            <a:r>
              <a:rPr lang="en-US" b="1" dirty="0" smtClean="0"/>
              <a:t> insemination, and IVE-ET are the main approaches to managing unexplained infertility. It provides information about fertilization and egg and embryo quality. </a:t>
            </a:r>
            <a:r>
              <a:rPr lang="en-US" b="1" dirty="0" err="1" smtClean="0"/>
              <a:t>Qwing</a:t>
            </a:r>
            <a:r>
              <a:rPr lang="en-US" b="1" dirty="0" smtClean="0"/>
              <a:t> to its high cost, IVF-ET is usually seen as a last resort in unexplained infertility.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Management of uterine factor infertility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Myomectomy</a:t>
            </a:r>
            <a:r>
              <a:rPr lang="en-US" dirty="0" smtClean="0"/>
              <a:t> either </a:t>
            </a:r>
            <a:r>
              <a:rPr lang="en-US" dirty="0" err="1" smtClean="0"/>
              <a:t>laparoscopi</a:t>
            </a:r>
            <a:r>
              <a:rPr lang="en-US" dirty="0" smtClean="0"/>
              <a:t> </a:t>
            </a:r>
            <a:r>
              <a:rPr lang="en-US" dirty="0" err="1" smtClean="0"/>
              <a:t>cally</a:t>
            </a:r>
            <a:r>
              <a:rPr lang="en-US" dirty="0" smtClean="0"/>
              <a:t> or by </a:t>
            </a:r>
            <a:r>
              <a:rPr lang="en-US" dirty="0" err="1" smtClean="0"/>
              <a:t>laparotomy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Entry into  the uterine </a:t>
            </a:r>
            <a:r>
              <a:rPr lang="en-US" dirty="0" err="1" smtClean="0"/>
              <a:t>cavty</a:t>
            </a:r>
            <a:r>
              <a:rPr lang="en-US" dirty="0" smtClean="0"/>
              <a:t> should be avoided if possible, and adhesion barriers and </a:t>
            </a:r>
            <a:r>
              <a:rPr lang="en-US" dirty="0" err="1" smtClean="0"/>
              <a:t>and</a:t>
            </a:r>
            <a:r>
              <a:rPr lang="en-US" dirty="0" smtClean="0"/>
              <a:t> microsurgical technique to reduce the risk of adhesions</a:t>
            </a:r>
          </a:p>
          <a:p>
            <a:r>
              <a:rPr lang="en-US" dirty="0" err="1" smtClean="0"/>
              <a:t>Hysteroscopy:Resection</a:t>
            </a:r>
            <a:r>
              <a:rPr lang="en-US" dirty="0" smtClean="0"/>
              <a:t> of </a:t>
            </a:r>
            <a:r>
              <a:rPr lang="en-US" dirty="0" err="1" smtClean="0"/>
              <a:t>submucous</a:t>
            </a:r>
            <a:r>
              <a:rPr lang="en-US" dirty="0" smtClean="0"/>
              <a:t> fibroids depending on the size of the fibroid and its degree of protrusion into the uterine cavity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Risk of </a:t>
            </a:r>
            <a:r>
              <a:rPr lang="en-US" dirty="0" err="1" smtClean="0"/>
              <a:t>haemorrhage</a:t>
            </a:r>
            <a:r>
              <a:rPr lang="en-US" dirty="0" smtClean="0"/>
              <a:t> uterine perforation and endometrial scarring leading to </a:t>
            </a:r>
            <a:r>
              <a:rPr lang="en-US" dirty="0" err="1" smtClean="0"/>
              <a:t>intrauerine</a:t>
            </a:r>
            <a:r>
              <a:rPr lang="en-US" dirty="0" smtClean="0"/>
              <a:t> adhesions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39787"/>
          </a:xfrm>
        </p:spPr>
        <p:txBody>
          <a:bodyPr/>
          <a:lstStyle/>
          <a:p>
            <a:r>
              <a:rPr lang="en-GB" b="1" u="sng" dirty="0">
                <a:solidFill>
                  <a:srgbClr val="FF0000"/>
                </a:solidFill>
              </a:rPr>
              <a:t>MALE INFERTILITY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19200"/>
            <a:ext cx="7386638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 dirty="0">
                <a:solidFill>
                  <a:srgbClr val="FF3300"/>
                </a:solidFill>
              </a:rPr>
              <a:t>TESTES:	</a:t>
            </a:r>
            <a:r>
              <a:rPr lang="en-GB" sz="2400" b="1" dirty="0"/>
              <a:t>	Under </a:t>
            </a:r>
            <a:r>
              <a:rPr lang="en-GB" sz="2400" b="1" dirty="0" err="1"/>
              <a:t>GnRH</a:t>
            </a:r>
            <a:endParaRPr lang="en-GB" sz="2400" b="1" dirty="0"/>
          </a:p>
          <a:p>
            <a:pPr>
              <a:lnSpc>
                <a:spcPct val="90000"/>
              </a:lnSpc>
            </a:pPr>
            <a:r>
              <a:rPr lang="en-GB" sz="2400" b="1" dirty="0"/>
              <a:t>1 -	</a:t>
            </a:r>
            <a:r>
              <a:rPr lang="en-GB" sz="2400" b="1" dirty="0" err="1"/>
              <a:t>Steroidogenesis</a:t>
            </a:r>
            <a:endParaRPr lang="en-GB" sz="2400" b="1" dirty="0"/>
          </a:p>
          <a:p>
            <a:pPr>
              <a:lnSpc>
                <a:spcPct val="90000"/>
              </a:lnSpc>
            </a:pPr>
            <a:r>
              <a:rPr lang="en-GB" sz="2400" b="1" dirty="0"/>
              <a:t>      </a:t>
            </a:r>
            <a:r>
              <a:rPr lang="en-GB" sz="2400" b="1" dirty="0" err="1"/>
              <a:t>Leydig</a:t>
            </a:r>
            <a:r>
              <a:rPr lang="en-GB" sz="2400" b="1" dirty="0"/>
              <a:t> cells between </a:t>
            </a:r>
            <a:r>
              <a:rPr lang="en-GB" sz="2400" b="1" dirty="0" err="1"/>
              <a:t>seminiferous</a:t>
            </a:r>
            <a:r>
              <a:rPr lang="en-GB" sz="2400" b="1" dirty="0"/>
              <a:t> tubule  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      </a:t>
            </a:r>
            <a:r>
              <a:rPr lang="en-GB" sz="2400" b="1" dirty="0">
                <a:sym typeface="Wingdings 3" pitchFamily="18" charset="2"/>
              </a:rPr>
              <a:t></a:t>
            </a:r>
            <a:r>
              <a:rPr lang="en-GB" sz="2400" b="1" dirty="0"/>
              <a:t> </a:t>
            </a:r>
            <a:r>
              <a:rPr lang="en-GB" sz="2400" b="1" dirty="0" err="1"/>
              <a:t>Testesterone</a:t>
            </a:r>
            <a:r>
              <a:rPr lang="en-GB" sz="2400" b="1" dirty="0"/>
              <a:t> – (LH)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2 – Spermatogenesis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	</a:t>
            </a:r>
            <a:r>
              <a:rPr lang="en-GB" sz="2400" b="1" dirty="0" err="1"/>
              <a:t>Sertoli</a:t>
            </a:r>
            <a:r>
              <a:rPr lang="en-GB" sz="2400" b="1" dirty="0"/>
              <a:t> cells (</a:t>
            </a:r>
            <a:r>
              <a:rPr lang="en-GB" sz="2400" b="1" dirty="0" err="1"/>
              <a:t>inhibin</a:t>
            </a:r>
            <a:r>
              <a:rPr lang="en-GB" sz="2400" b="1" dirty="0"/>
              <a:t>) – (FSH)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Both lead to production of healthy spermatozoa.</a:t>
            </a:r>
          </a:p>
          <a:p>
            <a:pPr>
              <a:lnSpc>
                <a:spcPct val="90000"/>
              </a:lnSpc>
            </a:pPr>
            <a:r>
              <a:rPr lang="en-GB" sz="2400" b="1" dirty="0" err="1">
                <a:solidFill>
                  <a:srgbClr val="FF3300"/>
                </a:solidFill>
              </a:rPr>
              <a:t>Cryptoorchidism</a:t>
            </a:r>
            <a:r>
              <a:rPr lang="en-GB" sz="2400" b="1" dirty="0">
                <a:solidFill>
                  <a:srgbClr val="FF330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Infection – </a:t>
            </a:r>
            <a:r>
              <a:rPr lang="en-GB" sz="2400" b="1" dirty="0" err="1"/>
              <a:t>orchitis</a:t>
            </a:r>
            <a:r>
              <a:rPr lang="en-GB" sz="2400" b="1" dirty="0"/>
              <a:t> – mumps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Occupation – excess heat, radiation, </a:t>
            </a:r>
          </a:p>
          <a:p>
            <a:pPr>
              <a:lnSpc>
                <a:spcPct val="90000"/>
              </a:lnSpc>
            </a:pPr>
            <a:r>
              <a:rPr lang="en-GB" sz="2400" b="1" dirty="0"/>
              <a:t>				toxic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7386638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/>
              <a:t>Lifestyle – smoking, alcohol</a:t>
            </a:r>
          </a:p>
          <a:p>
            <a:pPr>
              <a:lnSpc>
                <a:spcPct val="90000"/>
              </a:lnSpc>
            </a:pPr>
            <a:r>
              <a:rPr lang="en-GB" sz="2400" b="1"/>
              <a:t>Drugs	-	salfasalyasin</a:t>
            </a:r>
          </a:p>
          <a:p>
            <a:pPr>
              <a:lnSpc>
                <a:spcPct val="90000"/>
              </a:lnSpc>
            </a:pPr>
            <a:r>
              <a:rPr lang="en-GB" sz="2400" b="1"/>
              <a:t>Ejaculation – disorders 	– Retrograde</a:t>
            </a:r>
          </a:p>
          <a:p>
            <a:pPr>
              <a:lnSpc>
                <a:spcPct val="90000"/>
              </a:lnSpc>
            </a:pPr>
            <a:r>
              <a:rPr lang="en-GB" sz="2400" b="1"/>
              <a:t>				Premature Ejeculation					-  Impotence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Congenital abnormalities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Chromosomal anomalies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Traumatic causes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Coital Abnormalities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Vascular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Hormonal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Inflammatory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Immunological</a:t>
            </a:r>
            <a:endParaRPr lang="en-GB" sz="2400" b="1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400" b="1">
                <a:sym typeface="Wingdings 3" pitchFamily="18" charset="2"/>
              </a:rPr>
              <a:t></a:t>
            </a:r>
            <a:r>
              <a:rPr lang="en-GB" sz="2400" b="1"/>
              <a:t>	Environmental</a:t>
            </a:r>
            <a:endParaRPr lang="en-GB" sz="2400" b="1">
              <a:sym typeface="Wingdings 3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39787"/>
          </a:xfrm>
        </p:spPr>
        <p:txBody>
          <a:bodyPr/>
          <a:lstStyle/>
          <a:p>
            <a:r>
              <a:rPr lang="en-GB" b="1" u="sng" dirty="0">
                <a:solidFill>
                  <a:srgbClr val="FF0000"/>
                </a:solidFill>
              </a:rPr>
              <a:t>EXAMINATION: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>
                <a:sym typeface="Wingdings 2" pitchFamily="18" charset="2"/>
              </a:rPr>
              <a:t></a:t>
            </a:r>
            <a:r>
              <a:rPr lang="en-GB" b="1"/>
              <a:t>	General Health</a:t>
            </a:r>
            <a:endParaRPr lang="en-GB" b="1">
              <a:sym typeface="Wingdings 2" pitchFamily="18" charset="2"/>
            </a:endParaRPr>
          </a:p>
          <a:p>
            <a:r>
              <a:rPr lang="en-GB" b="1">
                <a:sym typeface="Wingdings 2" pitchFamily="18" charset="2"/>
              </a:rPr>
              <a:t></a:t>
            </a:r>
            <a:r>
              <a:rPr lang="en-GB" b="1"/>
              <a:t>	Presence of 2</a:t>
            </a:r>
            <a:r>
              <a:rPr lang="en-GB" b="1" baseline="30000"/>
              <a:t>0</a:t>
            </a:r>
            <a:r>
              <a:rPr lang="en-GB" b="1"/>
              <a:t> sexual  characteristics</a:t>
            </a:r>
            <a:endParaRPr lang="en-GB" b="1">
              <a:sym typeface="Wingdings 2" pitchFamily="18" charset="2"/>
            </a:endParaRPr>
          </a:p>
          <a:p>
            <a:r>
              <a:rPr lang="en-GB" b="1">
                <a:sym typeface="Wingdings 2" pitchFamily="18" charset="2"/>
              </a:rPr>
              <a:t></a:t>
            </a:r>
            <a:r>
              <a:rPr lang="en-GB" b="1"/>
              <a:t>	Genital Examination</a:t>
            </a:r>
          </a:p>
          <a:p>
            <a:r>
              <a:rPr lang="en-GB" b="1"/>
              <a:t>	</a:t>
            </a:r>
            <a:r>
              <a:rPr lang="en-GB" b="1">
                <a:sym typeface="Wingdings 3" pitchFamily="18" charset="2"/>
              </a:rPr>
              <a:t></a:t>
            </a:r>
            <a:r>
              <a:rPr lang="en-GB" b="1"/>
              <a:t>	Epididymis</a:t>
            </a:r>
          </a:p>
          <a:p>
            <a:r>
              <a:rPr lang="en-GB" b="1"/>
              <a:t>	</a:t>
            </a:r>
            <a:r>
              <a:rPr lang="en-GB" b="1">
                <a:sym typeface="Wingdings 3" pitchFamily="18" charset="2"/>
              </a:rPr>
              <a:t></a:t>
            </a:r>
            <a:r>
              <a:rPr lang="en-GB" b="1"/>
              <a:t>	Testes</a:t>
            </a:r>
            <a:endParaRPr lang="en-US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INVESTIGATION:</a:t>
            </a:r>
            <a:endParaRPr lang="en-US" b="1" u="sng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/>
              <a:t>Hormonal</a:t>
            </a:r>
          </a:p>
          <a:p>
            <a:pPr>
              <a:lnSpc>
                <a:spcPct val="80000"/>
              </a:lnSpc>
            </a:pPr>
            <a:r>
              <a:rPr lang="en-GB" sz="2800" b="1"/>
              <a:t>	</a:t>
            </a:r>
            <a:r>
              <a:rPr lang="en-GB" sz="2800" b="1">
                <a:sym typeface="Wingdings 2" pitchFamily="18" charset="2"/>
              </a:rPr>
              <a:t></a:t>
            </a:r>
            <a:r>
              <a:rPr lang="en-GB" sz="2800" b="1"/>
              <a:t>	Testesterone</a:t>
            </a:r>
          </a:p>
          <a:p>
            <a:pPr>
              <a:lnSpc>
                <a:spcPct val="80000"/>
              </a:lnSpc>
            </a:pPr>
            <a:r>
              <a:rPr lang="en-GB" sz="2800" b="1"/>
              <a:t>	</a:t>
            </a:r>
            <a:r>
              <a:rPr lang="en-GB" sz="2800" b="1">
                <a:sym typeface="Wingdings 2" pitchFamily="18" charset="2"/>
              </a:rPr>
              <a:t></a:t>
            </a:r>
            <a:r>
              <a:rPr lang="en-GB" sz="2800" b="1"/>
              <a:t>	FSH</a:t>
            </a:r>
          </a:p>
          <a:p>
            <a:pPr>
              <a:lnSpc>
                <a:spcPct val="80000"/>
              </a:lnSpc>
            </a:pPr>
            <a:r>
              <a:rPr lang="en-GB" sz="2800" b="1"/>
              <a:t>	Chromosome	Karyotype</a:t>
            </a:r>
          </a:p>
          <a:p>
            <a:pPr>
              <a:lnSpc>
                <a:spcPct val="80000"/>
              </a:lnSpc>
            </a:pPr>
            <a:r>
              <a:rPr lang="en-GB" sz="2800" b="1"/>
              <a:t>	Semen Analysis</a:t>
            </a:r>
          </a:p>
          <a:p>
            <a:pPr>
              <a:lnSpc>
                <a:spcPct val="80000"/>
              </a:lnSpc>
            </a:pPr>
            <a:r>
              <a:rPr lang="en-GB" sz="2800" b="1"/>
              <a:t>Volume	-	2 – 6ml</a:t>
            </a:r>
          </a:p>
          <a:p>
            <a:pPr>
              <a:lnSpc>
                <a:spcPct val="80000"/>
              </a:lnSpc>
            </a:pPr>
            <a:r>
              <a:rPr lang="en-GB" sz="2800" b="1"/>
              <a:t>Liquefa	-	within 30 min.</a:t>
            </a:r>
          </a:p>
          <a:p>
            <a:pPr>
              <a:lnSpc>
                <a:spcPct val="80000"/>
              </a:lnSpc>
            </a:pPr>
            <a:r>
              <a:rPr lang="en-GB" sz="2800" b="1"/>
              <a:t>Density	-	20-250 million/ml</a:t>
            </a:r>
          </a:p>
          <a:p>
            <a:pPr>
              <a:lnSpc>
                <a:spcPct val="80000"/>
              </a:lnSpc>
            </a:pPr>
            <a:r>
              <a:rPr lang="en-GB" sz="2800" b="1"/>
              <a:t>Motility	-	&gt; 50% progressive</a:t>
            </a:r>
          </a:p>
          <a:p>
            <a:pPr>
              <a:lnSpc>
                <a:spcPct val="80000"/>
              </a:lnSpc>
            </a:pPr>
            <a:r>
              <a:rPr lang="en-US" sz="2800" b="1"/>
              <a:t>                         </a:t>
            </a:r>
            <a:r>
              <a:rPr lang="en-GB" sz="2800" b="1"/>
              <a:t>movement</a:t>
            </a:r>
            <a:endParaRPr lang="en-US" sz="2800" b="1"/>
          </a:p>
          <a:p>
            <a:pPr>
              <a:lnSpc>
                <a:spcPct val="80000"/>
              </a:lnSpc>
            </a:pPr>
            <a:endParaRPr lang="en-US" sz="28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915987"/>
          </a:xfrm>
        </p:spPr>
        <p:txBody>
          <a:bodyPr/>
          <a:lstStyle/>
          <a:p>
            <a:r>
              <a:rPr lang="en-GB" b="1" u="sng"/>
              <a:t>AZOOSPERMIA</a:t>
            </a:r>
            <a:endParaRPr lang="en-US" b="1" u="sng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86638" cy="4497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/>
              <a:t>	</a:t>
            </a:r>
            <a:r>
              <a:rPr lang="en-GB" sz="2800" b="1">
                <a:sym typeface="Wingdings 3" pitchFamily="18" charset="2"/>
              </a:rPr>
              <a:t></a:t>
            </a:r>
            <a:r>
              <a:rPr lang="en-GB" sz="2800" b="1"/>
              <a:t>	Obstructive</a:t>
            </a:r>
          </a:p>
          <a:p>
            <a:pPr>
              <a:lnSpc>
                <a:spcPct val="90000"/>
              </a:lnSpc>
            </a:pPr>
            <a:r>
              <a:rPr lang="en-GB" sz="2800" b="1"/>
              <a:t>		Non obstructive</a:t>
            </a:r>
          </a:p>
          <a:p>
            <a:pPr>
              <a:lnSpc>
                <a:spcPct val="90000"/>
              </a:lnSpc>
            </a:pPr>
            <a:endParaRPr lang="en-GB" sz="2800" b="1" u="sng"/>
          </a:p>
          <a:p>
            <a:pPr>
              <a:lnSpc>
                <a:spcPct val="90000"/>
              </a:lnSpc>
            </a:pPr>
            <a:r>
              <a:rPr lang="en-GB" sz="2800" b="1" u="sng">
                <a:solidFill>
                  <a:srgbClr val="FF3300"/>
                </a:solidFill>
              </a:rPr>
              <a:t>PRINCIPLE OF MANAGEMENT</a:t>
            </a:r>
            <a:endParaRPr lang="en-GB" sz="2800" b="1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800" b="1"/>
              <a:t>	Deal with the couple together</a:t>
            </a:r>
            <a:endParaRPr lang="en-GB" sz="2800" b="1" u="sng"/>
          </a:p>
          <a:p>
            <a:pPr>
              <a:lnSpc>
                <a:spcPct val="90000"/>
              </a:lnSpc>
            </a:pPr>
            <a:r>
              <a:rPr lang="en-GB" sz="2800" b="1" u="sng">
                <a:solidFill>
                  <a:srgbClr val="FF3300"/>
                </a:solidFill>
              </a:rPr>
              <a:t>AIM OF INVESTIGATION:</a:t>
            </a:r>
            <a:endParaRPr lang="en-GB" sz="2800" b="1">
              <a:solidFill>
                <a:srgbClr val="FF3300"/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800" b="1">
                <a:sym typeface="Wingdings 2" pitchFamily="18" charset="2"/>
              </a:rPr>
              <a:t></a:t>
            </a:r>
            <a:r>
              <a:rPr lang="en-GB" sz="2800" b="1"/>
              <a:t>	To give an explanation of the cause</a:t>
            </a:r>
            <a:endParaRPr lang="en-GB" sz="2800" b="1">
              <a:sym typeface="Wingdings 2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800" b="1">
                <a:sym typeface="Wingdings 2" pitchFamily="18" charset="2"/>
              </a:rPr>
              <a:t></a:t>
            </a:r>
            <a:r>
              <a:rPr lang="en-GB" sz="2800" b="1"/>
              <a:t>	To form basis for treatment.</a:t>
            </a:r>
            <a:endParaRPr lang="en-GB" sz="2800" b="1">
              <a:sym typeface="Wingdings 2" pitchFamily="18" charset="2"/>
            </a:endParaRPr>
          </a:p>
          <a:p>
            <a:pPr>
              <a:lnSpc>
                <a:spcPct val="90000"/>
              </a:lnSpc>
            </a:pPr>
            <a:r>
              <a:rPr lang="en-GB" sz="2800" b="1">
                <a:sym typeface="Wingdings 2" pitchFamily="18" charset="2"/>
              </a:rPr>
              <a:t></a:t>
            </a:r>
            <a:r>
              <a:rPr lang="en-GB" sz="2800" b="1"/>
              <a:t>	Prognosis</a:t>
            </a:r>
            <a:endParaRPr lang="en-US" sz="28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7386638" cy="5257800"/>
          </a:xfrm>
        </p:spPr>
        <p:txBody>
          <a:bodyPr/>
          <a:lstStyle/>
          <a:p>
            <a:r>
              <a:rPr lang="en-GB" b="1" u="sng" dirty="0">
                <a:solidFill>
                  <a:srgbClr val="FF0066"/>
                </a:solidFill>
              </a:rPr>
              <a:t>Assisted Conception</a:t>
            </a:r>
            <a:r>
              <a:rPr lang="en-GB" b="1" dirty="0">
                <a:solidFill>
                  <a:srgbClr val="FF0066"/>
                </a:solidFill>
              </a:rPr>
              <a:t>		</a:t>
            </a:r>
            <a:r>
              <a:rPr lang="en-GB" b="1" u="sng" dirty="0">
                <a:solidFill>
                  <a:srgbClr val="FF0066"/>
                </a:solidFill>
              </a:rPr>
              <a:t>A.R.T</a:t>
            </a:r>
            <a:endParaRPr lang="en-GB" b="1" dirty="0">
              <a:solidFill>
                <a:srgbClr val="FF0066"/>
              </a:solidFill>
              <a:sym typeface="Wingdings 2" pitchFamily="18" charset="2"/>
            </a:endParaRPr>
          </a:p>
          <a:p>
            <a:r>
              <a:rPr lang="en-GB" b="1" dirty="0">
                <a:solidFill>
                  <a:srgbClr val="0000FF"/>
                </a:solidFill>
                <a:sym typeface="Wingdings 2" pitchFamily="18" charset="2"/>
              </a:rPr>
              <a:t></a:t>
            </a:r>
            <a:r>
              <a:rPr lang="en-GB" b="1" dirty="0">
                <a:solidFill>
                  <a:srgbClr val="0000FF"/>
                </a:solidFill>
              </a:rPr>
              <a:t>	</a:t>
            </a:r>
            <a:r>
              <a:rPr lang="en-GB" sz="3600" b="1" i="1" dirty="0">
                <a:solidFill>
                  <a:srgbClr val="0000FF"/>
                </a:solidFill>
              </a:rPr>
              <a:t>AIH</a:t>
            </a:r>
            <a:r>
              <a:rPr lang="en-GB" b="1" dirty="0">
                <a:solidFill>
                  <a:srgbClr val="0000FF"/>
                </a:solidFill>
              </a:rPr>
              <a:t>	-	</a:t>
            </a:r>
            <a:r>
              <a:rPr lang="en-GB" sz="3600" b="1" i="1" dirty="0">
                <a:solidFill>
                  <a:srgbClr val="0000FF"/>
                </a:solidFill>
              </a:rPr>
              <a:t>IUI</a:t>
            </a:r>
            <a:endParaRPr lang="en-GB" sz="3600" b="1" i="1" dirty="0">
              <a:solidFill>
                <a:srgbClr val="0000FF"/>
              </a:solidFill>
              <a:sym typeface="Wingdings 2" pitchFamily="18" charset="2"/>
            </a:endParaRPr>
          </a:p>
          <a:p>
            <a:r>
              <a:rPr lang="en-GB" b="1" dirty="0">
                <a:solidFill>
                  <a:srgbClr val="0000FF"/>
                </a:solidFill>
                <a:sym typeface="Wingdings 2" pitchFamily="18" charset="2"/>
              </a:rPr>
              <a:t></a:t>
            </a:r>
            <a:r>
              <a:rPr lang="en-GB" b="1" dirty="0">
                <a:solidFill>
                  <a:srgbClr val="0000FF"/>
                </a:solidFill>
              </a:rPr>
              <a:t>	</a:t>
            </a:r>
            <a:r>
              <a:rPr lang="en-GB" sz="2000" b="1" dirty="0">
                <a:solidFill>
                  <a:srgbClr val="0000FF"/>
                </a:solidFill>
              </a:rPr>
              <a:t>ZIFT</a:t>
            </a:r>
            <a:endParaRPr lang="en-GB" sz="2000" b="1" dirty="0">
              <a:solidFill>
                <a:srgbClr val="0000FF"/>
              </a:solidFill>
              <a:sym typeface="Wingdings 2" pitchFamily="18" charset="2"/>
            </a:endParaRPr>
          </a:p>
          <a:p>
            <a:r>
              <a:rPr lang="en-GB" b="1" dirty="0">
                <a:solidFill>
                  <a:srgbClr val="0000FF"/>
                </a:solidFill>
                <a:sym typeface="Wingdings 2" pitchFamily="18" charset="2"/>
              </a:rPr>
              <a:t></a:t>
            </a:r>
            <a:r>
              <a:rPr lang="en-GB" b="1" dirty="0">
                <a:solidFill>
                  <a:srgbClr val="0000FF"/>
                </a:solidFill>
              </a:rPr>
              <a:t>	</a:t>
            </a:r>
            <a:r>
              <a:rPr lang="en-GB" sz="2000" b="1" dirty="0">
                <a:solidFill>
                  <a:srgbClr val="0000FF"/>
                </a:solidFill>
              </a:rPr>
              <a:t>GIFT</a:t>
            </a:r>
            <a:endParaRPr lang="en-GB" sz="2000" b="1" dirty="0">
              <a:solidFill>
                <a:srgbClr val="0000FF"/>
              </a:solidFill>
              <a:sym typeface="Wingdings 2" pitchFamily="18" charset="2"/>
            </a:endParaRPr>
          </a:p>
          <a:p>
            <a:r>
              <a:rPr lang="en-GB" b="1" dirty="0">
                <a:solidFill>
                  <a:srgbClr val="0000FF"/>
                </a:solidFill>
                <a:sym typeface="Wingdings 2" pitchFamily="18" charset="2"/>
              </a:rPr>
              <a:t></a:t>
            </a:r>
            <a:r>
              <a:rPr lang="en-GB" b="1" dirty="0">
                <a:solidFill>
                  <a:srgbClr val="0000FF"/>
                </a:solidFill>
              </a:rPr>
              <a:t>	</a:t>
            </a:r>
            <a:r>
              <a:rPr lang="en-GB" sz="3600" b="1" i="1" dirty="0">
                <a:solidFill>
                  <a:srgbClr val="0000FF"/>
                </a:solidFill>
              </a:rPr>
              <a:t>IVF</a:t>
            </a:r>
            <a:endParaRPr lang="en-GB" sz="3600" b="1" i="1" dirty="0">
              <a:solidFill>
                <a:srgbClr val="0000FF"/>
              </a:solidFill>
              <a:sym typeface="Wingdings 2" pitchFamily="18" charset="2"/>
            </a:endParaRPr>
          </a:p>
          <a:p>
            <a:r>
              <a:rPr lang="en-GB" b="1" dirty="0">
                <a:solidFill>
                  <a:srgbClr val="0000FF"/>
                </a:solidFill>
                <a:sym typeface="Wingdings 2" pitchFamily="18" charset="2"/>
              </a:rPr>
              <a:t></a:t>
            </a:r>
            <a:r>
              <a:rPr lang="en-GB" b="1" dirty="0">
                <a:solidFill>
                  <a:srgbClr val="0000FF"/>
                </a:solidFill>
              </a:rPr>
              <a:t>	</a:t>
            </a:r>
            <a:r>
              <a:rPr lang="en-GB" sz="3600" b="1" i="1" dirty="0">
                <a:solidFill>
                  <a:srgbClr val="0000FF"/>
                </a:solidFill>
              </a:rPr>
              <a:t>ICSI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ima2\Pictures\wicks_infertil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7% conceive in the second year justifies starting investigation for infertility after one year.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Female fertility decline after the age of 35 and decline more rapidly after age of 40.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women 35 years of age, the investigation should be not be delayed.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Primary – No previous pregnancy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Secondary – Previous pregnancy whatever the outcome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Prevalence:	10 – 15%</a:t>
            </a:r>
          </a:p>
          <a:p>
            <a:pPr lvl="6"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1/3 in the female</a:t>
            </a:r>
          </a:p>
          <a:p>
            <a:pPr lvl="6"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1/3 in the male</a:t>
            </a:r>
          </a:p>
          <a:p>
            <a:pPr lvl="6"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1/3 in the couple combined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u="sng" dirty="0" smtClean="0">
                <a:solidFill>
                  <a:srgbClr val="FF0000"/>
                </a:solidFill>
              </a:rPr>
              <a:t>DISORDERS: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/>
              <a:t>1. Involving each of the major physical   events that are necessary to produce a pregnancy.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/>
              <a:t>2. Production of a healthy eggs.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/>
              <a:t>3. Production of a healthy sperm.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/>
              <a:t>4. Transportation of the sperm to the site of fertilization.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/>
              <a:t>5. Transportation of the egg and zygote to the uterus for implantation.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/>
              <a:t>6. Successful implantation in a receptive </a:t>
            </a:r>
            <a:r>
              <a:rPr lang="en-GB" b="1" dirty="0" err="1" smtClean="0"/>
              <a:t>endometrium</a:t>
            </a:r>
            <a:endParaRPr lang="en-GB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/>
              <a:t>7. Presence of other factors.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ma2\Pictures\infertility_wom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467600" cy="5791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CAUSES OF INFERTILY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 pregnancy to occur there must be fertile sperm and egg, a means of bringing them together and a receptive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endometrium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to allow the resulting embryo to implant.  A defect at any of these stage can lead to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subfertility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None/>
            </a:pPr>
            <a:endParaRPr lang="en-US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i="1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Commonest causes in the female:</a:t>
            </a:r>
          </a:p>
          <a:p>
            <a:pPr lvl="2"/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Ovulatory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factor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Tubal factor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Endometriosis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Failure of implantation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Uterine factor </a:t>
            </a:r>
            <a:b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915987"/>
          </a:xfrm>
        </p:spPr>
        <p:txBody>
          <a:bodyPr>
            <a:normAutofit fontScale="90000"/>
          </a:bodyPr>
          <a:lstStyle/>
          <a:p>
            <a:r>
              <a:rPr lang="en-GB" sz="3600" b="1" u="sng" dirty="0">
                <a:solidFill>
                  <a:srgbClr val="FF0000"/>
                </a:solidFill>
              </a:rPr>
              <a:t>No OOCYTES  production and OOCYTES abnormalities: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FF"/>
                </a:solidFill>
              </a:rPr>
              <a:t>Failure to ovulate</a:t>
            </a:r>
          </a:p>
          <a:p>
            <a:r>
              <a:rPr lang="en-GB" b="1" dirty="0">
                <a:solidFill>
                  <a:srgbClr val="0000FF"/>
                </a:solidFill>
              </a:rPr>
              <a:t>The disorders are grouped into three general categories:	 </a:t>
            </a:r>
          </a:p>
          <a:p>
            <a:r>
              <a:rPr lang="en-GB" b="1" dirty="0">
                <a:solidFill>
                  <a:srgbClr val="0000FF"/>
                </a:solidFill>
                <a:sym typeface="Wingdings 3" pitchFamily="18" charset="2"/>
              </a:rPr>
              <a:t>     </a:t>
            </a:r>
            <a:r>
              <a:rPr lang="en-GB" b="1" dirty="0">
                <a:solidFill>
                  <a:srgbClr val="0000FF"/>
                </a:solidFill>
              </a:rPr>
              <a:t> Hypothalamus]	</a:t>
            </a:r>
          </a:p>
          <a:p>
            <a:r>
              <a:rPr lang="en-GB" b="1" dirty="0">
                <a:solidFill>
                  <a:srgbClr val="0000FF"/>
                </a:solidFill>
              </a:rPr>
              <a:t>	</a:t>
            </a:r>
            <a:r>
              <a:rPr lang="en-GB" b="1" dirty="0">
                <a:solidFill>
                  <a:srgbClr val="0000FF"/>
                </a:solidFill>
                <a:sym typeface="Wingdings 3" pitchFamily="18" charset="2"/>
              </a:rPr>
              <a:t></a:t>
            </a:r>
            <a:r>
              <a:rPr lang="en-GB" b="1" dirty="0">
                <a:solidFill>
                  <a:srgbClr val="0000FF"/>
                </a:solidFill>
              </a:rPr>
              <a:t>	Pituitary	  ] </a:t>
            </a:r>
          </a:p>
          <a:p>
            <a:r>
              <a:rPr lang="en-GB" b="1" dirty="0">
                <a:solidFill>
                  <a:srgbClr val="0000FF"/>
                </a:solidFill>
              </a:rPr>
              <a:t>     	</a:t>
            </a:r>
            <a:r>
              <a:rPr lang="en-GB" b="1" dirty="0">
                <a:solidFill>
                  <a:srgbClr val="0000FF"/>
                </a:solidFill>
                <a:sym typeface="Wingdings 3" pitchFamily="18" charset="2"/>
              </a:rPr>
              <a:t></a:t>
            </a:r>
            <a:r>
              <a:rPr lang="en-GB" b="1" dirty="0">
                <a:solidFill>
                  <a:srgbClr val="0000FF"/>
                </a:solidFill>
              </a:rPr>
              <a:t>	Ovarian  	   ] Dysfunction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400800"/>
          </a:xfrm>
        </p:spPr>
        <p:txBody>
          <a:bodyPr>
            <a:normAutofit fontScale="77500" lnSpcReduction="20000"/>
          </a:bodyPr>
          <a:lstStyle/>
          <a:p>
            <a:r>
              <a:rPr lang="en-US" sz="3500" b="1" i="1" u="sng" dirty="0" err="1" smtClean="0">
                <a:solidFill>
                  <a:srgbClr val="FF0066"/>
                </a:solidFill>
              </a:rPr>
              <a:t>Anovulatory</a:t>
            </a:r>
            <a:r>
              <a:rPr lang="en-US" sz="3500" b="1" i="1" u="sng" dirty="0" smtClean="0">
                <a:solidFill>
                  <a:srgbClr val="FF0066"/>
                </a:solidFill>
              </a:rPr>
              <a:t> Infertility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Hypergonadotrophic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hypogondism</a:t>
            </a:r>
            <a:r>
              <a:rPr lang="en-US" b="1" dirty="0" smtClean="0">
                <a:solidFill>
                  <a:srgbClr val="0000FF"/>
                </a:solidFill>
              </a:rPr>
              <a:t> – failure of the ovary to respond to </a:t>
            </a:r>
            <a:r>
              <a:rPr lang="en-US" b="1" dirty="0" err="1" smtClean="0">
                <a:solidFill>
                  <a:srgbClr val="0000FF"/>
                </a:solidFill>
              </a:rPr>
              <a:t>gonadotrophic</a:t>
            </a:r>
            <a:r>
              <a:rPr lang="en-US" b="1" dirty="0" smtClean="0">
                <a:solidFill>
                  <a:srgbClr val="0000FF"/>
                </a:solidFill>
              </a:rPr>
              <a:t> stimulation by the pituitary gland result from premature ovarian  </a:t>
            </a:r>
            <a:r>
              <a:rPr lang="en-US" b="1" dirty="0" err="1" smtClean="0">
                <a:solidFill>
                  <a:srgbClr val="0000FF"/>
                </a:solidFill>
              </a:rPr>
              <a:t>ovarian</a:t>
            </a:r>
            <a:r>
              <a:rPr lang="en-US" b="1" dirty="0" smtClean="0">
                <a:solidFill>
                  <a:srgbClr val="0000FF"/>
                </a:solidFill>
              </a:rPr>
              <a:t> failure and exhaustion of the ovarian follicle pool.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Resistant ovary syndrome – elevated </a:t>
            </a:r>
            <a:r>
              <a:rPr lang="en-US" b="1" dirty="0" err="1" smtClean="0">
                <a:solidFill>
                  <a:srgbClr val="0000FF"/>
                </a:solidFill>
              </a:rPr>
              <a:t>gonadotrophin</a:t>
            </a:r>
            <a:r>
              <a:rPr lang="en-US" b="1" dirty="0" smtClean="0">
                <a:solidFill>
                  <a:srgbClr val="0000FF"/>
                </a:solidFill>
              </a:rPr>
              <a:t> in the presence of good reserve follicle due to abnormalities of FSH receptors.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Hypogonadotrophic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hypogonadism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Pituitary </a:t>
            </a:r>
            <a:r>
              <a:rPr lang="en-US" b="1" dirty="0" err="1" smtClean="0">
                <a:solidFill>
                  <a:srgbClr val="0000FF"/>
                </a:solidFill>
              </a:rPr>
              <a:t>dysfunction:failure</a:t>
            </a:r>
            <a:r>
              <a:rPr lang="en-US" b="1" dirty="0" smtClean="0">
                <a:solidFill>
                  <a:srgbClr val="0000FF"/>
                </a:solidFill>
              </a:rPr>
              <a:t> of </a:t>
            </a:r>
            <a:r>
              <a:rPr lang="en-US" b="1" dirty="0" err="1" smtClean="0">
                <a:solidFill>
                  <a:srgbClr val="0000FF"/>
                </a:solidFill>
              </a:rPr>
              <a:t>pitutary</a:t>
            </a:r>
            <a:r>
              <a:rPr lang="en-US" b="1" dirty="0" smtClean="0">
                <a:solidFill>
                  <a:srgbClr val="0000FF"/>
                </a:solidFill>
              </a:rPr>
              <a:t> gland to produce </a:t>
            </a:r>
            <a:r>
              <a:rPr lang="en-US" b="1" dirty="0" err="1" smtClean="0">
                <a:solidFill>
                  <a:srgbClr val="0000FF"/>
                </a:solidFill>
              </a:rPr>
              <a:t>gonadotrophin</a:t>
            </a:r>
            <a:r>
              <a:rPr lang="en-US" b="1" dirty="0" smtClean="0">
                <a:solidFill>
                  <a:srgbClr val="0000FF"/>
                </a:solidFill>
              </a:rPr>
              <a:t> will  lead to lack of ovarian </a:t>
            </a:r>
            <a:r>
              <a:rPr lang="en-US" b="1" dirty="0" err="1" smtClean="0">
                <a:solidFill>
                  <a:srgbClr val="0000FF"/>
                </a:solidFill>
              </a:rPr>
              <a:t>stmulation</a:t>
            </a:r>
            <a:r>
              <a:rPr lang="en-US" b="1" dirty="0" smtClean="0">
                <a:solidFill>
                  <a:srgbClr val="0000FF"/>
                </a:solidFill>
              </a:rPr>
              <a:t> due to destruction  by;</a:t>
            </a:r>
          </a:p>
          <a:p>
            <a:pPr lvl="3"/>
            <a:r>
              <a:rPr lang="en-US" sz="2200" b="1" dirty="0" smtClean="0">
                <a:solidFill>
                  <a:srgbClr val="0000FF"/>
                </a:solidFill>
              </a:rPr>
              <a:t>Pituitary </a:t>
            </a:r>
            <a:r>
              <a:rPr lang="en-US" sz="2200" b="1" dirty="0" err="1" smtClean="0">
                <a:solidFill>
                  <a:srgbClr val="0000FF"/>
                </a:solidFill>
              </a:rPr>
              <a:t>tumour</a:t>
            </a:r>
            <a:r>
              <a:rPr lang="en-US" sz="2200" b="1" dirty="0" smtClean="0">
                <a:solidFill>
                  <a:srgbClr val="0000FF"/>
                </a:solidFill>
              </a:rPr>
              <a:t> – adenoma</a:t>
            </a:r>
          </a:p>
          <a:p>
            <a:pPr lvl="3"/>
            <a:r>
              <a:rPr lang="en-US" sz="2200" b="1" dirty="0" smtClean="0">
                <a:solidFill>
                  <a:srgbClr val="0000FF"/>
                </a:solidFill>
              </a:rPr>
              <a:t>Pituitary inflammation  - TB</a:t>
            </a:r>
          </a:p>
          <a:p>
            <a:pPr lvl="3">
              <a:buNone/>
            </a:pPr>
            <a:r>
              <a:rPr lang="en-US" sz="2200" b="1" dirty="0" smtClean="0">
                <a:solidFill>
                  <a:srgbClr val="0000FF"/>
                </a:solidFill>
              </a:rPr>
              <a:t>				      - Ischemia as in Sheehan’s Syndrome</a:t>
            </a:r>
          </a:p>
          <a:p>
            <a:pPr lvl="3"/>
            <a:r>
              <a:rPr lang="en-US" sz="2200" b="1" dirty="0" smtClean="0">
                <a:solidFill>
                  <a:srgbClr val="0000FF"/>
                </a:solidFill>
              </a:rPr>
              <a:t>Pituitary damaged by radiation or surgery</a:t>
            </a:r>
          </a:p>
          <a:p>
            <a:pPr lvl="3"/>
            <a:r>
              <a:rPr lang="en-US" sz="2200" b="1" dirty="0" err="1" smtClean="0">
                <a:solidFill>
                  <a:srgbClr val="0000FF"/>
                </a:solidFill>
              </a:rPr>
              <a:t>Hypotahlamic</a:t>
            </a:r>
            <a:r>
              <a:rPr lang="en-US" sz="2200" b="1" dirty="0" smtClean="0">
                <a:solidFill>
                  <a:srgbClr val="0000FF"/>
                </a:solidFill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</a:rPr>
              <a:t>dynsfuntion</a:t>
            </a:r>
            <a:r>
              <a:rPr lang="en-US" sz="2200" b="1" dirty="0" smtClean="0">
                <a:solidFill>
                  <a:srgbClr val="0000FF"/>
                </a:solidFill>
              </a:rPr>
              <a:t>: if </a:t>
            </a:r>
            <a:r>
              <a:rPr lang="en-US" sz="2200" b="1" dirty="0" err="1" smtClean="0">
                <a:solidFill>
                  <a:srgbClr val="0000FF"/>
                </a:solidFill>
              </a:rPr>
              <a:t>pulstile</a:t>
            </a:r>
            <a:r>
              <a:rPr lang="en-US" sz="2200" b="1" dirty="0" smtClean="0">
                <a:solidFill>
                  <a:srgbClr val="0000FF"/>
                </a:solidFill>
              </a:rPr>
              <a:t> secretion of  </a:t>
            </a:r>
            <a:r>
              <a:rPr lang="en-US" sz="2200" b="1" dirty="0" err="1" smtClean="0">
                <a:solidFill>
                  <a:srgbClr val="0000FF"/>
                </a:solidFill>
              </a:rPr>
              <a:t>Gn</a:t>
            </a:r>
            <a:r>
              <a:rPr lang="en-US" sz="2200" b="1" dirty="0" smtClean="0">
                <a:solidFill>
                  <a:srgbClr val="0000FF"/>
                </a:solidFill>
              </a:rPr>
              <a:t> RH is slowed or stops secondary to;</a:t>
            </a:r>
          </a:p>
          <a:p>
            <a:pPr lvl="5"/>
            <a:r>
              <a:rPr lang="en-US" sz="2200" b="1" dirty="0" smtClean="0">
                <a:solidFill>
                  <a:srgbClr val="0000FF"/>
                </a:solidFill>
              </a:rPr>
              <a:t>Excessive exercise</a:t>
            </a:r>
          </a:p>
          <a:p>
            <a:pPr lvl="5"/>
            <a:r>
              <a:rPr lang="en-US" sz="2200" b="1" dirty="0" err="1" smtClean="0">
                <a:solidFill>
                  <a:srgbClr val="0000FF"/>
                </a:solidFill>
              </a:rPr>
              <a:t>Psycological</a:t>
            </a:r>
            <a:r>
              <a:rPr lang="en-US" sz="2200" b="1" dirty="0" smtClean="0">
                <a:solidFill>
                  <a:srgbClr val="0000FF"/>
                </a:solidFill>
              </a:rPr>
              <a:t> distress</a:t>
            </a:r>
          </a:p>
          <a:p>
            <a:pPr lvl="5"/>
            <a:r>
              <a:rPr lang="en-US" sz="2200" b="1" dirty="0" smtClean="0">
                <a:solidFill>
                  <a:srgbClr val="0000FF"/>
                </a:solidFill>
              </a:rPr>
              <a:t>Anorexia nervosa</a:t>
            </a:r>
          </a:p>
          <a:p>
            <a:pPr lvl="7">
              <a:buNone/>
            </a:pPr>
            <a:r>
              <a:rPr lang="en-US" dirty="0" smtClean="0">
                <a:solidFill>
                  <a:srgbClr val="0000FF"/>
                </a:solidFill>
              </a:rPr>
              <a:t>			</a:t>
            </a:r>
          </a:p>
          <a:p>
            <a:pPr lvl="7">
              <a:buNone/>
            </a:pPr>
            <a:r>
              <a:rPr lang="en-US" dirty="0" smtClean="0">
                <a:solidFill>
                  <a:srgbClr val="0000FF"/>
                </a:solidFill>
              </a:rPr>
              <a:t>			</a:t>
            </a:r>
          </a:p>
          <a:p>
            <a:pPr lvl="7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i="1" dirty="0" smtClean="0">
                <a:solidFill>
                  <a:srgbClr val="FF0066"/>
                </a:solidFill>
              </a:rPr>
              <a:t>Ovarian Dysfunction:</a:t>
            </a:r>
          </a:p>
          <a:p>
            <a:pPr lvl="2"/>
            <a:r>
              <a:rPr lang="en-US" sz="2800" b="1" dirty="0" smtClean="0"/>
              <a:t>Polycystic ovary syndrome (PCO)</a:t>
            </a:r>
          </a:p>
          <a:p>
            <a:r>
              <a:rPr lang="en-US" sz="3200" b="1" i="1" dirty="0" smtClean="0">
                <a:solidFill>
                  <a:srgbClr val="FF0066"/>
                </a:solidFill>
              </a:rPr>
              <a:t>Endocrine disorder: </a:t>
            </a:r>
            <a:r>
              <a:rPr lang="en-US" sz="3200" b="1" i="1" dirty="0" err="1" smtClean="0">
                <a:solidFill>
                  <a:srgbClr val="FF0066"/>
                </a:solidFill>
              </a:rPr>
              <a:t>hyperprolactinaemia</a:t>
            </a:r>
            <a:endParaRPr lang="en-US" sz="3200" b="1" i="1" dirty="0" smtClean="0">
              <a:solidFill>
                <a:srgbClr val="FF0066"/>
              </a:solidFill>
            </a:endParaRPr>
          </a:p>
          <a:p>
            <a:r>
              <a:rPr lang="en-US" sz="3200" b="1" i="1" dirty="0" smtClean="0">
                <a:solidFill>
                  <a:srgbClr val="FF0066"/>
                </a:solidFill>
              </a:rPr>
              <a:t>hypothyroidism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ym typeface="Wingdings"/>
              </a:rPr>
              <a:t>	</a:t>
            </a:r>
            <a:r>
              <a:rPr lang="en-US" b="1" i="1" u="sng" dirty="0" smtClean="0">
                <a:solidFill>
                  <a:srgbClr val="0000FF"/>
                </a:solidFill>
                <a:sym typeface="Wingdings"/>
              </a:rPr>
              <a:t>Tubal infertility:</a:t>
            </a:r>
          </a:p>
          <a:p>
            <a:pPr>
              <a:buNone/>
            </a:pPr>
            <a:r>
              <a:rPr lang="en-US" b="1" dirty="0" smtClean="0">
                <a:sym typeface="Wingdings"/>
              </a:rPr>
              <a:t>		 BID – Chlamydia </a:t>
            </a:r>
            <a:r>
              <a:rPr lang="en-US" b="1" dirty="0" err="1" smtClean="0">
                <a:sym typeface="Wingdings"/>
              </a:rPr>
              <a:t>trachomatis</a:t>
            </a:r>
            <a:endParaRPr lang="en-US" b="1" dirty="0" smtClean="0">
              <a:sym typeface="Wingdings"/>
            </a:endParaRPr>
          </a:p>
          <a:p>
            <a:pPr>
              <a:buNone/>
            </a:pPr>
            <a:r>
              <a:rPr lang="en-US" b="1" dirty="0" smtClean="0">
                <a:sym typeface="Wingdings"/>
              </a:rPr>
              <a:t>		 Pelvic infection or abscess from 	</a:t>
            </a:r>
          </a:p>
          <a:p>
            <a:pPr>
              <a:buNone/>
            </a:pPr>
            <a:r>
              <a:rPr lang="en-US" b="1" dirty="0" smtClean="0">
                <a:sym typeface="Wingdings"/>
              </a:rPr>
              <a:t>   	    	appendicitis</a:t>
            </a:r>
          </a:p>
          <a:p>
            <a:pPr>
              <a:buNone/>
            </a:pPr>
            <a:r>
              <a:rPr lang="en-US" b="1" dirty="0" smtClean="0">
                <a:sym typeface="Wingdings"/>
              </a:rPr>
              <a:t>		 Septic abortion</a:t>
            </a:r>
          </a:p>
          <a:p>
            <a:pPr>
              <a:buNone/>
            </a:pPr>
            <a:r>
              <a:rPr lang="en-US" b="1" dirty="0" smtClean="0">
                <a:sym typeface="Wingdings"/>
              </a:rPr>
              <a:t>		 Pelvic surgery.</a:t>
            </a:r>
          </a:p>
          <a:p>
            <a:pPr>
              <a:buNone/>
            </a:pPr>
            <a:r>
              <a:rPr lang="en-US" b="1" dirty="0" smtClean="0">
                <a:sym typeface="Wingdings"/>
              </a:rPr>
              <a:t>		 T.B.</a:t>
            </a:r>
          </a:p>
          <a:p>
            <a:pPr>
              <a:buNone/>
            </a:pPr>
            <a:r>
              <a:rPr lang="en-US" b="1" dirty="0" smtClean="0">
                <a:sym typeface="Wingdings"/>
              </a:rPr>
              <a:t>		  </a:t>
            </a:r>
            <a:r>
              <a:rPr lang="en-US" b="1" dirty="0" err="1" smtClean="0">
                <a:sym typeface="Wingdings"/>
              </a:rPr>
              <a:t>Crohn’s</a:t>
            </a:r>
            <a:r>
              <a:rPr lang="en-US" b="1" dirty="0" smtClean="0">
                <a:sym typeface="Wingdings"/>
              </a:rPr>
              <a:t> disease</a:t>
            </a:r>
          </a:p>
          <a:p>
            <a:pPr>
              <a:buNone/>
            </a:pPr>
            <a:r>
              <a:rPr lang="en-US" b="1" dirty="0" smtClean="0">
                <a:sym typeface="Wingdings"/>
              </a:rPr>
              <a:t>              IUCD</a:t>
            </a:r>
          </a:p>
          <a:p>
            <a:pPr>
              <a:buNone/>
            </a:pPr>
            <a:endParaRPr lang="en-US" b="1" dirty="0" smtClean="0">
              <a:sym typeface="Wingdings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1384</TotalTime>
  <Words>942</Words>
  <Application>Microsoft Office PowerPoint</Application>
  <PresentationFormat>On-screen Show (4:3)</PresentationFormat>
  <Paragraphs>223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Slide 1</vt:lpstr>
      <vt:lpstr>Slide 2</vt:lpstr>
      <vt:lpstr>Slide 3</vt:lpstr>
      <vt:lpstr>DISORDERS:</vt:lpstr>
      <vt:lpstr>Slide 5</vt:lpstr>
      <vt:lpstr>Slide 6</vt:lpstr>
      <vt:lpstr>No OOCYTES  production and OOCYTES abnormalities:</vt:lpstr>
      <vt:lpstr>Slide 8</vt:lpstr>
      <vt:lpstr>Slide 9</vt:lpstr>
      <vt:lpstr>Slide 10</vt:lpstr>
      <vt:lpstr>HISTORY &amp; EXAMINATION</vt:lpstr>
      <vt:lpstr>Slide 12</vt:lpstr>
      <vt:lpstr>Slide 13</vt:lpstr>
      <vt:lpstr>Slide 14</vt:lpstr>
      <vt:lpstr>Slide 15</vt:lpstr>
      <vt:lpstr>Slide 16</vt:lpstr>
      <vt:lpstr>Management of anovulatory infertility</vt:lpstr>
      <vt:lpstr>Surgical methods are either ovarian drilling  or wedge resection the theoey was that the thick tunica albugenia prevented the release of the ovum  disadvantagc: tubal damage and adhesion form  Destruction of the ovarian stroma and reduction    of ovarian reserve   advantaga-No risk of multiple pregnancy &amp; OHSS </vt:lpstr>
      <vt:lpstr>Slide 19</vt:lpstr>
      <vt:lpstr>Management of unexplained infertility</vt:lpstr>
      <vt:lpstr>Management of uterine factor infertility</vt:lpstr>
      <vt:lpstr>MALE INFERTILITY</vt:lpstr>
      <vt:lpstr>Slide 23</vt:lpstr>
      <vt:lpstr>EXAMINATION:</vt:lpstr>
      <vt:lpstr>INVESTIGATION:</vt:lpstr>
      <vt:lpstr>AZOOSPERMIA</vt:lpstr>
      <vt:lpstr>Slide 27</vt:lpstr>
      <vt:lpstr>Slide 28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Johara</cp:lastModifiedBy>
  <cp:revision>167</cp:revision>
  <dcterms:created xsi:type="dcterms:W3CDTF">2009-10-05T11:17:54Z</dcterms:created>
  <dcterms:modified xsi:type="dcterms:W3CDTF">2014-09-13T21:50:04Z</dcterms:modified>
</cp:coreProperties>
</file>