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90" r:id="rId14"/>
    <p:sldId id="267" r:id="rId15"/>
    <p:sldId id="268" r:id="rId16"/>
    <p:sldId id="291" r:id="rId17"/>
    <p:sldId id="269" r:id="rId18"/>
    <p:sldId id="285" r:id="rId19"/>
    <p:sldId id="271" r:id="rId20"/>
    <p:sldId id="272" r:id="rId21"/>
    <p:sldId id="273" r:id="rId22"/>
    <p:sldId id="274" r:id="rId23"/>
    <p:sldId id="275" r:id="rId24"/>
    <p:sldId id="287" r:id="rId25"/>
    <p:sldId id="288" r:id="rId26"/>
    <p:sldId id="282" r:id="rId27"/>
    <p:sldId id="289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60" autoAdjust="0"/>
  </p:normalViewPr>
  <p:slideViewPr>
    <p:cSldViewPr>
      <p:cViewPr>
        <p:scale>
          <a:sx n="50" d="100"/>
          <a:sy n="50" d="100"/>
        </p:scale>
        <p:origin x="-1776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7" y="20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243374-73ED-4C0E-B4BA-068FBC3C9314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CARDIAC DISEASE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SALWA NEYAZI </a:t>
            </a:r>
          </a:p>
          <a:p>
            <a:r>
              <a:rPr lang="en-US" dirty="0" smtClean="0"/>
              <a:t>ASSISSTENT PROFESSOR AND CONSULTANT OBGYN KSU</a:t>
            </a:r>
          </a:p>
          <a:p>
            <a:r>
              <a:rPr lang="en-US" dirty="0" smtClean="0"/>
              <a:t>PEDIATRIC AND ADOLESCENT GYNECOLOGIST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2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</a:t>
            </a:r>
            <a:r>
              <a:rPr lang="en-US" dirty="0" smtClean="0"/>
              <a:t>before 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</a:t>
            </a:r>
            <a:r>
              <a:rPr lang="en-US" dirty="0" smtClean="0"/>
              <a:t>be informed about the added risk of pregnancy on her self &amp; the fetus</a:t>
            </a:r>
          </a:p>
          <a:p>
            <a:r>
              <a:rPr lang="en-US" dirty="0" smtClean="0"/>
              <a:t>Class III and IV  ---mortality rate up to 7% and morbidity  30% -----should be cautioned against pregnancy</a:t>
            </a:r>
          </a:p>
          <a:p>
            <a:r>
              <a:rPr lang="en-US" dirty="0" smtClean="0"/>
              <a:t>Factors that predict the woman chance of having adverse cardiac or neonatal complication:</a:t>
            </a:r>
          </a:p>
          <a:p>
            <a:pPr marL="137160" indent="0">
              <a:buNone/>
            </a:pPr>
            <a:r>
              <a:rPr lang="en-US" dirty="0" smtClean="0"/>
              <a:t>1-a prior cardiac event 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2-cyanosis or poor functional class 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3-Valvular </a:t>
            </a:r>
            <a:r>
              <a:rPr lang="en-US" dirty="0" smtClean="0"/>
              <a:t>or outflow tract obstruction  4-myocardial dysfunction ( LVEF&lt;40%  cardiomyopathy)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after 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assessment as early as possible ( by cardiologist)</a:t>
            </a:r>
          </a:p>
          <a:p>
            <a:r>
              <a:rPr lang="en-US" dirty="0" smtClean="0"/>
              <a:t>Termination of pregnancy if there is a serious threat to maternal health</a:t>
            </a:r>
          </a:p>
          <a:p>
            <a:r>
              <a:rPr lang="en-US" dirty="0" smtClean="0"/>
              <a:t>Close follow up by both obstetrician and cardiologist</a:t>
            </a:r>
          </a:p>
          <a:p>
            <a:r>
              <a:rPr lang="en-US" dirty="0" smtClean="0"/>
              <a:t>Observe for signs and symptoms of heart failure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4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Antibiotic prophylaxis for endocarditis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Heart Association  published a consensus statement that there is no need for antibiotics prophylaxis  (to prevent B E in patient with cardiac lesions ) for  vaginal delivery nor cesarean section as the risk of bacteremia is low 1-5%</a:t>
            </a:r>
          </a:p>
          <a:p>
            <a:r>
              <a:rPr lang="en-US" dirty="0" smtClean="0"/>
              <a:t>IV antibiotics can is optional if </a:t>
            </a:r>
            <a:r>
              <a:rPr lang="en-US" dirty="0" err="1" smtClean="0"/>
              <a:t>bacterimia</a:t>
            </a:r>
            <a:r>
              <a:rPr lang="en-US" dirty="0" smtClean="0"/>
              <a:t> is suspected or  for high risk patients (prosthetic cardiac valve, previous BE, complex cyanotic congenital HD, surgical pulmonary shunts or conduits, VSD, PDA )</a:t>
            </a:r>
          </a:p>
          <a:p>
            <a:r>
              <a:rPr lang="en-US" dirty="0" smtClean="0"/>
              <a:t>Ampicillin 2 </a:t>
            </a:r>
            <a:r>
              <a:rPr lang="en-US" dirty="0" err="1" smtClean="0"/>
              <a:t>gm</a:t>
            </a:r>
            <a:r>
              <a:rPr lang="en-US" dirty="0" smtClean="0"/>
              <a:t> + Gentamicin 1.5 mg/kg    within 30 minutes of procedure    followed by Ampicillin 1 </a:t>
            </a:r>
            <a:r>
              <a:rPr lang="en-US" dirty="0" err="1" smtClean="0"/>
              <a:t>gm</a:t>
            </a:r>
            <a:r>
              <a:rPr lang="en-US" dirty="0" smtClean="0"/>
              <a:t>  after 6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6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Specific cardiac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1-Cardiomyopathy(CMP)</a:t>
            </a:r>
          </a:p>
          <a:p>
            <a:r>
              <a:rPr lang="en-US" dirty="0" smtClean="0"/>
              <a:t>Look for symptoms and signs f congestive heart failure(CHF) </a:t>
            </a:r>
          </a:p>
          <a:p>
            <a:r>
              <a:rPr lang="en-US" dirty="0" smtClean="0"/>
              <a:t>Heart failure is often refractory to treatment</a:t>
            </a:r>
          </a:p>
          <a:p>
            <a:r>
              <a:rPr lang="en-US" dirty="0" smtClean="0"/>
              <a:t>Serious condition  with 5 year survival rate of 50%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2-Peripartum cardiomyopathy</a:t>
            </a:r>
          </a:p>
          <a:p>
            <a:r>
              <a:rPr lang="en-US" dirty="0" smtClean="0"/>
              <a:t>Dilated CMP occurs in late pregnancy or first 6 months post partum </a:t>
            </a:r>
          </a:p>
          <a:p>
            <a:r>
              <a:rPr lang="en-US" dirty="0" smtClean="0"/>
              <a:t>Incidence 1:1300-15000</a:t>
            </a:r>
          </a:p>
          <a:p>
            <a:r>
              <a:rPr lang="en-US" dirty="0" smtClean="0"/>
              <a:t>Unknown cause</a:t>
            </a:r>
          </a:p>
          <a:p>
            <a:r>
              <a:rPr lang="en-US" dirty="0" smtClean="0"/>
              <a:t>Mortality 25-50% due to CHF, </a:t>
            </a:r>
            <a:r>
              <a:rPr lang="en-US" dirty="0" err="1" smtClean="0"/>
              <a:t>thrombo-emoblism</a:t>
            </a:r>
            <a:r>
              <a:rPr lang="en-US" dirty="0" smtClean="0"/>
              <a:t> or arrhythmia</a:t>
            </a:r>
          </a:p>
          <a:p>
            <a:r>
              <a:rPr lang="en-US" dirty="0" smtClean="0"/>
              <a:t>Need intensive monitoring and treatment during pregnancy and labor by cardiologist and OB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9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1884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3-Septal defects ASD VSD</a:t>
            </a:r>
          </a:p>
          <a:p>
            <a:r>
              <a:rPr lang="en-US" dirty="0" smtClean="0"/>
              <a:t>Usually tolerate pregnancy well</a:t>
            </a:r>
          </a:p>
          <a:p>
            <a:r>
              <a:rPr lang="en-US" dirty="0" smtClean="0"/>
              <a:t>ASD most common congenital lesion </a:t>
            </a:r>
          </a:p>
          <a:p>
            <a:r>
              <a:rPr lang="en-US" dirty="0" smtClean="0"/>
              <a:t>ASD can cause  atrial flutter . Rx after </a:t>
            </a:r>
            <a:r>
              <a:rPr lang="en-US" dirty="0" err="1" smtClean="0"/>
              <a:t>preg</a:t>
            </a:r>
            <a:r>
              <a:rPr lang="en-US" dirty="0" smtClean="0"/>
              <a:t> by catheter ablation</a:t>
            </a:r>
          </a:p>
          <a:p>
            <a:r>
              <a:rPr lang="en-US" dirty="0" smtClean="0"/>
              <a:t>Rarely uncorrected lesions lead to Lt to </a:t>
            </a:r>
            <a:r>
              <a:rPr lang="en-US" dirty="0" err="1" smtClean="0"/>
              <a:t>Rt</a:t>
            </a:r>
            <a:r>
              <a:rPr lang="en-US" dirty="0" smtClean="0"/>
              <a:t> shunt, pulmonary HPT and CHF</a:t>
            </a:r>
          </a:p>
          <a:p>
            <a:r>
              <a:rPr lang="en-US" dirty="0" err="1" smtClean="0"/>
              <a:t>Fetalechocardiography</a:t>
            </a:r>
            <a:r>
              <a:rPr lang="en-US" dirty="0" smtClean="0"/>
              <a:t> ----incidence of VSD  4%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4-Patent </a:t>
            </a:r>
            <a:r>
              <a:rPr lang="en-US" dirty="0" err="1" smtClean="0">
                <a:solidFill>
                  <a:srgbClr val="FFC000"/>
                </a:solidFill>
              </a:rPr>
              <a:t>ductus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arteriosus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Well tolerated in pregnancy unless there is pulmonary HPT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32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pPr marL="137160" indent="0">
              <a:buNone/>
            </a:pPr>
            <a:r>
              <a:rPr lang="en-US" dirty="0">
                <a:solidFill>
                  <a:srgbClr val="FFC000"/>
                </a:solidFill>
              </a:rPr>
              <a:t>5-Mitral regurgitation</a:t>
            </a:r>
          </a:p>
          <a:p>
            <a:r>
              <a:rPr lang="en-US" dirty="0"/>
              <a:t>Usually well tolerated in </a:t>
            </a:r>
            <a:r>
              <a:rPr lang="en-US" dirty="0" err="1"/>
              <a:t>preg</a:t>
            </a:r>
            <a:r>
              <a:rPr lang="en-US" dirty="0"/>
              <a:t> except in </a:t>
            </a:r>
            <a:r>
              <a:rPr lang="en-US" dirty="0" err="1"/>
              <a:t>Pt</a:t>
            </a:r>
            <a:r>
              <a:rPr lang="en-US" dirty="0"/>
              <a:t> with atrial fibrillation or severe HPT</a:t>
            </a:r>
          </a:p>
          <a:p>
            <a:r>
              <a:rPr lang="en-US" dirty="0" err="1"/>
              <a:t>Pt</a:t>
            </a:r>
            <a:r>
              <a:rPr lang="en-US" dirty="0"/>
              <a:t> with severe MR should be advised surgical correction before </a:t>
            </a:r>
            <a:r>
              <a:rPr lang="en-US" dirty="0" smtClean="0"/>
              <a:t>pregnancy</a:t>
            </a:r>
          </a:p>
          <a:p>
            <a:endParaRPr lang="en-US" dirty="0"/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dirty="0">
                <a:solidFill>
                  <a:srgbClr val="FFC000"/>
                </a:solidFill>
              </a:rPr>
              <a:t>6-Mitral prolapse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prstClr val="white"/>
                </a:solidFill>
              </a:rPr>
              <a:t>Most common congenital defect 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prstClr val="white"/>
                </a:solidFill>
              </a:rPr>
              <a:t>Rarely have any implications on maternal fetal health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dirty="0">
              <a:solidFill>
                <a:prstClr val="white"/>
              </a:solidFill>
            </a:endParaRPr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100" dirty="0" smtClean="0">
                <a:solidFill>
                  <a:srgbClr val="FFC000"/>
                </a:solidFill>
              </a:rPr>
              <a:t>7-Aortic Regurgitation</a:t>
            </a:r>
          </a:p>
          <a:p>
            <a:r>
              <a:rPr lang="en-US" dirty="0" smtClean="0"/>
              <a:t>Generally well tolerated</a:t>
            </a:r>
          </a:p>
          <a:p>
            <a:r>
              <a:rPr lang="en-US" dirty="0" smtClean="0"/>
              <a:t>Severe disease should have surgical repair before pregnancy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sz="3100" dirty="0">
                <a:solidFill>
                  <a:srgbClr val="FFC000"/>
                </a:solidFill>
              </a:rPr>
              <a:t>8</a:t>
            </a:r>
            <a:r>
              <a:rPr lang="en-US" sz="3100" dirty="0" smtClean="0">
                <a:solidFill>
                  <a:srgbClr val="FFC000"/>
                </a:solidFill>
              </a:rPr>
              <a:t>-Aortic </a:t>
            </a:r>
            <a:r>
              <a:rPr lang="en-US" sz="3100" dirty="0">
                <a:solidFill>
                  <a:srgbClr val="FFC000"/>
                </a:solidFill>
              </a:rPr>
              <a:t>stenosis</a:t>
            </a:r>
          </a:p>
          <a:p>
            <a:r>
              <a:rPr lang="en-US" dirty="0"/>
              <a:t>Mild-mod well tolerated in </a:t>
            </a:r>
            <a:r>
              <a:rPr lang="en-US" dirty="0" err="1"/>
              <a:t>preg</a:t>
            </a:r>
            <a:r>
              <a:rPr lang="en-US" dirty="0"/>
              <a:t> </a:t>
            </a:r>
          </a:p>
          <a:p>
            <a:r>
              <a:rPr lang="en-US" dirty="0"/>
              <a:t>Severe ---deteriorate in 2nd or 3rd trimester ---dyspnea, </a:t>
            </a:r>
            <a:r>
              <a:rPr lang="en-US" dirty="0" smtClean="0"/>
              <a:t>angina, </a:t>
            </a:r>
            <a:r>
              <a:rPr lang="en-US" dirty="0"/>
              <a:t>syncope </a:t>
            </a:r>
            <a:r>
              <a:rPr lang="en-US" dirty="0" smtClean="0"/>
              <a:t> or CHF </a:t>
            </a:r>
            <a:endParaRPr lang="en-US" dirty="0"/>
          </a:p>
          <a:p>
            <a:r>
              <a:rPr lang="en-US" dirty="0"/>
              <a:t>May require balloon </a:t>
            </a:r>
            <a:r>
              <a:rPr lang="en-US" dirty="0" err="1"/>
              <a:t>valvoplasty</a:t>
            </a:r>
            <a:r>
              <a:rPr lang="en-US" dirty="0"/>
              <a:t> in pregnancy</a:t>
            </a:r>
          </a:p>
          <a:p>
            <a:r>
              <a:rPr lang="en-US" dirty="0" smtClean="0"/>
              <a:t>Monitoring </a:t>
            </a:r>
            <a:r>
              <a:rPr lang="en-US" dirty="0"/>
              <a:t>with SG-Catheter in labor</a:t>
            </a:r>
          </a:p>
          <a:p>
            <a:r>
              <a:rPr lang="en-US" dirty="0"/>
              <a:t>No </a:t>
            </a:r>
            <a:r>
              <a:rPr lang="en-US" dirty="0" smtClean="0"/>
              <a:t>epidural</a:t>
            </a:r>
          </a:p>
          <a:p>
            <a:r>
              <a:rPr lang="en-US" dirty="0" smtClean="0"/>
              <a:t>Instrumental delivery to shorten the second stage</a:t>
            </a:r>
            <a:endParaRPr lang="en-US" dirty="0"/>
          </a:p>
          <a:p>
            <a:r>
              <a:rPr lang="en-US" dirty="0"/>
              <a:t>Mortality 17</a:t>
            </a:r>
            <a:r>
              <a:rPr lang="en-US" dirty="0" smtClean="0"/>
              <a:t>% Any hypotension can </a:t>
            </a:r>
            <a:r>
              <a:rPr lang="en-US" dirty="0" err="1" smtClean="0"/>
              <a:t>causesudden</a:t>
            </a:r>
            <a:r>
              <a:rPr lang="en-US" dirty="0" smtClean="0"/>
              <a:t> death</a:t>
            </a:r>
          </a:p>
          <a:p>
            <a:r>
              <a:rPr lang="en-US" dirty="0" smtClean="0"/>
              <a:t>Postpartum blood loss ---reduce preload and volume resuscitation is necessary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3854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9-Mitral </a:t>
            </a:r>
            <a:r>
              <a:rPr lang="en-US" sz="3500" dirty="0">
                <a:solidFill>
                  <a:srgbClr val="FFC000"/>
                </a:solidFill>
              </a:rPr>
              <a:t>Stenosis</a:t>
            </a:r>
          </a:p>
          <a:p>
            <a:r>
              <a:rPr lang="en-US" dirty="0"/>
              <a:t>Moderate to severe disease often show deterioration  in third trimester or labor---increased blood volume &amp; heart rate---pulmonary edema</a:t>
            </a:r>
          </a:p>
          <a:p>
            <a:r>
              <a:rPr lang="en-US" dirty="0"/>
              <a:t>Atrial fibrillation ---Cardiac failure</a:t>
            </a:r>
          </a:p>
          <a:p>
            <a:r>
              <a:rPr lang="en-US" dirty="0"/>
              <a:t>Normal vaginal delivery with </a:t>
            </a:r>
            <a:r>
              <a:rPr lang="en-US" dirty="0" err="1"/>
              <a:t>swanz</a:t>
            </a:r>
            <a:r>
              <a:rPr lang="en-US" dirty="0"/>
              <a:t> </a:t>
            </a:r>
            <a:r>
              <a:rPr lang="en-US" dirty="0" err="1"/>
              <a:t>ganz</a:t>
            </a:r>
            <a:r>
              <a:rPr lang="en-US" dirty="0"/>
              <a:t> catheter monitoring in severe /mod cases</a:t>
            </a:r>
          </a:p>
          <a:p>
            <a:r>
              <a:rPr lang="en-US" dirty="0"/>
              <a:t>Needs good pain relief  in labor to reduce maternal heart rate and increase diastole</a:t>
            </a:r>
          </a:p>
          <a:p>
            <a:r>
              <a:rPr lang="en-US" dirty="0"/>
              <a:t>Can not tolerate the 2nd stage because of decreased preload with pushing therefore  require instrumental delivery to shorten the 2nd stage </a:t>
            </a:r>
          </a:p>
          <a:p>
            <a:r>
              <a:rPr lang="en-US" dirty="0"/>
              <a:t>Post partum </a:t>
            </a:r>
            <a:r>
              <a:rPr lang="en-US" dirty="0" err="1"/>
              <a:t>autotransfusion</a:t>
            </a:r>
            <a:r>
              <a:rPr lang="en-US" dirty="0"/>
              <a:t> can result in pulmonary </a:t>
            </a:r>
            <a:r>
              <a:rPr lang="en-US" dirty="0" err="1"/>
              <a:t>oedema</a:t>
            </a:r>
            <a:r>
              <a:rPr lang="en-US" dirty="0"/>
              <a:t>   ---requires aggressive diuresis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3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10-Congenital Lesions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Tetrology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Fallot</a:t>
            </a:r>
            <a:r>
              <a:rPr lang="en-US" dirty="0" smtClean="0"/>
              <a:t> (</a:t>
            </a:r>
            <a:r>
              <a:rPr lang="en-US" dirty="0" err="1" smtClean="0"/>
              <a:t>Rt</a:t>
            </a:r>
            <a:r>
              <a:rPr lang="en-US" dirty="0" smtClean="0"/>
              <a:t> to Lt shunt &amp;cyanosis)</a:t>
            </a:r>
          </a:p>
          <a:p>
            <a:r>
              <a:rPr lang="en-US" dirty="0" err="1" smtClean="0"/>
              <a:t>Rt</a:t>
            </a:r>
            <a:r>
              <a:rPr lang="en-US" dirty="0" smtClean="0"/>
              <a:t> ventricular outflow obstruction</a:t>
            </a:r>
          </a:p>
          <a:p>
            <a:r>
              <a:rPr lang="en-US" dirty="0" smtClean="0"/>
              <a:t>VSD</a:t>
            </a:r>
          </a:p>
          <a:p>
            <a:r>
              <a:rPr lang="en-US" dirty="0" err="1" smtClean="0"/>
              <a:t>Rt</a:t>
            </a:r>
            <a:r>
              <a:rPr lang="en-US" dirty="0" smtClean="0"/>
              <a:t> Vent hypertrophy</a:t>
            </a:r>
          </a:p>
          <a:p>
            <a:r>
              <a:rPr lang="en-US" dirty="0" smtClean="0"/>
              <a:t>Overriding Aorta</a:t>
            </a:r>
          </a:p>
          <a:p>
            <a:pPr marL="137160" indent="0">
              <a:buNone/>
            </a:pPr>
            <a:r>
              <a:rPr lang="en-US" dirty="0"/>
              <a:t>C</a:t>
            </a:r>
            <a:r>
              <a:rPr lang="en-US" dirty="0" smtClean="0"/>
              <a:t>omplications</a:t>
            </a:r>
            <a:endParaRPr lang="en-US" dirty="0"/>
          </a:p>
          <a:p>
            <a:r>
              <a:rPr lang="en-US" dirty="0" smtClean="0"/>
              <a:t>Heart failure 40%</a:t>
            </a:r>
          </a:p>
          <a:p>
            <a:r>
              <a:rPr lang="en-US" dirty="0" smtClean="0"/>
              <a:t>Spontaneous abortions &amp; preterm labor</a:t>
            </a:r>
          </a:p>
          <a:p>
            <a:r>
              <a:rPr lang="en-US" dirty="0" smtClean="0"/>
              <a:t>IUGR</a:t>
            </a:r>
          </a:p>
          <a:p>
            <a:r>
              <a:rPr lang="en-US" dirty="0" smtClean="0"/>
              <a:t>Shunt worsen in labor &amp; postpartum</a:t>
            </a:r>
          </a:p>
          <a:p>
            <a:r>
              <a:rPr lang="en-US" dirty="0" smtClean="0"/>
              <a:t>Invasive cardiac monitoring in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4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understand the normal physiological changes of CVS </a:t>
            </a:r>
            <a:r>
              <a:rPr lang="en-US" dirty="0"/>
              <a:t> </a:t>
            </a:r>
            <a:r>
              <a:rPr lang="en-US" dirty="0" smtClean="0"/>
              <a:t>in pregnancy</a:t>
            </a:r>
          </a:p>
          <a:p>
            <a:r>
              <a:rPr lang="en-US" dirty="0" smtClean="0"/>
              <a:t>Symptoms and signs suggestive of  CVS disease </a:t>
            </a:r>
          </a:p>
          <a:p>
            <a:r>
              <a:rPr lang="en-US" dirty="0" smtClean="0"/>
              <a:t>When to investigate for cardiac disease </a:t>
            </a:r>
          </a:p>
          <a:p>
            <a:r>
              <a:rPr lang="en-US" dirty="0" smtClean="0"/>
              <a:t>Types and grades of CVS disease</a:t>
            </a:r>
          </a:p>
          <a:p>
            <a:r>
              <a:rPr lang="en-US" dirty="0" smtClean="0"/>
              <a:t>Effect of pregnancy on CVS  disease and effect of cardiac disease on pregnancy</a:t>
            </a:r>
          </a:p>
          <a:p>
            <a:r>
              <a:rPr lang="en-US" dirty="0" err="1" smtClean="0"/>
              <a:t>Prepregnancy</a:t>
            </a:r>
            <a:r>
              <a:rPr lang="en-US" dirty="0" smtClean="0"/>
              <a:t>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/>
              <a:t>Management of CVS disease </a:t>
            </a:r>
            <a:r>
              <a:rPr lang="en-US" dirty="0" smtClean="0"/>
              <a:t>in pregnancy, labor and </a:t>
            </a:r>
            <a:r>
              <a:rPr lang="en-US" dirty="0" err="1" smtClean="0"/>
              <a:t>purperium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7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Eisenmenger’s</a:t>
            </a:r>
            <a:r>
              <a:rPr lang="en-US" dirty="0" smtClean="0">
                <a:solidFill>
                  <a:srgbClr val="FF0000"/>
                </a:solidFill>
              </a:rPr>
              <a:t> Syndrome</a:t>
            </a:r>
          </a:p>
          <a:p>
            <a:pPr marL="137160" indent="0">
              <a:buNone/>
            </a:pPr>
            <a:r>
              <a:rPr lang="en-US" dirty="0" smtClean="0"/>
              <a:t> Communication between pulmonary &amp; systemic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circulation (</a:t>
            </a:r>
            <a:r>
              <a:rPr lang="en-US" dirty="0" err="1" smtClean="0"/>
              <a:t>eg</a:t>
            </a:r>
            <a:r>
              <a:rPr lang="en-US" dirty="0" smtClean="0"/>
              <a:t> large VSD)</a:t>
            </a:r>
          </a:p>
          <a:p>
            <a:r>
              <a:rPr lang="en-US" dirty="0" smtClean="0"/>
              <a:t>Lt to </a:t>
            </a:r>
            <a:r>
              <a:rPr lang="en-US" dirty="0" err="1" smtClean="0"/>
              <a:t>Rt</a:t>
            </a:r>
            <a:r>
              <a:rPr lang="en-US" dirty="0" smtClean="0"/>
              <a:t> shunt-----pulmonary HPT ----</a:t>
            </a:r>
            <a:r>
              <a:rPr lang="en-US" dirty="0" err="1" smtClean="0"/>
              <a:t>Rt</a:t>
            </a:r>
            <a:r>
              <a:rPr lang="en-US" dirty="0" smtClean="0"/>
              <a:t> to LT shunt</a:t>
            </a:r>
          </a:p>
          <a:p>
            <a:r>
              <a:rPr lang="en-US" dirty="0" smtClean="0"/>
              <a:t>Termination of pregnancy advisable</a:t>
            </a:r>
          </a:p>
          <a:p>
            <a:r>
              <a:rPr lang="en-US" dirty="0" smtClean="0"/>
              <a:t>MMR ---50% PP death one </a:t>
            </a:r>
            <a:r>
              <a:rPr lang="en-US" dirty="0" err="1" smtClean="0"/>
              <a:t>wk</a:t>
            </a:r>
            <a:r>
              <a:rPr lang="en-US" dirty="0" smtClean="0"/>
              <a:t> after delivery up to 4-6 </a:t>
            </a:r>
            <a:r>
              <a:rPr lang="en-US" dirty="0" err="1" smtClean="0"/>
              <a:t>wks</a:t>
            </a:r>
            <a:endParaRPr lang="en-US" dirty="0" smtClean="0"/>
          </a:p>
          <a:p>
            <a:r>
              <a:rPr lang="en-US" dirty="0" smtClean="0"/>
              <a:t>FMR---50%</a:t>
            </a:r>
          </a:p>
          <a:p>
            <a:r>
              <a:rPr lang="en-US" dirty="0" smtClean="0"/>
              <a:t>IUGR 30%</a:t>
            </a:r>
          </a:p>
          <a:p>
            <a:r>
              <a:rPr lang="en-US" dirty="0" smtClean="0"/>
              <a:t>Preterm delivery 85%</a:t>
            </a:r>
          </a:p>
          <a:p>
            <a:r>
              <a:rPr lang="en-US" dirty="0" smtClean="0"/>
              <a:t>During </a:t>
            </a:r>
            <a:r>
              <a:rPr lang="en-US" dirty="0" err="1" smtClean="0"/>
              <a:t>preg</a:t>
            </a:r>
            <a:r>
              <a:rPr lang="en-US" dirty="0" smtClean="0"/>
              <a:t> ---Rx limitation of physical activity, oxygen, pulmonary vasodilators</a:t>
            </a:r>
          </a:p>
          <a:p>
            <a:r>
              <a:rPr lang="en-US" dirty="0" smtClean="0"/>
              <a:t>Risk of death is greatest  during labor &amp; early postpartum</a:t>
            </a:r>
          </a:p>
          <a:p>
            <a:r>
              <a:rPr lang="en-US" dirty="0" smtClean="0"/>
              <a:t>Requires central hemodynamic monitoring in labor &amp; instrumental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C-</a:t>
            </a:r>
            <a:r>
              <a:rPr lang="en-US" dirty="0" err="1" smtClean="0">
                <a:solidFill>
                  <a:srgbClr val="FF0000"/>
                </a:solidFill>
              </a:rPr>
              <a:t>Coarctation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 the Aorta</a:t>
            </a:r>
          </a:p>
          <a:p>
            <a:pPr marL="137160" indent="0">
              <a:buNone/>
            </a:pPr>
            <a:r>
              <a:rPr lang="en-US" dirty="0"/>
              <a:t>Surgical correction in pregnancy only if dissection occurs</a:t>
            </a:r>
          </a:p>
          <a:p>
            <a:pPr marL="137160" indent="0">
              <a:buNone/>
            </a:pPr>
            <a:r>
              <a:rPr lang="en-US" dirty="0"/>
              <a:t>They have fixed cardiac output therefore maintain demand of </a:t>
            </a:r>
            <a:r>
              <a:rPr lang="en-US" dirty="0" err="1"/>
              <a:t>preg</a:t>
            </a:r>
            <a:r>
              <a:rPr lang="en-US" dirty="0"/>
              <a:t> by increasing heart rate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D-</a:t>
            </a:r>
            <a:r>
              <a:rPr lang="en-US" dirty="0" err="1" smtClean="0">
                <a:solidFill>
                  <a:srgbClr val="FF0000"/>
                </a:solidFill>
              </a:rPr>
              <a:t>Marfan’s</a:t>
            </a:r>
            <a:r>
              <a:rPr lang="en-US" dirty="0" smtClean="0">
                <a:solidFill>
                  <a:srgbClr val="FF0000"/>
                </a:solidFill>
              </a:rPr>
              <a:t> Syndrome</a:t>
            </a:r>
          </a:p>
          <a:p>
            <a:r>
              <a:rPr lang="en-US" dirty="0" smtClean="0"/>
              <a:t>Congenital weakness of the connective tissue</a:t>
            </a:r>
          </a:p>
          <a:p>
            <a:r>
              <a:rPr lang="en-US" dirty="0" smtClean="0"/>
              <a:t>Aortic root dilatation / mitral valve prolapse/ Aneurisms</a:t>
            </a:r>
          </a:p>
          <a:p>
            <a:r>
              <a:rPr lang="en-US" dirty="0" smtClean="0"/>
              <a:t>Sever cases---complications in </a:t>
            </a:r>
            <a:r>
              <a:rPr lang="en-US" dirty="0" err="1" smtClean="0"/>
              <a:t>preg</a:t>
            </a:r>
            <a:r>
              <a:rPr lang="en-US" dirty="0" smtClean="0"/>
              <a:t> / aortic  dissection or rupture</a:t>
            </a:r>
          </a:p>
          <a:p>
            <a:r>
              <a:rPr lang="en-US" dirty="0" smtClean="0"/>
              <a:t>Aortic valve replacement before pregnancy</a:t>
            </a:r>
          </a:p>
          <a:p>
            <a:r>
              <a:rPr lang="en-US" dirty="0" smtClean="0"/>
              <a:t>Avoid HPT /B blockers from 2</a:t>
            </a:r>
            <a:r>
              <a:rPr lang="en-US" baseline="30000" dirty="0" smtClean="0"/>
              <a:t>nd</a:t>
            </a:r>
            <a:r>
              <a:rPr lang="en-US" dirty="0" smtClean="0"/>
              <a:t> trimester to avoid tachycardia</a:t>
            </a:r>
          </a:p>
          <a:p>
            <a:r>
              <a:rPr lang="en-US" dirty="0" smtClean="0"/>
              <a:t>Delivery </a:t>
            </a:r>
            <a:r>
              <a:rPr lang="en-US" dirty="0" err="1" smtClean="0"/>
              <a:t>contraversial</a:t>
            </a:r>
            <a:r>
              <a:rPr lang="en-US" dirty="0" smtClean="0"/>
              <a:t> –CS </a:t>
            </a:r>
            <a:r>
              <a:rPr lang="en-US" dirty="0" err="1" smtClean="0"/>
              <a:t>Vs</a:t>
            </a:r>
            <a:r>
              <a:rPr lang="en-US" dirty="0" smtClean="0"/>
              <a:t> SVD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3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E-Idiopathic </a:t>
            </a:r>
            <a:r>
              <a:rPr lang="en-US" dirty="0" err="1" smtClean="0">
                <a:solidFill>
                  <a:srgbClr val="FF0000"/>
                </a:solidFill>
              </a:rPr>
              <a:t>Hyprtrophic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Subaortic</a:t>
            </a:r>
            <a:r>
              <a:rPr lang="en-US" dirty="0" smtClean="0">
                <a:solidFill>
                  <a:srgbClr val="FF0000"/>
                </a:solidFill>
              </a:rPr>
              <a:t> stenosis</a:t>
            </a:r>
          </a:p>
          <a:p>
            <a:r>
              <a:rPr lang="en-US" dirty="0" smtClean="0"/>
              <a:t>Lt Vent outflow tract obstruction</a:t>
            </a:r>
          </a:p>
          <a:p>
            <a:r>
              <a:rPr lang="en-US" dirty="0" smtClean="0"/>
              <a:t>Worsen in the late 2</a:t>
            </a:r>
            <a:r>
              <a:rPr lang="en-US" baseline="30000" dirty="0" smtClean="0"/>
              <a:t>nd</a:t>
            </a:r>
            <a:r>
              <a:rPr lang="en-US" dirty="0" smtClean="0"/>
              <a:t> /3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Lt ventricular failure</a:t>
            </a:r>
          </a:p>
          <a:p>
            <a:r>
              <a:rPr lang="en-US" dirty="0" smtClean="0"/>
              <a:t>Supraventricular arrhythmias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F-</a:t>
            </a:r>
            <a:r>
              <a:rPr lang="en-US" dirty="0" err="1" smtClean="0">
                <a:solidFill>
                  <a:srgbClr val="FF0000"/>
                </a:solidFill>
              </a:rPr>
              <a:t>Ebstein’s</a:t>
            </a:r>
            <a:r>
              <a:rPr lang="en-US" dirty="0" smtClean="0">
                <a:solidFill>
                  <a:srgbClr val="FF0000"/>
                </a:solidFill>
              </a:rPr>
              <a:t>  anomaly</a:t>
            </a:r>
          </a:p>
          <a:p>
            <a:r>
              <a:rPr lang="en-US" dirty="0" smtClean="0"/>
              <a:t>Malformation of the Tricuspid valve</a:t>
            </a:r>
          </a:p>
          <a:p>
            <a:r>
              <a:rPr lang="en-US" dirty="0" smtClean="0"/>
              <a:t>Surgical correction before </a:t>
            </a:r>
            <a:r>
              <a:rPr lang="en-US" dirty="0" err="1" smtClean="0"/>
              <a:t>preg</a:t>
            </a:r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G-Congenital </a:t>
            </a:r>
            <a:r>
              <a:rPr lang="en-US" dirty="0" err="1" smtClean="0">
                <a:solidFill>
                  <a:srgbClr val="FF0000"/>
                </a:solidFill>
              </a:rPr>
              <a:t>atrioventricular</a:t>
            </a:r>
            <a:r>
              <a:rPr lang="en-US" dirty="0" smtClean="0">
                <a:solidFill>
                  <a:srgbClr val="FF0000"/>
                </a:solidFill>
              </a:rPr>
              <a:t> block </a:t>
            </a:r>
          </a:p>
          <a:p>
            <a:r>
              <a:rPr lang="en-US" dirty="0" smtClean="0"/>
              <a:t>Pacemaker/ tolerate </a:t>
            </a:r>
            <a:r>
              <a:rPr lang="en-US" dirty="0" err="1" smtClean="0"/>
              <a:t>preg</a:t>
            </a:r>
            <a:r>
              <a:rPr lang="en-US" dirty="0" smtClean="0"/>
              <a:t>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87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11-Arrhythmias</a:t>
            </a:r>
          </a:p>
          <a:p>
            <a:r>
              <a:rPr lang="en-US" dirty="0" smtClean="0"/>
              <a:t>Premature atria/ventricular complexes –no adverse outcome in </a:t>
            </a:r>
            <a:r>
              <a:rPr lang="en-US" dirty="0" err="1" smtClean="0"/>
              <a:t>preg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Atrial fibrillation/flutter ---rare in </a:t>
            </a:r>
            <a:r>
              <a:rPr lang="en-US" dirty="0" err="1" smtClean="0"/>
              <a:t>preg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Rx digoxin &amp; B blockers</a:t>
            </a:r>
          </a:p>
          <a:p>
            <a:r>
              <a:rPr lang="en-US" dirty="0" smtClean="0"/>
              <a:t>Serious </a:t>
            </a:r>
            <a:r>
              <a:rPr lang="en-US" dirty="0" err="1" smtClean="0"/>
              <a:t>arrhytmias</a:t>
            </a:r>
            <a:r>
              <a:rPr lang="en-US" dirty="0" smtClean="0"/>
              <a:t> should be treated before </a:t>
            </a:r>
            <a:r>
              <a:rPr lang="en-US" dirty="0" err="1" smtClean="0"/>
              <a:t>preg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12-Ischemic </a:t>
            </a:r>
            <a:r>
              <a:rPr lang="en-US" sz="3500" dirty="0">
                <a:solidFill>
                  <a:srgbClr val="FFC000"/>
                </a:solidFill>
              </a:rPr>
              <a:t>h</a:t>
            </a:r>
            <a:r>
              <a:rPr lang="en-US" sz="3500" dirty="0" smtClean="0">
                <a:solidFill>
                  <a:srgbClr val="FFC000"/>
                </a:solidFill>
              </a:rPr>
              <a:t>eart disease</a:t>
            </a:r>
          </a:p>
          <a:p>
            <a:r>
              <a:rPr lang="en-US" dirty="0" smtClean="0"/>
              <a:t>Uncommon in </a:t>
            </a:r>
            <a:r>
              <a:rPr lang="en-US" dirty="0" err="1" smtClean="0"/>
              <a:t>preg</a:t>
            </a:r>
            <a:endParaRPr lang="en-US" dirty="0" smtClean="0"/>
          </a:p>
          <a:p>
            <a:r>
              <a:rPr lang="en-US" dirty="0" smtClean="0"/>
              <a:t>67% </a:t>
            </a:r>
            <a:r>
              <a:rPr lang="en-US" dirty="0" err="1" smtClean="0"/>
              <a:t>occure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If MI occurs before 24 </a:t>
            </a:r>
            <a:r>
              <a:rPr lang="en-US" dirty="0" err="1" smtClean="0"/>
              <a:t>wks</a:t>
            </a:r>
            <a:r>
              <a:rPr lang="en-US" dirty="0" smtClean="0"/>
              <a:t> ---termination of </a:t>
            </a:r>
            <a:r>
              <a:rPr lang="en-US" dirty="0" err="1" smtClean="0"/>
              <a:t>preg</a:t>
            </a:r>
            <a:endParaRPr lang="en-US" dirty="0" smtClean="0"/>
          </a:p>
          <a:p>
            <a:r>
              <a:rPr lang="en-US" dirty="0" smtClean="0"/>
              <a:t>If delivery occurs within 2 </a:t>
            </a:r>
            <a:r>
              <a:rPr lang="en-US" dirty="0" err="1" smtClean="0"/>
              <a:t>wks</a:t>
            </a:r>
            <a:r>
              <a:rPr lang="en-US" dirty="0" smtClean="0"/>
              <a:t> of MI ---mortality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7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r>
              <a:rPr lang="en-US" dirty="0" smtClean="0"/>
              <a:t>CVS drugs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4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Class B: No risk in controlled animal studies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34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A.Anticoagulants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1.Enoxaparin (</a:t>
            </a:r>
            <a:r>
              <a:rPr lang="en-US" dirty="0" err="1"/>
              <a:t>Lovenox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2.Dalteparin (</a:t>
            </a:r>
            <a:r>
              <a:rPr lang="en-US" dirty="0" err="1"/>
              <a:t>Fragmin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3.Danaparoid (</a:t>
            </a:r>
            <a:r>
              <a:rPr lang="en-US" dirty="0" err="1"/>
              <a:t>Orgaran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4.Heparin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B.Antihypertensives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1.Methyldopa (</a:t>
            </a:r>
            <a:r>
              <a:rPr lang="en-US" dirty="0" err="1"/>
              <a:t>Aldomet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2.Acebutolol (first trimester only)</a:t>
            </a:r>
          </a:p>
          <a:p>
            <a:pPr marL="137160" indent="0">
              <a:buNone/>
            </a:pPr>
            <a:r>
              <a:rPr lang="en-US" dirty="0"/>
              <a:t>3.Pindolol (first trimester only)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334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C.Antiarrhythmic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dirty="0"/>
              <a:t>1.Encainide</a:t>
            </a:r>
          </a:p>
          <a:p>
            <a:pPr marL="137160" indent="0">
              <a:buNone/>
            </a:pPr>
            <a:r>
              <a:rPr lang="en-US" dirty="0"/>
              <a:t>2.Sotalol (</a:t>
            </a:r>
            <a:r>
              <a:rPr lang="en-US" dirty="0" err="1"/>
              <a:t>Betapace</a:t>
            </a:r>
            <a:r>
              <a:rPr lang="en-US" dirty="0"/>
              <a:t>) - first trimester only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D.Diuretics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1.Torsemide (</a:t>
            </a:r>
            <a:r>
              <a:rPr lang="en-US" dirty="0" err="1"/>
              <a:t>Demadex</a:t>
            </a:r>
            <a:r>
              <a:rPr lang="en-US" dirty="0"/>
              <a:t>) </a:t>
            </a:r>
          </a:p>
          <a:p>
            <a:pPr marL="137160" indent="0">
              <a:buNone/>
            </a:pPr>
            <a:r>
              <a:rPr lang="en-US" dirty="0"/>
              <a:t>2.Amiloride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E.AntiHyperlipidemic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 1.Cholestyramine </a:t>
            </a:r>
          </a:p>
          <a:p>
            <a:pPr marL="137160" indent="0">
              <a:buNone/>
            </a:pPr>
            <a:r>
              <a:rPr lang="en-US" dirty="0"/>
              <a:t>2.Colestipol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98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Class C: Small risk in controlled animal studies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A.Antiplatelet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Medications</a:t>
            </a:r>
          </a:p>
          <a:p>
            <a:pPr marL="137160" indent="0">
              <a:buNone/>
            </a:pPr>
            <a:r>
              <a:rPr lang="en-US" dirty="0" smtClean="0"/>
              <a:t>1.Clopidogrel </a:t>
            </a:r>
            <a:r>
              <a:rPr lang="en-US" dirty="0"/>
              <a:t>(Plavix</a:t>
            </a:r>
            <a:r>
              <a:rPr lang="en-US" dirty="0" smtClean="0"/>
              <a:t>)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2.Dipyridamole (</a:t>
            </a:r>
            <a:r>
              <a:rPr lang="en-US" dirty="0" err="1"/>
              <a:t>Persantine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3.Ticlopidine </a:t>
            </a:r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B.Antiarrhythmic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dirty="0" smtClean="0"/>
              <a:t>1.Atropine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2.Digoxin </a:t>
            </a:r>
          </a:p>
          <a:p>
            <a:pPr marL="137160" indent="0">
              <a:buNone/>
            </a:pPr>
            <a:r>
              <a:rPr lang="en-US" dirty="0"/>
              <a:t>3.Disopyramide (</a:t>
            </a:r>
            <a:r>
              <a:rPr lang="en-US" dirty="0" err="1"/>
              <a:t>Norpace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4.Lidocaine </a:t>
            </a:r>
          </a:p>
          <a:p>
            <a:pPr marL="137160" indent="0">
              <a:buNone/>
            </a:pPr>
            <a:r>
              <a:rPr lang="en-US" dirty="0"/>
              <a:t>5.Procainamide </a:t>
            </a:r>
          </a:p>
          <a:p>
            <a:pPr marL="137160" indent="0">
              <a:buNone/>
            </a:pPr>
            <a:r>
              <a:rPr lang="en-US" dirty="0"/>
              <a:t>6.Quinidine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7.Amiodarone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/>
              <a:t>a.Neonatal</a:t>
            </a:r>
            <a:r>
              <a:rPr lang="en-US" dirty="0"/>
              <a:t>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Hypothyroidism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b.Intrauterine</a:t>
            </a:r>
            <a:r>
              <a:rPr lang="en-US" dirty="0" smtClean="0"/>
              <a:t> </a:t>
            </a:r>
            <a:r>
              <a:rPr lang="en-US" dirty="0"/>
              <a:t>Growth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Retardation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c.Cardiac</a:t>
            </a:r>
            <a:r>
              <a:rPr lang="en-US" dirty="0" smtClean="0"/>
              <a:t> disturbance</a:t>
            </a:r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1.Acetazolamide (Diamox)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2.Furosemide (Lasix)</a:t>
            </a:r>
          </a:p>
          <a:p>
            <a:pPr marL="137160" indent="0">
              <a:buNone/>
            </a:pPr>
            <a:r>
              <a:rPr lang="en-US" dirty="0" smtClean="0"/>
              <a:t>3.Mannitol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D.Lipid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lowering medications</a:t>
            </a:r>
          </a:p>
          <a:p>
            <a:pPr marL="137160" indent="0">
              <a:buNone/>
            </a:pPr>
            <a:r>
              <a:rPr lang="en-US" dirty="0"/>
              <a:t>1.Niacin</a:t>
            </a:r>
          </a:p>
          <a:p>
            <a:pPr marL="137160" indent="0">
              <a:buNone/>
            </a:pPr>
            <a:r>
              <a:rPr lang="en-US" dirty="0"/>
              <a:t>2.Gemfibrozil (</a:t>
            </a:r>
            <a:r>
              <a:rPr lang="en-US" dirty="0" err="1"/>
              <a:t>Lopid</a:t>
            </a:r>
            <a:r>
              <a:rPr lang="en-US" dirty="0"/>
              <a:t>)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00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3246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E.Antihypertensive</a:t>
            </a:r>
            <a:endParaRPr lang="en-US" sz="28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1.Hydralazine</a:t>
            </a:r>
          </a:p>
          <a:p>
            <a:pPr marL="137160" indent="0">
              <a:buNone/>
            </a:pPr>
            <a:r>
              <a:rPr lang="en-US" sz="2800" dirty="0"/>
              <a:t>2.Diazoxide</a:t>
            </a:r>
          </a:p>
          <a:p>
            <a:pPr marL="137160" indent="0">
              <a:buNone/>
            </a:pPr>
            <a:r>
              <a:rPr lang="en-US" sz="2800" dirty="0"/>
              <a:t>3.Clonidine</a:t>
            </a:r>
          </a:p>
          <a:p>
            <a:pPr marL="137160" indent="0">
              <a:buNone/>
            </a:pPr>
            <a:r>
              <a:rPr lang="en-US" sz="2800" dirty="0"/>
              <a:t>4.Nitroprusside (</a:t>
            </a:r>
            <a:r>
              <a:rPr lang="en-US" sz="2800" dirty="0" err="1"/>
              <a:t>Nipride</a:t>
            </a:r>
            <a:r>
              <a:rPr lang="en-US" sz="2800" dirty="0"/>
              <a:t>) 5.Prazosin</a:t>
            </a:r>
          </a:p>
          <a:p>
            <a:pPr marL="137160" indent="0">
              <a:buNone/>
            </a:pPr>
            <a:r>
              <a:rPr lang="en-US" sz="2800" dirty="0"/>
              <a:t>6.Reserpine</a:t>
            </a:r>
          </a:p>
          <a:p>
            <a:pPr marL="137160" indent="0">
              <a:buNone/>
            </a:pPr>
            <a:r>
              <a:rPr lang="en-US" sz="2400" dirty="0"/>
              <a:t>7.All Calcium Channel Blockers</a:t>
            </a:r>
          </a:p>
          <a:p>
            <a:pPr marL="137160" indent="0">
              <a:buNone/>
            </a:pPr>
            <a:r>
              <a:rPr lang="en-US" sz="2400" dirty="0" err="1">
                <a:solidFill>
                  <a:srgbClr val="FFFF00"/>
                </a:solidFill>
              </a:rPr>
              <a:t>a.Nifedipine</a:t>
            </a:r>
            <a:r>
              <a:rPr lang="en-US" sz="2400" dirty="0">
                <a:solidFill>
                  <a:srgbClr val="FFFF00"/>
                </a:solidFill>
              </a:rPr>
              <a:t> XL </a:t>
            </a:r>
            <a:r>
              <a:rPr lang="en-US" sz="2400" dirty="0"/>
              <a:t>(is a drug of choice for severe Hypertension in Pregnancy)</a:t>
            </a:r>
          </a:p>
          <a:p>
            <a:pPr marL="137160" indent="0">
              <a:buNone/>
            </a:pPr>
            <a:r>
              <a:rPr lang="en-US" sz="2400" dirty="0" err="1"/>
              <a:t>b.Avoid</a:t>
            </a:r>
            <a:r>
              <a:rPr lang="en-US" sz="2400" dirty="0"/>
              <a:t> other Calcium Channel Blockers in pregnancy</a:t>
            </a:r>
          </a:p>
          <a:p>
            <a:pPr marL="137160" indent="0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61722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8.Most Beta Blockers (first trimester only)</a:t>
            </a:r>
          </a:p>
          <a:p>
            <a:pPr marL="13716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a.Labetolol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(drug of choice for severe Hypertension in Pregnancy)</a:t>
            </a:r>
          </a:p>
          <a:p>
            <a:pPr marL="137160" indent="0">
              <a:buNone/>
            </a:pPr>
            <a:r>
              <a:rPr lang="en-US" dirty="0" err="1"/>
              <a:t>b.Metoprolol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c.Nadolol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d.Propranolol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e.Timolol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f.Esmolol</a:t>
            </a:r>
            <a:r>
              <a:rPr lang="en-US" dirty="0"/>
              <a:t> (Class C in all trimesters)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10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>Class </a:t>
            </a:r>
            <a:r>
              <a:rPr lang="en-US" sz="2700" dirty="0"/>
              <a:t>D: Strong evidence of risk to the human fetus 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7451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A.Anticoagulants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/>
              <a:t>1.Coumadin </a:t>
            </a:r>
            <a:r>
              <a:rPr lang="en-US" dirty="0"/>
              <a:t>(Warfarin)</a:t>
            </a:r>
          </a:p>
          <a:p>
            <a:pPr marL="137160" indent="0">
              <a:buNone/>
            </a:pPr>
            <a:r>
              <a:rPr lang="en-US" dirty="0" smtClean="0"/>
              <a:t>2.Dicumarol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B.Antihypertensive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1.ACE </a:t>
            </a:r>
            <a:r>
              <a:rPr lang="en-US" dirty="0">
                <a:solidFill>
                  <a:srgbClr val="FFFF00"/>
                </a:solidFill>
              </a:rPr>
              <a:t>Inhibitors</a:t>
            </a:r>
          </a:p>
          <a:p>
            <a:pPr marL="137160" indent="0">
              <a:buNone/>
            </a:pPr>
            <a:r>
              <a:rPr lang="en-US" dirty="0"/>
              <a:t>2.Angiotensin II Antagonists</a:t>
            </a:r>
          </a:p>
          <a:p>
            <a:pPr marL="137160" indent="0">
              <a:buNone/>
            </a:pPr>
            <a:r>
              <a:rPr lang="en-US" dirty="0"/>
              <a:t>3.Most Beta Blockers (second and third trimester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r>
              <a:rPr lang="en-US" dirty="0" err="1" smtClean="0"/>
              <a:t>a.Associated</a:t>
            </a:r>
            <a:r>
              <a:rPr lang="en-US" dirty="0" smtClean="0"/>
              <a:t> </a:t>
            </a:r>
            <a:r>
              <a:rPr lang="en-US" dirty="0"/>
              <a:t>with Intrauterine Growth Retardation</a:t>
            </a:r>
          </a:p>
          <a:p>
            <a:pPr marL="137160" indent="0">
              <a:buNone/>
            </a:pPr>
            <a:r>
              <a:rPr lang="en-US" dirty="0" err="1"/>
              <a:t>b.Metoprolol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c.Nadolol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d.Propranolol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609600"/>
            <a:ext cx="4038600" cy="58975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/>
              <a:t>e.Timolol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/>
              <a:t>f.Acebutolol</a:t>
            </a:r>
            <a:r>
              <a:rPr lang="en-US" dirty="0" smtClean="0"/>
              <a:t> </a:t>
            </a:r>
            <a:r>
              <a:rPr lang="en-US" dirty="0"/>
              <a:t>(second and third trimester)</a:t>
            </a:r>
          </a:p>
          <a:p>
            <a:pPr marL="137160" indent="0">
              <a:buNone/>
            </a:pPr>
            <a:r>
              <a:rPr lang="en-US" dirty="0" err="1"/>
              <a:t>g.Pindolol</a:t>
            </a:r>
            <a:r>
              <a:rPr lang="en-US" dirty="0"/>
              <a:t> (second and third trimester)</a:t>
            </a:r>
          </a:p>
          <a:p>
            <a:pPr marL="137160" indent="0">
              <a:buNone/>
            </a:pPr>
            <a:r>
              <a:rPr lang="en-US" dirty="0" err="1" smtClean="0"/>
              <a:t>h.Atenolol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/>
              <a:t>1.Ethacrynic </a:t>
            </a:r>
            <a:r>
              <a:rPr lang="en-US" dirty="0"/>
              <a:t>Acid</a:t>
            </a:r>
          </a:p>
          <a:p>
            <a:pPr marL="137160" indent="0">
              <a:buNone/>
            </a:pPr>
            <a:r>
              <a:rPr lang="en-US" dirty="0"/>
              <a:t>2.Triamterene (Class B per manufacturer)</a:t>
            </a:r>
          </a:p>
          <a:p>
            <a:pPr marL="137160" indent="0">
              <a:buNone/>
            </a:pPr>
            <a:r>
              <a:rPr lang="en-US" dirty="0"/>
              <a:t>3.Bumetanide (</a:t>
            </a:r>
            <a:r>
              <a:rPr lang="en-US" dirty="0" err="1"/>
              <a:t>Bumex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4.Hydrochlorothiazide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5.Spironolactone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Hemodynamic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Starts around 5-8 </a:t>
            </a:r>
            <a:r>
              <a:rPr lang="en-US" dirty="0" err="1" smtClean="0"/>
              <a:t>wks</a:t>
            </a:r>
            <a:r>
              <a:rPr lang="en-US" dirty="0" smtClean="0"/>
              <a:t> of </a:t>
            </a:r>
            <a:r>
              <a:rPr lang="en-US" dirty="0" err="1" smtClean="0"/>
              <a:t>prgnancy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Peak at late second trimester 20-24  </a:t>
            </a:r>
            <a:r>
              <a:rPr lang="en-US" dirty="0" err="1" smtClean="0"/>
              <a:t>wks</a:t>
            </a:r>
            <a:endParaRPr lang="en-US" dirty="0" smtClean="0"/>
          </a:p>
          <a:p>
            <a:r>
              <a:rPr lang="en-US" dirty="0" smtClean="0"/>
              <a:t>Symptoms ad signs due to these changes include fatigue, dyspnea, decreased exercise capacity, peripheral edema, physiologic systolic murmur and 3</a:t>
            </a:r>
            <a:r>
              <a:rPr lang="en-US" baseline="30000" dirty="0" smtClean="0"/>
              <a:t>rd</a:t>
            </a:r>
            <a:r>
              <a:rPr lang="en-US" dirty="0" smtClean="0"/>
              <a:t> heart sound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5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>
                <a:gradFill>
                  <a:gsLst>
                    <a:gs pos="0">
                      <a:srgbClr val="FDA023">
                        <a:tint val="73000"/>
                        <a:satMod val="145000"/>
                      </a:srgbClr>
                    </a:gs>
                    <a:gs pos="73000">
                      <a:srgbClr val="FDA023">
                        <a:tint val="73000"/>
                        <a:satMod val="145000"/>
                      </a:srgbClr>
                    </a:gs>
                    <a:gs pos="100000">
                      <a:srgbClr val="FDA023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Hemodynamic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A-blood </a:t>
            </a:r>
            <a:r>
              <a:rPr lang="en-US" sz="2400" dirty="0" smtClean="0">
                <a:solidFill>
                  <a:srgbClr val="FF0000"/>
                </a:solidFill>
              </a:rPr>
              <a:t>volume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Increase </a:t>
            </a:r>
            <a:r>
              <a:rPr lang="en-US" sz="2400" dirty="0">
                <a:solidFill>
                  <a:prstClr val="white"/>
                </a:solidFill>
              </a:rPr>
              <a:t>40-50% up to 32 </a:t>
            </a:r>
            <a:r>
              <a:rPr lang="en-US" sz="2400" dirty="0" err="1">
                <a:solidFill>
                  <a:prstClr val="white"/>
                </a:solidFill>
              </a:rPr>
              <a:t>wks</a:t>
            </a:r>
            <a:endParaRPr lang="en-US" sz="2400" dirty="0">
              <a:solidFill>
                <a:prstClr val="white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>
                <a:solidFill>
                  <a:prstClr val="white"/>
                </a:solidFill>
              </a:rPr>
              <a:t>Plasma volume increase(50%) more then RBC mass (20%) resulting in physiologic anemia</a:t>
            </a:r>
          </a:p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B-Cardiac output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Rises </a:t>
            </a:r>
            <a:r>
              <a:rPr lang="en-US" sz="2400" dirty="0">
                <a:solidFill>
                  <a:prstClr val="white"/>
                </a:solidFill>
              </a:rPr>
              <a:t>30-50%  (max 20 </a:t>
            </a:r>
            <a:r>
              <a:rPr lang="en-US" sz="2400" dirty="0" err="1">
                <a:solidFill>
                  <a:prstClr val="white"/>
                </a:solidFill>
              </a:rPr>
              <a:t>wks</a:t>
            </a:r>
            <a:r>
              <a:rPr lang="en-US" sz="2400" dirty="0">
                <a:solidFill>
                  <a:prstClr val="white"/>
                </a:solidFill>
              </a:rPr>
              <a:t>) 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>
                <a:solidFill>
                  <a:prstClr val="white"/>
                </a:solidFill>
              </a:rPr>
              <a:t>by increased blood volume, reduced systemic vascular resistance and increase maternal heart rate by 10-15 BPM . Stroke volume increase in 1</a:t>
            </a:r>
            <a:r>
              <a:rPr lang="en-US" sz="2400" baseline="30000" dirty="0">
                <a:solidFill>
                  <a:prstClr val="white"/>
                </a:solidFill>
              </a:rPr>
              <a:t>st</a:t>
            </a:r>
            <a:r>
              <a:rPr lang="en-US" sz="2400" dirty="0">
                <a:solidFill>
                  <a:prstClr val="white"/>
                </a:solidFill>
              </a:rPr>
              <a:t> and 2</a:t>
            </a:r>
            <a:r>
              <a:rPr lang="en-US" sz="2400" baseline="30000" dirty="0">
                <a:solidFill>
                  <a:prstClr val="white"/>
                </a:solidFill>
              </a:rPr>
              <a:t>nd</a:t>
            </a:r>
            <a:r>
              <a:rPr lang="en-US" sz="2400" dirty="0">
                <a:solidFill>
                  <a:prstClr val="white"/>
                </a:solidFill>
              </a:rPr>
              <a:t> trimester and decrease in the third trimester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0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Hemodynamic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C- Slight decrease in BP </a:t>
            </a:r>
            <a:r>
              <a:rPr lang="en-US" dirty="0" smtClean="0"/>
              <a:t>(diastolic reduced more than systolic)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D-Labor and delivery </a:t>
            </a:r>
          </a:p>
          <a:p>
            <a:r>
              <a:rPr lang="en-US" dirty="0" smtClean="0"/>
              <a:t>Each uterine contraction result in displacement of  300-500 cc of blood to the general circulation ----increase stroke volume and cardiac output by about 50%</a:t>
            </a:r>
          </a:p>
          <a:p>
            <a:r>
              <a:rPr lang="en-US" dirty="0" smtClean="0"/>
              <a:t>BP &amp; HR increase due to pain and anxiety</a:t>
            </a:r>
          </a:p>
          <a:p>
            <a:r>
              <a:rPr lang="en-US" dirty="0"/>
              <a:t>B</a:t>
            </a:r>
            <a:r>
              <a:rPr lang="en-US" dirty="0" smtClean="0"/>
              <a:t>lood </a:t>
            </a:r>
            <a:r>
              <a:rPr lang="en-US" dirty="0" smtClean="0"/>
              <a:t>loss during delivery </a:t>
            </a:r>
            <a:r>
              <a:rPr lang="en-US" dirty="0" smtClean="0"/>
              <a:t>– </a:t>
            </a:r>
            <a:r>
              <a:rPr lang="en-US" dirty="0" smtClean="0"/>
              <a:t>may </a:t>
            </a:r>
            <a:r>
              <a:rPr lang="en-US" dirty="0" smtClean="0"/>
              <a:t>compromise </a:t>
            </a:r>
            <a:r>
              <a:rPr lang="en-US" dirty="0" smtClean="0"/>
              <a:t>the hemodynamic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Hemodynamic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-Postpartum </a:t>
            </a:r>
          </a:p>
          <a:p>
            <a:r>
              <a:rPr lang="en-US" dirty="0" smtClean="0"/>
              <a:t>Relieve of vena </a:t>
            </a:r>
            <a:r>
              <a:rPr lang="en-US" dirty="0" err="1" smtClean="0"/>
              <a:t>caval</a:t>
            </a:r>
            <a:r>
              <a:rPr lang="en-US" dirty="0" smtClean="0"/>
              <a:t> compression by the gravid uterus -----increase venous return ---increase cardiac output 10-20 %---diuresis 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F-Changes due to epidural anesthesia</a:t>
            </a:r>
          </a:p>
          <a:p>
            <a:pPr marL="137160" indent="0">
              <a:buNone/>
            </a:pPr>
            <a:r>
              <a:rPr lang="en-US" dirty="0" smtClean="0"/>
              <a:t>Peripheral vasodilation----decrease cardiac output &amp; BP  / therefore Pt. need </a:t>
            </a:r>
            <a:r>
              <a:rPr lang="en-US" dirty="0" err="1" smtClean="0"/>
              <a:t>prehydration</a:t>
            </a:r>
            <a:r>
              <a:rPr lang="en-US" dirty="0" smtClean="0"/>
              <a:t> 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5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and signs of cardiac disease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overlap with the common symptoms of pregnancy</a:t>
            </a:r>
          </a:p>
          <a:p>
            <a:r>
              <a:rPr lang="en-US" dirty="0" smtClean="0"/>
              <a:t> fatigue</a:t>
            </a:r>
          </a:p>
          <a:p>
            <a:r>
              <a:rPr lang="en-US" dirty="0" smtClean="0"/>
              <a:t> dyspnea</a:t>
            </a:r>
          </a:p>
          <a:p>
            <a:r>
              <a:rPr lang="en-US" dirty="0" smtClean="0"/>
              <a:t> orthopnea</a:t>
            </a:r>
          </a:p>
          <a:p>
            <a:r>
              <a:rPr lang="en-US" dirty="0" smtClean="0"/>
              <a:t> palpitation</a:t>
            </a:r>
          </a:p>
          <a:p>
            <a:r>
              <a:rPr lang="en-US" dirty="0" smtClean="0"/>
              <a:t> edema</a:t>
            </a:r>
          </a:p>
          <a:p>
            <a:r>
              <a:rPr lang="en-US" dirty="0" smtClean="0"/>
              <a:t> systolic flow murmur </a:t>
            </a:r>
          </a:p>
          <a:p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heart sound)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Symptoms that merit a cardiac evaluation in pregnancy</a:t>
            </a:r>
          </a:p>
          <a:p>
            <a:r>
              <a:rPr lang="en-US" dirty="0" smtClean="0"/>
              <a:t>Progressive limitation of physical activity </a:t>
            </a:r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Syncope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2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and physical exam</a:t>
            </a:r>
          </a:p>
          <a:p>
            <a:r>
              <a:rPr lang="en-US" dirty="0" smtClean="0"/>
              <a:t>ECG</a:t>
            </a:r>
          </a:p>
          <a:p>
            <a:r>
              <a:rPr lang="en-US" dirty="0" smtClean="0"/>
              <a:t>Chest radiogram</a:t>
            </a:r>
          </a:p>
          <a:p>
            <a:r>
              <a:rPr lang="en-US" dirty="0" err="1" smtClean="0"/>
              <a:t>Echcardiogram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NYHA functional classification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618713"/>
              </p:ext>
            </p:extLst>
          </p:nvPr>
        </p:nvGraphicFramePr>
        <p:xfrm>
          <a:off x="0" y="990600"/>
          <a:ext cx="8991600" cy="5921078"/>
        </p:xfrm>
        <a:graphic>
          <a:graphicData uri="http://schemas.openxmlformats.org/drawingml/2006/table">
            <a:tbl>
              <a:tblPr/>
              <a:tblGrid>
                <a:gridCol w="1153810"/>
                <a:gridCol w="7837790"/>
              </a:tblGrid>
              <a:tr h="644763">
                <a:tc>
                  <a:txBody>
                    <a:bodyPr/>
                    <a:lstStyle/>
                    <a:p>
                      <a:r>
                        <a:rPr lang="en-US" sz="2000" dirty="0"/>
                        <a:t>NYHA Class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Symptoms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5598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Cardiac disease, but no symptoms and no limitation in ordinary physical activity, e.g. shortness of breath when walking, climbing stairs etc.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5845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Mild symptoms (mild shortness of breath and/or angina) and slight limitation during ordinary activity.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5350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III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Marked limitation in activity due to symptoms, even during less-than-ordinary activity, e.g. walking short distances (20–100 m).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Comfortable only at rest.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5845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IV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Severe limitations. Experiences symptoms even while </a:t>
                      </a:r>
                      <a:r>
                        <a:rPr lang="en-US" sz="2000" i="1" dirty="0"/>
                        <a:t>at rest</a:t>
                      </a:r>
                      <a:r>
                        <a:rPr lang="en-US" sz="2000" dirty="0"/>
                        <a:t>. Mostly bedbound patients.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38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9401</TotalTime>
  <Words>1561</Words>
  <Application>Microsoft Office PowerPoint</Application>
  <PresentationFormat>On-screen Show (4:3)</PresentationFormat>
  <Paragraphs>277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CARDIAC DISEASE IN PREGNANCY</vt:lpstr>
      <vt:lpstr>OBJECTIVES</vt:lpstr>
      <vt:lpstr>Hemodynamic changes during pregnancy</vt:lpstr>
      <vt:lpstr>Hemodynamic changes during pregnancy</vt:lpstr>
      <vt:lpstr>Hemodynamic changes during pregnancy</vt:lpstr>
      <vt:lpstr>Hemodynamic changes during pregnancy</vt:lpstr>
      <vt:lpstr>Symptoms and signs of cardiac disease in pregnancy</vt:lpstr>
      <vt:lpstr>Evaluation</vt:lpstr>
      <vt:lpstr>NYHA functional classification</vt:lpstr>
      <vt:lpstr>Management before conception</vt:lpstr>
      <vt:lpstr>Management after conception</vt:lpstr>
      <vt:lpstr>Antibiotic prophylaxis for endocarditis</vt:lpstr>
      <vt:lpstr>Specific cardiac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10-Congenital Lesions</vt:lpstr>
      <vt:lpstr>PowerPoint Presentation</vt:lpstr>
      <vt:lpstr>PowerPoint Presentation</vt:lpstr>
      <vt:lpstr>PowerPoint Presentation</vt:lpstr>
      <vt:lpstr>PowerPoint Presentation</vt:lpstr>
      <vt:lpstr>CVS drugs IN PREGNANCY</vt:lpstr>
      <vt:lpstr>Class B: No risk in controlled animal studies  </vt:lpstr>
      <vt:lpstr>Class C: Small risk in controlled animal studies  </vt:lpstr>
      <vt:lpstr>PowerPoint Presentation</vt:lpstr>
      <vt:lpstr> Class D: Strong evidence of risk to the human fetus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DISEASE IN PREGNANCY</dc:title>
  <dc:creator>SALWA</dc:creator>
  <cp:lastModifiedBy>SALWA</cp:lastModifiedBy>
  <cp:revision>52</cp:revision>
  <dcterms:created xsi:type="dcterms:W3CDTF">2014-08-31T18:37:10Z</dcterms:created>
  <dcterms:modified xsi:type="dcterms:W3CDTF">2014-09-16T16:27:53Z</dcterms:modified>
</cp:coreProperties>
</file>