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00" r:id="rId5"/>
    <p:sldId id="298" r:id="rId6"/>
    <p:sldId id="299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15" r:id="rId23"/>
    <p:sldId id="316" r:id="rId24"/>
    <p:sldId id="317" r:id="rId25"/>
    <p:sldId id="274" r:id="rId26"/>
    <p:sldId id="275" r:id="rId27"/>
    <p:sldId id="276" r:id="rId28"/>
    <p:sldId id="277" r:id="rId29"/>
    <p:sldId id="278" r:id="rId30"/>
    <p:sldId id="279" r:id="rId31"/>
    <p:sldId id="305" r:id="rId32"/>
    <p:sldId id="302" r:id="rId33"/>
    <p:sldId id="280" r:id="rId34"/>
    <p:sldId id="281" r:id="rId35"/>
    <p:sldId id="307" r:id="rId36"/>
    <p:sldId id="282" r:id="rId37"/>
    <p:sldId id="309" r:id="rId38"/>
    <p:sldId id="314" r:id="rId39"/>
    <p:sldId id="313" r:id="rId40"/>
    <p:sldId id="283" r:id="rId41"/>
    <p:sldId id="311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6" r:id="rId52"/>
    <p:sldId id="297" r:id="rId53"/>
    <p:sldId id="318" r:id="rId5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itchFamily="-109" charset="0"/>
        <a:ea typeface="ヒラギノ角ゴ ProN W3" pitchFamily="-109" charset="-128"/>
        <a:cs typeface="+mn-cs"/>
        <a:sym typeface="Gill Sans Light" pitchFamily="-109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itchFamily="-109" charset="0"/>
        <a:ea typeface="ヒラギノ角ゴ ProN W3" pitchFamily="-109" charset="-128"/>
        <a:cs typeface="+mn-cs"/>
        <a:sym typeface="Gill Sans Light" pitchFamily="-109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itchFamily="-109" charset="0"/>
        <a:ea typeface="ヒラギノ角ゴ ProN W3" pitchFamily="-109" charset="-128"/>
        <a:cs typeface="+mn-cs"/>
        <a:sym typeface="Gill Sans Light" pitchFamily="-109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itchFamily="-109" charset="0"/>
        <a:ea typeface="ヒラギノ角ゴ ProN W3" pitchFamily="-109" charset="-128"/>
        <a:cs typeface="+mn-cs"/>
        <a:sym typeface="Gill Sans Light" pitchFamily="-109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pitchFamily="-109" charset="0"/>
        <a:ea typeface="ヒラギノ角ゴ ProN W3" pitchFamily="-109" charset="-128"/>
        <a:cs typeface="+mn-cs"/>
        <a:sym typeface="Gill Sans Light" pitchFamily="-109" charset="0"/>
      </a:defRPr>
    </a:lvl5pPr>
    <a:lvl6pPr marL="2286000" algn="l" defTabSz="914400" rtl="0" eaLnBrk="1" latinLnBrk="0" hangingPunct="1">
      <a:defRPr sz="4200" kern="1200">
        <a:solidFill>
          <a:srgbClr val="414141"/>
        </a:solidFill>
        <a:latin typeface="Gill Sans Light" pitchFamily="-109" charset="0"/>
        <a:ea typeface="ヒラギノ角ゴ ProN W3" pitchFamily="-109" charset="-128"/>
        <a:cs typeface="+mn-cs"/>
        <a:sym typeface="Gill Sans Light" pitchFamily="-109" charset="0"/>
      </a:defRPr>
    </a:lvl6pPr>
    <a:lvl7pPr marL="2743200" algn="l" defTabSz="914400" rtl="0" eaLnBrk="1" latinLnBrk="0" hangingPunct="1">
      <a:defRPr sz="4200" kern="1200">
        <a:solidFill>
          <a:srgbClr val="414141"/>
        </a:solidFill>
        <a:latin typeface="Gill Sans Light" pitchFamily="-109" charset="0"/>
        <a:ea typeface="ヒラギノ角ゴ ProN W3" pitchFamily="-109" charset="-128"/>
        <a:cs typeface="+mn-cs"/>
        <a:sym typeface="Gill Sans Light" pitchFamily="-109" charset="0"/>
      </a:defRPr>
    </a:lvl7pPr>
    <a:lvl8pPr marL="3200400" algn="l" defTabSz="914400" rtl="0" eaLnBrk="1" latinLnBrk="0" hangingPunct="1">
      <a:defRPr sz="4200" kern="1200">
        <a:solidFill>
          <a:srgbClr val="414141"/>
        </a:solidFill>
        <a:latin typeface="Gill Sans Light" pitchFamily="-109" charset="0"/>
        <a:ea typeface="ヒラギノ角ゴ ProN W3" pitchFamily="-109" charset="-128"/>
        <a:cs typeface="+mn-cs"/>
        <a:sym typeface="Gill Sans Light" pitchFamily="-109" charset="0"/>
      </a:defRPr>
    </a:lvl8pPr>
    <a:lvl9pPr marL="3657600" algn="l" defTabSz="914400" rtl="0" eaLnBrk="1" latinLnBrk="0" hangingPunct="1">
      <a:defRPr sz="4200" kern="1200">
        <a:solidFill>
          <a:srgbClr val="414141"/>
        </a:solidFill>
        <a:latin typeface="Gill Sans Light" pitchFamily="-109" charset="0"/>
        <a:ea typeface="ヒラギノ角ゴ ProN W3" pitchFamily="-109" charset="-128"/>
        <a:cs typeface="+mn-cs"/>
        <a:sym typeface="Gill Sans Light" pitchFamily="-109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464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355600" y="3187700"/>
            <a:ext cx="122936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pitchFamily="-109" charset="0"/>
              </a:rPr>
              <a:t>Second level</a:t>
            </a:r>
          </a:p>
          <a:p>
            <a:pPr lvl="2"/>
            <a:r>
              <a:rPr lang="en-US" smtClean="0">
                <a:sym typeface="Gill Sans Light" pitchFamily="-109" charset="0"/>
              </a:rPr>
              <a:t>Third level</a:t>
            </a:r>
          </a:p>
          <a:p>
            <a:pPr lvl="3"/>
            <a:r>
              <a:rPr lang="en-US" smtClean="0">
                <a:sym typeface="Gill Sans Light" pitchFamily="-109" charset="0"/>
              </a:rPr>
              <a:t>Fourth level</a:t>
            </a:r>
          </a:p>
          <a:p>
            <a:pPr lvl="4"/>
            <a:r>
              <a:rPr lang="en-US" smtClean="0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-109" charset="0"/>
          <a:ea typeface="ヒラギノ角ゴ ProN W3" pitchFamily="-109" charset="-128"/>
          <a:cs typeface="ヒラギノ角ゴ ProN W3" pitchFamily="-109" charset="-128"/>
          <a:sym typeface="Gill Sans Light" pitchFamily="-10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-109" charset="0"/>
          <a:ea typeface="ヒラギノ角ゴ ProN W3" pitchFamily="-109" charset="-128"/>
          <a:cs typeface="ヒラギノ角ゴ ProN W3" pitchFamily="-109" charset="-128"/>
          <a:sym typeface="Gill Sans Light" pitchFamily="-10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-109" charset="0"/>
          <a:ea typeface="ヒラギノ角ゴ ProN W3" pitchFamily="-109" charset="-128"/>
          <a:cs typeface="ヒラギノ角ゴ ProN W3" pitchFamily="-109" charset="-128"/>
          <a:sym typeface="Gill Sans Light" pitchFamily="-10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-109" charset="0"/>
          <a:ea typeface="ヒラギノ角ゴ ProN W3" pitchFamily="-109" charset="-128"/>
          <a:cs typeface="ヒラギノ角ゴ ProN W3" pitchFamily="-109" charset="-128"/>
          <a:sym typeface="Gill Sans Light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-109" charset="0"/>
          <a:ea typeface="ヒラギノ角ゴ ProN W3" pitchFamily="-109" charset="-128"/>
          <a:cs typeface="ヒラギノ角ゴ ProN W3" pitchFamily="-109" charset="-128"/>
          <a:sym typeface="Gill Sans Light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-109" charset="0"/>
          <a:ea typeface="ヒラギノ角ゴ ProN W3" pitchFamily="-109" charset="-128"/>
          <a:cs typeface="ヒラギノ角ゴ ProN W3" pitchFamily="-109" charset="-128"/>
          <a:sym typeface="Gill Sans Light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-109" charset="0"/>
          <a:ea typeface="ヒラギノ角ゴ ProN W3" pitchFamily="-109" charset="-128"/>
          <a:cs typeface="ヒラギノ角ゴ ProN W3" pitchFamily="-109" charset="-128"/>
          <a:sym typeface="Gill Sans Light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pitchFamily="-109" charset="0"/>
          <a:ea typeface="ヒラギノ角ゴ ProN W3" pitchFamily="-109" charset="-128"/>
          <a:cs typeface="ヒラギノ角ゴ ProN W3" pitchFamily="-109" charset="-128"/>
          <a:sym typeface="Gill Sans Light" pitchFamily="-109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title"/>
          </p:nvPr>
        </p:nvSpPr>
        <p:spPr>
          <a:xfrm>
            <a:off x="1168400" y="423863"/>
            <a:ext cx="11095038" cy="3805237"/>
          </a:xfrm>
        </p:spPr>
        <p:txBody>
          <a:bodyPr lIns="38100" tIns="38100" rIns="38100" bIns="38100"/>
          <a:lstStyle/>
          <a:p>
            <a:pPr eaLnBrk="1" hangingPunct="1"/>
            <a:r>
              <a:rPr lang="en-US" sz="5400" smtClean="0"/>
              <a:t>    Orthopedic Emergencies:</a:t>
            </a:r>
            <a:br>
              <a:rPr lang="en-US" sz="5400" smtClean="0"/>
            </a:br>
            <a:r>
              <a:rPr lang="en-US" sz="5400" smtClean="0"/>
              <a:t>        Compartment Syndrome   &amp;</a:t>
            </a:r>
            <a:br>
              <a:rPr lang="en-US" sz="5400" smtClean="0"/>
            </a:br>
            <a:r>
              <a:rPr lang="en-US" sz="5400" smtClean="0"/>
              <a:t>Acute Joint Dislocation</a:t>
            </a:r>
          </a:p>
        </p:txBody>
      </p:sp>
      <p:sp>
        <p:nvSpPr>
          <p:cNvPr id="2051" name="Rectangle 2"/>
          <p:cNvSpPr>
            <a:spLocks noChangeArrowheads="1"/>
          </p:cNvSpPr>
          <p:nvPr>
            <p:ph type="body" idx="1"/>
          </p:nvPr>
        </p:nvSpPr>
        <p:spPr>
          <a:xfrm>
            <a:off x="4414838" y="3868738"/>
            <a:ext cx="4679950" cy="4335462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878787"/>
              </a:buClr>
              <a:buSzPct val="100000"/>
            </a:pPr>
            <a:r>
              <a:rPr lang="en-US" sz="3200" smtClean="0"/>
              <a:t>Original Lecture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878787"/>
              </a:buClr>
              <a:buSzPct val="100000"/>
              <a:buFont typeface="Gill Sans Light" pitchFamily="-109" charset="0"/>
              <a:buNone/>
            </a:pPr>
            <a:r>
              <a:rPr lang="en-US" sz="3200" smtClean="0"/>
              <a:t>   Dr. Ahmad Bin Nasser    MBBS, FRCSC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878787"/>
              </a:buClr>
              <a:buSzPct val="100000"/>
              <a:buFont typeface="Gill Sans Light" pitchFamily="-109" charset="0"/>
              <a:buNone/>
            </a:pPr>
            <a:r>
              <a:rPr lang="en-US" sz="3200" smtClean="0"/>
              <a:t>   Assistant Professor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878787"/>
              </a:buClr>
              <a:buSzPct val="100000"/>
              <a:buFont typeface="Gill Sans Light" pitchFamily="-109" charset="0"/>
              <a:buNone/>
            </a:pPr>
            <a:r>
              <a:rPr lang="en-US" sz="3200" smtClean="0"/>
              <a:t>   College of Medicine,    KSU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878787"/>
              </a:buClr>
              <a:buSzPct val="100000"/>
              <a:buFont typeface="Gill Sans Light" pitchFamily="-109" charset="0"/>
              <a:buNone/>
            </a:pPr>
            <a:r>
              <a:rPr lang="en-US" sz="2100" smtClean="0"/>
              <a:t>   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878787"/>
              </a:buClr>
              <a:buSzPct val="100000"/>
              <a:buFont typeface="Gill Sans Light" pitchFamily="-109" charset="0"/>
              <a:buNone/>
            </a:pPr>
            <a:r>
              <a:rPr lang="en-US" sz="2100" smtClean="0"/>
              <a:t>    Recent Editing done by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878787"/>
              </a:buClr>
              <a:buSzPct val="100000"/>
              <a:buFont typeface="Gill Sans Light" pitchFamily="-109" charset="0"/>
              <a:buNone/>
            </a:pPr>
            <a:r>
              <a:rPr lang="en-US" sz="2100" smtClean="0"/>
              <a:t>    Dr.Munir Saadeddin FRCSEd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878787"/>
              </a:buClr>
              <a:buSzPct val="100000"/>
              <a:buFont typeface="Gill Sans Light" pitchFamily="-109" charset="0"/>
              <a:buNone/>
            </a:pPr>
            <a:r>
              <a:rPr lang="en-US" sz="2100" smtClean="0"/>
              <a:t>    Associate Professor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878787"/>
              </a:buClr>
              <a:buSzPct val="100000"/>
              <a:buFont typeface="Gill Sans Light" pitchFamily="-109" charset="0"/>
              <a:buNone/>
            </a:pPr>
            <a:r>
              <a:rPr lang="en-US" sz="2100" smtClean="0"/>
              <a:t>    College of Medicine, KSU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878787"/>
              </a:buClr>
              <a:buSzPct val="100000"/>
            </a:pPr>
            <a:endParaRPr lang="en-US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11267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Risk factors (</a:t>
            </a:r>
            <a:r>
              <a:rPr lang="en-US" smtClean="0">
                <a:solidFill>
                  <a:srgbClr val="FF0000"/>
                </a:solidFill>
              </a:rPr>
              <a:t>genera</a:t>
            </a:r>
            <a:r>
              <a:rPr lang="en-US" smtClean="0"/>
              <a:t>l):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Head injury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Decreased conciseness</a:t>
            </a:r>
          </a:p>
          <a:p>
            <a:pPr marL="1104900" lvl="2" indent="-2286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Late diagnosis</a:t>
            </a:r>
          </a:p>
          <a:p>
            <a:pPr marL="1104900" lvl="2" indent="-2286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Hypotension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12291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Diagnosis: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Early</a:t>
            </a:r>
            <a:r>
              <a:rPr lang="en-US" smtClean="0"/>
              <a:t>: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Pain!!!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Pain increase with stretching the involved compartment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Presence of risk factor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High index of suspicion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Measurement of compartment pressure is high</a:t>
            </a:r>
          </a:p>
        </p:txBody>
      </p:sp>
      <p:pic>
        <p:nvPicPr>
          <p:cNvPr id="12292" name="Picture 3" descr="CompartmentPressur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0800" y="24003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13315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Diagnosis: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>
                <a:solidFill>
                  <a:srgbClr val="FF0000"/>
                </a:solidFill>
              </a:rPr>
              <a:t>   Late</a:t>
            </a:r>
            <a:r>
              <a:rPr lang="en-US" smtClean="0"/>
              <a:t>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Pallor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Paresthesia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Paralysis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Severely high local pressure: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Pulselessness (RARE!)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14339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Diagnosis: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Tight, woody compartment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Tender compartment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Measurement: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Rarely necessary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Must be done at area of highest expected pressure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May give false low result</a:t>
            </a:r>
          </a:p>
        </p:txBody>
      </p:sp>
      <p:pic>
        <p:nvPicPr>
          <p:cNvPr id="14340" name="Picture 3" descr="F2.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0" y="2743200"/>
            <a:ext cx="4873625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>
            <p:ph type="title"/>
          </p:nvPr>
        </p:nvSpPr>
        <p:spPr>
          <a:xfrm>
            <a:off x="454025" y="-307975"/>
            <a:ext cx="12293600" cy="2438400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15363" name="Rectangle 2"/>
          <p:cNvSpPr>
            <a:spLocks noChangeArrowheads="1"/>
          </p:cNvSpPr>
          <p:nvPr>
            <p:ph type="body" idx="1"/>
          </p:nvPr>
        </p:nvSpPr>
        <p:spPr>
          <a:xfrm>
            <a:off x="309563" y="1924050"/>
            <a:ext cx="12339637" cy="7105650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Management:</a:t>
            </a:r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Initial</a:t>
            </a:r>
            <a:r>
              <a:rPr lang="en-US" smtClean="0"/>
              <a:t> (undeveloped CS):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Maintain normal blood pressure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Remove any constricting bandage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Keep limb at heart level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Regular close monitoring (15-30 minute intervals)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Avoid nerve blocks, sedation and strong analgesia to obtain patients feed back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>
            <p:ph type="title"/>
          </p:nvPr>
        </p:nvSpPr>
        <p:spPr>
          <a:xfrm>
            <a:off x="381000" y="254000"/>
            <a:ext cx="12268200" cy="1958975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16387" name="Rectangle 2"/>
          <p:cNvSpPr>
            <a:spLocks noChangeArrowheads="1"/>
          </p:cNvSpPr>
          <p:nvPr>
            <p:ph type="body" idx="1"/>
          </p:nvPr>
        </p:nvSpPr>
        <p:spPr>
          <a:xfrm>
            <a:off x="238125" y="1852613"/>
            <a:ext cx="12411075" cy="7177087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Management:</a:t>
            </a:r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Fully developed CS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Maintain normal blood pressure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Remove any constricting bandage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Keep limb at heart level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Diuresis to avoid kidney tubular injury if late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b="1" u="sng" smtClean="0">
                <a:latin typeface="Gill Sans" pitchFamily="-109" charset="0"/>
                <a:sym typeface="Gill Sans" pitchFamily="-109" charset="0"/>
              </a:rPr>
              <a:t>Urgent surgical decompression (Fasciotomy)</a:t>
            </a:r>
            <a:endParaRPr lang="en-US" b="1" u="sng" smtClean="0">
              <a:latin typeface="Gill Sans" pitchFamily="-109" charset="0"/>
              <a:ea typeface="ヒラギノ角ゴ ProN W6" pitchFamily="-109" charset="-128"/>
              <a:sym typeface="Gill Sans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>
          <a:xfrm>
            <a:off x="381000" y="254000"/>
            <a:ext cx="12268200" cy="1670050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17411" name="Rectangle 2"/>
          <p:cNvSpPr>
            <a:spLocks noChangeArrowheads="1"/>
          </p:cNvSpPr>
          <p:nvPr>
            <p:ph type="body" idx="1"/>
          </p:nvPr>
        </p:nvSpPr>
        <p:spPr>
          <a:xfrm>
            <a:off x="238125" y="2573338"/>
            <a:ext cx="12411075" cy="6456362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Fasciotomy:</a:t>
            </a:r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Releasing the compartment fascia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Allows swollen muscles to expand in volume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Results in decreased compartment pressure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Avoids further damage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Does not reverse already occurred damage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Ideally should be done as soon as diagnosis is made</a:t>
            </a:r>
          </a:p>
        </p:txBody>
      </p:sp>
      <p:pic>
        <p:nvPicPr>
          <p:cNvPr id="17412" name="Picture 3" descr="F2-1.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4800" y="1905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>
            <p:ph type="title"/>
          </p:nvPr>
        </p:nvSpPr>
        <p:spPr>
          <a:xfrm>
            <a:off x="309563" y="254000"/>
            <a:ext cx="12339637" cy="1814513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18435" name="Rectangle 2"/>
          <p:cNvSpPr>
            <a:spLocks noChangeArrowheads="1"/>
          </p:cNvSpPr>
          <p:nvPr>
            <p:ph type="body" idx="1"/>
          </p:nvPr>
        </p:nvSpPr>
        <p:spPr>
          <a:xfrm>
            <a:off x="238125" y="1781175"/>
            <a:ext cx="12385675" cy="6727825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Fasciotomy: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Should be done as long as there is still viable tissue 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Should not be done if there is no expected viable tissue, Otherwise infection is likely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.</a:t>
            </a:r>
            <a:r>
              <a:rPr lang="en-US" b="1" u="sng" smtClean="0">
                <a:latin typeface="Gill Sans" pitchFamily="-109" charset="0"/>
                <a:sym typeface="Gill Sans" pitchFamily="-109" charset="0"/>
              </a:rPr>
              <a:t> Debridement of all necrotic tissue is necessary</a:t>
            </a:r>
            <a:endParaRPr lang="en-US" smtClean="0"/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b="1" u="sng" smtClean="0">
                <a:latin typeface="Gill Sans" pitchFamily="-109" charset="0"/>
                <a:sym typeface="Gill Sans" pitchFamily="-109" charset="0"/>
              </a:rPr>
              <a:t>Second and third look surgeries are often required</a:t>
            </a:r>
            <a:endParaRPr lang="en-US" smtClean="0"/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b="1" u="sng" smtClean="0">
                <a:latin typeface="Gill Sans" pitchFamily="-109" charset="0"/>
                <a:sym typeface="Gill Sans" pitchFamily="-109" charset="0"/>
              </a:rPr>
              <a:t>Closure of skin is usually achieved after swelling has subsided</a:t>
            </a:r>
            <a:endParaRPr lang="en-US" smtClean="0"/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b="1" u="sng" smtClean="0">
                <a:latin typeface="Gill Sans" pitchFamily="-109" charset="0"/>
                <a:sym typeface="Gill Sans" pitchFamily="-109" charset="0"/>
              </a:rPr>
              <a:t> Skin grafting is often required</a:t>
            </a:r>
            <a:endParaRPr lang="en-US" b="1" u="sng" smtClean="0">
              <a:latin typeface="Gill Sans" pitchFamily="-109" charset="0"/>
              <a:ea typeface="ヒラギノ角ゴ ProN W6" pitchFamily="-109" charset="-128"/>
              <a:sym typeface="Gill Sans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>
            <p:ph type="title"/>
          </p:nvPr>
        </p:nvSpPr>
        <p:spPr>
          <a:xfrm>
            <a:off x="381000" y="254000"/>
            <a:ext cx="12268200" cy="1885950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19459" name="Rectangle 2"/>
          <p:cNvSpPr>
            <a:spLocks noChangeArrowheads="1"/>
          </p:cNvSpPr>
          <p:nvPr>
            <p:ph type="body" idx="1"/>
          </p:nvPr>
        </p:nvSpPr>
        <p:spPr>
          <a:xfrm>
            <a:off x="309563" y="1997075"/>
            <a:ext cx="12339637" cy="7032625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Fasciotomy: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Indications: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1409700"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6 hours of total ischemia time (ex: arterial embolism)</a:t>
            </a:r>
          </a:p>
          <a:p>
            <a:pPr marL="1409700"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Significant tissue injury</a:t>
            </a:r>
          </a:p>
          <a:p>
            <a:pPr marL="1409700"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Worsening initial clinical picture </a:t>
            </a:r>
          </a:p>
          <a:p>
            <a:pPr marL="1409700"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Delayed presentation with a picture of developed CS</a:t>
            </a:r>
          </a:p>
          <a:p>
            <a:pPr marL="1409700"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Absolute Compartment pressure &gt;30 mmHg or &lt;30 mm Hg difference from diastolic pressure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Fasciotomy: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Is a prophylactic procedure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Does not reverse injury to permanently damaged tissue</a:t>
            </a:r>
          </a:p>
          <a:p>
            <a:pPr marL="1104900" lvl="2" indent="-2286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 </a:t>
            </a:r>
            <a:r>
              <a:rPr lang="en-US" b="1" u="sng" smtClean="0">
                <a:latin typeface="Gill Sans" pitchFamily="-109" charset="0"/>
                <a:sym typeface="Gill Sans" pitchFamily="-109" charset="0"/>
              </a:rPr>
              <a:t>so better to have a low threshold!</a:t>
            </a:r>
            <a:endParaRPr lang="en-US" b="1" u="sng" smtClean="0">
              <a:latin typeface="Gill Sans" pitchFamily="-109" charset="0"/>
              <a:ea typeface="ヒラギノ角ゴ ProN W6" pitchFamily="-109" charset="-128"/>
              <a:sym typeface="Gill Sans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title"/>
          </p:nvPr>
        </p:nvSpPr>
        <p:spPr>
          <a:xfrm>
            <a:off x="1968500" y="249238"/>
            <a:ext cx="9055100" cy="2425700"/>
          </a:xfrm>
        </p:spPr>
        <p:txBody>
          <a:bodyPr lIns="38100" tIns="38100" rIns="38100" bIns="38100"/>
          <a:lstStyle/>
          <a:p>
            <a:pPr eaLnBrk="1" hangingPunct="1"/>
            <a:r>
              <a:rPr lang="en-US" sz="5400" smtClean="0"/>
              <a:t>Objectives</a:t>
            </a:r>
            <a:br>
              <a:rPr lang="en-US" sz="5400" smtClean="0"/>
            </a:br>
            <a:r>
              <a:rPr lang="en-US" sz="5400" smtClean="0"/>
              <a:t>Compartment Syndrome</a:t>
            </a:r>
          </a:p>
        </p:txBody>
      </p:sp>
      <p:sp>
        <p:nvSpPr>
          <p:cNvPr id="3075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476250" indent="-476250" eaLnBrk="1" hangingPunct="1">
              <a:spcBef>
                <a:spcPct val="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To explain the pathophysiology of CS.</a:t>
            </a:r>
          </a:p>
          <a:p>
            <a:pPr marL="476250" indent="-476250" eaLnBrk="1" hangingPunct="1">
              <a:spcBef>
                <a:spcPts val="8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To Identify patients at risk of developing CS.</a:t>
            </a:r>
          </a:p>
          <a:p>
            <a:pPr marL="476250" indent="-476250" eaLnBrk="1" hangingPunct="1">
              <a:spcBef>
                <a:spcPts val="8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To be able to diagnose and initially manage patients with CS.</a:t>
            </a:r>
          </a:p>
          <a:p>
            <a:pPr marL="476250" indent="-476250" eaLnBrk="1" hangingPunct="1">
              <a:spcBef>
                <a:spcPts val="8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To be able to describe the possible complications of CS.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>
            <p:ph type="title"/>
          </p:nvPr>
        </p:nvSpPr>
        <p:spPr>
          <a:xfrm>
            <a:off x="238125" y="254000"/>
            <a:ext cx="12411075" cy="1885950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381000" y="1997075"/>
            <a:ext cx="12268200" cy="7032625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Complications: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266700" indent="-266700" eaLnBrk="1" hangingPunct="1">
              <a:lnSpc>
                <a:spcPct val="90000"/>
              </a:lnSpc>
              <a:spcBef>
                <a:spcPts val="8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Myonecrosis&gt; myoglobenemia&gt;myoglobinuria&gt; kidney tubular damage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800"/>
              </a:spcBef>
              <a:buSzPct val="99000"/>
              <a:buFont typeface="Gill Sans Light" pitchFamily="-109" charset="0"/>
              <a:buNone/>
            </a:pPr>
            <a:endParaRPr lang="en-US" smtClean="0"/>
          </a:p>
          <a:p>
            <a:pPr marL="266700" indent="-266700" eaLnBrk="1" hangingPunct="1">
              <a:lnSpc>
                <a:spcPct val="90000"/>
              </a:lnSpc>
              <a:spcBef>
                <a:spcPts val="8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2.Loss of function of the involved compartment:</a:t>
            </a:r>
          </a:p>
          <a:p>
            <a:pPr marL="876300" lvl="1" indent="-514350" eaLnBrk="1" hangingPunct="1">
              <a:lnSpc>
                <a:spcPct val="90000"/>
              </a:lnSpc>
              <a:spcBef>
                <a:spcPts val="7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Flexion contracture.</a:t>
            </a:r>
          </a:p>
          <a:p>
            <a:pPr marL="876300" lvl="1" indent="-514350" eaLnBrk="1" hangingPunct="1">
              <a:lnSpc>
                <a:spcPct val="90000"/>
              </a:lnSpc>
              <a:spcBef>
                <a:spcPts val="7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Paralysis.</a:t>
            </a:r>
          </a:p>
          <a:p>
            <a:pPr marL="876300" lvl="1" indent="-514350" eaLnBrk="1" hangingPunct="1">
              <a:lnSpc>
                <a:spcPct val="90000"/>
              </a:lnSpc>
              <a:spcBef>
                <a:spcPts val="7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Loss of sensation.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>
            <p:ph type="title"/>
          </p:nvPr>
        </p:nvSpPr>
        <p:spPr>
          <a:xfrm>
            <a:off x="238125" y="254000"/>
            <a:ext cx="12411075" cy="1814513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0" y="1708150"/>
            <a:ext cx="12623800" cy="8045450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Complications: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Leg</a:t>
            </a:r>
            <a:r>
              <a:rPr lang="en-US" smtClean="0"/>
              <a:t>: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Anterior compartment: </a:t>
            </a:r>
          </a:p>
          <a:p>
            <a:pPr marL="1409700"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Drop foot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Deep posterior compartment:</a:t>
            </a:r>
          </a:p>
          <a:p>
            <a:pPr marL="1409700"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Clowed toes</a:t>
            </a:r>
          </a:p>
          <a:p>
            <a:pPr marL="1409700"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Loss of sensation in the sole</a:t>
            </a:r>
          </a:p>
          <a:p>
            <a:pPr marL="1409700"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mtClean="0"/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Forearm</a:t>
            </a:r>
            <a:r>
              <a:rPr lang="en-US" smtClean="0"/>
              <a:t>: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Volar compartment:Acute Volkman’s ischemia.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 Volkman’s contracture: long ischemia results in fibrosis of flexor muscles of forearm= shorter muscle</a:t>
            </a:r>
          </a:p>
          <a:p>
            <a:pPr marL="1409700" lvl="3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12268200" cy="1598613"/>
          </a:xfrm>
        </p:spPr>
        <p:txBody>
          <a:bodyPr/>
          <a:lstStyle/>
          <a:p>
            <a:r>
              <a:rPr lang="en-US" smtClean="0"/>
              <a:t>Volkman’s contacture</a:t>
            </a:r>
          </a:p>
        </p:txBody>
      </p:sp>
      <p:pic>
        <p:nvPicPr>
          <p:cNvPr id="23555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3050" y="1997075"/>
            <a:ext cx="5461000" cy="7559675"/>
          </a:xfr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8125" y="254000"/>
            <a:ext cx="12528550" cy="1958975"/>
          </a:xfrm>
        </p:spPr>
        <p:txBody>
          <a:bodyPr/>
          <a:lstStyle/>
          <a:p>
            <a:r>
              <a:rPr lang="en-US" smtClean="0"/>
              <a:t>Volkman’s contracture</a:t>
            </a:r>
          </a:p>
        </p:txBody>
      </p:sp>
      <p:pic>
        <p:nvPicPr>
          <p:cNvPr id="24579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860675"/>
            <a:ext cx="11866562" cy="6624638"/>
          </a:xfr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Objectives:</a:t>
            </a:r>
          </a:p>
          <a:p>
            <a:pPr marL="933450" lvl="1" indent="-514350" eaLnBrk="1" hangingPunct="1">
              <a:spcBef>
                <a:spcPts val="7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To describe mechanisms of joint stability</a:t>
            </a:r>
          </a:p>
          <a:p>
            <a:pPr marL="933450" lvl="1" indent="-514350" eaLnBrk="1" hangingPunct="1">
              <a:spcBef>
                <a:spcPts val="7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To be able diagnose patients with a possible acute joint dislocation</a:t>
            </a:r>
          </a:p>
          <a:p>
            <a:pPr marL="933450" lvl="1" indent="-514350" eaLnBrk="1" hangingPunct="1">
              <a:spcBef>
                <a:spcPts val="7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to be able to describe general principles of managing a patient with a dislocated joint</a:t>
            </a:r>
          </a:p>
          <a:p>
            <a:pPr marL="933450" lvl="1" indent="-514350" eaLnBrk="1" hangingPunct="1">
              <a:spcBef>
                <a:spcPts val="700"/>
              </a:spcBef>
              <a:buSzPct val="99000"/>
              <a:buFont typeface="Gill Sans Light" pitchFamily="-109" charset="0"/>
              <a:buAutoNum type="arabicPeriod"/>
            </a:pPr>
            <a:r>
              <a:rPr lang="en-US" smtClean="0"/>
              <a:t>to describe possible complications of joint dislocations in general and in major joints such as the shoulder, hip and knee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Joint stability: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Bony stability</a:t>
            </a:r>
          </a:p>
          <a:p>
            <a:pPr marL="1028700" lvl="2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Shape of the joint (ball and socket vs round on flat)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Soft Tissue :</a:t>
            </a:r>
          </a:p>
          <a:p>
            <a:pPr marL="1028700" lvl="2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Dynamic stabilizer: Tendons/Muscles</a:t>
            </a:r>
          </a:p>
          <a:p>
            <a:pPr marL="1028700" lvl="2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Static stabilizer: Ligaments ± meniscus/labrum</a:t>
            </a:r>
          </a:p>
          <a:p>
            <a:pPr marL="1028700" lvl="2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mtClean="0"/>
          </a:p>
          <a:p>
            <a:pPr marL="1028700" lvl="2" eaLnBrk="1" hangingPunct="1">
              <a:lnSpc>
                <a:spcPct val="90000"/>
              </a:lnSpc>
              <a:spcBef>
                <a:spcPts val="600"/>
              </a:spcBef>
              <a:buFont typeface="Gill Sans Light" pitchFamily="-109" charset="0"/>
              <a:buNone/>
            </a:pPr>
            <a:endParaRPr lang="en-US" smtClean="0"/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Complex synergy leading to a FUNCTIONAL and STABLE joint</a:t>
            </a:r>
          </a:p>
        </p:txBody>
      </p:sp>
      <p:pic>
        <p:nvPicPr>
          <p:cNvPr id="27652" name="Picture 3" descr="fad5899a148f9c538df113aab8e1d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7200" y="5181600"/>
            <a:ext cx="18542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It takes higher energy to dislocate a joint with bony stability than a joint with mainly soft tissue stability</a:t>
            </a:r>
          </a:p>
          <a:p>
            <a:pPr marL="266700" indent="-2667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Connective tissue disorders may lead to increased joint instability due to abnormal soft tissue stabilizers.</a:t>
            </a:r>
          </a:p>
          <a:p>
            <a:pPr marL="266700" indent="-2667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Dislocation of a major joint should lead to considering other injuries.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At risk group: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Major trauma victims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Athletes and sport enthusiasts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Connective tissue disorder patients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When a joint is subjected to sufficient force in certain directions it might sustain a fracture, a dislocation or a fracture dislocation</a:t>
            </a:r>
          </a:p>
          <a:p>
            <a:pPr marL="266700" indent="-2667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Different joints have different force victors that may lead to a dislocation</a:t>
            </a:r>
          </a:p>
          <a:p>
            <a:pPr marL="266700" indent="-2667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 joint might dislocate in different directions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>
            <p:ph type="title"/>
          </p:nvPr>
        </p:nvSpPr>
        <p:spPr>
          <a:xfrm>
            <a:off x="355600" y="254000"/>
            <a:ext cx="12268200" cy="1814513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4099" name="Rectangle 2"/>
          <p:cNvSpPr>
            <a:spLocks noChangeArrowheads="1"/>
          </p:cNvSpPr>
          <p:nvPr>
            <p:ph type="body" idx="1"/>
          </p:nvPr>
        </p:nvSpPr>
        <p:spPr>
          <a:xfrm>
            <a:off x="309563" y="1204913"/>
            <a:ext cx="12339637" cy="6153150"/>
          </a:xfrm>
        </p:spPr>
        <p:txBody>
          <a:bodyPr lIns="38100" tIns="38100" rIns="38100" bIns="38100" anchor="t"/>
          <a:lstStyle/>
          <a:p>
            <a:pPr eaLnBrk="1" hangingPunct="1">
              <a:spcBef>
                <a:spcPct val="0"/>
              </a:spcBef>
              <a:buFont typeface="Gill Sans Light" pitchFamily="-109" charset="0"/>
              <a:buNone/>
            </a:pPr>
            <a:endParaRPr lang="en-US" smtClean="0"/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What is a compartment?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ar-SA" smtClean="0"/>
              <a:t>مقصورة, غرفة ضيقة,جزء مستقل, حيز</a:t>
            </a:r>
            <a:endParaRPr lang="en-US" smtClean="0"/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Dictionary: A part or a space marked or partitioned off.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 At leg there are : Anterior compartment, Lateral compartment, Posterior compartment: (superficial and deep.)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</p:txBody>
      </p:sp>
      <p:pic>
        <p:nvPicPr>
          <p:cNvPr id="4100" name="Picture 3" descr="F1.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313" y="6132513"/>
            <a:ext cx="6497637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 joint dislocation is described by stating the location of the distal segment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Anterior shoulder dislocation: anterior displacement of the humeral head relative to the glenoid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Posterior hip dislocation: posterior displacement of the femoral head relative to the acetabulum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8288"/>
            <a:ext cx="12293600" cy="2438400"/>
          </a:xfrm>
        </p:spPr>
        <p:txBody>
          <a:bodyPr/>
          <a:lstStyle/>
          <a:p>
            <a:r>
              <a:rPr lang="en-US" sz="5400" smtClean="0"/>
              <a:t>Anterior Shoulder dislocation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25438" y="1733550"/>
            <a:ext cx="6502400" cy="8020050"/>
          </a:xfrm>
        </p:spPr>
        <p:txBody>
          <a:bodyPr/>
          <a:lstStyle/>
          <a:p>
            <a:r>
              <a:rPr lang="en-US" smtClean="0"/>
              <a:t>Usually also inferior</a:t>
            </a:r>
          </a:p>
          <a:p>
            <a:r>
              <a:rPr lang="en-US" smtClean="0"/>
              <a:t>There is damage            ( Overstretching ) to the shoulder capsule and subscapularis  muscle</a:t>
            </a:r>
          </a:p>
          <a:p>
            <a:r>
              <a:rPr lang="en-US" smtClean="0"/>
              <a:t>Commonly there is avulsion to the antero inferior part of the Glenoid labrum with adjacent periosteom on the neck of scapula </a:t>
            </a:r>
            <a:r>
              <a:rPr lang="en-US" b="1" smtClean="0"/>
              <a:t>= Bankart’s  Lesion </a:t>
            </a:r>
            <a:endParaRPr lang="en-US" smtClean="0"/>
          </a:p>
        </p:txBody>
      </p:sp>
      <p:pic>
        <p:nvPicPr>
          <p:cNvPr id="32772" name="Picture 8" descr="Fractures Upper Limb1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486650" y="1927225"/>
            <a:ext cx="4848225" cy="782637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Dislocations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8825" y="325438"/>
            <a:ext cx="11704638" cy="1625600"/>
          </a:xfrm>
          <a:prstGeom prst="rect">
            <a:avLst/>
          </a:prstGeom>
        </p:spPr>
        <p:txBody>
          <a:bodyPr lIns="130046" tIns="65023" rIns="130046" bIns="65023" anchor="b">
            <a:normAutofit/>
          </a:bodyPr>
          <a:lstStyle/>
          <a:p>
            <a:pPr defTabSz="1300460" fontAlgn="auto">
              <a:spcAft>
                <a:spcPts val="0"/>
              </a:spcAft>
              <a:defRPr/>
            </a:pPr>
            <a:endParaRPr lang="en-US" sz="6800" b="1" i="1" dirty="0">
              <a:solidFill>
                <a:srgbClr val="F3EE2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0875" y="2276475"/>
            <a:ext cx="5743575" cy="6392863"/>
          </a:xfrm>
          <a:prstGeom prst="rect">
            <a:avLst/>
          </a:prstGeom>
        </p:spPr>
        <p:txBody>
          <a:bodyPr lIns="130046" tIns="65023" rIns="130046" bIns="65023">
            <a:normAutofit lnSpcReduction="10000"/>
          </a:bodyPr>
          <a:lstStyle/>
          <a:p>
            <a:pPr marL="390138" indent="-390138" algn="l" defTabSz="130046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ar-SA" sz="23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90138" indent="-390138" algn="l" defTabSz="130046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altLang="ar-SA" sz="2300" dirty="0">
                <a:solidFill>
                  <a:schemeClr val="tx2"/>
                </a:solidFill>
                <a:latin typeface="+mn-lt"/>
                <a:ea typeface="+mn-ea"/>
              </a:rPr>
              <a:t>           </a:t>
            </a:r>
            <a:r>
              <a:rPr lang="en-US" altLang="ar-SA" sz="3800" b="1" dirty="0">
                <a:solidFill>
                  <a:schemeClr val="tx2"/>
                </a:solidFill>
                <a:latin typeface="+mn-lt"/>
                <a:ea typeface="+mn-ea"/>
              </a:rPr>
              <a:t>Complete separation of the articular surface</a:t>
            </a:r>
          </a:p>
          <a:p>
            <a:pPr marL="390138" indent="-390138" algn="l" defTabSz="130046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altLang="ar-SA" sz="2300" dirty="0">
                <a:solidFill>
                  <a:schemeClr val="tx2"/>
                </a:solidFill>
                <a:latin typeface="+mn-lt"/>
                <a:ea typeface="+mn-ea"/>
              </a:rPr>
              <a:t>    </a:t>
            </a:r>
          </a:p>
          <a:p>
            <a:pPr marL="390138" indent="-390138" algn="l" defTabSz="130046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altLang="ar-SA" sz="230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ar-SA" sz="3800" b="1" dirty="0">
                <a:solidFill>
                  <a:schemeClr val="tx2"/>
                </a:solidFill>
                <a:latin typeface="+mn-lt"/>
                <a:ea typeface="+mn-ea"/>
              </a:rPr>
              <a:t> Distal to proximal fragment </a:t>
            </a:r>
          </a:p>
          <a:p>
            <a:pPr marL="390138" indent="-390138" algn="l" defTabSz="130046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altLang="ar-SA" sz="2800" b="1" dirty="0">
                <a:solidFill>
                  <a:schemeClr val="tx2"/>
                </a:solidFill>
                <a:latin typeface="+mn-lt"/>
                <a:ea typeface="+mn-ea"/>
              </a:rPr>
              <a:t>Anterior, Posterior, Inferior, Superior.</a:t>
            </a:r>
          </a:p>
          <a:p>
            <a:pPr marL="390138" indent="-390138" algn="l" defTabSz="130046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altLang="ar-SA" sz="2800" b="1" dirty="0">
                <a:solidFill>
                  <a:schemeClr val="tx2"/>
                </a:solidFill>
              </a:rPr>
              <a:t>Acute dislocation may be complicated by neurovascular injury.</a:t>
            </a:r>
            <a:endParaRPr lang="en-US" altLang="ar-SA" sz="2800" b="1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90138" indent="-390138" algn="l" defTabSz="130046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altLang="ar-SA" sz="2800" b="1" dirty="0">
                <a:solidFill>
                  <a:schemeClr val="tx2"/>
                </a:solidFill>
              </a:rPr>
              <a:t>Acute dislocations require urgent reduction</a:t>
            </a:r>
            <a:endParaRPr lang="en-US" altLang="ar-SA" sz="2800" b="1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90138" indent="-390138" algn="l" defTabSz="130046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altLang="ar-SA" sz="38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90138" indent="-390138" algn="l" defTabSz="130046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33797" name="Picture 6" descr="7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7132638" y="2743200"/>
            <a:ext cx="4700587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Dislocation: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Total loss of contact between the articular surfaces of the joint</a:t>
            </a:r>
          </a:p>
          <a:p>
            <a:pPr marL="266700" indent="-2667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Sublaxation: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 partial loss of contact between the articular surfaces of the joint</a:t>
            </a:r>
          </a:p>
          <a:p>
            <a:pPr marL="266700" indent="-2667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Acute joint dislocation</a:t>
            </a:r>
          </a:p>
          <a:p>
            <a:pPr marL="266700" indent="-2667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Chronic joint dislocation</a:t>
            </a:r>
          </a:p>
        </p:txBody>
      </p:sp>
      <p:pic>
        <p:nvPicPr>
          <p:cNvPr id="34820" name="Picture 3" descr="LARGE_10195_2011_137_Fig4_HTM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200" y="6858000"/>
            <a:ext cx="4318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1230552-1250829-22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0" y="6477000"/>
            <a:ext cx="2209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Diagnosis: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History of a traumatic event ( major trauma or any trauma with the limb in high risk position)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Pain and inability to use the limb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Deformity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Shortening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Malalignment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Malrotation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Picture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17488" y="2384425"/>
            <a:ext cx="6176962" cy="7043738"/>
          </a:xfrm>
        </p:spPr>
        <p:txBody>
          <a:bodyPr/>
          <a:lstStyle/>
          <a:p>
            <a:r>
              <a:rPr lang="en-US" smtClean="0"/>
              <a:t>Patient is in pain</a:t>
            </a:r>
          </a:p>
          <a:p>
            <a:r>
              <a:rPr lang="en-US" smtClean="0"/>
              <a:t>Holds the injured limb with other hand close to the trunk</a:t>
            </a:r>
          </a:p>
          <a:p>
            <a:r>
              <a:rPr lang="en-US" smtClean="0"/>
              <a:t>The shoulder is abducted and the elbow is kept flexed</a:t>
            </a:r>
          </a:p>
          <a:p>
            <a:r>
              <a:rPr lang="en-US" smtClean="0"/>
              <a:t>There is loss of the normal contour of the shoulder</a:t>
            </a:r>
          </a:p>
        </p:txBody>
      </p:sp>
      <p:pic>
        <p:nvPicPr>
          <p:cNvPr id="36868" name="Picture 6" descr="Fractures Upper Limb1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59538" y="2276475"/>
            <a:ext cx="6610350" cy="7043738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Diagnosis: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Should check for other injuries (distracting injury)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Should always check the distal neurovascular status.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Should check for compartment syndrome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Picture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5438" y="2058988"/>
            <a:ext cx="5959475" cy="7694612"/>
          </a:xfrm>
        </p:spPr>
        <p:txBody>
          <a:bodyPr/>
          <a:lstStyle/>
          <a:p>
            <a:r>
              <a:rPr lang="en-US" smtClean="0"/>
              <a:t>Loss of the contour of the shoulder may appear as a step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Anterior bulge of head of humerus may be visible or palpable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 gap can be palpated above the dislocated head of the humerus</a:t>
            </a:r>
          </a:p>
        </p:txBody>
      </p:sp>
      <p:pic>
        <p:nvPicPr>
          <p:cNvPr id="38916" name="Picture 6" descr="Fractures Upper Limb1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94450" y="3362325"/>
            <a:ext cx="6610350" cy="4568825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2284413"/>
            <a:ext cx="11439525" cy="679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3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Posterior Hip dislocation: Clinical Picture</a:t>
            </a: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3046413" y="5308600"/>
            <a:ext cx="1223962" cy="1081088"/>
          </a:xfrm>
          <a:prstGeom prst="rect">
            <a:avLst/>
          </a:prstGeom>
          <a:solidFill>
            <a:srgbClr val="6C7472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Axillary or circumflex nerve injury</a:t>
            </a:r>
          </a:p>
        </p:txBody>
      </p:sp>
      <p:pic>
        <p:nvPicPr>
          <p:cNvPr id="40963" name="Picture 6" descr="Fractures Upper Limb17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0413" y="2276475"/>
            <a:ext cx="4849812" cy="7477125"/>
          </a:xfrm>
          <a:noFill/>
        </p:spPr>
      </p:pic>
      <p:pic>
        <p:nvPicPr>
          <p:cNvPr id="40964" name="Picture 7" descr="Fractures Upper Limb1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43575" y="2760663"/>
            <a:ext cx="7261225" cy="49434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12268200" cy="1814513"/>
          </a:xfrm>
        </p:spPr>
        <p:txBody>
          <a:bodyPr/>
          <a:lstStyle/>
          <a:p>
            <a:r>
              <a:rPr lang="en-US" sz="5400" smtClean="0"/>
              <a:t>Blood Flow in the Tissues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55600" y="1636713"/>
            <a:ext cx="12293600" cy="7392987"/>
          </a:xfrm>
        </p:spPr>
        <p:txBody>
          <a:bodyPr/>
          <a:lstStyle/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The normal blood flow:</a:t>
            </a:r>
            <a:endParaRPr lang="ar-SA" smtClean="0"/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  Artery&gt;arteriol&gt;capillary bed (diffusion/exchange)  &gt;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  venule&gt; vein</a:t>
            </a:r>
          </a:p>
          <a:p>
            <a:endParaRPr lang="en-US" smtClean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Diagnosis:</a:t>
            </a:r>
          </a:p>
          <a:p>
            <a:pPr marL="266700" indent="-2667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X-rays: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Should be done urgently without delay if dislocation is suspected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Two perpendicular views of the involved joint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Occasionally, special views are required such as the axillary view for shoulder dislocation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X-rays to the joint above and below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X Ray anterior Dislocation of Shoulder </a:t>
            </a:r>
          </a:p>
        </p:txBody>
      </p:sp>
      <p:pic>
        <p:nvPicPr>
          <p:cNvPr id="43011" name="Picture 6" descr="Fractures Upper Limb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9350" y="1951038"/>
            <a:ext cx="5222875" cy="7802562"/>
          </a:xfrm>
          <a:noFill/>
        </p:spPr>
      </p:pic>
      <p:pic>
        <p:nvPicPr>
          <p:cNvPr id="43012" name="Picture 7" descr="Fractures Upper Limb1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53275" y="1951038"/>
            <a:ext cx="5122863" cy="7802562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>
            <p:ph type="title"/>
          </p:nvPr>
        </p:nvSpPr>
        <p:spPr>
          <a:xfrm>
            <a:off x="309563" y="254000"/>
            <a:ext cx="12339637" cy="1382713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598488" y="1781175"/>
            <a:ext cx="8240712" cy="6223000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Management principles: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Must rule out other injuries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Pain relief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Urgent reduction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Check stability and safety zone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Check neurovascular status after reduction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X-rays after reduction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Protect the joint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Rehabilitation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Follow for late complications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>
            <p:ph type="title"/>
          </p:nvPr>
        </p:nvSpPr>
        <p:spPr>
          <a:xfrm>
            <a:off x="309563" y="254000"/>
            <a:ext cx="12339637" cy="1814513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238125" y="2068513"/>
            <a:ext cx="12411075" cy="6961187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Reduction:</a:t>
            </a:r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Monitor vitals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IV analgesia (opiod)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IV sedation (to relax the muscles)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Gradual traction to distract the joint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Realignment and rotation to reduce the joint based on direction of dislocation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 palpable clunk well be felt 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Check ROM and stability of the joint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>
            <p:ph type="title"/>
          </p:nvPr>
        </p:nvSpPr>
        <p:spPr>
          <a:xfrm>
            <a:off x="309563" y="254000"/>
            <a:ext cx="12339637" cy="1885950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46083" name="Rectangle 2"/>
          <p:cNvSpPr>
            <a:spLocks noChangeArrowheads="1"/>
          </p:cNvSpPr>
          <p:nvPr>
            <p:ph type="body" idx="1"/>
          </p:nvPr>
        </p:nvSpPr>
        <p:spPr>
          <a:xfrm>
            <a:off x="309563" y="1997075"/>
            <a:ext cx="12339637" cy="7032625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Reduction:</a:t>
            </a:r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Once joint is felt to be reduced, check distal NV status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If it was intact before but not after, further urgent management is needed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If it was not present before but intact after, check again later to confirm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Observe patients vitals until medications wear out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Stabilize joint and get X-rays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13004800" cy="2438400"/>
          </a:xfrm>
        </p:spPr>
        <p:txBody>
          <a:bodyPr lIns="38100" tIns="38100" rIns="38100" bIns="38100"/>
          <a:lstStyle/>
          <a:p>
            <a:pPr algn="dist" eaLnBrk="1" hangingPunct="1">
              <a:defRPr/>
            </a:pPr>
            <a:r>
              <a:rPr lang="en-US" dirty="0" smtClean="0"/>
              <a:t>    </a:t>
            </a:r>
            <a:endParaRPr lang="en-US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330200" y="3911600"/>
            <a:ext cx="12293600" cy="5842000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If irreducible or partial reduction only</a:t>
            </a:r>
          </a:p>
          <a:p>
            <a:pPr marL="704850" lvl="1" indent="-28575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Urgent closed reduction under general anesthesia and possible open reduction if closed reduction fails</a:t>
            </a:r>
          </a:p>
          <a:p>
            <a:pPr marL="704850" lvl="1" indent="-28575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Usually due to</a:t>
            </a:r>
          </a:p>
          <a:p>
            <a:pPr marL="1104900" lvl="2" indent="-2286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 insufficient muscle relaxation</a:t>
            </a:r>
          </a:p>
          <a:p>
            <a:pPr marL="1104900" lvl="2" indent="-2286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Entrapment of soft tissue</a:t>
            </a:r>
          </a:p>
        </p:txBody>
      </p:sp>
      <p:pic>
        <p:nvPicPr>
          <p:cNvPr id="47108" name="Picture 3" descr="79926-79928-109225-1138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4400" y="0"/>
            <a:ext cx="5505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img-026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1800" y="5791200"/>
            <a:ext cx="2921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48131" name="Rectangle 2"/>
          <p:cNvSpPr>
            <a:spLocks noChangeArrowheads="1"/>
          </p:cNvSpPr>
          <p:nvPr>
            <p:ph type="body" idx="1"/>
          </p:nvPr>
        </p:nvSpPr>
        <p:spPr>
          <a:xfrm>
            <a:off x="355600" y="3187700"/>
            <a:ext cx="8813800" cy="5842000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Special considerations: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 fracture dislocation is usually reduced in an open fashion in the operating room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Must confirm concentric reduction on the x-rays, otherwise an open reduction should be performed</a:t>
            </a:r>
          </a:p>
        </p:txBody>
      </p:sp>
      <p:pic>
        <p:nvPicPr>
          <p:cNvPr id="48132" name="Picture 3" descr="20082_VAQ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5600" y="3352800"/>
            <a:ext cx="349567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</a:p>
        </p:txBody>
      </p:sp>
      <p:sp>
        <p:nvSpPr>
          <p:cNvPr id="49155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Early Complications: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Neurological injury (reversible or irreversible).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Vascular injury.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Compartment syndrome.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Osteochondral fracture/injury.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Heterotopic calcification or ossification.( in the past diagnosed as Myositis Ossificance.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mtClean="0"/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>
              <a:defRPr/>
            </a:pPr>
            <a:r>
              <a:rPr lang="en-US">
                <a:solidFill>
                  <a:srgbClr val="000000">
                    <a:alpha val="0"/>
                  </a:srgbClr>
                </a:solidFill>
              </a:rPr>
              <a:t>Acute Joint Dislocation</a:t>
            </a:r>
            <a:br>
              <a:rPr lang="en-US">
                <a:solidFill>
                  <a:srgbClr val="000000">
                    <a:alpha val="0"/>
                  </a:srgbClr>
                </a:solidFill>
              </a:rPr>
            </a:br>
            <a:endParaRPr lang="en-US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0179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Late complications</a:t>
            </a:r>
            <a:r>
              <a:rPr lang="en-US" smtClean="0"/>
              <a:t>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Stiffness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Heterotopic ossification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Chronic instability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Avascular necrosis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Osteoarthritis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560388"/>
            <a:ext cx="12293600" cy="1511300"/>
          </a:xfrm>
        </p:spPr>
        <p:txBody>
          <a:bodyPr lIns="38100" tIns="38100" rIns="38100" bIns="38100"/>
          <a:lstStyle/>
          <a:p>
            <a:pPr eaLnBrk="1" hangingPunct="1">
              <a:defRPr/>
            </a:pPr>
            <a:r>
              <a:rPr lang="en-US">
                <a:solidFill>
                  <a:srgbClr val="000000">
                    <a:alpha val="0"/>
                  </a:srgbClr>
                </a:solidFill>
              </a:rPr>
              <a:t>Acute Joint Dislocation</a:t>
            </a:r>
            <a:br>
              <a:rPr lang="en-US">
                <a:solidFill>
                  <a:srgbClr val="000000">
                    <a:alpha val="0"/>
                  </a:srgbClr>
                </a:solidFill>
              </a:rPr>
            </a:br>
            <a:endParaRPr lang="en-US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1203" name="Rectangle 2"/>
          <p:cNvSpPr>
            <a:spLocks noChangeArrowheads="1"/>
          </p:cNvSpPr>
          <p:nvPr>
            <p:ph type="body" idx="1"/>
          </p:nvPr>
        </p:nvSpPr>
        <p:spPr>
          <a:xfrm>
            <a:off x="355600" y="3187700"/>
            <a:ext cx="7594600" cy="5842000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Special considerations: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Hip joint: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Posterior dislocation is commonest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Major trauma with hip flexed (dashboard injury)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Sciatic nerve injury common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High incidence of late avascular necrosis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An orthopedic emergency!!</a:t>
            </a:r>
          </a:p>
        </p:txBody>
      </p:sp>
      <p:pic>
        <p:nvPicPr>
          <p:cNvPr id="51204" name="Picture 3" descr="Hueftluxation_link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0200" y="762000"/>
            <a:ext cx="476885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F35.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5565775"/>
            <a:ext cx="49403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050713" cy="1814513"/>
          </a:xfrm>
        </p:spPr>
        <p:txBody>
          <a:bodyPr/>
          <a:lstStyle/>
          <a:p>
            <a:r>
              <a:rPr lang="en-US" sz="5400" smtClean="0"/>
              <a:t>Normal Blood Pressure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55600" y="1924050"/>
            <a:ext cx="12339638" cy="7105650"/>
          </a:xfrm>
        </p:spPr>
        <p:txBody>
          <a:bodyPr/>
          <a:lstStyle/>
          <a:p>
            <a:pPr>
              <a:buFont typeface="Gill Sans Light" pitchFamily="-109" charset="0"/>
              <a:buNone/>
            </a:pPr>
            <a:r>
              <a:rPr lang="en-US" smtClean="0"/>
              <a:t> Normal Systolic pressure: 110-130 mm Hg</a:t>
            </a:r>
          </a:p>
          <a:p>
            <a:pPr>
              <a:buFont typeface="Gill Sans Light" pitchFamily="-109" charset="0"/>
              <a:buNone/>
            </a:pPr>
            <a:r>
              <a:rPr lang="en-US" smtClean="0"/>
              <a:t> Normal Diastolic pressure: 60-85 mm Hg</a:t>
            </a:r>
          </a:p>
          <a:p>
            <a:pPr>
              <a:buFont typeface="Gill Sans Light" pitchFamily="-109" charset="0"/>
              <a:buNone/>
            </a:pPr>
            <a:endParaRPr lang="en-US" smtClean="0"/>
          </a:p>
          <a:p>
            <a:pPr>
              <a:buFont typeface="Gill Sans Light" pitchFamily="-109" charset="0"/>
              <a:buNone/>
            </a:pPr>
            <a:endParaRPr lang="en-US" smtClean="0"/>
          </a:p>
          <a:p>
            <a:pPr>
              <a:buFont typeface="Gill Sans Light" pitchFamily="-109" charset="0"/>
              <a:buNone/>
            </a:pPr>
            <a:endParaRPr lang="en-US" smtClean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Acute Joint Dislocation</a:t>
            </a:r>
            <a:br>
              <a:rPr lang="en-US" smtClean="0"/>
            </a:br>
            <a:endParaRPr lang="en-US" smtClean="0"/>
          </a:p>
        </p:txBody>
      </p:sp>
      <p:sp>
        <p:nvSpPr>
          <p:cNvPr id="52227" name="Rectangle 2"/>
          <p:cNvSpPr>
            <a:spLocks noChangeArrowheads="1"/>
          </p:cNvSpPr>
          <p:nvPr>
            <p:ph type="body" idx="1"/>
          </p:nvPr>
        </p:nvSpPr>
        <p:spPr>
          <a:xfrm>
            <a:off x="355600" y="3187700"/>
            <a:ext cx="8128000" cy="6261100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Special considerations: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Shoulder dislocation</a:t>
            </a:r>
            <a:r>
              <a:rPr lang="en-US" smtClean="0"/>
              <a:t>: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common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Anterior  dislocation is more common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Patients with seizures prone to posterior dislocation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May cause chronic instability</a:t>
            </a:r>
          </a:p>
          <a:p>
            <a:pPr marL="1028700"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Can result in axillary nerve injury</a:t>
            </a:r>
          </a:p>
        </p:txBody>
      </p:sp>
      <p:pic>
        <p:nvPicPr>
          <p:cNvPr id="52228" name="Picture 3" descr="88915cc8bfc1addb6b9e9c3a211ed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2200" y="1752600"/>
            <a:ext cx="4064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 descr="F1.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9525" y="6407150"/>
            <a:ext cx="410527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>
            <p:ph type="title"/>
          </p:nvPr>
        </p:nvSpPr>
        <p:spPr>
          <a:xfrm>
            <a:off x="692150" y="555625"/>
            <a:ext cx="12312650" cy="720725"/>
          </a:xfrm>
        </p:spPr>
        <p:txBody>
          <a:bodyPr lIns="38100" tIns="38100" rIns="38100" bIns="38100"/>
          <a:lstStyle/>
          <a:p>
            <a:pPr eaLnBrk="1" hangingPunct="1"/>
            <a:r>
              <a:rPr lang="en-US" sz="4800" smtClean="0"/>
              <a:t>Acute Joint Dislocation: </a:t>
            </a:r>
            <a:r>
              <a:rPr lang="en-US" sz="4800" smtClean="0">
                <a:solidFill>
                  <a:srgbClr val="FF0000"/>
                </a:solidFill>
              </a:rPr>
              <a:t>Knee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53251" name="Rectangle 2"/>
          <p:cNvSpPr>
            <a:spLocks noChangeArrowheads="1"/>
          </p:cNvSpPr>
          <p:nvPr>
            <p:ph type="body" idx="1"/>
          </p:nvPr>
        </p:nvSpPr>
        <p:spPr>
          <a:xfrm>
            <a:off x="309563" y="1131888"/>
            <a:ext cx="12339637" cy="8621712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  Special considerations:</a:t>
            </a:r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Three or more ligaments are damaged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Severe (high energy) trauma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Very serious emergency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Needs accurate vascular assessment May be associated with popletial artery injury---- Limb threatening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May be associate with peroneal nerve injury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May be associated with fracture/ compartment syndrome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Most require surgery either early or late or both</a:t>
            </a:r>
          </a:p>
        </p:txBody>
      </p:sp>
      <p:pic>
        <p:nvPicPr>
          <p:cNvPr id="53252" name="Picture 3" descr="Knee Side 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0650" y="1060450"/>
            <a:ext cx="39941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68200" cy="1238250"/>
          </a:xfrm>
        </p:spPr>
        <p:txBody>
          <a:bodyPr/>
          <a:lstStyle/>
          <a:p>
            <a:r>
              <a:rPr lang="en-US" sz="5400" smtClean="0"/>
              <a:t>Post-Dislocation Arteriogram</a:t>
            </a:r>
          </a:p>
        </p:txBody>
      </p:sp>
      <p:pic>
        <p:nvPicPr>
          <p:cNvPr id="54275" name="Content Placeholder 3" descr="F2.lar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9714" r="-69714"/>
          <a:stretch>
            <a:fillRect/>
          </a:stretch>
        </p:blipFill>
        <p:spPr>
          <a:xfrm>
            <a:off x="-534988" y="3292475"/>
            <a:ext cx="13539788" cy="64341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68200" cy="1743075"/>
          </a:xfrm>
        </p:spPr>
        <p:txBody>
          <a:bodyPr/>
          <a:lstStyle/>
          <a:p>
            <a:r>
              <a:rPr lang="en-US" sz="5400" smtClean="0"/>
              <a:t>Management</a:t>
            </a:r>
            <a:r>
              <a:rPr lang="en-US" smtClean="0"/>
              <a:t> </a:t>
            </a:r>
            <a:r>
              <a:rPr lang="en-US" sz="5400" smtClean="0"/>
              <a:t>of complications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0" y="1924050"/>
            <a:ext cx="13004800" cy="7105650"/>
          </a:xfrm>
        </p:spPr>
        <p:txBody>
          <a:bodyPr/>
          <a:lstStyle/>
          <a:p>
            <a:r>
              <a:rPr lang="en-US" smtClean="0"/>
              <a:t>Vascular injury requires immediate attention by vascular surgeon.</a:t>
            </a:r>
          </a:p>
          <a:p>
            <a:r>
              <a:rPr lang="en-US" smtClean="0"/>
              <a:t>Post-reduction Nerve Conduction Studies( NCS) determines the need to do popliteal nerve exploration later.</a:t>
            </a:r>
          </a:p>
          <a:p>
            <a:r>
              <a:rPr lang="en-US" smtClean="0"/>
              <a:t>Management of associated fracture should be carried out after reduction.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Blood pressure gradient in the tissues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38125" y="2212975"/>
            <a:ext cx="12411075" cy="6816725"/>
          </a:xfrm>
        </p:spPr>
        <p:txBody>
          <a:bodyPr/>
          <a:lstStyle/>
          <a:p>
            <a:r>
              <a:rPr lang="en-US" smtClean="0"/>
              <a:t>What is the tissue pressure normally?</a:t>
            </a:r>
          </a:p>
          <a:p>
            <a:r>
              <a:rPr lang="en-US" smtClean="0"/>
              <a:t>Compartment pressure should be less than Diastolic pressure by 30 mm Hg.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z="6000" smtClean="0"/>
              <a:t>Compartment Syndrome</a:t>
            </a:r>
          </a:p>
        </p:txBody>
      </p:sp>
      <p:sp>
        <p:nvSpPr>
          <p:cNvPr id="8195" name="Rectangle 2"/>
          <p:cNvSpPr>
            <a:spLocks noChangeArrowheads="1"/>
          </p:cNvSpPr>
          <p:nvPr>
            <p:ph type="body" idx="1"/>
          </p:nvPr>
        </p:nvSpPr>
        <p:spPr>
          <a:xfrm>
            <a:off x="355600" y="2068513"/>
            <a:ext cx="12649200" cy="6961187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Compartment syndrome develops when there is excessive increase at local tissue pressure in a closed compartment.</a:t>
            </a:r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This will lead to prevention of blood and the oxygen which it is carrying from reaching the local tissues.</a:t>
            </a:r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This happens when there is:</a:t>
            </a:r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 Less than 30 mm Hg difference between compartment pressure and diastolic pressure (clinically relevant)</a:t>
            </a:r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266700" indent="-266700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Threshold pressure: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30 mm Hg (rigid)</a:t>
            </a:r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  <a:p>
            <a:pPr marL="647700"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9219" name="Rectangle 2"/>
          <p:cNvSpPr>
            <a:spLocks noChangeArrowheads="1"/>
          </p:cNvSpPr>
          <p:nvPr>
            <p:ph type="body" idx="1"/>
          </p:nvPr>
        </p:nvSpPr>
        <p:spPr/>
        <p:txBody>
          <a:bodyPr lIns="38100" tIns="38100" rIns="38100" bIns="38100" anchor="t"/>
          <a:lstStyle/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mtClean="0"/>
              <a:t>Pathophysiology: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  Risk factors should be considered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Elevated tissue pressure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Absence of diffusion at the capillary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r>
              <a:rPr lang="en-US" smtClean="0"/>
              <a:t>   bed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Cell damage and swelling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Further increase in tissue pressure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Lack of oxygenation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mtClean="0"/>
              <a:t>Vicious circle</a:t>
            </a:r>
          </a:p>
        </p:txBody>
      </p:sp>
      <p:pic>
        <p:nvPicPr>
          <p:cNvPr id="9220" name="Picture 3" descr="motorcycle accident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7088" y="2033588"/>
            <a:ext cx="4386262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>
            <p:ph type="title"/>
          </p:nvPr>
        </p:nvSpPr>
        <p:spPr>
          <a:xfrm>
            <a:off x="355600" y="254000"/>
            <a:ext cx="12339638" cy="2030413"/>
          </a:xfrm>
        </p:spPr>
        <p:txBody>
          <a:bodyPr lIns="38100" tIns="38100" rIns="38100" bIns="38100"/>
          <a:lstStyle/>
          <a:p>
            <a:pPr eaLnBrk="1" hangingPunct="1"/>
            <a:r>
              <a:rPr lang="en-US" smtClean="0"/>
              <a:t>Compartment Syndrome</a:t>
            </a:r>
          </a:p>
        </p:txBody>
      </p:sp>
      <p:sp>
        <p:nvSpPr>
          <p:cNvPr id="10243" name="Rectangle 2"/>
          <p:cNvSpPr>
            <a:spLocks noChangeArrowheads="1"/>
          </p:cNvSpPr>
          <p:nvPr>
            <p:ph type="body" idx="1"/>
          </p:nvPr>
        </p:nvSpPr>
        <p:spPr>
          <a:xfrm>
            <a:off x="2181225" y="1924050"/>
            <a:ext cx="8435975" cy="7473950"/>
          </a:xfrm>
        </p:spPr>
        <p:txBody>
          <a:bodyPr lIns="38100" tIns="38100" rIns="38100" bIns="38100" anchor="t"/>
          <a:lstStyle/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400" smtClean="0"/>
              <a:t>Risk factors (</a:t>
            </a:r>
            <a:r>
              <a:rPr lang="en-US" sz="3400" smtClean="0">
                <a:solidFill>
                  <a:srgbClr val="FF0000"/>
                </a:solidFill>
              </a:rPr>
              <a:t>local</a:t>
            </a:r>
            <a:r>
              <a:rPr lang="en-US" sz="3400" smtClean="0"/>
              <a:t>):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Gill Sans Light" pitchFamily="-109" charset="0"/>
              <a:buNone/>
            </a:pPr>
            <a:endParaRPr lang="en-US" sz="3400" smtClean="0"/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400" smtClean="0"/>
              <a:t>Trauma, crush, fracture (open/closed)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400" smtClean="0"/>
              <a:t>Injection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400" smtClean="0"/>
              <a:t>Bleeding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400" smtClean="0"/>
              <a:t>Prolonged vascular occlusion (reperfusion injury)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400" smtClean="0"/>
              <a:t>Burns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400" smtClean="0"/>
              <a:t>Venomous bite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400" smtClean="0"/>
              <a:t>Intra-osseous fluid replacement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400" smtClean="0"/>
              <a:t>IV fluid extravasation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400" smtClean="0"/>
              <a:t>Tight bandage</a:t>
            </a:r>
          </a:p>
          <a:p>
            <a:pPr marL="647700"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3400" smtClean="0"/>
              <a:t>Post surgery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N W3" pitchFamily="-109" charset="-128"/>
            <a:cs typeface="ヒラギノ角ゴ ProN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N W3" pitchFamily="-109" charset="-128"/>
            <a:cs typeface="ヒラギノ角ゴ ProN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Pages>0</Pages>
  <Words>1773</Words>
  <Characters>0</Characters>
  <Application>Microsoft Macintosh PowerPoint</Application>
  <PresentationFormat>مخصص</PresentationFormat>
  <Lines>0</Lines>
  <Paragraphs>349</Paragraphs>
  <Slides>53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62" baseType="lpstr">
      <vt:lpstr>Gill Sans Light</vt:lpstr>
      <vt:lpstr>ヒラギノ角ゴ ProN W3</vt:lpstr>
      <vt:lpstr>Arial</vt:lpstr>
      <vt:lpstr>Calibri</vt:lpstr>
      <vt:lpstr>Wingdings</vt:lpstr>
      <vt:lpstr>Gill Sans</vt:lpstr>
      <vt:lpstr>ヒラギノ角ゴ ProN W6</vt:lpstr>
      <vt:lpstr>Wingdings 2</vt:lpstr>
      <vt:lpstr>Title &amp; Bullets</vt:lpstr>
      <vt:lpstr>    Orthopedic Emergencies:         Compartment Syndrome   &amp; Acute Joint Dislocation</vt:lpstr>
      <vt:lpstr>Objectives Compartment Syndrome</vt:lpstr>
      <vt:lpstr>Compartment Syndrome</vt:lpstr>
      <vt:lpstr>Blood Flow in the Tissues</vt:lpstr>
      <vt:lpstr>Normal Blood Pressure</vt:lpstr>
      <vt:lpstr>Blood pressure gradient in the tissues</vt:lpstr>
      <vt:lpstr>Compartment Syndrome</vt:lpstr>
      <vt:lpstr>Compartment Syndrome</vt:lpstr>
      <vt:lpstr>Compartment Syndrome</vt:lpstr>
      <vt:lpstr>Compartment Syndrome</vt:lpstr>
      <vt:lpstr>Compartment Syndrome</vt:lpstr>
      <vt:lpstr>Compartment Syndrome</vt:lpstr>
      <vt:lpstr>Compartment Syndrome</vt:lpstr>
      <vt:lpstr>Compartment Syndrome</vt:lpstr>
      <vt:lpstr>Compartment Syndrome</vt:lpstr>
      <vt:lpstr>Compartment Syndrome</vt:lpstr>
      <vt:lpstr>Compartment Syndrome</vt:lpstr>
      <vt:lpstr>Compartment Syndrome</vt:lpstr>
      <vt:lpstr>Compartment Syndrome</vt:lpstr>
      <vt:lpstr>Compartment Syndrome</vt:lpstr>
      <vt:lpstr>Compartment Syndrome</vt:lpstr>
      <vt:lpstr>Volkman’s contacture</vt:lpstr>
      <vt:lpstr>Volkman’s contracture</vt:lpstr>
      <vt:lpstr>الشريحة 24</vt:lpstr>
      <vt:lpstr>Acute Joint Dislocation</vt:lpstr>
      <vt:lpstr>Acute Joint Dislocation</vt:lpstr>
      <vt:lpstr>Acute Joint Dislocation</vt:lpstr>
      <vt:lpstr>Acute Joint Dislocation</vt:lpstr>
      <vt:lpstr>Acute Joint Dislocation</vt:lpstr>
      <vt:lpstr>Acute Joint Dislocation</vt:lpstr>
      <vt:lpstr>Anterior Shoulder dislocation</vt:lpstr>
      <vt:lpstr>Dislocations</vt:lpstr>
      <vt:lpstr>Acute Joint Dislocation</vt:lpstr>
      <vt:lpstr>Acute Joint Dislocation</vt:lpstr>
      <vt:lpstr>Clinical Picture</vt:lpstr>
      <vt:lpstr>Acute Joint Dislocation</vt:lpstr>
      <vt:lpstr>Clinical Picture</vt:lpstr>
      <vt:lpstr>Posterior Hip dislocation: Clinical Picture</vt:lpstr>
      <vt:lpstr>Axillary or circumflex nerve injury</vt:lpstr>
      <vt:lpstr>Acute Joint Dislocation</vt:lpstr>
      <vt:lpstr>X Ray anterior Dislocation of Shoulder </vt:lpstr>
      <vt:lpstr>Acute Joint Dislocation</vt:lpstr>
      <vt:lpstr>Acute Joint Dislocation</vt:lpstr>
      <vt:lpstr>Acute Joint Dislocation</vt:lpstr>
      <vt:lpstr>    </vt:lpstr>
      <vt:lpstr>Acute Joint Dislocation</vt:lpstr>
      <vt:lpstr>Acute Joint Dislocation</vt:lpstr>
      <vt:lpstr>Acute Joint Dislocation </vt:lpstr>
      <vt:lpstr>Acute Joint Dislocation </vt:lpstr>
      <vt:lpstr>Acute Joint Dislocation </vt:lpstr>
      <vt:lpstr>Acute Joint Dislocation: Knee </vt:lpstr>
      <vt:lpstr>Post-Dislocation Arteriogram</vt:lpstr>
      <vt:lpstr>Management of complications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Orthopedic Emergencies: Compartment Syndrome/Acute Joint Dislocation</dc:title>
  <dc:creator>Ahmad Bin Nasser</dc:creator>
  <cp:lastModifiedBy>AA</cp:lastModifiedBy>
  <cp:revision>47</cp:revision>
  <dcterms:created xsi:type="dcterms:W3CDTF">2012-09-09T22:39:36Z</dcterms:created>
  <dcterms:modified xsi:type="dcterms:W3CDTF">2014-12-02T16:35:37Z</dcterms:modified>
</cp:coreProperties>
</file>