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56" r:id="rId2"/>
    <p:sldId id="303" r:id="rId3"/>
    <p:sldId id="305" r:id="rId4"/>
    <p:sldId id="257" r:id="rId5"/>
    <p:sldId id="315" r:id="rId6"/>
    <p:sldId id="314" r:id="rId7"/>
    <p:sldId id="266" r:id="rId8"/>
    <p:sldId id="316" r:id="rId9"/>
    <p:sldId id="317" r:id="rId10"/>
    <p:sldId id="306" r:id="rId11"/>
    <p:sldId id="258" r:id="rId12"/>
    <p:sldId id="319" r:id="rId13"/>
    <p:sldId id="318" r:id="rId14"/>
    <p:sldId id="270" r:id="rId15"/>
    <p:sldId id="307" r:id="rId16"/>
    <p:sldId id="259" r:id="rId17"/>
    <p:sldId id="277" r:id="rId18"/>
    <p:sldId id="280" r:id="rId19"/>
    <p:sldId id="276" r:id="rId20"/>
    <p:sldId id="279" r:id="rId21"/>
    <p:sldId id="328" r:id="rId22"/>
    <p:sldId id="327" r:id="rId23"/>
    <p:sldId id="321" r:id="rId24"/>
    <p:sldId id="323" r:id="rId25"/>
    <p:sldId id="324" r:id="rId26"/>
    <p:sldId id="353" r:id="rId27"/>
    <p:sldId id="354" r:id="rId28"/>
    <p:sldId id="326" r:id="rId29"/>
    <p:sldId id="325" r:id="rId30"/>
    <p:sldId id="367" r:id="rId31"/>
    <p:sldId id="320" r:id="rId32"/>
    <p:sldId id="278" r:id="rId33"/>
    <p:sldId id="322" r:id="rId34"/>
    <p:sldId id="275" r:id="rId35"/>
    <p:sldId id="352" r:id="rId36"/>
    <p:sldId id="355" r:id="rId37"/>
    <p:sldId id="274" r:id="rId38"/>
    <p:sldId id="308" r:id="rId39"/>
    <p:sldId id="281" r:id="rId40"/>
    <p:sldId id="329" r:id="rId41"/>
    <p:sldId id="282" r:id="rId42"/>
    <p:sldId id="333" r:id="rId43"/>
    <p:sldId id="331" r:id="rId44"/>
    <p:sldId id="283" r:id="rId45"/>
    <p:sldId id="332" r:id="rId46"/>
    <p:sldId id="309" r:id="rId47"/>
    <p:sldId id="261" r:id="rId48"/>
    <p:sldId id="335" r:id="rId49"/>
    <p:sldId id="336" r:id="rId50"/>
    <p:sldId id="334" r:id="rId51"/>
    <p:sldId id="288" r:id="rId52"/>
    <p:sldId id="356" r:id="rId53"/>
    <p:sldId id="289" r:id="rId54"/>
    <p:sldId id="337" r:id="rId55"/>
    <p:sldId id="285" r:id="rId56"/>
    <p:sldId id="338" r:id="rId57"/>
    <p:sldId id="310" r:id="rId58"/>
    <p:sldId id="262" r:id="rId59"/>
    <p:sldId id="340" r:id="rId60"/>
    <p:sldId id="339" r:id="rId61"/>
    <p:sldId id="341" r:id="rId62"/>
    <p:sldId id="290" r:id="rId63"/>
    <p:sldId id="311" r:id="rId64"/>
    <p:sldId id="295" r:id="rId65"/>
    <p:sldId id="351" r:id="rId66"/>
    <p:sldId id="294" r:id="rId67"/>
    <p:sldId id="342" r:id="rId68"/>
    <p:sldId id="297" r:id="rId69"/>
    <p:sldId id="357" r:id="rId70"/>
    <p:sldId id="296" r:id="rId71"/>
    <p:sldId id="293" r:id="rId72"/>
    <p:sldId id="292" r:id="rId73"/>
    <p:sldId id="361" r:id="rId74"/>
    <p:sldId id="358" r:id="rId75"/>
    <p:sldId id="360" r:id="rId76"/>
    <p:sldId id="343" r:id="rId77"/>
    <p:sldId id="345" r:id="rId78"/>
    <p:sldId id="291" r:id="rId79"/>
    <p:sldId id="363" r:id="rId80"/>
    <p:sldId id="362" r:id="rId81"/>
    <p:sldId id="344" r:id="rId82"/>
    <p:sldId id="346" r:id="rId83"/>
    <p:sldId id="298" r:id="rId84"/>
    <p:sldId id="312" r:id="rId85"/>
    <p:sldId id="347" r:id="rId86"/>
    <p:sldId id="265" r:id="rId87"/>
    <p:sldId id="299" r:id="rId88"/>
    <p:sldId id="301" r:id="rId89"/>
    <p:sldId id="365" r:id="rId90"/>
    <p:sldId id="366" r:id="rId91"/>
    <p:sldId id="364" r:id="rId92"/>
    <p:sldId id="300" r:id="rId93"/>
    <p:sldId id="350" r:id="rId94"/>
    <p:sldId id="349" r:id="rId95"/>
    <p:sldId id="348" r:id="rId96"/>
    <p:sldId id="313" r:id="rId97"/>
    <p:sldId id="304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8" autoAdjust="0"/>
    <p:restoredTop sz="94660"/>
  </p:normalViewPr>
  <p:slideViewPr>
    <p:cSldViewPr>
      <p:cViewPr varScale="1">
        <p:scale>
          <a:sx n="72" d="100"/>
          <a:sy n="72" d="100"/>
        </p:scale>
        <p:origin x="-21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8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esProps" Target="presProps.xml"/><Relationship Id="rId102" Type="http://schemas.openxmlformats.org/officeDocument/2006/relationships/viewProps" Target="viewProps.xml"/><Relationship Id="rId103" Type="http://schemas.openxmlformats.org/officeDocument/2006/relationships/theme" Target="theme/theme1.xml"/><Relationship Id="rId10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interSettings" Target="printerSettings/printerSettings1.bin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C185-964B-4D45-833E-CBED879D777C}" type="datetimeFigureOut">
              <a:rPr lang="en-US" smtClean="0"/>
              <a:pPr/>
              <a:t>12/6/14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84AB-8134-4805-A6CA-B1E6E21AE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4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</a:t>
            </a:r>
            <a:r>
              <a:rPr lang="en-US" dirty="0" err="1" smtClean="0"/>
              <a:t>spert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5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 take the rickets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6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mechanical </a:t>
            </a:r>
            <a:r>
              <a:rPr lang="en-US" dirty="0" err="1" smtClean="0"/>
              <a:t>axsis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28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physis</a:t>
            </a:r>
            <a:r>
              <a:rPr lang="en-US" dirty="0" smtClean="0"/>
              <a:t> defect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physis</a:t>
            </a:r>
            <a:r>
              <a:rPr lang="en-US" smtClean="0"/>
              <a:t> defect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physis</a:t>
            </a:r>
            <a:r>
              <a:rPr lang="en-US" dirty="0" smtClean="0"/>
              <a:t> defect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Why this </a:t>
            </a:r>
            <a:r>
              <a:rPr lang="en-US" dirty="0" err="1" smtClean="0"/>
              <a:t>seqwence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Why</a:t>
            </a:r>
            <a:r>
              <a:rPr lang="en-US" baseline="0" dirty="0" smtClean="0"/>
              <a:t> #2 &amp; #4 are not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28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4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4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2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pictures put better</a:t>
            </a:r>
            <a:r>
              <a:rPr lang="en-US" baseline="0" dirty="0" smtClean="0"/>
              <a:t> / </a:t>
            </a:r>
            <a:r>
              <a:rPr lang="en-US" dirty="0" smtClean="0"/>
              <a:t>Why only to 12 m / when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pictures put better</a:t>
            </a:r>
            <a:r>
              <a:rPr lang="en-US" baseline="0" dirty="0" smtClean="0"/>
              <a:t> / </a:t>
            </a:r>
            <a:r>
              <a:rPr lang="en-US" dirty="0" smtClean="0"/>
              <a:t>Why only to 12 m / when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1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8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2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2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66976-902B-472A-AF49-243EBB6445CC}" type="datetimeFigureOut">
              <a:rPr lang="en-US" smtClean="0"/>
              <a:pPr/>
              <a:t>12/6/14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 TargetMode="External"/><Relationship Id="rId4" Type="http://schemas.openxmlformats.org/officeDocument/2006/relationships/image" Target="../media/image4.png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 TargetMode="External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4.gif?geom=595x1000%3e" TargetMode="External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6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 TargetMode="External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 TargetMode="External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 TargetMode="External"/><Relationship Id="rId4" Type="http://schemas.openxmlformats.org/officeDocument/2006/relationships/image" Target="../media/image32.png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 TargetMode="External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Relationship Id="rId5" Type="http://schemas.openxmlformats.org/officeDocument/2006/relationships/image" Target="../media/image45.png"/><Relationship Id="rId6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 TargetMode="External"/><Relationship Id="rId7" Type="http://schemas.openxmlformats.org/officeDocument/2006/relationships/image" Target="../media/image46.png"/><Relationship Id="rId8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Relationship Id="rId5" Type="http://schemas.openxmlformats.org/officeDocument/2006/relationships/image" Target="../media/image45.png"/><Relationship Id="rId6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 TargetMode="External"/><Relationship Id="rId7" Type="http://schemas.openxmlformats.org/officeDocument/2006/relationships/image" Target="../media/image46.png"/><Relationship Id="rId8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 TargetMode="External"/><Relationship Id="rId4" Type="http://schemas.openxmlformats.org/officeDocument/2006/relationships/image" Target="../media/image48.png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eg"/><Relationship Id="rId3" Type="http://schemas.microsoft.com/office/2007/relationships/hdphoto" Target="../media/hdphoto1.wdp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4" Type="http://schemas.openxmlformats.org/officeDocument/2006/relationships/image" Target="../media/image5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6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62.jpg"/><Relationship Id="rId6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microsoft.com/office/2007/relationships/hdphoto" Target="../media/hdphoto2.wdp"/><Relationship Id="rId5" Type="http://schemas.openxmlformats.org/officeDocument/2006/relationships/image" Target="../media/image65.jpeg"/><Relationship Id="rId6" Type="http://schemas.microsoft.com/office/2007/relationships/hdphoto" Target="../media/hdphoto3.wdp"/><Relationship Id="rId7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4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jpeg"/><Relationship Id="rId5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9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image" Target="../media/image73.jpeg"/><Relationship Id="rId5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4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4" Type="http://schemas.openxmlformats.org/officeDocument/2006/relationships/image" Target="../media/image80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4" Type="http://schemas.openxmlformats.org/officeDocument/2006/relationships/image" Target="../media/image82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3.jp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image" Target="../media/image81.jpeg"/><Relationship Id="rId5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4" Type="http://schemas.microsoft.com/office/2007/relationships/hdphoto" Target="../media/hdphoto4.wdp"/><Relationship Id="rId5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6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4" Type="http://schemas.openxmlformats.org/officeDocument/2006/relationships/image" Target="../media/image8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8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981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Common Pediatric Lower Limb Disorders</a:t>
            </a:r>
            <a:endParaRPr lang="en-US" sz="5400" b="1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2286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Dr.Khalid Bakarman &amp; Dr.Kholoud Al-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Zain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Assistant Professors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Consultant Pediatric Orthopedic Surgeons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KKUH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6388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rgbClr val="254061"/>
                </a:solidFill>
                <a:latin typeface="Calibri" charset="0"/>
              </a:rPr>
              <a:t>Dr.Mohammed</a:t>
            </a:r>
            <a:r>
              <a:rPr lang="en-US" sz="4000" b="1" dirty="0" smtClean="0">
                <a:solidFill>
                  <a:srgbClr val="254061"/>
                </a:solidFill>
                <a:latin typeface="Calibri" charset="0"/>
              </a:rPr>
              <a:t> M. Zamzam</a:t>
            </a:r>
          </a:p>
          <a:p>
            <a:r>
              <a:rPr lang="en-US" sz="2400" dirty="0" smtClean="0">
                <a:solidFill>
                  <a:srgbClr val="254061"/>
                </a:solidFill>
                <a:latin typeface="Calibri" charset="0"/>
              </a:rPr>
              <a:t>Professor &amp; Consultant Pediatric Orthopedic Surgeon</a:t>
            </a:r>
            <a:endParaRPr lang="en-US" sz="2400" dirty="0">
              <a:solidFill>
                <a:srgbClr val="25406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2) Limping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 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 is: </a:t>
            </a:r>
          </a:p>
          <a:p>
            <a:pPr lvl="1"/>
            <a:r>
              <a:rPr lang="en-US" sz="2800" dirty="0" smtClean="0"/>
              <a:t>An abnormal gait, </a:t>
            </a:r>
          </a:p>
          <a:p>
            <a:pPr lvl="1"/>
            <a:r>
              <a:rPr lang="en-US" sz="2800" dirty="0"/>
              <a:t>D</a:t>
            </a:r>
            <a:r>
              <a:rPr lang="en-US" sz="2800" dirty="0" smtClean="0"/>
              <a:t>ue to: </a:t>
            </a:r>
          </a:p>
          <a:p>
            <a:pPr lvl="2"/>
            <a:r>
              <a:rPr lang="en-US" sz="2400" dirty="0"/>
              <a:t>P</a:t>
            </a:r>
            <a:r>
              <a:rPr lang="en-US" sz="2400" dirty="0" smtClean="0"/>
              <a:t>ain, </a:t>
            </a:r>
          </a:p>
          <a:p>
            <a:pPr lvl="2"/>
            <a:r>
              <a:rPr lang="en-US" sz="2400" dirty="0" smtClean="0"/>
              <a:t>Weakness (general or nerve or muscle),</a:t>
            </a:r>
          </a:p>
          <a:p>
            <a:pPr lvl="2"/>
            <a:r>
              <a:rPr lang="en-US" sz="2400" dirty="0"/>
              <a:t>O</a:t>
            </a:r>
            <a:r>
              <a:rPr lang="en-US" sz="2400" dirty="0" smtClean="0"/>
              <a:t>r deformity (bone or joint).</a:t>
            </a:r>
          </a:p>
          <a:p>
            <a:pPr lvl="1"/>
            <a:r>
              <a:rPr lang="en-US" sz="2800" dirty="0" smtClean="0"/>
              <a:t>In one or both limbs.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35464" t="9269" b="3923"/>
          <a:stretch/>
        </p:blipFill>
        <p:spPr bwMode="auto">
          <a:xfrm>
            <a:off x="6885570" y="762000"/>
            <a:ext cx="2029830" cy="5433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Diagnosis by: </a:t>
            </a:r>
          </a:p>
          <a:p>
            <a:pPr lvl="1"/>
            <a:r>
              <a:rPr lang="en-US" sz="2800" dirty="0" smtClean="0"/>
              <a:t>History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smtClean="0"/>
              <a:t>mainly </a:t>
            </a:r>
            <a:r>
              <a:rPr lang="en-US" sz="2800" dirty="0" smtClean="0"/>
              <a:t>age of </a:t>
            </a:r>
            <a:r>
              <a:rPr lang="en-US" sz="2800" dirty="0" smtClean="0"/>
              <a:t>onset</a:t>
            </a:r>
            <a:endParaRPr lang="en-US" sz="2800" dirty="0" smtClean="0"/>
          </a:p>
          <a:p>
            <a:pPr lvl="1"/>
            <a:r>
              <a:rPr lang="en-US" sz="2800" dirty="0" smtClean="0"/>
              <a:t>Examination:</a:t>
            </a:r>
            <a:r>
              <a:rPr lang="en-US" sz="2800" dirty="0"/>
              <a:t> </a:t>
            </a:r>
            <a:endParaRPr lang="en-US" sz="2800" dirty="0" smtClean="0"/>
          </a:p>
          <a:p>
            <a:pPr lvl="2"/>
            <a:r>
              <a:rPr lang="en-US" sz="2400" dirty="0"/>
              <a:t>M</a:t>
            </a:r>
            <a:r>
              <a:rPr lang="en-US" sz="2400" dirty="0" smtClean="0"/>
              <a:t>ainly gait</a:t>
            </a:r>
            <a:r>
              <a:rPr lang="en-US" sz="2400" dirty="0"/>
              <a:t> </a:t>
            </a:r>
            <a:r>
              <a:rPr lang="en-US" sz="2400" dirty="0" smtClean="0"/>
              <a:t>in the clinic hallway,</a:t>
            </a:r>
          </a:p>
          <a:p>
            <a:pPr lvl="2"/>
            <a:r>
              <a:rPr lang="en-US" sz="2400" dirty="0" smtClean="0"/>
              <a:t>Is it:</a:t>
            </a:r>
          </a:p>
          <a:p>
            <a:pPr lvl="3"/>
            <a:r>
              <a:rPr lang="en-US" sz="2200" dirty="0" smtClean="0"/>
              <a:t>Above pelvis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Back (scoliosis</a:t>
            </a:r>
            <a:r>
              <a:rPr lang="en-US" sz="2200" dirty="0" smtClean="0"/>
              <a:t>)</a:t>
            </a:r>
            <a:endParaRPr lang="en-US" sz="2200" dirty="0" smtClean="0"/>
          </a:p>
          <a:p>
            <a:pPr lvl="3"/>
            <a:r>
              <a:rPr lang="en-US" sz="2200" dirty="0" smtClean="0"/>
              <a:t>Below pelvis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Hips, knees, ankles, &amp; </a:t>
            </a:r>
            <a:r>
              <a:rPr lang="en-US" sz="2200" dirty="0" smtClean="0"/>
              <a:t>feet</a:t>
            </a:r>
            <a:endParaRPr lang="en-US" sz="2200" dirty="0" smtClean="0"/>
          </a:p>
          <a:p>
            <a:pPr lvl="2"/>
            <a:r>
              <a:rPr lang="en-US" sz="2400" dirty="0" err="1" smtClean="0"/>
              <a:t>Neuro.Vascular</a:t>
            </a:r>
            <a:r>
              <a:rPr lang="en-US" sz="2400" dirty="0" smtClean="0"/>
              <a:t>.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35464" t="9269" b="3923"/>
          <a:stretch/>
        </p:blipFill>
        <p:spPr bwMode="auto">
          <a:xfrm>
            <a:off x="7037970" y="762000"/>
            <a:ext cx="2029830" cy="543339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19400" y="2209800"/>
            <a:ext cx="387096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Abnormal gait due to pain, weakness or deformity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History (Mainly age of onset)</a:t>
            </a:r>
          </a:p>
          <a:p>
            <a:pPr lvl="1"/>
            <a:r>
              <a:rPr lang="en-US" dirty="0" smtClean="0"/>
              <a:t>Observation</a:t>
            </a:r>
          </a:p>
          <a:p>
            <a:pPr marL="0" lvl="1" indent="0">
              <a:buNone/>
            </a:pPr>
            <a:r>
              <a:rPr lang="en-US" dirty="0" smtClean="0"/>
              <a:t>Evaluate the limp by studying the child’s gait</a:t>
            </a:r>
          </a:p>
          <a:p>
            <a:pPr marL="0" lvl="1" indent="0">
              <a:buNone/>
            </a:pPr>
            <a:r>
              <a:rPr lang="en-US" dirty="0" smtClean="0"/>
              <a:t>while the child walks in the clinic hallway  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324600" y="2286000"/>
            <a:ext cx="210603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600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Management:</a:t>
            </a:r>
          </a:p>
          <a:p>
            <a:pPr lvl="1"/>
            <a:r>
              <a:rPr lang="en-US" sz="2800" dirty="0" smtClean="0"/>
              <a:t>Generalization can’t be made.</a:t>
            </a:r>
          </a:p>
          <a:p>
            <a:pPr lvl="1"/>
            <a:r>
              <a:rPr lang="en-US" sz="2800" dirty="0" smtClean="0"/>
              <a:t>Treatment of the cause:</a:t>
            </a:r>
          </a:p>
        </p:txBody>
      </p:sp>
      <p:pic>
        <p:nvPicPr>
          <p:cNvPr id="7170" name="Picture 2" descr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371600" y="3276600"/>
            <a:ext cx="7025866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3) In-toing &amp; Out-toing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Terminology:</a:t>
            </a:r>
          </a:p>
          <a:p>
            <a:pPr lvl="1"/>
            <a:r>
              <a:rPr lang="en-US" dirty="0" smtClean="0"/>
              <a:t>Version:</a:t>
            </a:r>
          </a:p>
          <a:p>
            <a:pPr lvl="2"/>
            <a:r>
              <a:rPr lang="en-US" dirty="0" smtClean="0"/>
              <a:t>Describes </a:t>
            </a:r>
            <a:r>
              <a:rPr lang="en-US" u="sng" dirty="0" smtClean="0"/>
              <a:t>normal</a:t>
            </a:r>
            <a:r>
              <a:rPr lang="en-US" dirty="0" smtClean="0"/>
              <a:t> variations of limb rotation.</a:t>
            </a:r>
          </a:p>
          <a:p>
            <a:pPr lvl="2"/>
            <a:r>
              <a:rPr lang="en-US" dirty="0" smtClean="0"/>
              <a:t>It may be exaggerated.</a:t>
            </a:r>
          </a:p>
          <a:p>
            <a:pPr lvl="1"/>
            <a:r>
              <a:rPr lang="en-US" dirty="0" smtClean="0"/>
              <a:t>Torsion:</a:t>
            </a:r>
            <a:endParaRPr lang="en-US" dirty="0"/>
          </a:p>
          <a:p>
            <a:pPr lvl="2"/>
            <a:r>
              <a:rPr lang="en-US" dirty="0" smtClean="0"/>
              <a:t>Describes </a:t>
            </a:r>
            <a:r>
              <a:rPr lang="en-US" u="sng" dirty="0" smtClean="0"/>
              <a:t>abnormal</a:t>
            </a:r>
            <a:r>
              <a:rPr lang="en-US" dirty="0" smtClean="0"/>
              <a:t> limb rotation.</a:t>
            </a:r>
          </a:p>
          <a:p>
            <a:pPr lvl="2"/>
            <a:r>
              <a:rPr lang="en-US" dirty="0" smtClean="0"/>
              <a:t>Internal or external.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History,</a:t>
            </a:r>
          </a:p>
          <a:p>
            <a:pPr lvl="1"/>
            <a:r>
              <a:rPr lang="en-US" dirty="0" smtClean="0"/>
              <a:t>Screening examination (head to toe),</a:t>
            </a:r>
          </a:p>
          <a:p>
            <a:pPr lvl="1"/>
            <a:r>
              <a:rPr lang="en-US" dirty="0" smtClean="0"/>
              <a:t>Asses rotational profile:</a:t>
            </a:r>
          </a:p>
          <a:p>
            <a:pPr lvl="2"/>
            <a:r>
              <a:rPr lang="en-US" dirty="0" smtClean="0"/>
              <a:t>Hips </a:t>
            </a:r>
            <a:r>
              <a:rPr lang="en-US" dirty="0" smtClean="0">
                <a:sym typeface="Wingdings"/>
              </a:rPr>
              <a:t> Hips Rotational Profile.</a:t>
            </a:r>
          </a:p>
          <a:p>
            <a:pPr lvl="2"/>
            <a:r>
              <a:rPr lang="en-US" dirty="0" smtClean="0">
                <a:sym typeface="Wingdings"/>
              </a:rPr>
              <a:t>Tibiae  Foot Thigh Axis.</a:t>
            </a:r>
          </a:p>
          <a:p>
            <a:pPr lvl="2"/>
            <a:r>
              <a:rPr lang="en-US" dirty="0" smtClean="0">
                <a:sym typeface="Wingdings"/>
              </a:rPr>
              <a:t>Feet  Heal Bisector Line.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686800" cy="11430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Foot </a:t>
            </a:r>
            <a:r>
              <a:rPr lang="en-US" dirty="0"/>
              <a:t>P</a:t>
            </a:r>
            <a:r>
              <a:rPr lang="en-US" dirty="0" smtClean="0"/>
              <a:t>ropagation Angle (N= -5 to +15)</a:t>
            </a:r>
          </a:p>
        </p:txBody>
      </p:sp>
      <p:pic>
        <p:nvPicPr>
          <p:cNvPr id="358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19200" y="2203324"/>
            <a:ext cx="6705600" cy="449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3716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hips rotational profile</a:t>
            </a:r>
          </a:p>
        </p:txBody>
      </p:sp>
      <p:pic>
        <p:nvPicPr>
          <p:cNvPr id="3379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6743" y="2209800"/>
            <a:ext cx="7579057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Leg 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In-toeing &amp; out-toeing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Leg length inequality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Genu varus &amp; valgus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Proximal tibia </a:t>
            </a:r>
            <a:r>
              <a:rPr lang="en-US" dirty="0" err="1" smtClean="0"/>
              <a:t>vara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Club foot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L.L deformities in C.P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5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2954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F</a:t>
            </a:r>
            <a:r>
              <a:rPr lang="en-US" dirty="0" smtClean="0"/>
              <a:t>oot Thigh Axis</a:t>
            </a:r>
          </a:p>
        </p:txBody>
      </p:sp>
      <p:pic>
        <p:nvPicPr>
          <p:cNvPr id="348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72172" y="2209800"/>
            <a:ext cx="6576428" cy="441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2954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F</a:t>
            </a:r>
            <a:r>
              <a:rPr lang="en-US" dirty="0" smtClean="0"/>
              <a:t>oot Thigh Axis (N= 10°</a:t>
            </a:r>
            <a:r>
              <a:rPr lang="en-US" dirty="0"/>
              <a:t>-15</a:t>
            </a:r>
            <a:r>
              <a:rPr lang="en-US" dirty="0" smtClean="0"/>
              <a:t>°)</a:t>
            </a:r>
          </a:p>
        </p:txBody>
      </p:sp>
      <p:pic>
        <p:nvPicPr>
          <p:cNvPr id="348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73464" t="46126" r="12898" b="27071"/>
          <a:stretch/>
        </p:blipFill>
        <p:spPr bwMode="auto">
          <a:xfrm>
            <a:off x="2590800" y="2162178"/>
            <a:ext cx="3505200" cy="4619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873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3716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hips rotational profile</a:t>
            </a:r>
          </a:p>
        </p:txBody>
      </p:sp>
      <p:pic>
        <p:nvPicPr>
          <p:cNvPr id="33794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4800" y="2972410"/>
            <a:ext cx="2743200" cy="2666390"/>
          </a:xfrm>
          <a:prstGeom prst="rect">
            <a:avLst/>
          </a:prstGeom>
          <a:noFill/>
        </p:spPr>
      </p:pic>
      <p:pic>
        <p:nvPicPr>
          <p:cNvPr id="3379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276600" y="2971800"/>
            <a:ext cx="5667375" cy="3190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0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</a:t>
            </a:r>
            <a:r>
              <a:rPr lang="en-US" b="1" dirty="0" smtClean="0"/>
              <a:t>) </a:t>
            </a:r>
            <a:r>
              <a:rPr lang="en-US" b="1" dirty="0" smtClean="0"/>
              <a:t>In-toeing</a:t>
            </a:r>
            <a:endParaRPr lang="en-US" b="1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88" b="1588"/>
          <a:stretch>
            <a:fillRect/>
          </a:stretch>
        </p:blipFill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H="1">
            <a:off x="3048000" y="2895600"/>
            <a:ext cx="533400" cy="76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3048000"/>
            <a:ext cx="0" cy="5334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24400" y="4495800"/>
            <a:ext cx="3048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886200" y="4495800"/>
            <a:ext cx="3810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38400" y="4572000"/>
            <a:ext cx="1447800" cy="381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4495800"/>
            <a:ext cx="8382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86400" y="3581400"/>
            <a:ext cx="609600" cy="2286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98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Femoral </a:t>
            </a:r>
            <a:r>
              <a:rPr lang="en-US" b="1" dirty="0" smtClean="0"/>
              <a:t>Anteversion</a:t>
            </a:r>
            <a:endParaRPr lang="en-US" dirty="0"/>
          </a:p>
        </p:txBody>
      </p:sp>
      <p:pic>
        <p:nvPicPr>
          <p:cNvPr id="4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r:link="rId4" cstate="print"/>
          <a:srcRect t="5343" b="88"/>
          <a:stretch/>
        </p:blipFill>
        <p:spPr bwMode="auto">
          <a:xfrm>
            <a:off x="152400" y="2438400"/>
            <a:ext cx="3432811" cy="3155463"/>
          </a:xfrm>
          <a:prstGeom prst="rect">
            <a:avLst/>
          </a:prstGeom>
          <a:noFill/>
        </p:spPr>
      </p:pic>
      <p:pic>
        <p:nvPicPr>
          <p:cNvPr id="3" name="Content Placeholder 2" descr="Femoral anteversion-1.jpg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4" b="-5645"/>
          <a:stretch/>
        </p:blipFill>
        <p:spPr>
          <a:xfrm>
            <a:off x="3678164" y="3048000"/>
            <a:ext cx="5313436" cy="2133600"/>
          </a:xfrm>
        </p:spPr>
      </p:pic>
    </p:spTree>
    <p:extLst>
      <p:ext uri="{BB962C8B-B14F-4D97-AF65-F5344CB8AC3E}">
        <p14:creationId xmlns:p14="http://schemas.microsoft.com/office/powerpoint/2010/main" val="66514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Tibial Torsion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0" dirty="0" smtClean="0"/>
              <a:t>Supine position</a:t>
            </a:r>
            <a:endParaRPr lang="en-US" sz="2800" b="0" dirty="0"/>
          </a:p>
        </p:txBody>
      </p:sp>
      <p:pic>
        <p:nvPicPr>
          <p:cNvPr id="6" name="Content Placeholder 5" descr="Tibail torsion with knees forward.gi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r="178"/>
          <a:stretch/>
        </p:blipFill>
        <p:spPr>
          <a:xfrm>
            <a:off x="1068754" y="2174874"/>
            <a:ext cx="2893646" cy="460776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0" dirty="0" smtClean="0"/>
              <a:t>Sitting position</a:t>
            </a:r>
            <a:endParaRPr lang="en-US" sz="2800" b="0" dirty="0"/>
          </a:p>
        </p:txBody>
      </p:sp>
      <p:pic>
        <p:nvPicPr>
          <p:cNvPr id="7" name="Content Placeholder 6" descr="Tibial tortion assesment while sitting.png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1" r="45177" b="4344"/>
          <a:stretch/>
        </p:blipFill>
        <p:spPr>
          <a:xfrm>
            <a:off x="4873625" y="2362200"/>
            <a:ext cx="4074990" cy="4296052"/>
          </a:xfrm>
        </p:spPr>
      </p:pic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</a:t>
            </a:r>
            <a:r>
              <a:rPr lang="en-US" b="1" dirty="0"/>
              <a:t>In-toeing: Tibial Torsion</a:t>
            </a:r>
            <a:endParaRPr lang="en-US" dirty="0"/>
          </a:p>
        </p:txBody>
      </p:sp>
      <p:pic>
        <p:nvPicPr>
          <p:cNvPr id="6" name="Content Placeholder 5" descr="Foot thight axsis 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t="44076" r="27685" b="13185"/>
          <a:stretch/>
        </p:blipFill>
        <p:spPr>
          <a:xfrm>
            <a:off x="1633705" y="1524000"/>
            <a:ext cx="5681495" cy="5166361"/>
          </a:xfrm>
        </p:spPr>
      </p:pic>
    </p:spTree>
    <p:extLst>
      <p:ext uri="{BB962C8B-B14F-4D97-AF65-F5344CB8AC3E}">
        <p14:creationId xmlns:p14="http://schemas.microsoft.com/office/powerpoint/2010/main" val="23528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</a:t>
            </a:r>
            <a:r>
              <a:rPr lang="en-US" b="1" dirty="0"/>
              <a:t>In-toeing: Tibial Torsion</a:t>
            </a:r>
            <a:endParaRPr lang="en-US" dirty="0"/>
          </a:p>
        </p:txBody>
      </p:sp>
      <p:pic>
        <p:nvPicPr>
          <p:cNvPr id="6" name="Content Placeholder 5" descr="Foot thigh angle measurement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1" b="12407"/>
          <a:stretch/>
        </p:blipFill>
        <p:spPr>
          <a:xfrm>
            <a:off x="4648200" y="2438400"/>
            <a:ext cx="4495800" cy="3227754"/>
          </a:xfrm>
        </p:spPr>
      </p:pic>
      <p:pic>
        <p:nvPicPr>
          <p:cNvPr id="8" name="Content Placeholder 4" descr="Foot thigh angle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-1094"/>
          <a:stretch/>
        </p:blipFill>
        <p:spPr>
          <a:xfrm>
            <a:off x="8100" y="2438400"/>
            <a:ext cx="4563900" cy="3233615"/>
          </a:xfrm>
        </p:spPr>
      </p:pic>
    </p:spTree>
    <p:extLst>
      <p:ext uri="{BB962C8B-B14F-4D97-AF65-F5344CB8AC3E}">
        <p14:creationId xmlns:p14="http://schemas.microsoft.com/office/powerpoint/2010/main" val="185930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Forefoot Adduction</a:t>
            </a:r>
            <a:endParaRPr lang="en-US" dirty="0"/>
          </a:p>
        </p:txBody>
      </p:sp>
      <p:pic>
        <p:nvPicPr>
          <p:cNvPr id="6" name="Content Placeholder 5" descr="Forefoot adduction- O:E 2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 b="357"/>
          <a:stretch/>
        </p:blipFill>
        <p:spPr>
          <a:xfrm>
            <a:off x="152400" y="2618154"/>
            <a:ext cx="4038600" cy="2500923"/>
          </a:xfrm>
        </p:spPr>
      </p:pic>
      <p:pic>
        <p:nvPicPr>
          <p:cNvPr id="7" name="Content Placeholder 6" descr="Forefoot adduction types.p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 b="-1448"/>
          <a:stretch/>
        </p:blipFill>
        <p:spPr>
          <a:xfrm>
            <a:off x="4343400" y="2743200"/>
            <a:ext cx="4738624" cy="2063262"/>
          </a:xfrm>
        </p:spPr>
      </p:pic>
      <p:sp>
        <p:nvSpPr>
          <p:cNvPr id="8" name="Rectangle 7"/>
          <p:cNvSpPr/>
          <p:nvPr/>
        </p:nvSpPr>
        <p:spPr>
          <a:xfrm>
            <a:off x="5105400" y="2743200"/>
            <a:ext cx="11430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05400" y="3657600"/>
            <a:ext cx="914400" cy="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Adducted Big Toe</a:t>
            </a:r>
            <a:endParaRPr lang="en-US" dirty="0"/>
          </a:p>
        </p:txBody>
      </p:sp>
      <p:pic>
        <p:nvPicPr>
          <p:cNvPr id="4" name="Content Placeholder 3" descr="Wandering big toe- child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t="-1199" r="62058" b="-819"/>
          <a:stretch/>
        </p:blipFill>
        <p:spPr>
          <a:xfrm>
            <a:off x="2146848" y="2066257"/>
            <a:ext cx="4939752" cy="3877343"/>
          </a:xfrm>
        </p:spPr>
      </p:pic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1) Leg Aches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Adducted Big Toe</a:t>
            </a:r>
            <a:endParaRPr lang="en-US" dirty="0"/>
          </a:p>
        </p:txBody>
      </p:sp>
      <p:pic>
        <p:nvPicPr>
          <p:cNvPr id="4" name="Content Placeholder 3" descr="Wandering big toe- child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9" b="-819"/>
          <a:stretch/>
        </p:blipFill>
        <p:spPr>
          <a:xfrm>
            <a:off x="35090" y="2696308"/>
            <a:ext cx="9066390" cy="2561492"/>
          </a:xfrm>
        </p:spPr>
      </p:pic>
      <p:sp>
        <p:nvSpPr>
          <p:cNvPr id="5" name="Rectangle 4"/>
          <p:cNvSpPr/>
          <p:nvPr/>
        </p:nvSpPr>
        <p:spPr>
          <a:xfrm>
            <a:off x="3810000" y="2590800"/>
            <a:ext cx="5334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6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A) In-toeing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History,</a:t>
            </a:r>
          </a:p>
          <a:p>
            <a:pPr lvl="1"/>
            <a:r>
              <a:rPr lang="en-US" dirty="0" smtClean="0"/>
              <a:t>Screening examination,</a:t>
            </a:r>
          </a:p>
          <a:p>
            <a:pPr lvl="1"/>
            <a:r>
              <a:rPr lang="en-US" dirty="0" smtClean="0"/>
              <a:t>Asses rotational profile.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29000"/>
            <a:ext cx="5741294" cy="326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49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B) Out-toeing</a:t>
            </a:r>
            <a:endParaRPr lang="en-US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8210" b="-1937"/>
          <a:stretch/>
        </p:blipFill>
        <p:spPr bwMode="auto">
          <a:xfrm>
            <a:off x="381000" y="1371600"/>
            <a:ext cx="8229600" cy="50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H="1">
            <a:off x="3429000" y="2438400"/>
            <a:ext cx="457200" cy="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00600" y="2667000"/>
            <a:ext cx="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3962400"/>
            <a:ext cx="76200" cy="838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05200" y="4038600"/>
            <a:ext cx="838200" cy="762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05400" y="3962400"/>
            <a:ext cx="990600" cy="762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B)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/>
          <a:p>
            <a:r>
              <a:rPr lang="en-US" dirty="0"/>
              <a:t>Evaluation:</a:t>
            </a:r>
          </a:p>
          <a:p>
            <a:pPr lvl="1"/>
            <a:r>
              <a:rPr lang="en-US" dirty="0"/>
              <a:t>History,</a:t>
            </a:r>
          </a:p>
          <a:p>
            <a:pPr lvl="1"/>
            <a:r>
              <a:rPr lang="en-US" dirty="0"/>
              <a:t>Screening examination,</a:t>
            </a:r>
          </a:p>
          <a:p>
            <a:pPr lvl="1"/>
            <a:r>
              <a:rPr lang="en-US" dirty="0"/>
              <a:t>Asses rotational profile.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52800"/>
            <a:ext cx="5029200" cy="330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51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267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Management principles:</a:t>
            </a:r>
          </a:p>
          <a:p>
            <a:pPr lvl="1"/>
            <a:r>
              <a:rPr lang="en-US" dirty="0" smtClean="0"/>
              <a:t>Establishing correct diagnosis</a:t>
            </a:r>
          </a:p>
          <a:p>
            <a:pPr lvl="1"/>
            <a:r>
              <a:rPr lang="en-US" dirty="0" smtClean="0"/>
              <a:t>Allow spontaneous correction (observational management)</a:t>
            </a:r>
          </a:p>
          <a:p>
            <a:pPr lvl="1"/>
            <a:r>
              <a:rPr lang="en-US" dirty="0" smtClean="0"/>
              <a:t>Control child’s walking, sitting or sleeping is extremely difficult and frustrating</a:t>
            </a:r>
          </a:p>
          <a:p>
            <a:pPr lvl="1"/>
            <a:r>
              <a:rPr lang="en-US" dirty="0" smtClean="0"/>
              <a:t>Shoe wedges or inserts are ineffective</a:t>
            </a:r>
          </a:p>
          <a:p>
            <a:pPr lvl="1"/>
            <a:r>
              <a:rPr lang="en-US" dirty="0" smtClean="0"/>
              <a:t>Bracing with twister cables limits child’s activities</a:t>
            </a:r>
          </a:p>
          <a:p>
            <a:pPr lvl="1"/>
            <a:r>
              <a:rPr lang="en-US" dirty="0" smtClean="0"/>
              <a:t>Night splints have no long term benefit </a:t>
            </a:r>
            <a:endParaRPr lang="en-US" dirty="0"/>
          </a:p>
        </p:txBody>
      </p:sp>
      <p:pic>
        <p:nvPicPr>
          <p:cNvPr id="3686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4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r="2635"/>
          <a:stretch/>
        </p:blipFill>
        <p:spPr bwMode="auto">
          <a:xfrm>
            <a:off x="4419600" y="2438400"/>
            <a:ext cx="4637026" cy="3638550"/>
          </a:xfrm>
          <a:prstGeom prst="rect">
            <a:avLst/>
          </a:prstGeom>
          <a:noFill/>
        </p:spPr>
      </p:pic>
      <p:pic>
        <p:nvPicPr>
          <p:cNvPr id="4" name="Picture 3" descr="sure-step-de-rotation-strap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52" y="76200"/>
            <a:ext cx="1617047" cy="1728770"/>
          </a:xfrm>
          <a:prstGeom prst="rect">
            <a:avLst/>
          </a:prstGeom>
        </p:spPr>
      </p:pic>
      <p:pic>
        <p:nvPicPr>
          <p:cNvPr id="5" name="Picture 4" descr="Twister brac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1600" cy="1464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In-toeing:</a:t>
            </a:r>
          </a:p>
          <a:p>
            <a:pPr lvl="1"/>
            <a:r>
              <a:rPr lang="en-US" dirty="0" smtClean="0"/>
              <a:t>Annual clinic F/U </a:t>
            </a:r>
            <a:r>
              <a:rPr lang="en-US" dirty="0" smtClean="0">
                <a:sym typeface="Wingdings"/>
              </a:rPr>
              <a:t> asses degree of deformity</a:t>
            </a:r>
          </a:p>
          <a:p>
            <a:pPr lvl="1"/>
            <a:r>
              <a:rPr lang="en-US" dirty="0" smtClean="0"/>
              <a:t>Femoral anti-version </a:t>
            </a:r>
            <a:r>
              <a:rPr lang="en-US" dirty="0" smtClean="0">
                <a:sym typeface="Wingdings"/>
              </a:rPr>
              <a:t> sit cross legged </a:t>
            </a:r>
          </a:p>
          <a:p>
            <a:pPr lvl="1"/>
            <a:r>
              <a:rPr lang="en-US" dirty="0" smtClean="0">
                <a:sym typeface="Wingdings"/>
              </a:rPr>
              <a:t>Tibial torsion  spontaneous improvement</a:t>
            </a:r>
          </a:p>
          <a:p>
            <a:pPr lvl="1"/>
            <a:r>
              <a:rPr lang="en-US" dirty="0" smtClean="0">
                <a:sym typeface="Wingdings"/>
              </a:rPr>
              <a:t>Forefoot adduction  anti-version shoes, or proper shoes reversal</a:t>
            </a:r>
          </a:p>
          <a:p>
            <a:pPr lvl="1"/>
            <a:r>
              <a:rPr lang="en-US" dirty="0" smtClean="0">
                <a:sym typeface="Wingdings"/>
              </a:rPr>
              <a:t>Adducted big toe  </a:t>
            </a:r>
            <a:r>
              <a:rPr lang="en-US" dirty="0">
                <a:sym typeface="Wingdings"/>
              </a:rPr>
              <a:t>spontaneous improvement</a:t>
            </a:r>
          </a:p>
        </p:txBody>
      </p:sp>
      <p:pic>
        <p:nvPicPr>
          <p:cNvPr id="2" name="Picture 1" descr="Antivarus shoe-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4372" y="5257800"/>
            <a:ext cx="1509264" cy="1447801"/>
          </a:xfrm>
          <a:prstGeom prst="rect">
            <a:avLst/>
          </a:prstGeom>
        </p:spPr>
      </p:pic>
      <p:pic>
        <p:nvPicPr>
          <p:cNvPr id="3" name="Picture 2" descr="Antivarus shoe-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473200" cy="1473200"/>
          </a:xfrm>
          <a:prstGeom prst="rect">
            <a:avLst/>
          </a:prstGeom>
        </p:spPr>
      </p:pic>
      <p:pic>
        <p:nvPicPr>
          <p:cNvPr id="4" name="Picture 3" descr="Antivarus shoes- 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257800"/>
            <a:ext cx="154764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8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Out</a:t>
            </a:r>
            <a:r>
              <a:rPr lang="en-US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toeing:</a:t>
            </a:r>
          </a:p>
          <a:p>
            <a:pPr lvl="1"/>
            <a:r>
              <a:rPr lang="en-US" dirty="0">
                <a:sym typeface="Wingdings"/>
              </a:rPr>
              <a:t>U</a:t>
            </a:r>
            <a:r>
              <a:rPr lang="en-US" dirty="0" smtClean="0">
                <a:sym typeface="Wingdings"/>
              </a:rPr>
              <a:t>sually </a:t>
            </a:r>
            <a:r>
              <a:rPr lang="en-US" dirty="0" smtClean="0">
                <a:sym typeface="Wingdings"/>
              </a:rPr>
              <a:t>does not improve </a:t>
            </a:r>
            <a:r>
              <a:rPr lang="en-US" dirty="0" smtClean="0">
                <a:sym typeface="Wingdings"/>
              </a:rPr>
              <a:t>spontaneously</a:t>
            </a:r>
          </a:p>
          <a:p>
            <a:pPr lvl="1"/>
            <a:r>
              <a:rPr lang="en-US" dirty="0">
                <a:sym typeface="Wingdings"/>
              </a:rPr>
              <a:t>W</a:t>
            </a:r>
            <a:r>
              <a:rPr lang="en-US" dirty="0" smtClean="0">
                <a:sym typeface="Wingdings"/>
              </a:rPr>
              <a:t>ill need an operation:</a:t>
            </a:r>
          </a:p>
          <a:p>
            <a:pPr lvl="2"/>
            <a:r>
              <a:rPr lang="en-US" dirty="0" smtClean="0">
                <a:sym typeface="Wingdings"/>
              </a:rPr>
              <a:t>After the age 8y</a:t>
            </a:r>
          </a:p>
          <a:p>
            <a:pPr lvl="2"/>
            <a:r>
              <a:rPr lang="en-US" dirty="0" smtClean="0">
                <a:sym typeface="Wingdings"/>
              </a:rPr>
              <a:t>Foot propagation angle &gt;30°</a:t>
            </a:r>
            <a:endParaRPr lang="en-US" dirty="0" smtClean="0">
              <a:sym typeface="Wingdings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5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1524000"/>
          </a:xfrm>
        </p:spPr>
        <p:txBody>
          <a:bodyPr/>
          <a:lstStyle/>
          <a:p>
            <a:r>
              <a:rPr lang="en-US" dirty="0" smtClean="0"/>
              <a:t>Operative correction</a:t>
            </a:r>
            <a:r>
              <a:rPr lang="en-US" dirty="0"/>
              <a:t> </a:t>
            </a:r>
            <a:r>
              <a:rPr lang="en-US" dirty="0" smtClean="0"/>
              <a:t>indicated for children:</a:t>
            </a:r>
          </a:p>
          <a:p>
            <a:pPr lvl="1"/>
            <a:r>
              <a:rPr lang="en-US" dirty="0" smtClean="0"/>
              <a:t>(&gt; 8) years of age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 smtClean="0"/>
              <a:t>significant cosmetic and functional </a:t>
            </a:r>
            <a:r>
              <a:rPr lang="en-US" dirty="0" smtClean="0"/>
              <a:t>deformity </a:t>
            </a:r>
            <a:r>
              <a:rPr lang="en-US" dirty="0" smtClean="0">
                <a:sym typeface="Wingdings"/>
              </a:rPr>
              <a:t> &lt;1%</a:t>
            </a:r>
            <a:endParaRPr lang="en-US" dirty="0" smtClean="0"/>
          </a:p>
        </p:txBody>
      </p:sp>
      <p:pic>
        <p:nvPicPr>
          <p:cNvPr id="3789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3000375"/>
            <a:ext cx="5509628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4) Limb Length Inequality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  <a:p>
            <a:pPr lvl="1"/>
            <a:r>
              <a:rPr lang="en-US" dirty="0" smtClean="0"/>
              <a:t>Developmental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as Blount’s</a:t>
            </a:r>
            <a:endParaRPr lang="en-US" dirty="0" smtClean="0"/>
          </a:p>
          <a:p>
            <a:pPr lvl="1"/>
            <a:r>
              <a:rPr lang="en-US" dirty="0" smtClean="0"/>
              <a:t>Traumatic </a:t>
            </a:r>
            <a:r>
              <a:rPr lang="en-US" dirty="0" smtClean="0">
                <a:sym typeface="Wingdings"/>
              </a:rPr>
              <a:t> as oblique # (short), or </a:t>
            </a:r>
            <a:r>
              <a:rPr lang="en-US" dirty="0" err="1" smtClean="0">
                <a:sym typeface="Wingdings"/>
              </a:rPr>
              <a:t>multifragmented</a:t>
            </a:r>
            <a:r>
              <a:rPr lang="en-US" dirty="0" smtClean="0">
                <a:sym typeface="Wingdings"/>
              </a:rPr>
              <a:t> (long)</a:t>
            </a:r>
            <a:endParaRPr lang="en-US" dirty="0" smtClean="0"/>
          </a:p>
          <a:p>
            <a:pPr lvl="1"/>
            <a:r>
              <a:rPr lang="en-US" dirty="0" smtClean="0"/>
              <a:t>Infection </a:t>
            </a:r>
            <a:r>
              <a:rPr lang="en-US" dirty="0" smtClean="0">
                <a:sym typeface="Wingdings"/>
              </a:rPr>
              <a:t> stunted growth or dissolved part of bone</a:t>
            </a:r>
            <a:endParaRPr lang="en-US" dirty="0" smtClean="0"/>
          </a:p>
          <a:p>
            <a:pPr lvl="1"/>
            <a:r>
              <a:rPr lang="en-US" dirty="0" smtClean="0"/>
              <a:t>Metabolic </a:t>
            </a:r>
            <a:r>
              <a:rPr lang="en-US" dirty="0" smtClean="0">
                <a:sym typeface="Wingdings"/>
              </a:rPr>
              <a:t> as rickets (</a:t>
            </a:r>
            <a:r>
              <a:rPr lang="en-US" dirty="0" smtClean="0">
                <a:sym typeface="Wingdings"/>
              </a:rPr>
              <a:t>unilateral)</a:t>
            </a:r>
            <a:endParaRPr lang="en-US" dirty="0" smtClean="0"/>
          </a:p>
          <a:p>
            <a:pPr lvl="1"/>
            <a:r>
              <a:rPr lang="en-US" dirty="0" smtClean="0"/>
              <a:t>Tumor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affecting </a:t>
            </a:r>
            <a:r>
              <a:rPr lang="en-US" dirty="0" err="1" smtClean="0"/>
              <a:t>physis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leg aches?</a:t>
            </a:r>
          </a:p>
          <a:p>
            <a:pPr lvl="1"/>
            <a:r>
              <a:rPr lang="en-US" dirty="0" smtClean="0"/>
              <a:t>“Growing pain”</a:t>
            </a:r>
          </a:p>
          <a:p>
            <a:pPr lvl="1"/>
            <a:r>
              <a:rPr lang="en-US" dirty="0" smtClean="0"/>
              <a:t>Benign</a:t>
            </a:r>
          </a:p>
          <a:p>
            <a:pPr lvl="1"/>
            <a:r>
              <a:rPr lang="en-US" dirty="0" smtClean="0"/>
              <a:t>In 15 – 30 % of normal children</a:t>
            </a:r>
          </a:p>
          <a:p>
            <a:pPr lvl="1"/>
            <a:r>
              <a:rPr lang="en-US" dirty="0" smtClean="0"/>
              <a:t>F &gt; M</a:t>
            </a:r>
            <a:endParaRPr lang="en-US" dirty="0" smtClean="0"/>
          </a:p>
          <a:p>
            <a:pPr lvl="1"/>
            <a:r>
              <a:rPr lang="en-US" dirty="0" smtClean="0"/>
              <a:t>Unknown cause</a:t>
            </a:r>
          </a:p>
          <a:p>
            <a:pPr lvl="1"/>
            <a:r>
              <a:rPr lang="en-US" dirty="0" smtClean="0"/>
              <a:t>No functional </a:t>
            </a:r>
            <a:r>
              <a:rPr lang="en-US" dirty="0" smtClean="0"/>
              <a:t>disability, or limping </a:t>
            </a:r>
            <a:endParaRPr lang="en-US" dirty="0" smtClean="0"/>
          </a:p>
          <a:p>
            <a:pPr lvl="1"/>
            <a:r>
              <a:rPr lang="en-US" dirty="0" smtClean="0"/>
              <a:t>Resolves </a:t>
            </a:r>
            <a:r>
              <a:rPr lang="en-US" dirty="0" smtClean="0"/>
              <a:t>spontaneously, over several years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dirty="0" smtClean="0"/>
              <a:t>True and apparent</a:t>
            </a:r>
          </a:p>
          <a:p>
            <a:r>
              <a:rPr lang="en-US" dirty="0" smtClean="0"/>
              <a:t>Etiology</a:t>
            </a:r>
          </a:p>
          <a:p>
            <a:pPr lvl="1"/>
            <a:r>
              <a:rPr lang="en-US" dirty="0" smtClean="0"/>
              <a:t>Congenital</a:t>
            </a:r>
          </a:p>
          <a:p>
            <a:pPr lvl="1"/>
            <a:r>
              <a:rPr lang="en-US" dirty="0" smtClean="0"/>
              <a:t>Developmental </a:t>
            </a:r>
          </a:p>
          <a:p>
            <a:pPr lvl="1"/>
            <a:r>
              <a:rPr lang="en-US" dirty="0" smtClean="0"/>
              <a:t>Traumatic</a:t>
            </a:r>
          </a:p>
          <a:p>
            <a:pPr lvl="1"/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Metabolic</a:t>
            </a:r>
          </a:p>
          <a:p>
            <a:pPr lvl="1"/>
            <a:r>
              <a:rPr lang="en-US" dirty="0" smtClean="0"/>
              <a:t>Tumor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Adverse effects &amp; clinical picture:</a:t>
            </a:r>
          </a:p>
          <a:p>
            <a:pPr lvl="1"/>
            <a:r>
              <a:rPr lang="en-US" dirty="0" smtClean="0"/>
              <a:t>Gait disturbance</a:t>
            </a:r>
          </a:p>
          <a:p>
            <a:pPr lvl="1"/>
            <a:r>
              <a:rPr lang="en-US" dirty="0" smtClean="0"/>
              <a:t>Equinus deformity</a:t>
            </a:r>
          </a:p>
          <a:p>
            <a:pPr lvl="1"/>
            <a:r>
              <a:rPr lang="en-US" dirty="0" smtClean="0"/>
              <a:t>Pain: </a:t>
            </a:r>
            <a:r>
              <a:rPr lang="en-US" dirty="0" smtClean="0"/>
              <a:t>back</a:t>
            </a:r>
            <a:r>
              <a:rPr lang="en-US" dirty="0" smtClean="0"/>
              <a:t>, leg</a:t>
            </a:r>
          </a:p>
          <a:p>
            <a:pPr lvl="1"/>
            <a:r>
              <a:rPr lang="en-US" dirty="0" smtClean="0"/>
              <a:t>Scoliosis (secondary)</a:t>
            </a:r>
          </a:p>
          <a:p>
            <a:r>
              <a:rPr lang="en-US" dirty="0" smtClean="0"/>
              <a:t>Evaluation:</a:t>
            </a:r>
            <a:endParaRPr lang="en-US" dirty="0" smtClean="0"/>
          </a:p>
          <a:p>
            <a:pPr lvl="1"/>
            <a:r>
              <a:rPr lang="en-US" dirty="0" smtClean="0"/>
              <a:t>Screening examination</a:t>
            </a:r>
          </a:p>
          <a:p>
            <a:pPr lvl="1"/>
            <a:r>
              <a:rPr lang="en-US" dirty="0" smtClean="0"/>
              <a:t>Clinical measures of discrepancy</a:t>
            </a:r>
          </a:p>
          <a:p>
            <a:pPr lvl="1"/>
            <a:r>
              <a:rPr lang="en-US" dirty="0" smtClean="0"/>
              <a:t>Imaging methods (Centigram)</a:t>
            </a:r>
            <a:endParaRPr lang="en-US" dirty="0"/>
          </a:p>
        </p:txBody>
      </p:sp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420990" y="2314575"/>
            <a:ext cx="3646810" cy="3476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934200" y="2133600"/>
            <a:ext cx="22098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2286000"/>
            <a:ext cx="15240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2057400"/>
            <a:ext cx="22098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Clinical measures of </a:t>
            </a:r>
            <a:r>
              <a:rPr lang="en-US" dirty="0" smtClean="0"/>
              <a:t>discrepancy:</a:t>
            </a:r>
            <a:endParaRPr lang="en-US" dirty="0" smtClean="0"/>
          </a:p>
          <a:p>
            <a:pPr lvl="1"/>
            <a:r>
              <a:rPr lang="en-US" dirty="0" smtClean="0"/>
              <a:t>Measuring tape</a:t>
            </a:r>
          </a:p>
          <a:p>
            <a:pPr lvl="1"/>
            <a:r>
              <a:rPr lang="en-US" dirty="0" smtClean="0"/>
              <a:t>Giliazi test</a:t>
            </a:r>
          </a:p>
        </p:txBody>
      </p:sp>
      <p:pic>
        <p:nvPicPr>
          <p:cNvPr id="4" name="Picture 3" descr="Giliazi sign- femur and tib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95" y="2971800"/>
            <a:ext cx="7138805" cy="3276600"/>
          </a:xfrm>
          <a:prstGeom prst="rect">
            <a:avLst/>
          </a:prstGeom>
        </p:spPr>
      </p:pic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 rotWithShape="1">
          <a:blip r:embed="rId4" r:link="rId5" cstate="print"/>
          <a:srcRect l="42905" t="49754" b="-1"/>
          <a:stretch/>
        </p:blipFill>
        <p:spPr bwMode="auto">
          <a:xfrm>
            <a:off x="228600" y="4020557"/>
            <a:ext cx="3200400" cy="2685043"/>
          </a:xfrm>
          <a:prstGeom prst="rect">
            <a:avLst/>
          </a:prstGeom>
          <a:noFill/>
        </p:spPr>
      </p:pic>
      <p:pic>
        <p:nvPicPr>
          <p:cNvPr id="6" name="Picture 5" descr="Giliazi sign- femur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9"/>
          <a:stretch/>
        </p:blipFill>
        <p:spPr>
          <a:xfrm flipH="1">
            <a:off x="4896196" y="4038600"/>
            <a:ext cx="409540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2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Adverse effects</a:t>
            </a:r>
          </a:p>
          <a:p>
            <a:pPr lvl="1"/>
            <a:r>
              <a:rPr lang="en-US" dirty="0" smtClean="0"/>
              <a:t>Gait disturbance</a:t>
            </a:r>
          </a:p>
          <a:p>
            <a:pPr lvl="1"/>
            <a:r>
              <a:rPr lang="en-US" dirty="0" err="1" smtClean="0"/>
              <a:t>Equinous</a:t>
            </a:r>
            <a:r>
              <a:rPr lang="en-US" dirty="0" smtClean="0"/>
              <a:t> deformity</a:t>
            </a:r>
          </a:p>
          <a:p>
            <a:pPr lvl="1"/>
            <a:r>
              <a:rPr lang="en-US" dirty="0" smtClean="0"/>
              <a:t>Back pain</a:t>
            </a:r>
          </a:p>
          <a:p>
            <a:pPr lvl="1"/>
            <a:r>
              <a:rPr lang="en-US" dirty="0" smtClean="0"/>
              <a:t>Scoliosis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Screening examination</a:t>
            </a:r>
          </a:p>
          <a:p>
            <a:pPr lvl="1"/>
            <a:r>
              <a:rPr lang="en-US" dirty="0" smtClean="0"/>
              <a:t>Clinical measures of discrepancy</a:t>
            </a:r>
          </a:p>
          <a:p>
            <a:pPr lvl="1"/>
            <a:r>
              <a:rPr lang="en-US" dirty="0" smtClean="0"/>
              <a:t>Imaging methods (Centigram)</a:t>
            </a:r>
            <a:endParaRPr lang="en-US" dirty="0"/>
          </a:p>
        </p:txBody>
      </p:sp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343400" y="1828800"/>
            <a:ext cx="4286250" cy="4086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36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Management depends on the severity (&gt;2cm):</a:t>
            </a:r>
          </a:p>
          <a:p>
            <a:pPr lvl="1"/>
            <a:r>
              <a:rPr lang="en-US" dirty="0" smtClean="0"/>
              <a:t>For shorter limb:</a:t>
            </a:r>
          </a:p>
          <a:p>
            <a:pPr lvl="2"/>
            <a:r>
              <a:rPr lang="en-US" dirty="0" smtClean="0"/>
              <a:t>Shoe raise</a:t>
            </a:r>
          </a:p>
          <a:p>
            <a:pPr lvl="2"/>
            <a:r>
              <a:rPr lang="en-US" dirty="0" smtClean="0"/>
              <a:t>Bone lengthening</a:t>
            </a:r>
          </a:p>
          <a:p>
            <a:pPr lvl="1"/>
            <a:r>
              <a:rPr lang="en-US" dirty="0" smtClean="0"/>
              <a:t>For longer limb:</a:t>
            </a:r>
          </a:p>
          <a:p>
            <a:pPr lvl="2"/>
            <a:r>
              <a:rPr lang="en-US" dirty="0" err="1" smtClean="0"/>
              <a:t>Epiphysiodesis</a:t>
            </a:r>
            <a:r>
              <a:rPr lang="en-US" dirty="0" smtClean="0"/>
              <a:t> (temporary or permanent)</a:t>
            </a:r>
          </a:p>
          <a:p>
            <a:pPr lvl="2"/>
            <a:r>
              <a:rPr lang="en-US" dirty="0" smtClean="0"/>
              <a:t>Bone shortening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-1258" t="66255" r="-1"/>
          <a:stretch/>
        </p:blipFill>
        <p:spPr bwMode="auto">
          <a:xfrm>
            <a:off x="1107182" y="4572000"/>
            <a:ext cx="209321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0" y="4114800"/>
            <a:ext cx="1636196" cy="2667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28206" t="31674" r="45839" b="43751"/>
          <a:stretch/>
        </p:blipFill>
        <p:spPr bwMode="auto">
          <a:xfrm flipH="1">
            <a:off x="6096000" y="4572000"/>
            <a:ext cx="13832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28206" t="31674" r="45839" b="43751"/>
          <a:stretch/>
        </p:blipFill>
        <p:spPr bwMode="auto">
          <a:xfrm>
            <a:off x="7391400" y="4572000"/>
            <a:ext cx="13832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Management principles</a:t>
            </a:r>
          </a:p>
          <a:p>
            <a:pPr lvl="1"/>
            <a:r>
              <a:rPr lang="en-US" dirty="0" smtClean="0"/>
              <a:t>Severity</a:t>
            </a:r>
          </a:p>
          <a:p>
            <a:pPr lvl="1"/>
            <a:r>
              <a:rPr lang="en-US" dirty="0" smtClean="0"/>
              <a:t>Lifts</a:t>
            </a:r>
          </a:p>
          <a:p>
            <a:pPr lvl="1"/>
            <a:r>
              <a:rPr lang="en-US" dirty="0" smtClean="0"/>
              <a:t>Shortening</a:t>
            </a:r>
          </a:p>
          <a:p>
            <a:pPr lvl="1"/>
            <a:r>
              <a:rPr lang="en-US" dirty="0" smtClean="0"/>
              <a:t>Epiphysiodesis</a:t>
            </a:r>
          </a:p>
          <a:p>
            <a:pPr lvl="1"/>
            <a:r>
              <a:rPr lang="en-US" dirty="0" smtClean="0"/>
              <a:t>Lengthening</a:t>
            </a:r>
            <a:endParaRPr lang="en-US" dirty="0"/>
          </a:p>
        </p:txBody>
      </p:sp>
      <p:pic>
        <p:nvPicPr>
          <p:cNvPr id="307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91200" y="1981200"/>
            <a:ext cx="2667000" cy="434721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09800"/>
            <a:ext cx="1328979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25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5) Genu Varus &amp; Valgus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pic>
        <p:nvPicPr>
          <p:cNvPr id="409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95600" y="2453640"/>
            <a:ext cx="3429000" cy="42519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77000" y="3505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Knock knees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Definition: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3429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Bow legs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572000" y="2362200"/>
            <a:ext cx="2057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2286000"/>
            <a:ext cx="2057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pic>
        <p:nvPicPr>
          <p:cNvPr id="4099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952750" y="1828800"/>
            <a:ext cx="6191250" cy="421005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Etiology:</a:t>
            </a:r>
            <a:endParaRPr lang="en-US" sz="3200" dirty="0"/>
          </a:p>
          <a:p>
            <a:pPr lvl="1"/>
            <a:r>
              <a:rPr lang="en-US" sz="2800" dirty="0"/>
              <a:t>Physiologic</a:t>
            </a:r>
          </a:p>
          <a:p>
            <a:pPr lvl="1"/>
            <a:r>
              <a:rPr lang="en-US" sz="2800" dirty="0" smtClean="0"/>
              <a:t>Pathologic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5181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4800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42672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3429000"/>
            <a:ext cx="457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31242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0" y="2819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2514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2133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1524000"/>
            <a:ext cx="62484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3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hysiological </a:t>
            </a:r>
            <a:r>
              <a:rPr lang="en-US" dirty="0"/>
              <a:t>is usually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bilateral.</a:t>
            </a:r>
          </a:p>
          <a:p>
            <a:pPr lvl="1"/>
            <a:r>
              <a:rPr lang="en-US" dirty="0" smtClean="0"/>
              <a:t>Pathological </a:t>
            </a:r>
            <a:r>
              <a:rPr lang="en-US" dirty="0" smtClean="0">
                <a:sym typeface="Wingdings"/>
              </a:rPr>
              <a:t> can be unilateral.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7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Clinical features </a:t>
            </a:r>
            <a:r>
              <a:rPr lang="en-US" dirty="0" smtClean="0">
                <a:sym typeface="Wingdings"/>
              </a:rPr>
              <a:t> d</a:t>
            </a:r>
            <a:r>
              <a:rPr lang="en-US" dirty="0" smtClean="0"/>
              <a:t>iagnosis by exclusion</a:t>
            </a:r>
          </a:p>
          <a:p>
            <a:r>
              <a:rPr lang="en-US" dirty="0" smtClean="0"/>
              <a:t>H/O:</a:t>
            </a:r>
          </a:p>
          <a:p>
            <a:pPr lvl="1"/>
            <a:r>
              <a:rPr lang="en-US" dirty="0" smtClean="0"/>
              <a:t>At long bones of </a:t>
            </a:r>
            <a:r>
              <a:rPr lang="en-US" dirty="0" smtClean="0"/>
              <a:t>L.L (</a:t>
            </a:r>
            <a:r>
              <a:rPr lang="en-US" dirty="0" err="1" smtClean="0"/>
              <a:t>Bil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Dull aching, poorly localized</a:t>
            </a:r>
          </a:p>
          <a:p>
            <a:pPr lvl="1"/>
            <a:r>
              <a:rPr lang="en-US" dirty="0" smtClean="0"/>
              <a:t>Can </a:t>
            </a:r>
            <a:r>
              <a:rPr lang="en-US" dirty="0" smtClean="0"/>
              <a:t>be without activity</a:t>
            </a:r>
          </a:p>
          <a:p>
            <a:pPr lvl="1"/>
            <a:r>
              <a:rPr lang="en-US" dirty="0" smtClean="0"/>
              <a:t>At night</a:t>
            </a:r>
          </a:p>
          <a:p>
            <a:pPr lvl="1"/>
            <a:r>
              <a:rPr lang="en-US" dirty="0" smtClean="0"/>
              <a:t>Of long duration (months) </a:t>
            </a:r>
            <a:endParaRPr lang="en-US" dirty="0" smtClean="0"/>
          </a:p>
          <a:p>
            <a:pPr lvl="1"/>
            <a:r>
              <a:rPr lang="en-US" dirty="0" smtClean="0"/>
              <a:t>Responds to analgesia</a:t>
            </a:r>
          </a:p>
          <a:p>
            <a:r>
              <a:rPr lang="en-US" dirty="0" smtClean="0"/>
              <a:t>O/E:</a:t>
            </a:r>
          </a:p>
          <a:p>
            <a:pPr lvl="1"/>
            <a:r>
              <a:rPr lang="en-US" dirty="0" smtClean="0"/>
              <a:t>Long bone tenderness </a:t>
            </a:r>
            <a:r>
              <a:rPr lang="en-US" dirty="0" smtClean="0">
                <a:sym typeface="Wingdings"/>
              </a:rPr>
              <a:t> nonspecific, large </a:t>
            </a:r>
            <a:r>
              <a:rPr lang="en-US" dirty="0" smtClean="0">
                <a:sym typeface="Wingdings"/>
              </a:rPr>
              <a:t>area, or none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Normal joints motion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1447800"/>
            <a:ext cx="432816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5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981201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Bow legs</a:t>
            </a:r>
          </a:p>
          <a:p>
            <a:pPr lvl="1"/>
            <a:r>
              <a:rPr lang="en-US" dirty="0" smtClean="0"/>
              <a:t>Knock knees</a:t>
            </a:r>
          </a:p>
        </p:txBody>
      </p:sp>
      <p:pic>
        <p:nvPicPr>
          <p:cNvPr id="409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9600" y="3048000"/>
            <a:ext cx="2857500" cy="3543300"/>
          </a:xfrm>
          <a:prstGeom prst="rect">
            <a:avLst/>
          </a:prstGeom>
          <a:noFill/>
        </p:spPr>
      </p:pic>
      <p:pic>
        <p:nvPicPr>
          <p:cNvPr id="4099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657600" y="3048000"/>
            <a:ext cx="5070662" cy="344805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1371600"/>
            <a:ext cx="4038600" cy="1981200"/>
          </a:xfrm>
        </p:spPr>
        <p:txBody>
          <a:bodyPr/>
          <a:lstStyle/>
          <a:p>
            <a:r>
              <a:rPr lang="en-US" dirty="0" smtClean="0"/>
              <a:t>Etiology</a:t>
            </a:r>
          </a:p>
          <a:p>
            <a:pPr lvl="1"/>
            <a:r>
              <a:rPr lang="en-US" dirty="0" smtClean="0"/>
              <a:t>Physiologic</a:t>
            </a:r>
          </a:p>
          <a:p>
            <a:pPr lvl="1"/>
            <a:r>
              <a:rPr lang="en-US" dirty="0" smtClean="0"/>
              <a:t>Pathologic</a:t>
            </a:r>
          </a:p>
        </p:txBody>
      </p:sp>
    </p:spTree>
    <p:extLst>
      <p:ext uri="{BB962C8B-B14F-4D97-AF65-F5344CB8AC3E}">
        <p14:creationId xmlns:p14="http://schemas.microsoft.com/office/powerpoint/2010/main" val="320593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sz="3200" dirty="0" smtClean="0"/>
              <a:t>Evaluation</a:t>
            </a:r>
          </a:p>
          <a:p>
            <a:pPr lvl="1"/>
            <a:r>
              <a:rPr lang="en-US" sz="2800" dirty="0" smtClean="0"/>
              <a:t>History</a:t>
            </a:r>
          </a:p>
          <a:p>
            <a:pPr lvl="1"/>
            <a:r>
              <a:rPr lang="en-US" sz="2800" dirty="0" smtClean="0"/>
              <a:t>Examination (signs of Rickets)</a:t>
            </a:r>
          </a:p>
          <a:p>
            <a:pPr lvl="1"/>
            <a:r>
              <a:rPr lang="en-US" sz="2800" dirty="0" smtClean="0"/>
              <a:t>Laboratory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76" t="3037" b="2602"/>
          <a:stretch/>
        </p:blipFill>
        <p:spPr bwMode="auto">
          <a:xfrm>
            <a:off x="5257800" y="1219200"/>
            <a:ext cx="3657600" cy="54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  <a:endParaRPr lang="en-US" dirty="0"/>
          </a:p>
        </p:txBody>
      </p:sp>
      <p:pic>
        <p:nvPicPr>
          <p:cNvPr id="5" name="Content Placeholder 4" descr="Richets- wide physis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18333" r="21474" b="215"/>
          <a:stretch/>
        </p:blipFill>
        <p:spPr>
          <a:xfrm>
            <a:off x="76200" y="1455056"/>
            <a:ext cx="2794000" cy="2050144"/>
          </a:xfrm>
        </p:spPr>
      </p:pic>
      <p:pic>
        <p:nvPicPr>
          <p:cNvPr id="7" name="Picture 6" descr="Rickets- L.L clinical deformity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32" y="3657600"/>
            <a:ext cx="2197068" cy="3124200"/>
          </a:xfrm>
          <a:prstGeom prst="rect">
            <a:avLst/>
          </a:prstGeom>
        </p:spPr>
      </p:pic>
      <p:pic>
        <p:nvPicPr>
          <p:cNvPr id="8" name="Picture 7" descr="Rickets-L.L deformity clinic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2819400" cy="2819400"/>
          </a:xfrm>
          <a:prstGeom prst="rect">
            <a:avLst/>
          </a:prstGeom>
        </p:spPr>
      </p:pic>
      <p:pic>
        <p:nvPicPr>
          <p:cNvPr id="6" name="Content Placeholder 5" descr="Rickets- chest.jpg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t="-601" b="1066"/>
          <a:stretch/>
        </p:blipFill>
        <p:spPr>
          <a:xfrm>
            <a:off x="5725886" y="1219200"/>
            <a:ext cx="3189514" cy="2667000"/>
          </a:xfrm>
        </p:spPr>
      </p:pic>
    </p:spTree>
    <p:extLst>
      <p:ext uri="{BB962C8B-B14F-4D97-AF65-F5344CB8AC3E}">
        <p14:creationId xmlns:p14="http://schemas.microsoft.com/office/powerpoint/2010/main" val="51929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048000" cy="1143000"/>
          </a:xfrm>
        </p:spPr>
        <p:txBody>
          <a:bodyPr/>
          <a:lstStyle/>
          <a:p>
            <a:r>
              <a:rPr lang="en-US" sz="3200" dirty="0" smtClean="0"/>
              <a:t>Evaluation:</a:t>
            </a:r>
            <a:endParaRPr lang="en-US" sz="3200" dirty="0" smtClean="0"/>
          </a:p>
          <a:p>
            <a:pPr lvl="1"/>
            <a:r>
              <a:rPr lang="en-US" sz="2800" dirty="0" smtClean="0"/>
              <a:t>Imaging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529" t="5882" r="3791"/>
          <a:stretch/>
        </p:blipFill>
        <p:spPr bwMode="auto">
          <a:xfrm>
            <a:off x="703714" y="2900224"/>
            <a:ext cx="2471583" cy="373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895600"/>
            <a:ext cx="1619424" cy="37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19"/>
          <p:cNvPicPr>
            <a:picLocks noChangeAspect="1" noChangeArrowheads="1"/>
          </p:cNvPicPr>
          <p:nvPr/>
        </p:nvPicPr>
        <p:blipFill rotWithShape="1">
          <a:blip r:embed="rId5" cstate="print"/>
          <a:srcRect l="8884" t="3039"/>
          <a:stretch/>
        </p:blipFill>
        <p:spPr bwMode="auto">
          <a:xfrm>
            <a:off x="7086600" y="1552605"/>
            <a:ext cx="1981201" cy="507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XR- Difference between anatomical &amp; mechanical axsi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3"/>
          <a:stretch/>
        </p:blipFill>
        <p:spPr>
          <a:xfrm>
            <a:off x="5257800" y="1600200"/>
            <a:ext cx="1245454" cy="50159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5791200" y="1981200"/>
            <a:ext cx="76200" cy="44196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048000" cy="1143000"/>
          </a:xfrm>
        </p:spPr>
        <p:txBody>
          <a:bodyPr/>
          <a:lstStyle/>
          <a:p>
            <a:r>
              <a:rPr lang="en-US" sz="3200" dirty="0" smtClean="0"/>
              <a:t>Evaluation</a:t>
            </a:r>
          </a:p>
          <a:p>
            <a:pPr lvl="1"/>
            <a:r>
              <a:rPr lang="en-US" sz="2800" dirty="0" smtClean="0"/>
              <a:t>Imaging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2666782" cy="396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057400"/>
            <a:ext cx="1981200" cy="45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57400"/>
            <a:ext cx="2766654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19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r>
              <a:rPr lang="en-US" sz="3200" dirty="0" smtClean="0"/>
              <a:t>Management principles:</a:t>
            </a:r>
          </a:p>
          <a:p>
            <a:pPr lvl="1"/>
            <a:r>
              <a:rPr lang="en-US" sz="2800" dirty="0" smtClean="0"/>
              <a:t>Non-operative:</a:t>
            </a:r>
          </a:p>
          <a:p>
            <a:pPr lvl="2"/>
            <a:r>
              <a:rPr lang="en-US" sz="2400" dirty="0" smtClean="0"/>
              <a:t>Physiological </a:t>
            </a:r>
            <a:r>
              <a:rPr lang="en-US" sz="2400" dirty="0" smtClean="0">
                <a:sym typeface="Wingdings"/>
              </a:rPr>
              <a:t> usually</a:t>
            </a:r>
          </a:p>
          <a:p>
            <a:pPr lvl="2"/>
            <a:r>
              <a:rPr lang="en-US" sz="2400" dirty="0" smtClean="0">
                <a:sym typeface="Wingdings"/>
              </a:rPr>
              <a:t>Pathological  must treat underlying cause, as rickets</a:t>
            </a:r>
            <a:endParaRPr lang="en-US" sz="2400" dirty="0" smtClean="0"/>
          </a:p>
          <a:p>
            <a:pPr lvl="1"/>
            <a:r>
              <a:rPr lang="en-US" sz="2800" dirty="0" smtClean="0"/>
              <a:t>Epiphysiodesis</a:t>
            </a:r>
          </a:p>
          <a:p>
            <a:pPr lvl="1"/>
            <a:r>
              <a:rPr lang="en-US" sz="2800" dirty="0" smtClean="0"/>
              <a:t>Corrective osteotomies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0362" y="1219201"/>
            <a:ext cx="2357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842510" y="4148666"/>
            <a:ext cx="4225290" cy="2347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sz="3200" dirty="0" smtClean="0"/>
              <a:t>Management principles:</a:t>
            </a:r>
          </a:p>
          <a:p>
            <a:pPr lvl="1"/>
            <a:r>
              <a:rPr lang="en-US" sz="2800" dirty="0" smtClean="0"/>
              <a:t>Non-operative ?</a:t>
            </a:r>
          </a:p>
          <a:p>
            <a:pPr lvl="1"/>
            <a:r>
              <a:rPr lang="en-US" sz="2800" dirty="0" smtClean="0"/>
              <a:t>Epiphysiodesis</a:t>
            </a:r>
          </a:p>
          <a:p>
            <a:pPr lvl="1"/>
            <a:r>
              <a:rPr lang="en-US" sz="2800" dirty="0" smtClean="0"/>
              <a:t>Corrective osteotomies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92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4400" y="3810000"/>
            <a:ext cx="4834890" cy="2686050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14600"/>
            <a:ext cx="2743200" cy="399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20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6) Proximal Tibia Vara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“Blount disease”: damage of proximal medial tibial growth plate of unknown cause</a:t>
            </a:r>
          </a:p>
          <a:p>
            <a:r>
              <a:rPr lang="en-US" dirty="0" smtClean="0"/>
              <a:t>Staging:</a:t>
            </a:r>
          </a:p>
          <a:p>
            <a:pPr lvl="1"/>
            <a:r>
              <a:rPr lang="en-US" dirty="0" smtClean="0"/>
              <a:t>Radiological (M.D.A)</a:t>
            </a:r>
          </a:p>
          <a:p>
            <a:pPr lvl="1"/>
            <a:r>
              <a:rPr lang="en-US" dirty="0" smtClean="0"/>
              <a:t>M.D.A &lt; 11° </a:t>
            </a:r>
            <a:r>
              <a:rPr lang="en-US" dirty="0" smtClean="0">
                <a:sym typeface="Wingdings"/>
              </a:rPr>
              <a:t> observe</a:t>
            </a:r>
          </a:p>
          <a:p>
            <a:pPr lvl="1"/>
            <a:r>
              <a:rPr lang="en-US" dirty="0" smtClean="0">
                <a:sym typeface="Wingdings"/>
              </a:rPr>
              <a:t>M.D.A &gt; 15</a:t>
            </a:r>
            <a:r>
              <a:rPr lang="en-US" dirty="0" smtClean="0"/>
              <a:t>° </a:t>
            </a:r>
            <a:r>
              <a:rPr lang="en-US" dirty="0" smtClean="0">
                <a:sym typeface="Wingdings"/>
              </a:rPr>
              <a:t> operate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 rotWithShape="1">
          <a:blip r:embed="rId3" r:link="rId4" cstate="print"/>
          <a:srcRect t="4161" r="67184"/>
          <a:stretch/>
        </p:blipFill>
        <p:spPr bwMode="auto">
          <a:xfrm>
            <a:off x="7504967" y="1981200"/>
            <a:ext cx="1562833" cy="2035695"/>
          </a:xfrm>
          <a:prstGeom prst="rect">
            <a:avLst/>
          </a:prstGeom>
          <a:noFill/>
        </p:spPr>
      </p:pic>
      <p:pic>
        <p:nvPicPr>
          <p:cNvPr id="10243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/>
          <p:cNvPicPr>
            <a:picLocks noChangeAspect="1" noChangeArrowheads="1"/>
          </p:cNvPicPr>
          <p:nvPr/>
        </p:nvPicPr>
        <p:blipFill rotWithShape="1">
          <a:blip r:embed="rId5" r:link="rId6" cstate="print"/>
          <a:srcRect l="15124" t="14720" r="13799" b="11459"/>
          <a:stretch/>
        </p:blipFill>
        <p:spPr bwMode="auto">
          <a:xfrm>
            <a:off x="5867400" y="4875918"/>
            <a:ext cx="3015341" cy="1905882"/>
          </a:xfrm>
          <a:prstGeom prst="rect">
            <a:avLst/>
          </a:prstGeom>
          <a:noFill/>
        </p:spPr>
      </p:pic>
      <p:pic>
        <p:nvPicPr>
          <p:cNvPr id="10244" name="Picture 4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/>
          <p:cNvPicPr>
            <a:picLocks noChangeAspect="1" noChangeArrowheads="1"/>
          </p:cNvPicPr>
          <p:nvPr/>
        </p:nvPicPr>
        <p:blipFill rotWithShape="1">
          <a:blip r:embed="rId7" r:link="rId8" cstate="print"/>
          <a:srcRect l="2386" t="8579" r="6666" b="13628"/>
          <a:stretch/>
        </p:blipFill>
        <p:spPr bwMode="auto">
          <a:xfrm>
            <a:off x="283188" y="4876800"/>
            <a:ext cx="5431812" cy="19287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MRI is mandatory:</a:t>
            </a:r>
          </a:p>
          <a:p>
            <a:pPr lvl="1"/>
            <a:r>
              <a:rPr lang="en-US" dirty="0" smtClean="0"/>
              <a:t>When:</a:t>
            </a:r>
          </a:p>
          <a:p>
            <a:pPr lvl="2"/>
            <a:r>
              <a:rPr lang="en-US" dirty="0" smtClean="0"/>
              <a:t>Sever cases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ecurrence</a:t>
            </a:r>
          </a:p>
          <a:p>
            <a:pPr lvl="1"/>
            <a:r>
              <a:rPr lang="en-US" dirty="0" smtClean="0"/>
              <a:t>Why?</a:t>
            </a:r>
          </a:p>
          <a:p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 rotWithShape="1">
          <a:blip r:embed="rId3" r:link="rId4" cstate="print"/>
          <a:srcRect t="4161"/>
          <a:stretch/>
        </p:blipFill>
        <p:spPr bwMode="auto">
          <a:xfrm>
            <a:off x="2159982" y="3371905"/>
            <a:ext cx="6907818" cy="2952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9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4038600" cy="4525963"/>
          </a:xfrm>
        </p:spPr>
        <p:txBody>
          <a:bodyPr/>
          <a:lstStyle/>
          <a:p>
            <a:r>
              <a:rPr lang="en-US" dirty="0" smtClean="0"/>
              <a:t>What is leg aches?</a:t>
            </a:r>
          </a:p>
          <a:p>
            <a:pPr lvl="1"/>
            <a:r>
              <a:rPr lang="en-US" dirty="0" smtClean="0"/>
              <a:t>Growing pain</a:t>
            </a:r>
          </a:p>
          <a:p>
            <a:pPr lvl="1"/>
            <a:r>
              <a:rPr lang="en-US" dirty="0" smtClean="0"/>
              <a:t>Benign</a:t>
            </a:r>
          </a:p>
          <a:p>
            <a:pPr lvl="1"/>
            <a:r>
              <a:rPr lang="en-US" dirty="0" smtClean="0"/>
              <a:t>No functional disability</a:t>
            </a:r>
          </a:p>
          <a:p>
            <a:pPr lvl="1"/>
            <a:r>
              <a:rPr lang="en-US" dirty="0" smtClean="0"/>
              <a:t>Resolves spontaneously</a:t>
            </a:r>
          </a:p>
          <a:p>
            <a:pPr lvl="1"/>
            <a:r>
              <a:rPr lang="en-US" dirty="0" smtClean="0"/>
              <a:t>Unknown cause</a:t>
            </a:r>
          </a:p>
          <a:p>
            <a:r>
              <a:rPr lang="en-US" dirty="0" smtClean="0"/>
              <a:t>Clinical features</a:t>
            </a:r>
          </a:p>
          <a:p>
            <a:pPr lvl="1"/>
            <a:r>
              <a:rPr lang="en-US" dirty="0" smtClean="0"/>
              <a:t>Diagnosis by exclusion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15000" y="17526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History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5715000" y="32766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Screening Examination</a:t>
            </a:r>
            <a:endParaRPr lang="en-US" sz="2500" b="1" dirty="0"/>
          </a:p>
        </p:txBody>
      </p:sp>
      <p:sp>
        <p:nvSpPr>
          <p:cNvPr id="9" name="Oval 8"/>
          <p:cNvSpPr/>
          <p:nvPr/>
        </p:nvSpPr>
        <p:spPr>
          <a:xfrm>
            <a:off x="5715000" y="47244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Tenderness</a:t>
            </a:r>
          </a:p>
          <a:p>
            <a:pPr algn="ctr"/>
            <a:r>
              <a:rPr lang="en-US" sz="2400" b="1" dirty="0" smtClean="0"/>
              <a:t>Joint Motion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71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153400" cy="1447800"/>
          </a:xfrm>
        </p:spPr>
        <p:txBody>
          <a:bodyPr/>
          <a:lstStyle/>
          <a:p>
            <a:r>
              <a:rPr lang="en-US" dirty="0" smtClean="0"/>
              <a:t>Blount disease</a:t>
            </a:r>
          </a:p>
          <a:p>
            <a:pPr indent="0">
              <a:buNone/>
            </a:pPr>
            <a:r>
              <a:rPr lang="en-US" sz="2000" dirty="0" smtClean="0"/>
              <a:t>Damage of proximal medial tibial growth plate of unknown cause</a:t>
            </a:r>
          </a:p>
          <a:p>
            <a:pPr indent="0">
              <a:buNone/>
            </a:pPr>
            <a:r>
              <a:rPr lang="en-US" sz="2000" dirty="0" smtClean="0"/>
              <a:t>MRI is mandatory …. Why?</a:t>
            </a:r>
          </a:p>
          <a:p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7200" y="2743200"/>
            <a:ext cx="4762500" cy="2124075"/>
          </a:xfrm>
          <a:prstGeom prst="rect">
            <a:avLst/>
          </a:prstGeom>
          <a:noFill/>
        </p:spPr>
      </p:pic>
      <p:pic>
        <p:nvPicPr>
          <p:cNvPr id="10243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410200" y="2743201"/>
            <a:ext cx="3380749" cy="2057400"/>
          </a:xfrm>
          <a:prstGeom prst="rect">
            <a:avLst/>
          </a:prstGeom>
          <a:noFill/>
        </p:spPr>
      </p:pic>
      <p:pic>
        <p:nvPicPr>
          <p:cNvPr id="10244" name="Picture 4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2667000" y="4953000"/>
            <a:ext cx="4038600" cy="1676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31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Infantile </a:t>
            </a:r>
            <a:r>
              <a:rPr lang="en-US" dirty="0" smtClean="0">
                <a:sym typeface="Wingdings"/>
              </a:rPr>
              <a:t> usually in over weight &amp; early walkers</a:t>
            </a:r>
            <a:endParaRPr lang="en-US" dirty="0" smtClean="0"/>
          </a:p>
          <a:p>
            <a:pPr lvl="1"/>
            <a:r>
              <a:rPr lang="en-US" dirty="0" smtClean="0"/>
              <a:t>Adolescent </a:t>
            </a:r>
            <a:r>
              <a:rPr lang="en-US" dirty="0" smtClean="0">
                <a:sym typeface="Wingdings"/>
              </a:rPr>
              <a:t> usually over weight &amp; unilateral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pic>
        <p:nvPicPr>
          <p:cNvPr id="1126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2400" y="2057400"/>
            <a:ext cx="4286250" cy="3381375"/>
          </a:xfrm>
          <a:prstGeom prst="rect">
            <a:avLst/>
          </a:prstGeom>
          <a:noFill/>
        </p:spPr>
      </p:pic>
      <p:pic>
        <p:nvPicPr>
          <p:cNvPr id="11267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19600" y="2057400"/>
            <a:ext cx="4724400" cy="3390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3817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Bilateral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1371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Unilateral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7) Club Foot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Etiology</a:t>
            </a:r>
          </a:p>
          <a:p>
            <a:pPr lvl="1"/>
            <a:r>
              <a:rPr lang="en-US" sz="2800" dirty="0" smtClean="0"/>
              <a:t>Postural </a:t>
            </a:r>
            <a:r>
              <a:rPr lang="en-US" sz="2800" dirty="0" smtClean="0">
                <a:sym typeface="Wingdings"/>
              </a:rPr>
              <a:t> fully correctable </a:t>
            </a:r>
            <a:endParaRPr lang="en-US" sz="2800" dirty="0" smtClean="0"/>
          </a:p>
          <a:p>
            <a:pPr lvl="1"/>
            <a:r>
              <a:rPr lang="en-US" sz="2800" dirty="0" smtClean="0"/>
              <a:t>Idiopathic (CTEV) </a:t>
            </a:r>
            <a:r>
              <a:rPr lang="en-US" sz="2800" dirty="0" smtClean="0">
                <a:sym typeface="Wingdings"/>
              </a:rPr>
              <a:t> partially correctable</a:t>
            </a:r>
            <a:endParaRPr lang="en-US" sz="2800" dirty="0" smtClean="0"/>
          </a:p>
          <a:p>
            <a:pPr lvl="1"/>
            <a:r>
              <a:rPr lang="en-US" sz="2800" dirty="0" smtClean="0"/>
              <a:t>Secondary (Spina Bifida) </a:t>
            </a:r>
            <a:r>
              <a:rPr lang="en-US" sz="2800" dirty="0" smtClean="0">
                <a:sym typeface="Wingdings"/>
              </a:rPr>
              <a:t> rigid deformity</a:t>
            </a:r>
            <a:endParaRPr lang="en-US" sz="2800" dirty="0" smtClean="0"/>
          </a:p>
          <a:p>
            <a:pPr lvl="1"/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564" b="5805"/>
          <a:stretch/>
        </p:blipFill>
        <p:spPr bwMode="auto">
          <a:xfrm>
            <a:off x="2133600" y="3810001"/>
            <a:ext cx="50993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Etiology</a:t>
            </a:r>
          </a:p>
          <a:p>
            <a:pPr lvl="1"/>
            <a:r>
              <a:rPr lang="en-US" sz="2800" dirty="0" smtClean="0"/>
              <a:t>Postural</a:t>
            </a:r>
            <a:r>
              <a:rPr lang="en-US" sz="2800" dirty="0" smtClean="0">
                <a:sym typeface="Wingdings"/>
              </a:rPr>
              <a:t> </a:t>
            </a:r>
            <a:endParaRPr lang="en-US" sz="2800" dirty="0" smtClean="0"/>
          </a:p>
          <a:p>
            <a:pPr lvl="1"/>
            <a:r>
              <a:rPr lang="en-US" sz="2800" dirty="0" smtClean="0"/>
              <a:t>Idiopathic (CTEV)</a:t>
            </a:r>
          </a:p>
          <a:p>
            <a:pPr lvl="1"/>
            <a:r>
              <a:rPr lang="en-US" sz="2800" dirty="0" smtClean="0"/>
              <a:t>Secondary (Spina Bifida)</a:t>
            </a:r>
          </a:p>
          <a:p>
            <a:pPr lvl="1"/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564" b="5805"/>
          <a:stretch/>
        </p:blipFill>
        <p:spPr bwMode="auto">
          <a:xfrm>
            <a:off x="2133600" y="3810001"/>
            <a:ext cx="50993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38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Diagnosis </a:t>
            </a:r>
            <a:r>
              <a:rPr lang="en-US" sz="3200" dirty="0" smtClean="0"/>
              <a:t>by:</a:t>
            </a:r>
            <a:endParaRPr lang="en-US" sz="32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Neurological lesion that can cause: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Spina </a:t>
            </a:r>
            <a:r>
              <a:rPr lang="en-US" sz="2400" dirty="0" smtClean="0"/>
              <a:t>Bifida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/>
              <a:t>E</a:t>
            </a:r>
            <a:r>
              <a:rPr lang="en-US" sz="2400" dirty="0" smtClean="0"/>
              <a:t>xcluded by spine X-rays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A</a:t>
            </a:r>
            <a:r>
              <a:rPr lang="en-US" sz="2800" dirty="0" smtClean="0"/>
              <a:t>bnormalities that can explain: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 As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A</a:t>
            </a:r>
            <a:r>
              <a:rPr lang="en-US" sz="2400" dirty="0" smtClean="0"/>
              <a:t>rthrogryposis</a:t>
            </a:r>
            <a:endParaRPr lang="en-US" sz="2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With other congenital anomalies: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Proximal </a:t>
            </a:r>
            <a:r>
              <a:rPr lang="en-US" sz="2400" dirty="0" smtClean="0"/>
              <a:t>femoral focal deficiency (PFFD)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Syndromatic clubfoot:</a:t>
            </a:r>
            <a:endParaRPr lang="en-US" sz="2800" dirty="0"/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Larsen’s </a:t>
            </a:r>
            <a:r>
              <a:rPr lang="en-US" sz="2400" dirty="0"/>
              <a:t>S</a:t>
            </a:r>
            <a:r>
              <a:rPr lang="en-US" sz="2400" dirty="0" smtClean="0"/>
              <a:t>yndrome, Amniotic </a:t>
            </a:r>
            <a:r>
              <a:rPr lang="en-US" sz="2400" dirty="0"/>
              <a:t>B</a:t>
            </a:r>
            <a:r>
              <a:rPr lang="en-US" sz="2400" dirty="0" smtClean="0"/>
              <a:t>and Syndrome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Diagnosis by exclusion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Exclude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Neurological lesion that can cause the deformity “Spina Bifida” (excluded by spine x-rays)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Other abnormalities that can explain the deformity “Arthrogryposis, Myelodysplasia”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Presence of concomitant congenital anomalies 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 smtClean="0"/>
              <a:t>     “Proximal femoral focal deficiency”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Syndromatic clubfoot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 smtClean="0"/>
              <a:t>     “Larsen’s syndrome, Amniotic band Syndrome”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09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Clinical examination </a:t>
            </a:r>
            <a:r>
              <a:rPr lang="en-US" b="1" u="sng" dirty="0" smtClean="0"/>
              <a:t>Characteristic Deformity :</a:t>
            </a:r>
          </a:p>
          <a:p>
            <a:pPr lvl="1"/>
            <a:r>
              <a:rPr lang="en-US" sz="2800" b="1" dirty="0" smtClean="0">
                <a:solidFill>
                  <a:srgbClr val="000000"/>
                </a:solidFill>
              </a:rPr>
              <a:t>Hind foot: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Equinus (Ankle joint)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Varus (Subtalar joint)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Mid &amp; f</a:t>
            </a:r>
            <a:r>
              <a:rPr lang="en-US" sz="2800" b="1" dirty="0" smtClean="0">
                <a:solidFill>
                  <a:srgbClr val="000000"/>
                </a:solidFill>
              </a:rPr>
              <a:t>ore </a:t>
            </a:r>
            <a:r>
              <a:rPr lang="en-US" sz="2800" b="1" dirty="0" smtClean="0">
                <a:solidFill>
                  <a:srgbClr val="000000"/>
                </a:solidFill>
              </a:rPr>
              <a:t>foot: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Forefoot Adduction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Cavus</a:t>
            </a:r>
          </a:p>
        </p:txBody>
      </p:sp>
      <p:pic>
        <p:nvPicPr>
          <p:cNvPr id="4" name="Picture 5" descr="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41775"/>
            <a:ext cx="4114800" cy="24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00219"/>
            <a:ext cx="4114800" cy="2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pic>
        <p:nvPicPr>
          <p:cNvPr id="4" name="Picture 5" descr="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41775"/>
            <a:ext cx="4114800" cy="24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00219"/>
            <a:ext cx="4114800" cy="2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lubfoot- bone deformities copy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" y="1981200"/>
            <a:ext cx="4697104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3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D.D from serious problems, mainly tumor:</a:t>
            </a:r>
          </a:p>
          <a:p>
            <a:pPr lvl="1"/>
            <a:r>
              <a:rPr lang="en-US" dirty="0" smtClean="0"/>
              <a:t>Osteoid osteoma</a:t>
            </a:r>
          </a:p>
          <a:p>
            <a:pPr lvl="1"/>
            <a:r>
              <a:rPr lang="en-US" dirty="0" smtClean="0"/>
              <a:t>Osteosarcoma</a:t>
            </a:r>
          </a:p>
          <a:p>
            <a:pPr lvl="1"/>
            <a:r>
              <a:rPr lang="en-US" dirty="0" smtClean="0"/>
              <a:t>Ewing </a:t>
            </a:r>
            <a:r>
              <a:rPr lang="en-US" dirty="0" smtClean="0"/>
              <a:t>sarcoma</a:t>
            </a:r>
          </a:p>
          <a:p>
            <a:pPr lvl="1"/>
            <a:r>
              <a:rPr lang="en-US" dirty="0" smtClean="0"/>
              <a:t>Leukemia</a:t>
            </a:r>
          </a:p>
          <a:p>
            <a:pPr lvl="1"/>
            <a:r>
              <a:rPr lang="en-US" dirty="0" smtClean="0"/>
              <a:t>SCA</a:t>
            </a:r>
          </a:p>
          <a:p>
            <a:pPr lvl="1"/>
            <a:r>
              <a:rPr lang="en-US" dirty="0" smtClean="0"/>
              <a:t>Subacute O.M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Clinical examination: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Deformities don’t prevent walking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Calf muscles wasting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Internal torsion of the leg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Foot is smaller in unilateral affection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Callosities at abnormal pressure areas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Short Achilles tendon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Heel is high and small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No creases behind Heel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Abnormal crease in middle of the foot</a:t>
            </a:r>
          </a:p>
        </p:txBody>
      </p:sp>
      <p:pic>
        <p:nvPicPr>
          <p:cNvPr id="4" name="Picture 5" descr="scan004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24588" t="40990" r="12497"/>
          <a:stretch/>
        </p:blipFill>
        <p:spPr bwMode="auto">
          <a:xfrm>
            <a:off x="6106193" y="1752600"/>
            <a:ext cx="29616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Management:</a:t>
            </a:r>
          </a:p>
          <a:p>
            <a:endParaRPr lang="en-US" dirty="0" smtClean="0"/>
          </a:p>
          <a:p>
            <a:pPr algn="ctr">
              <a:buNone/>
              <a:defRPr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goal of treatment for is to obtain a foot that is plantigrade, functional, painless, and stable over time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A cosmetically pleasing appearance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is also an important goal sought by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surgeon and family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Validity up to 12 months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soft tissue becomes more tight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 “Ponseti”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 stages, weekly basis (usually by 6-8w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lubfoot- Dr.Ponsi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136900"/>
            <a:ext cx="2324100" cy="3492500"/>
          </a:xfrm>
          <a:prstGeom prst="rect">
            <a:avLst/>
          </a:prstGeom>
        </p:spPr>
      </p:pic>
      <p:pic>
        <p:nvPicPr>
          <p:cNvPr id="8" name="Picture 7" descr="Clubfoot- correction stages (casts and clinical)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2"/>
          <a:stretch/>
        </p:blipFill>
        <p:spPr>
          <a:xfrm>
            <a:off x="4648200" y="3363747"/>
            <a:ext cx="3975100" cy="318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correction “Dennis Brown Splint”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3-4y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old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lubfeet- DB shoes, uni lat CTEV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40" y="2590800"/>
            <a:ext cx="538326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watch and avoid recurrence, till 9y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old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Avoid false correction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by going in sequence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to stop ?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not improving, pressure ulcers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Validity up to 12 months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soft tissue becomes more tight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 “Ponseti”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 stages, weekly basis (usually by 6-8w)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Maintaining correction “Dennis Brown Splint”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3-4y old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watch and avoid recurrence, till 9y old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Avoid false correction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by going in sequence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to stop ?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not improving, pressure ulcers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an0043"/>
          <p:cNvPicPr>
            <a:picLocks noChangeAspect="1" noChangeArrowheads="1"/>
          </p:cNvPicPr>
          <p:nvPr/>
        </p:nvPicPr>
        <p:blipFill rotWithShape="1">
          <a:blip r:embed="rId3" cstate="print"/>
          <a:srcRect l="3339" t="26590" r="12249" b="9373"/>
          <a:stretch/>
        </p:blipFill>
        <p:spPr bwMode="auto">
          <a:xfrm rot="5400000">
            <a:off x="2233998" y="5434398"/>
            <a:ext cx="1676400" cy="86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an0049"/>
          <p:cNvPicPr>
            <a:picLocks noChangeAspect="1" noChangeArrowheads="1"/>
          </p:cNvPicPr>
          <p:nvPr/>
        </p:nvPicPr>
        <p:blipFill rotWithShape="1">
          <a:blip r:embed="rId4" cstate="print"/>
          <a:srcRect l="9173" t="15109" r="13386" b="11879"/>
          <a:stretch/>
        </p:blipFill>
        <p:spPr bwMode="auto">
          <a:xfrm>
            <a:off x="3962400" y="5029200"/>
            <a:ext cx="126970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n0050"/>
          <p:cNvPicPr>
            <a:picLocks noChangeAspect="1" noChangeArrowheads="1"/>
          </p:cNvPicPr>
          <p:nvPr/>
        </p:nvPicPr>
        <p:blipFill rotWithShape="1">
          <a:blip r:embed="rId5" cstate="print"/>
          <a:srcRect l="11023" t="18488" r="13687" b="13399"/>
          <a:stretch/>
        </p:blipFill>
        <p:spPr bwMode="auto">
          <a:xfrm>
            <a:off x="5638800" y="5293388"/>
            <a:ext cx="1828800" cy="110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Clubfoot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algn="ctr" eaLnBrk="1" hangingPunct="1"/>
            <a:r>
              <a:rPr lang="en-US">
                <a:latin typeface="Times New Roman" charset="0"/>
                <a:cs typeface="Times New Roman" charset="0"/>
              </a:rPr>
              <a:t>Manipulation and serial casts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Validity, up to 12 months !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Technique  </a:t>
            </a:r>
            <a:r>
              <a:rPr lang="ja-JP" altLang="en-US">
                <a:latin typeface="Times New Roman" charset="0"/>
                <a:cs typeface="Times New Roman" charset="0"/>
              </a:rPr>
              <a:t>“</a:t>
            </a:r>
            <a:r>
              <a:rPr lang="en-US">
                <a:latin typeface="Times New Roman" charset="0"/>
                <a:cs typeface="Times New Roman" charset="0"/>
              </a:rPr>
              <a:t>Ponseti</a:t>
            </a:r>
            <a:r>
              <a:rPr lang="ja-JP" altLang="en-US">
                <a:latin typeface="Times New Roman" charset="0"/>
                <a:cs typeface="Times New Roman" charset="0"/>
              </a:rPr>
              <a:t>”</a:t>
            </a:r>
            <a:endParaRPr lang="en-US">
              <a:latin typeface="Times New Roman" charset="0"/>
              <a:cs typeface="Times New Roman" charset="0"/>
            </a:endParaRP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Avoid false correction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When to stop ?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Maintaining the correction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Follow up to watch and avoid recurrence</a:t>
            </a:r>
            <a:endParaRPr lang="en-US">
              <a:latin typeface="Calibri" charset="0"/>
            </a:endParaRPr>
          </a:p>
        </p:txBody>
      </p:sp>
      <p:pic>
        <p:nvPicPr>
          <p:cNvPr id="34820" name="Picture 4" descr="scan0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89188"/>
            <a:ext cx="243998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scan0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172878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 descr="scan0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2369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Indications of surgical treatment:</a:t>
            </a:r>
          </a:p>
          <a:p>
            <a:pPr lvl="1">
              <a:defRPr/>
            </a:pPr>
            <a:r>
              <a:rPr lang="en-US" dirty="0" smtClean="0"/>
              <a:t>Late presentation</a:t>
            </a:r>
            <a:r>
              <a:rPr lang="en-US" dirty="0"/>
              <a:t> </a:t>
            </a:r>
            <a:r>
              <a:rPr lang="en-US" dirty="0" smtClean="0"/>
              <a:t>(&gt;12 months of age)</a:t>
            </a:r>
          </a:p>
          <a:p>
            <a:pPr lvl="1">
              <a:defRPr/>
            </a:pPr>
            <a:r>
              <a:rPr lang="en-US" dirty="0" smtClean="0"/>
              <a:t>Complementary to conservative </a:t>
            </a:r>
            <a:r>
              <a:rPr lang="en-US" dirty="0" smtClean="0"/>
              <a:t>treatment (residual forefoot adduction)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Failure of conservative treatment</a:t>
            </a:r>
          </a:p>
          <a:p>
            <a:pPr lvl="1">
              <a:defRPr/>
            </a:pPr>
            <a:r>
              <a:rPr lang="en-US" dirty="0" smtClean="0"/>
              <a:t>Recurrence after conservative treatment</a:t>
            </a:r>
          </a:p>
        </p:txBody>
      </p:sp>
    </p:spTree>
    <p:extLst>
      <p:ext uri="{BB962C8B-B14F-4D97-AF65-F5344CB8AC3E}">
        <p14:creationId xmlns:p14="http://schemas.microsoft.com/office/powerpoint/2010/main" val="172512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Soft </a:t>
            </a:r>
            <a:r>
              <a:rPr lang="en-US" dirty="0" smtClean="0"/>
              <a:t>tissue</a:t>
            </a:r>
            <a:endParaRPr lang="en-US" dirty="0" smtClean="0"/>
          </a:p>
        </p:txBody>
      </p:sp>
      <p:pic>
        <p:nvPicPr>
          <p:cNvPr id="4" name="Picture 3" descr="Clubfeet- postromedial approu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09900"/>
            <a:ext cx="2844800" cy="2857500"/>
          </a:xfrm>
          <a:prstGeom prst="rect">
            <a:avLst/>
          </a:prstGeom>
        </p:spPr>
      </p:pic>
      <p:pic>
        <p:nvPicPr>
          <p:cNvPr id="9" name="Picture 8" descr="Clubfoot- soft tissue releas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b="28120"/>
          <a:stretch/>
        </p:blipFill>
        <p:spPr>
          <a:xfrm>
            <a:off x="3048000" y="3048000"/>
            <a:ext cx="3478326" cy="2790492"/>
          </a:xfrm>
          <a:prstGeom prst="rect">
            <a:avLst/>
          </a:prstGeom>
        </p:spPr>
      </p:pic>
      <p:pic>
        <p:nvPicPr>
          <p:cNvPr id="10" name="Picture 9" descr="ETA- Z plasty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4000"/>
            <a:ext cx="2032000" cy="4013200"/>
          </a:xfrm>
          <a:prstGeom prst="rect">
            <a:avLst/>
          </a:prstGeom>
        </p:spPr>
      </p:pic>
      <p:pic>
        <p:nvPicPr>
          <p:cNvPr id="11" name="Picture 10" descr="ETA- Z plasty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r="12083" b="11308"/>
          <a:stretch/>
        </p:blipFill>
        <p:spPr>
          <a:xfrm>
            <a:off x="6731757" y="4360051"/>
            <a:ext cx="2183643" cy="2421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Bony</a:t>
            </a:r>
            <a:endParaRPr lang="en-US" dirty="0" smtClean="0"/>
          </a:p>
        </p:txBody>
      </p:sp>
      <p:pic>
        <p:nvPicPr>
          <p:cNvPr id="7" name="Picture 5" descr="scan005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3232" t="10111" r="13576"/>
          <a:stretch/>
        </p:blipFill>
        <p:spPr bwMode="auto">
          <a:xfrm>
            <a:off x="5410200" y="2209800"/>
            <a:ext cx="2667000" cy="220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an005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9539" t="20497" r="20077" b="18106"/>
          <a:stretch/>
        </p:blipFill>
        <p:spPr bwMode="auto">
          <a:xfrm>
            <a:off x="5410201" y="4544105"/>
            <a:ext cx="2667000" cy="222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ubfeet- open close osteotom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124200"/>
            <a:ext cx="2768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Reassurance</a:t>
            </a:r>
          </a:p>
          <a:p>
            <a:pPr lvl="1"/>
            <a:r>
              <a:rPr lang="en-US" dirty="0" smtClean="0"/>
              <a:t>Symptomatic:</a:t>
            </a:r>
          </a:p>
          <a:p>
            <a:pPr lvl="2"/>
            <a:r>
              <a:rPr lang="en-US" dirty="0" smtClean="0"/>
              <a:t>Analgesia (oral, local)</a:t>
            </a:r>
          </a:p>
          <a:p>
            <a:pPr lvl="2"/>
            <a:r>
              <a:rPr lang="en-US" dirty="0" smtClean="0"/>
              <a:t>Rest</a:t>
            </a:r>
          </a:p>
          <a:p>
            <a:pPr lvl="2"/>
            <a:r>
              <a:rPr lang="en-US" dirty="0" smtClean="0"/>
              <a:t>Massage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2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If sever, rigid, and in an older child</a:t>
            </a:r>
            <a:endParaRPr lang="en-US" dirty="0" smtClean="0"/>
          </a:p>
        </p:txBody>
      </p:sp>
      <p:pic>
        <p:nvPicPr>
          <p:cNvPr id="4" name="Picture 3" descr="Clubfeet- se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3467100"/>
            <a:ext cx="3187700" cy="2552700"/>
          </a:xfrm>
          <a:prstGeom prst="rect">
            <a:avLst/>
          </a:prstGeom>
        </p:spPr>
      </p:pic>
      <p:pic>
        <p:nvPicPr>
          <p:cNvPr id="9" name="Picture 8" descr="Clubfeet- Illizarov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37"/>
          <a:stretch/>
        </p:blipFill>
        <p:spPr>
          <a:xfrm>
            <a:off x="5181600" y="2998092"/>
            <a:ext cx="2679700" cy="333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Indications of surgical treatment</a:t>
            </a:r>
          </a:p>
          <a:p>
            <a:pPr lvl="1">
              <a:defRPr/>
            </a:pPr>
            <a:r>
              <a:rPr lang="en-US" sz="2000" dirty="0" smtClean="0"/>
              <a:t>Late presentation, after 12 months of age !</a:t>
            </a:r>
          </a:p>
          <a:p>
            <a:pPr lvl="1">
              <a:defRPr/>
            </a:pPr>
            <a:r>
              <a:rPr lang="en-US" sz="2000" dirty="0" smtClean="0"/>
              <a:t>Complementary to conservative treatment</a:t>
            </a:r>
          </a:p>
          <a:p>
            <a:pPr lvl="1">
              <a:defRPr/>
            </a:pPr>
            <a:r>
              <a:rPr lang="en-US" sz="2000" dirty="0" smtClean="0"/>
              <a:t>Failure of conservative treatment</a:t>
            </a:r>
          </a:p>
          <a:p>
            <a:pPr lvl="1">
              <a:defRPr/>
            </a:pPr>
            <a:r>
              <a:rPr lang="en-US" sz="2000" dirty="0" smtClean="0"/>
              <a:t>Recurrence after conservative treatment</a:t>
            </a:r>
          </a:p>
          <a:p>
            <a:pPr>
              <a:defRPr/>
            </a:pPr>
            <a:r>
              <a:rPr lang="en-US" dirty="0" smtClean="0"/>
              <a:t>Types of surgery</a:t>
            </a:r>
          </a:p>
          <a:p>
            <a:pPr lvl="1">
              <a:defRPr/>
            </a:pPr>
            <a:r>
              <a:rPr lang="en-US" sz="2000" dirty="0" smtClean="0"/>
              <a:t>Soft tissue</a:t>
            </a:r>
          </a:p>
          <a:p>
            <a:pPr lvl="1">
              <a:defRPr/>
            </a:pPr>
            <a:r>
              <a:rPr lang="en-US" sz="2000" dirty="0" smtClean="0"/>
              <a:t>Bony</a:t>
            </a:r>
          </a:p>
          <a:p>
            <a:pPr lvl="1">
              <a:defRPr/>
            </a:pPr>
            <a:r>
              <a:rPr lang="en-US" sz="2000" dirty="0" smtClean="0"/>
              <a:t>Salvage </a:t>
            </a:r>
          </a:p>
        </p:txBody>
      </p:sp>
      <p:pic>
        <p:nvPicPr>
          <p:cNvPr id="5" name="Picture 4" descr="scan0054"/>
          <p:cNvPicPr>
            <a:picLocks noChangeAspect="1" noChangeArrowheads="1"/>
          </p:cNvPicPr>
          <p:nvPr/>
        </p:nvPicPr>
        <p:blipFill rotWithShape="1">
          <a:blip r:embed="rId2" cstate="print"/>
          <a:srcRect l="8454"/>
          <a:stretch/>
        </p:blipFill>
        <p:spPr bwMode="auto">
          <a:xfrm>
            <a:off x="6299104" y="787156"/>
            <a:ext cx="2692495" cy="195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an0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182" y="2819400"/>
            <a:ext cx="292241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n0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774168"/>
            <a:ext cx="2860948" cy="192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an00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724400"/>
            <a:ext cx="2895600" cy="19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51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/>
              <a:t>If sever, rigid, and in an older </a:t>
            </a:r>
            <a:r>
              <a:rPr lang="en-US" dirty="0" smtClean="0"/>
              <a:t>child (s</a:t>
            </a:r>
            <a:r>
              <a:rPr lang="en-US" dirty="0" smtClean="0"/>
              <a:t>alvage)</a:t>
            </a:r>
            <a:endParaRPr lang="en-US" dirty="0" smtClean="0"/>
          </a:p>
        </p:txBody>
      </p:sp>
      <p:pic>
        <p:nvPicPr>
          <p:cNvPr id="9" name="Picture 8" descr="DSCF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SCF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ddimag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952440"/>
            <a:ext cx="4572000" cy="275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82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pic>
        <p:nvPicPr>
          <p:cNvPr id="6" name="Picture 7" descr="ddimag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4216400" cy="25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F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SCF0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910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8) L.L Deformities in</a:t>
            </a:r>
            <a:br>
              <a:rPr lang="en-US" sz="5400" b="1" dirty="0" smtClean="0">
                <a:solidFill>
                  <a:srgbClr val="000090"/>
                </a:solidFill>
              </a:rPr>
            </a:br>
            <a:r>
              <a:rPr lang="en-US" sz="5400" b="1" dirty="0" smtClean="0">
                <a:solidFill>
                  <a:srgbClr val="000090"/>
                </a:solidFill>
              </a:rPr>
              <a:t>C.P Patients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C.P is </a:t>
            </a:r>
            <a:r>
              <a:rPr lang="en-US" dirty="0" smtClean="0">
                <a:sym typeface="Wingdings"/>
              </a:rPr>
              <a:t> a</a:t>
            </a:r>
            <a:r>
              <a:rPr lang="en-US" dirty="0" smtClean="0"/>
              <a:t> non-progressive brain insult that occurred during the peri-natal </a:t>
            </a:r>
            <a:r>
              <a:rPr lang="en-US" dirty="0" smtClean="0"/>
              <a:t>period.</a:t>
            </a:r>
            <a:endParaRPr lang="en-US" dirty="0" smtClean="0"/>
          </a:p>
          <a:p>
            <a:r>
              <a:rPr lang="en-US" dirty="0" smtClean="0"/>
              <a:t>Causes </a:t>
            </a:r>
            <a:r>
              <a:rPr lang="en-US" dirty="0" smtClean="0">
                <a:sym typeface="Wingdings"/>
              </a:rPr>
              <a:t> skeletal muscles imbalance that affects </a:t>
            </a:r>
            <a:r>
              <a:rPr lang="en-US" dirty="0" smtClean="0">
                <a:sym typeface="Wingdings"/>
              </a:rPr>
              <a:t>joint’s </a:t>
            </a:r>
            <a:r>
              <a:rPr lang="en-US" dirty="0" smtClean="0">
                <a:sym typeface="Wingdings"/>
              </a:rPr>
              <a:t>movements.</a:t>
            </a:r>
          </a:p>
          <a:p>
            <a:r>
              <a:rPr lang="en-US" dirty="0" smtClean="0">
                <a:sym typeface="Wingdings"/>
              </a:rPr>
              <a:t>Can be associated with:</a:t>
            </a:r>
          </a:p>
          <a:p>
            <a:pPr lvl="1"/>
            <a:r>
              <a:rPr lang="en-US" dirty="0" smtClean="0">
                <a:sym typeface="Wingdings"/>
              </a:rPr>
              <a:t>Mental retardation (various degrees)</a:t>
            </a:r>
          </a:p>
          <a:p>
            <a:pPr lvl="1"/>
            <a:r>
              <a:rPr lang="en-US" dirty="0" smtClean="0">
                <a:sym typeface="Wingdings"/>
              </a:rPr>
              <a:t>Hydrocephalus and V.P shunt</a:t>
            </a:r>
          </a:p>
          <a:p>
            <a:pPr lvl="1"/>
            <a:r>
              <a:rPr lang="en-US" dirty="0" smtClean="0">
                <a:sym typeface="Wingdings"/>
              </a:rPr>
              <a:t>Convulsions</a:t>
            </a:r>
          </a:p>
          <a:p>
            <a:r>
              <a:rPr lang="en-US" dirty="0" smtClean="0">
                <a:sym typeface="Wingdings"/>
              </a:rPr>
              <a:t>Its not-un-common</a:t>
            </a:r>
          </a:p>
        </p:txBody>
      </p:sp>
    </p:spTree>
    <p:extLst>
      <p:ext uri="{BB962C8B-B14F-4D97-AF65-F5344CB8AC3E}">
        <p14:creationId xmlns:p14="http://schemas.microsoft.com/office/powerpoint/2010/main" val="11777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Physiological classification:</a:t>
            </a:r>
            <a:endParaRPr lang="en-US" sz="2400" dirty="0" smtClean="0"/>
          </a:p>
          <a:p>
            <a:pPr lvl="1"/>
            <a:r>
              <a:rPr lang="en-US" dirty="0" smtClean="0"/>
              <a:t>Spastic</a:t>
            </a:r>
          </a:p>
          <a:p>
            <a:pPr lvl="1"/>
            <a:r>
              <a:rPr lang="en-US" dirty="0" smtClean="0"/>
              <a:t>Athetosis</a:t>
            </a:r>
          </a:p>
          <a:p>
            <a:pPr lvl="1"/>
            <a:r>
              <a:rPr lang="en-US" dirty="0" smtClean="0"/>
              <a:t>Ataxia</a:t>
            </a:r>
          </a:p>
          <a:p>
            <a:pPr lvl="1"/>
            <a:r>
              <a:rPr lang="en-US" dirty="0" smtClean="0"/>
              <a:t>Rigidity</a:t>
            </a:r>
          </a:p>
          <a:p>
            <a:pPr lvl="1"/>
            <a:r>
              <a:rPr lang="en-US" dirty="0" smtClean="0"/>
              <a:t>Mixed</a:t>
            </a:r>
          </a:p>
          <a:p>
            <a:pPr lvl="1"/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Topographic classification:</a:t>
            </a:r>
          </a:p>
          <a:p>
            <a:pPr lvl="1"/>
            <a:r>
              <a:rPr lang="en-US" dirty="0" smtClean="0"/>
              <a:t>Monoplegia</a:t>
            </a:r>
          </a:p>
          <a:p>
            <a:pPr lvl="1"/>
            <a:r>
              <a:rPr lang="en-US" dirty="0" smtClean="0"/>
              <a:t>Diplegia</a:t>
            </a:r>
          </a:p>
          <a:p>
            <a:pPr lvl="1"/>
            <a:r>
              <a:rPr lang="en-US" dirty="0" smtClean="0"/>
              <a:t>Paraplegia</a:t>
            </a:r>
          </a:p>
          <a:p>
            <a:pPr lvl="1"/>
            <a:r>
              <a:rPr lang="en-US" dirty="0" smtClean="0"/>
              <a:t>Hemiplegia</a:t>
            </a:r>
          </a:p>
          <a:p>
            <a:pPr lvl="1"/>
            <a:r>
              <a:rPr lang="en-US" dirty="0" smtClean="0"/>
              <a:t>Bilateral hemiplegia</a:t>
            </a:r>
          </a:p>
          <a:p>
            <a:pPr lvl="1"/>
            <a:r>
              <a:rPr lang="en-US" dirty="0" smtClean="0"/>
              <a:t>Triplegia</a:t>
            </a:r>
          </a:p>
          <a:p>
            <a:pPr lvl="1"/>
            <a:r>
              <a:rPr lang="en-US" dirty="0" smtClean="0"/>
              <a:t>Quadriplegia or tetraplegia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r>
              <a:rPr lang="en-US" sz="2400" dirty="0" smtClean="0"/>
              <a:t>Hip</a:t>
            </a:r>
          </a:p>
          <a:p>
            <a:pPr lvl="1"/>
            <a:r>
              <a:rPr lang="en-US" sz="2000" dirty="0" smtClean="0"/>
              <a:t>Flexion</a:t>
            </a:r>
          </a:p>
          <a:p>
            <a:pPr lvl="1"/>
            <a:r>
              <a:rPr lang="en-US" sz="2000" dirty="0" smtClean="0"/>
              <a:t>Adduction</a:t>
            </a:r>
          </a:p>
          <a:p>
            <a:pPr lvl="1"/>
            <a:r>
              <a:rPr lang="en-US" sz="2000" dirty="0" smtClean="0"/>
              <a:t>Internal rotation</a:t>
            </a:r>
          </a:p>
          <a:p>
            <a:r>
              <a:rPr lang="en-US" sz="2400" dirty="0" smtClean="0"/>
              <a:t>Knee</a:t>
            </a:r>
          </a:p>
          <a:p>
            <a:pPr lvl="1"/>
            <a:r>
              <a:rPr lang="en-US" sz="2000" dirty="0" smtClean="0"/>
              <a:t>Flexion</a:t>
            </a:r>
          </a:p>
          <a:p>
            <a:r>
              <a:rPr lang="en-US" sz="2400" dirty="0" smtClean="0"/>
              <a:t>Ankle</a:t>
            </a:r>
          </a:p>
          <a:p>
            <a:pPr lvl="1"/>
            <a:r>
              <a:rPr lang="en-US" sz="2000" dirty="0" smtClean="0"/>
              <a:t>Equinus</a:t>
            </a:r>
          </a:p>
          <a:p>
            <a:pPr lvl="1"/>
            <a:r>
              <a:rPr lang="en-US" sz="2000" dirty="0" smtClean="0"/>
              <a:t>Varus or valgus</a:t>
            </a:r>
          </a:p>
          <a:p>
            <a:r>
              <a:rPr lang="en-US" sz="2400" dirty="0" smtClean="0"/>
              <a:t>Gait</a:t>
            </a:r>
          </a:p>
          <a:p>
            <a:pPr lvl="1"/>
            <a:r>
              <a:rPr lang="en-US" sz="2000" dirty="0" smtClean="0"/>
              <a:t>Intoeing</a:t>
            </a:r>
          </a:p>
          <a:p>
            <a:pPr lvl="1"/>
            <a:r>
              <a:rPr lang="en-US" sz="2000" dirty="0" smtClean="0"/>
              <a:t>Scissoring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1752600" cy="28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267200"/>
            <a:ext cx="1752600" cy="240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4999"/>
            <a:ext cx="2590800" cy="416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Hips</a:t>
            </a:r>
            <a:endParaRPr lang="en-US" dirty="0" smtClean="0"/>
          </a:p>
        </p:txBody>
      </p:sp>
      <p:pic>
        <p:nvPicPr>
          <p:cNvPr id="4" name="Picture 3" descr="Thomas test- lumber loardosi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3" b="43371"/>
          <a:stretch/>
        </p:blipFill>
        <p:spPr>
          <a:xfrm>
            <a:off x="228600" y="2971800"/>
            <a:ext cx="3710079" cy="3196826"/>
          </a:xfrm>
          <a:prstGeom prst="rect">
            <a:avLst/>
          </a:prstGeom>
        </p:spPr>
      </p:pic>
      <p:pic>
        <p:nvPicPr>
          <p:cNvPr id="5" name="Picture 4" descr="Thomas test- adult 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3" t="15942" b="28006"/>
          <a:stretch/>
        </p:blipFill>
        <p:spPr>
          <a:xfrm flipH="1">
            <a:off x="4290550" y="3352800"/>
            <a:ext cx="4701050" cy="256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Knees</a:t>
            </a:r>
            <a:endParaRPr lang="en-US" dirty="0" smtClean="0"/>
          </a:p>
        </p:txBody>
      </p:sp>
      <p:pic>
        <p:nvPicPr>
          <p:cNvPr id="6" name="Picture 8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60253" y="2362200"/>
            <a:ext cx="26551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P- anti popliteal ang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61837"/>
            <a:ext cx="4178300" cy="31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Differential Diagnosis from serious problems mainly tumor</a:t>
            </a:r>
          </a:p>
          <a:p>
            <a:pPr lvl="1"/>
            <a:r>
              <a:rPr lang="en-US" dirty="0" smtClean="0"/>
              <a:t>Osteoid osteoma</a:t>
            </a:r>
          </a:p>
          <a:p>
            <a:pPr lvl="1"/>
            <a:r>
              <a:rPr lang="en-US" dirty="0" err="1" smtClean="0"/>
              <a:t>Osteosarcoma</a:t>
            </a:r>
            <a:endParaRPr lang="en-US" dirty="0" smtClean="0"/>
          </a:p>
          <a:p>
            <a:pPr lvl="1"/>
            <a:r>
              <a:rPr lang="en-US" dirty="0" smtClean="0"/>
              <a:t>Ewing sarcoma</a:t>
            </a:r>
          </a:p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Symptomatic</a:t>
            </a:r>
          </a:p>
          <a:p>
            <a:pPr lvl="1"/>
            <a:r>
              <a:rPr lang="en-US" dirty="0" smtClean="0"/>
              <a:t>Reassurance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2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Ankles</a:t>
            </a:r>
            <a:endParaRPr lang="en-US" dirty="0" smtClean="0"/>
          </a:p>
        </p:txBody>
      </p:sp>
      <p:pic>
        <p:nvPicPr>
          <p:cNvPr id="4" name="Picture 3" descr="CP- ankle O: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400" y="1600200"/>
            <a:ext cx="4826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Hips</a:t>
            </a:r>
          </a:p>
          <a:p>
            <a:pPr lvl="1"/>
            <a:r>
              <a:rPr lang="en-US" dirty="0" smtClean="0"/>
              <a:t>Knees</a:t>
            </a:r>
          </a:p>
          <a:p>
            <a:pPr lvl="1"/>
            <a:r>
              <a:rPr lang="en-US" dirty="0" smtClean="0"/>
              <a:t>Ankles</a:t>
            </a:r>
          </a:p>
        </p:txBody>
      </p:sp>
      <p:pic>
        <p:nvPicPr>
          <p:cNvPr id="7" name="Picture 9" descr="Picture12"/>
          <p:cNvPicPr>
            <a:picLocks noChangeAspect="1" noChangeArrowheads="1"/>
          </p:cNvPicPr>
          <p:nvPr/>
        </p:nvPicPr>
        <p:blipFill rotWithShape="1">
          <a:blip r:embed="rId3" cstate="print"/>
          <a:srcRect l="2911" t="41330" r="3563" b="4315"/>
          <a:stretch/>
        </p:blipFill>
        <p:spPr bwMode="auto">
          <a:xfrm>
            <a:off x="5715000" y="1219200"/>
            <a:ext cx="3278282" cy="15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icture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26551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icture13"/>
          <p:cNvPicPr>
            <a:picLocks noChangeAspect="1" noChangeArrowheads="1"/>
          </p:cNvPicPr>
          <p:nvPr/>
        </p:nvPicPr>
        <p:blipFill rotWithShape="1">
          <a:blip r:embed="rId5" cstate="print"/>
          <a:srcRect l="6521" t="8727"/>
          <a:stretch/>
        </p:blipFill>
        <p:spPr bwMode="auto">
          <a:xfrm>
            <a:off x="533400" y="4753621"/>
            <a:ext cx="3276600" cy="189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07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Management </a:t>
            </a:r>
            <a:r>
              <a:rPr lang="en-US" dirty="0" smtClean="0">
                <a:sym typeface="Wingdings"/>
              </a:rPr>
              <a:t>is m</a:t>
            </a:r>
            <a:r>
              <a:rPr lang="en-US" dirty="0" smtClean="0"/>
              <a:t>ultidisciplinary:</a:t>
            </a:r>
          </a:p>
          <a:p>
            <a:pPr lvl="1"/>
            <a:r>
              <a:rPr lang="en-US" dirty="0" smtClean="0"/>
              <a:t>Parents education</a:t>
            </a:r>
          </a:p>
          <a:p>
            <a:pPr lvl="1"/>
            <a:r>
              <a:rPr lang="en-US" dirty="0" smtClean="0"/>
              <a:t>Pediatric neurology </a:t>
            </a:r>
            <a:r>
              <a:rPr lang="en-US" dirty="0" smtClean="0">
                <a:sym typeface="Wingdings"/>
              </a:rPr>
              <a:t> diagnosis, F/U, treat fits</a:t>
            </a:r>
            <a:endParaRPr lang="en-US" dirty="0" smtClean="0"/>
          </a:p>
          <a:p>
            <a:pPr lvl="1"/>
            <a:r>
              <a:rPr lang="en-US" dirty="0" smtClean="0"/>
              <a:t>P.T (home &amp; center) </a:t>
            </a:r>
            <a:r>
              <a:rPr lang="en-US" dirty="0" smtClean="0">
                <a:sym typeface="Wingdings"/>
              </a:rPr>
              <a:t> joints R.O.M, gait training</a:t>
            </a:r>
            <a:endParaRPr lang="en-US" dirty="0" smtClean="0"/>
          </a:p>
          <a:p>
            <a:pPr lvl="1"/>
            <a:r>
              <a:rPr lang="en-US" dirty="0" smtClean="0"/>
              <a:t>Orthotics </a:t>
            </a:r>
            <a:r>
              <a:rPr lang="en-US" dirty="0" smtClean="0">
                <a:sym typeface="Wingdings"/>
              </a:rPr>
              <a:t> maintain correction, aid in gait</a:t>
            </a:r>
          </a:p>
          <a:p>
            <a:pPr lvl="1"/>
            <a:r>
              <a:rPr lang="en-US" dirty="0" smtClean="0">
                <a:sym typeface="Wingdings"/>
              </a:rPr>
              <a:t>Social / Government aid</a:t>
            </a:r>
          </a:p>
          <a:p>
            <a:pPr lvl="1"/>
            <a:r>
              <a:rPr lang="en-US" dirty="0" smtClean="0">
                <a:sym typeface="Wingdings"/>
              </a:rPr>
              <a:t>Others:</a:t>
            </a:r>
          </a:p>
          <a:p>
            <a:pPr lvl="2"/>
            <a:r>
              <a:rPr lang="en-US" dirty="0" smtClean="0">
                <a:sym typeface="Wingdings"/>
              </a:rPr>
              <a:t>Neurosurgery (V.P shunt),</a:t>
            </a:r>
          </a:p>
          <a:p>
            <a:pPr lvl="2"/>
            <a:r>
              <a:rPr lang="en-US" dirty="0" smtClean="0">
                <a:sym typeface="Wingdings"/>
              </a:rPr>
              <a:t>Ophthalmology (eyes sequent),</a:t>
            </a:r>
          </a:p>
          <a:p>
            <a:pPr lvl="2"/>
            <a:r>
              <a:rPr lang="en-US" dirty="0" smtClean="0">
                <a:sym typeface="Wingdings"/>
              </a:rPr>
              <a:t>…etc. </a:t>
            </a:r>
            <a:endParaRPr lang="en-US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200400" y="1676400"/>
            <a:ext cx="449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Indications of Orthopedic surgery:</a:t>
            </a:r>
          </a:p>
          <a:p>
            <a:pPr lvl="1"/>
            <a:r>
              <a:rPr lang="en-US" dirty="0" smtClean="0"/>
              <a:t>Sever contractures preventing P.T</a:t>
            </a:r>
          </a:p>
          <a:p>
            <a:pPr lvl="1"/>
            <a:r>
              <a:rPr lang="en-US" dirty="0" smtClean="0"/>
              <a:t>P.T plateaued due to contractures</a:t>
            </a:r>
          </a:p>
          <a:p>
            <a:pPr lvl="1"/>
            <a:r>
              <a:rPr lang="en-US" dirty="0" smtClean="0"/>
              <a:t>Perennial hygiene (sever hips adduction)</a:t>
            </a:r>
          </a:p>
          <a:p>
            <a:pPr lvl="1"/>
            <a:r>
              <a:rPr lang="en-US" dirty="0" smtClean="0"/>
              <a:t>In a non-walker to sit confortable in wheelchair </a:t>
            </a:r>
          </a:p>
          <a:p>
            <a:pPr lvl="1"/>
            <a:r>
              <a:rPr lang="en-US" dirty="0" smtClean="0"/>
              <a:t>Prevent: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europathic </a:t>
            </a:r>
            <a:r>
              <a:rPr lang="en-US" dirty="0"/>
              <a:t>s</a:t>
            </a:r>
            <a:r>
              <a:rPr lang="en-US" dirty="0" smtClean="0"/>
              <a:t>kin ulceration (as feet)</a:t>
            </a:r>
          </a:p>
          <a:p>
            <a:pPr lvl="2"/>
            <a:r>
              <a:rPr lang="en-US" dirty="0" smtClean="0"/>
              <a:t>Joint dislocation (as hip)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2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>
                <a:cs typeface="Times New Roman" pitchFamily="18" charset="0"/>
              </a:rPr>
              <a:t>Options of Surgery: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Tenotomy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Tenoplasty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Muscle lengthening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Neurectomy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Tendon Transfer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Bony surgery </a:t>
            </a:r>
            <a:r>
              <a:rPr lang="en-US" sz="2800" dirty="0" smtClean="0">
                <a:cs typeface="Times New Roman" pitchFamily="18" charset="0"/>
                <a:sym typeface="Wingdings"/>
              </a:rPr>
              <a:t></a:t>
            </a:r>
            <a:r>
              <a:rPr lang="en-US" sz="2800" dirty="0" smtClean="0">
                <a:cs typeface="Times New Roman" pitchFamily="18" charset="0"/>
              </a:rPr>
              <a:t> Osteotomy/Fusion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8" descr="Picture26"/>
          <p:cNvPicPr>
            <a:picLocks noChangeAspect="1" noChangeArrowheads="1"/>
          </p:cNvPicPr>
          <p:nvPr/>
        </p:nvPicPr>
        <p:blipFill rotWithShape="1">
          <a:blip r:embed="rId2" cstate="print"/>
          <a:srcRect l="7426" t="8744"/>
          <a:stretch/>
        </p:blipFill>
        <p:spPr bwMode="auto">
          <a:xfrm>
            <a:off x="6400800" y="1371600"/>
            <a:ext cx="2612877" cy="181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67993" y="2590671"/>
            <a:ext cx="2828207" cy="17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Picture28"/>
          <p:cNvPicPr>
            <a:picLocks noChangeAspect="1" noChangeArrowheads="1"/>
          </p:cNvPicPr>
          <p:nvPr/>
        </p:nvPicPr>
        <p:blipFill rotWithShape="1">
          <a:blip r:embed="rId5" cstate="print"/>
          <a:srcRect l="7253" t="3507"/>
          <a:stretch/>
        </p:blipFill>
        <p:spPr bwMode="auto">
          <a:xfrm>
            <a:off x="6957138" y="3505200"/>
            <a:ext cx="1958262" cy="316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863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Management principles</a:t>
            </a:r>
          </a:p>
          <a:p>
            <a:pPr lvl="1"/>
            <a:r>
              <a:rPr lang="en-US" sz="2200" dirty="0" smtClean="0"/>
              <a:t>Multidisciplinary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cs typeface="Times New Roman" pitchFamily="18" charset="0"/>
              </a:rPr>
              <a:t>Options of Surgery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Neurectomy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Tenotomy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Tenoplasty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Muscle lengthening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Tendon Transfer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Bony surgery Osteotomy/Fusion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8" descr="Picture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514600"/>
            <a:ext cx="211140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6756" y="2209800"/>
            <a:ext cx="2828207" cy="17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Picture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191000"/>
            <a:ext cx="2822474" cy="198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1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90"/>
                </a:solidFill>
              </a:rPr>
              <a:t>Remember …</a:t>
            </a:r>
            <a:endParaRPr lang="en-US" sz="5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4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6096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Leg aches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600" dirty="0" smtClean="0">
                <a:sym typeface="Wingdings"/>
              </a:rPr>
              <a:t>of exclusion, D.D, long bone, activity ±, symptomatic treatment</a:t>
            </a: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Limping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due (pain- week- deformed), </a:t>
            </a:r>
            <a:r>
              <a:rPr lang="en-US" sz="2400" dirty="0" err="1" smtClean="0">
                <a:sym typeface="Wingdings"/>
              </a:rPr>
              <a:t>uni</a:t>
            </a:r>
            <a:r>
              <a:rPr lang="en-US" sz="2400" dirty="0" smtClean="0">
                <a:sym typeface="Wingdings"/>
              </a:rPr>
              <a:t> or bi</a:t>
            </a:r>
            <a:r>
              <a:rPr lang="en-US" sz="2400" dirty="0">
                <a:sym typeface="Wingdings"/>
              </a:rPr>
              <a:t>, , </a:t>
            </a:r>
            <a:r>
              <a:rPr lang="en-US" sz="2400" dirty="0"/>
              <a:t>proper assessment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&amp; out toeing </a:t>
            </a:r>
            <a:r>
              <a:rPr lang="en-US" sz="2400" dirty="0" smtClean="0">
                <a:sym typeface="Wingdings"/>
              </a:rPr>
              <a:t> torsion vs. version, </a:t>
            </a:r>
            <a:r>
              <a:rPr lang="en-US" sz="2400" dirty="0"/>
              <a:t>proper assessment to know cause &amp; </a:t>
            </a:r>
            <a:r>
              <a:rPr lang="en-US" sz="2400" dirty="0" smtClean="0"/>
              <a:t>level, mainly </a:t>
            </a:r>
            <a:r>
              <a:rPr lang="en-US" sz="2400" dirty="0" smtClean="0"/>
              <a:t>observe, </a:t>
            </a:r>
            <a:r>
              <a:rPr lang="en-US" sz="2400" dirty="0" smtClean="0"/>
              <a:t>operate &gt;8y old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L.L.I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t</a:t>
            </a:r>
            <a:r>
              <a:rPr lang="en-US" sz="2400" dirty="0" smtClean="0"/>
              <a:t>rue </a:t>
            </a:r>
            <a:r>
              <a:rPr lang="en-US" sz="2400" dirty="0"/>
              <a:t>vs. </a:t>
            </a:r>
            <a:r>
              <a:rPr lang="en-US" sz="2400" dirty="0" smtClean="0"/>
              <a:t>apparent, proper assessment to know cause &amp; level, if not treated, &gt;2cm, options of treat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Genu varus &amp; valgus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physiological vs. pathological, rickets, when operate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Blount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medial </a:t>
            </a:r>
            <a:r>
              <a:rPr lang="en-US" sz="2400" dirty="0" err="1" smtClean="0">
                <a:sym typeface="Wingdings"/>
              </a:rPr>
              <a:t>physis</a:t>
            </a:r>
            <a:r>
              <a:rPr lang="en-US" sz="2400" dirty="0" smtClean="0">
                <a:sym typeface="Wingdings"/>
              </a:rPr>
              <a:t>, D.M.A, MRI, types, surgery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CTEV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3 types, diagnosis of exclusion, clinical picture, Ponseti, better to avoid surgery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L.L in C.P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muscle imbalance, of different types, proper </a:t>
            </a:r>
            <a:r>
              <a:rPr lang="en-US" sz="2400" dirty="0" err="1" smtClean="0">
                <a:sym typeface="Wingdings"/>
              </a:rPr>
              <a:t>pt</a:t>
            </a:r>
            <a:r>
              <a:rPr lang="en-US" sz="2400" dirty="0" smtClean="0">
                <a:sym typeface="Wingdings"/>
              </a:rPr>
              <a:t> assessment, PT ± surgery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326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8339</TotalTime>
  <Words>2347</Words>
  <Application>Microsoft Macintosh PowerPoint</Application>
  <PresentationFormat>On-screen Show (4:3)</PresentationFormat>
  <Paragraphs>559</Paragraphs>
  <Slides>97</Slides>
  <Notes>30</Notes>
  <HiddenSlides>22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Common Pediatric Lower Limb Disorders</vt:lpstr>
      <vt:lpstr>Topics</vt:lpstr>
      <vt:lpstr>1) Leg Aches</vt:lpstr>
      <vt:lpstr>Leg Aches</vt:lpstr>
      <vt:lpstr>Leg Aches</vt:lpstr>
      <vt:lpstr>Leg Aches</vt:lpstr>
      <vt:lpstr>Leg Aches</vt:lpstr>
      <vt:lpstr>Leg Aches</vt:lpstr>
      <vt:lpstr>Leg Aches</vt:lpstr>
      <vt:lpstr>2) Limping</vt:lpstr>
      <vt:lpstr>Limping Definition</vt:lpstr>
      <vt:lpstr>Limping</vt:lpstr>
      <vt:lpstr>Limp</vt:lpstr>
      <vt:lpstr>Limping</vt:lpstr>
      <vt:lpstr>3) In-toing &amp; Out-toing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A) In-toeing</vt:lpstr>
      <vt:lpstr>1) In-toeing: Femoral Anteversion</vt:lpstr>
      <vt:lpstr>2) In-toeing: Tibial Torsion</vt:lpstr>
      <vt:lpstr>2) In-toeing: Tibial Torsion</vt:lpstr>
      <vt:lpstr>2) In-toeing: Tibial Torsion</vt:lpstr>
      <vt:lpstr>3) In-toeing: Forefoot Adduction</vt:lpstr>
      <vt:lpstr>4) In-toeing: Adducted Big Toe</vt:lpstr>
      <vt:lpstr>D) In-toeing: Adducted Big Toe</vt:lpstr>
      <vt:lpstr>A) In-toeing</vt:lpstr>
      <vt:lpstr>B) Out-toeing</vt:lpstr>
      <vt:lpstr>B) Out-toeing</vt:lpstr>
      <vt:lpstr>In-toeing and Out-toeing</vt:lpstr>
      <vt:lpstr>In-toeing and Out-toeing</vt:lpstr>
      <vt:lpstr>In-toeing and Out-toeing</vt:lpstr>
      <vt:lpstr>In-toeing and Out-toeing</vt:lpstr>
      <vt:lpstr>4) 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5) Genu Varus &amp; Valgus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6) Proximal Tibia Vara</vt:lpstr>
      <vt:lpstr>Proximal Tibia Vara</vt:lpstr>
      <vt:lpstr>Proximal Tibia Vara</vt:lpstr>
      <vt:lpstr>Tibia Vara</vt:lpstr>
      <vt:lpstr>Proximal Tibia Vara</vt:lpstr>
      <vt:lpstr>Proximal Tibia Vara</vt:lpstr>
      <vt:lpstr>7) Club 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8) L.L Deformities in C.P Patients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Remember …</vt:lpstr>
      <vt:lpstr>Conclusion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Lower Limb Disorders</dc:title>
  <dc:creator>DR ZAMZAM</dc:creator>
  <cp:lastModifiedBy>Kholoud Alzain</cp:lastModifiedBy>
  <cp:revision>177</cp:revision>
  <dcterms:created xsi:type="dcterms:W3CDTF">2012-07-02T20:24:56Z</dcterms:created>
  <dcterms:modified xsi:type="dcterms:W3CDTF">2014-12-06T23:33:43Z</dcterms:modified>
</cp:coreProperties>
</file>