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6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300" r:id="rId41"/>
    <p:sldId id="302" r:id="rId42"/>
    <p:sldId id="303" r:id="rId43"/>
    <p:sldId id="305" r:id="rId44"/>
    <p:sldId id="306" r:id="rId45"/>
    <p:sldId id="309" r:id="rId46"/>
    <p:sldId id="310" r:id="rId47"/>
    <p:sldId id="312" r:id="rId48"/>
    <p:sldId id="313" r:id="rId49"/>
    <p:sldId id="331" r:id="rId50"/>
    <p:sldId id="316" r:id="rId51"/>
    <p:sldId id="332" r:id="rId52"/>
    <p:sldId id="320" r:id="rId53"/>
    <p:sldId id="321" r:id="rId54"/>
    <p:sldId id="323" r:id="rId55"/>
    <p:sldId id="324" r:id="rId56"/>
    <p:sldId id="325" r:id="rId57"/>
    <p:sldId id="333" r:id="rId58"/>
    <p:sldId id="334" r:id="rId59"/>
    <p:sldId id="335" r:id="rId60"/>
    <p:sldId id="330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50" r:id="rId69"/>
    <p:sldId id="351" r:id="rId70"/>
    <p:sldId id="352" r:id="rId71"/>
    <p:sldId id="353" r:id="rId72"/>
    <p:sldId id="354" r:id="rId73"/>
    <p:sldId id="348" r:id="rId74"/>
    <p:sldId id="355" r:id="rId7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522" autoAdjust="0"/>
  </p:normalViewPr>
  <p:slideViewPr>
    <p:cSldViewPr>
      <p:cViewPr varScale="1">
        <p:scale>
          <a:sx n="91" d="100"/>
          <a:sy n="91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56E329-F9CC-4503-8DF6-A1014EA32729}" type="datetimeFigureOut">
              <a:rPr lang="ar-SA" smtClean="0"/>
              <a:t>18/02/1436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88F690-F68F-4AD2-938F-8BD0A07C85A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6765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37DF9-1400-47D3-856C-DD6AE91E128B}" type="slidenum">
              <a:rPr lang="ar-SA"/>
              <a:pPr/>
              <a:t>43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18/02/1436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85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18/02/1436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4048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18/02/1436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6659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18/02/1436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008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18/02/1436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610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18/02/1436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91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18/02/1436</a:t>
            </a:fld>
            <a:endParaRPr lang="ar-S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1601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18/02/1436</a:t>
            </a:fld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645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18/02/1436</a:t>
            </a:fld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653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18/02/1436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957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5B2B-404B-4E8A-9607-CFD90DC38AD5}" type="datetimeFigureOut">
              <a:rPr lang="ar-SA" smtClean="0"/>
              <a:t>18/02/1436</a:t>
            </a:fld>
            <a:endParaRPr lang="ar-S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85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5B2B-404B-4E8A-9607-CFD90DC38AD5}" type="datetimeFigureOut">
              <a:rPr lang="ar-SA" smtClean="0"/>
              <a:t>18/02/1436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CBF5-86BE-4451-BE70-C4CC3E5D62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06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b="1" dirty="0" smtClean="0"/>
              <a:t>Common Pediatric Fractures and Trauma</a:t>
            </a:r>
            <a:endParaRPr lang="ar-S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tx1"/>
                </a:solidFill>
              </a:rPr>
              <a:t>Prof. Mohamed Zamzam</a:t>
            </a: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Professor and Consultant Pediatric Orthopedic Surgeon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z="3200" smtClean="0"/>
              <a:t>Why are children’s fractures different?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Physiology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Better blood supply</a:t>
            </a:r>
          </a:p>
          <a:p>
            <a:pPr lvl="1" algn="l" rtl="0" eaLnBrk="1" hangingPunct="1">
              <a:buFontTx/>
              <a:buNone/>
            </a:pPr>
            <a:r>
              <a:rPr lang="en-US" altLang="ar-SA" dirty="0" smtClean="0"/>
              <a:t>             rare incidence of delayed and non-union</a:t>
            </a:r>
          </a:p>
          <a:p>
            <a:pPr lvl="1" eaLnBrk="1" hangingPunct="1">
              <a:buFontTx/>
              <a:buNone/>
            </a:pPr>
            <a:endParaRPr lang="en-US" altLang="ar-SA" dirty="0" smtClean="0"/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38" y="152171"/>
            <a:ext cx="5560501" cy="35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55815"/>
            <a:ext cx="4968552" cy="265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531537"/>
            <a:ext cx="6811654" cy="292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44" y="332656"/>
            <a:ext cx="6221295" cy="282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6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Account for ~25% of all children’s fractures.</a:t>
            </a:r>
          </a:p>
          <a:p>
            <a:pPr algn="l" rtl="0" eaLnBrk="1" hangingPunct="1"/>
            <a:r>
              <a:rPr lang="en-US" altLang="ar-SA" dirty="0" smtClean="0"/>
              <a:t>More in boys.</a:t>
            </a:r>
          </a:p>
          <a:p>
            <a:pPr algn="l" rtl="0" eaLnBrk="1" hangingPunct="1"/>
            <a:r>
              <a:rPr lang="en-US" altLang="ar-SA" dirty="0" smtClean="0"/>
              <a:t>More in upper limb.</a:t>
            </a:r>
          </a:p>
          <a:p>
            <a:pPr algn="l" rtl="0" eaLnBrk="1" hangingPunct="1"/>
            <a:r>
              <a:rPr lang="en-US" altLang="ar-SA" dirty="0" smtClean="0"/>
              <a:t>Most heal well rapidly with good remodeling.</a:t>
            </a:r>
          </a:p>
          <a:p>
            <a:pPr algn="l" rtl="0" eaLnBrk="1" hangingPunct="1"/>
            <a:r>
              <a:rPr lang="en-US" altLang="ar-SA" dirty="0" smtClean="0"/>
              <a:t>Growth may be affected.</a:t>
            </a:r>
          </a:p>
        </p:txBody>
      </p:sp>
    </p:spTree>
    <p:extLst>
      <p:ext uri="{BB962C8B-B14F-4D97-AF65-F5344CB8AC3E}">
        <p14:creationId xmlns:p14="http://schemas.microsoft.com/office/powerpoint/2010/main" val="5138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Physeal injuries</a:t>
            </a:r>
          </a:p>
        </p:txBody>
      </p:sp>
      <p:pic>
        <p:nvPicPr>
          <p:cNvPr id="17420" name="Picture 12" descr="40-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173977"/>
            <a:ext cx="5311775" cy="1652588"/>
          </a:xfrm>
        </p:spPr>
      </p:pic>
      <p:pic>
        <p:nvPicPr>
          <p:cNvPr id="17421" name="Picture 13" descr="40-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570550"/>
            <a:ext cx="5486400" cy="1452563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872" y="1556792"/>
            <a:ext cx="6629400" cy="5334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Tx/>
              <a:buNone/>
            </a:pPr>
            <a:r>
              <a:rPr lang="en-US" altLang="ar-SA" dirty="0" smtClean="0"/>
              <a:t>Classification: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</p:txBody>
      </p:sp>
      <p:pic>
        <p:nvPicPr>
          <p:cNvPr id="13317" name="Picture 5" descr="Ogden 7"/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70782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Ogden 8"/>
          <p:cNvPicPr>
            <a:picLocks noChangeAspect="1" noChangeArrowheads="1"/>
          </p:cNvPicPr>
          <p:nvPr/>
        </p:nvPicPr>
        <p:blipFill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44278"/>
            <a:ext cx="908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40-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4736" y="2057400"/>
            <a:ext cx="1041400" cy="1676400"/>
          </a:xfrm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835696" y="3826565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>
                <a:latin typeface="Comic Sans MS" pitchFamily="66" charset="0"/>
              </a:rPr>
              <a:t>Salter-Harris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979712" y="6029739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>
                <a:latin typeface="Comic Sans MS" pitchFamily="66" charset="0"/>
              </a:rPr>
              <a:t>Peterson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735018" y="3886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 err="1">
                <a:latin typeface="Comic Sans MS" pitchFamily="66" charset="0"/>
              </a:rPr>
              <a:t>Rang’s</a:t>
            </a:r>
            <a:r>
              <a:rPr lang="en-US" altLang="ar-SA" dirty="0">
                <a:latin typeface="Comic Sans MS" pitchFamily="66" charset="0"/>
              </a:rPr>
              <a:t> type VI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7020272" y="5963478"/>
            <a:ext cx="15903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ar-SA" dirty="0">
                <a:latin typeface="Comic Sans MS" pitchFamily="66" charset="0"/>
              </a:rPr>
              <a:t>Ogden</a:t>
            </a:r>
          </a:p>
        </p:txBody>
      </p:sp>
    </p:spTree>
    <p:extLst>
      <p:ext uri="{BB962C8B-B14F-4D97-AF65-F5344CB8AC3E}">
        <p14:creationId xmlns:p14="http://schemas.microsoft.com/office/powerpoint/2010/main" val="6000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Physeal injuries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altLang="ar-SA" dirty="0" smtClean="0"/>
              <a:t>Less than 1% cause physeal bridging affecting growth.</a:t>
            </a:r>
          </a:p>
          <a:p>
            <a:pPr lvl="1" algn="l" rtl="0" eaLnBrk="1" hangingPunct="1"/>
            <a:r>
              <a:rPr lang="en-US" altLang="ar-SA" sz="2400" dirty="0" smtClean="0"/>
              <a:t>Small bridges (&lt;10%) may lyse spontaneously.</a:t>
            </a:r>
          </a:p>
          <a:p>
            <a:pPr lvl="1" algn="l" rtl="0" eaLnBrk="1" hangingPunct="1"/>
            <a:r>
              <a:rPr lang="en-US" altLang="ar-SA" sz="2400" dirty="0" smtClean="0"/>
              <a:t>Central bridges more likely to lyse.</a:t>
            </a:r>
          </a:p>
          <a:p>
            <a:pPr lvl="1" algn="l" rtl="0" eaLnBrk="1" hangingPunct="1"/>
            <a:r>
              <a:rPr lang="en-US" altLang="ar-SA" sz="2400" dirty="0" smtClean="0"/>
              <a:t>Peripheral bridges more likely to cause deformity</a:t>
            </a:r>
          </a:p>
          <a:p>
            <a:pPr lvl="1" algn="l" rtl="0" eaLnBrk="1" hangingPunct="1"/>
            <a:r>
              <a:rPr lang="en-US" altLang="ar-SA" sz="2400" dirty="0" smtClean="0"/>
              <a:t>Avoid injury to physis during fixation.</a:t>
            </a:r>
          </a:p>
          <a:p>
            <a:pPr lvl="1" algn="l" rtl="0" eaLnBrk="1" hangingPunct="1"/>
            <a:r>
              <a:rPr lang="en-US" altLang="ar-SA" sz="2400" dirty="0" smtClean="0"/>
              <a:t>Monitor growth over a long period.</a:t>
            </a:r>
          </a:p>
          <a:p>
            <a:pPr lvl="1" algn="l" rtl="0" eaLnBrk="1" hangingPunct="1"/>
            <a:r>
              <a:rPr lang="en-US" altLang="ar-SA" sz="2400" dirty="0" smtClean="0"/>
              <a:t>Image suspected physeal bar (CT, MRI)</a:t>
            </a:r>
          </a:p>
        </p:txBody>
      </p:sp>
      <p:pic>
        <p:nvPicPr>
          <p:cNvPr id="40964" name="Picture 4" descr="File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91473"/>
            <a:ext cx="1512168" cy="232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File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43" y="4179979"/>
            <a:ext cx="1344488" cy="22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General Management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altLang="ar-SA" sz="3600" b="1" u="sng" dirty="0" smtClean="0"/>
              <a:t>Indications for surgery</a:t>
            </a:r>
            <a:r>
              <a:rPr lang="en-US" altLang="ar-SA" dirty="0" smtClean="0"/>
              <a:t> </a:t>
            </a:r>
          </a:p>
          <a:p>
            <a:pPr algn="l" rtl="0"/>
            <a:r>
              <a:rPr lang="en-US" altLang="ar-SA" sz="3400" dirty="0" smtClean="0"/>
              <a:t>Head injury</a:t>
            </a:r>
          </a:p>
          <a:p>
            <a:pPr algn="l" rtl="0"/>
            <a:r>
              <a:rPr lang="en-US" altLang="ar-SA" sz="3400" dirty="0" smtClean="0"/>
              <a:t>Multiple injuries</a:t>
            </a:r>
          </a:p>
          <a:p>
            <a:pPr algn="l" rtl="0"/>
            <a:r>
              <a:rPr lang="en-US" altLang="ar-SA" sz="3400" dirty="0" smtClean="0"/>
              <a:t>Open fractures</a:t>
            </a:r>
          </a:p>
          <a:p>
            <a:pPr algn="l" rtl="0"/>
            <a:r>
              <a:rPr lang="en-US" altLang="ar-SA" sz="3400" dirty="0" smtClean="0"/>
              <a:t>Displaced intra articular fractures (Salter-Harris  III-IV)</a:t>
            </a:r>
          </a:p>
          <a:p>
            <a:pPr algn="l" rtl="0"/>
            <a:r>
              <a:rPr lang="en-US" altLang="ar-SA" sz="3400" dirty="0" smtClean="0"/>
              <a:t>Adolescence</a:t>
            </a:r>
          </a:p>
          <a:p>
            <a:pPr algn="l" rtl="0"/>
            <a:r>
              <a:rPr lang="en-US" altLang="ar-SA" sz="3400" dirty="0" smtClean="0"/>
              <a:t>Failure of conservative means (irreducible or unstable fractures)</a:t>
            </a:r>
          </a:p>
          <a:p>
            <a:pPr algn="l" rtl="0"/>
            <a:r>
              <a:rPr lang="en-US" altLang="ar-SA" sz="3400" dirty="0" smtClean="0"/>
              <a:t>Severe soft-tissue injury or fractures with vascular injury</a:t>
            </a:r>
          </a:p>
          <a:p>
            <a:pPr algn="l" rtl="0"/>
            <a:r>
              <a:rPr lang="en-US" altLang="ar-SA" sz="3400" dirty="0" smtClean="0"/>
              <a:t>Neurological disorder </a:t>
            </a:r>
          </a:p>
          <a:p>
            <a:pPr algn="l" rtl="0"/>
            <a:r>
              <a:rPr lang="en-US" altLang="ar-SA" sz="3400" dirty="0" smtClean="0"/>
              <a:t>Malunion and delayed union</a:t>
            </a:r>
          </a:p>
          <a:p>
            <a:pPr algn="l" rtl="0"/>
            <a:r>
              <a:rPr lang="en-US" altLang="ar-SA" sz="3400" dirty="0" smtClean="0"/>
              <a:t>?Compartment syndrome</a:t>
            </a:r>
          </a:p>
          <a:p>
            <a:pPr algn="l" rtl="0"/>
            <a:endParaRPr lang="en-US" altLang="ar-SA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20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348880"/>
            <a:ext cx="7643192" cy="3777283"/>
          </a:xfrm>
        </p:spPr>
        <p:txBody>
          <a:bodyPr/>
          <a:lstStyle/>
          <a:p>
            <a:pPr algn="l" rtl="0"/>
            <a:r>
              <a:rPr lang="en-US" dirty="0" smtClean="0"/>
              <a:t>Casting</a:t>
            </a:r>
          </a:p>
          <a:p>
            <a:pPr marL="457200" lvl="1" indent="0" algn="l" rtl="0">
              <a:buNone/>
            </a:pPr>
            <a:r>
              <a:rPr lang="en-US" dirty="0" smtClean="0"/>
              <a:t>Still the commonest</a:t>
            </a: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26582" cy="37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9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K-wires </a:t>
            </a:r>
          </a:p>
          <a:p>
            <a:pPr lvl="1" algn="l" rtl="0"/>
            <a:r>
              <a:rPr lang="en-US" altLang="ar-SA" dirty="0"/>
              <a:t>M</a:t>
            </a:r>
            <a:r>
              <a:rPr lang="en-US" altLang="ar-SA" dirty="0" smtClean="0"/>
              <a:t>ost commonly used IF</a:t>
            </a:r>
          </a:p>
          <a:p>
            <a:pPr lvl="1" algn="l" rtl="0"/>
            <a:r>
              <a:rPr lang="en-US" altLang="ar-SA" dirty="0" smtClean="0"/>
              <a:t>Metaphyseal fractures</a:t>
            </a:r>
          </a:p>
        </p:txBody>
      </p:sp>
      <p:pic>
        <p:nvPicPr>
          <p:cNvPr id="5" name="Picture 10" descr="p44f1 copy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03228"/>
            <a:ext cx="1872208" cy="306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44f1 copy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01649"/>
            <a:ext cx="1728192" cy="30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Intramedullary wires, elastic nails</a:t>
            </a:r>
          </a:p>
        </p:txBody>
      </p:sp>
      <p:pic>
        <p:nvPicPr>
          <p:cNvPr id="7" name="Picture 5" descr="File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65972"/>
            <a:ext cx="2828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465455" cy="322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Fractures account for ~15% of all injuries in children</a:t>
            </a:r>
          </a:p>
          <a:p>
            <a:pPr algn="l" rtl="0" eaLnBrk="1" hangingPunct="1"/>
            <a:r>
              <a:rPr lang="en-US" altLang="ar-SA" dirty="0" smtClean="0"/>
              <a:t>Different from adult fractures</a:t>
            </a:r>
          </a:p>
          <a:p>
            <a:pPr algn="l" rtl="0" eaLnBrk="1" hangingPunct="1"/>
            <a:r>
              <a:rPr lang="en-US" altLang="ar-SA" dirty="0" smtClean="0"/>
              <a:t>Vary in various age groups</a:t>
            </a:r>
          </a:p>
          <a:p>
            <a:pPr lvl="1" algn="l" rtl="0" eaLnBrk="1" hangingPunct="1">
              <a:buFontTx/>
              <a:buNone/>
            </a:pPr>
            <a:r>
              <a:rPr lang="en-US" altLang="ar-SA" dirty="0" smtClean="0"/>
              <a:t>     </a:t>
            </a:r>
            <a:r>
              <a:rPr lang="en-US" altLang="ar-SA" sz="2400" dirty="0" smtClean="0"/>
              <a:t>( Infants, children, adolescents )</a:t>
            </a:r>
          </a:p>
          <a:p>
            <a:pPr lvl="1" eaLnBrk="1" hangingPunct="1">
              <a:buFontTx/>
              <a:buNone/>
            </a:pPr>
            <a:endParaRPr lang="en-US" altLang="ar-SA" sz="2400" dirty="0" smtClean="0"/>
          </a:p>
          <a:p>
            <a:pPr eaLnBrk="1" hangingPunct="1"/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42672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7643192" cy="4209331"/>
          </a:xfrm>
        </p:spPr>
        <p:txBody>
          <a:bodyPr/>
          <a:lstStyle/>
          <a:p>
            <a:pPr algn="l" rtl="0"/>
            <a:r>
              <a:rPr lang="en-US" altLang="ar-SA" dirty="0" smtClean="0"/>
              <a:t>Screws</a:t>
            </a:r>
          </a:p>
        </p:txBody>
      </p:sp>
      <p:pic>
        <p:nvPicPr>
          <p:cNvPr id="6" name="Picture 9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75953"/>
            <a:ext cx="1916930" cy="23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icture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63" y="4279978"/>
            <a:ext cx="1916930" cy="24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76" y="1700808"/>
            <a:ext cx="2135413" cy="23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ure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77" y="4308299"/>
            <a:ext cx="2135412" cy="246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Plates – multiple trauma</a:t>
            </a:r>
          </a:p>
        </p:txBody>
      </p:sp>
      <p:pic>
        <p:nvPicPr>
          <p:cNvPr id="8" name="Picture 6" descr="File0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18045"/>
            <a:ext cx="3247992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40" y="2618045"/>
            <a:ext cx="2129304" cy="408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/>
            <a:r>
              <a:rPr lang="en-US" altLang="ar-SA" dirty="0" smtClean="0"/>
              <a:t>IMN  -  adolescents</a:t>
            </a:r>
          </a:p>
          <a:p>
            <a:endParaRPr lang="en-US" altLang="ar-SA" dirty="0" smtClean="0"/>
          </a:p>
        </p:txBody>
      </p:sp>
      <p:pic>
        <p:nvPicPr>
          <p:cNvPr id="6" name="Picture 5" descr="File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1728192" cy="494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 of Fixation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643192" cy="449736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ar-SA" dirty="0" smtClean="0"/>
              <a:t>Ex-fix – usually in open fractures</a:t>
            </a:r>
          </a:p>
          <a:p>
            <a:endParaRPr lang="en-US" altLang="ar-SA" dirty="0" smtClean="0"/>
          </a:p>
        </p:txBody>
      </p:sp>
      <p:pic>
        <p:nvPicPr>
          <p:cNvPr id="5" name="Picture 5" descr="File0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223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Methods of fixation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 rot="-1852008">
            <a:off x="1881522" y="2365022"/>
            <a:ext cx="2468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ar-SA" sz="3200" dirty="0">
                <a:solidFill>
                  <a:schemeClr val="accent2"/>
                </a:solidFill>
                <a:latin typeface="Comic Sans MS" pitchFamily="66" charset="0"/>
              </a:rPr>
              <a:t>Combination</a:t>
            </a:r>
          </a:p>
        </p:txBody>
      </p:sp>
      <p:pic>
        <p:nvPicPr>
          <p:cNvPr id="33797" name="Picture 6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48701"/>
            <a:ext cx="2664296" cy="491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FIG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2" y="3861048"/>
            <a:ext cx="4328891" cy="26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9"/>
          <p:cNvSpPr>
            <a:spLocks noChangeArrowheads="1"/>
          </p:cNvSpPr>
          <p:nvPr/>
        </p:nvSpPr>
        <p:spPr bwMode="auto">
          <a:xfrm rot="-1122236">
            <a:off x="1364181" y="1800819"/>
            <a:ext cx="3759200" cy="1497013"/>
          </a:xfrm>
          <a:prstGeom prst="irregularSeal2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23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Pediatric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  Upper limb</a:t>
            </a:r>
          </a:p>
          <a:p>
            <a:pPr marL="514350" indent="-514350" algn="l" rtl="0">
              <a:buNone/>
            </a:pPr>
            <a:r>
              <a:rPr lang="en-US" dirty="0" smtClean="0"/>
              <a:t>      a. Clavicle 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b. Supracondylar Fracture.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c. Distal Radius .</a:t>
            </a:r>
          </a:p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/>
            <a:r>
              <a:rPr lang="en-US" dirty="0" smtClean="0"/>
              <a:t>Lower Limbs</a:t>
            </a:r>
          </a:p>
          <a:p>
            <a:pPr marL="514350" indent="-514350" algn="l" rtl="0">
              <a:buNone/>
            </a:pPr>
            <a:r>
              <a:rPr lang="en-US" dirty="0"/>
              <a:t> </a:t>
            </a:r>
            <a:r>
              <a:rPr lang="en-US" dirty="0" smtClean="0"/>
              <a:t>     a. Femur fractures</a:t>
            </a:r>
          </a:p>
          <a:p>
            <a:pPr marL="514350" indent="-51435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Fracture 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8-15% of all pediatric fractures</a:t>
            </a:r>
          </a:p>
          <a:p>
            <a:pPr algn="l" rtl="0"/>
            <a:r>
              <a:rPr lang="en-US" dirty="0" smtClean="0"/>
              <a:t>0.5% of normal deliveries and in 1.6% of breech deliveries </a:t>
            </a:r>
          </a:p>
          <a:p>
            <a:pPr algn="l" rtl="0"/>
            <a:r>
              <a:rPr lang="en-US" dirty="0" smtClean="0"/>
              <a:t>90% of obstetric fractures</a:t>
            </a:r>
          </a:p>
          <a:p>
            <a:pPr algn="l" rtl="0"/>
            <a:r>
              <a:rPr lang="en-US" dirty="0" smtClean="0"/>
              <a:t>80% of clavicle fractures occur in the shaft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periosteal</a:t>
            </a:r>
            <a:r>
              <a:rPr lang="en-US" dirty="0" smtClean="0"/>
              <a:t> sleeve always remains in the anatomic position. Therefore, remodeling is ensured.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/>
              <a:t>Mechanism of </a:t>
            </a:r>
            <a:r>
              <a:rPr lang="en-US" u="sng" dirty="0" smtClean="0"/>
              <a:t>Injury:</a:t>
            </a:r>
          </a:p>
          <a:p>
            <a:pPr algn="l" rtl="0"/>
            <a:r>
              <a:rPr lang="en-US" dirty="0" smtClean="0"/>
              <a:t>Indirect: Fall onto an outstretched hand</a:t>
            </a:r>
          </a:p>
          <a:p>
            <a:pPr algn="l" rtl="0"/>
            <a:r>
              <a:rPr lang="en-US" dirty="0" smtClean="0"/>
              <a:t>Direct: This is the most common mechanism, it carries the highest incidence of injury to the underlying neurovascular and pulmonary structures</a:t>
            </a:r>
          </a:p>
          <a:p>
            <a:pPr algn="l" rtl="0"/>
            <a:r>
              <a:rPr lang="en-US" dirty="0" smtClean="0"/>
              <a:t>Birth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/>
              <a:t>Clinical </a:t>
            </a:r>
            <a:r>
              <a:rPr lang="en-US" u="sng" dirty="0" smtClean="0"/>
              <a:t>Evaluation:</a:t>
            </a:r>
          </a:p>
          <a:p>
            <a:pPr algn="l" rtl="0"/>
            <a:r>
              <a:rPr lang="en-US" dirty="0" smtClean="0"/>
              <a:t>Painful palpable mass along the clavicle</a:t>
            </a:r>
          </a:p>
          <a:p>
            <a:pPr algn="l" rtl="0"/>
            <a:r>
              <a:rPr lang="en-US" dirty="0" smtClean="0"/>
              <a:t>Tenderness, crepitus, and ecchymosis</a:t>
            </a:r>
          </a:p>
          <a:p>
            <a:pPr algn="l" rtl="0"/>
            <a:r>
              <a:rPr lang="en-US" dirty="0" smtClean="0"/>
              <a:t>May be associated with neurovascular injury</a:t>
            </a:r>
          </a:p>
          <a:p>
            <a:pPr algn="l" rtl="0"/>
            <a:r>
              <a:rPr lang="en-US" dirty="0" smtClean="0"/>
              <a:t>Pulmonary status must be assessed.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Radiographic </a:t>
            </a:r>
            <a:r>
              <a:rPr lang="en-US" u="sng" dirty="0" smtClean="0"/>
              <a:t>Evaluation:</a:t>
            </a:r>
          </a:p>
          <a:p>
            <a:pPr algn="l" rtl="0"/>
            <a:r>
              <a:rPr lang="en-US" dirty="0" smtClean="0"/>
              <a:t>AP view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115" y="3284984"/>
            <a:ext cx="4130031" cy="26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 descr="C:\Documents and Settings\user\Application Data\PixelMetrics\CaptureWiz\Tem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282017"/>
            <a:ext cx="3929966" cy="2639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7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dirty="0" smtClean="0"/>
              <a:t>Statistics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Boys &gt; girls</a:t>
            </a:r>
          </a:p>
          <a:p>
            <a:pPr algn="l" rtl="0" eaLnBrk="1" hangingPunct="1"/>
            <a:r>
              <a:rPr lang="en-US" altLang="ar-SA" dirty="0" smtClean="0"/>
              <a:t>Rate increases with age</a:t>
            </a:r>
          </a:p>
          <a:p>
            <a:pPr eaLnBrk="1" hangingPunct="1"/>
            <a:endParaRPr lang="en-US" altLang="ar-SA" dirty="0" smtClean="0"/>
          </a:p>
        </p:txBody>
      </p:sp>
      <p:pic>
        <p:nvPicPr>
          <p:cNvPr id="5124" name="Picture 4" descr="File0002"/>
          <p:cNvPicPr>
            <a:picLocks noChangeAspect="1" noChangeArrowheads="1"/>
          </p:cNvPicPr>
          <p:nvPr/>
        </p:nvPicPr>
        <p:blipFill>
          <a:blip r:embed="rId2">
            <a:lum bright="2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15874"/>
            <a:ext cx="3886200" cy="379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315200" y="5943600"/>
            <a:ext cx="127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SA" sz="1400" b="1">
                <a:solidFill>
                  <a:schemeClr val="bg2"/>
                </a:solidFill>
              </a:rPr>
              <a:t>Mizulta, 1987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4953000" y="3276600"/>
            <a:ext cx="2438400" cy="9144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953000" y="5181600"/>
            <a:ext cx="2133600" cy="5334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02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Classification:</a:t>
            </a:r>
          </a:p>
          <a:p>
            <a:pPr algn="l" rtl="0"/>
            <a:r>
              <a:rPr lang="en-US" dirty="0" smtClean="0"/>
              <a:t>Location</a:t>
            </a:r>
          </a:p>
          <a:p>
            <a:pPr algn="l" rtl="0"/>
            <a:r>
              <a:rPr lang="en-US" dirty="0" smtClean="0"/>
              <a:t>Open or closed</a:t>
            </a:r>
          </a:p>
          <a:p>
            <a:pPr algn="l" rtl="0"/>
            <a:r>
              <a:rPr lang="en-US" dirty="0" smtClean="0"/>
              <a:t>Displacement</a:t>
            </a:r>
          </a:p>
          <a:p>
            <a:pPr algn="l" rtl="0"/>
            <a:r>
              <a:rPr lang="en-US" dirty="0" smtClean="0"/>
              <a:t>Fracture type</a:t>
            </a:r>
          </a:p>
          <a:p>
            <a:pPr marL="457200" lvl="1" indent="0" algn="l" rtl="0">
              <a:buNone/>
            </a:pPr>
            <a:r>
              <a:rPr lang="en-US" dirty="0" smtClean="0"/>
              <a:t>segmental, comminuted, greenstick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</a:t>
            </a:r>
            <a:r>
              <a:rPr lang="en-US" dirty="0" smtClean="0"/>
              <a:t>Clavicle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/>
              <a:t>Allman </a:t>
            </a:r>
            <a:r>
              <a:rPr lang="en-US" u="sng" dirty="0" smtClean="0"/>
              <a:t>classification:</a:t>
            </a:r>
            <a:endParaRPr lang="en-US" b="1" u="sng" dirty="0" smtClean="0"/>
          </a:p>
          <a:p>
            <a:pPr algn="l" rtl="0"/>
            <a:r>
              <a:rPr lang="en-US" dirty="0"/>
              <a:t>Type </a:t>
            </a:r>
            <a:r>
              <a:rPr lang="en-US" dirty="0" smtClean="0"/>
              <a:t>I:</a:t>
            </a:r>
            <a:br>
              <a:rPr lang="en-US" dirty="0" smtClean="0"/>
            </a:br>
            <a:r>
              <a:rPr lang="en-US" dirty="0" smtClean="0"/>
              <a:t>Medial </a:t>
            </a:r>
            <a:r>
              <a:rPr lang="en-US" dirty="0"/>
              <a:t>third</a:t>
            </a:r>
            <a:endParaRPr lang="ar-SA" dirty="0"/>
          </a:p>
          <a:p>
            <a:pPr algn="l" rtl="0"/>
            <a:r>
              <a:rPr lang="en-US" dirty="0"/>
              <a:t>Type </a:t>
            </a:r>
            <a:r>
              <a:rPr lang="en-US" dirty="0" smtClean="0"/>
              <a:t>II: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Middle </a:t>
            </a:r>
            <a:r>
              <a:rPr lang="en-US" dirty="0"/>
              <a:t>third (most </a:t>
            </a:r>
            <a:r>
              <a:rPr lang="en-US" dirty="0" smtClean="0"/>
              <a:t>common)</a:t>
            </a:r>
          </a:p>
          <a:p>
            <a:pPr algn="l" rtl="0"/>
            <a:r>
              <a:rPr lang="en-US" dirty="0" smtClean="0"/>
              <a:t>Type </a:t>
            </a:r>
            <a:r>
              <a:rPr lang="en-US" dirty="0"/>
              <a:t>III: </a:t>
            </a:r>
            <a:br>
              <a:rPr lang="en-US" dirty="0"/>
            </a:br>
            <a:r>
              <a:rPr lang="en-US" dirty="0" smtClean="0"/>
              <a:t>Lateral third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2806" y="4941168"/>
            <a:ext cx="1352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184" y="1484784"/>
            <a:ext cx="12858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12976"/>
            <a:ext cx="14097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Fracture Clavicle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509141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500" u="sng" dirty="0" smtClean="0"/>
              <a:t>Treatment: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Newborn:</a:t>
            </a:r>
          </a:p>
          <a:p>
            <a:pPr marL="0" indent="0" algn="l" rtl="0">
              <a:buNone/>
            </a:pPr>
            <a:r>
              <a:rPr lang="en-US" dirty="0" smtClean="0"/>
              <a:t>unite in 1 week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Up to 2 years: </a:t>
            </a:r>
          </a:p>
          <a:p>
            <a:pPr marL="0" indent="0" algn="l" rtl="0">
              <a:buNone/>
            </a:pPr>
            <a:r>
              <a:rPr lang="en-US" dirty="0" smtClean="0"/>
              <a:t>figure-of-eight for 2 weeks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/>
              <a:t>Age </a:t>
            </a:r>
            <a:r>
              <a:rPr lang="en-US" dirty="0" smtClean="0"/>
              <a:t>2-12 Years:</a:t>
            </a:r>
          </a:p>
          <a:p>
            <a:pPr marL="0" indent="0" algn="l" rtl="0">
              <a:buNone/>
            </a:pPr>
            <a:r>
              <a:rPr lang="en-US" dirty="0" smtClean="0"/>
              <a:t>A </a:t>
            </a:r>
            <a:r>
              <a:rPr lang="en-US" dirty="0"/>
              <a:t>figure-of-eight </a:t>
            </a:r>
            <a:r>
              <a:rPr lang="en-US" dirty="0" smtClean="0"/>
              <a:t>or </a:t>
            </a:r>
            <a:r>
              <a:rPr lang="en-US" dirty="0"/>
              <a:t>sling </a:t>
            </a:r>
            <a:r>
              <a:rPr lang="en-US" dirty="0" smtClean="0"/>
              <a:t>for 2-4 </a:t>
            </a:r>
            <a:r>
              <a:rPr lang="en-US" dirty="0"/>
              <a:t>weeks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4" descr="C:\Documents and Settings\user\Application Data\PixelMetrics\CaptureWiz\Tem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8520" y="1448273"/>
            <a:ext cx="2334141" cy="2275787"/>
          </a:xfrm>
          <a:prstGeom prst="rect">
            <a:avLst/>
          </a:prstGeom>
          <a:noFill/>
        </p:spPr>
      </p:pic>
      <p:pic>
        <p:nvPicPr>
          <p:cNvPr id="9" name="Picture 2" descr="C:\Documents and Settings\user\Application Data\PixelMetrics\CaptureWiz\Tem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741" y="1448273"/>
            <a:ext cx="2482748" cy="227578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314" y="3991414"/>
            <a:ext cx="3502957" cy="27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31" y="3951736"/>
            <a:ext cx="1759058" cy="278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4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154" y="1556792"/>
            <a:ext cx="602118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1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user\Application Data\PixelMetrics\CaptureWiz\Tem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3796410"/>
            <a:ext cx="4280420" cy="2705100"/>
          </a:xfrm>
          <a:prstGeom prst="rect">
            <a:avLst/>
          </a:prstGeom>
          <a:noFill/>
        </p:spPr>
      </p:pic>
      <p:pic>
        <p:nvPicPr>
          <p:cNvPr id="86020" name="Picture 4" descr="C:\Documents and Settings\user\Application Data\PixelMetrics\CaptureWiz\Temp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789040"/>
            <a:ext cx="3962400" cy="27051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Clavicle</a:t>
            </a:r>
            <a:endParaRPr lang="ar-S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Indications of operative treatment: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 smtClean="0"/>
              <a:t>Open fractures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Neurovascular compromise</a:t>
            </a:r>
          </a:p>
        </p:txBody>
      </p:sp>
    </p:spTree>
    <p:extLst>
      <p:ext uri="{BB962C8B-B14F-4D97-AF65-F5344CB8AC3E}">
        <p14:creationId xmlns:p14="http://schemas.microsoft.com/office/powerpoint/2010/main" val="3355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Fracture Clavicle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Complications: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Rare</a:t>
            </a:r>
            <a:endParaRPr lang="en-US" dirty="0" smtClean="0"/>
          </a:p>
          <a:p>
            <a:pPr algn="l" rtl="0"/>
            <a:r>
              <a:rPr lang="en-US" dirty="0" smtClean="0"/>
              <a:t>Neurovascular compromise</a:t>
            </a:r>
          </a:p>
          <a:p>
            <a:pPr algn="l" rtl="0"/>
            <a:r>
              <a:rPr lang="en-US" dirty="0" err="1" smtClean="0"/>
              <a:t>Malunion</a:t>
            </a:r>
            <a:endParaRPr lang="en-US" dirty="0" smtClean="0"/>
          </a:p>
          <a:p>
            <a:pPr algn="l" rtl="0"/>
            <a:r>
              <a:rPr lang="en-US" dirty="0" smtClean="0"/>
              <a:t>Nonunion</a:t>
            </a:r>
          </a:p>
          <a:p>
            <a:pPr algn="l" rtl="0"/>
            <a:r>
              <a:rPr lang="en-US" dirty="0" smtClean="0"/>
              <a:t>Pulmonary injury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Supracondylar Humeral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55-75% of all elbow fractures</a:t>
            </a:r>
          </a:p>
          <a:p>
            <a:pPr algn="l" rtl="0"/>
            <a:r>
              <a:rPr lang="en-US" dirty="0" smtClean="0"/>
              <a:t>The male-to-female ratio is 3:2</a:t>
            </a:r>
          </a:p>
          <a:p>
            <a:pPr algn="l" rtl="0"/>
            <a:r>
              <a:rPr lang="en-US" dirty="0" smtClean="0"/>
              <a:t>5 to 8 years </a:t>
            </a:r>
          </a:p>
          <a:p>
            <a:pPr algn="l" rtl="0"/>
            <a:r>
              <a:rPr lang="en-US" dirty="0" smtClean="0"/>
              <a:t>The left, or nondominant side, is most frequently injured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Supracondylar Humeral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Mechanism of Injury:</a:t>
            </a:r>
          </a:p>
          <a:p>
            <a:pPr algn="l" rtl="0"/>
            <a:r>
              <a:rPr lang="en-US" dirty="0" smtClean="0"/>
              <a:t>Indirect</a:t>
            </a:r>
          </a:p>
          <a:p>
            <a:pPr algn="l" rtl="0">
              <a:buNone/>
            </a:pPr>
            <a:r>
              <a:rPr lang="en-US" dirty="0" smtClean="0"/>
              <a:t>    Extension type &gt;95%</a:t>
            </a:r>
          </a:p>
          <a:p>
            <a:pPr algn="l" rtl="0"/>
            <a:r>
              <a:rPr lang="en-US" dirty="0" smtClean="0"/>
              <a:t>Direct</a:t>
            </a:r>
          </a:p>
          <a:p>
            <a:pPr algn="l" rtl="0">
              <a:buNone/>
            </a:pPr>
            <a:r>
              <a:rPr lang="en-US" dirty="0" smtClean="0"/>
              <a:t>    Flexion type  &lt; 3%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6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Supracondylar Humeral </a:t>
            </a:r>
            <a:r>
              <a:rPr lang="en-US" dirty="0" smtClean="0"/>
              <a:t>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2260848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u="sng" dirty="0"/>
              <a:t>Clinical </a:t>
            </a:r>
            <a:r>
              <a:rPr lang="en-US" u="sng" dirty="0" smtClean="0"/>
              <a:t>Evaluation:</a:t>
            </a:r>
            <a:endParaRPr lang="en-US" u="sng" dirty="0"/>
          </a:p>
          <a:p>
            <a:pPr algn="l" rtl="0"/>
            <a:r>
              <a:rPr lang="en-US" dirty="0"/>
              <a:t>S</a:t>
            </a:r>
            <a:r>
              <a:rPr lang="en-US" dirty="0" smtClean="0"/>
              <a:t>wollen, tender elbow with painful ROM</a:t>
            </a:r>
          </a:p>
          <a:p>
            <a:pPr algn="l" rtl="0"/>
            <a:r>
              <a:rPr lang="en-US" dirty="0" smtClean="0"/>
              <a:t>S-shaped angulation </a:t>
            </a:r>
          </a:p>
          <a:p>
            <a:pPr algn="l" rtl="0"/>
            <a:r>
              <a:rPr lang="en-US" dirty="0" smtClean="0"/>
              <a:t>Pucker sign (dimpling of the skin anteriorly )</a:t>
            </a:r>
          </a:p>
          <a:p>
            <a:pPr algn="l" rtl="0"/>
            <a:r>
              <a:rPr lang="en-US" dirty="0" smtClean="0"/>
              <a:t>Neurovascular examination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1018"/>
            <a:ext cx="2920806" cy="449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90866"/>
            <a:ext cx="2675287" cy="326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4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Classification (</a:t>
            </a:r>
            <a:r>
              <a:rPr lang="en-US" sz="3600" dirty="0" err="1" smtClean="0"/>
              <a:t>Gartland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 smtClean="0"/>
              <a:t>Complete displacement (extension type) may be posteromedial (75%) or posterolateral (25%)</a:t>
            </a:r>
            <a:endParaRPr lang="ar-S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9" y="2060848"/>
            <a:ext cx="7364750" cy="283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altLang="ar-SA" dirty="0"/>
              <a:t>Children have different physiology and anatomy</a:t>
            </a:r>
          </a:p>
          <a:p>
            <a:pPr marL="0" indent="0" algn="l" rtl="0" eaLnBrk="1" hangingPunct="1">
              <a:buNone/>
            </a:pPr>
            <a:endParaRPr lang="en-US" altLang="ar-SA" dirty="0" smtClean="0"/>
          </a:p>
          <a:p>
            <a:pPr algn="l" rtl="0" eaLnBrk="1" hangingPunct="1"/>
            <a:r>
              <a:rPr lang="en-US" altLang="ar-SA" dirty="0" smtClean="0"/>
              <a:t>Growth plate: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Provides perfect remodeling power</a:t>
            </a:r>
          </a:p>
          <a:p>
            <a:pPr lvl="1" algn="l" rtl="0" eaLnBrk="1" hangingPunct="1"/>
            <a:r>
              <a:rPr lang="en-US" altLang="ar-SA" dirty="0" smtClean="0"/>
              <a:t>Injury of growth plate causes deformity</a:t>
            </a:r>
          </a:p>
          <a:p>
            <a:pPr lvl="1" algn="l" rtl="0" eaLnBrk="1" hangingPunct="1"/>
            <a:r>
              <a:rPr lang="en-US" altLang="ar-SA" dirty="0" smtClean="0"/>
              <a:t>A fracture might lead to overgrowth</a:t>
            </a:r>
          </a:p>
        </p:txBody>
      </p:sp>
      <p:pic>
        <p:nvPicPr>
          <p:cNvPr id="7173" name="Picture 5" descr="DSC01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0928"/>
            <a:ext cx="19859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97" y="332656"/>
            <a:ext cx="488192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user\Application Data\PixelMetrics\CaptureWiz\Temp\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3817" y="3717032"/>
            <a:ext cx="4935398" cy="2923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9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143000"/>
          </a:xfrm>
        </p:spPr>
        <p:txBody>
          <a:bodyPr/>
          <a:lstStyle/>
          <a:p>
            <a:r>
              <a:rPr lang="en-US" dirty="0" smtClean="0"/>
              <a:t>Type 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1276"/>
            <a:ext cx="4044212" cy="49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1276"/>
            <a:ext cx="3816424" cy="48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en-US" dirty="0" smtClean="0"/>
              <a:t>Type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2" y="1535113"/>
            <a:ext cx="2877716" cy="525735"/>
          </a:xfrm>
        </p:spPr>
        <p:txBody>
          <a:bodyPr/>
          <a:lstStyle/>
          <a:p>
            <a:pPr algn="l" rtl="0"/>
            <a:r>
              <a:rPr lang="en-US" b="0" dirty="0" smtClean="0"/>
              <a:t>Extension type</a:t>
            </a:r>
            <a:endParaRPr lang="ar-SA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64967" y="548680"/>
            <a:ext cx="1743923" cy="639762"/>
          </a:xfrm>
        </p:spPr>
        <p:txBody>
          <a:bodyPr>
            <a:normAutofit/>
          </a:bodyPr>
          <a:lstStyle/>
          <a:p>
            <a:pPr algn="l" rtl="0"/>
            <a:r>
              <a:rPr lang="en-US" b="0" dirty="0" smtClean="0"/>
              <a:t>Flexion type</a:t>
            </a:r>
            <a:endParaRPr lang="ar-SA" b="0" dirty="0"/>
          </a:p>
        </p:txBody>
      </p:sp>
      <p:pic>
        <p:nvPicPr>
          <p:cNvPr id="98306" name="Picture 2" descr="C:\Documents and Settings\user\Application Data\PixelMetrics\CaptureWiz\Tem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204864"/>
            <a:ext cx="3581400" cy="4419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890" y="423990"/>
            <a:ext cx="2707998" cy="31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890" y="3573016"/>
            <a:ext cx="2707998" cy="31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1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 of extension type</a:t>
            </a:r>
            <a:endParaRPr lang="en-US" sz="4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Type I: </a:t>
            </a:r>
          </a:p>
          <a:p>
            <a:pPr algn="l" rtl="0">
              <a:buNone/>
            </a:pPr>
            <a:r>
              <a:rPr lang="en-US" dirty="0" smtClean="0"/>
              <a:t>    Immobilization in a long arm cast or splint at 60 to 90 degrees of flexion for 2 to 3 weeks</a:t>
            </a:r>
          </a:p>
          <a:p>
            <a:pPr algn="l" rtl="0"/>
            <a:r>
              <a:rPr lang="en-US" dirty="0" smtClean="0"/>
              <a:t>Type II: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/>
              <a:t>C</a:t>
            </a:r>
            <a:r>
              <a:rPr lang="en-US" dirty="0" smtClean="0"/>
              <a:t>losed reduction followed by casting or pinning if unstable or sever swelling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Treatment</a:t>
            </a:r>
            <a:r>
              <a:rPr lang="en-US" sz="4000" dirty="0"/>
              <a:t> of extension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304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Type III:</a:t>
            </a:r>
          </a:p>
          <a:p>
            <a:pPr marL="857250" lvl="1" indent="-457200" algn="l" rtl="0"/>
            <a:r>
              <a:rPr lang="en-US" dirty="0" smtClean="0"/>
              <a:t>Attempt closed reduction and pinning</a:t>
            </a:r>
          </a:p>
          <a:p>
            <a:pPr marL="857250" lvl="1" indent="-457200" algn="l" rtl="0"/>
            <a:r>
              <a:rPr lang="en-US" dirty="0" smtClean="0"/>
              <a:t>Open reduction and internal fixation may be necessary for unstable fractures, open fractures, or those with neurovascular injury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0690"/>
            <a:ext cx="2160240" cy="26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52868"/>
            <a:ext cx="2016224" cy="27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637" y="3838035"/>
            <a:ext cx="2428377" cy="2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2289" y="3852868"/>
            <a:ext cx="1866847" cy="272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12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/>
              <a:t>Treatment of </a:t>
            </a:r>
            <a:r>
              <a:rPr lang="en-US" sz="4000" dirty="0" smtClean="0"/>
              <a:t>flexion </a:t>
            </a:r>
            <a:r>
              <a:rPr lang="en-US" sz="4000" dirty="0"/>
              <a:t>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Type I</a:t>
            </a:r>
          </a:p>
          <a:p>
            <a:pPr algn="l" rtl="0">
              <a:buNone/>
            </a:pPr>
            <a:r>
              <a:rPr lang="en-US" dirty="0" smtClean="0"/>
              <a:t>    Immobilization in a long arm cast in near extension for 2 to 3 weeks.</a:t>
            </a:r>
          </a:p>
          <a:p>
            <a:pPr algn="l" rtl="0"/>
            <a:r>
              <a:rPr lang="en-US" dirty="0" smtClean="0"/>
              <a:t>Type II</a:t>
            </a:r>
          </a:p>
          <a:p>
            <a:pPr algn="l" rtl="0">
              <a:buNone/>
            </a:pPr>
            <a:r>
              <a:rPr lang="en-US" dirty="0" smtClean="0"/>
              <a:t>    Closed reduction followed by percutaneous pinning </a:t>
            </a:r>
          </a:p>
          <a:p>
            <a:pPr algn="l" rtl="0"/>
            <a:r>
              <a:rPr lang="en-US" dirty="0" smtClean="0"/>
              <a:t>Type III</a:t>
            </a:r>
          </a:p>
          <a:p>
            <a:pPr algn="l" rtl="0">
              <a:buNone/>
            </a:pPr>
            <a:r>
              <a:rPr lang="en-US" dirty="0" smtClean="0"/>
              <a:t>    Reduction is often difficult; most require open reduction and internal fixation with crossed pinning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618856" cy="4281339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Neurologic injury (7% to 10%)</a:t>
            </a:r>
          </a:p>
          <a:p>
            <a:pPr lvl="1" algn="l" rtl="0"/>
            <a:r>
              <a:rPr lang="en-US" sz="2400" dirty="0" smtClean="0"/>
              <a:t>Most are neurapraxias requiring no treatment</a:t>
            </a:r>
          </a:p>
          <a:p>
            <a:pPr lvl="1" algn="l" rtl="0"/>
            <a:r>
              <a:rPr lang="en-US" sz="2400" dirty="0" smtClean="0"/>
              <a:t>Median and anterior interosseous nerves (most common)</a:t>
            </a:r>
          </a:p>
          <a:p>
            <a:pPr algn="l" rtl="0"/>
            <a:r>
              <a:rPr lang="en-US" sz="2400" dirty="0" smtClean="0"/>
              <a:t>Vascular injury (0.5%)</a:t>
            </a:r>
            <a:endParaRPr lang="en-US" sz="2400" dirty="0"/>
          </a:p>
          <a:p>
            <a:pPr lvl="1" algn="l" rtl="0"/>
            <a:r>
              <a:rPr lang="en-US" sz="2400" dirty="0" smtClean="0"/>
              <a:t>Direct</a:t>
            </a:r>
            <a:r>
              <a:rPr lang="en-US" sz="2400" dirty="0"/>
              <a:t> </a:t>
            </a:r>
            <a:r>
              <a:rPr lang="en-US" sz="2400" dirty="0" smtClean="0"/>
              <a:t>injury to the brachial artery or secondary to swelling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1294"/>
            <a:ext cx="4053979" cy="30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0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Supracondylar Humeral Fracture</a:t>
            </a:r>
            <a:br>
              <a:rPr lang="en-US" dirty="0"/>
            </a:br>
            <a:r>
              <a:rPr lang="en-US" sz="4000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1506701"/>
          </a:xfrm>
        </p:spPr>
        <p:txBody>
          <a:bodyPr>
            <a:normAutofit fontScale="85000" lnSpcReduction="20000"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Loss of motion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Myositis </a:t>
            </a:r>
            <a:r>
              <a:rPr lang="en-US" dirty="0" err="1" smtClean="0"/>
              <a:t>ossificans</a:t>
            </a:r>
            <a:endParaRPr lang="en-US" dirty="0" smtClean="0"/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Angular deformity (cubitus varus)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dirty="0" smtClean="0"/>
              <a:t>Compartment syndrome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322" y="1238943"/>
            <a:ext cx="22325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6902"/>
            <a:ext cx="277135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025952"/>
            <a:ext cx="2592288" cy="26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55" y="4797152"/>
            <a:ext cx="3011648" cy="18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Distal Radius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u="sng" dirty="0" smtClean="0"/>
              <a:t>Distal Radius Physeal Injuries</a:t>
            </a:r>
          </a:p>
          <a:p>
            <a:pPr algn="l" rtl="0">
              <a:buNone/>
            </a:pPr>
            <a:r>
              <a:rPr lang="en-US" dirty="0" smtClean="0"/>
              <a:t>                                     Type 1</a:t>
            </a:r>
          </a:p>
          <a:p>
            <a:endParaRPr lang="en-US" dirty="0"/>
          </a:p>
        </p:txBody>
      </p:sp>
      <p:pic>
        <p:nvPicPr>
          <p:cNvPr id="5" name="Picture 4" descr="C:\Documents and Settings\user\Application Data\PixelMetrics\CaptureWiz\Temp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998102"/>
            <a:ext cx="2139628" cy="3431242"/>
          </a:xfrm>
          <a:prstGeom prst="rect">
            <a:avLst/>
          </a:prstGeom>
          <a:noFill/>
        </p:spPr>
      </p:pic>
      <p:pic>
        <p:nvPicPr>
          <p:cNvPr id="7" name="Picture 2" descr="C:\Documents and Settings\user\Application Data\PixelMetrics\CaptureWiz\Temp\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7" y="2998103"/>
            <a:ext cx="2299651" cy="3408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004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Distal Radius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u="sng" dirty="0" smtClean="0"/>
              <a:t>Distal Radius Physeal Injuries</a:t>
            </a:r>
          </a:p>
          <a:p>
            <a:pPr algn="l" rtl="0">
              <a:buNone/>
            </a:pPr>
            <a:r>
              <a:rPr lang="en-US" dirty="0" smtClean="0"/>
              <a:t>                   Type 2                        Type 3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6951" y="3435657"/>
            <a:ext cx="3682754" cy="26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2892310" cy="36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60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Bone: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Increased collagen : bone ratio</a:t>
            </a:r>
          </a:p>
          <a:p>
            <a:pPr lvl="2" algn="l" rtl="0"/>
            <a:r>
              <a:rPr lang="en-US" altLang="ar-SA" dirty="0" smtClean="0"/>
              <a:t>Less brittle</a:t>
            </a:r>
          </a:p>
          <a:p>
            <a:pPr lvl="2" algn="l" rtl="0"/>
            <a:r>
              <a:rPr lang="en-US" altLang="ar-SA" dirty="0"/>
              <a:t>D</a:t>
            </a:r>
            <a:r>
              <a:rPr lang="en-US" altLang="ar-SA" dirty="0" smtClean="0"/>
              <a:t>eformation</a:t>
            </a:r>
          </a:p>
        </p:txBody>
      </p:sp>
      <p:pic>
        <p:nvPicPr>
          <p:cNvPr id="10244" name="Picture 8" descr="File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23" y="3995738"/>
            <a:ext cx="4351177" cy="13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8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900" dirty="0"/>
              <a:t>Distal 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817965" cy="4281339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 Salter-Harris Types I and II </a:t>
            </a:r>
          </a:p>
          <a:p>
            <a:pPr lvl="1" algn="l" rtl="0"/>
            <a:r>
              <a:rPr lang="en-US" dirty="0"/>
              <a:t>C</a:t>
            </a:r>
            <a:r>
              <a:rPr lang="en-US" dirty="0" smtClean="0"/>
              <a:t>losed reduction followed by long arm cast with the forearm pronated </a:t>
            </a:r>
          </a:p>
          <a:p>
            <a:pPr lvl="1" algn="l" rtl="0"/>
            <a:r>
              <a:rPr lang="en-US" dirty="0" smtClean="0"/>
              <a:t>50% apposition with no angular or rotational deformity is acceptable</a:t>
            </a:r>
          </a:p>
          <a:p>
            <a:pPr lvl="1" algn="l" rtl="0"/>
            <a:r>
              <a:rPr lang="en-US" dirty="0" smtClean="0"/>
              <a:t>Growth arrest can occur in 25% with repeated </a:t>
            </a:r>
            <a:r>
              <a:rPr lang="en-US" dirty="0"/>
              <a:t>manipulations</a:t>
            </a:r>
            <a:endParaRPr lang="en-US" dirty="0" smtClean="0"/>
          </a:p>
          <a:p>
            <a:pPr lvl="1" algn="l" rtl="0"/>
            <a:r>
              <a:rPr lang="en-US" sz="2800" dirty="0" smtClean="0"/>
              <a:t>Open </a:t>
            </a:r>
            <a:r>
              <a:rPr lang="en-US" sz="2800" dirty="0"/>
              <a:t>reduction is </a:t>
            </a:r>
            <a:r>
              <a:rPr lang="en-US" sz="2800" dirty="0" smtClean="0"/>
              <a:t>indicated</a:t>
            </a:r>
          </a:p>
          <a:p>
            <a:pPr lvl="2" algn="l" rtl="0"/>
            <a:r>
              <a:rPr lang="en-US" sz="2400" dirty="0" smtClean="0"/>
              <a:t>Irreducible fracture</a:t>
            </a:r>
            <a:endParaRPr lang="en-US" dirty="0" smtClean="0"/>
          </a:p>
          <a:p>
            <a:pPr lvl="2" algn="l" rtl="0"/>
            <a:r>
              <a:rPr lang="en-US" sz="2400" dirty="0" smtClean="0"/>
              <a:t>Open </a:t>
            </a:r>
            <a:r>
              <a:rPr lang="en-US" sz="2400" dirty="0"/>
              <a:t>fracture</a:t>
            </a:r>
          </a:p>
          <a:p>
            <a:pPr lvl="1" algn="l" rtl="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4099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51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900" dirty="0"/>
              <a:t>Distal 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Treatment 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8613" y="1531707"/>
            <a:ext cx="27581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5942"/>
            <a:ext cx="2664296" cy="226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06" y="2328595"/>
            <a:ext cx="5415109" cy="309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166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900" dirty="0"/>
              <a:t>Distal 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Salter-Harris Type III</a:t>
            </a:r>
          </a:p>
          <a:p>
            <a:pPr lvl="1" algn="l" rtl="0"/>
            <a:r>
              <a:rPr lang="en-US" dirty="0" smtClean="0"/>
              <a:t>Anatomic reduction is necessary</a:t>
            </a:r>
          </a:p>
          <a:p>
            <a:pPr lvl="1" algn="l" rtl="0"/>
            <a:r>
              <a:rPr lang="en-US" dirty="0" smtClean="0"/>
              <a:t>ORIF with</a:t>
            </a:r>
            <a:r>
              <a:rPr lang="en-US" dirty="0"/>
              <a:t> </a:t>
            </a:r>
            <a:r>
              <a:rPr lang="en-US" dirty="0" smtClean="0"/>
              <a:t>smooth pins or screws </a:t>
            </a:r>
          </a:p>
          <a:p>
            <a:pPr algn="l" rtl="0"/>
            <a:r>
              <a:rPr lang="en-US" dirty="0" smtClean="0"/>
              <a:t>Salter-Harris Types IV and V</a:t>
            </a:r>
          </a:p>
          <a:p>
            <a:pPr lvl="1" algn="l" rtl="0"/>
            <a:r>
              <a:rPr lang="en-US" dirty="0" smtClean="0"/>
              <a:t>Rare injuries</a:t>
            </a:r>
          </a:p>
          <a:p>
            <a:pPr lvl="1" algn="l" rtl="0"/>
            <a:r>
              <a:rPr lang="en-US" dirty="0" smtClean="0"/>
              <a:t>Need ORIF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Distal </a:t>
            </a:r>
            <a:r>
              <a:rPr lang="en-US" sz="4900" dirty="0"/>
              <a:t>Radius Physeal Injuries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690864" cy="403244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Physeal arrest</a:t>
            </a:r>
          </a:p>
          <a:p>
            <a:pPr lvl="1" algn="l" rtl="0"/>
            <a:r>
              <a:rPr lang="en-US" dirty="0" smtClean="0"/>
              <a:t>Shortening</a:t>
            </a:r>
          </a:p>
          <a:p>
            <a:pPr lvl="1" algn="l" rtl="0"/>
            <a:r>
              <a:rPr lang="en-US" dirty="0" smtClean="0"/>
              <a:t>Angular deformity</a:t>
            </a:r>
          </a:p>
          <a:p>
            <a:pPr algn="l" rtl="0"/>
            <a:r>
              <a:rPr lang="en-US" dirty="0" smtClean="0"/>
              <a:t>Ulnar styloid nonunion </a:t>
            </a:r>
          </a:p>
          <a:p>
            <a:pPr algn="l" rtl="0"/>
            <a:r>
              <a:rPr lang="en-US" dirty="0" smtClean="0"/>
              <a:t>Carpal tunnel syndrome</a:t>
            </a:r>
            <a:endParaRPr lang="en-US" dirty="0"/>
          </a:p>
        </p:txBody>
      </p:sp>
      <p:pic>
        <p:nvPicPr>
          <p:cNvPr id="4" name="Picture 4" descr="C:\Documents and Settings\user\Application Data\PixelMetrics\CaptureWiz\Temp\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5035" y="1628800"/>
            <a:ext cx="2645628" cy="2304256"/>
          </a:xfrm>
          <a:prstGeom prst="rect">
            <a:avLst/>
          </a:prstGeom>
          <a:noFill/>
        </p:spPr>
      </p:pic>
      <p:pic>
        <p:nvPicPr>
          <p:cNvPr id="5" name="Picture 2" descr="C:\Documents and Settings\user\Application Data\PixelMetrics\CaptureWiz\Temp\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0737" y="4008918"/>
            <a:ext cx="2664327" cy="273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5201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Distal Radius </a:t>
            </a:r>
            <a:r>
              <a:rPr lang="en-US" sz="4900" dirty="0"/>
              <a:t>Metaphyseal Injuries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l" rtl="0"/>
            <a:r>
              <a:rPr lang="en-US" dirty="0" smtClean="0"/>
              <a:t>Direction of displacement</a:t>
            </a:r>
          </a:p>
          <a:p>
            <a:pPr algn="l" rtl="0"/>
            <a:r>
              <a:rPr lang="en-US" dirty="0" smtClean="0"/>
              <a:t>Involvement of the ulna </a:t>
            </a:r>
          </a:p>
          <a:p>
            <a:pPr algn="l" rtl="0"/>
            <a:r>
              <a:rPr lang="en-US" dirty="0" smtClean="0"/>
              <a:t>Biomechanical pattern </a:t>
            </a:r>
          </a:p>
          <a:p>
            <a:pPr lvl="1" algn="l" rtl="0"/>
            <a:r>
              <a:rPr lang="en-US" dirty="0"/>
              <a:t>T</a:t>
            </a:r>
            <a:r>
              <a:rPr lang="en-US" dirty="0" smtClean="0"/>
              <a:t>orus (only one cortex is involved)</a:t>
            </a:r>
          </a:p>
          <a:p>
            <a:pPr lvl="1" algn="l" rtl="0"/>
            <a:r>
              <a:rPr lang="en-US" dirty="0"/>
              <a:t>I</a:t>
            </a:r>
            <a:r>
              <a:rPr lang="en-US" dirty="0" smtClean="0"/>
              <a:t>ncomplete (greenstick)</a:t>
            </a:r>
          </a:p>
          <a:p>
            <a:pPr lvl="1" algn="l" rtl="0"/>
            <a:r>
              <a:rPr lang="en-US" dirty="0"/>
              <a:t>C</a:t>
            </a:r>
            <a:r>
              <a:rPr lang="en-US" dirty="0" smtClean="0"/>
              <a:t>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 </a:t>
            </a:r>
            <a:r>
              <a:rPr lang="en-US" dirty="0"/>
              <a:t>Distal Radius Metaphyseal </a:t>
            </a:r>
            <a:r>
              <a:rPr lang="en-US" dirty="0" smtClean="0"/>
              <a:t>Injuries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2160" y="3356992"/>
            <a:ext cx="2287768" cy="335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67544" y="1628801"/>
            <a:ext cx="8208912" cy="1656183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u="sng" dirty="0" smtClean="0"/>
              <a:t>Torus </a:t>
            </a:r>
            <a:r>
              <a:rPr lang="en-US" u="sng" dirty="0"/>
              <a:t>fracture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Stable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Immobilized for pain relief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err="1" smtClean="0"/>
              <a:t>Bicortical</a:t>
            </a:r>
            <a:r>
              <a:rPr lang="en-US" sz="2800" dirty="0" smtClean="0"/>
              <a:t> injuries should be treated in a long arm cast. </a:t>
            </a:r>
            <a:endParaRPr lang="en-US" sz="2800" dirty="0"/>
          </a:p>
        </p:txBody>
      </p:sp>
      <p:pic>
        <p:nvPicPr>
          <p:cNvPr id="24578" name="Picture 2" descr="C:\Documents and Settings\user\Application Data\PixelMetrics\CaptureWiz\Temp\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669" y="3356992"/>
            <a:ext cx="4467532" cy="3333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9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056" y="3284984"/>
            <a:ext cx="19350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18002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u="sng" dirty="0"/>
              <a:t>I</a:t>
            </a:r>
            <a:r>
              <a:rPr lang="en-US" u="sng" dirty="0" smtClean="0"/>
              <a:t>ncomplete </a:t>
            </a:r>
            <a:r>
              <a:rPr lang="en-US" u="sng" dirty="0"/>
              <a:t>(</a:t>
            </a:r>
            <a:r>
              <a:rPr lang="en-US" u="sng" dirty="0" smtClean="0"/>
              <a:t>greenstick)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Greater ability to remodel in the sagittal plane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Closed reduction and above elbow cast with supinated forearm to relax the brachioradialis muscle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7" y="3284984"/>
            <a:ext cx="1778281" cy="33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Documents and Settings\user\Application Data\PixelMetrics\CaptureWiz\Temp\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917" y="3284984"/>
            <a:ext cx="4443729" cy="3335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7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144016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500" u="sng" dirty="0"/>
              <a:t>C</a:t>
            </a:r>
            <a:r>
              <a:rPr lang="en-US" sz="3500" u="sng" dirty="0" smtClean="0"/>
              <a:t>omplete fracture</a:t>
            </a:r>
          </a:p>
          <a:p>
            <a:pPr algn="l" rtl="0"/>
            <a:r>
              <a:rPr lang="en-US" sz="3000" dirty="0"/>
              <a:t>Closed reduction</a:t>
            </a:r>
          </a:p>
          <a:p>
            <a:pPr algn="l" rtl="0"/>
            <a:r>
              <a:rPr lang="en-US" sz="3000" dirty="0" smtClean="0"/>
              <a:t>Well </a:t>
            </a:r>
            <a:r>
              <a:rPr lang="en-US" sz="3000" dirty="0"/>
              <a:t>molded long arm cast for 3 to 4 weeks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8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77345" y="1992001"/>
            <a:ext cx="1740837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61740"/>
            <a:ext cx="3816424" cy="16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95" y="3068960"/>
            <a:ext cx="3616561" cy="175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36" y="5013988"/>
            <a:ext cx="3604120" cy="158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1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2088232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sz="3500" u="sng" dirty="0"/>
              <a:t>C</a:t>
            </a:r>
            <a:r>
              <a:rPr lang="en-US" sz="3500" u="sng" dirty="0" smtClean="0"/>
              <a:t>omplete fracture</a:t>
            </a:r>
          </a:p>
          <a:p>
            <a:pPr marL="0" indent="0" algn="l" rtl="0">
              <a:buNone/>
            </a:pPr>
            <a:r>
              <a:rPr lang="en-US" dirty="0"/>
              <a:t>Indications for percutaneous pinning </a:t>
            </a:r>
            <a:r>
              <a:rPr lang="en-US" dirty="0" smtClean="0"/>
              <a:t>without </a:t>
            </a:r>
            <a:r>
              <a:rPr lang="en-US" dirty="0"/>
              <a:t>open </a:t>
            </a:r>
            <a:r>
              <a:rPr lang="en-US" dirty="0" smtClean="0"/>
              <a:t>reduction</a:t>
            </a:r>
          </a:p>
          <a:p>
            <a:pPr algn="l" rtl="0"/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smtClean="0"/>
              <a:t>reduction</a:t>
            </a:r>
            <a:endParaRPr lang="en-US" dirty="0"/>
          </a:p>
          <a:p>
            <a:pPr algn="l" rtl="0"/>
            <a:r>
              <a:rPr lang="en-US" dirty="0"/>
              <a:t>E</a:t>
            </a:r>
            <a:r>
              <a:rPr lang="en-US" dirty="0" smtClean="0"/>
              <a:t>xcessive swelling </a:t>
            </a:r>
            <a:endParaRPr lang="en-US" dirty="0"/>
          </a:p>
          <a:p>
            <a:pPr algn="l" rtl="0"/>
            <a:r>
              <a:rPr lang="en-US" dirty="0" smtClean="0"/>
              <a:t>Floating elbow</a:t>
            </a:r>
            <a:endParaRPr lang="en-US" dirty="0"/>
          </a:p>
          <a:p>
            <a:pPr algn="l" rtl="0"/>
            <a:r>
              <a:rPr lang="en-US" dirty="0" smtClean="0"/>
              <a:t>Multiple </a:t>
            </a:r>
            <a:r>
              <a:rPr lang="en-US" dirty="0"/>
              <a:t>manipulations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683" y="3762144"/>
            <a:ext cx="3902075" cy="14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3" y="5246532"/>
            <a:ext cx="390207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3809524" cy="3361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38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2088232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500" u="sng" dirty="0"/>
              <a:t>C</a:t>
            </a:r>
            <a:r>
              <a:rPr lang="en-US" sz="3500" u="sng" dirty="0" smtClean="0"/>
              <a:t>omplete fracture</a:t>
            </a:r>
          </a:p>
          <a:p>
            <a:pPr marL="0" indent="0" algn="l" rtl="0">
              <a:buNone/>
            </a:pPr>
            <a:r>
              <a:rPr lang="en-US" dirty="0"/>
              <a:t>Indications for </a:t>
            </a:r>
            <a:r>
              <a:rPr lang="en-US" dirty="0" smtClean="0"/>
              <a:t>ORIF</a:t>
            </a:r>
          </a:p>
          <a:p>
            <a:pPr algn="l" rtl="0"/>
            <a:r>
              <a:rPr lang="en-US" dirty="0" smtClean="0"/>
              <a:t>Irreducible fracture</a:t>
            </a:r>
            <a:endParaRPr lang="en-US" dirty="0"/>
          </a:p>
          <a:p>
            <a:pPr algn="l" rtl="0"/>
            <a:r>
              <a:rPr lang="en-US" dirty="0"/>
              <a:t>Open fracture </a:t>
            </a:r>
          </a:p>
          <a:p>
            <a:pPr algn="l" rtl="0"/>
            <a:r>
              <a:rPr lang="en-US" dirty="0"/>
              <a:t>C</a:t>
            </a:r>
            <a:r>
              <a:rPr lang="en-US" dirty="0" smtClean="0"/>
              <a:t>ompartment syndrome</a:t>
            </a: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02126"/>
            <a:ext cx="4176464" cy="48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6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Cartilage: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/>
              <a:t>D</a:t>
            </a:r>
            <a:r>
              <a:rPr lang="en-US" altLang="ar-SA" dirty="0" smtClean="0"/>
              <a:t>ifficult x-ray evaluation</a:t>
            </a:r>
          </a:p>
          <a:p>
            <a:pPr lvl="1" algn="l" rtl="0" eaLnBrk="1" hangingPunct="1"/>
            <a:r>
              <a:rPr lang="en-US" altLang="ar-SA" dirty="0"/>
              <a:t>S</a:t>
            </a:r>
            <a:r>
              <a:rPr lang="en-US" altLang="ar-SA" dirty="0" smtClean="0"/>
              <a:t>ize of articular fragment often under-estimated</a:t>
            </a: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  <p:pic>
        <p:nvPicPr>
          <p:cNvPr id="9224" name="Picture 8" descr="File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" b="15817"/>
          <a:stretch>
            <a:fillRect/>
          </a:stretch>
        </p:blipFill>
        <p:spPr bwMode="auto">
          <a:xfrm>
            <a:off x="2771800" y="4030834"/>
            <a:ext cx="3600400" cy="236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1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Distal </a:t>
            </a:r>
            <a:r>
              <a:rPr lang="en-US" sz="4900" dirty="0"/>
              <a:t>Radius Metaphyseal </a:t>
            </a:r>
            <a:r>
              <a:rPr lang="en-US" sz="4900" dirty="0" smtClean="0"/>
              <a:t>Injuries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Complications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4100" dirty="0" smtClean="0"/>
              <a:t>Malunion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Residual angulation may result in loss of forearm rotation</a:t>
            </a:r>
          </a:p>
          <a:p>
            <a:pPr algn="l" rtl="0"/>
            <a:r>
              <a:rPr lang="en-US" sz="4100" dirty="0" smtClean="0"/>
              <a:t>Nonunion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Rare</a:t>
            </a:r>
          </a:p>
          <a:p>
            <a:pPr algn="l" rtl="0"/>
            <a:r>
              <a:rPr lang="en-US" sz="4100" dirty="0" smtClean="0"/>
              <a:t>Refracture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early return to activity (before 6 weeks)</a:t>
            </a:r>
          </a:p>
          <a:p>
            <a:pPr algn="l" rtl="0"/>
            <a:r>
              <a:rPr lang="en-US" sz="4100" dirty="0" smtClean="0"/>
              <a:t>Growth disturbance 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Overgrowth or undergrowth</a:t>
            </a:r>
          </a:p>
          <a:p>
            <a:pPr algn="l" rtl="0"/>
            <a:r>
              <a:rPr lang="en-US" sz="4100" dirty="0" smtClean="0"/>
              <a:t>Neurovascular injuries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extreme positions of immobilization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1.6%  of all pediatric fractures</a:t>
            </a:r>
          </a:p>
          <a:p>
            <a:pPr algn="l" rtl="0"/>
            <a:r>
              <a:rPr lang="en-US" dirty="0" smtClean="0"/>
              <a:t>Boys &gt; girls</a:t>
            </a:r>
          </a:p>
          <a:p>
            <a:pPr algn="l" rtl="0"/>
            <a:r>
              <a:rPr lang="en-US" dirty="0" smtClean="0"/>
              <a:t>2 to 4 years of age, mid-adolescence</a:t>
            </a:r>
          </a:p>
          <a:p>
            <a:pPr algn="l" rtl="0"/>
            <a:r>
              <a:rPr lang="en-US" dirty="0" smtClean="0"/>
              <a:t>In children younger than walking age, 80% of these injuries are caused by child abuse; this decreases to 30% in toddlers.</a:t>
            </a:r>
          </a:p>
          <a:p>
            <a:pPr algn="l" rtl="0"/>
            <a:r>
              <a:rPr lang="en-US" dirty="0" smtClean="0"/>
              <a:t>In adolescence, &gt;90%  due to RTA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Femoral Shaft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Mechanism of Injury</a:t>
            </a:r>
            <a:endParaRPr lang="en-US" sz="3500" u="sng" dirty="0" smtClean="0"/>
          </a:p>
          <a:p>
            <a:pPr algn="l" rtl="0"/>
            <a:r>
              <a:rPr lang="en-US" sz="2800" dirty="0" smtClean="0"/>
              <a:t>Direct trauma</a:t>
            </a:r>
          </a:p>
          <a:p>
            <a:pPr marL="400050" lvl="1" indent="0" algn="l" rtl="0">
              <a:buNone/>
            </a:pPr>
            <a:r>
              <a:rPr lang="en-US" dirty="0" smtClean="0"/>
              <a:t>RTA, fall, or child abuse </a:t>
            </a:r>
          </a:p>
          <a:p>
            <a:pPr algn="l" rtl="0"/>
            <a:r>
              <a:rPr lang="en-US" sz="2800" dirty="0" smtClean="0"/>
              <a:t>Indirect trauma</a:t>
            </a:r>
          </a:p>
          <a:p>
            <a:pPr marL="400050" lvl="1" indent="0" algn="l" rtl="0">
              <a:buNone/>
            </a:pPr>
            <a:r>
              <a:rPr lang="en-US" dirty="0" smtClean="0"/>
              <a:t>Rotational injury</a:t>
            </a:r>
          </a:p>
          <a:p>
            <a:pPr algn="l" rtl="0"/>
            <a:r>
              <a:rPr lang="en-US" sz="2800" dirty="0" smtClean="0"/>
              <a:t>Pathologic fractures</a:t>
            </a:r>
          </a:p>
          <a:p>
            <a:pPr marL="400050" lvl="1" indent="0" algn="l" rtl="0">
              <a:buNone/>
            </a:pPr>
            <a:r>
              <a:rPr lang="en-US" dirty="0" smtClean="0"/>
              <a:t>Osteogenesis  imperfecta, nonossifying fibroma, bone cysts, and tumors</a:t>
            </a:r>
          </a:p>
        </p:txBody>
      </p:sp>
    </p:spTree>
    <p:extLst>
      <p:ext uri="{BB962C8B-B14F-4D97-AF65-F5344CB8AC3E}">
        <p14:creationId xmlns:p14="http://schemas.microsoft.com/office/powerpoint/2010/main" val="14505831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Femoral Shaft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u="sng" dirty="0" smtClean="0"/>
              <a:t>Clinical Evaluation</a:t>
            </a:r>
          </a:p>
          <a:p>
            <a:pPr algn="l" rtl="0"/>
            <a:r>
              <a:rPr lang="en-US" sz="2800" dirty="0" smtClean="0"/>
              <a:t>Pain, swelling, inability to ambulate, and variable gross deformity</a:t>
            </a:r>
          </a:p>
          <a:p>
            <a:pPr algn="l" rtl="0"/>
            <a:r>
              <a:rPr lang="en-US" sz="2800" dirty="0"/>
              <a:t>C</a:t>
            </a:r>
            <a:r>
              <a:rPr lang="en-US" sz="2800" dirty="0" smtClean="0"/>
              <a:t>areful neurovascular examination is essential</a:t>
            </a:r>
          </a:p>
          <a:p>
            <a:pPr algn="l" rtl="0"/>
            <a:r>
              <a:rPr lang="en-US" sz="2800" dirty="0"/>
              <a:t>C</a:t>
            </a:r>
            <a:r>
              <a:rPr lang="en-US" sz="2800" dirty="0" smtClean="0"/>
              <a:t>areful examination of the overlying soft tissues to rule out the possibility of an open fracture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23418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Radiographic Evaluation</a:t>
            </a:r>
          </a:p>
          <a:p>
            <a:pPr algn="l" rtl="0"/>
            <a:r>
              <a:rPr lang="en-US" sz="2800" dirty="0" smtClean="0"/>
              <a:t>AP and lateral views</a:t>
            </a:r>
          </a:p>
          <a:p>
            <a:pPr algn="l" rtl="0"/>
            <a:r>
              <a:rPr lang="en-US" sz="2800" dirty="0" smtClean="0"/>
              <a:t>Must include hip, knee joints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5283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</a:t>
            </a:r>
            <a:r>
              <a:rPr lang="en-US" dirty="0" smtClean="0"/>
              <a:t>Fractures</a:t>
            </a:r>
            <a:br>
              <a:rPr lang="en-US" dirty="0" smtClean="0"/>
            </a:br>
            <a:r>
              <a:rPr lang="en-US" sz="3600" dirty="0" smtClean="0"/>
              <a:t>Classification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204864"/>
            <a:ext cx="4032448" cy="424847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300" u="sng" dirty="0" smtClean="0"/>
              <a:t>Descriptive</a:t>
            </a:r>
          </a:p>
          <a:p>
            <a:pPr algn="l" rtl="0"/>
            <a:r>
              <a:rPr lang="en-US" sz="2600" dirty="0" smtClean="0"/>
              <a:t>Open or closed</a:t>
            </a:r>
          </a:p>
          <a:p>
            <a:pPr algn="l" rtl="0"/>
            <a:r>
              <a:rPr lang="en-US" sz="2600" dirty="0" smtClean="0"/>
              <a:t>Level of fracture: </a:t>
            </a:r>
          </a:p>
          <a:p>
            <a:pPr marL="400050" lvl="1" indent="0" algn="l" rtl="0">
              <a:buNone/>
            </a:pPr>
            <a:r>
              <a:rPr lang="en-US" sz="2600" dirty="0" smtClean="0"/>
              <a:t>proximal, middle, distal third</a:t>
            </a:r>
          </a:p>
          <a:p>
            <a:pPr algn="l" rtl="0"/>
            <a:r>
              <a:rPr lang="en-US" sz="2600" dirty="0" smtClean="0"/>
              <a:t>Fracture pattern:</a:t>
            </a:r>
          </a:p>
          <a:p>
            <a:pPr marL="400050" lvl="1" indent="0" algn="l" rtl="0">
              <a:buNone/>
            </a:pPr>
            <a:r>
              <a:rPr lang="en-US" sz="2600" dirty="0" smtClean="0"/>
              <a:t>transverse, spiral, oblique, butterfly fragment</a:t>
            </a:r>
          </a:p>
          <a:p>
            <a:pPr algn="l" rtl="0"/>
            <a:r>
              <a:rPr lang="en-US" sz="2600" dirty="0" smtClean="0"/>
              <a:t>Comminution</a:t>
            </a:r>
            <a:endParaRPr lang="en-US" sz="2600" dirty="0"/>
          </a:p>
          <a:p>
            <a:pPr algn="l" rtl="0"/>
            <a:r>
              <a:rPr lang="en-US" sz="2600" dirty="0" smtClean="0"/>
              <a:t>Displacement</a:t>
            </a:r>
            <a:endParaRPr lang="en-US" sz="2600" dirty="0"/>
          </a:p>
          <a:p>
            <a:pPr algn="l" rtl="0"/>
            <a:r>
              <a:rPr lang="en-US" sz="2600" dirty="0" smtClean="0"/>
              <a:t>Angulation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2204864"/>
            <a:ext cx="3106688" cy="3921299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300" u="sng" dirty="0" smtClean="0"/>
              <a:t>Anatomic</a:t>
            </a:r>
          </a:p>
          <a:p>
            <a:pPr algn="l" rtl="0"/>
            <a:r>
              <a:rPr lang="en-US" dirty="0" smtClean="0"/>
              <a:t>Subtrochanteric</a:t>
            </a:r>
          </a:p>
          <a:p>
            <a:pPr algn="l" rtl="0"/>
            <a:r>
              <a:rPr lang="en-US" dirty="0" smtClean="0"/>
              <a:t>Shaft</a:t>
            </a:r>
            <a:endParaRPr lang="en-US" dirty="0"/>
          </a:p>
          <a:p>
            <a:pPr algn="l" rtl="0"/>
            <a:r>
              <a:rPr lang="en-US" dirty="0" smtClean="0"/>
              <a:t>Supracondylar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 smtClean="0"/>
              <a:t>Treatment</a:t>
            </a:r>
            <a:endParaRPr 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92421"/>
            <a:ext cx="3629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Less than 6 </a:t>
            </a:r>
            <a:r>
              <a:rPr lang="en-US" u="sng" dirty="0"/>
              <a:t>Months</a:t>
            </a:r>
          </a:p>
          <a:p>
            <a:pPr algn="l" rtl="0"/>
            <a:r>
              <a:rPr lang="en-US" sz="2800" dirty="0" err="1" smtClean="0"/>
              <a:t>Pavlik</a:t>
            </a:r>
            <a:r>
              <a:rPr lang="en-US" sz="2800" dirty="0" smtClean="0"/>
              <a:t> harness </a:t>
            </a:r>
            <a:endParaRPr lang="en-US" sz="2800" dirty="0"/>
          </a:p>
          <a:p>
            <a:pPr algn="l" rtl="0"/>
            <a:r>
              <a:rPr lang="en-US" sz="2800" dirty="0" smtClean="0"/>
              <a:t>Traction </a:t>
            </a:r>
            <a:r>
              <a:rPr lang="en-US" sz="2800" dirty="0"/>
              <a:t>and spica </a:t>
            </a:r>
            <a:r>
              <a:rPr lang="en-US" sz="2800" dirty="0" smtClean="0"/>
              <a:t>casting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92421"/>
            <a:ext cx="289961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8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363272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</a:t>
            </a:r>
            <a:r>
              <a:rPr lang="en-US" u="sng" dirty="0"/>
              <a:t>Months to 6 </a:t>
            </a:r>
            <a:r>
              <a:rPr lang="en-US" u="sng" dirty="0" smtClean="0"/>
              <a:t>(4) Years</a:t>
            </a:r>
          </a:p>
          <a:p>
            <a:pPr algn="l" rtl="0"/>
            <a:r>
              <a:rPr lang="en-US" sz="2600" dirty="0" smtClean="0"/>
              <a:t>CR and immediate </a:t>
            </a:r>
            <a:r>
              <a:rPr lang="en-US" sz="2600" dirty="0"/>
              <a:t>casting </a:t>
            </a:r>
            <a:r>
              <a:rPr lang="en-US" sz="2600" dirty="0" smtClean="0"/>
              <a:t>(&gt;</a:t>
            </a:r>
            <a:r>
              <a:rPr lang="en-US" sz="2600" dirty="0"/>
              <a:t>95</a:t>
            </a:r>
            <a:r>
              <a:rPr lang="en-US" sz="2600" dirty="0" smtClean="0"/>
              <a:t>%)</a:t>
            </a:r>
            <a:endParaRPr lang="en-US" sz="2600" dirty="0"/>
          </a:p>
          <a:p>
            <a:pPr algn="l" rtl="0"/>
            <a:r>
              <a:rPr lang="en-US" sz="2600" dirty="0"/>
              <a:t>T</a:t>
            </a:r>
            <a:r>
              <a:rPr lang="en-US" sz="2600" dirty="0" smtClean="0"/>
              <a:t>raction </a:t>
            </a:r>
            <a:r>
              <a:rPr lang="en-US" sz="2600" dirty="0"/>
              <a:t>followed by spica casting if there is difficulty to maintain length and acceptable alignment</a:t>
            </a:r>
          </a:p>
          <a:p>
            <a:endParaRPr lang="ar-S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5583886" cy="280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285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to 12 </a:t>
            </a:r>
            <a:r>
              <a:rPr lang="en-US" u="sng" dirty="0"/>
              <a:t>Years</a:t>
            </a:r>
            <a:endParaRPr lang="en-US" u="sng" dirty="0" smtClean="0"/>
          </a:p>
          <a:p>
            <a:pPr algn="l" rtl="0"/>
            <a:r>
              <a:rPr lang="en-US" sz="2600" dirty="0" smtClean="0"/>
              <a:t>Flexible IMN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Bridge Plating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External Fixation</a:t>
            </a:r>
            <a:endParaRPr lang="en-US" sz="2600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356" y="2445360"/>
            <a:ext cx="2639812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45360"/>
            <a:ext cx="2709281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59348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to 12 </a:t>
            </a:r>
            <a:r>
              <a:rPr lang="en-US" u="sng" dirty="0"/>
              <a:t>Years</a:t>
            </a:r>
            <a:endParaRPr lang="en-US" u="sng" dirty="0" smtClean="0"/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Flexible IMN</a:t>
            </a:r>
          </a:p>
          <a:p>
            <a:pPr algn="l" rtl="0"/>
            <a:r>
              <a:rPr lang="en-US" sz="2600" dirty="0" smtClean="0"/>
              <a:t>Bridge Plating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External Fixation</a:t>
            </a:r>
            <a:endParaRPr lang="en-US" sz="2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71455"/>
            <a:ext cx="2366176" cy="42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348880"/>
            <a:ext cx="1944216" cy="400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108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Periosteum: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Metabolically active</a:t>
            </a:r>
          </a:p>
          <a:p>
            <a:pPr lvl="2" algn="l" rtl="0" eaLnBrk="1" hangingPunct="1"/>
            <a:r>
              <a:rPr lang="en-US" altLang="ar-SA" sz="2000" dirty="0"/>
              <a:t>M</a:t>
            </a:r>
            <a:r>
              <a:rPr lang="en-US" altLang="ar-SA" sz="2000" dirty="0" smtClean="0"/>
              <a:t>ore callus, rapid union, increased remodeling</a:t>
            </a:r>
          </a:p>
          <a:p>
            <a:pPr lvl="1" algn="l" rtl="0" eaLnBrk="1" hangingPunct="1"/>
            <a:r>
              <a:rPr lang="en-US" altLang="ar-SA" dirty="0" smtClean="0"/>
              <a:t>Thickness and strength</a:t>
            </a:r>
          </a:p>
          <a:p>
            <a:pPr lvl="2" algn="l" rtl="0" eaLnBrk="1" hangingPunct="1"/>
            <a:r>
              <a:rPr lang="en-US" altLang="ar-SA" sz="1800" dirty="0" smtClean="0"/>
              <a:t>I</a:t>
            </a:r>
            <a:r>
              <a:rPr lang="en-US" altLang="ar-SA" sz="2000" dirty="0" smtClean="0"/>
              <a:t>ntact periosteal hinge affects fracture pattern</a:t>
            </a:r>
          </a:p>
          <a:p>
            <a:pPr lvl="2" algn="l" rtl="0" eaLnBrk="1" hangingPunct="1"/>
            <a:r>
              <a:rPr lang="en-US" altLang="ar-SA" sz="2000" dirty="0" smtClean="0"/>
              <a:t>May help reduction</a:t>
            </a:r>
          </a:p>
          <a:p>
            <a:pPr lvl="1" eaLnBrk="1" hangingPunct="1">
              <a:buFontTx/>
              <a:buNone/>
            </a:pPr>
            <a:endParaRPr lang="en-US" altLang="ar-SA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to 12 </a:t>
            </a:r>
            <a:r>
              <a:rPr lang="en-US" u="sng" dirty="0"/>
              <a:t>Years</a:t>
            </a:r>
            <a:endParaRPr lang="en-US" u="sng" dirty="0" smtClean="0"/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Flexible IMN</a:t>
            </a:r>
          </a:p>
          <a:p>
            <a:pPr algn="l" rtl="0"/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Bridge Plating</a:t>
            </a:r>
          </a:p>
          <a:p>
            <a:pPr algn="l" rtl="0"/>
            <a:r>
              <a:rPr lang="en-US" sz="2600" dirty="0" smtClean="0"/>
              <a:t>External Fixation</a:t>
            </a:r>
          </a:p>
          <a:p>
            <a:pPr lvl="1" algn="l" rtl="0"/>
            <a:r>
              <a:rPr lang="en-US" sz="2400" dirty="0" smtClean="0"/>
              <a:t>Multiple </a:t>
            </a:r>
            <a:r>
              <a:rPr lang="en-US" sz="2400" dirty="0"/>
              <a:t>injuries</a:t>
            </a:r>
          </a:p>
          <a:p>
            <a:pPr lvl="1" algn="l" rtl="0"/>
            <a:r>
              <a:rPr lang="en-US" sz="2400" dirty="0"/>
              <a:t>O</a:t>
            </a:r>
            <a:r>
              <a:rPr lang="en-US" sz="2400" dirty="0" smtClean="0"/>
              <a:t>pen </a:t>
            </a:r>
            <a:r>
              <a:rPr lang="en-US" sz="2400" dirty="0"/>
              <a:t>fracture</a:t>
            </a:r>
          </a:p>
          <a:p>
            <a:pPr lvl="1" algn="l" rtl="0"/>
            <a:r>
              <a:rPr lang="en-US" sz="2400" dirty="0"/>
              <a:t>C</a:t>
            </a:r>
            <a:r>
              <a:rPr lang="en-US" sz="2400" dirty="0" smtClean="0"/>
              <a:t>omminuted </a:t>
            </a:r>
            <a:r>
              <a:rPr lang="en-US" sz="2400" dirty="0"/>
              <a:t>#</a:t>
            </a:r>
          </a:p>
          <a:p>
            <a:pPr lvl="1" algn="l" rtl="0"/>
            <a:r>
              <a:rPr lang="en-US" sz="2400" dirty="0"/>
              <a:t>Unstable patient</a:t>
            </a:r>
            <a:r>
              <a:rPr lang="en-US" sz="2000" dirty="0"/>
              <a:t> </a:t>
            </a:r>
          </a:p>
          <a:p>
            <a:pPr algn="l" rtl="0"/>
            <a:endParaRPr lang="en-US" sz="2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04864"/>
            <a:ext cx="5111750" cy="342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03022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3898776" cy="42813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12 Years to Maturity</a:t>
            </a:r>
          </a:p>
          <a:p>
            <a:pPr algn="l" rtl="0"/>
            <a:r>
              <a:rPr lang="en-US" sz="2800" dirty="0"/>
              <a:t>Intramedullary fixation with either flexible or interlocked </a:t>
            </a:r>
            <a:r>
              <a:rPr lang="en-US" sz="2800" dirty="0" smtClean="0"/>
              <a:t>nails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9624" y="1837368"/>
            <a:ext cx="1656451" cy="483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64" y="1837368"/>
            <a:ext cx="2411412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6050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075240" cy="403244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/>
              <a:t>Operative </a:t>
            </a:r>
            <a:r>
              <a:rPr lang="en-US" u="sng" dirty="0" smtClean="0"/>
              <a:t>Indications</a:t>
            </a:r>
          </a:p>
          <a:p>
            <a:pPr algn="l" rtl="0"/>
            <a:r>
              <a:rPr lang="en-US" sz="2800" dirty="0"/>
              <a:t>Multiple trauma, including head </a:t>
            </a:r>
            <a:r>
              <a:rPr lang="en-US" sz="2800" dirty="0" smtClean="0"/>
              <a:t>injury</a:t>
            </a:r>
            <a:endParaRPr lang="en-US" sz="2800" dirty="0"/>
          </a:p>
          <a:p>
            <a:pPr algn="l" rtl="0"/>
            <a:r>
              <a:rPr lang="en-US" sz="2800" dirty="0"/>
              <a:t>Open fracture</a:t>
            </a:r>
          </a:p>
          <a:p>
            <a:pPr algn="l" rtl="0"/>
            <a:r>
              <a:rPr lang="en-US" sz="2800" dirty="0"/>
              <a:t>Vascular injury</a:t>
            </a:r>
          </a:p>
          <a:p>
            <a:pPr algn="l" rtl="0"/>
            <a:r>
              <a:rPr lang="en-US" sz="2800" dirty="0"/>
              <a:t>Pathologic fracture</a:t>
            </a:r>
          </a:p>
          <a:p>
            <a:pPr algn="l" rtl="0"/>
            <a:r>
              <a:rPr lang="en-US" sz="2800" dirty="0"/>
              <a:t>Uncooperative patient</a:t>
            </a:r>
          </a:p>
        </p:txBody>
      </p:sp>
    </p:spTree>
    <p:extLst>
      <p:ext uri="{BB962C8B-B14F-4D97-AF65-F5344CB8AC3E}">
        <p14:creationId xmlns:p14="http://schemas.microsoft.com/office/powerpoint/2010/main" val="8265816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86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Femoral Shaft Fractures</a:t>
            </a:r>
            <a:br>
              <a:rPr lang="en-US" dirty="0"/>
            </a:br>
            <a:r>
              <a:rPr lang="en-US" sz="36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075240" cy="3888432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/>
              <a:t>Malunion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Remodeling </a:t>
            </a:r>
            <a:r>
              <a:rPr lang="en-US" sz="2200" dirty="0"/>
              <a:t>will not correct rotational deformities</a:t>
            </a:r>
          </a:p>
          <a:p>
            <a:pPr algn="l" rtl="0"/>
            <a:r>
              <a:rPr lang="en-US" sz="2600" dirty="0" smtClean="0"/>
              <a:t>Nonunion (</a:t>
            </a:r>
            <a:r>
              <a:rPr lang="en-US" sz="2200" dirty="0" smtClean="0"/>
              <a:t>Rare)</a:t>
            </a:r>
            <a:endParaRPr lang="en-US" sz="2200" dirty="0"/>
          </a:p>
          <a:p>
            <a:pPr algn="l" rtl="0"/>
            <a:r>
              <a:rPr lang="en-US" sz="2600" dirty="0"/>
              <a:t>Muscle weakness</a:t>
            </a:r>
          </a:p>
          <a:p>
            <a:pPr algn="l" rtl="0"/>
            <a:r>
              <a:rPr lang="en-US" sz="2600" dirty="0"/>
              <a:t>Leg length </a:t>
            </a:r>
            <a:r>
              <a:rPr lang="en-US" sz="2600" dirty="0" smtClean="0"/>
              <a:t>discrepancy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Secondary </a:t>
            </a:r>
            <a:r>
              <a:rPr lang="en-US" sz="2200" dirty="0"/>
              <a:t>to shortening or </a:t>
            </a:r>
            <a:r>
              <a:rPr lang="en-US" sz="2200" dirty="0" smtClean="0"/>
              <a:t>overgrowth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Overgrowth </a:t>
            </a:r>
            <a:r>
              <a:rPr lang="en-US" sz="2200" dirty="0"/>
              <a:t>of 1.5 to 2.0 cm is common in </a:t>
            </a:r>
            <a:r>
              <a:rPr lang="en-US" sz="2200" dirty="0" smtClean="0"/>
              <a:t>2-10 year of age  </a:t>
            </a:r>
            <a:endParaRPr lang="en-US" sz="2200" dirty="0"/>
          </a:p>
          <a:p>
            <a:pPr algn="l" rtl="0"/>
            <a:r>
              <a:rPr lang="en-US" sz="2600" dirty="0"/>
              <a:t>Osteonecrosis with antegrade </a:t>
            </a:r>
            <a:r>
              <a:rPr lang="en-US" sz="2600" dirty="0" smtClean="0"/>
              <a:t>IMN &lt;16 year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6938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ar-SA" sz="1400" dirty="0" smtClean="0"/>
          </a:p>
          <a:p>
            <a:pPr algn="l" rtl="0" eaLnBrk="1" hangingPunct="1"/>
            <a:r>
              <a:rPr lang="en-US" altLang="ar-SA" dirty="0" smtClean="0"/>
              <a:t>Ligaments: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/>
            <a:r>
              <a:rPr lang="en-US" dirty="0" smtClean="0"/>
              <a:t>ligaments in children are functionally stronger than bone. Therefore, a higher proportion of injuries that produce sprains in adults result in fractures in children.</a:t>
            </a:r>
          </a:p>
          <a:p>
            <a:pPr lvl="1" eaLnBrk="1" hangingPunct="1">
              <a:buFontTx/>
              <a:buNone/>
            </a:pPr>
            <a:endParaRPr lang="en-US" altLang="ar-SA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z="3200" dirty="0" smtClean="0"/>
              <a:t>Why are children’s fractures different?</a:t>
            </a:r>
          </a:p>
        </p:txBody>
      </p:sp>
      <p:pic>
        <p:nvPicPr>
          <p:cNvPr id="11271" name="Picture 7" descr="File0015 copy"/>
          <p:cNvPicPr>
            <a:picLocks noChangeAspect="1" noChangeArrowheads="1"/>
          </p:cNvPicPr>
          <p:nvPr/>
        </p:nvPicPr>
        <p:blipFill>
          <a:blip r:embed="rId2">
            <a:lum bright="2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23" y="4179503"/>
            <a:ext cx="919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File0015 copy 2"/>
          <p:cNvPicPr>
            <a:picLocks noChangeAspect="1" noChangeArrowheads="1"/>
          </p:cNvPicPr>
          <p:nvPr/>
        </p:nvPicPr>
        <p:blipFill>
          <a:blip r:embed="rId3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57" y="3730625"/>
            <a:ext cx="1273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File0015 copy 3"/>
          <p:cNvPicPr>
            <a:picLocks noChangeAspect="1" noChangeArrowheads="1"/>
          </p:cNvPicPr>
          <p:nvPr/>
        </p:nvPicPr>
        <p:blipFill>
          <a:blip r:embed="rId4">
            <a:lum bright="2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90875"/>
            <a:ext cx="16573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dirty="0" smtClean="0"/>
              <a:t>Age related fracture pattern:</a:t>
            </a:r>
          </a:p>
          <a:p>
            <a:pPr algn="l" rtl="0" eaLnBrk="1" hangingPunct="1"/>
            <a:endParaRPr lang="en-US" altLang="ar-SA" sz="1600" dirty="0" smtClean="0"/>
          </a:p>
          <a:p>
            <a:pPr lvl="1" algn="l" rtl="0" eaLnBrk="1" hangingPunct="1"/>
            <a:r>
              <a:rPr lang="en-US" altLang="ar-SA" dirty="0" smtClean="0"/>
              <a:t>Infants: </a:t>
            </a:r>
            <a:r>
              <a:rPr lang="en-US" altLang="ar-SA" dirty="0" err="1" smtClean="0"/>
              <a:t>diaphyseal</a:t>
            </a:r>
            <a:r>
              <a:rPr lang="en-US" altLang="ar-SA" dirty="0" smtClean="0"/>
              <a:t> fractures</a:t>
            </a:r>
          </a:p>
          <a:p>
            <a:pPr lvl="1" algn="l" rtl="0" eaLnBrk="1" hangingPunct="1"/>
            <a:r>
              <a:rPr lang="en-US" altLang="ar-SA" dirty="0" smtClean="0"/>
              <a:t>Children: metaphyseal fractures</a:t>
            </a:r>
          </a:p>
          <a:p>
            <a:pPr lvl="1" algn="l" rtl="0" eaLnBrk="1" hangingPunct="1"/>
            <a:r>
              <a:rPr lang="en-US" altLang="ar-SA" dirty="0" smtClean="0"/>
              <a:t>Adolescents: epiphyseal injuries</a:t>
            </a:r>
          </a:p>
          <a:p>
            <a:pPr lvl="1" eaLnBrk="1" hangingPunct="1">
              <a:buFontTx/>
              <a:buNone/>
            </a:pPr>
            <a:endParaRPr lang="en-US" altLang="ar-SA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ar-SA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1569</Words>
  <Application>Microsoft Office PowerPoint</Application>
  <PresentationFormat>On-screen Show (4:3)</PresentationFormat>
  <Paragraphs>382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Common Pediatric Fractures and Trauma</vt:lpstr>
      <vt:lpstr>Introduction</vt:lpstr>
      <vt:lpstr>Statistics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Why are children’s fractures different?</vt:lpstr>
      <vt:lpstr>PowerPoint Presentation</vt:lpstr>
      <vt:lpstr>PowerPoint Presentation</vt:lpstr>
      <vt:lpstr>Physeal injuries</vt:lpstr>
      <vt:lpstr>Physeal injuries</vt:lpstr>
      <vt:lpstr>Physeal injuries</vt:lpstr>
      <vt:lpstr>General Management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Methods of fixation</vt:lpstr>
      <vt:lpstr>Common Pediatric Fractures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Fracture Clavicle</vt:lpstr>
      <vt:lpstr>Supracondylar Humeral Fracture</vt:lpstr>
      <vt:lpstr>Supracondylar Humeral Fracture</vt:lpstr>
      <vt:lpstr>Supracondylar Humeral Fracture</vt:lpstr>
      <vt:lpstr>Supracondylar Humeral Fracture Classification (Gartland)</vt:lpstr>
      <vt:lpstr>Type 1</vt:lpstr>
      <vt:lpstr>Type 2</vt:lpstr>
      <vt:lpstr>Type 3</vt:lpstr>
      <vt:lpstr>Supracondylar Humeral Fracture Treatment of extension type</vt:lpstr>
      <vt:lpstr>Supracondylar Humeral Fracture Treatment of extension type</vt:lpstr>
      <vt:lpstr>Supracondylar Humeral Fracture Treatment of flexion type</vt:lpstr>
      <vt:lpstr>Supracondylar Humeral Fracture Complications</vt:lpstr>
      <vt:lpstr>Supracondylar Humeral Fracture Complications</vt:lpstr>
      <vt:lpstr>Distal Radius Fractures</vt:lpstr>
      <vt:lpstr>Distal Radius Fractures</vt:lpstr>
      <vt:lpstr>Distal Radius Physeal Injuries Treatment </vt:lpstr>
      <vt:lpstr>Distal Radius Physeal Injuries Treatment </vt:lpstr>
      <vt:lpstr>Distal Radius Physeal Injuries Treatment </vt:lpstr>
      <vt:lpstr> Distal Radius Physeal Injuries Complications </vt:lpstr>
      <vt:lpstr>Distal Radius Metaphyseal Injuries Classification</vt:lpstr>
      <vt:lpstr> Distal Radius Metaphyseal Injuries</vt:lpstr>
      <vt:lpstr>Distal Radius Metaphyseal Injuries</vt:lpstr>
      <vt:lpstr>Distal Radius Metaphyseal Injuries</vt:lpstr>
      <vt:lpstr>Distal Radius Metaphyseal Injuries</vt:lpstr>
      <vt:lpstr>Distal Radius Metaphyseal Injuries</vt:lpstr>
      <vt:lpstr> Distal Radius Metaphyseal Injuries Complications </vt:lpstr>
      <vt:lpstr>Femoral Shaft Fractures</vt:lpstr>
      <vt:lpstr>Femoral Shaft Fractures</vt:lpstr>
      <vt:lpstr>Femoral Shaft Fractures</vt:lpstr>
      <vt:lpstr>Femoral Shaft Fractures</vt:lpstr>
      <vt:lpstr>Femoral Shaft Fractures Classification</vt:lpstr>
      <vt:lpstr>Femoral Shaft Fractures Treatment</vt:lpstr>
      <vt:lpstr>Femoral Shaft Fractures Treatment</vt:lpstr>
      <vt:lpstr>Femoral Shaft Fractures Treatment</vt:lpstr>
      <vt:lpstr>Femoral Shaft Fractures Treatment</vt:lpstr>
      <vt:lpstr>Femoral Shaft Fractures Treatment</vt:lpstr>
      <vt:lpstr>Femoral Shaft Fractures Treatment</vt:lpstr>
      <vt:lpstr>Femoral Shaft Fractures Treatment</vt:lpstr>
      <vt:lpstr>PowerPoint Presentation</vt:lpstr>
      <vt:lpstr>Femoral Shaft Fractures Complications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Fractures and Trauma</dc:title>
  <dc:creator>HP</dc:creator>
  <cp:lastModifiedBy>Dr.Zamzam</cp:lastModifiedBy>
  <cp:revision>60</cp:revision>
  <dcterms:created xsi:type="dcterms:W3CDTF">2014-11-09T17:18:09Z</dcterms:created>
  <dcterms:modified xsi:type="dcterms:W3CDTF">2014-12-10T07:06:26Z</dcterms:modified>
</cp:coreProperties>
</file>