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6" r:id="rId2"/>
    <p:sldId id="310" r:id="rId3"/>
    <p:sldId id="257" r:id="rId4"/>
    <p:sldId id="267" r:id="rId5"/>
    <p:sldId id="308" r:id="rId6"/>
    <p:sldId id="268" r:id="rId7"/>
    <p:sldId id="269" r:id="rId8"/>
    <p:sldId id="259" r:id="rId9"/>
    <p:sldId id="260" r:id="rId10"/>
    <p:sldId id="270" r:id="rId11"/>
    <p:sldId id="314" r:id="rId12"/>
    <p:sldId id="293" r:id="rId13"/>
    <p:sldId id="266" r:id="rId14"/>
    <p:sldId id="316" r:id="rId15"/>
    <p:sldId id="315" r:id="rId16"/>
    <p:sldId id="261" r:id="rId17"/>
    <p:sldId id="264" r:id="rId18"/>
    <p:sldId id="262" r:id="rId19"/>
    <p:sldId id="265" r:id="rId20"/>
    <p:sldId id="271" r:id="rId21"/>
    <p:sldId id="272" r:id="rId22"/>
    <p:sldId id="273" r:id="rId23"/>
    <p:sldId id="290" r:id="rId24"/>
    <p:sldId id="309" r:id="rId25"/>
    <p:sldId id="291" r:id="rId26"/>
    <p:sldId id="301" r:id="rId27"/>
    <p:sldId id="292" r:id="rId28"/>
    <p:sldId id="277" r:id="rId29"/>
    <p:sldId id="258" r:id="rId30"/>
    <p:sldId id="281" r:id="rId31"/>
    <p:sldId id="317" r:id="rId32"/>
    <p:sldId id="318" r:id="rId33"/>
    <p:sldId id="278" r:id="rId34"/>
    <p:sldId id="305" r:id="rId35"/>
    <p:sldId id="306" r:id="rId36"/>
    <p:sldId id="307" r:id="rId37"/>
    <p:sldId id="282" r:id="rId38"/>
    <p:sldId id="279" r:id="rId39"/>
    <p:sldId id="283" r:id="rId40"/>
    <p:sldId id="284" r:id="rId41"/>
    <p:sldId id="280" r:id="rId42"/>
    <p:sldId id="285" r:id="rId43"/>
    <p:sldId id="286" r:id="rId44"/>
    <p:sldId id="302" r:id="rId45"/>
    <p:sldId id="294" r:id="rId46"/>
    <p:sldId id="295" r:id="rId47"/>
    <p:sldId id="297" r:id="rId48"/>
    <p:sldId id="296" r:id="rId49"/>
    <p:sldId id="303" r:id="rId50"/>
    <p:sldId id="287" r:id="rId51"/>
    <p:sldId id="288" r:id="rId52"/>
    <p:sldId id="289" r:id="rId53"/>
    <p:sldId id="298" r:id="rId54"/>
    <p:sldId id="299" r:id="rId55"/>
    <p:sldId id="304" r:id="rId56"/>
    <p:sldId id="322" r:id="rId57"/>
    <p:sldId id="321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67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17C15-D11E-44B5-BEAA-377613ED8902}" type="datetimeFigureOut">
              <a:rPr lang="en-US" smtClean="0"/>
              <a:pPr/>
              <a:t>12/22/2014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6AD9C9-E19E-43BE-B22B-AA2F5B0C89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99161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AD9C9-E19E-43BE-B22B-AA2F5B0C891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B9DF-6629-47CC-8E8F-00F0D8B997F6}" type="datetimeFigureOut">
              <a:rPr lang="en-US" smtClean="0"/>
              <a:pPr/>
              <a:t>12/22/2014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B5D38-2DD7-453E-968B-48FE5EFF2F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35667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B9DF-6629-47CC-8E8F-00F0D8B997F6}" type="datetimeFigureOut">
              <a:rPr lang="en-US" smtClean="0"/>
              <a:pPr/>
              <a:t>12/22/2014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B5D38-2DD7-453E-968B-48FE5EFF2F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01361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B9DF-6629-47CC-8E8F-00F0D8B997F6}" type="datetimeFigureOut">
              <a:rPr lang="en-US" smtClean="0"/>
              <a:pPr/>
              <a:t>12/22/2014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B5D38-2DD7-453E-968B-48FE5EFF2F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24961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B9DF-6629-47CC-8E8F-00F0D8B997F6}" type="datetimeFigureOut">
              <a:rPr lang="en-US" smtClean="0"/>
              <a:pPr/>
              <a:t>12/22/2014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B5D38-2DD7-453E-968B-48FE5EFF2F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87918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B9DF-6629-47CC-8E8F-00F0D8B997F6}" type="datetimeFigureOut">
              <a:rPr lang="en-US" smtClean="0"/>
              <a:pPr/>
              <a:t>12/22/2014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B5D38-2DD7-453E-968B-48FE5EFF2F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64086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B9DF-6629-47CC-8E8F-00F0D8B997F6}" type="datetimeFigureOut">
              <a:rPr lang="en-US" smtClean="0"/>
              <a:pPr/>
              <a:t>12/22/2014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B5D38-2DD7-453E-968B-48FE5EFF2F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34059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B9DF-6629-47CC-8E8F-00F0D8B997F6}" type="datetimeFigureOut">
              <a:rPr lang="en-US" smtClean="0"/>
              <a:pPr/>
              <a:t>12/22/2014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B5D38-2DD7-453E-968B-48FE5EFF2F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17861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B9DF-6629-47CC-8E8F-00F0D8B997F6}" type="datetimeFigureOut">
              <a:rPr lang="en-US" smtClean="0"/>
              <a:pPr/>
              <a:t>12/22/2014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B5D38-2DD7-453E-968B-48FE5EFF2F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42264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B9DF-6629-47CC-8E8F-00F0D8B997F6}" type="datetimeFigureOut">
              <a:rPr lang="en-US" smtClean="0"/>
              <a:pPr/>
              <a:t>12/22/2014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B5D38-2DD7-453E-968B-48FE5EFF2F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4525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B9DF-6629-47CC-8E8F-00F0D8B997F6}" type="datetimeFigureOut">
              <a:rPr lang="en-US" smtClean="0"/>
              <a:pPr/>
              <a:t>12/22/2014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B5D38-2DD7-453E-968B-48FE5EFF2F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4485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B9DF-6629-47CC-8E8F-00F0D8B997F6}" type="datetimeFigureOut">
              <a:rPr lang="en-US" smtClean="0"/>
              <a:pPr/>
              <a:t>12/22/2014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B5D38-2DD7-453E-968B-48FE5EFF2F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59506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0B9DF-6629-47CC-8E8F-00F0D8B997F6}" type="datetimeFigureOut">
              <a:rPr lang="en-US" smtClean="0"/>
              <a:pPr/>
              <a:t>12/22/2014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B5D38-2DD7-453E-968B-48FE5EFF2F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3857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//upload.wikimedia.org/wikipedia/commons/c/ce/Hallux_Valgus-Aspect_pr%C3%A9_op_d%C3%A9charge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836713"/>
            <a:ext cx="7846640" cy="2016223"/>
          </a:xfrm>
        </p:spPr>
        <p:txBody>
          <a:bodyPr/>
          <a:lstStyle/>
          <a:p>
            <a:r>
              <a:rPr lang="en-US" dirty="0" smtClean="0"/>
              <a:t>Common Foot and ankle Disorders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Munir</a:t>
            </a:r>
            <a:r>
              <a:rPr lang="en-US" dirty="0" smtClean="0"/>
              <a:t> </a:t>
            </a:r>
            <a:r>
              <a:rPr lang="en-US" dirty="0" err="1" smtClean="0"/>
              <a:t>Saadeddin</a:t>
            </a:r>
            <a:r>
              <a:rPr lang="en-US" dirty="0" smtClean="0"/>
              <a:t> </a:t>
            </a:r>
            <a:r>
              <a:rPr lang="en-US" dirty="0" err="1" smtClean="0"/>
              <a:t>FRCSEd</a:t>
            </a:r>
            <a:endParaRPr lang="en-US" dirty="0" smtClean="0"/>
          </a:p>
          <a:p>
            <a:r>
              <a:rPr lang="en-US" dirty="0" smtClean="0"/>
              <a:t>Associate Professor &amp; Consultant</a:t>
            </a:r>
          </a:p>
          <a:p>
            <a:r>
              <a:rPr lang="en-US" dirty="0" smtClean="0"/>
              <a:t>College of Medicine, King Saud University and King Khalid University Hospital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24352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66924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X-ray standing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973" y="1600200"/>
            <a:ext cx="709005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46258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Flat foot :Lat. Weight bearing X-rays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152" y="1600200"/>
            <a:ext cx="736769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25526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Flat Foot: rigid or flexible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Rigid flat foot can be suspected by simple test: when patient is inspected from behind and asked to stand on tip-toes; the heel normally moves inward.</a:t>
            </a:r>
          </a:p>
          <a:p>
            <a:r>
              <a:rPr lang="en-US" dirty="0" smtClean="0"/>
              <a:t>In cases of rigid flat foot heel does not move inward.</a:t>
            </a:r>
          </a:p>
          <a:p>
            <a:r>
              <a:rPr lang="en-US" dirty="0" smtClean="0"/>
              <a:t>Also; on examination table: when ankle is held still and heel is moved sideways; it does not move in stiff heel as normally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9532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Inspection of heels from behind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Normally the heel is straight or minimally in valgus.</a:t>
            </a:r>
          </a:p>
          <a:p>
            <a:r>
              <a:rPr lang="en-US" dirty="0" smtClean="0"/>
              <a:t>This patient has normal appearance Right heel and excessive valgus Left heel.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Dr.Saadeddin\Downloads\photo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00061"/>
            <a:ext cx="3374220" cy="45177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1392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Standing on tip-toes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Both heels correct their valgus and point medially in some varus:</a:t>
            </a:r>
          </a:p>
          <a:p>
            <a:r>
              <a:rPr lang="en-US" dirty="0" smtClean="0"/>
              <a:t>This is NOT rigid flat foot and there is no tarsal coalition or bony bar connecting tarsal bones.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Dr.Saadeddin\Downloads\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52503"/>
            <a:ext cx="3358048" cy="44961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0914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Flat Foot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Usually NO action is needed.</a:t>
            </a:r>
          </a:p>
          <a:p>
            <a:r>
              <a:rPr lang="en-US" dirty="0" smtClean="0"/>
              <a:t>Foot exercises is prescribed ; but its value is not confirmed.</a:t>
            </a:r>
          </a:p>
          <a:p>
            <a:r>
              <a:rPr lang="en-US" dirty="0" smtClean="0"/>
              <a:t>Orthotics and insoles are sometimes prescribed ; but its benefit is doubtful.</a:t>
            </a:r>
          </a:p>
          <a:p>
            <a:r>
              <a:rPr lang="en-US" dirty="0" smtClean="0"/>
              <a:t>However choosing correct and good type of shoes can be of benefit.</a:t>
            </a:r>
          </a:p>
          <a:p>
            <a:r>
              <a:rPr lang="en-US" dirty="0" smtClean="0"/>
              <a:t>Rigid flat foot may require surgical management.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3543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Developmental Foot deformity:   Hallux Valgus</a:t>
            </a:r>
            <a:endParaRPr lang="en-US" dirty="0"/>
          </a:p>
        </p:txBody>
      </p:sp>
      <p:pic>
        <p:nvPicPr>
          <p:cNvPr id="27650" name="Picture 2" descr="File:Hallux Valgus-Aspect pré op décharg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9035" y="1367272"/>
            <a:ext cx="3784730" cy="50463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5698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Hallux Valgus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Means lateral deviation of big toe.</a:t>
            </a:r>
          </a:p>
          <a:p>
            <a:r>
              <a:rPr lang="en-US" dirty="0" smtClean="0"/>
              <a:t>Usually at the metatarsophalangeal joint.</a:t>
            </a:r>
          </a:p>
          <a:p>
            <a:r>
              <a:rPr lang="en-US" dirty="0" smtClean="0"/>
              <a:t>Often is associated with a </a:t>
            </a:r>
            <a:r>
              <a:rPr lang="en-US" b="1" dirty="0" smtClean="0"/>
              <a:t>bunion</a:t>
            </a:r>
            <a:r>
              <a:rPr lang="en-US" dirty="0" smtClean="0"/>
              <a:t> (swelling and protrusion at the medial aspect of big toe).</a:t>
            </a:r>
          </a:p>
          <a:p>
            <a:r>
              <a:rPr lang="en-US" dirty="0" smtClean="0"/>
              <a:t>Common at middle age and elderly, mainly females.</a:t>
            </a:r>
          </a:p>
          <a:p>
            <a:r>
              <a:rPr lang="en-US" dirty="0" smtClean="0"/>
              <a:t>Most cases are painless.</a:t>
            </a:r>
          </a:p>
          <a:p>
            <a:r>
              <a:rPr lang="en-US" dirty="0" smtClean="0"/>
              <a:t>When severe it interferes with shoe wear and may cause symptoms.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6873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Hallux Valgus measurements                  (Normal foot)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600200"/>
            <a:ext cx="2927254" cy="521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7235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of this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understand the importance of bony and soft tissues structure of Foot and Ankle.</a:t>
            </a:r>
          </a:p>
          <a:p>
            <a:r>
              <a:rPr lang="en-US" dirty="0" smtClean="0"/>
              <a:t>To get a concise idea on common Foot and Ankle disorders.</a:t>
            </a:r>
          </a:p>
          <a:p>
            <a:r>
              <a:rPr lang="en-US" dirty="0" smtClean="0"/>
              <a:t>To differentiate from simple disorders and serious ones.</a:t>
            </a:r>
          </a:p>
          <a:p>
            <a:r>
              <a:rPr lang="en-US" dirty="0" smtClean="0"/>
              <a:t>To learn about initial management and prognosis.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398812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Hallux</a:t>
            </a:r>
            <a:r>
              <a:rPr lang="en-US" dirty="0" smtClean="0"/>
              <a:t>  </a:t>
            </a:r>
            <a:r>
              <a:rPr lang="en-US" dirty="0" err="1" smtClean="0"/>
              <a:t>Valgus</a:t>
            </a:r>
            <a:r>
              <a:rPr lang="en-US" dirty="0" smtClean="0"/>
              <a:t> 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Hallux</a:t>
            </a:r>
            <a:r>
              <a:rPr lang="en-US" b="1" dirty="0" smtClean="0"/>
              <a:t> </a:t>
            </a:r>
            <a:r>
              <a:rPr lang="en-US" b="1" dirty="0" err="1" smtClean="0"/>
              <a:t>Valgus</a:t>
            </a:r>
            <a:r>
              <a:rPr lang="en-US" b="1" dirty="0" smtClean="0"/>
              <a:t> Angel: </a:t>
            </a:r>
            <a:r>
              <a:rPr lang="en-US" dirty="0" smtClean="0"/>
              <a:t>angle between line extending along 1</a:t>
            </a:r>
            <a:r>
              <a:rPr lang="en-US" baseline="30000" dirty="0" smtClean="0"/>
              <a:t>st</a:t>
            </a:r>
            <a:r>
              <a:rPr lang="en-US" dirty="0" smtClean="0"/>
              <a:t> metatarsal and a line extending along proximal phalanx.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b="1" dirty="0" smtClean="0"/>
              <a:t>Normal</a:t>
            </a:r>
            <a:r>
              <a:rPr lang="en-US" dirty="0" smtClean="0"/>
              <a:t> angles: &lt;15</a:t>
            </a:r>
            <a:r>
              <a:rPr lang="en-US" b="1" dirty="0" smtClean="0"/>
              <a:t> </a:t>
            </a:r>
          </a:p>
          <a:p>
            <a:pPr>
              <a:buNone/>
            </a:pPr>
            <a:r>
              <a:rPr lang="en-US" b="1" dirty="0" smtClean="0"/>
              <a:t>    Mild HV: </a:t>
            </a:r>
            <a:r>
              <a:rPr lang="en-US" dirty="0" smtClean="0"/>
              <a:t>16-25</a:t>
            </a:r>
          </a:p>
          <a:p>
            <a:pPr>
              <a:buNone/>
            </a:pPr>
            <a:r>
              <a:rPr lang="en-US" b="1" dirty="0" smtClean="0"/>
              <a:t>    Moderate HV: </a:t>
            </a:r>
            <a:r>
              <a:rPr lang="en-US" dirty="0" smtClean="0"/>
              <a:t>26-35</a:t>
            </a:r>
          </a:p>
          <a:p>
            <a:pPr>
              <a:buNone/>
            </a:pPr>
            <a:r>
              <a:rPr lang="en-US" b="1" dirty="0" smtClean="0"/>
              <a:t>    Severe HV: </a:t>
            </a:r>
            <a:r>
              <a:rPr lang="en-US" dirty="0" smtClean="0"/>
              <a:t>&gt; 35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Hallux</a:t>
            </a:r>
            <a:r>
              <a:rPr lang="en-US" dirty="0" smtClean="0"/>
              <a:t> </a:t>
            </a:r>
            <a:r>
              <a:rPr lang="en-US" dirty="0" err="1" smtClean="0"/>
              <a:t>Valgus</a:t>
            </a:r>
            <a:r>
              <a:rPr lang="en-US" dirty="0" smtClean="0"/>
              <a:t> 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</a:t>
            </a:r>
            <a:r>
              <a:rPr lang="en-US" b="1" dirty="0" err="1" smtClean="0"/>
              <a:t>intermetatarsal</a:t>
            </a:r>
            <a:r>
              <a:rPr lang="en-US" b="1" dirty="0" smtClean="0"/>
              <a:t> angle:</a:t>
            </a:r>
          </a:p>
          <a:p>
            <a:pPr>
              <a:buNone/>
            </a:pPr>
            <a:r>
              <a:rPr lang="en-US" b="1" dirty="0" smtClean="0"/>
              <a:t>    </a:t>
            </a:r>
            <a:r>
              <a:rPr lang="en-US" dirty="0" smtClean="0"/>
              <a:t>Angle between 1</a:t>
            </a:r>
            <a:r>
              <a:rPr lang="en-US" baseline="30000" dirty="0" smtClean="0"/>
              <a:t>st</a:t>
            </a:r>
            <a:r>
              <a:rPr lang="en-US" dirty="0" smtClean="0"/>
              <a:t> metatarsal long axis and 2</a:t>
            </a:r>
            <a:r>
              <a:rPr lang="en-US" baseline="30000" dirty="0" smtClean="0"/>
              <a:t>nd</a:t>
            </a:r>
            <a:r>
              <a:rPr lang="en-US" dirty="0" smtClean="0"/>
              <a:t> metatarsal</a:t>
            </a:r>
          </a:p>
          <a:p>
            <a:pPr>
              <a:buNone/>
            </a:pPr>
            <a:r>
              <a:rPr lang="en-US" b="1" dirty="0" smtClean="0"/>
              <a:t>     N &lt; 10</a:t>
            </a:r>
          </a:p>
          <a:p>
            <a:pPr>
              <a:buFontTx/>
              <a:buChar char="-"/>
            </a:pPr>
            <a:r>
              <a:rPr lang="en-US" b="1" dirty="0" err="1" smtClean="0"/>
              <a:t>Hallux</a:t>
            </a:r>
            <a:r>
              <a:rPr lang="en-US" b="1" dirty="0" smtClean="0"/>
              <a:t> </a:t>
            </a:r>
            <a:r>
              <a:rPr lang="en-US" b="1" dirty="0" err="1" smtClean="0"/>
              <a:t>interphalangeus</a:t>
            </a:r>
            <a:r>
              <a:rPr lang="en-US" b="1" dirty="0" smtClean="0"/>
              <a:t> angle:</a:t>
            </a:r>
          </a:p>
          <a:p>
            <a:pPr>
              <a:buNone/>
            </a:pPr>
            <a:r>
              <a:rPr lang="en-US" b="1" dirty="0" smtClean="0"/>
              <a:t>    </a:t>
            </a:r>
            <a:r>
              <a:rPr lang="en-US" dirty="0" smtClean="0"/>
              <a:t>Angle between long axis of proximal and distal phalanges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b="1" dirty="0" smtClean="0"/>
              <a:t>N &lt; 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Hallux</a:t>
            </a:r>
            <a:r>
              <a:rPr lang="en-US" dirty="0" smtClean="0"/>
              <a:t> </a:t>
            </a:r>
            <a:r>
              <a:rPr lang="en-US" dirty="0" err="1" smtClean="0"/>
              <a:t>Valgus</a:t>
            </a:r>
            <a:r>
              <a:rPr lang="en-US" dirty="0" smtClean="0"/>
              <a:t>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Correct and suitable </a:t>
            </a:r>
            <a:r>
              <a:rPr lang="en-US" b="1" dirty="0" smtClean="0"/>
              <a:t>shoe wear</a:t>
            </a:r>
            <a:r>
              <a:rPr lang="en-US" dirty="0" smtClean="0"/>
              <a:t>.</a:t>
            </a:r>
          </a:p>
          <a:p>
            <a:r>
              <a:rPr lang="en-US" dirty="0" smtClean="0"/>
              <a:t>Avoidance of tight shoes.</a:t>
            </a:r>
          </a:p>
          <a:p>
            <a:r>
              <a:rPr lang="en-US" dirty="0" smtClean="0"/>
              <a:t>Protection to the bunions.</a:t>
            </a:r>
          </a:p>
          <a:p>
            <a:r>
              <a:rPr lang="en-US" b="1" dirty="0" smtClean="0"/>
              <a:t>Surgery</a:t>
            </a:r>
            <a:r>
              <a:rPr lang="en-US" dirty="0" smtClean="0"/>
              <a:t> is reserved for symptomatic and disturbing cases.</a:t>
            </a:r>
          </a:p>
          <a:p>
            <a:r>
              <a:rPr lang="en-US" dirty="0" smtClean="0"/>
              <a:t>Following surgery; patient has to continue proper shoe wear.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Heel Pain: Plantar Fasciitis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Common disorder at middle age and elderly.</a:t>
            </a:r>
          </a:p>
          <a:p>
            <a:r>
              <a:rPr lang="en-US" dirty="0" smtClean="0"/>
              <a:t>Insidious in onset; unilateral or bilateral.</a:t>
            </a:r>
          </a:p>
          <a:p>
            <a:r>
              <a:rPr lang="en-US" dirty="0" smtClean="0"/>
              <a:t>Vague pain at heel region.</a:t>
            </a:r>
          </a:p>
          <a:p>
            <a:r>
              <a:rPr lang="en-US" dirty="0" err="1" smtClean="0"/>
              <a:t>Localised</a:t>
            </a:r>
            <a:r>
              <a:rPr lang="en-US" dirty="0" smtClean="0"/>
              <a:t> tenderness to insertion of plantar fascia into calcaneum.</a:t>
            </a:r>
          </a:p>
          <a:p>
            <a:r>
              <a:rPr lang="en-US" dirty="0" smtClean="0"/>
              <a:t>Plain lateral X-ray of heel frequently shows </a:t>
            </a:r>
            <a:r>
              <a:rPr lang="en-US" dirty="0" err="1" smtClean="0"/>
              <a:t>calcaneal</a:t>
            </a:r>
            <a:r>
              <a:rPr lang="en-US" dirty="0" smtClean="0"/>
              <a:t> spur (prominence or ossification at the site of anterior calcaneum at plantar fascia insertion site)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X-ray: Bilateral </a:t>
            </a:r>
            <a:r>
              <a:rPr lang="en-US" dirty="0" err="1" smtClean="0"/>
              <a:t>calcaneal</a:t>
            </a:r>
            <a:r>
              <a:rPr lang="en-US" dirty="0" smtClean="0"/>
              <a:t> spur (Early)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Dr.Saadeddin\Desktop\Bilat Plant fasciti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352928" cy="46233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3079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Plantar fasciitis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Commonly associated with flat feet.</a:t>
            </a:r>
          </a:p>
          <a:p>
            <a:r>
              <a:rPr lang="en-US" dirty="0" smtClean="0"/>
              <a:t>No visible heel swelling, no skin changes and no increase in local temperature.</a:t>
            </a:r>
          </a:p>
          <a:p>
            <a:r>
              <a:rPr lang="en-US" dirty="0" smtClean="0"/>
              <a:t>Inflammatory process is at site of pain; i.e. at plantar fascia insertion into </a:t>
            </a:r>
            <a:r>
              <a:rPr lang="en-US" dirty="0" err="1" smtClean="0"/>
              <a:t>calcaneum</a:t>
            </a:r>
            <a:r>
              <a:rPr lang="en-US" dirty="0" smtClean="0"/>
              <a:t>.</a:t>
            </a:r>
          </a:p>
          <a:p>
            <a:r>
              <a:rPr lang="en-US" dirty="0" smtClean="0"/>
              <a:t>Heel pain like stabbing pain when patient puts foot to the ground first thing in the morning; and gets less after some walking.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X-ray: </a:t>
            </a:r>
            <a:r>
              <a:rPr lang="en-US" dirty="0" err="1" smtClean="0"/>
              <a:t>Calcaneal</a:t>
            </a:r>
            <a:r>
              <a:rPr lang="en-US" dirty="0" smtClean="0"/>
              <a:t> Spur (Advanced)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101" y="1600200"/>
            <a:ext cx="733179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Plantar Fasciitis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00200"/>
            <a:ext cx="8291264" cy="5257800"/>
          </a:xfrm>
        </p:spPr>
        <p:txBody>
          <a:bodyPr/>
          <a:lstStyle/>
          <a:p>
            <a:r>
              <a:rPr lang="en-US" dirty="0" smtClean="0"/>
              <a:t>At present NO easy or simple management is available.</a:t>
            </a:r>
          </a:p>
          <a:p>
            <a:r>
              <a:rPr lang="en-US" dirty="0" smtClean="0"/>
              <a:t>Mainly conservative.</a:t>
            </a:r>
          </a:p>
          <a:p>
            <a:r>
              <a:rPr lang="en-US" dirty="0" smtClean="0"/>
              <a:t>Includes stretching exercises to plantar fascia: active and passive.</a:t>
            </a:r>
          </a:p>
          <a:p>
            <a:r>
              <a:rPr lang="en-US" dirty="0" smtClean="0"/>
              <a:t>Use of soft heel insoles (Silicone) may be helpful.</a:t>
            </a:r>
          </a:p>
          <a:p>
            <a:r>
              <a:rPr lang="en-US" dirty="0" smtClean="0"/>
              <a:t>Shock wave therapy (SWT) may be effective.</a:t>
            </a:r>
          </a:p>
          <a:p>
            <a:r>
              <a:rPr lang="en-US" dirty="0" smtClean="0"/>
              <a:t>Local steroid injections are helpful sometimes.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Ankle Sprains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One of most common injuries.</a:t>
            </a:r>
          </a:p>
          <a:p>
            <a:r>
              <a:rPr lang="en-US" dirty="0" smtClean="0"/>
              <a:t>Usually occurs during sports activities.</a:t>
            </a:r>
          </a:p>
          <a:p>
            <a:r>
              <a:rPr lang="en-US" dirty="0" smtClean="0"/>
              <a:t>But may occur at home or at street.</a:t>
            </a:r>
          </a:p>
          <a:p>
            <a:r>
              <a:rPr lang="en-US" dirty="0" smtClean="0"/>
              <a:t>Is the result of twisting injury.</a:t>
            </a:r>
          </a:p>
          <a:p>
            <a:r>
              <a:rPr lang="en-US" dirty="0" smtClean="0"/>
              <a:t>There is pain, swelling and local bruising.</a:t>
            </a:r>
          </a:p>
          <a:p>
            <a:r>
              <a:rPr lang="en-US" dirty="0" smtClean="0"/>
              <a:t>X-rays do not show fracture.</a:t>
            </a:r>
          </a:p>
          <a:p>
            <a:r>
              <a:rPr lang="en-US" dirty="0" smtClean="0"/>
              <a:t>The injury is </a:t>
            </a:r>
            <a:r>
              <a:rPr lang="en-US" b="1" dirty="0" smtClean="0"/>
              <a:t>partial or complete ligament rupture.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Ankle Ligaments (Lateral)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734" y="1838300"/>
            <a:ext cx="4964532" cy="4049762"/>
          </a:xfrm>
        </p:spPr>
      </p:pic>
    </p:spTree>
    <p:extLst>
      <p:ext uri="{BB962C8B-B14F-4D97-AF65-F5344CB8AC3E}">
        <p14:creationId xmlns="" xmlns:p14="http://schemas.microsoft.com/office/powerpoint/2010/main" val="195780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Foot and Ankle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3600" dirty="0" smtClean="0"/>
              <a:t>They are the structures which are subject to most weight bearing (Loading) of the body.</a:t>
            </a:r>
          </a:p>
          <a:p>
            <a:pPr marL="0" indent="0">
              <a:buNone/>
            </a:pPr>
            <a:endParaRPr lang="en-US" sz="3600" dirty="0" smtClean="0"/>
          </a:p>
          <a:p>
            <a:r>
              <a:rPr lang="en-US" sz="3600" dirty="0" smtClean="0"/>
              <a:t>Have very important proprioception function.</a:t>
            </a:r>
          </a:p>
          <a:p>
            <a:pPr marL="0" indent="0">
              <a:buNone/>
            </a:pPr>
            <a:endParaRPr lang="en-US" sz="3600" dirty="0" smtClean="0"/>
          </a:p>
          <a:p>
            <a:r>
              <a:rPr lang="en-US" sz="3600" dirty="0" smtClean="0"/>
              <a:t>Their sensory role is very important.</a:t>
            </a:r>
          </a:p>
          <a:p>
            <a:pPr marL="0" indent="0">
              <a:buNone/>
            </a:pPr>
            <a:endParaRPr lang="en-US" sz="3600" dirty="0" smtClean="0"/>
          </a:p>
          <a:p>
            <a:r>
              <a:rPr lang="en-US" sz="3600" dirty="0" smtClean="0"/>
              <a:t>Their appearance or deformity is easily noticeable.</a:t>
            </a:r>
          </a:p>
          <a:p>
            <a:pPr marL="0" indent="0">
              <a:buNone/>
            </a:pPr>
            <a:endParaRPr lang="en-US" sz="3600" dirty="0" smtClean="0"/>
          </a:p>
          <a:p>
            <a:r>
              <a:rPr lang="en-US" sz="3600" dirty="0" smtClean="0"/>
              <a:t>Faulty or improper shoe wear can cause symptoms.</a:t>
            </a:r>
          </a:p>
          <a:p>
            <a:pPr marL="0" indent="0">
              <a:buNone/>
            </a:pPr>
            <a:endParaRPr lang="en-US" sz="3600" dirty="0" smtClean="0"/>
          </a:p>
          <a:p>
            <a:r>
              <a:rPr lang="en-US" sz="3600" dirty="0" smtClean="0"/>
              <a:t>With advancing age; deformity becomes more common.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056349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Ankle Sprain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commonly injured ligament is the </a:t>
            </a:r>
            <a:r>
              <a:rPr lang="en-US" b="1" dirty="0" smtClean="0"/>
              <a:t>Anterior </a:t>
            </a:r>
            <a:r>
              <a:rPr lang="en-US" b="1" dirty="0" err="1" smtClean="0"/>
              <a:t>Talo</a:t>
            </a:r>
            <a:r>
              <a:rPr lang="en-US" b="1" dirty="0" smtClean="0"/>
              <a:t>-Fibular Ligament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Ankle anterior drawer test </a:t>
            </a:r>
            <a:r>
              <a:rPr lang="en-US" dirty="0" smtClean="0"/>
              <a:t>is used to detect its rupture.</a:t>
            </a:r>
          </a:p>
          <a:p>
            <a:r>
              <a:rPr lang="en-US" dirty="0" smtClean="0"/>
              <a:t>Other ligaments are Posterior </a:t>
            </a:r>
            <a:r>
              <a:rPr lang="en-US" dirty="0" err="1" smtClean="0"/>
              <a:t>Talo</a:t>
            </a:r>
            <a:r>
              <a:rPr lang="en-US" dirty="0" smtClean="0"/>
              <a:t>-Fibular Ligament and </a:t>
            </a:r>
            <a:r>
              <a:rPr lang="en-US" dirty="0" err="1" smtClean="0"/>
              <a:t>Calcaneo</a:t>
            </a:r>
            <a:r>
              <a:rPr lang="en-US" dirty="0" smtClean="0"/>
              <a:t>-Fibular ligament.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5685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picture of Ankle Sprains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Always there is a history of twisting injury.</a:t>
            </a:r>
          </a:p>
          <a:p>
            <a:r>
              <a:rPr lang="en-US" dirty="0" smtClean="0"/>
              <a:t>Pain, swelling and bruising at and around ankle.</a:t>
            </a:r>
          </a:p>
          <a:p>
            <a:r>
              <a:rPr lang="en-US" dirty="0" smtClean="0"/>
              <a:t>No tenderness of lateral malleolus; but tenderness anterior, posterior or inferior to it i.e. over ligaments.</a:t>
            </a:r>
          </a:p>
          <a:p>
            <a:r>
              <a:rPr lang="en-US" dirty="0" smtClean="0"/>
              <a:t>Dorsi-flection and plantar flexion possible; but inversion and eversion very painful. </a:t>
            </a:r>
          </a:p>
          <a:p>
            <a:r>
              <a:rPr lang="en-US" dirty="0" smtClean="0"/>
              <a:t>X-Rays : NO fracture.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8896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of Ankle Sprain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RICE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dirty="0" smtClean="0"/>
              <a:t>est, </a:t>
            </a:r>
            <a:r>
              <a:rPr lang="en-US" dirty="0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ce, </a:t>
            </a:r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ompressors, </a:t>
            </a:r>
            <a:r>
              <a:rPr lang="en-US" dirty="0" smtClean="0">
                <a:solidFill>
                  <a:srgbClr val="FF0000"/>
                </a:solidFill>
              </a:rPr>
              <a:t>E</a:t>
            </a:r>
            <a:r>
              <a:rPr lang="en-US" dirty="0" smtClean="0"/>
              <a:t>levation.</a:t>
            </a:r>
          </a:p>
          <a:p>
            <a:r>
              <a:rPr lang="en-US" dirty="0" smtClean="0"/>
              <a:t>Used to apply Back-slab splints for few days.</a:t>
            </a:r>
          </a:p>
          <a:p>
            <a:r>
              <a:rPr lang="en-US" dirty="0" smtClean="0"/>
              <a:t>Rest should only be for few days.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PRICES</a:t>
            </a:r>
            <a:r>
              <a:rPr lang="en-US" dirty="0" smtClean="0"/>
              <a:t>: recent view = </a:t>
            </a: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rotection, relative </a:t>
            </a:r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dirty="0" smtClean="0"/>
              <a:t>est, </a:t>
            </a:r>
            <a:r>
              <a:rPr lang="en-US" dirty="0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ce, </a:t>
            </a:r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ompression, </a:t>
            </a:r>
            <a:r>
              <a:rPr lang="en-US" dirty="0" smtClean="0">
                <a:solidFill>
                  <a:srgbClr val="FF0000"/>
                </a:solidFill>
              </a:rPr>
              <a:t>E</a:t>
            </a:r>
            <a:r>
              <a:rPr lang="en-US" dirty="0" smtClean="0"/>
              <a:t>levation and 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upport.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305288"/>
            <a:ext cx="1728191" cy="252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7869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Osteochondral Defects of talus (OCD)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Very </a:t>
            </a:r>
            <a:r>
              <a:rPr lang="en-US" dirty="0" err="1" smtClean="0"/>
              <a:t>localised</a:t>
            </a:r>
            <a:r>
              <a:rPr lang="en-US" dirty="0" smtClean="0"/>
              <a:t> areas of joint damage; due to lack of blood supply.</a:t>
            </a:r>
          </a:p>
          <a:p>
            <a:r>
              <a:rPr lang="en-US" dirty="0" smtClean="0"/>
              <a:t>Lack of blood supply is often post traumatic, but occasionally No cause can be found.</a:t>
            </a:r>
          </a:p>
          <a:p>
            <a:r>
              <a:rPr lang="en-US" dirty="0" smtClean="0"/>
              <a:t>A local cartilage and varying depth of underneath bone are involved and may separate of main talus inside the ankle joint.</a:t>
            </a:r>
          </a:p>
          <a:p>
            <a:r>
              <a:rPr lang="en-US" dirty="0" smtClean="0"/>
              <a:t>Usually </a:t>
            </a:r>
            <a:r>
              <a:rPr lang="en-US" dirty="0" err="1" smtClean="0"/>
              <a:t>postero</a:t>
            </a:r>
            <a:r>
              <a:rPr lang="en-US" dirty="0" smtClean="0"/>
              <a:t>-medial part of dome of talus.</a:t>
            </a:r>
          </a:p>
          <a:p>
            <a:r>
              <a:rPr lang="en-US" dirty="0" err="1" smtClean="0"/>
              <a:t>Localised</a:t>
            </a:r>
            <a:r>
              <a:rPr lang="en-US" dirty="0" smtClean="0"/>
              <a:t> pain on weight bearing and even at rest may present.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Plain AP X-ray : lesion is suspected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C:\Users\Dr.Saadeddin\Desktop\OCD AP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08782"/>
            <a:ext cx="6336704" cy="4873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329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CT Coronal view; lesion highly suspected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35937"/>
            <a:ext cx="8229600" cy="4454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3377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MRI: lesion is confirmed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196" y="1600200"/>
            <a:ext cx="635560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9319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of OCD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864" y="1639341"/>
            <a:ext cx="8229600" cy="4525963"/>
          </a:xfrm>
        </p:spPr>
        <p:txBody>
          <a:bodyPr/>
          <a:lstStyle/>
          <a:p>
            <a:r>
              <a:rPr lang="en-US" dirty="0" smtClean="0"/>
              <a:t>Depends on how much symptoms and disturbance the patient suffers.</a:t>
            </a:r>
          </a:p>
          <a:p>
            <a:r>
              <a:rPr lang="en-US" dirty="0" smtClean="0"/>
              <a:t>Also when the OCD is large and Loose or almost loose.</a:t>
            </a:r>
          </a:p>
          <a:p>
            <a:r>
              <a:rPr lang="en-US" dirty="0" smtClean="0"/>
              <a:t>Arthroscopic debridement of the lesion and drilling of its crater (base).</a:t>
            </a:r>
          </a:p>
          <a:p>
            <a:r>
              <a:rPr lang="en-US" dirty="0" smtClean="0"/>
              <a:t>Rarely Fixation of a large defect which has significant bony part, by absorbable screws.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065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Diabetic Foot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00200"/>
            <a:ext cx="8291264" cy="485313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Long term diabetes or failure to control diabetes adequately may result in </a:t>
            </a:r>
            <a:r>
              <a:rPr lang="en-US" b="1" dirty="0" smtClean="0"/>
              <a:t>Neuropathy.</a:t>
            </a:r>
          </a:p>
          <a:p>
            <a:r>
              <a:rPr lang="en-US" dirty="0" smtClean="0"/>
              <a:t>Neuropathy: is nerve damage.</a:t>
            </a:r>
          </a:p>
          <a:p>
            <a:r>
              <a:rPr lang="en-US" dirty="0" smtClean="0"/>
              <a:t>It can result in numbness, tingling and reduced sensation of the feet.</a:t>
            </a:r>
          </a:p>
          <a:p>
            <a:r>
              <a:rPr lang="en-US" dirty="0" smtClean="0"/>
              <a:t>Decreased circulation associated with neuropathy can result in small cuts on feet being overlooked and becoming infected.</a:t>
            </a:r>
          </a:p>
          <a:p>
            <a:r>
              <a:rPr lang="en-US" dirty="0" smtClean="0"/>
              <a:t>Infection in diabetic foot may result in </a:t>
            </a:r>
            <a:r>
              <a:rPr lang="en-US" b="1" dirty="0" smtClean="0"/>
              <a:t>Gangrene.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 of Feet in Diabetes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78112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Very important as well as blood sugar control.</a:t>
            </a:r>
          </a:p>
          <a:p>
            <a:r>
              <a:rPr lang="en-US" b="1" dirty="0" smtClean="0"/>
              <a:t>Daily self inspection </a:t>
            </a:r>
            <a:r>
              <a:rPr lang="en-US" dirty="0" smtClean="0"/>
              <a:t>of feet is mandatory.</a:t>
            </a:r>
          </a:p>
          <a:p>
            <a:r>
              <a:rPr lang="en-US" dirty="0" smtClean="0"/>
              <a:t>If patient is unable to do self inspection (due to poor sight or hips and knees stiffness); a member of the family or assistant should do it.</a:t>
            </a:r>
          </a:p>
          <a:p>
            <a:r>
              <a:rPr lang="en-US" dirty="0" smtClean="0"/>
              <a:t>Regular inspections by healthcare personnel should be arranged </a:t>
            </a:r>
          </a:p>
          <a:p>
            <a:r>
              <a:rPr lang="en-US" dirty="0" smtClean="0"/>
              <a:t>A visit to a doctor should take place immediately whenever any complication occurs.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7461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Foot Skeleton: Medial Aspect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862042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Surgery in Diabetic Foot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Skilled care of wounds and ulcers in diabetic foot is required.</a:t>
            </a:r>
          </a:p>
          <a:p>
            <a:r>
              <a:rPr lang="en-US" dirty="0" smtClean="0"/>
              <a:t>Wound debridement, antibiotics and repeated dressing should be done.</a:t>
            </a:r>
          </a:p>
          <a:p>
            <a:r>
              <a:rPr lang="en-US" b="1" dirty="0" smtClean="0"/>
              <a:t>Amputations</a:t>
            </a:r>
            <a:r>
              <a:rPr lang="en-US" dirty="0" smtClean="0"/>
              <a:t> may become necessary when there is Gangrene.</a:t>
            </a:r>
          </a:p>
          <a:p>
            <a:r>
              <a:rPr lang="en-US" dirty="0" smtClean="0"/>
              <a:t>Toe amputation or ray amputation, forefoot amputation, below or above knee amputation.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727454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Charcot Foot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Occurs in people who have significant nerve damage to the foot.</a:t>
            </a:r>
          </a:p>
          <a:p>
            <a:r>
              <a:rPr lang="en-US" dirty="0" smtClean="0"/>
              <a:t>The bones of the foot become weak and the joints inflamed, swollen and lax.</a:t>
            </a:r>
          </a:p>
          <a:p>
            <a:r>
              <a:rPr lang="en-US" dirty="0" smtClean="0"/>
              <a:t> walking on the foot leads to disintegration and collapse of the joints and</a:t>
            </a:r>
            <a:r>
              <a:rPr lang="en-US" b="1" dirty="0" smtClean="0"/>
              <a:t> Deformity</a:t>
            </a:r>
            <a:r>
              <a:rPr lang="en-US" dirty="0" smtClean="0"/>
              <a:t>: such as Rocker- bottom deformity.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Charcot Foot 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disorder which lead to</a:t>
            </a:r>
            <a:r>
              <a:rPr lang="en-US" b="1" dirty="0" smtClean="0"/>
              <a:t> Neuropathy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There is decreased sensation and decreased ability to feel temperature, pain and trauma.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99568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Charcot Foot Clinically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Warms of an area of foot or whole foot.</a:t>
            </a:r>
          </a:p>
          <a:p>
            <a:r>
              <a:rPr lang="en-US" dirty="0" smtClean="0"/>
              <a:t>May become red or dusky in colour.</a:t>
            </a:r>
          </a:p>
          <a:p>
            <a:r>
              <a:rPr lang="en-US" dirty="0" smtClean="0"/>
              <a:t>Swelling in the area.</a:t>
            </a:r>
          </a:p>
          <a:p>
            <a:r>
              <a:rPr lang="en-US" dirty="0" smtClean="0"/>
              <a:t>Pain or soreness.</a:t>
            </a:r>
          </a:p>
          <a:p>
            <a:r>
              <a:rPr lang="en-US" dirty="0" smtClean="0"/>
              <a:t>X-rays changes are important to detect and interpret, as early there is NO changes.</a:t>
            </a:r>
          </a:p>
          <a:p>
            <a:r>
              <a:rPr lang="en-US" dirty="0" smtClean="0"/>
              <a:t>Later: haziness, osteopenia, irregular joint destruction, subluxation or even dislocation.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667537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Charcot Foot &amp; Ankle</a:t>
            </a:r>
            <a:endParaRPr lang="en-US" dirty="0"/>
          </a:p>
        </p:txBody>
      </p:sp>
      <p:pic>
        <p:nvPicPr>
          <p:cNvPr id="1026" name="Picture 2" descr="C:\Users\Dr M Saadeddin\Documents\My Documents\Charcot Joint\Charcot Joint R Ankle clinical me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2472531"/>
            <a:ext cx="6076950" cy="2781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Diabetic foot 04/03/1428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7" y="1937041"/>
            <a:ext cx="9324528" cy="3868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631882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(R)Diabetic foot : Early Charcot 1431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206" y="1600200"/>
            <a:ext cx="651358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714653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(R) Charcot Ankle 1431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333" y="1600200"/>
            <a:ext cx="703333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115477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(L) Side Early Charcot 1433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777" y="1600200"/>
            <a:ext cx="659444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009540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Case of Charcot</a:t>
            </a:r>
            <a:endParaRPr lang="en-US" dirty="0"/>
          </a:p>
        </p:txBody>
      </p:sp>
      <p:pic>
        <p:nvPicPr>
          <p:cNvPr id="2050" name="Picture 2" descr="C:\Users\Dr M Saadeddin\Documents\My Documents\Charcot Joint\Charcot Joint R Ankle lat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1125" y="1615281"/>
            <a:ext cx="638175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X-ray standing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973" y="1600200"/>
            <a:ext cx="709005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309573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 of Charcot Foot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Good history and clinical examination.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Awareness.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Exclusion of other causes which may give similar picture: like infection or tumour.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MRI, bone scans, aspiration biopsies can help.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100343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Non Surgical Management of     Charcot Foot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Immobilisation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Custom Shoes and Bracing: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Activity modification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6820428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Surgery in Charcot Foot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May be indicated in certain cases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7245098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Op right Ankle 1435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7" name="Picture 3" descr="C:\Users\Dr.Saadeddin\Desktop\Charcot Post Op R Ank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244408" cy="50712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5785508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Op Left foot 1435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C:\Users\Dr.Saadeddin\Desktop\Charcot Post Op Left Foot and Ank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20" y="1196752"/>
            <a:ext cx="7697179" cy="56612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3612677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Amputation in Charcot foot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May be indicated as a last option.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Mainly when there is severe instability which cannot be controlled by surgery or orthosis.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Also when surgery fails to achieve stability.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Presence of refractory infection increase the possibility of amputation.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Shoe wear</a:t>
            </a:r>
            <a:endParaRPr lang="en-US" dirty="0"/>
          </a:p>
        </p:txBody>
      </p:sp>
      <p:pic>
        <p:nvPicPr>
          <p:cNvPr id="2050" name="Picture 2" descr="C:\users\dr m saadeddin\pictures\2014-11-08 summer 2014\summer 2014 0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3546" y="1484784"/>
            <a:ext cx="4008705" cy="53670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proper shoe wear</a:t>
            </a:r>
            <a:endParaRPr lang="en-US" dirty="0"/>
          </a:p>
        </p:txBody>
      </p:sp>
      <p:pic>
        <p:nvPicPr>
          <p:cNvPr id="1026" name="Picture 2" descr="C:\users\dr m saadeddin\pictures\2014-11-08 summer 2014\summer 2014 0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5130" y="1484784"/>
            <a:ext cx="4013328" cy="5373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Foot skeleton: Lateral aspect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04519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Foot skeleton: Dorsal View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08444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Flat Foot.</a:t>
            </a:r>
          </a:p>
          <a:p>
            <a:r>
              <a:rPr lang="en-US" dirty="0" smtClean="0"/>
              <a:t>Hallux Valgus.</a:t>
            </a:r>
          </a:p>
          <a:p>
            <a:r>
              <a:rPr lang="en-US" dirty="0" smtClean="0"/>
              <a:t>Heel Pain (Plantar Fasciitis).</a:t>
            </a:r>
          </a:p>
          <a:p>
            <a:r>
              <a:rPr lang="en-US" dirty="0" smtClean="0"/>
              <a:t>Ankle Sprains and Ankle Instability.</a:t>
            </a:r>
          </a:p>
          <a:p>
            <a:r>
              <a:rPr lang="en-US" dirty="0" smtClean="0"/>
              <a:t>Osteochondral lesions of Talus.</a:t>
            </a:r>
          </a:p>
          <a:p>
            <a:r>
              <a:rPr lang="en-US" dirty="0" smtClean="0"/>
              <a:t>Diabetic Foot.</a:t>
            </a:r>
          </a:p>
          <a:p>
            <a:r>
              <a:rPr lang="en-US" dirty="0" smtClean="0"/>
              <a:t>Charcot Foot.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61176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Flat Foot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Means reduced longitudinal arches of the foot.</a:t>
            </a:r>
          </a:p>
          <a:p>
            <a:r>
              <a:rPr lang="en-US" dirty="0" smtClean="0"/>
              <a:t>Most cases are developmental: i.e. arches do not develop normally.</a:t>
            </a:r>
          </a:p>
          <a:p>
            <a:r>
              <a:rPr lang="en-US" dirty="0" smtClean="0"/>
              <a:t>Usually is painless.</a:t>
            </a:r>
          </a:p>
          <a:p>
            <a:r>
              <a:rPr lang="en-US" dirty="0" smtClean="0"/>
              <a:t>Rarely acute flat foot can be encountered.</a:t>
            </a:r>
          </a:p>
          <a:p>
            <a:r>
              <a:rPr lang="en-US" dirty="0" smtClean="0"/>
              <a:t>Rigid flat foot can be the result of tarsal coalition( fibrous or bony cross union between bones of </a:t>
            </a:r>
            <a:r>
              <a:rPr lang="en-US" dirty="0" err="1" smtClean="0"/>
              <a:t>thefoot</a:t>
            </a:r>
            <a:r>
              <a:rPr lang="en-US" dirty="0" smtClean="0"/>
              <a:t> 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579252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1242</TotalTime>
  <Words>1672</Words>
  <Application>Microsoft Office PowerPoint</Application>
  <PresentationFormat>On-screen Show (4:3)</PresentationFormat>
  <Paragraphs>215</Paragraphs>
  <Slides>57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Office Theme</vt:lpstr>
      <vt:lpstr>Common Foot and ankle Disorders</vt:lpstr>
      <vt:lpstr>Objectives of this Lecture</vt:lpstr>
      <vt:lpstr>Importance of Foot and Ankle</vt:lpstr>
      <vt:lpstr>Foot Skeleton: Medial Aspect</vt:lpstr>
      <vt:lpstr>X-ray standing</vt:lpstr>
      <vt:lpstr> Foot skeleton: Lateral aspect</vt:lpstr>
      <vt:lpstr>Foot skeleton: Dorsal View</vt:lpstr>
      <vt:lpstr>Common Disorders</vt:lpstr>
      <vt:lpstr>Flat Foot </vt:lpstr>
      <vt:lpstr>Slide 10</vt:lpstr>
      <vt:lpstr>X-ray standing</vt:lpstr>
      <vt:lpstr>Flat foot :Lat. Weight bearing X-rays</vt:lpstr>
      <vt:lpstr>Flat Foot: rigid or flexible</vt:lpstr>
      <vt:lpstr>Inspection of heels from behind</vt:lpstr>
      <vt:lpstr>Standing on tip-toes</vt:lpstr>
      <vt:lpstr>Flat Foot management</vt:lpstr>
      <vt:lpstr>Developmental Foot deformity:   Hallux Valgus</vt:lpstr>
      <vt:lpstr>Hallux Valgus</vt:lpstr>
      <vt:lpstr>Hallux Valgus measurements                  (Normal foot)</vt:lpstr>
      <vt:lpstr>Hallux  Valgus Measurements</vt:lpstr>
      <vt:lpstr>Hallux Valgus Measurements</vt:lpstr>
      <vt:lpstr>Hallux Valgus Management</vt:lpstr>
      <vt:lpstr>Heel Pain: Plantar Fasciitis</vt:lpstr>
      <vt:lpstr>X-ray: Bilateral calcaneal spur (Early)</vt:lpstr>
      <vt:lpstr>Plantar fasciitis</vt:lpstr>
      <vt:lpstr>X-ray: Calcaneal Spur (Advanced)</vt:lpstr>
      <vt:lpstr>Plantar Fasciitis management</vt:lpstr>
      <vt:lpstr>Ankle Sprains</vt:lpstr>
      <vt:lpstr>Ankle Ligaments (Lateral)</vt:lpstr>
      <vt:lpstr>Ankle Sprain</vt:lpstr>
      <vt:lpstr>Clinical picture of Ankle Sprains</vt:lpstr>
      <vt:lpstr>Management of Ankle Sprain</vt:lpstr>
      <vt:lpstr>Osteochondral Defects of talus (OCD)</vt:lpstr>
      <vt:lpstr>Plain AP X-ray : lesion is suspected</vt:lpstr>
      <vt:lpstr>CT Coronal view; lesion highly suspected</vt:lpstr>
      <vt:lpstr>MRI: lesion is confirmed</vt:lpstr>
      <vt:lpstr>Management of OCD</vt:lpstr>
      <vt:lpstr>Diabetic Foot</vt:lpstr>
      <vt:lpstr>Care of Feet in Diabetes</vt:lpstr>
      <vt:lpstr>Surgery in Diabetic Foot</vt:lpstr>
      <vt:lpstr>Charcot Foot</vt:lpstr>
      <vt:lpstr>Charcot Foot Causes</vt:lpstr>
      <vt:lpstr>Charcot Foot Clinically</vt:lpstr>
      <vt:lpstr>Charcot Foot &amp; Ankle</vt:lpstr>
      <vt:lpstr>Diabetic foot 04/03/1428</vt:lpstr>
      <vt:lpstr>(R)Diabetic foot : Early Charcot 1431</vt:lpstr>
      <vt:lpstr>(R) Charcot Ankle 1431</vt:lpstr>
      <vt:lpstr>(L) Side Early Charcot 1433</vt:lpstr>
      <vt:lpstr>Advanced Case of Charcot</vt:lpstr>
      <vt:lpstr>Diagnosis of Charcot Foot</vt:lpstr>
      <vt:lpstr>Non Surgical Management of     Charcot Foot</vt:lpstr>
      <vt:lpstr>Surgery in Charcot Foot</vt:lpstr>
      <vt:lpstr>Post Op right Ankle 1435</vt:lpstr>
      <vt:lpstr>Post Op Left foot 1435</vt:lpstr>
      <vt:lpstr>Amputation in Charcot foot</vt:lpstr>
      <vt:lpstr>Shoe wear</vt:lpstr>
      <vt:lpstr>Importance of proper shoe wear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Foot and ankle Disorders</dc:title>
  <dc:creator>Dr.Saadeddin</dc:creator>
  <cp:lastModifiedBy>Dr M Saadeddin</cp:lastModifiedBy>
  <cp:revision>124</cp:revision>
  <dcterms:created xsi:type="dcterms:W3CDTF">2014-08-03T08:42:13Z</dcterms:created>
  <dcterms:modified xsi:type="dcterms:W3CDTF">2014-12-22T03:56:03Z</dcterms:modified>
</cp:coreProperties>
</file>