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diagrams/colors2.xml" ContentType="application/vnd.openxmlformats-officedocument.drawingml.diagramColors+xml"/>
  <Override PartName="/ppt/slides/slide92.xml" ContentType="application/vnd.openxmlformats-officedocument.presentationml.slide+xml"/>
  <Default Extension="wmf" ContentType="image/x-wmf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docProps/core.xml" ContentType="application/vnd.openxmlformats-package.core-properties+xml"/>
  <Default Extension="jpeg" ContentType="image/jpeg"/>
  <Override PartName="/ppt/diagrams/quickStyle2.xml" ContentType="application/vnd.openxmlformats-officedocument.drawingml.diagramStyl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diagrams/colors1.xml" ContentType="application/vnd.openxmlformats-officedocument.drawingml.diagramColors+xml"/>
  <Override PartName="/ppt/slides/slide91.xml" ContentType="application/vnd.openxmlformats-officedocument.presentationml.slide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85" r:id="rId3"/>
    <p:sldId id="376" r:id="rId4"/>
    <p:sldId id="377" r:id="rId5"/>
    <p:sldId id="294" r:id="rId6"/>
    <p:sldId id="357" r:id="rId7"/>
    <p:sldId id="279" r:id="rId8"/>
    <p:sldId id="257" r:id="rId9"/>
    <p:sldId id="260" r:id="rId10"/>
    <p:sldId id="261" r:id="rId11"/>
    <p:sldId id="271" r:id="rId12"/>
    <p:sldId id="281" r:id="rId13"/>
    <p:sldId id="262" r:id="rId14"/>
    <p:sldId id="263" r:id="rId15"/>
    <p:sldId id="264" r:id="rId16"/>
    <p:sldId id="268" r:id="rId17"/>
    <p:sldId id="269" r:id="rId18"/>
    <p:sldId id="283" r:id="rId19"/>
    <p:sldId id="270" r:id="rId20"/>
    <p:sldId id="265" r:id="rId21"/>
    <p:sldId id="273" r:id="rId22"/>
    <p:sldId id="278" r:id="rId23"/>
    <p:sldId id="266" r:id="rId24"/>
    <p:sldId id="277" r:id="rId25"/>
    <p:sldId id="274" r:id="rId26"/>
    <p:sldId id="275" r:id="rId27"/>
    <p:sldId id="276" r:id="rId28"/>
    <p:sldId id="282" r:id="rId29"/>
    <p:sldId id="287" r:id="rId30"/>
    <p:sldId id="299" r:id="rId31"/>
    <p:sldId id="300" r:id="rId32"/>
    <p:sldId id="301" r:id="rId33"/>
    <p:sldId id="303" r:id="rId34"/>
    <p:sldId id="302" r:id="rId35"/>
    <p:sldId id="304" r:id="rId36"/>
    <p:sldId id="305" r:id="rId37"/>
    <p:sldId id="306" r:id="rId38"/>
    <p:sldId id="289" r:id="rId39"/>
    <p:sldId id="295" r:id="rId40"/>
    <p:sldId id="296" r:id="rId41"/>
    <p:sldId id="297" r:id="rId42"/>
    <p:sldId id="298" r:id="rId43"/>
    <p:sldId id="291" r:id="rId44"/>
    <p:sldId id="307" r:id="rId45"/>
    <p:sldId id="308" r:id="rId46"/>
    <p:sldId id="292" r:id="rId47"/>
    <p:sldId id="331" r:id="rId48"/>
    <p:sldId id="293" r:id="rId49"/>
    <p:sldId id="309" r:id="rId50"/>
    <p:sldId id="311" r:id="rId51"/>
    <p:sldId id="323" r:id="rId52"/>
    <p:sldId id="313" r:id="rId53"/>
    <p:sldId id="317" r:id="rId54"/>
    <p:sldId id="319" r:id="rId55"/>
    <p:sldId id="318" r:id="rId56"/>
    <p:sldId id="326" r:id="rId57"/>
    <p:sldId id="324" r:id="rId58"/>
    <p:sldId id="325" r:id="rId59"/>
    <p:sldId id="322" r:id="rId60"/>
    <p:sldId id="327" r:id="rId61"/>
    <p:sldId id="328" r:id="rId62"/>
    <p:sldId id="334" r:id="rId63"/>
    <p:sldId id="329" r:id="rId64"/>
    <p:sldId id="330" r:id="rId65"/>
    <p:sldId id="332" r:id="rId66"/>
    <p:sldId id="335" r:id="rId67"/>
    <p:sldId id="337" r:id="rId68"/>
    <p:sldId id="338" r:id="rId69"/>
    <p:sldId id="339" r:id="rId70"/>
    <p:sldId id="340" r:id="rId71"/>
    <p:sldId id="341" r:id="rId72"/>
    <p:sldId id="342" r:id="rId73"/>
    <p:sldId id="344" r:id="rId74"/>
    <p:sldId id="343" r:id="rId75"/>
    <p:sldId id="345" r:id="rId76"/>
    <p:sldId id="352" r:id="rId77"/>
    <p:sldId id="354" r:id="rId78"/>
    <p:sldId id="355" r:id="rId79"/>
    <p:sldId id="358" r:id="rId80"/>
    <p:sldId id="356" r:id="rId81"/>
    <p:sldId id="359" r:id="rId82"/>
    <p:sldId id="378" r:id="rId83"/>
    <p:sldId id="379" r:id="rId84"/>
    <p:sldId id="380" r:id="rId85"/>
    <p:sldId id="381" r:id="rId86"/>
    <p:sldId id="382" r:id="rId87"/>
    <p:sldId id="383" r:id="rId88"/>
    <p:sldId id="351" r:id="rId89"/>
    <p:sldId id="346" r:id="rId90"/>
    <p:sldId id="360" r:id="rId91"/>
    <p:sldId id="371" r:id="rId92"/>
    <p:sldId id="368" r:id="rId93"/>
    <p:sldId id="372" r:id="rId94"/>
    <p:sldId id="369" r:id="rId95"/>
    <p:sldId id="373" r:id="rId96"/>
    <p:sldId id="374" r:id="rId97"/>
    <p:sldId id="350" r:id="rId98"/>
    <p:sldId id="375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63" d="100"/>
          <a:sy n="63" d="100"/>
        </p:scale>
        <p:origin x="-1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C8A11B-244D-7A4F-BC00-1F6EDD2A3BB6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D6AC00-3964-424B-B603-1E1547B37C34}">
      <dgm:prSet phldrT="[Text]" custT="1"/>
      <dgm:spPr/>
      <dgm:t>
        <a:bodyPr/>
        <a:lstStyle/>
        <a:p>
          <a:r>
            <a:rPr lang="en-US" sz="2800" b="1" i="0" dirty="0" smtClean="0">
              <a:solidFill>
                <a:srgbClr val="FFFF00"/>
              </a:solidFill>
            </a:rPr>
            <a:t>Acute bursitis with subacromial edema and hemorrhage.  </a:t>
          </a:r>
          <a:r>
            <a:rPr lang="en-US" sz="2800" b="1" i="0" dirty="0" smtClean="0">
              <a:solidFill>
                <a:srgbClr val="FF0000"/>
              </a:solidFill>
            </a:rPr>
            <a:t>&lt; 25 Y/O </a:t>
          </a:r>
          <a:endParaRPr lang="en-US" sz="2800" b="1" i="0" dirty="0">
            <a:solidFill>
              <a:srgbClr val="FF0000"/>
            </a:solidFill>
          </a:endParaRPr>
        </a:p>
      </dgm:t>
    </dgm:pt>
    <dgm:pt modelId="{F67DE0DF-4F2D-AB4F-80BB-9AF44957822A}" type="parTrans" cxnId="{638DC2BF-3911-AB49-BE1B-C5B21B9E7489}">
      <dgm:prSet/>
      <dgm:spPr/>
      <dgm:t>
        <a:bodyPr/>
        <a:lstStyle/>
        <a:p>
          <a:endParaRPr lang="en-US" sz="2800"/>
        </a:p>
      </dgm:t>
    </dgm:pt>
    <dgm:pt modelId="{07D02417-5C96-6D44-9E8E-D89A680C4BF1}" type="sibTrans" cxnId="{638DC2BF-3911-AB49-BE1B-C5B21B9E7489}">
      <dgm:prSet custT="1"/>
      <dgm:spPr/>
      <dgm:t>
        <a:bodyPr/>
        <a:lstStyle/>
        <a:p>
          <a:endParaRPr lang="en-US" sz="2800"/>
        </a:p>
      </dgm:t>
    </dgm:pt>
    <dgm:pt modelId="{F017630B-D2BC-ED40-82A8-D392B038BC33}">
      <dgm:prSet phldrT="[Text]" custT="1"/>
      <dgm:spPr/>
      <dgm:t>
        <a:bodyPr/>
        <a:lstStyle/>
        <a:p>
          <a:r>
            <a:rPr lang="en-US" sz="2800" b="1" i="0" dirty="0" smtClean="0">
              <a:solidFill>
                <a:srgbClr val="FFFF00"/>
              </a:solidFill>
            </a:rPr>
            <a:t>The bursa no longer lubricates the underlying rotator cuff, leading to rotator cuff tendinopathy.   </a:t>
          </a:r>
          <a:r>
            <a:rPr lang="en-US" sz="2800" b="1" i="0" dirty="0" smtClean="0">
              <a:solidFill>
                <a:srgbClr val="FF0000"/>
              </a:solidFill>
            </a:rPr>
            <a:t>25-40 Y/O</a:t>
          </a:r>
          <a:endParaRPr lang="en-US" sz="2800" b="1" i="0" dirty="0">
            <a:solidFill>
              <a:srgbClr val="FF0000"/>
            </a:solidFill>
          </a:endParaRPr>
        </a:p>
      </dgm:t>
    </dgm:pt>
    <dgm:pt modelId="{8C6F6506-8173-FD4B-8701-386628D9CDDA}" type="parTrans" cxnId="{5F79D0DD-6151-1D4F-B2D6-10C7C24B169C}">
      <dgm:prSet/>
      <dgm:spPr/>
      <dgm:t>
        <a:bodyPr/>
        <a:lstStyle/>
        <a:p>
          <a:endParaRPr lang="en-US" sz="2800"/>
        </a:p>
      </dgm:t>
    </dgm:pt>
    <dgm:pt modelId="{0F65D93C-770B-3141-86F4-AD4AC92CC4E8}" type="sibTrans" cxnId="{5F79D0DD-6151-1D4F-B2D6-10C7C24B169C}">
      <dgm:prSet custT="1"/>
      <dgm:spPr/>
      <dgm:t>
        <a:bodyPr/>
        <a:lstStyle/>
        <a:p>
          <a:endParaRPr lang="en-US" sz="2800"/>
        </a:p>
      </dgm:t>
    </dgm:pt>
    <dgm:pt modelId="{DCFA1347-4722-E34F-BA57-525E77DD6B2E}">
      <dgm:prSet phldrT="[Text]" custT="1"/>
      <dgm:spPr/>
      <dgm:t>
        <a:bodyPr/>
        <a:lstStyle/>
        <a:p>
          <a:r>
            <a:rPr lang="en-US" sz="2800" b="1" i="0" dirty="0" smtClean="0">
              <a:solidFill>
                <a:srgbClr val="FFFF00"/>
              </a:solidFill>
            </a:rPr>
            <a:t>Progression to partial-thickness tear or a full-thickness tear.   </a:t>
          </a:r>
          <a:r>
            <a:rPr lang="en-US" sz="2800" b="1" i="0" dirty="0" smtClean="0">
              <a:solidFill>
                <a:srgbClr val="FF0000"/>
              </a:solidFill>
            </a:rPr>
            <a:t>&gt;40 Y/O</a:t>
          </a:r>
          <a:endParaRPr lang="en-US" sz="2800" b="1" i="0" dirty="0">
            <a:solidFill>
              <a:srgbClr val="FF0000"/>
            </a:solidFill>
          </a:endParaRPr>
        </a:p>
      </dgm:t>
    </dgm:pt>
    <dgm:pt modelId="{FA88C6AC-DD34-6440-9D0B-E66A0650D99A}" type="parTrans" cxnId="{B37BC91F-709E-0648-BFE6-7A903FB3B34A}">
      <dgm:prSet/>
      <dgm:spPr/>
      <dgm:t>
        <a:bodyPr/>
        <a:lstStyle/>
        <a:p>
          <a:endParaRPr lang="en-US" sz="2800"/>
        </a:p>
      </dgm:t>
    </dgm:pt>
    <dgm:pt modelId="{0E8301A7-CB17-7F4F-B28E-717DDC97173D}" type="sibTrans" cxnId="{B37BC91F-709E-0648-BFE6-7A903FB3B34A}">
      <dgm:prSet/>
      <dgm:spPr/>
      <dgm:t>
        <a:bodyPr/>
        <a:lstStyle/>
        <a:p>
          <a:endParaRPr lang="en-US" sz="2800"/>
        </a:p>
      </dgm:t>
    </dgm:pt>
    <dgm:pt modelId="{EEB64906-9DC3-5242-85E5-6672993C36B0}" type="pres">
      <dgm:prSet presAssocID="{79C8A11B-244D-7A4F-BC00-1F6EDD2A3BB6}" presName="outerComposite" presStyleCnt="0">
        <dgm:presLayoutVars>
          <dgm:chMax val="5"/>
          <dgm:dir/>
          <dgm:resizeHandles val="exact"/>
        </dgm:presLayoutVars>
      </dgm:prSet>
      <dgm:spPr/>
    </dgm:pt>
    <dgm:pt modelId="{0B3C3E8C-66A7-A341-9DFB-01BD00177B8F}" type="pres">
      <dgm:prSet presAssocID="{79C8A11B-244D-7A4F-BC00-1F6EDD2A3BB6}" presName="dummyMaxCanvas" presStyleCnt="0">
        <dgm:presLayoutVars/>
      </dgm:prSet>
      <dgm:spPr/>
    </dgm:pt>
    <dgm:pt modelId="{A6AA3769-19A5-0042-8B08-538B2624902B}" type="pres">
      <dgm:prSet presAssocID="{79C8A11B-244D-7A4F-BC00-1F6EDD2A3BB6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7D8DE-51BF-EA4D-AE27-62B98DA6FB98}" type="pres">
      <dgm:prSet presAssocID="{79C8A11B-244D-7A4F-BC00-1F6EDD2A3BB6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E79EB-B613-C749-9831-8879443D5083}" type="pres">
      <dgm:prSet presAssocID="{79C8A11B-244D-7A4F-BC00-1F6EDD2A3BB6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EFC28-5C4F-5742-B463-1953385400E8}" type="pres">
      <dgm:prSet presAssocID="{79C8A11B-244D-7A4F-BC00-1F6EDD2A3BB6}" presName="ThreeConn_1-2" presStyleLbl="fgAccFollowNode1" presStyleIdx="0" presStyleCnt="2">
        <dgm:presLayoutVars>
          <dgm:bulletEnabled val="1"/>
        </dgm:presLayoutVars>
      </dgm:prSet>
      <dgm:spPr/>
    </dgm:pt>
    <dgm:pt modelId="{46076929-D5ED-3242-AC91-A6EF10BD29C9}" type="pres">
      <dgm:prSet presAssocID="{79C8A11B-244D-7A4F-BC00-1F6EDD2A3BB6}" presName="ThreeConn_2-3" presStyleLbl="fgAccFollowNode1" presStyleIdx="1" presStyleCnt="2">
        <dgm:presLayoutVars>
          <dgm:bulletEnabled val="1"/>
        </dgm:presLayoutVars>
      </dgm:prSet>
      <dgm:spPr/>
    </dgm:pt>
    <dgm:pt modelId="{4728D745-99AA-CC4F-B302-62E0D8ED3C80}" type="pres">
      <dgm:prSet presAssocID="{79C8A11B-244D-7A4F-BC00-1F6EDD2A3BB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F3431-E118-6240-A8F6-1224FFDDE475}" type="pres">
      <dgm:prSet presAssocID="{79C8A11B-244D-7A4F-BC00-1F6EDD2A3BB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B01D0-EB58-E843-A09C-1A40FBD0760D}" type="pres">
      <dgm:prSet presAssocID="{79C8A11B-244D-7A4F-BC00-1F6EDD2A3BB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052DC-E8D5-8B4D-B91F-6DA6542FF4AB}" type="presOf" srcId="{79C8A11B-244D-7A4F-BC00-1F6EDD2A3BB6}" destId="{EEB64906-9DC3-5242-85E5-6672993C36B0}" srcOrd="0" destOrd="0" presId="urn:microsoft.com/office/officeart/2005/8/layout/vProcess5"/>
    <dgm:cxn modelId="{D3731FC5-896E-9243-BBD6-667720250431}" type="presOf" srcId="{0F65D93C-770B-3141-86F4-AD4AC92CC4E8}" destId="{46076929-D5ED-3242-AC91-A6EF10BD29C9}" srcOrd="0" destOrd="0" presId="urn:microsoft.com/office/officeart/2005/8/layout/vProcess5"/>
    <dgm:cxn modelId="{6EA646D2-EF0E-EE41-BB9B-E7BE1DFB7259}" type="presOf" srcId="{DCFA1347-4722-E34F-BA57-525E77DD6B2E}" destId="{FDBB01D0-EB58-E843-A09C-1A40FBD0760D}" srcOrd="1" destOrd="0" presId="urn:microsoft.com/office/officeart/2005/8/layout/vProcess5"/>
    <dgm:cxn modelId="{E368C3F9-2B9A-AE4F-9AD5-61E771555F34}" type="presOf" srcId="{07D02417-5C96-6D44-9E8E-D89A680C4BF1}" destId="{6F4EFC28-5C4F-5742-B463-1953385400E8}" srcOrd="0" destOrd="0" presId="urn:microsoft.com/office/officeart/2005/8/layout/vProcess5"/>
    <dgm:cxn modelId="{51D7A426-9331-FA4C-BD23-DF5208BA7D28}" type="presOf" srcId="{F017630B-D2BC-ED40-82A8-D392B038BC33}" destId="{ED7F3431-E118-6240-A8F6-1224FFDDE475}" srcOrd="1" destOrd="0" presId="urn:microsoft.com/office/officeart/2005/8/layout/vProcess5"/>
    <dgm:cxn modelId="{14A66983-3AFC-7940-B247-0E46CA01A582}" type="presOf" srcId="{78D6AC00-3964-424B-B603-1E1547B37C34}" destId="{A6AA3769-19A5-0042-8B08-538B2624902B}" srcOrd="0" destOrd="0" presId="urn:microsoft.com/office/officeart/2005/8/layout/vProcess5"/>
    <dgm:cxn modelId="{BA724017-09E5-A74B-9346-4AA6F2131C0C}" type="presOf" srcId="{F017630B-D2BC-ED40-82A8-D392B038BC33}" destId="{C1E7D8DE-51BF-EA4D-AE27-62B98DA6FB98}" srcOrd="0" destOrd="0" presId="urn:microsoft.com/office/officeart/2005/8/layout/vProcess5"/>
    <dgm:cxn modelId="{486321AE-3AC2-684F-9928-CAA13E7E33AF}" type="presOf" srcId="{DCFA1347-4722-E34F-BA57-525E77DD6B2E}" destId="{146E79EB-B613-C749-9831-8879443D5083}" srcOrd="0" destOrd="0" presId="urn:microsoft.com/office/officeart/2005/8/layout/vProcess5"/>
    <dgm:cxn modelId="{1EBFEDCB-696E-CF47-9C16-195003E16CF7}" type="presOf" srcId="{78D6AC00-3964-424B-B603-1E1547B37C34}" destId="{4728D745-99AA-CC4F-B302-62E0D8ED3C80}" srcOrd="1" destOrd="0" presId="urn:microsoft.com/office/officeart/2005/8/layout/vProcess5"/>
    <dgm:cxn modelId="{5F79D0DD-6151-1D4F-B2D6-10C7C24B169C}" srcId="{79C8A11B-244D-7A4F-BC00-1F6EDD2A3BB6}" destId="{F017630B-D2BC-ED40-82A8-D392B038BC33}" srcOrd="1" destOrd="0" parTransId="{8C6F6506-8173-FD4B-8701-386628D9CDDA}" sibTransId="{0F65D93C-770B-3141-86F4-AD4AC92CC4E8}"/>
    <dgm:cxn modelId="{B37BC91F-709E-0648-BFE6-7A903FB3B34A}" srcId="{79C8A11B-244D-7A4F-BC00-1F6EDD2A3BB6}" destId="{DCFA1347-4722-E34F-BA57-525E77DD6B2E}" srcOrd="2" destOrd="0" parTransId="{FA88C6AC-DD34-6440-9D0B-E66A0650D99A}" sibTransId="{0E8301A7-CB17-7F4F-B28E-717DDC97173D}"/>
    <dgm:cxn modelId="{638DC2BF-3911-AB49-BE1B-C5B21B9E7489}" srcId="{79C8A11B-244D-7A4F-BC00-1F6EDD2A3BB6}" destId="{78D6AC00-3964-424B-B603-1E1547B37C34}" srcOrd="0" destOrd="0" parTransId="{F67DE0DF-4F2D-AB4F-80BB-9AF44957822A}" sibTransId="{07D02417-5C96-6D44-9E8E-D89A680C4BF1}"/>
    <dgm:cxn modelId="{093B0CE9-9B53-874B-B42C-24D80B8179B3}" type="presParOf" srcId="{EEB64906-9DC3-5242-85E5-6672993C36B0}" destId="{0B3C3E8C-66A7-A341-9DFB-01BD00177B8F}" srcOrd="0" destOrd="0" presId="urn:microsoft.com/office/officeart/2005/8/layout/vProcess5"/>
    <dgm:cxn modelId="{569A9647-45E1-A844-90BD-FECCA91D0B02}" type="presParOf" srcId="{EEB64906-9DC3-5242-85E5-6672993C36B0}" destId="{A6AA3769-19A5-0042-8B08-538B2624902B}" srcOrd="1" destOrd="0" presId="urn:microsoft.com/office/officeart/2005/8/layout/vProcess5"/>
    <dgm:cxn modelId="{1BB971D4-43DF-6142-B220-CBE53137A4A2}" type="presParOf" srcId="{EEB64906-9DC3-5242-85E5-6672993C36B0}" destId="{C1E7D8DE-51BF-EA4D-AE27-62B98DA6FB98}" srcOrd="2" destOrd="0" presId="urn:microsoft.com/office/officeart/2005/8/layout/vProcess5"/>
    <dgm:cxn modelId="{A52363C4-872F-BA47-821A-0B58BC27BBB1}" type="presParOf" srcId="{EEB64906-9DC3-5242-85E5-6672993C36B0}" destId="{146E79EB-B613-C749-9831-8879443D5083}" srcOrd="3" destOrd="0" presId="urn:microsoft.com/office/officeart/2005/8/layout/vProcess5"/>
    <dgm:cxn modelId="{B3AEB0E6-B040-3542-BE83-D25D56BBC515}" type="presParOf" srcId="{EEB64906-9DC3-5242-85E5-6672993C36B0}" destId="{6F4EFC28-5C4F-5742-B463-1953385400E8}" srcOrd="4" destOrd="0" presId="urn:microsoft.com/office/officeart/2005/8/layout/vProcess5"/>
    <dgm:cxn modelId="{A1E1523A-ABB6-5F4F-ADD5-ECC2B781152F}" type="presParOf" srcId="{EEB64906-9DC3-5242-85E5-6672993C36B0}" destId="{46076929-D5ED-3242-AC91-A6EF10BD29C9}" srcOrd="5" destOrd="0" presId="urn:microsoft.com/office/officeart/2005/8/layout/vProcess5"/>
    <dgm:cxn modelId="{0094ED59-474B-F34F-AB08-69DC2765E99B}" type="presParOf" srcId="{EEB64906-9DC3-5242-85E5-6672993C36B0}" destId="{4728D745-99AA-CC4F-B302-62E0D8ED3C80}" srcOrd="6" destOrd="0" presId="urn:microsoft.com/office/officeart/2005/8/layout/vProcess5"/>
    <dgm:cxn modelId="{2E276484-FC6E-A64C-97C6-F424818913C9}" type="presParOf" srcId="{EEB64906-9DC3-5242-85E5-6672993C36B0}" destId="{ED7F3431-E118-6240-A8F6-1224FFDDE475}" srcOrd="7" destOrd="0" presId="urn:microsoft.com/office/officeart/2005/8/layout/vProcess5"/>
    <dgm:cxn modelId="{E50CA023-4580-FA4C-962E-99A50F4557F4}" type="presParOf" srcId="{EEB64906-9DC3-5242-85E5-6672993C36B0}" destId="{FDBB01D0-EB58-E843-A09C-1A40FBD0760D}" srcOrd="8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E79B22-038D-8A48-A4FF-23FEDBC93E64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7AA092-0B6B-B944-89DC-39BE4A8A2B53}">
      <dgm:prSet phldrT="[Text]" custT="1"/>
      <dgm:spPr/>
      <dgm:t>
        <a:bodyPr/>
        <a:lstStyle/>
        <a:p>
          <a:r>
            <a:rPr lang="en-US" sz="2400" b="1" i="0" dirty="0" smtClean="0">
              <a:solidFill>
                <a:srgbClr val="FFFF00"/>
              </a:solidFill>
              <a:latin typeface="Arial"/>
            </a:rPr>
            <a:t>Freezing stage</a:t>
          </a:r>
        </a:p>
        <a:p>
          <a:r>
            <a:rPr lang="en-US" sz="2400" b="1" i="0" dirty="0" smtClean="0">
              <a:latin typeface="Arial"/>
            </a:rPr>
            <a:t>Pain+++/ Hot++</a:t>
          </a:r>
        </a:p>
        <a:p>
          <a:r>
            <a:rPr lang="en-US" sz="2400" b="1" i="0" dirty="0" smtClean="0">
              <a:latin typeface="Arial"/>
            </a:rPr>
            <a:t>ROM mildly limited</a:t>
          </a:r>
        </a:p>
        <a:p>
          <a:r>
            <a:rPr lang="en-US" sz="2400" b="1" i="0" dirty="0" smtClean="0">
              <a:latin typeface="Arial"/>
            </a:rPr>
            <a:t>3-9 Ms </a:t>
          </a:r>
          <a:endParaRPr lang="en-US" sz="2400" b="1" i="0" dirty="0">
            <a:latin typeface="Arial"/>
          </a:endParaRPr>
        </a:p>
      </dgm:t>
    </dgm:pt>
    <dgm:pt modelId="{D51FCF6E-8FA2-D043-9E23-644380A0B975}" type="parTrans" cxnId="{5326CB10-2158-FC4C-96FD-EFB27053E3E7}">
      <dgm:prSet/>
      <dgm:spPr/>
      <dgm:t>
        <a:bodyPr/>
        <a:lstStyle/>
        <a:p>
          <a:endParaRPr lang="en-US" sz="1600"/>
        </a:p>
      </dgm:t>
    </dgm:pt>
    <dgm:pt modelId="{7B5687BE-1172-5140-9D5B-5A1C736A9A85}" type="sibTrans" cxnId="{5326CB10-2158-FC4C-96FD-EFB27053E3E7}">
      <dgm:prSet custT="1"/>
      <dgm:spPr/>
      <dgm:t>
        <a:bodyPr/>
        <a:lstStyle/>
        <a:p>
          <a:endParaRPr lang="en-US" sz="3200"/>
        </a:p>
      </dgm:t>
    </dgm:pt>
    <dgm:pt modelId="{7EF807FB-EB7C-EF4B-AFD6-969E93851B20}">
      <dgm:prSet phldrT="[Text]" custT="1"/>
      <dgm:spPr/>
      <dgm:t>
        <a:bodyPr/>
        <a:lstStyle/>
        <a:p>
          <a:r>
            <a:rPr lang="en-US" sz="2400" b="1" i="0" dirty="0" smtClean="0">
              <a:solidFill>
                <a:srgbClr val="FFFF00"/>
              </a:solidFill>
              <a:latin typeface="Arial"/>
            </a:rPr>
            <a:t>Frozen stage</a:t>
          </a:r>
        </a:p>
        <a:p>
          <a:r>
            <a:rPr lang="en-US" sz="2400" b="1" i="0" dirty="0" smtClean="0">
              <a:latin typeface="Arial"/>
            </a:rPr>
            <a:t>Pain decrease</a:t>
          </a:r>
        </a:p>
        <a:p>
          <a:r>
            <a:rPr lang="en-US" sz="2400" b="1" i="0" dirty="0" smtClean="0">
              <a:latin typeface="Arial"/>
            </a:rPr>
            <a:t>ROM more restricted</a:t>
          </a:r>
        </a:p>
        <a:p>
          <a:r>
            <a:rPr lang="en-US" sz="2400" b="1" i="0" dirty="0" smtClean="0">
              <a:latin typeface="Arial"/>
            </a:rPr>
            <a:t>4-12 Ms</a:t>
          </a:r>
          <a:endParaRPr lang="en-US" sz="2400" b="1" i="0" dirty="0">
            <a:latin typeface="Arial"/>
          </a:endParaRPr>
        </a:p>
      </dgm:t>
    </dgm:pt>
    <dgm:pt modelId="{18EF9083-58CF-9542-A7D2-39A426FB200A}" type="parTrans" cxnId="{1AE6039B-035F-4342-8D6E-0C15B25A5E3E}">
      <dgm:prSet/>
      <dgm:spPr/>
      <dgm:t>
        <a:bodyPr/>
        <a:lstStyle/>
        <a:p>
          <a:endParaRPr lang="en-US" sz="1600"/>
        </a:p>
      </dgm:t>
    </dgm:pt>
    <dgm:pt modelId="{B0416632-7928-774E-A12D-691D5ABA9D36}" type="sibTrans" cxnId="{1AE6039B-035F-4342-8D6E-0C15B25A5E3E}">
      <dgm:prSet custT="1"/>
      <dgm:spPr/>
      <dgm:t>
        <a:bodyPr/>
        <a:lstStyle/>
        <a:p>
          <a:endParaRPr lang="en-US" sz="3200"/>
        </a:p>
      </dgm:t>
    </dgm:pt>
    <dgm:pt modelId="{E5DF4336-A579-A247-A98C-70A3006AFB57}">
      <dgm:prSet phldrT="[Text]" custT="1"/>
      <dgm:spPr/>
      <dgm:t>
        <a:bodyPr/>
        <a:lstStyle/>
        <a:p>
          <a:r>
            <a:rPr sz="2400" b="1" i="0" spc="-15" dirty="0" smtClean="0">
              <a:solidFill>
                <a:srgbClr val="FFFF00"/>
              </a:solidFill>
              <a:latin typeface="Arial"/>
              <a:cs typeface="Arial"/>
            </a:rPr>
            <a:t>T</a:t>
          </a:r>
          <a:r>
            <a:rPr sz="2400" b="1" i="0" spc="0" dirty="0" smtClean="0">
              <a:solidFill>
                <a:srgbClr val="FFFF00"/>
              </a:solidFill>
              <a:latin typeface="Arial"/>
              <a:cs typeface="Arial"/>
            </a:rPr>
            <a:t>ha</a:t>
          </a:r>
          <a:r>
            <a:rPr sz="2400" b="1" i="0" spc="-40" dirty="0" smtClean="0">
              <a:solidFill>
                <a:srgbClr val="FFFF00"/>
              </a:solidFill>
              <a:latin typeface="Arial"/>
              <a:cs typeface="Arial"/>
            </a:rPr>
            <a:t>w</a:t>
          </a:r>
          <a:r>
            <a:rPr sz="2400" b="1" i="0" spc="0" dirty="0" smtClean="0">
              <a:solidFill>
                <a:srgbClr val="FFFF00"/>
              </a:solidFill>
              <a:latin typeface="Arial"/>
              <a:cs typeface="Arial"/>
            </a:rPr>
            <a:t>i</a:t>
          </a:r>
          <a:r>
            <a:rPr sz="2400" b="1" i="0" spc="-5" dirty="0" smtClean="0">
              <a:solidFill>
                <a:srgbClr val="FFFF00"/>
              </a:solidFill>
              <a:latin typeface="Arial"/>
              <a:cs typeface="Arial"/>
            </a:rPr>
            <a:t>n</a:t>
          </a:r>
          <a:r>
            <a:rPr sz="2400" b="1" i="0" spc="0" dirty="0" smtClean="0">
              <a:solidFill>
                <a:srgbClr val="FFFF00"/>
              </a:solidFill>
              <a:latin typeface="Arial"/>
              <a:cs typeface="Arial"/>
            </a:rPr>
            <a:t>g</a:t>
          </a:r>
          <a:r>
            <a:rPr sz="2400" b="1" i="0" spc="35" dirty="0" smtClean="0">
              <a:solidFill>
                <a:srgbClr val="FFFF00"/>
              </a:solidFill>
              <a:latin typeface="Arial"/>
              <a:cs typeface="Arial"/>
            </a:rPr>
            <a:t> </a:t>
          </a:r>
          <a:r>
            <a:rPr sz="2400" b="1" i="0" spc="10" dirty="0" smtClean="0">
              <a:solidFill>
                <a:srgbClr val="FFFF00"/>
              </a:solidFill>
              <a:latin typeface="Arial"/>
              <a:cs typeface="Arial"/>
            </a:rPr>
            <a:t>st</a:t>
          </a:r>
          <a:r>
            <a:rPr sz="2400" b="1" i="0" spc="-5" dirty="0" smtClean="0">
              <a:solidFill>
                <a:srgbClr val="FFFF00"/>
              </a:solidFill>
              <a:latin typeface="Arial"/>
              <a:cs typeface="Arial"/>
            </a:rPr>
            <a:t>a</a:t>
          </a:r>
          <a:r>
            <a:rPr sz="2400" b="1" i="0" spc="0" dirty="0" smtClean="0">
              <a:solidFill>
                <a:srgbClr val="FFFF00"/>
              </a:solidFill>
              <a:latin typeface="Arial"/>
              <a:cs typeface="Arial"/>
            </a:rPr>
            <a:t>ge</a:t>
          </a:r>
          <a:endParaRPr lang="en-US" sz="2400" b="1" i="0" spc="0" dirty="0" smtClean="0">
            <a:solidFill>
              <a:srgbClr val="FFFF00"/>
            </a:solidFill>
            <a:latin typeface="Arial"/>
            <a:cs typeface="Arial"/>
          </a:endParaRPr>
        </a:p>
        <a:p>
          <a:r>
            <a:rPr lang="en-US" sz="2400" b="1" i="0" dirty="0" smtClean="0">
              <a:latin typeface="Arial"/>
            </a:rPr>
            <a:t>Slow improvement in ROM</a:t>
          </a:r>
        </a:p>
        <a:p>
          <a:r>
            <a:rPr lang="en-US" sz="2400" b="1" i="0" dirty="0" smtClean="0">
              <a:latin typeface="Arial"/>
            </a:rPr>
            <a:t>12-42 Ms</a:t>
          </a:r>
          <a:endParaRPr lang="en-US" sz="2400" b="1" i="0" dirty="0">
            <a:latin typeface="Arial"/>
          </a:endParaRPr>
        </a:p>
      </dgm:t>
    </dgm:pt>
    <dgm:pt modelId="{FA4AF5C4-9E36-E348-B9DB-475DFF413BDB}" type="parTrans" cxnId="{06CCCA6D-C2D0-1744-92B6-BD5F03D95A1A}">
      <dgm:prSet/>
      <dgm:spPr/>
      <dgm:t>
        <a:bodyPr/>
        <a:lstStyle/>
        <a:p>
          <a:endParaRPr lang="en-US" sz="1600"/>
        </a:p>
      </dgm:t>
    </dgm:pt>
    <dgm:pt modelId="{283E0FC9-2484-C847-9930-BA8FA1D2A242}" type="sibTrans" cxnId="{06CCCA6D-C2D0-1744-92B6-BD5F03D95A1A}">
      <dgm:prSet/>
      <dgm:spPr/>
      <dgm:t>
        <a:bodyPr/>
        <a:lstStyle/>
        <a:p>
          <a:endParaRPr lang="en-US" sz="1600"/>
        </a:p>
      </dgm:t>
    </dgm:pt>
    <dgm:pt modelId="{C27248E8-9415-5C4A-A745-F20DE0DFB529}" type="pres">
      <dgm:prSet presAssocID="{24E79B22-038D-8A48-A4FF-23FEDBC93E64}" presName="outerComposite" presStyleCnt="0">
        <dgm:presLayoutVars>
          <dgm:chMax val="5"/>
          <dgm:dir/>
          <dgm:resizeHandles val="exact"/>
        </dgm:presLayoutVars>
      </dgm:prSet>
      <dgm:spPr/>
    </dgm:pt>
    <dgm:pt modelId="{67BCCB15-039F-834F-BAF3-DC6C87C7CA15}" type="pres">
      <dgm:prSet presAssocID="{24E79B22-038D-8A48-A4FF-23FEDBC93E64}" presName="dummyMaxCanvas" presStyleCnt="0">
        <dgm:presLayoutVars/>
      </dgm:prSet>
      <dgm:spPr/>
    </dgm:pt>
    <dgm:pt modelId="{3B994127-79D2-2741-AC1F-76F5ADFEDC78}" type="pres">
      <dgm:prSet presAssocID="{24E79B22-038D-8A48-A4FF-23FEDBC93E6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DA63D-1A04-DC40-BED4-904316819D5A}" type="pres">
      <dgm:prSet presAssocID="{24E79B22-038D-8A48-A4FF-23FEDBC93E64}" presName="ThreeNodes_2" presStyleLbl="node1" presStyleIdx="1" presStyleCnt="3">
        <dgm:presLayoutVars>
          <dgm:bulletEnabled val="1"/>
        </dgm:presLayoutVars>
      </dgm:prSet>
      <dgm:spPr/>
    </dgm:pt>
    <dgm:pt modelId="{F7864BAA-5F5F-664B-8764-35B602AB85BF}" type="pres">
      <dgm:prSet presAssocID="{24E79B22-038D-8A48-A4FF-23FEDBC93E6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C0AEB-9434-6C4C-A6B7-FABF692F2739}" type="pres">
      <dgm:prSet presAssocID="{24E79B22-038D-8A48-A4FF-23FEDBC93E64}" presName="ThreeConn_1-2" presStyleLbl="fgAccFollowNode1" presStyleIdx="0" presStyleCnt="2">
        <dgm:presLayoutVars>
          <dgm:bulletEnabled val="1"/>
        </dgm:presLayoutVars>
      </dgm:prSet>
      <dgm:spPr/>
    </dgm:pt>
    <dgm:pt modelId="{8009E7E2-2115-A642-99DF-E80F89523688}" type="pres">
      <dgm:prSet presAssocID="{24E79B22-038D-8A48-A4FF-23FEDBC93E64}" presName="ThreeConn_2-3" presStyleLbl="fgAccFollowNode1" presStyleIdx="1" presStyleCnt="2">
        <dgm:presLayoutVars>
          <dgm:bulletEnabled val="1"/>
        </dgm:presLayoutVars>
      </dgm:prSet>
      <dgm:spPr/>
    </dgm:pt>
    <dgm:pt modelId="{A520C4CF-68CD-8141-8950-F3550CF0BBDD}" type="pres">
      <dgm:prSet presAssocID="{24E79B22-038D-8A48-A4FF-23FEDBC93E6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FE0B8-E88A-E54B-9BA1-B01C8BC0ECD9}" type="pres">
      <dgm:prSet presAssocID="{24E79B22-038D-8A48-A4FF-23FEDBC93E64}" presName="ThreeNodes_2_text" presStyleLbl="node1" presStyleIdx="2" presStyleCnt="3">
        <dgm:presLayoutVars>
          <dgm:bulletEnabled val="1"/>
        </dgm:presLayoutVars>
      </dgm:prSet>
      <dgm:spPr/>
    </dgm:pt>
    <dgm:pt modelId="{BE2A5466-51BA-6040-A410-5D1472C4A433}" type="pres">
      <dgm:prSet presAssocID="{24E79B22-038D-8A48-A4FF-23FEDBC93E6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5A822F-B4D5-B044-A097-564F823F4471}" type="presOf" srcId="{7EF807FB-EB7C-EF4B-AFD6-969E93851B20}" destId="{607DA63D-1A04-DC40-BED4-904316819D5A}" srcOrd="0" destOrd="0" presId="urn:microsoft.com/office/officeart/2005/8/layout/vProcess5"/>
    <dgm:cxn modelId="{22FD7365-DCF3-D44D-8D6F-1D79EE92208C}" type="presOf" srcId="{E5DF4336-A579-A247-A98C-70A3006AFB57}" destId="{F7864BAA-5F5F-664B-8764-35B602AB85BF}" srcOrd="0" destOrd="0" presId="urn:microsoft.com/office/officeart/2005/8/layout/vProcess5"/>
    <dgm:cxn modelId="{D9D3A849-A4FF-DB4B-8EBF-FC2894170C38}" type="presOf" srcId="{7B5687BE-1172-5140-9D5B-5A1C736A9A85}" destId="{918C0AEB-9434-6C4C-A6B7-FABF692F2739}" srcOrd="0" destOrd="0" presId="urn:microsoft.com/office/officeart/2005/8/layout/vProcess5"/>
    <dgm:cxn modelId="{5326CB10-2158-FC4C-96FD-EFB27053E3E7}" srcId="{24E79B22-038D-8A48-A4FF-23FEDBC93E64}" destId="{BF7AA092-0B6B-B944-89DC-39BE4A8A2B53}" srcOrd="0" destOrd="0" parTransId="{D51FCF6E-8FA2-D043-9E23-644380A0B975}" sibTransId="{7B5687BE-1172-5140-9D5B-5A1C736A9A85}"/>
    <dgm:cxn modelId="{8D557D96-C0EB-FA4A-9054-BD911A5EE66B}" type="presOf" srcId="{BF7AA092-0B6B-B944-89DC-39BE4A8A2B53}" destId="{3B994127-79D2-2741-AC1F-76F5ADFEDC78}" srcOrd="0" destOrd="0" presId="urn:microsoft.com/office/officeart/2005/8/layout/vProcess5"/>
    <dgm:cxn modelId="{1680F53F-0C39-EF4D-B69B-4800188A0D4A}" type="presOf" srcId="{B0416632-7928-774E-A12D-691D5ABA9D36}" destId="{8009E7E2-2115-A642-99DF-E80F89523688}" srcOrd="0" destOrd="0" presId="urn:microsoft.com/office/officeart/2005/8/layout/vProcess5"/>
    <dgm:cxn modelId="{1AE6039B-035F-4342-8D6E-0C15B25A5E3E}" srcId="{24E79B22-038D-8A48-A4FF-23FEDBC93E64}" destId="{7EF807FB-EB7C-EF4B-AFD6-969E93851B20}" srcOrd="1" destOrd="0" parTransId="{18EF9083-58CF-9542-A7D2-39A426FB200A}" sibTransId="{B0416632-7928-774E-A12D-691D5ABA9D36}"/>
    <dgm:cxn modelId="{96B289FE-9116-8844-9AD4-082E3B07E837}" type="presOf" srcId="{24E79B22-038D-8A48-A4FF-23FEDBC93E64}" destId="{C27248E8-9415-5C4A-A745-F20DE0DFB529}" srcOrd="0" destOrd="0" presId="urn:microsoft.com/office/officeart/2005/8/layout/vProcess5"/>
    <dgm:cxn modelId="{DF50C76A-E7DF-B041-9269-D69F90153CDE}" type="presOf" srcId="{BF7AA092-0B6B-B944-89DC-39BE4A8A2B53}" destId="{A520C4CF-68CD-8141-8950-F3550CF0BBDD}" srcOrd="1" destOrd="0" presId="urn:microsoft.com/office/officeart/2005/8/layout/vProcess5"/>
    <dgm:cxn modelId="{AA973A67-F3F7-0948-9ED5-552F5006D377}" type="presOf" srcId="{E5DF4336-A579-A247-A98C-70A3006AFB57}" destId="{BE2A5466-51BA-6040-A410-5D1472C4A433}" srcOrd="1" destOrd="0" presId="urn:microsoft.com/office/officeart/2005/8/layout/vProcess5"/>
    <dgm:cxn modelId="{F190BDB7-74D7-BF48-974A-D7E2A16FD1B9}" type="presOf" srcId="{7EF807FB-EB7C-EF4B-AFD6-969E93851B20}" destId="{0A9FE0B8-E88A-E54B-9BA1-B01C8BC0ECD9}" srcOrd="1" destOrd="0" presId="urn:microsoft.com/office/officeart/2005/8/layout/vProcess5"/>
    <dgm:cxn modelId="{06CCCA6D-C2D0-1744-92B6-BD5F03D95A1A}" srcId="{24E79B22-038D-8A48-A4FF-23FEDBC93E64}" destId="{E5DF4336-A579-A247-A98C-70A3006AFB57}" srcOrd="2" destOrd="0" parTransId="{FA4AF5C4-9E36-E348-B9DB-475DFF413BDB}" sibTransId="{283E0FC9-2484-C847-9930-BA8FA1D2A242}"/>
    <dgm:cxn modelId="{2EC21848-6821-EB46-B42C-8D403CE66DD9}" type="presParOf" srcId="{C27248E8-9415-5C4A-A745-F20DE0DFB529}" destId="{67BCCB15-039F-834F-BAF3-DC6C87C7CA15}" srcOrd="0" destOrd="0" presId="urn:microsoft.com/office/officeart/2005/8/layout/vProcess5"/>
    <dgm:cxn modelId="{A38F75F9-C90E-C347-B408-A3E885112E2C}" type="presParOf" srcId="{C27248E8-9415-5C4A-A745-F20DE0DFB529}" destId="{3B994127-79D2-2741-AC1F-76F5ADFEDC78}" srcOrd="1" destOrd="0" presId="urn:microsoft.com/office/officeart/2005/8/layout/vProcess5"/>
    <dgm:cxn modelId="{689983F0-7E25-7348-B334-B647373178D7}" type="presParOf" srcId="{C27248E8-9415-5C4A-A745-F20DE0DFB529}" destId="{607DA63D-1A04-DC40-BED4-904316819D5A}" srcOrd="2" destOrd="0" presId="urn:microsoft.com/office/officeart/2005/8/layout/vProcess5"/>
    <dgm:cxn modelId="{90D74FE7-2CEC-FC42-8F3B-971E72444EE3}" type="presParOf" srcId="{C27248E8-9415-5C4A-A745-F20DE0DFB529}" destId="{F7864BAA-5F5F-664B-8764-35B602AB85BF}" srcOrd="3" destOrd="0" presId="urn:microsoft.com/office/officeart/2005/8/layout/vProcess5"/>
    <dgm:cxn modelId="{02684864-2CB8-394A-87A4-8330F0596F00}" type="presParOf" srcId="{C27248E8-9415-5C4A-A745-F20DE0DFB529}" destId="{918C0AEB-9434-6C4C-A6B7-FABF692F2739}" srcOrd="4" destOrd="0" presId="urn:microsoft.com/office/officeart/2005/8/layout/vProcess5"/>
    <dgm:cxn modelId="{37E27EEC-DFCC-6746-8040-CCCE01A181C8}" type="presParOf" srcId="{C27248E8-9415-5C4A-A745-F20DE0DFB529}" destId="{8009E7E2-2115-A642-99DF-E80F89523688}" srcOrd="5" destOrd="0" presId="urn:microsoft.com/office/officeart/2005/8/layout/vProcess5"/>
    <dgm:cxn modelId="{A18B8E62-69DF-C445-8ED7-B8DE0532DF7F}" type="presParOf" srcId="{C27248E8-9415-5C4A-A745-F20DE0DFB529}" destId="{A520C4CF-68CD-8141-8950-F3550CF0BBDD}" srcOrd="6" destOrd="0" presId="urn:microsoft.com/office/officeart/2005/8/layout/vProcess5"/>
    <dgm:cxn modelId="{6F47B42A-BCF3-1A47-ABC9-4327D5533C90}" type="presParOf" srcId="{C27248E8-9415-5C4A-A745-F20DE0DFB529}" destId="{0A9FE0B8-E88A-E54B-9BA1-B01C8BC0ECD9}" srcOrd="7" destOrd="0" presId="urn:microsoft.com/office/officeart/2005/8/layout/vProcess5"/>
    <dgm:cxn modelId="{05294582-BBC0-8B43-ADEB-5F8503419E31}" type="presParOf" srcId="{C27248E8-9415-5C4A-A745-F20DE0DFB529}" destId="{BE2A5466-51BA-6040-A410-5D1472C4A433}" srcOrd="8" destOrd="0" presId="urn:microsoft.com/office/officeart/2005/8/layout/vProcess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5C21-DC59-DE45-9405-7D13B97D0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6C08F-FCF7-4C4B-BA77-8CAD00D02730}" type="datetimeFigureOut">
              <a:rPr lang="en-US" smtClean="0"/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B9E87-4AE4-1348-87C9-8664AA4C32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wmf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06.png"/><Relationship Id="rId5" Type="http://schemas.openxmlformats.org/officeDocument/2006/relationships/image" Target="../media/image82.png"/><Relationship Id="rId6" Type="http://schemas.openxmlformats.org/officeDocument/2006/relationships/image" Target="../media/image93.pn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Common Shoulder 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isorders 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2057400"/>
          </a:xfrm>
        </p:spPr>
        <p:txBody>
          <a:bodyPr>
            <a:noAutofit/>
          </a:bodyPr>
          <a:lstStyle/>
          <a:p>
            <a:r>
              <a:rPr sz="3600" b="1" dirty="0" smtClean="0">
                <a:solidFill>
                  <a:srgbClr val="FF0000"/>
                </a:solidFill>
              </a:rPr>
              <a:t>Abdulaziz Alomar</a:t>
            </a:r>
            <a:r>
              <a:rPr b="1" dirty="0" smtClean="0">
                <a:solidFill>
                  <a:srgbClr val="FF0000"/>
                </a:solidFill>
              </a:rPr>
              <a:t>, MD, MSc(HPTE), FRCSC</a:t>
            </a:r>
          </a:p>
          <a:p>
            <a:r>
              <a:rPr sz="2400" b="1" dirty="0" smtClean="0">
                <a:solidFill>
                  <a:srgbClr val="FF0000"/>
                </a:solidFill>
              </a:rPr>
              <a:t>Assistant professor of Orthopaedic</a:t>
            </a:r>
            <a:r>
              <a:rPr lang="en-US" sz="2400" b="1" dirty="0" smtClean="0">
                <a:solidFill>
                  <a:srgbClr val="FF0000"/>
                </a:solidFill>
              </a:rPr>
              <a:t> Surgery</a:t>
            </a:r>
            <a:endParaRPr sz="2400" b="1" dirty="0" smtClean="0">
              <a:solidFill>
                <a:srgbClr val="FF0000"/>
              </a:solidFill>
            </a:endParaRPr>
          </a:p>
          <a:p>
            <a:r>
              <a:rPr sz="2400" b="1" dirty="0" smtClean="0">
                <a:solidFill>
                  <a:srgbClr val="FF0000"/>
                </a:solidFill>
              </a:rPr>
              <a:t>Head of Arthroscopy and Sport Medicine Division</a:t>
            </a:r>
          </a:p>
          <a:p>
            <a:r>
              <a:rPr sz="2400" b="1" dirty="0" smtClean="0">
                <a:solidFill>
                  <a:srgbClr val="FF0000"/>
                </a:solidFill>
              </a:rPr>
              <a:t>Director, Arthroscopy and Orthopaedic Sport Medicine fellowship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King Saud University</a:t>
            </a:r>
            <a:endParaRPr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7145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Causes of SIS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Extrinsic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Acromial morphology:</a:t>
            </a:r>
          </a:p>
          <a:p>
            <a:pPr lvl="1"/>
            <a:r>
              <a:rPr lang="en-US" b="1" dirty="0" smtClean="0"/>
              <a:t>Type I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/>
              <a:t> flat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Typ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 II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</a:rPr>
              <a:t> curved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Type III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</a:rPr>
              <a:t> hooked </a:t>
            </a:r>
            <a:r>
              <a:rPr lang="en-US" b="1" dirty="0" smtClean="0"/>
              <a:t>(</a:t>
            </a:r>
            <a:r>
              <a:rPr lang="en-US" b="1" dirty="0"/>
              <a:t>higher incidence of </a:t>
            </a:r>
            <a:r>
              <a:rPr lang="en-US" b="1" dirty="0" smtClean="0"/>
              <a:t>cuff tears)</a:t>
            </a:r>
          </a:p>
          <a:p>
            <a:r>
              <a:rPr lang="en-US" b="1" dirty="0" smtClean="0"/>
              <a:t>Coracoacromial ligament (CAL)</a:t>
            </a:r>
          </a:p>
          <a:p>
            <a:pPr lvl="1"/>
            <a:r>
              <a:rPr lang="en-US" b="1" dirty="0" smtClean="0"/>
              <a:t>Acromial </a:t>
            </a:r>
            <a:r>
              <a:rPr lang="en-US" b="1" dirty="0"/>
              <a:t>spurs</a:t>
            </a:r>
            <a:endParaRPr lang="en-US" b="1" dirty="0" smtClean="0"/>
          </a:p>
          <a:p>
            <a:r>
              <a:rPr lang="en-US" b="1" dirty="0" smtClean="0"/>
              <a:t>AC joint </a:t>
            </a:r>
          </a:p>
          <a:p>
            <a:pPr lvl="1"/>
            <a:r>
              <a:rPr lang="en-US" b="1" dirty="0" smtClean="0"/>
              <a:t>Inferior </a:t>
            </a:r>
            <a:r>
              <a:rPr lang="en-US" b="1" dirty="0" err="1" smtClean="0"/>
              <a:t>osteophytes</a:t>
            </a:r>
            <a:r>
              <a:rPr lang="en-US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Acromial 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acrom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799"/>
            <a:ext cx="4771136" cy="252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36" y="1981200"/>
            <a:ext cx="4372864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558" y="228600"/>
            <a:ext cx="5028882" cy="1011460"/>
          </a:xfrm>
          <a:prstGeom prst="rect">
            <a:avLst/>
          </a:prstGeom>
        </p:spPr>
        <p:txBody>
          <a:bodyPr vert="horz" wrap="square" lIns="0" tIns="394208" rIns="0" bIns="0" rtlCol="0">
            <a:noAutofit/>
          </a:bodyPr>
          <a:lstStyle/>
          <a:p>
            <a:pPr marL="859790">
              <a:lnSpc>
                <a:spcPts val="4760"/>
              </a:lnSpc>
            </a:pPr>
            <a:r>
              <a:rPr sz="4000" spc="1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-15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0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0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40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5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-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0" dirty="0" smtClean="0">
                <a:solidFill>
                  <a:srgbClr val="FFFFFF"/>
                </a:solidFill>
                <a:latin typeface="Arial"/>
                <a:cs typeface="Arial"/>
              </a:rPr>
              <a:t>aging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700" y="1863726"/>
            <a:ext cx="3000908" cy="2251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54362" y="1854200"/>
            <a:ext cx="2971799" cy="2228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24600" y="1882775"/>
            <a:ext cx="2819399" cy="220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4727" y="4081526"/>
            <a:ext cx="939165" cy="375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-12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400" spc="-25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2400" spc="5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4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endParaRPr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2325" y="4083050"/>
            <a:ext cx="939165" cy="375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-12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400" spc="-25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2400" spc="5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4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7402" y="4072077"/>
            <a:ext cx="939165" cy="375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-12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400" spc="-25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2400" spc="5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4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4977" y="5148453"/>
            <a:ext cx="3288029" cy="556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dirty="0" smtClean="0">
                <a:solidFill>
                  <a:srgbClr val="000000"/>
                </a:solidFill>
                <a:latin typeface="Arial"/>
                <a:cs typeface="Arial"/>
              </a:rPr>
              <a:t>Acr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6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600" spc="-5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-16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-5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pes</a:t>
            </a:r>
            <a:endParaRPr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Causes of SIS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In</a:t>
            </a:r>
            <a:r>
              <a:rPr lang="en-US" b="1" dirty="0" smtClean="0">
                <a:solidFill>
                  <a:srgbClr val="FF0000"/>
                </a:solidFill>
              </a:rPr>
              <a:t>trinsic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r>
              <a:rPr lang="en-US" b="1" dirty="0" smtClean="0"/>
              <a:t>Weakness and damage to the supraspinatus.</a:t>
            </a:r>
          </a:p>
          <a:p>
            <a:pPr lvl="1"/>
            <a:r>
              <a:rPr lang="en-US" dirty="0" smtClean="0"/>
              <a:t>Degenerative changes or trauma weaken the supraspinatus</a:t>
            </a:r>
          </a:p>
          <a:p>
            <a:pPr lvl="1"/>
            <a:r>
              <a:rPr lang="en-US" dirty="0" smtClean="0"/>
              <a:t>No longer able to center the humeral head on the </a:t>
            </a:r>
            <a:r>
              <a:rPr lang="en-US" dirty="0" err="1" smtClean="0"/>
              <a:t>glenoid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Humeral head migrates superiorly</a:t>
            </a:r>
          </a:p>
          <a:p>
            <a:pPr lvl="1"/>
            <a:r>
              <a:rPr lang="en-US" dirty="0" smtClean="0"/>
              <a:t>Subacromial space narrows</a:t>
            </a:r>
          </a:p>
          <a:p>
            <a:pPr lvl="1"/>
            <a:r>
              <a:rPr lang="en-US" dirty="0" smtClean="0"/>
              <a:t>Abutting the tuberosity and cuff against the undersurface of the acromion </a:t>
            </a:r>
          </a:p>
          <a:p>
            <a:endParaRPr lang="en-US" dirty="0"/>
          </a:p>
        </p:txBody>
      </p:sp>
      <p:sp>
        <p:nvSpPr>
          <p:cNvPr id="4" name="Curved Right Arrow 3"/>
          <p:cNvSpPr/>
          <p:nvPr/>
        </p:nvSpPr>
        <p:spPr>
          <a:xfrm>
            <a:off x="152400" y="2514600"/>
            <a:ext cx="731520" cy="838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106680" y="3505200"/>
            <a:ext cx="731520" cy="838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152400" y="4572000"/>
            <a:ext cx="731520" cy="838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Accurate diagnosis of </a:t>
            </a:r>
            <a:r>
              <a:rPr lang="en-US" dirty="0" smtClean="0"/>
              <a:t>impingement requires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History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hysical </a:t>
            </a:r>
            <a:r>
              <a:rPr lang="en-US" b="1" dirty="0">
                <a:solidFill>
                  <a:srgbClr val="FF0000"/>
                </a:solidFill>
              </a:rPr>
              <a:t>examination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Imaging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5257800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C</a:t>
            </a:r>
            <a:r>
              <a:rPr lang="en-US" sz="3600" b="1" dirty="0" smtClean="0"/>
              <a:t>uff-related symptoms </a:t>
            </a:r>
            <a:endParaRPr lang="en-US" sz="3600" b="1" dirty="0" smtClean="0"/>
          </a:p>
          <a:p>
            <a:pPr lvl="1"/>
            <a:r>
              <a:rPr lang="en-US" sz="3200" dirty="0" smtClean="0"/>
              <a:t>Anterolateral arm pain</a:t>
            </a:r>
          </a:p>
          <a:p>
            <a:pPr lvl="1"/>
            <a:r>
              <a:rPr lang="en-US" sz="3200" dirty="0"/>
              <a:t>I</a:t>
            </a:r>
            <a:r>
              <a:rPr sz="3200" dirty="0" smtClean="0"/>
              <a:t>nsidiously over a period of weeks to months.</a:t>
            </a:r>
            <a:endParaRPr lang="en-US" sz="3200" dirty="0" smtClean="0"/>
          </a:p>
          <a:p>
            <a:pPr lvl="1"/>
            <a:r>
              <a:rPr sz="3200" dirty="0" smtClean="0"/>
              <a:t>Pain at night, exacerbated by lying on the involved shoulder, or sleeping with the arm overhead.  </a:t>
            </a:r>
            <a:endParaRPr lang="en-US" sz="3200" dirty="0" smtClean="0"/>
          </a:p>
          <a:p>
            <a:pPr lvl="1"/>
            <a:r>
              <a:rPr lang="en-US" sz="3200" dirty="0" smtClean="0"/>
              <a:t>Exacerbation of symptoms is frequently reported with:</a:t>
            </a:r>
          </a:p>
          <a:p>
            <a:pPr lvl="2"/>
            <a:r>
              <a:rPr lang="en-US" sz="2800" dirty="0" smtClean="0"/>
              <a:t>shoulder elevation at or above 90° </a:t>
            </a:r>
            <a:endParaRPr lang="en-US" sz="2800" dirty="0" smtClean="0"/>
          </a:p>
          <a:p>
            <a:pPr lvl="2"/>
            <a:r>
              <a:rPr lang="en-US" sz="2800" dirty="0" smtClean="0"/>
              <a:t>With lifting items away from the body</a:t>
            </a:r>
          </a:p>
          <a:p>
            <a:pPr lvl="1"/>
            <a:r>
              <a:rPr lang="en-US" sz="3200" dirty="0" smtClean="0"/>
              <a:t>If associated with RCT </a:t>
            </a:r>
            <a:r>
              <a:rPr lang="en-US" sz="3200" dirty="0" err="1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weakness ++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IMPINGEMENT TESTS</a:t>
            </a: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2771775" y="6400800"/>
            <a:ext cx="397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itchFamily="-95" charset="0"/>
              </a:rPr>
              <a:t>Neer’s impingement sign .</a:t>
            </a:r>
          </a:p>
        </p:txBody>
      </p:sp>
      <p:pic>
        <p:nvPicPr>
          <p:cNvPr id="23560" name="Picture 8" descr="Neer-Impingement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052513"/>
            <a:ext cx="7215187" cy="5411787"/>
          </a:xfrm>
          <a:noFill/>
        </p:spPr>
      </p:pic>
      <p:sp>
        <p:nvSpPr>
          <p:cNvPr id="23564" name="AutoShape 12"/>
          <p:cNvSpPr>
            <a:spLocks noChangeArrowheads="1"/>
          </p:cNvSpPr>
          <p:nvPr/>
        </p:nvSpPr>
        <p:spPr bwMode="auto">
          <a:xfrm rot="-2752005">
            <a:off x="3771900" y="3436938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IMPINGEMENT TESTS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627313" y="5876925"/>
            <a:ext cx="419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itchFamily="-95" charset="0"/>
              </a:rPr>
              <a:t>Hawkin’s impingement test.</a:t>
            </a:r>
          </a:p>
        </p:txBody>
      </p:sp>
      <p:pic>
        <p:nvPicPr>
          <p:cNvPr id="28691" name="Picture 19" descr="Hawkins-Impingement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268413"/>
            <a:ext cx="6034087" cy="4525962"/>
          </a:xfrm>
          <a:noFill/>
        </p:spPr>
      </p:pic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4284663" y="4868863"/>
            <a:ext cx="257175" cy="609600"/>
          </a:xfrm>
          <a:prstGeom prst="downArrow">
            <a:avLst>
              <a:gd name="adj1" fmla="val 50000"/>
              <a:gd name="adj2" fmla="val 5925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exam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associated with RC tendinopathy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(stage II)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Pain on resisted shoulder elevation (</a:t>
            </a:r>
            <a:r>
              <a:rPr lang="en-US" dirty="0" err="1" smtClean="0"/>
              <a:t>Jobes</a:t>
            </a:r>
            <a:r>
              <a:rPr lang="en-US" dirty="0" smtClean="0"/>
              <a:t> test)</a:t>
            </a:r>
          </a:p>
          <a:p>
            <a:pPr lvl="1"/>
            <a:r>
              <a:rPr lang="en-US" dirty="0" smtClean="0"/>
              <a:t>Pain on resisted abduction and external rotation.</a:t>
            </a:r>
          </a:p>
          <a:p>
            <a:r>
              <a:rPr lang="en-US" dirty="0" smtClean="0"/>
              <a:t>If associated with RCT </a:t>
            </a:r>
            <a:r>
              <a:rPr lang="en-US" dirty="0" smtClean="0">
                <a:solidFill>
                  <a:srgbClr val="FF0000"/>
                </a:solidFill>
              </a:rPr>
              <a:t>(stage III)</a:t>
            </a:r>
          </a:p>
          <a:p>
            <a:pPr lvl="1"/>
            <a:r>
              <a:rPr lang="en-US" dirty="0" smtClean="0"/>
              <a:t>Weakness +++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examination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Neer</a:t>
            </a:r>
            <a:r>
              <a:rPr lang="en-US" dirty="0"/>
              <a:t> and </a:t>
            </a:r>
            <a:r>
              <a:rPr lang="en-US" dirty="0" smtClean="0"/>
              <a:t>Hawkins tests </a:t>
            </a:r>
            <a:r>
              <a:rPr lang="en-US" dirty="0"/>
              <a:t>are typically used to </a:t>
            </a:r>
            <a:r>
              <a:rPr lang="en-US" dirty="0" smtClean="0"/>
              <a:t>evaluate for </a:t>
            </a:r>
            <a:r>
              <a:rPr lang="en-US" dirty="0"/>
              <a:t>evidence of impingement, </a:t>
            </a:r>
            <a:r>
              <a:rPr lang="en-US" dirty="0" smtClean="0"/>
              <a:t>and these </a:t>
            </a:r>
            <a:r>
              <a:rPr lang="en-US" dirty="0"/>
              <a:t>tests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may be sensitive,  </a:t>
            </a:r>
            <a:r>
              <a:rPr lang="en-US" b="1" u="sng" dirty="0">
                <a:solidFill>
                  <a:srgbClr val="FF0000"/>
                </a:solidFill>
              </a:rPr>
              <a:t>but not specific</a:t>
            </a:r>
            <a:r>
              <a:rPr lang="en-US" b="1" u="sng" dirty="0" smtClean="0">
                <a:solidFill>
                  <a:srgbClr val="FF0000"/>
                </a:solidFill>
              </a:rPr>
              <a:t>.</a:t>
            </a:r>
          </a:p>
          <a:p>
            <a:r>
              <a:rPr dirty="0" smtClean="0"/>
              <a:t>Neither the Neer nor the Hawkins sign had diagnostic utility for impingement.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By the end of this teaching session the students should be able to</a:t>
            </a:r>
            <a:endParaRPr lang="en-US" dirty="0" smtClean="0"/>
          </a:p>
          <a:p>
            <a:pPr lvl="0"/>
            <a:r>
              <a:rPr lang="en-US" dirty="0" smtClean="0"/>
              <a:t>Specify the symptoms, signs and potential immediate complications of</a:t>
            </a:r>
            <a:r>
              <a:rPr lang="en-US" dirty="0" smtClean="0"/>
              <a:t> </a:t>
            </a:r>
            <a:r>
              <a:rPr lang="en-US" b="1" dirty="0" smtClean="0"/>
              <a:t>common shoulder disorders</a:t>
            </a:r>
          </a:p>
          <a:p>
            <a:pPr lvl="0"/>
            <a:r>
              <a:rPr lang="en-US" dirty="0" smtClean="0"/>
              <a:t>Outline the assessment and appropriate investigation and to outline the immediate and long term management of patients</a:t>
            </a:r>
            <a:r>
              <a:rPr lang="en-US" dirty="0" smtClean="0"/>
              <a:t> </a:t>
            </a:r>
            <a:r>
              <a:rPr lang="en-US" b="1" dirty="0" smtClean="0"/>
              <a:t>common shoulder disorders</a:t>
            </a:r>
          </a:p>
          <a:p>
            <a:pPr lvl="0"/>
            <a:r>
              <a:rPr lang="en-US" dirty="0" smtClean="0"/>
              <a:t>Demonstrate knowledge of indications for non-operative and operative treatment and to know the most common non-operative and operative measurements used for</a:t>
            </a:r>
            <a:r>
              <a:rPr lang="en-US" dirty="0" smtClean="0"/>
              <a:t> </a:t>
            </a:r>
            <a:r>
              <a:rPr lang="en-US" b="1" dirty="0" smtClean="0"/>
              <a:t>common shoulder disorders</a:t>
            </a:r>
            <a:r>
              <a:rPr lang="en-US" dirty="0" smtClean="0"/>
              <a:t>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Imaging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Autofit/>
          </a:bodyPr>
          <a:lstStyle/>
          <a:p>
            <a:r>
              <a:rPr lang="en-US" dirty="0" smtClean="0"/>
              <a:t>Plain X-rays:</a:t>
            </a:r>
          </a:p>
          <a:p>
            <a:pPr lvl="1"/>
            <a:r>
              <a:rPr lang="en-US" dirty="0" smtClean="0"/>
              <a:t>Acromial spurs</a:t>
            </a:r>
          </a:p>
          <a:p>
            <a:pPr lvl="1"/>
            <a:r>
              <a:rPr lang="en-US" dirty="0" smtClean="0"/>
              <a:t>AC joint </a:t>
            </a:r>
            <a:r>
              <a:rPr lang="en-US" dirty="0" err="1" smtClean="0"/>
              <a:t>osteophytes</a:t>
            </a:r>
            <a:endParaRPr lang="en-US" dirty="0" smtClean="0"/>
          </a:p>
          <a:p>
            <a:pPr lvl="1"/>
            <a:r>
              <a:rPr lang="en-US" dirty="0" smtClean="0"/>
              <a:t>Subacromial sclerosis </a:t>
            </a:r>
          </a:p>
          <a:p>
            <a:pPr lvl="1"/>
            <a:r>
              <a:rPr lang="en-US" dirty="0" smtClean="0"/>
              <a:t>Greater tuberosity cyst</a:t>
            </a:r>
          </a:p>
          <a:p>
            <a:r>
              <a:rPr lang="en-US" dirty="0"/>
              <a:t>However, </a:t>
            </a:r>
            <a:r>
              <a:rPr lang="en-US" dirty="0" smtClean="0"/>
              <a:t>all of </a:t>
            </a:r>
            <a:r>
              <a:rPr lang="en-US" dirty="0"/>
              <a:t>these findings may be present </a:t>
            </a:r>
            <a:r>
              <a:rPr lang="en-US" dirty="0" smtClean="0"/>
              <a:t>in </a:t>
            </a:r>
            <a:r>
              <a:rPr lang="en-US" b="1" u="sng" dirty="0" smtClean="0"/>
              <a:t>asymptomatic subjects</a:t>
            </a:r>
            <a:endParaRPr lang="en-US" b="1" u="sng" dirty="0" smtClean="0"/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“Acromiohumeral distance (N=7-14mm) better reflected the clinical status of patients with subacromial impingement than did acromial shape”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1344613" y="2667000"/>
            <a:ext cx="719137" cy="1066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13" y="533400"/>
            <a:ext cx="676351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50" y="1295400"/>
            <a:ext cx="5589050" cy="450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MRI</a:t>
            </a:r>
          </a:p>
          <a:p>
            <a:pPr lvl="1"/>
            <a:r>
              <a:rPr lang="en-US" dirty="0"/>
              <a:t>Ossification of the CAL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ubacromial spur</a:t>
            </a:r>
          </a:p>
          <a:p>
            <a:pPr lvl="1"/>
            <a:r>
              <a:rPr lang="en-US" dirty="0" err="1" smtClean="0"/>
              <a:t>Bursal</a:t>
            </a:r>
            <a:r>
              <a:rPr lang="en-US" dirty="0" smtClean="0"/>
              <a:t> thickness </a:t>
            </a:r>
            <a:r>
              <a:rPr lang="en-US" dirty="0"/>
              <a:t>&gt;3 </a:t>
            </a:r>
            <a:r>
              <a:rPr lang="en-US" dirty="0" smtClean="0"/>
              <a:t>mm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presence </a:t>
            </a:r>
            <a:r>
              <a:rPr lang="en-US" dirty="0" smtClean="0"/>
              <a:t>of fluid </a:t>
            </a:r>
            <a:r>
              <a:rPr lang="en-US" dirty="0"/>
              <a:t>medial to the</a:t>
            </a:r>
            <a:r>
              <a:rPr lang="en-US" dirty="0" smtClean="0"/>
              <a:t> AC joint or anterior </a:t>
            </a:r>
            <a:r>
              <a:rPr lang="en-US" dirty="0"/>
              <a:t>aspect of the </a:t>
            </a:r>
            <a:r>
              <a:rPr lang="en-US" dirty="0" smtClean="0"/>
              <a:t>bursa</a:t>
            </a:r>
          </a:p>
          <a:p>
            <a:pPr lvl="1"/>
            <a:r>
              <a:rPr lang="en-US" dirty="0" smtClean="0"/>
              <a:t>RC pathology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Imaging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552450"/>
            <a:ext cx="6565900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Management</a:t>
            </a:r>
            <a:br>
              <a:rPr lang="en-US" b="1" dirty="0" smtClean="0"/>
            </a:br>
            <a:r>
              <a:rPr lang="en-US" b="1" dirty="0" smtClean="0"/>
              <a:t>Stages I &amp; II</a:t>
            </a:r>
            <a:endParaRPr lang="en-US" b="1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Conservative treatment:</a:t>
            </a:r>
          </a:p>
          <a:p>
            <a:pPr lvl="1" eaLnBrk="1" hangingPunct="1"/>
            <a:r>
              <a:rPr lang="en-US" b="1" dirty="0">
                <a:solidFill>
                  <a:srgbClr val="FF0000"/>
                </a:solidFill>
              </a:rPr>
              <a:t>Always start with </a:t>
            </a:r>
            <a:r>
              <a:rPr lang="en-US" b="1" dirty="0" smtClean="0">
                <a:solidFill>
                  <a:srgbClr val="FF0000"/>
                </a:solidFill>
              </a:rPr>
              <a:t>it</a:t>
            </a:r>
          </a:p>
          <a:p>
            <a:pPr lvl="1"/>
            <a:r>
              <a:rPr lang="en-US" dirty="0"/>
              <a:t>For most patients </a:t>
            </a:r>
            <a:r>
              <a:rPr lang="en-US" dirty="0" smtClean="0"/>
              <a:t>with SIS</a:t>
            </a:r>
            <a:r>
              <a:rPr lang="en-US" dirty="0"/>
              <a:t>, nonsurgical treatment is successful.</a:t>
            </a:r>
            <a:endParaRPr lang="en-US" dirty="0" smtClean="0"/>
          </a:p>
          <a:p>
            <a:pPr eaLnBrk="1" hangingPunct="1"/>
            <a:r>
              <a:rPr lang="en-US" b="1" dirty="0"/>
              <a:t>Operative:</a:t>
            </a:r>
          </a:p>
          <a:p>
            <a:pPr lvl="1" eaLnBrk="1" hangingPunct="1"/>
            <a:r>
              <a:rPr lang="en-US" dirty="0"/>
              <a:t>Indicated when conservative measures fail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Conservative treatment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Avoid painful and overhead activities</a:t>
            </a:r>
          </a:p>
          <a:p>
            <a:pPr eaLnBrk="1" hangingPunct="1"/>
            <a:r>
              <a:rPr lang="en-US" sz="3200" dirty="0" smtClean="0"/>
              <a:t>Physiotherapy</a:t>
            </a:r>
          </a:p>
          <a:p>
            <a:pPr eaLnBrk="1" hangingPunct="1"/>
            <a:r>
              <a:rPr lang="en-US" sz="3200" dirty="0" err="1" smtClean="0"/>
              <a:t>NSAIDs</a:t>
            </a:r>
            <a:endParaRPr lang="en-US" sz="3200" dirty="0"/>
          </a:p>
          <a:p>
            <a:pPr eaLnBrk="1" hangingPunct="1"/>
            <a:r>
              <a:rPr lang="en-US" sz="3200" dirty="0"/>
              <a:t>Steroid injection into the subacromial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163763"/>
            <a:ext cx="4191000" cy="3450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Operative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/>
              <a:t>Surgery is indicated in patients </a:t>
            </a:r>
            <a:r>
              <a:rPr dirty="0" smtClean="0"/>
              <a:t>with</a:t>
            </a:r>
            <a:r>
              <a:rPr lang="en-US" dirty="0" smtClean="0"/>
              <a:t> </a:t>
            </a:r>
            <a:r>
              <a:rPr b="1" dirty="0" smtClean="0">
                <a:solidFill>
                  <a:srgbClr val="FF0000"/>
                </a:solidFill>
              </a:rPr>
              <a:t>persistent </a:t>
            </a:r>
            <a:r>
              <a:rPr dirty="0"/>
              <a:t>pain who </a:t>
            </a:r>
            <a:r>
              <a:rPr b="1" dirty="0">
                <a:solidFill>
                  <a:srgbClr val="FF0000"/>
                </a:solidFill>
              </a:rPr>
              <a:t>fail </a:t>
            </a:r>
            <a:r>
              <a:rPr dirty="0"/>
              <a:t>a trial </a:t>
            </a:r>
            <a:r>
              <a:rPr dirty="0" smtClean="0"/>
              <a:t>of</a:t>
            </a:r>
            <a:r>
              <a:rPr lang="en-US" dirty="0" smtClean="0"/>
              <a:t> </a:t>
            </a:r>
            <a:r>
              <a:rPr dirty="0" smtClean="0"/>
              <a:t>nonsurgical </a:t>
            </a:r>
            <a:r>
              <a:rPr dirty="0"/>
              <a:t>treatment.</a:t>
            </a:r>
            <a:endParaRPr dirty="0" smtClean="0"/>
          </a:p>
          <a:p>
            <a:r>
              <a:rPr lang="en-US" b="1" dirty="0" smtClean="0"/>
              <a:t>Arthroscopic subacromial </a:t>
            </a:r>
            <a:r>
              <a:rPr lang="en-US" b="1" dirty="0"/>
              <a:t>decompression</a:t>
            </a:r>
            <a:r>
              <a:rPr lang="en-US" b="1" dirty="0" smtClean="0"/>
              <a:t>:</a:t>
            </a:r>
          </a:p>
          <a:p>
            <a:pPr lvl="1"/>
            <a:r>
              <a:rPr lang="en-US" dirty="0"/>
              <a:t>A</a:t>
            </a:r>
            <a:r>
              <a:rPr dirty="0" smtClean="0"/>
              <a:t>cromioplasty</a:t>
            </a:r>
            <a:endParaRPr lang="en-US" dirty="0" smtClean="0"/>
          </a:p>
          <a:p>
            <a:pPr lvl="1"/>
            <a:r>
              <a:rPr lang="en-US" dirty="0" smtClean="0"/>
              <a:t>Bursectomy </a:t>
            </a:r>
          </a:p>
          <a:p>
            <a:pPr lvl="1"/>
            <a:r>
              <a:rPr lang="en-US" dirty="0" smtClean="0"/>
              <a:t>CAL release  </a:t>
            </a:r>
          </a:p>
          <a:p>
            <a:pPr eaLnBrk="1" hangingPunct="1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452191"/>
            <a:ext cx="3200400" cy="317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sz="4000" b="1" dirty="0" smtClean="0"/>
              <a:t>There is no evidence from the available </a:t>
            </a:r>
            <a:r>
              <a:rPr lang="en-US" sz="4000" b="1" dirty="0" err="1" smtClean="0">
                <a:solidFill>
                  <a:srgbClr val="FF0000"/>
                </a:solidFill>
              </a:rPr>
              <a:t>RCTs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sz="4000" b="1" dirty="0" smtClean="0"/>
              <a:t>for differences in outcome in pain and shoulder function between </a:t>
            </a:r>
            <a:r>
              <a:rPr sz="4000" b="1" dirty="0" smtClean="0">
                <a:solidFill>
                  <a:srgbClr val="FF0000"/>
                </a:solidFill>
              </a:rPr>
              <a:t>conservatively</a:t>
            </a:r>
            <a:r>
              <a:rPr sz="4000" b="1" dirty="0" smtClean="0"/>
              <a:t> and </a:t>
            </a:r>
            <a:r>
              <a:rPr sz="4000" b="1" dirty="0" smtClean="0">
                <a:solidFill>
                  <a:srgbClr val="FF0000"/>
                </a:solidFill>
              </a:rPr>
              <a:t>surgically </a:t>
            </a:r>
            <a:r>
              <a:rPr sz="4000" b="1" dirty="0" smtClean="0"/>
              <a:t>treated patients with subacromial impingement syndrome.</a:t>
            </a:r>
            <a:endParaRPr lang="en-US" sz="4000" b="1" dirty="0" smtClean="0"/>
          </a:p>
          <a:p>
            <a:pPr algn="ctr">
              <a:buNone/>
            </a:pPr>
            <a:endParaRPr lang="en-US" sz="4000" b="1" dirty="0" smtClean="0"/>
          </a:p>
          <a:p>
            <a:pPr algn="ctr">
              <a:buNone/>
            </a:pPr>
            <a:r>
              <a:rPr lang="en-US" sz="4000" b="1" u="sng" dirty="0" smtClean="0">
                <a:solidFill>
                  <a:srgbClr val="FF0000"/>
                </a:solidFill>
              </a:rPr>
              <a:t>BE CONSERVATIVE !!</a:t>
            </a:r>
            <a:r>
              <a:rPr sz="4000" b="1" u="sng" dirty="0" smtClean="0">
                <a:solidFill>
                  <a:srgbClr val="FF0000"/>
                </a:solidFill>
              </a:rPr>
              <a:t> </a:t>
            </a:r>
            <a:endParaRPr lang="en-US" sz="4000" b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Rotator cuff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87" y="1589087"/>
            <a:ext cx="4735513" cy="473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ommon shoulder disorders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Impingement syndrome</a:t>
            </a:r>
          </a:p>
          <a:p>
            <a:r>
              <a:rPr lang="en-US" b="1" dirty="0" smtClean="0"/>
              <a:t>Rotator cuff tendinopathy/Tear</a:t>
            </a:r>
          </a:p>
          <a:p>
            <a:r>
              <a:rPr lang="en-US" b="1" dirty="0" smtClean="0"/>
              <a:t>Acromioclavicular joint</a:t>
            </a:r>
          </a:p>
          <a:p>
            <a:pPr lvl="2"/>
            <a:r>
              <a:rPr lang="en-US" b="1" dirty="0" smtClean="0"/>
              <a:t>AC joint </a:t>
            </a:r>
            <a:r>
              <a:rPr lang="en-US" b="1" dirty="0" err="1" smtClean="0"/>
              <a:t>dilocation</a:t>
            </a:r>
            <a:endParaRPr lang="en-US" b="1" dirty="0" smtClean="0"/>
          </a:p>
          <a:p>
            <a:pPr lvl="2"/>
            <a:r>
              <a:rPr lang="en-US" b="1" dirty="0" smtClean="0"/>
              <a:t>AC osteoarthritis</a:t>
            </a:r>
          </a:p>
          <a:p>
            <a:r>
              <a:rPr lang="en-US" b="1" dirty="0" smtClean="0"/>
              <a:t>Adhesive capsulitis</a:t>
            </a:r>
          </a:p>
          <a:p>
            <a:r>
              <a:rPr lang="en-US" b="1" dirty="0" smtClean="0"/>
              <a:t>Shoulder dislocation</a:t>
            </a:r>
          </a:p>
          <a:p>
            <a:pPr lvl="2"/>
            <a:r>
              <a:rPr lang="en-US" b="1" dirty="0" smtClean="0"/>
              <a:t>Acute traumatic dislocation</a:t>
            </a:r>
          </a:p>
          <a:p>
            <a:pPr lvl="2"/>
            <a:r>
              <a:rPr lang="en-US" b="1" dirty="0" smtClean="0"/>
              <a:t>Recurrent anterior instability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Supraspinatus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54990" indent="-542925">
              <a:buSzPct val="89285"/>
              <a:tabLst>
                <a:tab pos="554990" algn="l"/>
              </a:tabLst>
            </a:pPr>
            <a:r>
              <a:rPr spc="-1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un</a:t>
            </a:r>
            <a:r>
              <a:rPr spc="10" dirty="0" smtClean="0">
                <a:solidFill>
                  <a:srgbClr val="000000"/>
                </a:solidFill>
                <a:latin typeface="Arial"/>
                <a:cs typeface="Arial"/>
              </a:rPr>
              <a:t>ct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ion</a:t>
            </a: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 dirty="0" smtClean="0">
              <a:solidFill>
                <a:srgbClr val="000000"/>
              </a:solidFill>
            </a:endParaRPr>
          </a:p>
          <a:p>
            <a:pPr marL="756285" lvl="1" indent="-287020">
              <a:buFont typeface="Arial"/>
              <a:buChar char="•"/>
              <a:tabLst>
                <a:tab pos="756285" algn="l"/>
              </a:tabLst>
            </a:pP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ia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800" spc="-5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ab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ct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ion</a:t>
            </a:r>
            <a:endParaRPr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650"/>
              </a:lnSpc>
              <a:spcBef>
                <a:spcPts val="22"/>
              </a:spcBef>
              <a:buFont typeface="Arial"/>
              <a:buChar char="•"/>
            </a:pPr>
            <a:endParaRPr sz="650" dirty="0" smtClean="0">
              <a:solidFill>
                <a:srgbClr val="000000"/>
              </a:solidFill>
            </a:endParaRPr>
          </a:p>
          <a:p>
            <a:pPr marL="756285" lvl="1" indent="-287020">
              <a:buFont typeface="Arial"/>
              <a:buChar char="•"/>
              <a:tabLst>
                <a:tab pos="756285" algn="l"/>
              </a:tabLst>
            </a:pPr>
            <a:r>
              <a:rPr sz="2800" spc="-1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800" spc="-4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spc="-35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800" spc="-1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pre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ss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ion</a:t>
            </a:r>
            <a:endParaRPr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650"/>
              </a:lnSpc>
              <a:spcBef>
                <a:spcPts val="45"/>
              </a:spcBef>
              <a:buFont typeface="Arial"/>
              <a:buChar char="•"/>
            </a:pPr>
            <a:endParaRPr sz="650" dirty="0" smtClean="0">
              <a:solidFill>
                <a:srgbClr val="000000"/>
              </a:solidFill>
            </a:endParaRPr>
          </a:p>
          <a:p>
            <a:pPr marL="1411605" lvl="2" indent="-485140">
              <a:buSzPct val="89285"/>
              <a:tabLst>
                <a:tab pos="1411605" algn="l"/>
              </a:tabLst>
            </a:pPr>
            <a:r>
              <a:rPr sz="2800" dirty="0" smtClean="0">
                <a:solidFill>
                  <a:srgbClr val="000000"/>
                </a:solidFill>
                <a:latin typeface="Arial"/>
                <a:cs typeface="Arial"/>
              </a:rPr>
              <a:t>Pre</a:t>
            </a:r>
            <a:r>
              <a:rPr sz="2800" spc="-4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800" spc="-5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sz="2800" spc="280" dirty="0" smtClean="0">
                <a:solidFill>
                  <a:srgbClr val="000000"/>
                </a:solidFill>
                <a:latin typeface="Arial"/>
                <a:cs typeface="Arial"/>
              </a:rPr>
              <a:t>↑</a:t>
            </a:r>
            <a:r>
              <a:rPr sz="28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5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H </a:t>
            </a:r>
            <a:r>
              <a:rPr sz="2800" spc="-1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igra</a:t>
            </a:r>
            <a:r>
              <a:rPr sz="2800" spc="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spc="0" dirty="0" smtClean="0">
                <a:solidFill>
                  <a:srgbClr val="000000"/>
                </a:solidFill>
                <a:latin typeface="Arial"/>
                <a:cs typeface="Arial"/>
              </a:rPr>
              <a:t>ion</a:t>
            </a:r>
            <a:endParaRPr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554990" indent="-542925">
              <a:buSzPct val="89285"/>
              <a:tabLst>
                <a:tab pos="554990" algn="l"/>
              </a:tabLst>
            </a:pPr>
            <a:r>
              <a:rPr spc="-1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pc="-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pc="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pc="-15" dirty="0" smtClean="0">
                <a:solidFill>
                  <a:srgbClr val="000000"/>
                </a:solidFill>
                <a:latin typeface="Arial"/>
                <a:cs typeface="Arial"/>
              </a:rPr>
              <a:t>mm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pc="10" dirty="0" smtClean="0">
                <a:solidFill>
                  <a:srgbClr val="000000"/>
                </a:solidFill>
                <a:latin typeface="Arial"/>
                <a:cs typeface="Arial"/>
              </a:rPr>
              <a:t> t</a:t>
            </a:r>
            <a:r>
              <a:rPr dirty="0" smtClean="0">
                <a:solidFill>
                  <a:srgbClr val="000000"/>
                </a:solidFill>
                <a:latin typeface="Arial"/>
                <a:cs typeface="Arial"/>
              </a:rPr>
              <a:t>ear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3746500"/>
            <a:ext cx="3492500" cy="311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1417638"/>
            <a:ext cx="3492500" cy="2697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6800" y="228600"/>
            <a:ext cx="6594475" cy="10972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760"/>
              </a:lnSpc>
            </a:pP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000" b="1" spc="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pina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us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684972"/>
            <a:ext cx="5575300" cy="39103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1">
              <a:lnSpc>
                <a:spcPts val="750"/>
              </a:lnSpc>
              <a:spcBef>
                <a:spcPts val="18"/>
              </a:spcBef>
              <a:buFont typeface="Arial"/>
              <a:buChar char="–"/>
            </a:pPr>
            <a:endParaRPr sz="750" dirty="0" smtClean="0">
              <a:solidFill>
                <a:srgbClr val="000000"/>
              </a:solidFill>
            </a:endParaRPr>
          </a:p>
          <a:p>
            <a:pPr marL="356870" indent="-344805">
              <a:lnSpc>
                <a:spcPct val="100000"/>
              </a:lnSpc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un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7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756285" lvl="1" indent="-287020">
              <a:lnSpc>
                <a:spcPct val="100000"/>
              </a:lnSpc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mar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endParaRPr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750"/>
              </a:lnSpc>
              <a:spcBef>
                <a:spcPts val="18"/>
              </a:spcBef>
              <a:buFont typeface="Arial"/>
              <a:buChar char="–"/>
            </a:pPr>
            <a:endParaRPr sz="750" dirty="0">
              <a:solidFill>
                <a:srgbClr val="000000"/>
              </a:solidFill>
            </a:endParaRPr>
          </a:p>
          <a:p>
            <a:pPr marL="756285" lvl="1" indent="-287020">
              <a:lnSpc>
                <a:spcPct val="100000"/>
              </a:lnSpc>
              <a:buFont typeface="Arial"/>
              <a:buChar char="–"/>
              <a:tabLst>
                <a:tab pos="756285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3200" spc="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m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750"/>
              </a:lnSpc>
              <a:spcBef>
                <a:spcPts val="18"/>
              </a:spcBef>
              <a:buFont typeface="Arial"/>
              <a:buChar char="–"/>
            </a:pPr>
            <a:endParaRPr sz="750" dirty="0">
              <a:solidFill>
                <a:srgbClr val="000000"/>
              </a:solidFill>
            </a:endParaRPr>
          </a:p>
          <a:p>
            <a:pPr marL="356870" marR="12700" indent="-344805">
              <a:lnSpc>
                <a:spcPct val="100000"/>
              </a:lnSpc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2nd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mo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after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Sup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9864" y="1392239"/>
            <a:ext cx="2460624" cy="2189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4240" y="4476114"/>
            <a:ext cx="2209799" cy="2238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5427" y="4895913"/>
            <a:ext cx="282575" cy="377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15" y="3817937"/>
            <a:ext cx="3120885" cy="289655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3245316">
            <a:off x="6651840" y="1527768"/>
            <a:ext cx="1068791" cy="601028"/>
          </a:xfrm>
          <a:prstGeom prst="rightArrow">
            <a:avLst>
              <a:gd name="adj1" fmla="val 26222"/>
              <a:gd name="adj2" fmla="val 53374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2085" y="526796"/>
            <a:ext cx="5797550" cy="605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760"/>
              </a:lnSpc>
            </a:pP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ub</a:t>
            </a:r>
            <a:r>
              <a:rPr sz="4000" b="1" spc="1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apula</a:t>
            </a: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636204"/>
            <a:ext cx="5257800" cy="425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ct val="100000"/>
              </a:lnSpc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ootp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nt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4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ts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LT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0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Ad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ent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LH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sz="3200" spc="-40" dirty="0" smtClean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oo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0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end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3200" spc="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CHL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384"/>
              </a:spcBef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un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4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onge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0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IR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0"/>
              </a:spcBef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ft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off/be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ss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/IR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Lag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92850" y="1739900"/>
            <a:ext cx="2489199" cy="2189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Teres</a:t>
            </a:r>
            <a:r>
              <a:rPr lang="en-US" b="1" dirty="0" smtClean="0"/>
              <a:t> minor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Function:</a:t>
            </a:r>
          </a:p>
          <a:p>
            <a:pPr lvl="1"/>
            <a:r>
              <a:rPr lang="en-US" dirty="0" smtClean="0"/>
              <a:t> Ex. Rotation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1079205"/>
            <a:ext cx="3098800" cy="2756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0" y="3733800"/>
            <a:ext cx="3098800" cy="309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Rotator cuff tear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5"/>
          <p:cNvSpPr/>
          <p:nvPr/>
        </p:nvSpPr>
        <p:spPr>
          <a:xfrm>
            <a:off x="228600" y="2366964"/>
            <a:ext cx="4479924" cy="375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4800601" y="2366964"/>
            <a:ext cx="4267199" cy="375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558" y="152400"/>
            <a:ext cx="5028882" cy="1011460"/>
          </a:xfrm>
          <a:prstGeom prst="rect">
            <a:avLst/>
          </a:prstGeom>
        </p:spPr>
        <p:txBody>
          <a:bodyPr vert="horz" wrap="square" lIns="0" tIns="394208" rIns="0" bIns="0" rtlCol="0">
            <a:noAutofit/>
          </a:bodyPr>
          <a:lstStyle/>
          <a:p>
            <a:pPr marL="255904">
              <a:lnSpc>
                <a:spcPts val="4760"/>
              </a:lnSpc>
            </a:pP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r>
              <a:rPr sz="4000" b="1" spc="-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E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iology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553209"/>
            <a:ext cx="5119370" cy="5165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ct val="100000"/>
              </a:lnSpc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b="1" spc="-15" dirty="0" smtClean="0">
                <a:solidFill>
                  <a:srgbClr val="000000"/>
                </a:solidFill>
                <a:latin typeface="Arial"/>
                <a:cs typeface="Arial"/>
              </a:rPr>
              <a:t>Int</a:t>
            </a:r>
            <a:r>
              <a:rPr sz="3200" b="1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b="1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b="1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b="1" spc="-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au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endParaRPr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756285" lvl="1" indent="-287020">
              <a:lnSpc>
                <a:spcPct val="100000"/>
              </a:lnSpc>
              <a:buFont typeface="Arial"/>
              <a:buChar char="•"/>
              <a:tabLst>
                <a:tab pos="756285" algn="l"/>
              </a:tabLst>
            </a:pPr>
            <a:r>
              <a:rPr sz="3200" spc="-4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nates</a:t>
            </a:r>
            <a:r>
              <a:rPr sz="3200" spc="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tendon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750"/>
              </a:lnSpc>
              <a:spcBef>
                <a:spcPts val="17"/>
              </a:spcBef>
              <a:buFont typeface="Arial"/>
              <a:buChar char="•"/>
            </a:pPr>
            <a:endParaRPr sz="750" dirty="0" smtClean="0">
              <a:solidFill>
                <a:srgbClr val="000000"/>
              </a:solidFill>
            </a:endParaRPr>
          </a:p>
          <a:p>
            <a:pPr marL="927100">
              <a:lnSpc>
                <a:spcPct val="100000"/>
              </a:lnSpc>
              <a:buFont typeface="Arial"/>
              <a:buChar char="•"/>
            </a:pPr>
            <a:r>
              <a:rPr lang="en-US" sz="2850" spc="25" dirty="0">
                <a:solidFill>
                  <a:srgbClr val="000000"/>
                </a:solidFill>
                <a:latin typeface="Wingdings"/>
                <a:cs typeface="Wingdings"/>
              </a:rPr>
              <a:t> </a:t>
            </a:r>
            <a:r>
              <a:rPr sz="3200" spc="-4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oad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 smtClean="0">
              <a:solidFill>
                <a:srgbClr val="000000"/>
              </a:solidFill>
            </a:endParaRPr>
          </a:p>
          <a:p>
            <a:pPr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 smtClean="0">
              <a:solidFill>
                <a:srgbClr val="000000"/>
              </a:solidFill>
            </a:endParaRPr>
          </a:p>
          <a:p>
            <a:pPr marL="814070" lvl="1" indent="-344805"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ogy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1213485" lvl="2" indent="-287020">
              <a:buFont typeface="Arial"/>
              <a:buChar char="•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Ag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ng/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ty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1213485" lvl="2" indent="-287020">
              <a:buFont typeface="Arial"/>
              <a:buChar char="•"/>
              <a:tabLst>
                <a:tab pos="756285" algn="l"/>
              </a:tabLst>
            </a:pPr>
            <a:r>
              <a:rPr sz="3200" spc="320" dirty="0" smtClean="0">
                <a:solidFill>
                  <a:srgbClr val="000000"/>
                </a:solidFill>
                <a:latin typeface="Arial"/>
                <a:cs typeface="Arial"/>
              </a:rPr>
              <a:t>↑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spc="-6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pe</a:t>
            </a:r>
            <a:r>
              <a:rPr sz="3200" spc="4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III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agen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>
              <a:lnSpc>
                <a:spcPts val="750"/>
              </a:lnSpc>
              <a:spcBef>
                <a:spcPts val="18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1213485" lvl="2" indent="-287020">
              <a:buFont typeface="Arial"/>
              <a:buChar char="•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ooth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>
              <a:lnSpc>
                <a:spcPts val="750"/>
              </a:lnSpc>
              <a:spcBef>
                <a:spcPts val="17"/>
              </a:spcBef>
              <a:buFont typeface="Arial"/>
              <a:buChar char="•"/>
            </a:pPr>
            <a:endParaRPr sz="750" dirty="0">
              <a:solidFill>
                <a:srgbClr val="000000"/>
              </a:solidFill>
            </a:endParaRPr>
          </a:p>
          <a:p>
            <a:pPr marL="1213485" lvl="2" indent="-287020">
              <a:lnSpc>
                <a:spcPts val="3804"/>
              </a:lnSpc>
              <a:buFont typeface="Arial"/>
              <a:buChar char="•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Shear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fo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5750" y="1774825"/>
            <a:ext cx="3727449" cy="4156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558" y="76200"/>
            <a:ext cx="5028882" cy="1011460"/>
          </a:xfrm>
          <a:prstGeom prst="rect">
            <a:avLst/>
          </a:prstGeom>
        </p:spPr>
        <p:txBody>
          <a:bodyPr vert="horz" wrap="square" lIns="0" tIns="394208" rIns="0" bIns="0" rtlCol="0">
            <a:noAutofit/>
          </a:bodyPr>
          <a:lstStyle/>
          <a:p>
            <a:pPr marL="255904">
              <a:lnSpc>
                <a:spcPts val="4760"/>
              </a:lnSpc>
            </a:pP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r>
              <a:rPr sz="4000" b="1" spc="-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E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iology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659572"/>
            <a:ext cx="5888355" cy="4787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ct val="100000"/>
              </a:lnSpc>
              <a:buSzPct val="89062"/>
              <a:buFont typeface="Arial"/>
              <a:buChar char="•"/>
              <a:tabLst>
                <a:tab pos="356870" algn="l"/>
              </a:tabLst>
            </a:pP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b="1" spc="-35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b="1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b="1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b="1" spc="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au</a:t>
            </a:r>
            <a:r>
              <a:rPr sz="3200" b="1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b="1" spc="-20" dirty="0" smtClean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endParaRPr sz="32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ts val="750"/>
              </a:lnSpc>
              <a:spcBef>
                <a:spcPts val="18"/>
              </a:spcBef>
            </a:pPr>
            <a:endParaRPr sz="750" dirty="0" smtClean="0">
              <a:solidFill>
                <a:srgbClr val="000000"/>
              </a:solidFill>
            </a:endParaRPr>
          </a:p>
          <a:p>
            <a:pPr marL="756285" marR="12700" lvl="1" indent="-287020">
              <a:lnSpc>
                <a:spcPct val="100000"/>
              </a:lnSpc>
              <a:buFont typeface="Arial"/>
              <a:buChar char="•"/>
              <a:tabLst>
                <a:tab pos="868680" algn="l"/>
              </a:tabLst>
            </a:pP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spc="-6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pe</a:t>
            </a:r>
            <a:r>
              <a:rPr sz="3200" spc="4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III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on/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 o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teoph</a:t>
            </a:r>
            <a:r>
              <a:rPr sz="3200" spc="-60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te/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may</a:t>
            </a:r>
            <a:r>
              <a:rPr sz="3200" spc="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be age-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ated</a:t>
            </a:r>
            <a:endParaRPr lang="en-US" sz="3200" spc="-2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marR="12700" lvl="1" indent="-287020">
              <a:lnSpc>
                <a:spcPct val="100000"/>
              </a:lnSpc>
              <a:buFont typeface="Arial"/>
              <a:buChar char="•"/>
              <a:tabLst>
                <a:tab pos="868680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or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RCT</a:t>
            </a:r>
            <a:endParaRPr lang="en-US" sz="3200" spc="-2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marR="12700" lvl="1" indent="-287020">
              <a:lnSpc>
                <a:spcPct val="100000"/>
              </a:lnSpc>
              <a:buFont typeface="Arial"/>
              <a:buChar char="•"/>
              <a:tabLst>
                <a:tab pos="868680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Suba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al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endParaRPr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8"/>
              </a:spcBef>
              <a:buClr>
                <a:srgbClr val="FFFFFF"/>
              </a:buClr>
              <a:buFont typeface="Arial"/>
              <a:buChar char="•"/>
            </a:pPr>
            <a:endParaRPr sz="750" dirty="0" smtClean="0">
              <a:solidFill>
                <a:srgbClr val="000000"/>
              </a:solidFill>
            </a:endParaRPr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3200" spc="320" dirty="0" smtClean="0">
                <a:solidFill>
                  <a:srgbClr val="000000"/>
                </a:solidFill>
                <a:latin typeface="Arial"/>
                <a:cs typeface="Arial"/>
              </a:rPr>
              <a:t>↓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3200" spc="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ABD/IR</a:t>
            </a:r>
            <a:endParaRPr lang="en-US" sz="3200" spc="-2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Font typeface="Arial"/>
              <a:buChar char="–"/>
              <a:tabLst>
                <a:tab pos="756285" algn="l"/>
              </a:tabLst>
            </a:pP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ss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3200" spc="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pa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RCT</a:t>
            </a:r>
            <a:endParaRPr lang="en-US" sz="3200" spc="-2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56285" marR="12700" lvl="1" indent="-287020">
              <a:lnSpc>
                <a:spcPct val="100000"/>
              </a:lnSpc>
              <a:buFont typeface="Arial"/>
              <a:buChar char="•"/>
              <a:tabLst>
                <a:tab pos="868680" algn="l"/>
              </a:tabLst>
            </a:pP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4262" y="1477962"/>
            <a:ext cx="2509836" cy="1882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30962" y="3763963"/>
            <a:ext cx="2076449" cy="2801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558" y="228600"/>
            <a:ext cx="5028882" cy="1011460"/>
          </a:xfrm>
          <a:prstGeom prst="rect">
            <a:avLst/>
          </a:prstGeom>
        </p:spPr>
        <p:txBody>
          <a:bodyPr vert="horz" wrap="square" lIns="0" tIns="394208" rIns="0" bIns="0" rtlCol="0">
            <a:noAutofit/>
          </a:bodyPr>
          <a:lstStyle/>
          <a:p>
            <a:pPr marL="255904">
              <a:lnSpc>
                <a:spcPts val="4760"/>
              </a:lnSpc>
            </a:pP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000" b="1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r>
              <a:rPr sz="4000" b="1" spc="-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E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iology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657540"/>
            <a:ext cx="5201286" cy="4895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ct val="100000"/>
              </a:lnSpc>
              <a:buSzPct val="90277"/>
              <a:buFont typeface="Arial"/>
              <a:buChar char="•"/>
              <a:tabLst>
                <a:tab pos="356870" algn="l"/>
              </a:tabLst>
            </a:pPr>
            <a:r>
              <a:rPr lang="en-US" sz="2800" b="1" dirty="0" smtClean="0">
                <a:cs typeface=""/>
              </a:rPr>
              <a:t>Traumatic </a:t>
            </a:r>
          </a:p>
          <a:p>
            <a:pPr marL="756285" lvl="1" indent="-287020">
              <a:buFont typeface="Arial"/>
              <a:buChar char="–"/>
              <a:tabLst>
                <a:tab pos="883919" algn="l"/>
              </a:tabLst>
            </a:pPr>
            <a:r>
              <a:rPr lang="en-US" sz="2800" b="1" spc="-10" dirty="0" smtClean="0">
                <a:solidFill>
                  <a:srgbClr val="000000"/>
                </a:solidFill>
                <a:cs typeface=""/>
              </a:rPr>
              <a:t>Shoulder </a:t>
            </a:r>
            <a:r>
              <a:rPr lang="en-US" sz="2800" b="1" spc="-10" dirty="0" err="1" smtClean="0">
                <a:solidFill>
                  <a:srgbClr val="000000"/>
                </a:solidFill>
                <a:cs typeface=""/>
              </a:rPr>
              <a:t>di</a:t>
            </a:r>
            <a:r>
              <a:rPr sz="2800" b="1" spc="0" dirty="0" smtClean="0">
                <a:solidFill>
                  <a:srgbClr val="000000"/>
                </a:solidFill>
                <a:cs typeface=""/>
              </a:rPr>
              <a:t>s</a:t>
            </a:r>
            <a:r>
              <a:rPr sz="2800" b="1" spc="-10" dirty="0" smtClean="0">
                <a:solidFill>
                  <a:srgbClr val="000000"/>
                </a:solidFill>
                <a:cs typeface=""/>
              </a:rPr>
              <a:t>l</a:t>
            </a:r>
            <a:r>
              <a:rPr sz="2800" b="1" spc="-15" dirty="0" smtClean="0">
                <a:solidFill>
                  <a:srgbClr val="000000"/>
                </a:solidFill>
                <a:cs typeface=""/>
              </a:rPr>
              <a:t>o</a:t>
            </a:r>
            <a:r>
              <a:rPr sz="2800" b="1" spc="0" dirty="0" smtClean="0">
                <a:solidFill>
                  <a:srgbClr val="000000"/>
                </a:solidFill>
                <a:cs typeface=""/>
              </a:rPr>
              <a:t>c</a:t>
            </a:r>
            <a:r>
              <a:rPr sz="2800" b="1" spc="-15" dirty="0" smtClean="0">
                <a:solidFill>
                  <a:srgbClr val="000000"/>
                </a:solidFill>
                <a:cs typeface=""/>
              </a:rPr>
              <a:t>a</a:t>
            </a:r>
            <a:r>
              <a:rPr sz="2800" b="1" spc="5" dirty="0" smtClean="0">
                <a:solidFill>
                  <a:srgbClr val="000000"/>
                </a:solidFill>
                <a:cs typeface=""/>
              </a:rPr>
              <a:t>t</a:t>
            </a:r>
            <a:r>
              <a:rPr sz="2800" b="1" spc="-10" dirty="0" smtClean="0">
                <a:solidFill>
                  <a:srgbClr val="000000"/>
                </a:solidFill>
                <a:cs typeface=""/>
              </a:rPr>
              <a:t>i</a:t>
            </a:r>
            <a:r>
              <a:rPr sz="2800" b="1" spc="-15" dirty="0" smtClean="0">
                <a:solidFill>
                  <a:srgbClr val="000000"/>
                </a:solidFill>
                <a:cs typeface=""/>
              </a:rPr>
              <a:t>o</a:t>
            </a:r>
            <a:r>
              <a:rPr sz="2800" b="1" spc="0" dirty="0" smtClean="0">
                <a:solidFill>
                  <a:srgbClr val="000000"/>
                </a:solidFill>
                <a:cs typeface=""/>
              </a:rPr>
              <a:t>n</a:t>
            </a:r>
            <a:endParaRPr lang="en-US" sz="2800" b="1" spc="0" dirty="0" smtClean="0">
              <a:solidFill>
                <a:srgbClr val="000000"/>
              </a:solidFill>
              <a:cs typeface=""/>
            </a:endParaRPr>
          </a:p>
          <a:p>
            <a:pPr marL="1213485" lvl="2" indent="-287020">
              <a:buFont typeface="Arial"/>
              <a:buChar char="–"/>
              <a:tabLst>
                <a:tab pos="883919" algn="l"/>
              </a:tabLst>
            </a:pPr>
            <a:r>
              <a:rPr sz="2800" spc="0" dirty="0" smtClean="0">
                <a:solidFill>
                  <a:srgbClr val="000000"/>
                </a:solidFill>
                <a:cs typeface=""/>
              </a:rPr>
              <a:t>A</a:t>
            </a:r>
            <a:r>
              <a:rPr sz="2800" spc="-15" dirty="0" smtClean="0">
                <a:solidFill>
                  <a:srgbClr val="000000"/>
                </a:solidFill>
                <a:cs typeface=""/>
              </a:rPr>
              <a:t>g</a:t>
            </a:r>
            <a:r>
              <a:rPr sz="2800" spc="0" dirty="0" smtClean="0">
                <a:solidFill>
                  <a:srgbClr val="000000"/>
                </a:solidFill>
                <a:cs typeface=""/>
              </a:rPr>
              <a:t>e</a:t>
            </a:r>
            <a:r>
              <a:rPr sz="2800" spc="-5" dirty="0" smtClean="0">
                <a:solidFill>
                  <a:srgbClr val="000000"/>
                </a:solidFill>
                <a:cs typeface=""/>
              </a:rPr>
              <a:t> </a:t>
            </a:r>
            <a:r>
              <a:rPr sz="2800" spc="10" dirty="0" smtClean="0">
                <a:solidFill>
                  <a:srgbClr val="000000"/>
                </a:solidFill>
                <a:cs typeface=""/>
              </a:rPr>
              <a:t>&gt;</a:t>
            </a:r>
            <a:r>
              <a:rPr sz="2800" spc="-15" dirty="0" smtClean="0">
                <a:solidFill>
                  <a:srgbClr val="000000"/>
                </a:solidFill>
                <a:cs typeface=""/>
              </a:rPr>
              <a:t>40</a:t>
            </a:r>
            <a:endParaRPr sz="2800" dirty="0" smtClean="0">
              <a:solidFill>
                <a:srgbClr val="000000"/>
              </a:solidFill>
              <a:cs typeface=""/>
            </a:endParaRPr>
          </a:p>
          <a:p>
            <a:pPr lvl="1">
              <a:lnSpc>
                <a:spcPts val="850"/>
              </a:lnSpc>
              <a:spcBef>
                <a:spcPts val="13"/>
              </a:spcBef>
              <a:buFont typeface="Arial"/>
              <a:buChar char="–"/>
            </a:pPr>
            <a:endParaRPr sz="2800" dirty="0" smtClean="0">
              <a:solidFill>
                <a:srgbClr val="000000"/>
              </a:solidFill>
              <a:cs typeface=""/>
            </a:endParaRPr>
          </a:p>
          <a:p>
            <a:pPr marL="1213485" marR="12700" lvl="2" indent="-287020">
              <a:buFont typeface="Arial"/>
              <a:buChar char="–"/>
              <a:tabLst>
                <a:tab pos="883919" algn="l"/>
              </a:tabLst>
            </a:pPr>
            <a:r>
              <a:rPr sz="2800" b="1" spc="0" dirty="0" smtClean="0">
                <a:solidFill>
                  <a:srgbClr val="FF0000"/>
                </a:solidFill>
                <a:cs typeface=""/>
              </a:rPr>
              <a:t>Ass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u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me</a:t>
            </a:r>
            <a:r>
              <a:rPr sz="2800" b="1" spc="-5" dirty="0" smtClean="0">
                <a:solidFill>
                  <a:srgbClr val="FF0000"/>
                </a:solidFill>
                <a:cs typeface=""/>
              </a:rPr>
              <a:t> </a:t>
            </a:r>
            <a:r>
              <a:rPr sz="2800" b="1" spc="-10" dirty="0" smtClean="0">
                <a:solidFill>
                  <a:srgbClr val="FF0000"/>
                </a:solidFill>
                <a:cs typeface=""/>
              </a:rPr>
              <a:t>RC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T</a:t>
            </a:r>
            <a:r>
              <a:rPr sz="2800" b="1" spc="10" dirty="0" smtClean="0">
                <a:solidFill>
                  <a:srgbClr val="FF0000"/>
                </a:solidFill>
                <a:cs typeface=""/>
              </a:rPr>
              <a:t> 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un</a:t>
            </a:r>
            <a:r>
              <a:rPr sz="2800" b="1" spc="5" dirty="0" smtClean="0">
                <a:solidFill>
                  <a:srgbClr val="FF0000"/>
                </a:solidFill>
                <a:cs typeface=""/>
              </a:rPr>
              <a:t>t</a:t>
            </a:r>
            <a:r>
              <a:rPr sz="2800" b="1" spc="-10" dirty="0" smtClean="0">
                <a:solidFill>
                  <a:srgbClr val="FF0000"/>
                </a:solidFill>
                <a:cs typeface=""/>
              </a:rPr>
              <a:t>i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l 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p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r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o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v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e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n</a:t>
            </a:r>
            <a:r>
              <a:rPr sz="2800" b="1" spc="20" dirty="0" smtClean="0">
                <a:solidFill>
                  <a:srgbClr val="FF0000"/>
                </a:solidFill>
                <a:cs typeface=""/>
              </a:rPr>
              <a:t> 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o</a:t>
            </a:r>
            <a:r>
              <a:rPr sz="2800" b="1" spc="5" dirty="0" smtClean="0">
                <a:solidFill>
                  <a:srgbClr val="FF0000"/>
                </a:solidFill>
                <a:cs typeface=""/>
              </a:rPr>
              <a:t>t</a:t>
            </a:r>
            <a:r>
              <a:rPr sz="2800" b="1" spc="-15" dirty="0" smtClean="0">
                <a:solidFill>
                  <a:srgbClr val="FF0000"/>
                </a:solidFill>
                <a:cs typeface=""/>
              </a:rPr>
              <a:t>he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r</a:t>
            </a:r>
            <a:r>
              <a:rPr sz="2800" b="1" spc="-80" dirty="0" smtClean="0">
                <a:solidFill>
                  <a:srgbClr val="FF0000"/>
                </a:solidFill>
                <a:cs typeface=""/>
              </a:rPr>
              <a:t>w</a:t>
            </a:r>
            <a:r>
              <a:rPr sz="2800" b="1" spc="-10" dirty="0" smtClean="0">
                <a:solidFill>
                  <a:srgbClr val="FF0000"/>
                </a:solidFill>
                <a:cs typeface=""/>
              </a:rPr>
              <a:t>i</a:t>
            </a:r>
            <a:r>
              <a:rPr sz="2800" b="1" spc="0" dirty="0" smtClean="0">
                <a:solidFill>
                  <a:srgbClr val="FF0000"/>
                </a:solidFill>
                <a:cs typeface=""/>
              </a:rPr>
              <a:t>se</a:t>
            </a:r>
            <a:endParaRPr lang="en-US" sz="2800" b="1" spc="0" dirty="0" smtClean="0">
              <a:solidFill>
                <a:srgbClr val="FF0000"/>
              </a:solidFill>
              <a:cs typeface=""/>
            </a:endParaRPr>
          </a:p>
          <a:p>
            <a:pPr marL="756285" marR="12700" lvl="1" indent="-287020">
              <a:buFont typeface="Arial"/>
              <a:buChar char="–"/>
              <a:tabLst>
                <a:tab pos="883919" algn="l"/>
              </a:tabLst>
            </a:pPr>
            <a:r>
              <a:rPr lang="en-US" sz="2800" dirty="0" smtClean="0">
                <a:cs typeface=""/>
              </a:rPr>
              <a:t>A simple </a:t>
            </a:r>
            <a:r>
              <a:rPr lang="en-US" sz="2800" dirty="0" smtClean="0">
                <a:cs typeface=""/>
              </a:rPr>
              <a:t> fall or trying to catch or lift a heavy object can cause RCT</a:t>
            </a:r>
          </a:p>
          <a:p>
            <a:pPr marL="814070" lvl="1" indent="-344805">
              <a:buSzPct val="90277"/>
              <a:buFont typeface="Arial"/>
              <a:buChar char="•"/>
              <a:tabLst>
                <a:tab pos="356870" algn="l"/>
              </a:tabLst>
            </a:pPr>
            <a:endParaRPr sz="2800" b="1" dirty="0" smtClean="0">
              <a:solidFill>
                <a:srgbClr val="000000"/>
              </a:solidFill>
              <a:cs typeface=""/>
            </a:endParaRPr>
          </a:p>
          <a:p>
            <a:pPr>
              <a:lnSpc>
                <a:spcPts val="850"/>
              </a:lnSpc>
              <a:spcBef>
                <a:spcPts val="13"/>
              </a:spcBef>
              <a:buFont typeface="Arial"/>
              <a:buChar char="•"/>
            </a:pPr>
            <a:endParaRPr sz="2800" dirty="0" smtClean="0">
              <a:solidFill>
                <a:srgbClr val="000000"/>
              </a:solidFill>
              <a:cs typeface=""/>
            </a:endParaRPr>
          </a:p>
          <a:p>
            <a:pPr marL="756285" marR="12700" lvl="1" indent="-287020">
              <a:lnSpc>
                <a:spcPct val="100000"/>
              </a:lnSpc>
              <a:buFont typeface="Arial"/>
              <a:buChar char="–"/>
              <a:tabLst>
                <a:tab pos="883919" algn="l"/>
              </a:tabLst>
            </a:pPr>
            <a:endParaRPr lang="en-US" sz="2800" spc="0" dirty="0" smtClean="0">
              <a:solidFill>
                <a:srgbClr val="000000"/>
              </a:solidFill>
              <a:cs typeface=""/>
            </a:endParaRPr>
          </a:p>
          <a:p>
            <a:pPr marL="756285" marR="12700" lvl="1" indent="-287020">
              <a:lnSpc>
                <a:spcPct val="100000"/>
              </a:lnSpc>
              <a:tabLst>
                <a:tab pos="883919" algn="l"/>
              </a:tabLst>
            </a:pPr>
            <a:endParaRPr lang="en-US" sz="2800" spc="0" dirty="0" smtClean="0">
              <a:solidFill>
                <a:srgbClr val="000000"/>
              </a:solidFill>
              <a:cs typeface=""/>
            </a:endParaRPr>
          </a:p>
          <a:p>
            <a:pPr marL="299085" marR="12700" indent="-287020">
              <a:buFont typeface="Arial"/>
              <a:buChar char="–"/>
              <a:tabLst>
                <a:tab pos="883919" algn="l"/>
              </a:tabLst>
            </a:pPr>
            <a:endParaRPr sz="2800" dirty="0">
              <a:solidFill>
                <a:srgbClr val="000000"/>
              </a:solidFill>
              <a:cs typeface="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80025" y="1789113"/>
            <a:ext cx="3410036" cy="3929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Symptoms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 </a:t>
            </a:r>
            <a:r>
              <a:rPr lang="en-US" dirty="0"/>
              <a:t>is the predominant </a:t>
            </a:r>
            <a:r>
              <a:rPr lang="en-US" dirty="0" smtClean="0"/>
              <a:t>symptom</a:t>
            </a:r>
          </a:p>
          <a:p>
            <a:pPr lvl="1"/>
            <a:r>
              <a:rPr lang="en-US" dirty="0" smtClean="0"/>
              <a:t>Often </a:t>
            </a:r>
            <a:r>
              <a:rPr lang="en-US" dirty="0"/>
              <a:t>most troubling at night </a:t>
            </a:r>
            <a:r>
              <a:rPr lang="en-US" dirty="0" smtClean="0"/>
              <a:t>and with </a:t>
            </a:r>
            <a:r>
              <a:rPr lang="en-US" dirty="0"/>
              <a:t>overhead activities.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Painful arc </a:t>
            </a:r>
            <a:r>
              <a:rPr lang="en-US" dirty="0"/>
              <a:t>of motion</a:t>
            </a:r>
            <a:endParaRPr lang="en-US" dirty="0" smtClean="0"/>
          </a:p>
          <a:p>
            <a:r>
              <a:rPr lang="en-US" dirty="0" smtClean="0"/>
              <a:t>Stiffness </a:t>
            </a:r>
          </a:p>
          <a:p>
            <a:r>
              <a:rPr lang="en-US" dirty="0" smtClean="0"/>
              <a:t>+/- apparent </a:t>
            </a:r>
            <a:r>
              <a:rPr lang="en-US" dirty="0"/>
              <a:t>or real </a:t>
            </a:r>
            <a:r>
              <a:rPr lang="en-US" dirty="0" smtClean="0"/>
              <a:t>muscle weakness.</a:t>
            </a:r>
          </a:p>
          <a:p>
            <a:r>
              <a:rPr lang="en-US" dirty="0" smtClean="0"/>
              <a:t>Partial </a:t>
            </a:r>
            <a:r>
              <a:rPr lang="en-US" dirty="0"/>
              <a:t>tendon lesions </a:t>
            </a:r>
            <a:r>
              <a:rPr lang="en-US" dirty="0" smtClean="0"/>
              <a:t>are often </a:t>
            </a:r>
            <a:r>
              <a:rPr lang="en-US" dirty="0"/>
              <a:t>much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more painful</a:t>
            </a:r>
            <a:r>
              <a:rPr lang="en-US" dirty="0" smtClean="0"/>
              <a:t> than full thickness tears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/>
              <a:t>Rotator cuff integrity</a:t>
            </a:r>
            <a:br>
              <a:rPr lang="en-US" sz="2400"/>
            </a:br>
            <a:r>
              <a:rPr lang="en-US" sz="4000">
                <a:solidFill>
                  <a:srgbClr val="FF0066"/>
                </a:solidFill>
              </a:rPr>
              <a:t>Subscapularis</a:t>
            </a:r>
          </a:p>
        </p:txBody>
      </p:sp>
      <p:pic>
        <p:nvPicPr>
          <p:cNvPr id="18435" name="Picture 5" descr="Picture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6138" y="1600200"/>
            <a:ext cx="3260725" cy="4525963"/>
          </a:xfrm>
          <a:noFill/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5219700" y="6021388"/>
            <a:ext cx="3621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itchFamily="-95" charset="0"/>
              </a:rPr>
              <a:t>Lift-off Test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1403350" y="6092825"/>
            <a:ext cx="2935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itchFamily="-95" charset="0"/>
              </a:rPr>
              <a:t>Belly Press Test</a:t>
            </a:r>
          </a:p>
        </p:txBody>
      </p:sp>
      <p:pic>
        <p:nvPicPr>
          <p:cNvPr id="5131" name="Picture 11" descr="Liftoff-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916113"/>
            <a:ext cx="4321175" cy="4035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Shoulder Anatomy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864" y="1447800"/>
            <a:ext cx="4936136" cy="370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065"/>
            <a:ext cx="4572000" cy="310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/>
              <a:t>Rotator cuff integrity</a:t>
            </a:r>
            <a:r>
              <a:rPr lang="en-US" sz="4000"/>
              <a:t/>
            </a:r>
            <a:br>
              <a:rPr lang="en-US" sz="4000"/>
            </a:br>
            <a:r>
              <a:rPr lang="en-US" sz="4000">
                <a:solidFill>
                  <a:srgbClr val="FF0066"/>
                </a:solidFill>
              </a:rPr>
              <a:t>Supraspinatus</a:t>
            </a: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419475" y="6092825"/>
            <a:ext cx="1963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itchFamily="-95" charset="0"/>
              </a:rPr>
              <a:t>Jobe test</a:t>
            </a:r>
          </a:p>
        </p:txBody>
      </p:sp>
      <p:pic>
        <p:nvPicPr>
          <p:cNvPr id="19460" name="Picture 9" descr="jobesimpingement-new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19461" name="AutoShape 10"/>
          <p:cNvSpPr>
            <a:spLocks noChangeArrowheads="1"/>
          </p:cNvSpPr>
          <p:nvPr/>
        </p:nvSpPr>
        <p:spPr bwMode="auto">
          <a:xfrm>
            <a:off x="3924300" y="3213100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/>
              <a:t>Rotator cuff integrity</a:t>
            </a:r>
            <a:r>
              <a:rPr lang="en-US" sz="4000"/>
              <a:t/>
            </a:r>
            <a:br>
              <a:rPr lang="en-US" sz="4000"/>
            </a:br>
            <a:r>
              <a:rPr lang="en-US" b="0">
                <a:solidFill>
                  <a:srgbClr val="FF0066"/>
                </a:solidFill>
              </a:rPr>
              <a:t>Infraspinatus</a:t>
            </a:r>
          </a:p>
        </p:txBody>
      </p:sp>
      <p:pic>
        <p:nvPicPr>
          <p:cNvPr id="20483" name="Picture 6" descr="infraspinatus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484313"/>
            <a:ext cx="6121400" cy="4591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Rotator cuff integrity</a:t>
            </a:r>
            <a:r>
              <a:rPr lang="en-US" sz="4000"/>
              <a:t/>
            </a:r>
            <a:br>
              <a:rPr lang="en-US" sz="4000"/>
            </a:br>
            <a:r>
              <a:rPr lang="en-US" sz="4800" b="0">
                <a:solidFill>
                  <a:srgbClr val="FF0066"/>
                </a:solidFill>
              </a:rPr>
              <a:t>Teres minor</a:t>
            </a:r>
          </a:p>
        </p:txBody>
      </p:sp>
      <p:pic>
        <p:nvPicPr>
          <p:cNvPr id="21507" name="Picture 6" descr="internal impengemnt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33613" y="2138363"/>
            <a:ext cx="4676775" cy="3448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Ultra sound</a:t>
            </a:r>
          </a:p>
          <a:p>
            <a:pPr lvl="1"/>
            <a:r>
              <a:rPr lang="en-US" dirty="0" smtClean="0"/>
              <a:t>Sensitivity 94-41%  </a:t>
            </a:r>
          </a:p>
          <a:p>
            <a:pPr lvl="1"/>
            <a:r>
              <a:rPr lang="en-US" dirty="0" smtClean="0"/>
              <a:t>Specificity 93-91%</a:t>
            </a:r>
          </a:p>
          <a:p>
            <a:pPr lvl="1"/>
            <a:r>
              <a:rPr lang="en-US" dirty="0" smtClean="0"/>
              <a:t>Highly operator dependent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not provide </a:t>
            </a:r>
            <a:r>
              <a:rPr lang="en-US" dirty="0" smtClean="0"/>
              <a:t>information regarding concomitant pathologies.</a:t>
            </a:r>
          </a:p>
          <a:p>
            <a:r>
              <a:rPr lang="en-US" dirty="0" smtClean="0"/>
              <a:t>MRI</a:t>
            </a:r>
          </a:p>
          <a:p>
            <a:pPr lvl="1"/>
            <a:r>
              <a:rPr lang="en-US" dirty="0" smtClean="0"/>
              <a:t>Sensitivity of </a:t>
            </a:r>
            <a:r>
              <a:rPr lang="en-US" dirty="0"/>
              <a:t>84% and a specificity </a:t>
            </a:r>
            <a:r>
              <a:rPr lang="en-US" dirty="0" smtClean="0"/>
              <a:t>of 96</a:t>
            </a:r>
            <a:r>
              <a:rPr lang="en-US" dirty="0"/>
              <a:t>%.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558" y="304800"/>
            <a:ext cx="5028882" cy="10114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" algn="ctr">
              <a:lnSpc>
                <a:spcPct val="100000"/>
              </a:lnSpc>
            </a:pPr>
            <a:endParaRPr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aging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P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al</a:t>
            </a:r>
            <a:r>
              <a:rPr sz="4000" b="1" spc="-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2133600"/>
            <a:ext cx="3809542" cy="3809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0600" y="2133600"/>
            <a:ext cx="3809542" cy="3809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95500"/>
            <a:ext cx="4920343" cy="4305300"/>
          </a:xfrm>
          <a:prstGeom prst="rect">
            <a:avLst/>
          </a:prstGeom>
        </p:spPr>
      </p:pic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" algn="ctr">
              <a:lnSpc>
                <a:spcPct val="100000"/>
              </a:lnSpc>
            </a:pPr>
            <a:endParaRPr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aging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4000" b="1" spc="-10" dirty="0" smtClean="0">
                <a:solidFill>
                  <a:srgbClr val="000000"/>
                </a:solidFill>
                <a:latin typeface="Arial"/>
                <a:cs typeface="Arial"/>
              </a:rPr>
              <a:t>Full thickness 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Tear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 we need to treat </a:t>
            </a:r>
            <a:r>
              <a:rPr lang="en-US" b="1" dirty="0" smtClean="0">
                <a:solidFill>
                  <a:srgbClr val="FF0000"/>
                </a:solidFill>
              </a:rPr>
              <a:t>asymptomatic </a:t>
            </a:r>
            <a:r>
              <a:rPr lang="en-US" b="1" dirty="0" smtClean="0"/>
              <a:t>patient with an MRI reported RCT?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MRI </a:t>
            </a:r>
            <a:r>
              <a:rPr lang="en-US" dirty="0"/>
              <a:t>study of 96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/>
              <a:t>shoulders</a:t>
            </a:r>
          </a:p>
          <a:p>
            <a:r>
              <a:rPr lang="en-US" dirty="0" smtClean="0"/>
              <a:t>Age 19-39 </a:t>
            </a:r>
            <a:r>
              <a:rPr lang="en-US" dirty="0" smtClean="0"/>
              <a:t>years of age</a:t>
            </a:r>
            <a:r>
              <a:rPr lang="en-US" dirty="0" smtClean="0"/>
              <a:t> :</a:t>
            </a:r>
          </a:p>
          <a:p>
            <a:pPr lvl="1"/>
            <a:r>
              <a:rPr lang="en-US" dirty="0" smtClean="0"/>
              <a:t> no full</a:t>
            </a:r>
            <a:r>
              <a:rPr lang="en-US" dirty="0"/>
              <a:t>-thickness and 4% </a:t>
            </a:r>
            <a:r>
              <a:rPr lang="en-US" dirty="0" smtClean="0"/>
              <a:t>partial thickness tears </a:t>
            </a:r>
          </a:p>
          <a:p>
            <a:r>
              <a:rPr lang="en-US" dirty="0" smtClean="0"/>
              <a:t>&gt; 60 </a:t>
            </a:r>
            <a:r>
              <a:rPr lang="en-US" dirty="0"/>
              <a:t>years of </a:t>
            </a:r>
            <a:r>
              <a:rPr lang="en-US" dirty="0" smtClean="0"/>
              <a:t>age:</a:t>
            </a:r>
          </a:p>
          <a:p>
            <a:pPr lvl="1"/>
            <a:r>
              <a:rPr lang="en-US" dirty="0" smtClean="0"/>
              <a:t>28</a:t>
            </a:r>
            <a:r>
              <a:rPr lang="en-US" dirty="0"/>
              <a:t>% incidence of </a:t>
            </a:r>
            <a:r>
              <a:rPr lang="en-US" dirty="0" smtClean="0"/>
              <a:t>full thickness</a:t>
            </a:r>
          </a:p>
          <a:p>
            <a:pPr lvl="1"/>
            <a:r>
              <a:rPr lang="en-US" dirty="0" smtClean="0"/>
              <a:t>26</a:t>
            </a:r>
            <a:r>
              <a:rPr lang="en-US" dirty="0"/>
              <a:t>% incidence </a:t>
            </a:r>
            <a:r>
              <a:rPr lang="en-US" dirty="0" smtClean="0"/>
              <a:t>of partial</a:t>
            </a:r>
            <a:r>
              <a:rPr lang="en-US" dirty="0"/>
              <a:t>-thickness tears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No</a:t>
            </a:r>
            <a:r>
              <a:rPr lang="en-US" b="1" dirty="0" smtClean="0">
                <a:solidFill>
                  <a:srgbClr val="FF0000"/>
                </a:solidFill>
              </a:rPr>
              <a:t>.. Only symptomatic patient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Natural history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953000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Most partial </a:t>
            </a:r>
            <a:r>
              <a:rPr lang="en-US" sz="3200" dirty="0"/>
              <a:t>tears do not heal </a:t>
            </a:r>
            <a:r>
              <a:rPr lang="en-US" sz="3200" dirty="0" smtClean="0"/>
              <a:t>on their </a:t>
            </a:r>
            <a:r>
              <a:rPr lang="en-US" sz="3200" dirty="0"/>
              <a:t>own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Partial tears </a:t>
            </a:r>
            <a:r>
              <a:rPr lang="en-US" sz="3200" dirty="0"/>
              <a:t>progress to </a:t>
            </a:r>
            <a:r>
              <a:rPr lang="en-US" sz="3200" dirty="0" smtClean="0"/>
              <a:t>become larger </a:t>
            </a:r>
            <a:r>
              <a:rPr lang="en-US" sz="3200" dirty="0"/>
              <a:t>rather than smaller </a:t>
            </a:r>
            <a:r>
              <a:rPr lang="en-US" sz="3200" dirty="0" smtClean="0"/>
              <a:t>with time.</a:t>
            </a:r>
          </a:p>
          <a:p>
            <a:r>
              <a:rPr lang="en-US" sz="3200" dirty="0" smtClean="0"/>
              <a:t>If chronic and </a:t>
            </a:r>
            <a:r>
              <a:rPr lang="en-US" sz="3200" dirty="0" smtClean="0">
                <a:sym typeface="Wingdings" pitchFamily="-95" charset="2"/>
              </a:rPr>
              <a:t>irreparable </a:t>
            </a:r>
            <a:r>
              <a:rPr lang="en-US" sz="3200" dirty="0" err="1" smtClean="0">
                <a:sym typeface="Wingdings" pitchFamily="-95" charset="2"/>
              </a:rPr>
              <a:t></a:t>
            </a:r>
            <a:r>
              <a:rPr lang="en-US" sz="3200" dirty="0" smtClean="0">
                <a:sym typeface="Wingdings" pitchFamily="-95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-95" charset="2"/>
              </a:rPr>
              <a:t>rotator cuff </a:t>
            </a:r>
            <a:r>
              <a:rPr lang="en-US" sz="3200" b="1" dirty="0" err="1" smtClean="0">
                <a:solidFill>
                  <a:srgbClr val="FF0000"/>
                </a:solidFill>
                <a:sym typeface="Wingdings" pitchFamily="-95" charset="2"/>
              </a:rPr>
              <a:t>arthropathy</a:t>
            </a:r>
            <a:endParaRPr lang="en-US" sz="3200" b="1" dirty="0" smtClean="0">
              <a:solidFill>
                <a:srgbClr val="FF0000"/>
              </a:solidFill>
              <a:sym typeface="Wingdings" pitchFamily="-95" charset="2"/>
            </a:endParaRP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320689"/>
            <a:ext cx="3352800" cy="5461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Non-operative Rx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Indications:</a:t>
            </a:r>
          </a:p>
          <a:p>
            <a:pPr lvl="1"/>
            <a:r>
              <a:rPr lang="en-US" dirty="0" smtClean="0"/>
              <a:t>All partial thickness tears</a:t>
            </a:r>
          </a:p>
          <a:p>
            <a:pPr lvl="1"/>
            <a:r>
              <a:rPr lang="en-US" dirty="0" smtClean="0"/>
              <a:t>Full thickness tear:</a:t>
            </a:r>
          </a:p>
          <a:p>
            <a:pPr lvl="2"/>
            <a:r>
              <a:rPr lang="en-US" dirty="0" smtClean="0"/>
              <a:t>Chronic +degenerative</a:t>
            </a:r>
          </a:p>
          <a:p>
            <a:pPr lvl="2"/>
            <a:r>
              <a:rPr lang="en-US" dirty="0" smtClean="0"/>
              <a:t>Elderly low demanding + not active </a:t>
            </a:r>
          </a:p>
          <a:p>
            <a:r>
              <a:rPr lang="en-US" b="1" dirty="0" smtClean="0"/>
              <a:t>Options:</a:t>
            </a:r>
          </a:p>
          <a:p>
            <a:pPr lvl="1"/>
            <a:r>
              <a:rPr lang="en-US" dirty="0" smtClean="0"/>
              <a:t>Activity modification</a:t>
            </a:r>
          </a:p>
          <a:p>
            <a:pPr lvl="1"/>
            <a:r>
              <a:rPr lang="en-US" dirty="0" smtClean="0"/>
              <a:t>NSAID</a:t>
            </a:r>
          </a:p>
          <a:p>
            <a:pPr lvl="1"/>
            <a:r>
              <a:rPr lang="en-US" dirty="0" smtClean="0"/>
              <a:t>Physical </a:t>
            </a:r>
            <a:r>
              <a:rPr lang="en-US" dirty="0"/>
              <a:t>therapy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Range of motion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Strengthening of the rotator cuff and </a:t>
            </a:r>
            <a:r>
              <a:rPr lang="en-US" dirty="0" err="1" smtClean="0"/>
              <a:t>periscapular</a:t>
            </a:r>
            <a:r>
              <a:rPr lang="en-US" dirty="0"/>
              <a:t> </a:t>
            </a:r>
            <a:r>
              <a:rPr lang="en-US" dirty="0" smtClean="0"/>
              <a:t>musculature</a:t>
            </a:r>
            <a:endParaRPr lang="en-US" dirty="0" smtClean="0"/>
          </a:p>
          <a:p>
            <a:pPr lvl="1"/>
            <a:r>
              <a:rPr lang="en-US" dirty="0" smtClean="0"/>
              <a:t>Corticosteroid injections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Surgical treatment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Indications:</a:t>
            </a:r>
          </a:p>
          <a:p>
            <a:pPr lvl="1"/>
            <a:r>
              <a:rPr lang="en-US" dirty="0" smtClean="0"/>
              <a:t>Acute traumatic tear</a:t>
            </a:r>
          </a:p>
          <a:p>
            <a:pPr lvl="1"/>
            <a:r>
              <a:rPr lang="en-US" dirty="0" smtClean="0"/>
              <a:t>Failed non- operative treatment</a:t>
            </a:r>
          </a:p>
          <a:p>
            <a:pPr lvl="1"/>
            <a:r>
              <a:rPr lang="en-US" dirty="0" smtClean="0"/>
              <a:t>Full thickness tear:</a:t>
            </a:r>
          </a:p>
          <a:p>
            <a:pPr lvl="2"/>
            <a:r>
              <a:rPr lang="en-US" dirty="0" smtClean="0"/>
              <a:t>Acute, Young, painful</a:t>
            </a:r>
          </a:p>
          <a:p>
            <a:pPr lvl="2"/>
            <a:r>
              <a:rPr lang="en-US" dirty="0" smtClean="0"/>
              <a:t>Old but active patient</a:t>
            </a:r>
          </a:p>
          <a:p>
            <a:r>
              <a:rPr lang="en-US" dirty="0" smtClean="0"/>
              <a:t>Options:</a:t>
            </a:r>
          </a:p>
          <a:p>
            <a:pPr lvl="1"/>
            <a:r>
              <a:rPr lang="en-US" dirty="0" smtClean="0"/>
              <a:t>Associated with extrinsic causes: treat like </a:t>
            </a:r>
            <a:r>
              <a:rPr lang="en-US" b="1" dirty="0" smtClean="0"/>
              <a:t>SIS</a:t>
            </a:r>
          </a:p>
          <a:p>
            <a:pPr lvl="1"/>
            <a:r>
              <a:rPr lang="en-US" dirty="0" smtClean="0"/>
              <a:t>Debridement only (&lt;50% partial thickness tear)</a:t>
            </a:r>
          </a:p>
          <a:p>
            <a:pPr lvl="1"/>
            <a:r>
              <a:rPr lang="en-US" dirty="0" smtClean="0"/>
              <a:t>Rotator cuff repair 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Range of Movement</a:t>
            </a:r>
            <a:endParaRPr lang="en-GB" b="1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www.tennent.net</a:t>
            </a:r>
            <a:endParaRPr lang="en-GB"/>
          </a:p>
        </p:txBody>
      </p:sp>
      <p:pic>
        <p:nvPicPr>
          <p:cNvPr id="34821" name="Picture 1029" descr="C:\My Documents\Data\Current Projects\Presentations\abduction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3276600" cy="2457450"/>
          </a:xfrm>
          <a:prstGeom prst="rect">
            <a:avLst/>
          </a:prstGeom>
          <a:noFill/>
        </p:spPr>
      </p:pic>
      <p:pic>
        <p:nvPicPr>
          <p:cNvPr id="34822" name="Picture 1030" descr="C:\My Documents\Data\Current Projects\Presentations\flexion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71950"/>
            <a:ext cx="3581400" cy="2686050"/>
          </a:xfrm>
          <a:prstGeom prst="rect">
            <a:avLst/>
          </a:prstGeom>
          <a:noFill/>
        </p:spPr>
      </p:pic>
      <p:pic>
        <p:nvPicPr>
          <p:cNvPr id="34823" name="Picture 1031" descr="C:\My Documents\Data\Current Projects\Presentations\extrot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676400"/>
            <a:ext cx="3505200" cy="2628900"/>
          </a:xfrm>
          <a:prstGeom prst="rect">
            <a:avLst/>
          </a:prstGeom>
          <a:noFill/>
        </p:spPr>
      </p:pic>
      <p:pic>
        <p:nvPicPr>
          <p:cNvPr id="34824" name="Picture 1032" descr="C:\My Documents\Data\Current Projects\Presentations\introt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343400"/>
            <a:ext cx="3352800" cy="2514600"/>
          </a:xfrm>
          <a:prstGeom prst="rect">
            <a:avLst/>
          </a:prstGeom>
          <a:noFill/>
        </p:spPr>
      </p:pic>
      <p:sp>
        <p:nvSpPr>
          <p:cNvPr id="34825" name="AutoShape 1033"/>
          <p:cNvSpPr>
            <a:spLocks noChangeArrowheads="1"/>
          </p:cNvSpPr>
          <p:nvPr/>
        </p:nvSpPr>
        <p:spPr bwMode="auto">
          <a:xfrm>
            <a:off x="914400" y="13716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AutoShape 1035"/>
          <p:cNvSpPr>
            <a:spLocks noChangeArrowheads="1"/>
          </p:cNvSpPr>
          <p:nvPr/>
        </p:nvSpPr>
        <p:spPr bwMode="auto">
          <a:xfrm>
            <a:off x="3657600" y="38100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558" y="76200"/>
            <a:ext cx="5028882" cy="1011460"/>
          </a:xfrm>
          <a:prstGeom prst="rect">
            <a:avLst/>
          </a:prstGeom>
        </p:spPr>
        <p:txBody>
          <a:bodyPr vert="horz" wrap="square" lIns="0" tIns="394208" rIns="0" bIns="0" rtlCol="0">
            <a:noAutofit/>
          </a:bodyPr>
          <a:lstStyle/>
          <a:p>
            <a:pPr marL="914400">
              <a:lnSpc>
                <a:spcPts val="4760"/>
              </a:lnSpc>
            </a:pPr>
            <a:r>
              <a:rPr sz="4000" b="1" spc="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pl</a:t>
            </a:r>
            <a:r>
              <a:rPr sz="4000" b="1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000" b="1" spc="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0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4000" b="1" spc="0" dirty="0" smtClean="0">
                <a:solidFill>
                  <a:srgbClr val="000000"/>
                </a:solidFill>
                <a:latin typeface="Arial"/>
                <a:cs typeface="Arial"/>
              </a:rPr>
              <a:t>ions</a:t>
            </a:r>
            <a:endParaRPr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ct val="100000"/>
              </a:lnSpc>
              <a:buSzPct val="90277"/>
              <a:buFont typeface="Arial"/>
              <a:buChar char="•"/>
              <a:tabLst>
                <a:tab pos="356870" algn="l"/>
              </a:tabLst>
            </a:pPr>
            <a:r>
              <a:rPr sz="3600" spc="-1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rr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ea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non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hea</a:t>
            </a:r>
            <a:r>
              <a:rPr sz="3600" spc="-10" dirty="0" smtClean="0">
                <a:solidFill>
                  <a:srgbClr val="000000"/>
                </a:solidFill>
                <a:latin typeface="Arial"/>
                <a:cs typeface="Arial"/>
              </a:rPr>
              <a:t>li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ng)</a:t>
            </a:r>
            <a:endParaRPr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3"/>
              </a:spcBef>
              <a:buFont typeface="Arial"/>
              <a:buChar char="•"/>
            </a:pPr>
            <a:endParaRPr sz="850" dirty="0">
              <a:solidFill>
                <a:srgbClr val="000000"/>
              </a:solidFill>
            </a:endParaRPr>
          </a:p>
          <a:p>
            <a:pPr marL="356870" indent="-344805">
              <a:lnSpc>
                <a:spcPct val="100000"/>
              </a:lnSpc>
              <a:buSzPct val="90277"/>
              <a:buFont typeface="Arial"/>
              <a:buChar char="•"/>
              <a:tabLst>
                <a:tab pos="356870" algn="l"/>
              </a:tabLst>
            </a:pPr>
            <a:r>
              <a:rPr sz="36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ff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ne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ss</a:t>
            </a:r>
            <a:endParaRPr sz="850" dirty="0" smtClean="0">
              <a:solidFill>
                <a:srgbClr val="000000"/>
              </a:solidFill>
            </a:endParaRPr>
          </a:p>
          <a:p>
            <a:pPr marL="356870" indent="-344805">
              <a:lnSpc>
                <a:spcPct val="100000"/>
              </a:lnSpc>
              <a:buSzPct val="90277"/>
              <a:buFont typeface="Arial"/>
              <a:buChar char="•"/>
              <a:tabLst>
                <a:tab pos="356870" algn="l"/>
              </a:tabLst>
            </a:pP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6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600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600" spc="-15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endParaRPr sz="3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3"/>
              </a:spcBef>
              <a:buNone/>
            </a:pPr>
            <a:endParaRPr sz="85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Adhesive Capsulitis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803400"/>
            <a:ext cx="63500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Adhesive </a:t>
            </a:r>
            <a:r>
              <a:rPr lang="en-US" b="1" dirty="0" smtClean="0"/>
              <a:t>Capsulitis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</a:t>
            </a:r>
            <a:r>
              <a:rPr lang="en-US" dirty="0"/>
              <a:t>is characterized by painful, gradual loss </a:t>
            </a:r>
            <a:r>
              <a:rPr lang="en-US" dirty="0" smtClean="0"/>
              <a:t>of active </a:t>
            </a:r>
            <a:r>
              <a:rPr lang="en-US" dirty="0"/>
              <a:t>and passive shoulder motion resulting from fibrosis </a:t>
            </a:r>
            <a:r>
              <a:rPr lang="en-US" dirty="0" smtClean="0"/>
              <a:t>and contracture </a:t>
            </a:r>
            <a:r>
              <a:rPr lang="en-US" dirty="0"/>
              <a:t>of the joint capsule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“frozen shoulder” is non specific description and should not be used as a diagnosis’ term</a:t>
            </a:r>
          </a:p>
          <a:p>
            <a:r>
              <a:rPr dirty="0" smtClean="0"/>
              <a:t>3–5% in the general population and up to </a:t>
            </a:r>
            <a:r>
              <a:rPr lang="en-US" dirty="0" smtClean="0"/>
              <a:t>36</a:t>
            </a:r>
            <a:r>
              <a:rPr dirty="0" smtClean="0"/>
              <a:t>% in those with </a:t>
            </a:r>
            <a:r>
              <a:rPr b="1" dirty="0" smtClean="0">
                <a:solidFill>
                  <a:srgbClr val="FF0000"/>
                </a:solidFill>
              </a:rPr>
              <a:t>diabetes.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Pathogenesis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Idiopathic (so called primary) </a:t>
            </a:r>
          </a:p>
          <a:p>
            <a:r>
              <a:rPr lang="en-US" dirty="0" smtClean="0"/>
              <a:t>Chronic </a:t>
            </a:r>
            <a:r>
              <a:rPr lang="en-US" dirty="0"/>
              <a:t>inflammation of the </a:t>
            </a:r>
            <a:r>
              <a:rPr lang="en-US" dirty="0" smtClean="0"/>
              <a:t>capsule </a:t>
            </a:r>
            <a:r>
              <a:rPr lang="en-US" dirty="0" err="1" smtClean="0"/>
              <a:t>subsynovial</a:t>
            </a:r>
            <a:r>
              <a:rPr lang="en-US" dirty="0" smtClean="0"/>
              <a:t> </a:t>
            </a:r>
            <a:r>
              <a:rPr lang="en-US" dirty="0"/>
              <a:t>layer produces </a:t>
            </a:r>
            <a:r>
              <a:rPr lang="en-US" dirty="0" smtClean="0"/>
              <a:t>capsular thickening</a:t>
            </a:r>
            <a:r>
              <a:rPr lang="en-US" dirty="0"/>
              <a:t>, fibrosis, and </a:t>
            </a:r>
            <a:r>
              <a:rPr lang="en-US" dirty="0" smtClean="0"/>
              <a:t>adherence of </a:t>
            </a:r>
            <a:r>
              <a:rPr lang="en-US" dirty="0"/>
              <a:t>the capsule to itself and to the </a:t>
            </a:r>
            <a:r>
              <a:rPr lang="en-US" dirty="0" smtClean="0"/>
              <a:t>anatomic neck </a:t>
            </a:r>
            <a:r>
              <a:rPr lang="en-US" dirty="0"/>
              <a:t>of the </a:t>
            </a:r>
            <a:r>
              <a:rPr lang="en-US" dirty="0" smtClean="0"/>
              <a:t>humerus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730250"/>
            <a:ext cx="85725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Secondary adhesive capsulitis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conditions can </a:t>
            </a:r>
            <a:r>
              <a:rPr lang="en-US" dirty="0" smtClean="0"/>
              <a:t>produce symptoms </a:t>
            </a:r>
            <a:r>
              <a:rPr lang="en-US" dirty="0"/>
              <a:t>similar to those of </a:t>
            </a:r>
            <a:r>
              <a:rPr lang="en-US" dirty="0" smtClean="0"/>
              <a:t>adhesive capsulitis like: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otator </a:t>
            </a:r>
            <a:r>
              <a:rPr lang="en-US" dirty="0"/>
              <a:t>cuff </a:t>
            </a:r>
            <a:r>
              <a:rPr lang="en-US" dirty="0" smtClean="0"/>
              <a:t>tears</a:t>
            </a:r>
          </a:p>
          <a:p>
            <a:pPr lvl="1"/>
            <a:r>
              <a:rPr lang="en-US" dirty="0" smtClean="0"/>
              <a:t>Calcific tendinitis </a:t>
            </a:r>
          </a:p>
          <a:p>
            <a:pPr lvl="1"/>
            <a:r>
              <a:rPr lang="en-US" dirty="0" smtClean="0"/>
              <a:t>Glenohumeral or acromioclavicular arthritis </a:t>
            </a:r>
          </a:p>
          <a:p>
            <a:pPr lvl="1"/>
            <a:r>
              <a:rPr lang="en-US" dirty="0" smtClean="0"/>
              <a:t>Cervical radiculopathy.</a:t>
            </a:r>
          </a:p>
          <a:p>
            <a:r>
              <a:rPr lang="en-US" dirty="0" smtClean="0"/>
              <a:t>In </a:t>
            </a:r>
            <a:r>
              <a:rPr lang="en-US" dirty="0"/>
              <a:t>these conditions</a:t>
            </a:r>
            <a:r>
              <a:rPr lang="en-US" dirty="0" smtClean="0"/>
              <a:t>, motion </a:t>
            </a:r>
            <a:r>
              <a:rPr lang="en-US" dirty="0"/>
              <a:t>loss is typically </a:t>
            </a:r>
            <a:r>
              <a:rPr lang="en-US" dirty="0" smtClean="0"/>
              <a:t>multifactorial rather </a:t>
            </a:r>
            <a:r>
              <a:rPr lang="en-US" dirty="0"/>
              <a:t>than the result </a:t>
            </a:r>
            <a:r>
              <a:rPr lang="en-US" dirty="0" smtClean="0"/>
              <a:t>of isolated </a:t>
            </a:r>
            <a:r>
              <a:rPr lang="en-US" dirty="0"/>
              <a:t>capsular </a:t>
            </a:r>
            <a:r>
              <a:rPr lang="en-US" dirty="0" smtClean="0"/>
              <a:t>restriction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etter to use the term: “Stiff </a:t>
            </a:r>
            <a:r>
              <a:rPr lang="en-US" b="1" dirty="0">
                <a:solidFill>
                  <a:srgbClr val="FF0000"/>
                </a:solidFill>
              </a:rPr>
              <a:t>and painful </a:t>
            </a:r>
            <a:r>
              <a:rPr lang="en-US" b="1" dirty="0" smtClean="0">
                <a:solidFill>
                  <a:srgbClr val="FF0000"/>
                </a:solidFill>
              </a:rPr>
              <a:t>shoulder”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Association conditions </a:t>
            </a:r>
            <a:br>
              <a:rPr lang="en-US" b="1" dirty="0" smtClean="0"/>
            </a:br>
            <a:r>
              <a:rPr lang="en-US" b="1" dirty="0" smtClean="0"/>
              <a:t>(??Risk factors)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Women 40-60 years.</a:t>
            </a:r>
          </a:p>
          <a:p>
            <a:r>
              <a:rPr lang="en-US" sz="2800" dirty="0" smtClean="0"/>
              <a:t>Thyroid dysfunction (hypo &amp; hyper)</a:t>
            </a:r>
          </a:p>
          <a:p>
            <a:r>
              <a:rPr sz="4000" spc="-37" baseline="1736" dirty="0" smtClean="0">
                <a:cs typeface="Arial"/>
              </a:rPr>
              <a:t>Cer</a:t>
            </a:r>
            <a:r>
              <a:rPr sz="4000" spc="-15" baseline="1736" dirty="0" smtClean="0">
                <a:cs typeface="Arial"/>
              </a:rPr>
              <a:t>v</a:t>
            </a:r>
            <a:r>
              <a:rPr sz="4000" spc="0" baseline="1736" dirty="0" smtClean="0">
                <a:cs typeface="Arial"/>
              </a:rPr>
              <a:t>i</a:t>
            </a:r>
            <a:r>
              <a:rPr sz="4000" spc="-15" baseline="1736" dirty="0" smtClean="0">
                <a:cs typeface="Arial"/>
              </a:rPr>
              <a:t>c</a:t>
            </a:r>
            <a:r>
              <a:rPr sz="4000" spc="-22" baseline="1736" dirty="0" smtClean="0">
                <a:cs typeface="Arial"/>
              </a:rPr>
              <a:t>al </a:t>
            </a:r>
            <a:r>
              <a:rPr sz="4000" spc="-15" baseline="1736" dirty="0" smtClean="0">
                <a:cs typeface="Arial"/>
              </a:rPr>
              <a:t>s</a:t>
            </a:r>
            <a:r>
              <a:rPr sz="4000" spc="-30" baseline="1736" dirty="0" smtClean="0">
                <a:cs typeface="Arial"/>
              </a:rPr>
              <a:t>pond</a:t>
            </a:r>
            <a:r>
              <a:rPr sz="4000" spc="-89" baseline="1736" dirty="0" smtClean="0">
                <a:cs typeface="Arial"/>
              </a:rPr>
              <a:t>y</a:t>
            </a:r>
            <a:r>
              <a:rPr sz="4000" spc="-7" baseline="1736" dirty="0" smtClean="0">
                <a:cs typeface="Arial"/>
              </a:rPr>
              <a:t>l</a:t>
            </a:r>
            <a:r>
              <a:rPr sz="4000" spc="-30" baseline="1736" dirty="0" smtClean="0">
                <a:cs typeface="Arial"/>
              </a:rPr>
              <a:t>o</a:t>
            </a:r>
            <a:r>
              <a:rPr sz="4000" spc="-15" baseline="1736" dirty="0" smtClean="0">
                <a:cs typeface="Arial"/>
              </a:rPr>
              <a:t>s</a:t>
            </a:r>
            <a:r>
              <a:rPr sz="4000" spc="0" baseline="1736" dirty="0" smtClean="0">
                <a:cs typeface="Arial"/>
              </a:rPr>
              <a:t>i</a:t>
            </a:r>
            <a:r>
              <a:rPr sz="4000" spc="-30" baseline="1736" dirty="0" smtClean="0">
                <a:cs typeface="Arial"/>
              </a:rPr>
              <a:t>s</a:t>
            </a:r>
            <a:endParaRPr lang="en-US" sz="4000" dirty="0" smtClean="0"/>
          </a:p>
          <a:p>
            <a:r>
              <a:rPr lang="en-US" sz="2800" dirty="0" smtClean="0"/>
              <a:t>Breast cancer treatment.</a:t>
            </a:r>
          </a:p>
          <a:p>
            <a:r>
              <a:rPr lang="en-US" sz="2800" dirty="0" err="1" smtClean="0"/>
              <a:t>Cerebrovascular</a:t>
            </a:r>
            <a:r>
              <a:rPr lang="en-US" sz="2800" dirty="0" smtClean="0"/>
              <a:t> accident</a:t>
            </a:r>
          </a:p>
          <a:p>
            <a:r>
              <a:rPr lang="en-US" sz="2800" dirty="0" smtClean="0"/>
              <a:t>Cardiovascular disease / </a:t>
            </a:r>
            <a:r>
              <a:rPr lang="en-US" sz="2800" dirty="0" smtClean="0"/>
              <a:t>Myocardial infarction</a:t>
            </a:r>
          </a:p>
          <a:p>
            <a:r>
              <a:rPr lang="en-US" sz="2800" b="1" dirty="0" smtClean="0"/>
              <a:t>Diabetes mellitus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Diabetes is </a:t>
            </a:r>
            <a:r>
              <a:rPr lang="en-US" dirty="0" smtClean="0">
                <a:solidFill>
                  <a:srgbClr val="FF0000"/>
                </a:solidFill>
              </a:rPr>
              <a:t>associated with </a:t>
            </a:r>
            <a:r>
              <a:rPr lang="en-US" dirty="0">
                <a:solidFill>
                  <a:srgbClr val="FF0000"/>
                </a:solidFill>
              </a:rPr>
              <a:t>a significantly worse prognosis</a:t>
            </a:r>
            <a:r>
              <a:rPr lang="en-US" dirty="0" smtClean="0">
                <a:solidFill>
                  <a:srgbClr val="FF0000"/>
                </a:solidFill>
              </a:rPr>
              <a:t>, greater </a:t>
            </a:r>
            <a:r>
              <a:rPr lang="en-US" dirty="0">
                <a:solidFill>
                  <a:srgbClr val="FF0000"/>
                </a:solidFill>
              </a:rPr>
              <a:t>need for surgery, and </a:t>
            </a:r>
            <a:r>
              <a:rPr lang="en-US" dirty="0" smtClean="0">
                <a:solidFill>
                  <a:srgbClr val="FF0000"/>
                </a:solidFill>
              </a:rPr>
              <a:t>suboptimal results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Pain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nsidious </a:t>
            </a:r>
            <a:r>
              <a:rPr lang="en-US" dirty="0"/>
              <a:t>onset of several </a:t>
            </a:r>
            <a:r>
              <a:rPr lang="en-US" dirty="0" smtClean="0"/>
              <a:t>months’ duration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onset of </a:t>
            </a:r>
            <a:r>
              <a:rPr lang="en-US" dirty="0" smtClean="0"/>
              <a:t>symptoms tends </a:t>
            </a:r>
            <a:r>
              <a:rPr lang="en-US" dirty="0"/>
              <a:t>to be more </a:t>
            </a:r>
            <a:r>
              <a:rPr lang="en-US" dirty="0" smtClean="0"/>
              <a:t>gradual</a:t>
            </a:r>
          </a:p>
          <a:p>
            <a:pPr lvl="1"/>
            <a:r>
              <a:rPr lang="en-US" dirty="0" smtClean="0"/>
              <a:t>Commonly </a:t>
            </a:r>
            <a:r>
              <a:rPr lang="en-US" dirty="0"/>
              <a:t>referred to the origin </a:t>
            </a:r>
            <a:r>
              <a:rPr lang="en-US" dirty="0" smtClean="0"/>
              <a:t>of the </a:t>
            </a:r>
            <a:r>
              <a:rPr lang="en-US" dirty="0"/>
              <a:t>deltoid.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Night </a:t>
            </a:r>
            <a:r>
              <a:rPr lang="en-US" dirty="0"/>
              <a:t>pain is </a:t>
            </a:r>
            <a:r>
              <a:rPr lang="en-US" dirty="0" smtClean="0"/>
              <a:t>common</a:t>
            </a:r>
          </a:p>
          <a:p>
            <a:pPr lvl="1"/>
            <a:r>
              <a:rPr lang="en-US" dirty="0"/>
              <a:t>patients typically cannot </a:t>
            </a:r>
            <a:r>
              <a:rPr lang="en-US" dirty="0" smtClean="0"/>
              <a:t>sleep on </a:t>
            </a:r>
            <a:r>
              <a:rPr lang="en-US" dirty="0"/>
              <a:t>the affected side.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Pain following repetitive </a:t>
            </a:r>
            <a:r>
              <a:rPr lang="en-US" dirty="0"/>
              <a:t>overhead </a:t>
            </a:r>
            <a:r>
              <a:rPr lang="en-US" dirty="0" smtClean="0"/>
              <a:t>activity is </a:t>
            </a:r>
            <a:r>
              <a:rPr lang="en-US" dirty="0"/>
              <a:t>not </a:t>
            </a:r>
            <a:r>
              <a:rPr lang="en-US" dirty="0" smtClean="0"/>
              <a:t>a typical feature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think about other pathology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Loss of motion</a:t>
            </a:r>
          </a:p>
          <a:p>
            <a:pPr lvl="1"/>
            <a:r>
              <a:rPr lang="en-US" dirty="0" smtClean="0"/>
              <a:t>With or after the onset of the pain, rarely before.</a:t>
            </a:r>
          </a:p>
          <a:p>
            <a:pPr lvl="1"/>
            <a:r>
              <a:rPr lang="en-US" dirty="0" smtClean="0"/>
              <a:t>Progressively worse with time</a:t>
            </a:r>
          </a:p>
          <a:p>
            <a:pPr lvl="1"/>
            <a:r>
              <a:rPr lang="en-US" dirty="0" smtClean="0"/>
              <a:t>Patients have </a:t>
            </a:r>
            <a:r>
              <a:rPr lang="en-US" dirty="0"/>
              <a:t>difficulty dressing, </a:t>
            </a:r>
            <a:r>
              <a:rPr lang="en-US" dirty="0" smtClean="0"/>
              <a:t>combing their </a:t>
            </a:r>
            <a:r>
              <a:rPr lang="en-US" dirty="0"/>
              <a:t>hair, reaching to a </a:t>
            </a:r>
            <a:r>
              <a:rPr lang="en-US" dirty="0" smtClean="0"/>
              <a:t>back pocket</a:t>
            </a:r>
            <a:r>
              <a:rPr lang="en-US" dirty="0"/>
              <a:t>, or fastening a brassiere.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457200" y="990600"/>
          <a:ext cx="8229600" cy="5638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Clinical Stages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Radiological assessment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5031"/>
            <a:ext cx="548640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17638"/>
            <a:ext cx="5486400" cy="3969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16383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Axillary view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417638"/>
            <a:ext cx="5219700" cy="521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167503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AP (GH) view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295400"/>
            <a:ext cx="4305515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5816024"/>
            <a:ext cx="335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Scapular Y lateral 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exam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 </a:t>
            </a:r>
            <a:r>
              <a:rPr lang="en-US" b="1" dirty="0" smtClean="0">
                <a:solidFill>
                  <a:srgbClr val="000000"/>
                </a:solidFill>
              </a:rPr>
              <a:t>mechanical restraint </a:t>
            </a:r>
            <a:r>
              <a:rPr lang="en-US" b="1" dirty="0">
                <a:solidFill>
                  <a:srgbClr val="000000"/>
                </a:solidFill>
              </a:rPr>
              <a:t>to passive </a:t>
            </a:r>
            <a:r>
              <a:rPr lang="en-US" b="1" dirty="0" smtClean="0">
                <a:solidFill>
                  <a:srgbClr val="000000"/>
                </a:solidFill>
              </a:rPr>
              <a:t>motion is </a:t>
            </a:r>
            <a:r>
              <a:rPr lang="en-US" b="1" dirty="0">
                <a:solidFill>
                  <a:srgbClr val="000000"/>
                </a:solidFill>
              </a:rPr>
              <a:t>the hallmark of adhesive capsulitis.</a:t>
            </a:r>
          </a:p>
          <a:p>
            <a:r>
              <a:rPr lang="en-US" dirty="0"/>
              <a:t>This finding is best appreciated </a:t>
            </a:r>
            <a:r>
              <a:rPr lang="en-US" dirty="0" smtClean="0"/>
              <a:t>on passive </a:t>
            </a:r>
            <a:r>
              <a:rPr lang="en-US" dirty="0"/>
              <a:t>external rotation with </a:t>
            </a:r>
            <a:r>
              <a:rPr lang="en-US" dirty="0" smtClean="0"/>
              <a:t>the arm </a:t>
            </a:r>
            <a:r>
              <a:rPr lang="en-US" dirty="0"/>
              <a:t>at the side.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 early stage, </a:t>
            </a:r>
            <a:r>
              <a:rPr lang="en-US" b="1" dirty="0" smtClean="0">
                <a:solidFill>
                  <a:srgbClr val="FF0000"/>
                </a:solidFill>
              </a:rPr>
              <a:t>painful ROM++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Mainly clinical diagnosis</a:t>
            </a:r>
          </a:p>
          <a:p>
            <a:r>
              <a:rPr lang="en-US" dirty="0" smtClean="0"/>
              <a:t>T</a:t>
            </a:r>
            <a:r>
              <a:rPr lang="en-US" dirty="0" smtClean="0"/>
              <a:t>o rule out other pathologies</a:t>
            </a:r>
          </a:p>
          <a:p>
            <a:r>
              <a:rPr lang="en-US" dirty="0" smtClean="0"/>
              <a:t>Most of the time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normal investigations </a:t>
            </a:r>
            <a:endParaRPr lang="en-US" b="1" dirty="0" smtClean="0"/>
          </a:p>
          <a:p>
            <a:r>
              <a:rPr lang="en-US" dirty="0" smtClean="0"/>
              <a:t>X-ray:</a:t>
            </a:r>
          </a:p>
          <a:p>
            <a:pPr lvl="1"/>
            <a:r>
              <a:rPr lang="en-US" dirty="0" smtClean="0"/>
              <a:t>Disuse osteopenia</a:t>
            </a:r>
          </a:p>
          <a:p>
            <a:r>
              <a:rPr lang="en-US" dirty="0" smtClean="0"/>
              <a:t>MRI:</a:t>
            </a:r>
          </a:p>
          <a:p>
            <a:pPr lvl="1"/>
            <a:r>
              <a:rPr lang="en-US" dirty="0" smtClean="0"/>
              <a:t>Thickening of </a:t>
            </a:r>
            <a:r>
              <a:rPr lang="en-US" dirty="0"/>
              <a:t>the joint capsule and </a:t>
            </a:r>
            <a:r>
              <a:rPr lang="en-US" dirty="0" smtClean="0"/>
              <a:t>diminished filling </a:t>
            </a:r>
            <a:r>
              <a:rPr lang="en-US" dirty="0"/>
              <a:t>of the </a:t>
            </a:r>
            <a:r>
              <a:rPr lang="en-US" dirty="0" err="1"/>
              <a:t>axillary</a:t>
            </a:r>
            <a:r>
              <a:rPr lang="en-US" dirty="0"/>
              <a:t> </a:t>
            </a:r>
            <a:r>
              <a:rPr lang="en-US" dirty="0" smtClean="0"/>
              <a:t>pouch</a:t>
            </a:r>
          </a:p>
          <a:p>
            <a:pPr lvl="1"/>
            <a:endParaRPr lang="en-US" dirty="0" smtClean="0"/>
          </a:p>
          <a:p>
            <a:pPr algn="ctr">
              <a:buNone/>
            </a:pPr>
            <a:r>
              <a:rPr b="1" dirty="0" smtClean="0">
                <a:solidFill>
                  <a:srgbClr val="FF0000"/>
                </a:solidFill>
              </a:rPr>
              <a:t>The diagnosis of adhesive capsulitis is often one of exclusion.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800600" y="1757361"/>
            <a:ext cx="4173537" cy="4368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Be careful? </a:t>
            </a:r>
            <a:endParaRPr lang="en-US" sz="54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sz="4800" dirty="0" smtClean="0">
                <a:latin typeface="Arial"/>
                <a:cs typeface="Arial"/>
              </a:rPr>
              <a:t>M</a:t>
            </a:r>
            <a:r>
              <a:rPr sz="4800" spc="-15" dirty="0" smtClean="0">
                <a:latin typeface="Arial"/>
                <a:cs typeface="Arial"/>
              </a:rPr>
              <a:t>u</a:t>
            </a:r>
            <a:r>
              <a:rPr sz="4800" spc="0" dirty="0" smtClean="0">
                <a:latin typeface="Arial"/>
                <a:cs typeface="Arial"/>
              </a:rPr>
              <a:t>st</a:t>
            </a:r>
            <a:r>
              <a:rPr sz="4800" spc="10" dirty="0" smtClean="0">
                <a:latin typeface="Arial"/>
                <a:cs typeface="Arial"/>
              </a:rPr>
              <a:t> </a:t>
            </a:r>
            <a:r>
              <a:rPr sz="4800" spc="0" dirty="0" smtClean="0">
                <a:latin typeface="Arial"/>
                <a:cs typeface="Arial"/>
              </a:rPr>
              <a:t>r</a:t>
            </a:r>
            <a:r>
              <a:rPr sz="4800" spc="-15" dirty="0" smtClean="0">
                <a:latin typeface="Arial"/>
                <a:cs typeface="Arial"/>
              </a:rPr>
              <a:t>u</a:t>
            </a:r>
            <a:r>
              <a:rPr sz="4800" spc="-10" dirty="0" smtClean="0">
                <a:latin typeface="Arial"/>
                <a:cs typeface="Arial"/>
              </a:rPr>
              <a:t>l</a:t>
            </a:r>
            <a:r>
              <a:rPr sz="4800" spc="0" dirty="0" smtClean="0">
                <a:latin typeface="Arial"/>
                <a:cs typeface="Arial"/>
              </a:rPr>
              <a:t>e</a:t>
            </a:r>
            <a:r>
              <a:rPr sz="4800" spc="-5" dirty="0" smtClean="0">
                <a:latin typeface="Arial"/>
                <a:cs typeface="Arial"/>
              </a:rPr>
              <a:t> </a:t>
            </a:r>
            <a:r>
              <a:rPr sz="4800" spc="-15" dirty="0" smtClean="0">
                <a:latin typeface="Arial"/>
                <a:cs typeface="Arial"/>
              </a:rPr>
              <a:t>out </a:t>
            </a:r>
            <a:r>
              <a:rPr lang="en-US" sz="4800" spc="-15" dirty="0" smtClean="0">
                <a:latin typeface="Arial"/>
                <a:cs typeface="Arial"/>
              </a:rPr>
              <a:t>missed </a:t>
            </a:r>
            <a:r>
              <a:rPr sz="4800" spc="-15" dirty="0" smtClean="0">
                <a:latin typeface="Arial"/>
                <a:cs typeface="Arial"/>
              </a:rPr>
              <a:t>d</a:t>
            </a:r>
            <a:r>
              <a:rPr sz="4800" spc="-10" dirty="0" smtClean="0">
                <a:latin typeface="Arial"/>
                <a:cs typeface="Arial"/>
              </a:rPr>
              <a:t>i</a:t>
            </a:r>
            <a:r>
              <a:rPr sz="4800" spc="0" dirty="0" smtClean="0">
                <a:latin typeface="Arial"/>
                <a:cs typeface="Arial"/>
              </a:rPr>
              <a:t>s</a:t>
            </a:r>
            <a:r>
              <a:rPr sz="4800" spc="-10" dirty="0" smtClean="0">
                <a:latin typeface="Arial"/>
                <a:cs typeface="Arial"/>
              </a:rPr>
              <a:t>l</a:t>
            </a:r>
            <a:r>
              <a:rPr sz="4800" spc="-15" dirty="0" smtClean="0">
                <a:latin typeface="Arial"/>
                <a:cs typeface="Arial"/>
              </a:rPr>
              <a:t>o</a:t>
            </a:r>
            <a:r>
              <a:rPr sz="4800" spc="0" dirty="0" smtClean="0">
                <a:latin typeface="Arial"/>
                <a:cs typeface="Arial"/>
              </a:rPr>
              <a:t>c</a:t>
            </a:r>
            <a:r>
              <a:rPr sz="4800" spc="-15" dirty="0" smtClean="0">
                <a:latin typeface="Arial"/>
                <a:cs typeface="Arial"/>
              </a:rPr>
              <a:t>a</a:t>
            </a:r>
            <a:r>
              <a:rPr sz="4800" spc="5" dirty="0" smtClean="0">
                <a:latin typeface="Arial"/>
                <a:cs typeface="Arial"/>
              </a:rPr>
              <a:t>t</a:t>
            </a:r>
            <a:r>
              <a:rPr sz="4800" spc="-10" dirty="0" smtClean="0">
                <a:latin typeface="Arial"/>
                <a:cs typeface="Arial"/>
              </a:rPr>
              <a:t>i</a:t>
            </a:r>
            <a:r>
              <a:rPr sz="4800" spc="-15" dirty="0" smtClean="0">
                <a:latin typeface="Arial"/>
                <a:cs typeface="Arial"/>
              </a:rPr>
              <a:t>on!</a:t>
            </a:r>
            <a:endParaRPr sz="4800" dirty="0" smtClean="0">
              <a:latin typeface="Arial"/>
              <a:cs typeface="Arial"/>
            </a:endParaRPr>
          </a:p>
          <a:p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Mainly conservative</a:t>
            </a:r>
          </a:p>
          <a:p>
            <a:r>
              <a:rPr lang="en-US" sz="2800" dirty="0" smtClean="0"/>
              <a:t>Physical </a:t>
            </a:r>
            <a:r>
              <a:rPr lang="en-US" sz="2800" dirty="0"/>
              <a:t>therapy combined with </a:t>
            </a:r>
            <a:r>
              <a:rPr lang="en-US" sz="2800" dirty="0" smtClean="0"/>
              <a:t>a home </a:t>
            </a:r>
            <a:r>
              <a:rPr lang="en-US" sz="2800" dirty="0"/>
              <a:t>exercise program is the </a:t>
            </a:r>
            <a:r>
              <a:rPr lang="en-US" sz="2800" dirty="0" smtClean="0"/>
              <a:t>mainstay of </a:t>
            </a:r>
            <a:r>
              <a:rPr lang="en-US" sz="2800" dirty="0"/>
              <a:t>treatment, regardless of stage</a:t>
            </a:r>
            <a:r>
              <a:rPr lang="en-US" sz="2800" dirty="0" smtClean="0"/>
              <a:t>.</a:t>
            </a:r>
          </a:p>
          <a:p>
            <a:pPr lvl="1"/>
            <a:r>
              <a:rPr lang="en-US" sz="2400" dirty="0"/>
              <a:t>Gentle progressive </a:t>
            </a:r>
            <a:r>
              <a:rPr lang="en-US" sz="2400" dirty="0" smtClean="0"/>
              <a:t>stretching</a:t>
            </a:r>
          </a:p>
          <a:p>
            <a:r>
              <a:rPr lang="en-US" sz="2800" dirty="0" smtClean="0"/>
              <a:t>Patients should be </a:t>
            </a:r>
            <a:r>
              <a:rPr lang="en-US" sz="2800" dirty="0"/>
              <a:t>counseled that they face a </a:t>
            </a:r>
            <a:r>
              <a:rPr lang="en-US" sz="2800" dirty="0" smtClean="0"/>
              <a:t>prolonged recovery </a:t>
            </a:r>
            <a:r>
              <a:rPr lang="en-US" sz="2800" dirty="0"/>
              <a:t>period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Adjunct to PT:</a:t>
            </a:r>
          </a:p>
          <a:p>
            <a:pPr lvl="1"/>
            <a:r>
              <a:rPr lang="en-US" sz="2400" dirty="0" smtClean="0"/>
              <a:t>NSAID</a:t>
            </a:r>
          </a:p>
          <a:p>
            <a:pPr lvl="1"/>
            <a:r>
              <a:rPr lang="en-US" sz="2400" dirty="0" smtClean="0"/>
              <a:t>Steroid injections</a:t>
            </a:r>
            <a:endParaRPr lang="en-US" sz="2800" dirty="0" smtClean="0"/>
          </a:p>
          <a:p>
            <a:pPr algn="ctr">
              <a:buNone/>
            </a:pPr>
            <a:r>
              <a:rPr sz="2800" b="1" dirty="0" smtClean="0">
                <a:solidFill>
                  <a:srgbClr val="FF0000"/>
                </a:solidFill>
              </a:rPr>
              <a:t>Self-limiting disorder that resolves in 1–3 years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Treatment </a:t>
            </a:r>
            <a:br>
              <a:rPr lang="en-US" b="1" dirty="0" smtClean="0"/>
            </a:br>
            <a:r>
              <a:rPr lang="en-US" b="1" dirty="0" smtClean="0"/>
              <a:t>(Surgical)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Rarely needed</a:t>
            </a:r>
          </a:p>
          <a:p>
            <a:r>
              <a:rPr lang="en-US" dirty="0" smtClean="0"/>
              <a:t>If no improvement after 6 months of therapy</a:t>
            </a:r>
          </a:p>
          <a:p>
            <a:r>
              <a:rPr lang="en-US" dirty="0" smtClean="0"/>
              <a:t>Options:</a:t>
            </a:r>
          </a:p>
          <a:p>
            <a:pPr marL="400050" lvl="1" indent="0"/>
            <a:r>
              <a:rPr lang="en-US" dirty="0" smtClean="0"/>
              <a:t>Manipulation under anesthesia</a:t>
            </a:r>
          </a:p>
          <a:p>
            <a:pPr marL="400050" lvl="1" indent="0"/>
            <a:r>
              <a:rPr lang="en-US" dirty="0" smtClean="0"/>
              <a:t>Arthroscopic capsular release 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Acromioclavicular joint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00" y="1447800"/>
            <a:ext cx="5955000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 joint common conditions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Traumatic AC joint separation/dislocation</a:t>
            </a:r>
          </a:p>
          <a:p>
            <a:r>
              <a:rPr lang="en-US" dirty="0" smtClean="0"/>
              <a:t>Osteoarthritis </a:t>
            </a:r>
          </a:p>
          <a:p>
            <a:r>
              <a:rPr lang="en-US" dirty="0" err="1" smtClean="0"/>
              <a:t>Osteolysis</a:t>
            </a:r>
            <a:r>
              <a:rPr lang="en-US" dirty="0" smtClean="0"/>
              <a:t> of distal clavicle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64540" y="1744471"/>
            <a:ext cx="7536180" cy="425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870" indent="-344805">
              <a:lnSpc>
                <a:spcPts val="3350"/>
              </a:lnSpc>
              <a:buClr>
                <a:srgbClr val="FF0000"/>
              </a:buClr>
              <a:buFont typeface="Times New Roman"/>
              <a:buChar char="•"/>
              <a:tabLst>
                <a:tab pos="356870" algn="l"/>
              </a:tabLst>
            </a:pPr>
            <a:r>
              <a:rPr sz="2800" spc="-15" dirty="0" smtClean="0">
                <a:solidFill>
                  <a:srgbClr val="000066"/>
                </a:solidFill>
                <a:latin typeface="Times New Roman"/>
                <a:cs typeface="Times New Roman"/>
              </a:rPr>
              <a:t>A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l</a:t>
            </a:r>
            <a:r>
              <a:rPr sz="2800" spc="-50" dirty="0" smtClean="0">
                <a:solidFill>
                  <a:srgbClr val="000066"/>
                </a:solidFill>
                <a:latin typeface="Times New Roman"/>
                <a:cs typeface="Times New Roman"/>
              </a:rPr>
              <a:t>m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os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t</a:t>
            </a:r>
            <a:r>
              <a:rPr sz="2800" spc="-20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a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l</a:t>
            </a:r>
            <a:r>
              <a:rPr sz="2800" spc="-15" dirty="0" smtClean="0">
                <a:solidFill>
                  <a:srgbClr val="000066"/>
                </a:solidFill>
                <a:latin typeface="Times New Roman"/>
                <a:cs typeface="Times New Roman"/>
              </a:rPr>
              <a:t>w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a</a:t>
            </a:r>
            <a:r>
              <a:rPr sz="2800" spc="-40" dirty="0" smtClean="0">
                <a:solidFill>
                  <a:srgbClr val="000066"/>
                </a:solidFill>
                <a:latin typeface="Times New Roman"/>
                <a:cs typeface="Times New Roman"/>
              </a:rPr>
              <a:t>y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s</a:t>
            </a:r>
            <a:r>
              <a:rPr sz="2800" spc="5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a</a:t>
            </a:r>
            <a:r>
              <a:rPr sz="2800" spc="-5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di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rect</a:t>
            </a:r>
            <a:r>
              <a:rPr sz="2800" spc="-70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blo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w</a:t>
            </a:r>
            <a:r>
              <a:rPr sz="2800" spc="-45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r</a:t>
            </a:r>
            <a:r>
              <a:rPr sz="2800" spc="-30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fa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l</a:t>
            </a:r>
            <a:r>
              <a:rPr sz="2800" spc="-45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ont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o</a:t>
            </a:r>
            <a:r>
              <a:rPr sz="2800" spc="-45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000066"/>
                </a:solidFill>
                <a:latin typeface="Times New Roman"/>
                <a:cs typeface="Times New Roman"/>
              </a:rPr>
              <a:t>acr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o</a:t>
            </a:r>
            <a:r>
              <a:rPr sz="2800" spc="-50" dirty="0" smtClean="0">
                <a:solidFill>
                  <a:srgbClr val="000066"/>
                </a:solidFill>
                <a:latin typeface="Times New Roman"/>
                <a:cs typeface="Times New Roman"/>
              </a:rPr>
              <a:t>m</a:t>
            </a:r>
            <a:r>
              <a:rPr sz="2800" spc="10" dirty="0" smtClean="0">
                <a:solidFill>
                  <a:srgbClr val="000066"/>
                </a:solidFill>
                <a:latin typeface="Times New Roman"/>
                <a:cs typeface="Times New Roman"/>
              </a:rPr>
              <a:t>ion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050" y="2579687"/>
            <a:ext cx="4095749" cy="3581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81600" y="2589213"/>
            <a:ext cx="3552824" cy="3582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Traumatic AC joint separation/dislocation</a:t>
            </a:r>
            <a:br>
              <a:rPr lang="en-US" b="1" dirty="0" smtClean="0"/>
            </a:b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30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323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endParaRPr lang="en-US" dirty="0"/>
          </a:p>
        </p:txBody>
      </p:sp>
      <p:sp>
        <p:nvSpPr>
          <p:cNvPr id="5" name="object 36"/>
          <p:cNvSpPr/>
          <p:nvPr/>
        </p:nvSpPr>
        <p:spPr>
          <a:xfrm>
            <a:off x="457201" y="3810000"/>
            <a:ext cx="8564562" cy="2762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Conservative: </a:t>
            </a:r>
            <a:r>
              <a:rPr lang="en-US" sz="2800" b="0" dirty="0" smtClean="0"/>
              <a:t>partial dislocation</a:t>
            </a:r>
            <a:endParaRPr lang="en-US" sz="2800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Surgical:</a:t>
            </a:r>
            <a:r>
              <a:rPr lang="en-US" sz="3200" b="0" dirty="0" smtClean="0"/>
              <a:t> complete dislocation </a:t>
            </a:r>
            <a:endParaRPr lang="en-US" sz="32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770375"/>
            <a:ext cx="3778943" cy="3630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87074"/>
            <a:ext cx="3276600" cy="3666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Subacromial Impingement </a:t>
            </a:r>
            <a:r>
              <a:rPr lang="en-US" b="1" dirty="0"/>
              <a:t>S</a:t>
            </a:r>
            <a:r>
              <a:rPr lang="en-US" b="1" dirty="0" smtClean="0"/>
              <a:t>yndrome (SIS)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81200"/>
            <a:ext cx="5079651" cy="401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Painful Conditions of the Acromioclavicular Joint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Primary </a:t>
            </a:r>
            <a:r>
              <a:rPr lang="en-US" dirty="0" smtClean="0"/>
              <a:t>Osteoarthritis</a:t>
            </a:r>
          </a:p>
          <a:p>
            <a:pPr lvl="1"/>
            <a:r>
              <a:rPr lang="en-US" dirty="0" smtClean="0"/>
              <a:t>Most common cause </a:t>
            </a:r>
            <a:r>
              <a:rPr lang="en-US" dirty="0"/>
              <a:t>of pain in the AC </a:t>
            </a:r>
            <a:r>
              <a:rPr lang="en-US" dirty="0" smtClean="0"/>
              <a:t>joint</a:t>
            </a:r>
          </a:p>
          <a:p>
            <a:pPr lvl="1"/>
            <a:r>
              <a:rPr lang="en-US" dirty="0" smtClean="0"/>
              <a:t>50 % of elderly </a:t>
            </a:r>
            <a:r>
              <a:rPr lang="en-US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/>
              <a:t>Pts may have radiological evidence of OA</a:t>
            </a:r>
          </a:p>
          <a:p>
            <a:r>
              <a:rPr lang="en-US" dirty="0"/>
              <a:t> Posttraumatic </a:t>
            </a:r>
            <a:r>
              <a:rPr lang="en-US" dirty="0" smtClean="0"/>
              <a:t>Arthritis</a:t>
            </a:r>
          </a:p>
          <a:p>
            <a:r>
              <a:rPr lang="en-US" dirty="0"/>
              <a:t> Distal Clavicle </a:t>
            </a:r>
            <a:r>
              <a:rPr lang="en-US" dirty="0" err="1" smtClean="0"/>
              <a:t>Osteolysis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epetitive </a:t>
            </a:r>
            <a:r>
              <a:rPr lang="en-US" dirty="0" err="1" smtClean="0"/>
              <a:t>microtrauma</a:t>
            </a:r>
            <a:endParaRPr lang="en-US" dirty="0" smtClean="0"/>
          </a:p>
          <a:p>
            <a:pPr lvl="1"/>
            <a:r>
              <a:rPr lang="en-US" dirty="0" smtClean="0"/>
              <a:t> Weight</a:t>
            </a:r>
            <a:r>
              <a:rPr lang="en-US" dirty="0"/>
              <a:t>-</a:t>
            </a:r>
            <a:r>
              <a:rPr lang="en-US" dirty="0" smtClean="0"/>
              <a:t>lifting athletes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90938"/>
            <a:ext cx="4114800" cy="461466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X-ray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AC OA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498975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Distal clavicle </a:t>
            </a:r>
            <a:r>
              <a:rPr lang="en-US" sz="3200" dirty="0" err="1" smtClean="0"/>
              <a:t>osteolysis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52650"/>
            <a:ext cx="4476750" cy="447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Conservative </a:t>
            </a:r>
            <a:r>
              <a:rPr lang="en-US" b="1" u="sng" dirty="0" smtClean="0">
                <a:solidFill>
                  <a:srgbClr val="FF0000"/>
                </a:solidFill>
              </a:rPr>
              <a:t>(main treatment) </a:t>
            </a:r>
          </a:p>
          <a:p>
            <a:pPr lvl="1"/>
            <a:r>
              <a:rPr lang="en-US" dirty="0" smtClean="0"/>
              <a:t>activity modification</a:t>
            </a:r>
          </a:p>
          <a:p>
            <a:pPr lvl="1"/>
            <a:r>
              <a:rPr lang="en-US" dirty="0" smtClean="0"/>
              <a:t>NSAID</a:t>
            </a:r>
          </a:p>
          <a:p>
            <a:pPr lvl="1"/>
            <a:r>
              <a:rPr lang="en-US" dirty="0" smtClean="0"/>
              <a:t>Corticosteroid injections</a:t>
            </a:r>
          </a:p>
          <a:p>
            <a:pPr lvl="1"/>
            <a:r>
              <a:rPr lang="en-US" dirty="0" smtClean="0"/>
              <a:t>physical therapy</a:t>
            </a:r>
          </a:p>
          <a:p>
            <a:r>
              <a:rPr lang="en-US" b="1" dirty="0" smtClean="0"/>
              <a:t>Surgical</a:t>
            </a:r>
          </a:p>
          <a:p>
            <a:pPr lvl="1"/>
            <a:r>
              <a:rPr lang="en-US" dirty="0" smtClean="0"/>
              <a:t>Failed non-operative measures</a:t>
            </a:r>
          </a:p>
          <a:p>
            <a:pPr lvl="1"/>
            <a:r>
              <a:rPr lang="en-US" dirty="0" smtClean="0"/>
              <a:t>Distal clavicle resection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Shoulder dislocation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sz="3600" b="1" dirty="0" smtClean="0">
                <a:solidFill>
                  <a:srgbClr val="FF0000"/>
                </a:solidFill>
              </a:rPr>
              <a:t>Acute dislocation is a surgical emergency and demands urgent relocation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92" y="3429000"/>
            <a:ext cx="6252308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Shoulder dislocation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shoulder joint has the greatest</a:t>
            </a:r>
            <a:r>
              <a:rPr lang="en-US" dirty="0" smtClean="0"/>
              <a:t> ROM of </a:t>
            </a:r>
            <a:r>
              <a:rPr lang="en-US" dirty="0"/>
              <a:t>any joint in </a:t>
            </a:r>
            <a:r>
              <a:rPr lang="en-US" dirty="0" smtClean="0"/>
              <a:t>the body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It </a:t>
            </a:r>
            <a:r>
              <a:rPr lang="en-US" dirty="0"/>
              <a:t>relies on soft-tissue restraints, including </a:t>
            </a:r>
            <a:r>
              <a:rPr lang="en-US" dirty="0" smtClean="0"/>
              <a:t>the capsule</a:t>
            </a:r>
            <a:r>
              <a:rPr lang="en-US" dirty="0"/>
              <a:t>, ligaments, and musculature, </a:t>
            </a:r>
            <a:r>
              <a:rPr lang="en-US" dirty="0" smtClean="0"/>
              <a:t>for stability. </a:t>
            </a:r>
          </a:p>
          <a:p>
            <a:r>
              <a:rPr lang="en-US" dirty="0"/>
              <a:t>Therefore, this </a:t>
            </a:r>
            <a:r>
              <a:rPr lang="en-US" dirty="0" smtClean="0"/>
              <a:t>joint is </a:t>
            </a:r>
            <a:r>
              <a:rPr lang="en-US" dirty="0"/>
              <a:t>at the highest risk for dislocation.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04800" y="5486400"/>
            <a:ext cx="1664208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5276671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</a:rPr>
              <a:t>ost frequently dislocated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Large joint of the body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Classification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Atraumatic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Multidirectional</a:t>
            </a:r>
            <a:r>
              <a:rPr lang="en-US" sz="2800" dirty="0"/>
              <a:t> </a:t>
            </a:r>
            <a:r>
              <a:rPr lang="en-US" sz="2800" dirty="0" smtClean="0"/>
              <a:t>instability </a:t>
            </a:r>
            <a:endParaRPr lang="en-US" sz="2800" dirty="0" smtClean="0"/>
          </a:p>
          <a:p>
            <a:r>
              <a:rPr lang="en-US" sz="2800" dirty="0" smtClean="0"/>
              <a:t>Generalized </a:t>
            </a:r>
            <a:r>
              <a:rPr lang="en-US" sz="2800" dirty="0"/>
              <a:t>ligamentous </a:t>
            </a:r>
            <a:r>
              <a:rPr lang="en-US" sz="2800" dirty="0" smtClean="0"/>
              <a:t>laxity</a:t>
            </a:r>
          </a:p>
          <a:p>
            <a:r>
              <a:rPr lang="en-US" sz="2800" dirty="0" smtClean="0"/>
              <a:t>Bilateral 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esponds </a:t>
            </a:r>
            <a:r>
              <a:rPr lang="en-US" sz="2800" dirty="0"/>
              <a:t>well </a:t>
            </a:r>
            <a:r>
              <a:rPr lang="en-US" sz="2800" dirty="0" smtClean="0"/>
              <a:t>to nonsurgical management</a:t>
            </a:r>
            <a:r>
              <a:rPr lang="en-US" sz="2800" dirty="0"/>
              <a:t>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Traumatic 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96%</a:t>
            </a:r>
          </a:p>
          <a:p>
            <a:r>
              <a:rPr lang="en-US" sz="2800" dirty="0" smtClean="0"/>
              <a:t>Unidirectional  </a:t>
            </a:r>
          </a:p>
          <a:p>
            <a:r>
              <a:rPr lang="en-US" sz="2800" dirty="0" smtClean="0"/>
              <a:t>further </a:t>
            </a:r>
            <a:r>
              <a:rPr lang="en-US" sz="2800" dirty="0"/>
              <a:t>classified by the direction </a:t>
            </a:r>
            <a:r>
              <a:rPr lang="en-US" sz="2800" dirty="0" smtClean="0"/>
              <a:t>of the </a:t>
            </a:r>
            <a:r>
              <a:rPr lang="en-US" sz="2800" dirty="0"/>
              <a:t>humeral head dislocation:</a:t>
            </a:r>
            <a:r>
              <a:rPr lang="en-US" sz="2800" dirty="0" smtClean="0"/>
              <a:t> </a:t>
            </a:r>
          </a:p>
          <a:p>
            <a:pPr lvl="1"/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</a:rPr>
              <a:t>nterior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Posterior </a:t>
            </a:r>
          </a:p>
          <a:p>
            <a:pPr lvl="1"/>
            <a:r>
              <a:rPr lang="en-US" sz="2400" dirty="0" smtClean="0"/>
              <a:t>Inferio</a:t>
            </a:r>
            <a:r>
              <a:rPr lang="en-US" sz="2400" dirty="0"/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Acute traumatic dislocation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55" y="4546600"/>
            <a:ext cx="2780645" cy="208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" y="4318000"/>
            <a:ext cx="2765964" cy="246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0" y="1411633"/>
            <a:ext cx="2228850" cy="29825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417638"/>
            <a:ext cx="2286000" cy="3104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844" y="1946032"/>
            <a:ext cx="2483556" cy="25217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844" y="4267200"/>
            <a:ext cx="2483556" cy="2514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72200" y="1295400"/>
            <a:ext cx="292735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Anterior dislocation</a:t>
            </a:r>
            <a:endParaRPr lang="en-US" sz="2400" b="1" dirty="0"/>
          </a:p>
        </p:txBody>
      </p:sp>
      <p:sp>
        <p:nvSpPr>
          <p:cNvPr id="28" name="Oval 27"/>
          <p:cNvSpPr/>
          <p:nvPr/>
        </p:nvSpPr>
        <p:spPr>
          <a:xfrm>
            <a:off x="5791200" y="990600"/>
            <a:ext cx="3232150" cy="5791200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9754763">
            <a:off x="6431844" y="3048000"/>
            <a:ext cx="2483556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&gt; 95%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Acute </a:t>
            </a:r>
            <a:r>
              <a:rPr lang="en-US" b="1" u="sng" dirty="0" smtClean="0">
                <a:solidFill>
                  <a:srgbClr val="FF0000"/>
                </a:solidFill>
              </a:rPr>
              <a:t>Anterior </a:t>
            </a:r>
            <a:r>
              <a:rPr lang="en-US" b="1" dirty="0" smtClean="0"/>
              <a:t>Traumatic Shoulder Dislocation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Mechanism of injury</a:t>
            </a:r>
          </a:p>
          <a:p>
            <a:pPr lvl="1"/>
            <a:r>
              <a:rPr dirty="0" smtClean="0"/>
              <a:t>Violent external rotation in abduction levers the head of the humerus out of the glenoid socket, avulsing anterior bony and soft tissue structures in the process (the Bankart lesion)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328160"/>
            <a:ext cx="3962400" cy="237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358640"/>
            <a:ext cx="3911600" cy="2346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250950"/>
          </a:xfrm>
        </p:spPr>
        <p:txBody>
          <a:bodyPr/>
          <a:lstStyle/>
          <a:p>
            <a:pPr eaLnBrk="1" hangingPunct="1"/>
            <a:r>
              <a:rPr lang="en-US" b="1" dirty="0"/>
              <a:t>Clinical</a:t>
            </a:r>
            <a:r>
              <a:rPr lang="en-US" b="1" dirty="0" smtClean="0"/>
              <a:t> presentation</a:t>
            </a:r>
            <a:endParaRPr lang="en-US" b="1" dirty="0"/>
          </a:p>
        </p:txBody>
      </p:sp>
      <p:sp>
        <p:nvSpPr>
          <p:cNvPr id="6144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676400"/>
            <a:ext cx="4343400" cy="4953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Patient is in </a:t>
            </a:r>
            <a:r>
              <a:rPr lang="en-US" dirty="0" smtClean="0"/>
              <a:t>pain+++</a:t>
            </a:r>
          </a:p>
          <a:p>
            <a:r>
              <a:rPr dirty="0" smtClean="0"/>
              <a:t>The arm is usually held in an abducted and externally rotated position. </a:t>
            </a:r>
            <a:endParaRPr lang="en-US" dirty="0" smtClean="0"/>
          </a:p>
          <a:p>
            <a:r>
              <a:rPr dirty="0" smtClean="0"/>
              <a:t>There is loss of the normal contour of the deltoid</a:t>
            </a:r>
            <a:endParaRPr lang="en-US" dirty="0" smtClean="0"/>
          </a:p>
          <a:p>
            <a:r>
              <a:rPr dirty="0" smtClean="0"/>
              <a:t>Acromion is prominent posteriorly and laterally. </a:t>
            </a:r>
            <a:endParaRPr lang="en-US" dirty="0" smtClean="0"/>
          </a:p>
          <a:p>
            <a:r>
              <a:rPr dirty="0" smtClean="0"/>
              <a:t>The humeral head itself may well be palpable anteriorly.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136" y="1066800"/>
            <a:ext cx="4305300" cy="3569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36" y="4095750"/>
            <a:ext cx="4145864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Neurological assessment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Neurological injury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/>
              <a:t> 13% </a:t>
            </a:r>
          </a:p>
          <a:p>
            <a:r>
              <a:rPr lang="en-US" b="1" dirty="0"/>
              <a:t>Axillary nerve</a:t>
            </a:r>
            <a:r>
              <a:rPr lang="en-US" b="1" dirty="0" smtClean="0"/>
              <a:t> </a:t>
            </a:r>
          </a:p>
          <a:p>
            <a:pPr lvl="1"/>
            <a:r>
              <a:rPr lang="en-US" dirty="0" smtClean="0"/>
              <a:t>Deltoid </a:t>
            </a:r>
            <a:r>
              <a:rPr lang="en-US" dirty="0"/>
              <a:t>weakness or numbness over the </a:t>
            </a:r>
            <a:r>
              <a:rPr lang="en-US" dirty="0" err="1"/>
              <a:t>anterolateral</a:t>
            </a:r>
            <a:r>
              <a:rPr lang="en-US" dirty="0"/>
              <a:t> shoulder. </a:t>
            </a:r>
          </a:p>
          <a:p>
            <a:pPr lvl="1"/>
            <a:r>
              <a:rPr lang="en-US" dirty="0"/>
              <a:t>Normal sensation </a:t>
            </a:r>
            <a:r>
              <a:rPr lang="en-US" b="1" u="sng" dirty="0"/>
              <a:t>does not exclude</a:t>
            </a:r>
            <a:r>
              <a:rPr lang="en-US" dirty="0"/>
              <a:t> </a:t>
            </a:r>
            <a:r>
              <a:rPr lang="en-US" dirty="0" err="1"/>
              <a:t>axillary</a:t>
            </a:r>
            <a:r>
              <a:rPr lang="en-US" dirty="0"/>
              <a:t> nerve injury.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216150"/>
            <a:ext cx="4076700" cy="242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417638"/>
            <a:ext cx="38354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Subacromial impingement syndrome (SIS)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b="1" dirty="0" smtClean="0"/>
              <a:t>Is the most common disorder of shoulder, accounting for 44–65% of all complaints of shoulder pain during a physician's office visit</a:t>
            </a:r>
            <a:r>
              <a:rPr lang="en-US" b="1" dirty="0" smtClean="0"/>
              <a:t>. </a:t>
            </a:r>
          </a:p>
          <a:p>
            <a:r>
              <a:rPr b="1" dirty="0" smtClean="0"/>
              <a:t>Represents a spectrum of pathology</a:t>
            </a:r>
            <a:r>
              <a:rPr lang="en-US" b="1" dirty="0" smtClean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Subacromial bursitis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</a:t>
            </a:r>
            <a:r>
              <a:rPr lang="en-US" b="1" dirty="0" smtClean="0"/>
              <a:t>otator </a:t>
            </a:r>
            <a:r>
              <a:rPr lang="en-US" b="1" dirty="0"/>
              <a:t>cuff tendinopathy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</a:t>
            </a:r>
            <a:r>
              <a:rPr lang="en-US" b="1" dirty="0" smtClean="0"/>
              <a:t>artial</a:t>
            </a:r>
            <a:r>
              <a:rPr lang="en-US" b="1" dirty="0"/>
              <a:t>- and full-thickness </a:t>
            </a:r>
            <a:r>
              <a:rPr lang="en-US" b="1" dirty="0" smtClean="0"/>
              <a:t>rotator cuff </a:t>
            </a:r>
            <a:r>
              <a:rPr lang="en-US" b="1" dirty="0"/>
              <a:t>tears.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Radiological evaluation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76" y="1419225"/>
            <a:ext cx="4724316" cy="462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5105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Is it dislocated or not?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776" y="1419225"/>
            <a:ext cx="5337067" cy="4862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37270"/>
            <a:ext cx="3674226" cy="53683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600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What is the direction of the dislocation?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76" y="1337270"/>
            <a:ext cx="4819776" cy="50529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49" y="1178983"/>
            <a:ext cx="4912794" cy="54313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" y="32004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You must obtain an AXILLARY view !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2" grpId="0"/>
      <p:bldP spid="12" grpId="1"/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Acute management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R/</a:t>
            </a:r>
            <a:r>
              <a:rPr lang="en-US" sz="2400" b="1" dirty="0"/>
              <a:t>O</a:t>
            </a:r>
            <a:r>
              <a:rPr lang="en-US" sz="2400" b="1" dirty="0" smtClean="0"/>
              <a:t> other injuries (ATLS)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Clinical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Neurovascular examination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X-ray </a:t>
            </a:r>
            <a:endParaRPr lang="en-US" sz="2400" b="1" dirty="0"/>
          </a:p>
          <a:p>
            <a:pPr marL="914400" lvl="1" indent="-514350"/>
            <a:r>
              <a:rPr lang="en-US" sz="2400" b="1" dirty="0" smtClean="0"/>
              <a:t>AP+ Scapular Y+ Axillary views</a:t>
            </a:r>
          </a:p>
          <a:p>
            <a:pPr marL="914400" lvl="1" indent="-514350"/>
            <a:r>
              <a:rPr lang="en-US" sz="2400" b="1" dirty="0" smtClean="0"/>
              <a:t>R/O fracture dislocation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Immediate reduction at 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Re-check neurovascular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X-ray (you must confirm the reduction on </a:t>
            </a:r>
            <a:r>
              <a:rPr lang="en-US" sz="2400" b="1" dirty="0" smtClean="0">
                <a:solidFill>
                  <a:srgbClr val="FF0000"/>
                </a:solidFill>
              </a:rPr>
              <a:t>Axillary </a:t>
            </a:r>
            <a:r>
              <a:rPr lang="en-US" sz="2400" b="1" dirty="0" smtClean="0"/>
              <a:t>view)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Shoulder Immobilization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if no fracture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D/C home with analgesia and </a:t>
            </a:r>
            <a:r>
              <a:rPr lang="en-US" sz="2400" b="1" dirty="0">
                <a:sym typeface="Wingdings"/>
              </a:rPr>
              <a:t>F</a:t>
            </a:r>
            <a:r>
              <a:rPr lang="en-US" sz="2400" b="1" dirty="0" smtClean="0">
                <a:sym typeface="Wingdings"/>
              </a:rPr>
              <a:t>/U at OPD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  <p:sp>
        <p:nvSpPr>
          <p:cNvPr id="4" name="Oval 3"/>
          <p:cNvSpPr/>
          <p:nvPr/>
        </p:nvSpPr>
        <p:spPr>
          <a:xfrm>
            <a:off x="762000" y="4267200"/>
            <a:ext cx="3962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Shoulder reduction steps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to the patient the procedure and the risks</a:t>
            </a:r>
          </a:p>
          <a:p>
            <a:r>
              <a:rPr lang="en-US" dirty="0" smtClean="0"/>
              <a:t>Analgesia </a:t>
            </a:r>
          </a:p>
          <a:p>
            <a:r>
              <a:rPr lang="en-US" dirty="0" smtClean="0"/>
              <a:t>+/- sedation </a:t>
            </a:r>
          </a:p>
          <a:p>
            <a:pPr lvl="1"/>
            <a:r>
              <a:rPr lang="en-US" dirty="0" smtClean="0"/>
              <a:t>Must monitor the CV + respiratory </a:t>
            </a:r>
          </a:p>
          <a:p>
            <a:r>
              <a:rPr lang="en-US" dirty="0" smtClean="0"/>
              <a:t>Maneuvers</a:t>
            </a:r>
          </a:p>
          <a:p>
            <a:pPr lvl="1"/>
            <a:r>
              <a:rPr lang="en-US" dirty="0" smtClean="0"/>
              <a:t>More than 24 techniques reported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4511" y="6480047"/>
            <a:ext cx="2493263" cy="295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44895" y="6480047"/>
            <a:ext cx="228599" cy="295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04742" y="6521322"/>
            <a:ext cx="2335530" cy="161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 smtClean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000" spc="10" dirty="0" smtClean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ch</a:t>
            </a:r>
            <a:r>
              <a:rPr sz="1000" spc="-3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10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5" dirty="0" smtClean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1000" spc="10" dirty="0" smtClean="0">
                <a:solidFill>
                  <a:srgbClr val="FFFFFF"/>
                </a:solidFill>
                <a:latin typeface="Verdana"/>
                <a:cs typeface="Verdana"/>
              </a:rPr>
              <a:t>uh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000" spc="-3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5" dirty="0" smtClean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000" spc="-10" dirty="0" smtClean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000" spc="-2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10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000" spc="-5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rg</a:t>
            </a:r>
            <a:r>
              <a:rPr sz="1000" spc="-4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 smtClean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000" spc="-5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Verdana"/>
                <a:cs typeface="Verdana"/>
              </a:rPr>
              <a:t>d </a:t>
            </a:r>
            <a:r>
              <a:rPr sz="1000" spc="5" dirty="0" smtClean="0">
                <a:solidFill>
                  <a:srgbClr val="FFFFFF"/>
                </a:solidFill>
                <a:latin typeface="Verdana"/>
                <a:cs typeface="Verdana"/>
              </a:rPr>
              <a:t>2008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71104" y="1319796"/>
            <a:ext cx="810767" cy="1127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11311" y="1319796"/>
            <a:ext cx="810767" cy="1127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pc="-30" dirty="0" smtClean="0">
                <a:latin typeface="Arial"/>
                <a:cs typeface="Arial"/>
              </a:rPr>
              <a:t>W</a:t>
            </a:r>
            <a:r>
              <a:rPr spc="-15" dirty="0" smtClean="0">
                <a:latin typeface="Arial"/>
                <a:cs typeface="Arial"/>
              </a:rPr>
              <a:t>hat</a:t>
            </a:r>
            <a:r>
              <a:rPr spc="-5" dirty="0" smtClean="0">
                <a:latin typeface="Arial"/>
                <a:cs typeface="Arial"/>
              </a:rPr>
              <a:t> </a:t>
            </a:r>
            <a:r>
              <a:rPr spc="-20" dirty="0" smtClean="0">
                <a:latin typeface="Arial"/>
                <a:cs typeface="Arial"/>
              </a:rPr>
              <a:t>p</a:t>
            </a:r>
            <a:r>
              <a:rPr spc="-25" dirty="0" smtClean="0">
                <a:latin typeface="Arial"/>
                <a:cs typeface="Arial"/>
              </a:rPr>
              <a:t>r</a:t>
            </a:r>
            <a:r>
              <a:rPr spc="-15" dirty="0" smtClean="0">
                <a:latin typeface="Arial"/>
                <a:cs typeface="Arial"/>
              </a:rPr>
              <a:t>e-</a:t>
            </a:r>
            <a:r>
              <a:rPr spc="-25" dirty="0" smtClean="0">
                <a:latin typeface="Arial"/>
                <a:cs typeface="Arial"/>
              </a:rPr>
              <a:t>m</a:t>
            </a:r>
            <a:r>
              <a:rPr spc="-20" dirty="0" smtClean="0">
                <a:latin typeface="Arial"/>
                <a:cs typeface="Arial"/>
              </a:rPr>
              <a:t>ed</a:t>
            </a:r>
            <a:r>
              <a:rPr spc="-5" dirty="0" smtClean="0">
                <a:latin typeface="Arial"/>
                <a:cs typeface="Arial"/>
              </a:rPr>
              <a:t>i</a:t>
            </a:r>
            <a:r>
              <a:rPr spc="-10" dirty="0" smtClean="0">
                <a:latin typeface="Arial"/>
                <a:cs typeface="Arial"/>
              </a:rPr>
              <a:t>c</a:t>
            </a:r>
            <a:r>
              <a:rPr spc="-15" dirty="0" smtClean="0">
                <a:latin typeface="Arial"/>
                <a:cs typeface="Arial"/>
              </a:rPr>
              <a:t>at</a:t>
            </a:r>
            <a:r>
              <a:rPr spc="-5" dirty="0" smtClean="0">
                <a:latin typeface="Arial"/>
                <a:cs typeface="Arial"/>
              </a:rPr>
              <a:t>i</a:t>
            </a:r>
            <a:r>
              <a:rPr spc="-20" dirty="0" smtClean="0">
                <a:latin typeface="Arial"/>
                <a:cs typeface="Arial"/>
              </a:rPr>
              <a:t>on</a:t>
            </a:r>
            <a:r>
              <a:rPr spc="-25" dirty="0" smtClean="0">
                <a:latin typeface="Arial"/>
                <a:cs typeface="Arial"/>
              </a:rPr>
              <a:t> r</a:t>
            </a:r>
            <a:r>
              <a:rPr spc="-20" dirty="0" smtClean="0">
                <a:latin typeface="Arial"/>
                <a:cs typeface="Arial"/>
              </a:rPr>
              <a:t>eg</a:t>
            </a:r>
            <a:r>
              <a:rPr spc="0" dirty="0" smtClean="0">
                <a:latin typeface="Arial"/>
                <a:cs typeface="Arial"/>
              </a:rPr>
              <a:t>i</a:t>
            </a:r>
            <a:r>
              <a:rPr spc="-25" dirty="0" smtClean="0">
                <a:latin typeface="Arial"/>
                <a:cs typeface="Arial"/>
              </a:rPr>
              <a:t>m</a:t>
            </a:r>
            <a:r>
              <a:rPr spc="-20" dirty="0" smtClean="0">
                <a:latin typeface="Arial"/>
                <a:cs typeface="Arial"/>
              </a:rPr>
              <a:t>en</a:t>
            </a:r>
            <a:r>
              <a:rPr spc="-5" dirty="0" smtClean="0">
                <a:latin typeface="Arial"/>
                <a:cs typeface="Arial"/>
              </a:rPr>
              <a:t> </a:t>
            </a:r>
            <a:r>
              <a:rPr spc="-55" dirty="0" smtClean="0">
                <a:latin typeface="Arial"/>
                <a:cs typeface="Arial"/>
              </a:rPr>
              <a:t>w</a:t>
            </a:r>
            <a:r>
              <a:rPr spc="-20" dirty="0" smtClean="0">
                <a:latin typeface="Arial"/>
                <a:cs typeface="Arial"/>
              </a:rPr>
              <a:t>o</a:t>
            </a:r>
            <a:r>
              <a:rPr spc="-25" dirty="0" smtClean="0">
                <a:latin typeface="Arial"/>
                <a:cs typeface="Arial"/>
              </a:rPr>
              <a:t>r</a:t>
            </a:r>
            <a:r>
              <a:rPr spc="-10" dirty="0" smtClean="0">
                <a:latin typeface="Arial"/>
                <a:cs typeface="Arial"/>
              </a:rPr>
              <a:t>k</a:t>
            </a:r>
            <a:r>
              <a:rPr spc="-20" dirty="0" smtClean="0">
                <a:latin typeface="Arial"/>
                <a:cs typeface="Arial"/>
              </a:rPr>
              <a:t>s</a:t>
            </a:r>
            <a:r>
              <a:rPr spc="35" dirty="0" smtClean="0">
                <a:latin typeface="Arial"/>
                <a:cs typeface="Arial"/>
              </a:rPr>
              <a:t> </a:t>
            </a:r>
            <a:r>
              <a:rPr spc="-20" dirty="0" smtClean="0">
                <a:latin typeface="Arial"/>
                <a:cs typeface="Arial"/>
              </a:rPr>
              <a:t>be</a:t>
            </a:r>
            <a:r>
              <a:rPr spc="-10" dirty="0" smtClean="0">
                <a:latin typeface="Arial"/>
                <a:cs typeface="Arial"/>
              </a:rPr>
              <a:t>s</a:t>
            </a:r>
            <a:r>
              <a:rPr spc="-15" dirty="0" smtClean="0">
                <a:latin typeface="Arial"/>
                <a:cs typeface="Arial"/>
              </a:rPr>
              <a:t>t?</a:t>
            </a:r>
            <a:endParaRPr lang="en-US" dirty="0"/>
          </a:p>
        </p:txBody>
      </p:sp>
      <p:sp>
        <p:nvSpPr>
          <p:cNvPr id="37" name="Content Placeholder 3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53000" cy="4608574"/>
          </a:xfrm>
        </p:spPr>
        <p:txBody>
          <a:bodyPr/>
          <a:lstStyle/>
          <a:p>
            <a:pPr marL="356870" marR="579755" indent="-344805">
              <a:buSzPct val="89285"/>
              <a:tabLst>
                <a:tab pos="356870" algn="l"/>
              </a:tabLst>
            </a:pPr>
            <a:r>
              <a:rPr b="1" spc="10" dirty="0">
                <a:solidFill>
                  <a:srgbClr val="000000"/>
                </a:solidFill>
                <a:cs typeface="Arial"/>
              </a:rPr>
              <a:t>I</a:t>
            </a:r>
            <a:r>
              <a:rPr b="1" spc="-5" dirty="0">
                <a:solidFill>
                  <a:srgbClr val="000000"/>
                </a:solidFill>
                <a:cs typeface="Arial"/>
              </a:rPr>
              <a:t>n</a:t>
            </a:r>
            <a:r>
              <a:rPr b="1" spc="10" dirty="0">
                <a:solidFill>
                  <a:srgbClr val="000000"/>
                </a:solidFill>
                <a:cs typeface="Arial"/>
              </a:rPr>
              <a:t>t</a:t>
            </a:r>
            <a:r>
              <a:rPr b="1" dirty="0">
                <a:solidFill>
                  <a:srgbClr val="000000"/>
                </a:solidFill>
                <a:cs typeface="Arial"/>
              </a:rPr>
              <a:t>ra-ar</a:t>
            </a:r>
            <a:r>
              <a:rPr b="1" spc="10" dirty="0">
                <a:solidFill>
                  <a:srgbClr val="000000"/>
                </a:solidFill>
                <a:cs typeface="Arial"/>
              </a:rPr>
              <a:t>t</a:t>
            </a:r>
            <a:r>
              <a:rPr b="1" dirty="0">
                <a:solidFill>
                  <a:srgbClr val="000000"/>
                </a:solidFill>
                <a:cs typeface="Arial"/>
              </a:rPr>
              <a:t>i</a:t>
            </a:r>
            <a:r>
              <a:rPr b="1" spc="10" dirty="0">
                <a:solidFill>
                  <a:srgbClr val="000000"/>
                </a:solidFill>
                <a:cs typeface="Arial"/>
              </a:rPr>
              <a:t>c</a:t>
            </a:r>
            <a:r>
              <a:rPr b="1" spc="-5" dirty="0">
                <a:solidFill>
                  <a:srgbClr val="000000"/>
                </a:solidFill>
                <a:cs typeface="Arial"/>
              </a:rPr>
              <a:t>u</a:t>
            </a:r>
            <a:r>
              <a:rPr b="1" dirty="0">
                <a:solidFill>
                  <a:srgbClr val="000000"/>
                </a:solidFill>
                <a:cs typeface="Arial"/>
              </a:rPr>
              <a:t>lar</a:t>
            </a:r>
            <a:r>
              <a:rPr b="1" spc="-55" dirty="0">
                <a:solidFill>
                  <a:srgbClr val="000000"/>
                </a:solidFill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cs typeface="Arial"/>
              </a:rPr>
              <a:t>li</a:t>
            </a:r>
            <a:r>
              <a:rPr b="1" spc="-5" dirty="0">
                <a:solidFill>
                  <a:srgbClr val="000000"/>
                </a:solidFill>
                <a:cs typeface="Arial"/>
              </a:rPr>
              <a:t>d</a:t>
            </a:r>
            <a:r>
              <a:rPr b="1" dirty="0">
                <a:solidFill>
                  <a:srgbClr val="000000"/>
                </a:solidFill>
                <a:cs typeface="Arial"/>
              </a:rPr>
              <a:t>o</a:t>
            </a:r>
            <a:r>
              <a:rPr b="1" spc="10" dirty="0">
                <a:solidFill>
                  <a:srgbClr val="000000"/>
                </a:solidFill>
                <a:cs typeface="Arial"/>
              </a:rPr>
              <a:t>c</a:t>
            </a:r>
            <a:r>
              <a:rPr b="1" spc="-5" dirty="0">
                <a:solidFill>
                  <a:srgbClr val="000000"/>
                </a:solidFill>
                <a:cs typeface="Arial"/>
              </a:rPr>
              <a:t>a</a:t>
            </a:r>
            <a:r>
              <a:rPr b="1" dirty="0">
                <a:solidFill>
                  <a:srgbClr val="000000"/>
                </a:solidFill>
                <a:cs typeface="Arial"/>
              </a:rPr>
              <a:t>i</a:t>
            </a:r>
            <a:r>
              <a:rPr b="1" spc="-5" dirty="0">
                <a:solidFill>
                  <a:srgbClr val="000000"/>
                </a:solidFill>
                <a:cs typeface="Arial"/>
              </a:rPr>
              <a:t>n</a:t>
            </a:r>
            <a:r>
              <a:rPr b="1" dirty="0">
                <a:solidFill>
                  <a:srgbClr val="000000"/>
                </a:solidFill>
                <a:cs typeface="Arial"/>
              </a:rPr>
              <a:t>e</a:t>
            </a:r>
            <a:r>
              <a:rPr b="1" spc="15" dirty="0">
                <a:solidFill>
                  <a:srgbClr val="000000"/>
                </a:solidFill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cs typeface="Arial"/>
              </a:rPr>
              <a:t>is pre</a:t>
            </a:r>
            <a:r>
              <a:rPr b="1" spc="10" dirty="0">
                <a:solidFill>
                  <a:srgbClr val="000000"/>
                </a:solidFill>
                <a:cs typeface="Arial"/>
              </a:rPr>
              <a:t>f</a:t>
            </a:r>
            <a:r>
              <a:rPr b="1" dirty="0">
                <a:solidFill>
                  <a:srgbClr val="000000"/>
                </a:solidFill>
                <a:cs typeface="Arial"/>
              </a:rPr>
              <a:t>err</a:t>
            </a:r>
            <a:r>
              <a:rPr b="1" spc="-5" dirty="0">
                <a:solidFill>
                  <a:srgbClr val="000000"/>
                </a:solidFill>
                <a:cs typeface="Arial"/>
              </a:rPr>
              <a:t>e</a:t>
            </a:r>
            <a:r>
              <a:rPr b="1" dirty="0">
                <a:solidFill>
                  <a:srgbClr val="000000"/>
                </a:solidFill>
                <a:cs typeface="Arial"/>
              </a:rPr>
              <a:t>d</a:t>
            </a:r>
            <a:r>
              <a:rPr b="1" spc="-15" dirty="0">
                <a:solidFill>
                  <a:srgbClr val="000000"/>
                </a:solidFill>
                <a:cs typeface="Arial"/>
              </a:rPr>
              <a:t> </a:t>
            </a:r>
            <a:r>
              <a:rPr b="1" spc="10" dirty="0">
                <a:solidFill>
                  <a:srgbClr val="000000"/>
                </a:solidFill>
                <a:cs typeface="Arial"/>
              </a:rPr>
              <a:t>t</a:t>
            </a:r>
            <a:r>
              <a:rPr b="1" dirty="0">
                <a:solidFill>
                  <a:srgbClr val="000000"/>
                </a:solidFill>
                <a:cs typeface="Arial"/>
              </a:rPr>
              <a:t>o</a:t>
            </a:r>
            <a:r>
              <a:rPr b="1" spc="-15" dirty="0">
                <a:solidFill>
                  <a:srgbClr val="000000"/>
                </a:solidFill>
                <a:cs typeface="Arial"/>
              </a:rPr>
              <a:t> </a:t>
            </a:r>
            <a:r>
              <a:rPr b="1" spc="10" dirty="0">
                <a:solidFill>
                  <a:srgbClr val="000000"/>
                </a:solidFill>
                <a:cs typeface="Arial"/>
              </a:rPr>
              <a:t>I</a:t>
            </a:r>
            <a:r>
              <a:rPr b="1" dirty="0">
                <a:solidFill>
                  <a:srgbClr val="000000"/>
                </a:solidFill>
                <a:cs typeface="Arial"/>
              </a:rPr>
              <a:t>V</a:t>
            </a:r>
            <a:r>
              <a:rPr b="1" spc="-35" dirty="0">
                <a:solidFill>
                  <a:srgbClr val="000000"/>
                </a:solidFill>
                <a:cs typeface="Arial"/>
              </a:rPr>
              <a:t> </a:t>
            </a:r>
            <a:r>
              <a:rPr b="1" spc="10" dirty="0">
                <a:solidFill>
                  <a:srgbClr val="000000"/>
                </a:solidFill>
                <a:cs typeface="Arial"/>
              </a:rPr>
              <a:t>s</a:t>
            </a:r>
            <a:r>
              <a:rPr b="1" dirty="0">
                <a:solidFill>
                  <a:srgbClr val="000000"/>
                </a:solidFill>
                <a:cs typeface="Arial"/>
              </a:rPr>
              <a:t>ed</a:t>
            </a:r>
            <a:r>
              <a:rPr b="1" spc="-5" dirty="0">
                <a:solidFill>
                  <a:srgbClr val="000000"/>
                </a:solidFill>
                <a:cs typeface="Arial"/>
              </a:rPr>
              <a:t>a</a:t>
            </a:r>
            <a:r>
              <a:rPr b="1" spc="10" dirty="0">
                <a:solidFill>
                  <a:srgbClr val="000000"/>
                </a:solidFill>
                <a:cs typeface="Arial"/>
              </a:rPr>
              <a:t>t</a:t>
            </a:r>
            <a:r>
              <a:rPr b="1" dirty="0">
                <a:solidFill>
                  <a:srgbClr val="000000"/>
                </a:solidFill>
                <a:cs typeface="Arial"/>
              </a:rPr>
              <a:t>ion</a:t>
            </a:r>
          </a:p>
          <a:p>
            <a:pPr>
              <a:lnSpc>
                <a:spcPts val="550"/>
              </a:lnSpc>
              <a:spcBef>
                <a:spcPts val="40"/>
              </a:spcBef>
            </a:pPr>
            <a:endParaRPr sz="550" b="1" dirty="0" smtClean="0">
              <a:solidFill>
                <a:srgbClr val="000000"/>
              </a:solidFill>
            </a:endParaRPr>
          </a:p>
          <a:p>
            <a:pPr marL="756285" marR="664210" lvl="1" indent="-287020">
              <a:tabLst>
                <a:tab pos="756285" algn="l"/>
              </a:tabLst>
            </a:pPr>
            <a:r>
              <a:rPr b="1" spc="-5" dirty="0">
                <a:solidFill>
                  <a:srgbClr val="000000"/>
                </a:solidFill>
                <a:cs typeface="Arial"/>
              </a:rPr>
              <a:t>N</a:t>
            </a:r>
            <a:r>
              <a:rPr b="1" dirty="0">
                <a:solidFill>
                  <a:srgbClr val="000000"/>
                </a:solidFill>
                <a:cs typeface="Arial"/>
              </a:rPr>
              <a:t>o</a:t>
            </a:r>
            <a:r>
              <a:rPr b="1" spc="10" dirty="0">
                <a:solidFill>
                  <a:srgbClr val="000000"/>
                </a:solidFill>
                <a:cs typeface="Arial"/>
              </a:rPr>
              <a:t> </a:t>
            </a:r>
            <a:r>
              <a:rPr b="1" spc="5" dirty="0">
                <a:solidFill>
                  <a:srgbClr val="000000"/>
                </a:solidFill>
                <a:cs typeface="Arial"/>
              </a:rPr>
              <a:t>d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spc="25" dirty="0">
                <a:solidFill>
                  <a:srgbClr val="000000"/>
                </a:solidFill>
                <a:cs typeface="Arial"/>
              </a:rPr>
              <a:t>ff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spc="-10" dirty="0">
                <a:solidFill>
                  <a:srgbClr val="000000"/>
                </a:solidFill>
                <a:cs typeface="Arial"/>
              </a:rPr>
              <a:t>r</a:t>
            </a:r>
            <a:r>
              <a:rPr b="1" spc="5" dirty="0">
                <a:solidFill>
                  <a:srgbClr val="000000"/>
                </a:solidFill>
                <a:cs typeface="Arial"/>
              </a:rPr>
              <a:t>en</a:t>
            </a:r>
            <a:r>
              <a:rPr b="1" dirty="0">
                <a:solidFill>
                  <a:srgbClr val="000000"/>
                </a:solidFill>
                <a:cs typeface="Arial"/>
              </a:rPr>
              <a:t>ce</a:t>
            </a:r>
            <a:r>
              <a:rPr b="1" spc="-85" dirty="0">
                <a:solidFill>
                  <a:srgbClr val="000000"/>
                </a:solidFill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dirty="0">
                <a:solidFill>
                  <a:srgbClr val="000000"/>
                </a:solidFill>
                <a:cs typeface="Arial"/>
              </a:rPr>
              <a:t>n</a:t>
            </a:r>
            <a:r>
              <a:rPr b="1" spc="10" dirty="0">
                <a:solidFill>
                  <a:srgbClr val="000000"/>
                </a:solidFill>
                <a:cs typeface="Arial"/>
              </a:rPr>
              <a:t> </a:t>
            </a:r>
            <a:r>
              <a:rPr b="1" spc="-10" dirty="0">
                <a:solidFill>
                  <a:srgbClr val="000000"/>
                </a:solidFill>
                <a:cs typeface="Arial"/>
              </a:rPr>
              <a:t>r</a:t>
            </a:r>
            <a:r>
              <a:rPr b="1" spc="5" dirty="0">
                <a:solidFill>
                  <a:srgbClr val="000000"/>
                </a:solidFill>
                <a:cs typeface="Arial"/>
              </a:rPr>
              <a:t>edu</a:t>
            </a:r>
            <a:r>
              <a:rPr b="1" dirty="0">
                <a:solidFill>
                  <a:srgbClr val="000000"/>
                </a:solidFill>
                <a:cs typeface="Arial"/>
              </a:rPr>
              <a:t>ct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spc="5" dirty="0">
                <a:solidFill>
                  <a:srgbClr val="000000"/>
                </a:solidFill>
                <a:cs typeface="Arial"/>
              </a:rPr>
              <a:t>on </a:t>
            </a:r>
            <a:r>
              <a:rPr b="1" dirty="0">
                <a:solidFill>
                  <a:srgbClr val="000000"/>
                </a:solidFill>
                <a:cs typeface="Arial"/>
              </a:rPr>
              <a:t>s</a:t>
            </a:r>
            <a:r>
              <a:rPr b="1" spc="5" dirty="0">
                <a:solidFill>
                  <a:srgbClr val="000000"/>
                </a:solidFill>
                <a:cs typeface="Arial"/>
              </a:rPr>
              <a:t>u</a:t>
            </a:r>
            <a:r>
              <a:rPr b="1" dirty="0">
                <a:solidFill>
                  <a:srgbClr val="000000"/>
                </a:solidFill>
                <a:cs typeface="Arial"/>
              </a:rPr>
              <a:t>cc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dirty="0">
                <a:solidFill>
                  <a:srgbClr val="000000"/>
                </a:solidFill>
                <a:cs typeface="Arial"/>
              </a:rPr>
              <a:t>ss</a:t>
            </a:r>
          </a:p>
          <a:p>
            <a:pPr lvl="1">
              <a:lnSpc>
                <a:spcPts val="550"/>
              </a:lnSpc>
              <a:spcBef>
                <a:spcPts val="25"/>
              </a:spcBef>
            </a:pPr>
            <a:endParaRPr sz="550" b="1" dirty="0" smtClean="0">
              <a:solidFill>
                <a:srgbClr val="000000"/>
              </a:solidFill>
            </a:endParaRPr>
          </a:p>
          <a:p>
            <a:pPr marL="756285" lvl="1" indent="-287020">
              <a:tabLst>
                <a:tab pos="756285" algn="l"/>
              </a:tabLst>
            </a:pPr>
            <a:r>
              <a:rPr b="1" spc="5" dirty="0">
                <a:solidFill>
                  <a:srgbClr val="000000"/>
                </a:solidFill>
                <a:cs typeface="Arial"/>
              </a:rPr>
              <a:t>Sho</a:t>
            </a:r>
            <a:r>
              <a:rPr b="1" spc="-10" dirty="0">
                <a:solidFill>
                  <a:srgbClr val="000000"/>
                </a:solidFill>
                <a:cs typeface="Arial"/>
              </a:rPr>
              <a:t>r</a:t>
            </a:r>
            <a:r>
              <a:rPr b="1" dirty="0">
                <a:solidFill>
                  <a:srgbClr val="000000"/>
                </a:solidFill>
                <a:cs typeface="Arial"/>
              </a:rPr>
              <a:t>t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dirty="0">
                <a:solidFill>
                  <a:srgbClr val="000000"/>
                </a:solidFill>
                <a:cs typeface="Arial"/>
              </a:rPr>
              <a:t>r</a:t>
            </a:r>
            <a:r>
              <a:rPr b="1" spc="-30" dirty="0">
                <a:solidFill>
                  <a:srgbClr val="000000"/>
                </a:solidFill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cs typeface="Arial"/>
              </a:rPr>
              <a:t>t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spc="15" dirty="0">
                <a:solidFill>
                  <a:srgbClr val="000000"/>
                </a:solidFill>
                <a:cs typeface="Arial"/>
              </a:rPr>
              <a:t>m</a:t>
            </a:r>
            <a:r>
              <a:rPr b="1" dirty="0">
                <a:solidFill>
                  <a:srgbClr val="000000"/>
                </a:solidFill>
                <a:cs typeface="Arial"/>
              </a:rPr>
              <a:t>e</a:t>
            </a:r>
            <a:r>
              <a:rPr b="1" spc="-35" dirty="0">
                <a:solidFill>
                  <a:srgbClr val="000000"/>
                </a:solidFill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dirty="0">
                <a:solidFill>
                  <a:srgbClr val="000000"/>
                </a:solidFill>
                <a:cs typeface="Arial"/>
              </a:rPr>
              <a:t>n</a:t>
            </a:r>
            <a:r>
              <a:rPr b="1" spc="10" dirty="0">
                <a:solidFill>
                  <a:srgbClr val="000000"/>
                </a:solidFill>
                <a:cs typeface="Arial"/>
              </a:rPr>
              <a:t> 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dirty="0">
                <a:solidFill>
                  <a:srgbClr val="000000"/>
                </a:solidFill>
                <a:cs typeface="Arial"/>
              </a:rPr>
              <a:t>R</a:t>
            </a:r>
          </a:p>
          <a:p>
            <a:pPr lvl="1">
              <a:lnSpc>
                <a:spcPts val="550"/>
              </a:lnSpc>
              <a:spcBef>
                <a:spcPts val="26"/>
              </a:spcBef>
            </a:pPr>
            <a:endParaRPr sz="550" b="1" dirty="0" smtClean="0">
              <a:solidFill>
                <a:srgbClr val="000000"/>
              </a:solidFill>
            </a:endParaRPr>
          </a:p>
          <a:p>
            <a:pPr marL="756285" lvl="1" indent="-287020">
              <a:tabLst>
                <a:tab pos="756285" algn="l"/>
              </a:tabLst>
            </a:pPr>
            <a:r>
              <a:rPr b="1" spc="-5" dirty="0">
                <a:solidFill>
                  <a:srgbClr val="000000"/>
                </a:solidFill>
                <a:cs typeface="Arial"/>
              </a:rPr>
              <a:t>F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spc="-30" dirty="0">
                <a:solidFill>
                  <a:srgbClr val="000000"/>
                </a:solidFill>
                <a:cs typeface="Arial"/>
              </a:rPr>
              <a:t>w</a:t>
            </a:r>
            <a:r>
              <a:rPr b="1" spc="5" dirty="0">
                <a:solidFill>
                  <a:srgbClr val="000000"/>
                </a:solidFill>
                <a:cs typeface="Arial"/>
              </a:rPr>
              <a:t>e</a:t>
            </a:r>
            <a:r>
              <a:rPr b="1" dirty="0">
                <a:solidFill>
                  <a:srgbClr val="000000"/>
                </a:solidFill>
                <a:cs typeface="Arial"/>
              </a:rPr>
              <a:t>r</a:t>
            </a:r>
            <a:r>
              <a:rPr b="1" spc="20" dirty="0">
                <a:solidFill>
                  <a:srgbClr val="000000"/>
                </a:solidFill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cs typeface="Arial"/>
              </a:rPr>
              <a:t>c</a:t>
            </a:r>
            <a:r>
              <a:rPr b="1" spc="5" dirty="0">
                <a:solidFill>
                  <a:srgbClr val="000000"/>
                </a:solidFill>
                <a:cs typeface="Arial"/>
              </a:rPr>
              <a:t>o</a:t>
            </a:r>
            <a:r>
              <a:rPr b="1" spc="15" dirty="0">
                <a:solidFill>
                  <a:srgbClr val="000000"/>
                </a:solidFill>
                <a:cs typeface="Arial"/>
              </a:rPr>
              <a:t>m</a:t>
            </a:r>
            <a:r>
              <a:rPr b="1" spc="5" dirty="0">
                <a:solidFill>
                  <a:srgbClr val="000000"/>
                </a:solidFill>
                <a:cs typeface="Arial"/>
              </a:rPr>
              <a:t>p</a:t>
            </a:r>
            <a:r>
              <a:rPr b="1" spc="-5" dirty="0">
                <a:solidFill>
                  <a:srgbClr val="000000"/>
                </a:solidFill>
                <a:cs typeface="Arial"/>
              </a:rPr>
              <a:t>li</a:t>
            </a:r>
            <a:r>
              <a:rPr b="1" dirty="0">
                <a:solidFill>
                  <a:srgbClr val="000000"/>
                </a:solidFill>
                <a:cs typeface="Arial"/>
              </a:rPr>
              <a:t>c</a:t>
            </a:r>
            <a:r>
              <a:rPr b="1" spc="5" dirty="0">
                <a:solidFill>
                  <a:srgbClr val="000000"/>
                </a:solidFill>
                <a:cs typeface="Arial"/>
              </a:rPr>
              <a:t>a</a:t>
            </a:r>
            <a:r>
              <a:rPr b="1" dirty="0">
                <a:solidFill>
                  <a:srgbClr val="000000"/>
                </a:solidFill>
                <a:cs typeface="Arial"/>
              </a:rPr>
              <a:t>t</a:t>
            </a:r>
            <a:r>
              <a:rPr b="1" spc="-5" dirty="0">
                <a:solidFill>
                  <a:srgbClr val="000000"/>
                </a:solidFill>
                <a:cs typeface="Arial"/>
              </a:rPr>
              <a:t>i</a:t>
            </a:r>
            <a:r>
              <a:rPr b="1" spc="5" dirty="0">
                <a:solidFill>
                  <a:srgbClr val="000000"/>
                </a:solidFill>
                <a:cs typeface="Arial"/>
              </a:rPr>
              <a:t>on</a:t>
            </a:r>
            <a:r>
              <a:rPr b="1" dirty="0">
                <a:solidFill>
                  <a:srgbClr val="000000"/>
                </a:solidFill>
                <a:cs typeface="Arial"/>
              </a:rPr>
              <a:t>s</a:t>
            </a:r>
            <a:r>
              <a:rPr b="1" spc="-45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b="1" spc="-45" dirty="0" smtClean="0">
              <a:solidFill>
                <a:srgbClr val="000000"/>
              </a:solidFill>
              <a:cs typeface="Arial"/>
            </a:endParaRPr>
          </a:p>
          <a:p>
            <a:pPr marL="756285" lvl="1" indent="-287020">
              <a:buNone/>
              <a:tabLst>
                <a:tab pos="756285" algn="l"/>
              </a:tabLst>
            </a:pPr>
            <a:r>
              <a:rPr lang="en-US" b="1" spc="-45" dirty="0" smtClean="0">
                <a:solidFill>
                  <a:srgbClr val="000000"/>
                </a:solidFill>
                <a:cs typeface="Arial"/>
              </a:rPr>
              <a:t>     </a:t>
            </a:r>
            <a:r>
              <a:rPr b="1" spc="-10" dirty="0" smtClean="0">
                <a:solidFill>
                  <a:srgbClr val="000000"/>
                </a:solidFill>
                <a:cs typeface="Arial"/>
              </a:rPr>
              <a:t>(</a:t>
            </a:r>
            <a:r>
              <a:rPr b="1" spc="5" dirty="0">
                <a:solidFill>
                  <a:srgbClr val="000000"/>
                </a:solidFill>
                <a:cs typeface="Arial"/>
              </a:rPr>
              <a:t>0</a:t>
            </a:r>
            <a:r>
              <a:rPr b="1" dirty="0">
                <a:solidFill>
                  <a:srgbClr val="000000"/>
                </a:solidFill>
                <a:cs typeface="Arial"/>
              </a:rPr>
              <a:t>.</a:t>
            </a:r>
            <a:r>
              <a:rPr b="1" spc="5" dirty="0">
                <a:solidFill>
                  <a:srgbClr val="000000"/>
                </a:solidFill>
                <a:cs typeface="Arial"/>
              </a:rPr>
              <a:t>9</a:t>
            </a:r>
            <a:r>
              <a:rPr b="1" dirty="0">
                <a:solidFill>
                  <a:srgbClr val="000000"/>
                </a:solidFill>
                <a:cs typeface="Arial"/>
              </a:rPr>
              <a:t>%</a:t>
            </a:r>
            <a:r>
              <a:rPr b="1" spc="-20" dirty="0">
                <a:solidFill>
                  <a:srgbClr val="000000"/>
                </a:solidFill>
                <a:cs typeface="Arial"/>
              </a:rPr>
              <a:t> </a:t>
            </a:r>
            <a:r>
              <a:rPr b="1" spc="-25" dirty="0" smtClean="0">
                <a:solidFill>
                  <a:srgbClr val="000000"/>
                </a:solidFill>
                <a:cs typeface="Arial"/>
              </a:rPr>
              <a:t>v</a:t>
            </a:r>
            <a:r>
              <a:rPr b="1" dirty="0" smtClean="0">
                <a:solidFill>
                  <a:srgbClr val="000000"/>
                </a:solidFill>
                <a:cs typeface="Arial"/>
              </a:rPr>
              <a:t>s</a:t>
            </a:r>
            <a:r>
              <a:rPr lang="en-US" b="1" dirty="0">
                <a:solidFill>
                  <a:srgbClr val="000000"/>
                </a:solidFill>
                <a:cs typeface="Arial"/>
              </a:rPr>
              <a:t> </a:t>
            </a:r>
            <a:r>
              <a:rPr sz="2400" b="1" spc="5" dirty="0" smtClean="0">
                <a:solidFill>
                  <a:srgbClr val="000000"/>
                </a:solidFill>
                <a:cs typeface="Arial"/>
              </a:rPr>
              <a:t>16</a:t>
            </a:r>
            <a:r>
              <a:rPr sz="2400" b="1" spc="0" dirty="0" smtClean="0">
                <a:solidFill>
                  <a:srgbClr val="000000"/>
                </a:solidFill>
                <a:cs typeface="Arial"/>
              </a:rPr>
              <a:t>.</a:t>
            </a:r>
            <a:r>
              <a:rPr sz="2400" b="1" spc="5" dirty="0" smtClean="0">
                <a:solidFill>
                  <a:srgbClr val="000000"/>
                </a:solidFill>
                <a:cs typeface="Arial"/>
              </a:rPr>
              <a:t>4</a:t>
            </a:r>
            <a:r>
              <a:rPr sz="2400" b="1" spc="0" dirty="0" smtClean="0">
                <a:solidFill>
                  <a:srgbClr val="000000"/>
                </a:solidFill>
                <a:cs typeface="Arial"/>
              </a:rPr>
              <a:t>%)</a:t>
            </a:r>
            <a:endParaRPr sz="2400" b="1" dirty="0" smtClean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16" name="object 16"/>
          <p:cNvSpPr/>
          <p:nvPr/>
        </p:nvSpPr>
        <p:spPr>
          <a:xfrm>
            <a:off x="4123944" y="2977895"/>
            <a:ext cx="576071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2815" y="3404615"/>
            <a:ext cx="576071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51303" y="4282440"/>
            <a:ext cx="493775" cy="682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38144" y="4721352"/>
            <a:ext cx="493775" cy="682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17191" y="5526023"/>
            <a:ext cx="493775" cy="682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0207" y="5958839"/>
            <a:ext cx="655319" cy="899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18886" y="1977768"/>
            <a:ext cx="3867914" cy="35913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b="1" spc="5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hat</a:t>
            </a:r>
            <a:r>
              <a:rPr sz="3600" b="1" spc="-5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1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sz="36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he</a:t>
            </a:r>
            <a:r>
              <a:rPr sz="3600" b="1" spc="-10" dirty="0" smtClean="0">
                <a:solidFill>
                  <a:srgbClr val="000000"/>
                </a:solidFill>
                <a:latin typeface="Arial"/>
                <a:cs typeface="Arial"/>
              </a:rPr>
              <a:t> B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600" b="1" spc="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b="1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1" spc="1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edu</a:t>
            </a:r>
            <a:r>
              <a:rPr sz="3600" b="1" spc="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6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ion </a:t>
            </a:r>
            <a:r>
              <a:rPr sz="3600" b="1" spc="-5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600" b="1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b="1" spc="0" dirty="0" smtClean="0">
                <a:solidFill>
                  <a:srgbClr val="000000"/>
                </a:solidFill>
                <a:latin typeface="Arial"/>
                <a:cs typeface="Arial"/>
              </a:rPr>
              <a:t>hod?</a:t>
            </a:r>
            <a:r>
              <a:rPr sz="36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sz="36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12700">
              <a:lnSpc>
                <a:spcPct val="120000"/>
              </a:lnSpc>
            </a:pPr>
            <a:r>
              <a:rPr spc="5" dirty="0" smtClean="0">
                <a:solidFill>
                  <a:srgbClr val="000000"/>
                </a:solidFill>
                <a:cs typeface="Verdana"/>
              </a:rPr>
              <a:t>O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v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0" dirty="0" smtClean="0">
                <a:solidFill>
                  <a:srgbClr val="000000"/>
                </a:solidFill>
                <a:cs typeface="Verdana"/>
              </a:rPr>
              <a:t>r 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2</a:t>
            </a:r>
            <a:r>
              <a:rPr spc="0" dirty="0" smtClean="0">
                <a:solidFill>
                  <a:srgbClr val="000000"/>
                </a:solidFill>
                <a:cs typeface="Verdana"/>
              </a:rPr>
              <a:t>4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ff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ere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0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30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Te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c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hniqu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0" dirty="0" smtClean="0">
                <a:solidFill>
                  <a:srgbClr val="000000"/>
                </a:solidFill>
                <a:cs typeface="Verdana"/>
              </a:rPr>
              <a:t>s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sc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r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ib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ed</a:t>
            </a:r>
            <a:endParaRPr dirty="0" smtClean="0">
              <a:solidFill>
                <a:srgbClr val="000000"/>
              </a:solidFill>
              <a:cs typeface="Verdan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dirty="0" smtClean="0">
              <a:solidFill>
                <a:srgbClr val="000000"/>
              </a:solidFill>
            </a:endParaRPr>
          </a:p>
          <a:p>
            <a:pPr marL="411480" indent="-287020">
              <a:lnSpc>
                <a:spcPct val="100000"/>
              </a:lnSpc>
              <a:spcBef>
                <a:spcPts val="495"/>
              </a:spcBef>
              <a:buFont typeface="Verdana"/>
              <a:buChar char="–"/>
              <a:tabLst>
                <a:tab pos="411480" algn="l"/>
              </a:tabLst>
            </a:pPr>
            <a:r>
              <a:rPr spc="-20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ff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r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P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re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-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m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c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a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o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n</a:t>
            </a:r>
            <a:endParaRPr dirty="0" smtClean="0">
              <a:solidFill>
                <a:srgbClr val="000000"/>
              </a:solidFill>
              <a:cs typeface="Verdana"/>
            </a:endParaRPr>
          </a:p>
          <a:p>
            <a:pPr marL="411480" indent="-287020">
              <a:lnSpc>
                <a:spcPct val="100000"/>
              </a:lnSpc>
              <a:spcBef>
                <a:spcPts val="480"/>
              </a:spcBef>
              <a:buFont typeface="Verdana"/>
              <a:buChar char="–"/>
              <a:tabLst>
                <a:tab pos="411480" algn="l"/>
              </a:tabLst>
            </a:pPr>
            <a:r>
              <a:rPr spc="-20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ff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r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P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a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P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o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p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u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l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a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o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s</a:t>
            </a:r>
            <a:endParaRPr dirty="0" smtClean="0">
              <a:solidFill>
                <a:srgbClr val="000000"/>
              </a:solidFill>
              <a:cs typeface="Verdana"/>
            </a:endParaRPr>
          </a:p>
          <a:p>
            <a:pPr marL="411480" indent="-287020">
              <a:lnSpc>
                <a:spcPct val="100000"/>
              </a:lnSpc>
              <a:spcBef>
                <a:spcPts val="335"/>
              </a:spcBef>
              <a:buFont typeface="Verdana"/>
              <a:buChar char="–"/>
              <a:tabLst>
                <a:tab pos="411480" algn="l"/>
              </a:tabLst>
            </a:pPr>
            <a:r>
              <a:rPr spc="-20" dirty="0" smtClean="0">
                <a:solidFill>
                  <a:srgbClr val="000000"/>
                </a:solidFill>
                <a:cs typeface="Verdana"/>
              </a:rPr>
              <a:t>D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ff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r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t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L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v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l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s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o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f</a:t>
            </a:r>
            <a:r>
              <a:rPr spc="5" dirty="0" smtClean="0">
                <a:solidFill>
                  <a:srgbClr val="000000"/>
                </a:solidFill>
                <a:cs typeface="Verdana"/>
              </a:rPr>
              <a:t> 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x</a:t>
            </a:r>
            <a:r>
              <a:rPr spc="-10" dirty="0" smtClean="0">
                <a:solidFill>
                  <a:srgbClr val="000000"/>
                </a:solidFill>
                <a:cs typeface="Verdana"/>
              </a:rPr>
              <a:t>p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20" dirty="0" smtClean="0">
                <a:solidFill>
                  <a:srgbClr val="000000"/>
                </a:solidFill>
                <a:cs typeface="Verdana"/>
              </a:rPr>
              <a:t>r</a:t>
            </a:r>
            <a:r>
              <a:rPr spc="15" dirty="0" smtClean="0">
                <a:solidFill>
                  <a:srgbClr val="000000"/>
                </a:solidFill>
                <a:cs typeface="Verdana"/>
              </a:rPr>
              <a:t>i</a:t>
            </a:r>
            <a:r>
              <a:rPr spc="-30" dirty="0" smtClean="0">
                <a:solidFill>
                  <a:srgbClr val="000000"/>
                </a:solidFill>
                <a:cs typeface="Verdana"/>
              </a:rPr>
              <a:t>e</a:t>
            </a:r>
            <a:r>
              <a:rPr spc="-5" dirty="0" smtClean="0">
                <a:solidFill>
                  <a:srgbClr val="000000"/>
                </a:solidFill>
                <a:cs typeface="Verdana"/>
              </a:rPr>
              <a:t>n</a:t>
            </a:r>
            <a:r>
              <a:rPr spc="-25" dirty="0" smtClean="0">
                <a:solidFill>
                  <a:srgbClr val="000000"/>
                </a:solidFill>
                <a:cs typeface="Verdana"/>
              </a:rPr>
              <a:t>c</a:t>
            </a:r>
            <a:r>
              <a:rPr spc="-15" dirty="0" smtClean="0">
                <a:solidFill>
                  <a:srgbClr val="000000"/>
                </a:solidFill>
                <a:cs typeface="Verdana"/>
              </a:rPr>
              <a:t>e</a:t>
            </a:r>
            <a:endParaRPr dirty="0" smtClean="0">
              <a:solidFill>
                <a:srgbClr val="000000"/>
              </a:solidFill>
              <a:cs typeface="Verdana"/>
            </a:endParaRPr>
          </a:p>
          <a:p>
            <a:pPr>
              <a:lnSpc>
                <a:spcPts val="550"/>
              </a:lnSpc>
              <a:spcBef>
                <a:spcPts val="10"/>
              </a:spcBef>
            </a:pPr>
            <a:endParaRPr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7" name="object 49"/>
          <p:cNvSpPr/>
          <p:nvPr/>
        </p:nvSpPr>
        <p:spPr>
          <a:xfrm>
            <a:off x="4648200" y="4114800"/>
            <a:ext cx="1908968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47"/>
          <p:cNvSpPr/>
          <p:nvPr/>
        </p:nvSpPr>
        <p:spPr>
          <a:xfrm>
            <a:off x="6557168" y="2743199"/>
            <a:ext cx="2212182" cy="338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48"/>
          <p:cNvSpPr/>
          <p:nvPr/>
        </p:nvSpPr>
        <p:spPr>
          <a:xfrm>
            <a:off x="914400" y="5108576"/>
            <a:ext cx="3124199" cy="1749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565391" y="475488"/>
            <a:ext cx="886967" cy="1234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34" y="-152400"/>
            <a:ext cx="9122666" cy="1447800"/>
          </a:xfrm>
          <a:prstGeom prst="rect">
            <a:avLst/>
          </a:prstGeom>
        </p:spPr>
        <p:txBody>
          <a:bodyPr vert="horz" wrap="square" lIns="0" tIns="556260" rIns="0" bIns="0" rtlCol="0">
            <a:noAutofit/>
          </a:bodyPr>
          <a:lstStyle/>
          <a:p>
            <a:r>
              <a:rPr sz="4400" spc="-30" dirty="0" smtClean="0">
                <a:solidFill>
                  <a:srgbClr val="000000"/>
                </a:solidFill>
                <a:latin typeface="Arial"/>
                <a:cs typeface="Arial"/>
              </a:rPr>
              <a:t>FA</a:t>
            </a:r>
            <a:r>
              <a:rPr sz="4400" spc="-4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4400" spc="-30" dirty="0" smtClean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r>
              <a:rPr sz="4400" spc="5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spc="-30" dirty="0" smtClean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4400" spc="-15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400" spc="-25" dirty="0" smtClean="0">
                <a:solidFill>
                  <a:srgbClr val="000000"/>
                </a:solidFill>
                <a:latin typeface="Arial"/>
                <a:cs typeface="Arial"/>
              </a:rPr>
              <a:t>hn</a:t>
            </a:r>
            <a:r>
              <a:rPr sz="44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400" spc="-25" dirty="0" smtClean="0">
                <a:solidFill>
                  <a:srgbClr val="000000"/>
                </a:solidFill>
                <a:latin typeface="Arial"/>
                <a:cs typeface="Arial"/>
              </a:rPr>
              <a:t>que</a:t>
            </a:r>
            <a:r>
              <a:rPr lang="en-US" sz="4400" spc="-2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4400" spc="-2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/>
              <a:t>Fast, Reliable</a:t>
            </a:r>
            <a:r>
              <a:rPr lang="en-US" dirty="0"/>
              <a:t>, and Safe</a:t>
            </a:r>
            <a:r>
              <a:rPr lang="en-US" sz="4400" spc="-2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4400" spc="-25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208" y="1877580"/>
            <a:ext cx="195071" cy="204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0167" y="1712975"/>
            <a:ext cx="417575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208" y="2243340"/>
            <a:ext cx="195071" cy="204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8559" y="2078735"/>
            <a:ext cx="417575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208" y="2609100"/>
            <a:ext cx="195071" cy="204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93464" y="2749295"/>
            <a:ext cx="417575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208" y="3279647"/>
            <a:ext cx="195071" cy="204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3231" y="4029455"/>
            <a:ext cx="1301495" cy="576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7255" y="4029455"/>
            <a:ext cx="417575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177" y="1886711"/>
            <a:ext cx="152400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1177" y="2252472"/>
            <a:ext cx="152400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1177" y="2618232"/>
            <a:ext cx="152400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177" y="3288791"/>
            <a:ext cx="152400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14400" y="1739900"/>
            <a:ext cx="3646170" cy="2374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70815">
              <a:lnSpc>
                <a:spcPct val="120000"/>
              </a:lnSpc>
            </a:pP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No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edati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000" spc="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r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ana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ge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s G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entle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ong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itudi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000" spc="5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000" spc="10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000" spc="-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into</a:t>
            </a:r>
            <a:r>
              <a:rPr sz="2000" spc="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abdu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000" spc="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40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ith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000" spc="3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illati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2000" spc="8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000" spc="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ent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  <a:spcBef>
                <a:spcPts val="480"/>
              </a:spcBef>
            </a:pP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1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deg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ee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000" spc="3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abdu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sz="2000" spc="4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2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25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0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into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000" spc="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otati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40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ile</a:t>
            </a:r>
            <a:r>
              <a:rPr sz="2000" spc="8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abdu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2000" spc="3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an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000" spc="1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000" spc="0" dirty="0" smtClean="0">
                <a:solidFill>
                  <a:srgbClr val="000000"/>
                </a:solidFill>
                <a:latin typeface="Arial"/>
                <a:cs typeface="Arial"/>
              </a:rPr>
              <a:t>sc</a:t>
            </a:r>
            <a:r>
              <a:rPr sz="2000" spc="-15" dirty="0" smtClean="0">
                <a:solidFill>
                  <a:srgbClr val="000000"/>
                </a:solidFill>
                <a:latin typeface="Arial"/>
                <a:cs typeface="Arial"/>
              </a:rPr>
              <a:t>illati</a:t>
            </a:r>
            <a:r>
              <a:rPr sz="2000" spc="-20" dirty="0" smtClean="0">
                <a:solidFill>
                  <a:srgbClr val="000000"/>
                </a:solidFill>
                <a:latin typeface="Arial"/>
                <a:cs typeface="Arial"/>
              </a:rPr>
              <a:t>ons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1012" y="4107825"/>
            <a:ext cx="2654300" cy="22853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94335">
              <a:lnSpc>
                <a:spcPct val="100000"/>
              </a:lnSpc>
            </a:pP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15" dirty="0" smtClean="0">
                <a:solidFill>
                  <a:srgbClr val="FFFFFF"/>
                </a:solidFill>
                <a:latin typeface="Arial"/>
                <a:cs typeface="Arial"/>
              </a:rPr>
              <a:t>onti</a:t>
            </a:r>
            <a:r>
              <a:rPr sz="2000" spc="-20" dirty="0" smtClean="0">
                <a:solidFill>
                  <a:srgbClr val="FFFFFF"/>
                </a:solidFill>
                <a:latin typeface="Arial"/>
                <a:cs typeface="Arial"/>
              </a:rPr>
              <a:t>nue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1104" y="6443471"/>
            <a:ext cx="896111" cy="3505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33855" y="6443471"/>
            <a:ext cx="256031" cy="3505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35940" y="6489827"/>
            <a:ext cx="708660" cy="194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solidFill>
                  <a:srgbClr val="FFFFFF"/>
                </a:solidFill>
                <a:latin typeface="Arial"/>
                <a:cs typeface="Arial"/>
              </a:rPr>
              <a:t>4/26/2014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73296" y="6440436"/>
            <a:ext cx="615683" cy="350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75632" y="6440436"/>
            <a:ext cx="246887" cy="350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358766" y="6483730"/>
            <a:ext cx="429259" cy="203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-25" dirty="0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200" spc="-10" dirty="0" smtClean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1200" spc="-2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059487" y="4197350"/>
            <a:ext cx="2793999" cy="2274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84525" y="4197350"/>
            <a:ext cx="2793999" cy="2132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1012" y="4197350"/>
            <a:ext cx="2654299" cy="21955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62600" y="1576387"/>
            <a:ext cx="2874962" cy="22097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86" y="3524250"/>
            <a:ext cx="3087214" cy="3248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3483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Traction-</a:t>
            </a:r>
            <a:r>
              <a:rPr lang="en-US" sz="2400" b="1" dirty="0" err="1">
                <a:solidFill>
                  <a:srgbClr val="FF0000"/>
                </a:solidFill>
              </a:rPr>
              <a:t>Countertraction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124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Kocher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5986" y="6096000"/>
            <a:ext cx="308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Stimson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0350"/>
            <a:ext cx="4323116" cy="294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4150"/>
            <a:ext cx="4323116" cy="294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06567" y="6480047"/>
            <a:ext cx="228599" cy="295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6888" y="1432559"/>
            <a:ext cx="731519" cy="1014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17335" y="2365247"/>
            <a:ext cx="655319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5423" y="3048012"/>
            <a:ext cx="655319" cy="908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53400" y="3730752"/>
            <a:ext cx="655319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0079" y="4413503"/>
            <a:ext cx="655319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pc="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b="1" spc="-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he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re</a:t>
            </a:r>
            <a:r>
              <a:rPr b="1" spc="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b="1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dea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b="1" spc="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edu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b="1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b="1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b="1" spc="4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b="1" spc="5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b="1" spc="-15" dirty="0" smtClean="0">
                <a:solidFill>
                  <a:srgbClr val="000000"/>
                </a:solidFill>
                <a:latin typeface="Arial"/>
                <a:cs typeface="Arial"/>
              </a:rPr>
              <a:t>hod?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Un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no</a:t>
            </a:r>
            <a:r>
              <a:rPr spc="-55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 r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equ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ed</a:t>
            </a:r>
            <a:endParaRPr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2700">
              <a:lnSpc>
                <a:spcPct val="140000"/>
              </a:lnSpc>
              <a:tabLst>
                <a:tab pos="5956935" algn="l"/>
              </a:tabLst>
            </a:pPr>
            <a:r>
              <a:rPr spc="-3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hn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que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&gt; </a:t>
            </a:r>
            <a:r>
              <a:rPr spc="-25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0" dirty="0" smtClean="0">
                <a:solidFill>
                  <a:srgbClr val="000000"/>
                </a:solidFill>
                <a:latin typeface="Arial"/>
                <a:cs typeface="Arial"/>
              </a:rPr>
              <a:t>ppo</a:t>
            </a:r>
            <a:r>
              <a:rPr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pc="-15" dirty="0" smtClean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pc="-2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5" dirty="0" smtClean="0">
                <a:solidFill>
                  <a:srgbClr val="000000"/>
                </a:solidFill>
                <a:latin typeface="Arial"/>
                <a:cs typeface="Arial"/>
              </a:rPr>
              <a:t>or</a:t>
            </a:r>
            <a:r>
              <a:rPr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Ko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her</a:t>
            </a:r>
            <a:r>
              <a:rPr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pc="-1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2700">
              <a:lnSpc>
                <a:spcPct val="140000"/>
              </a:lnSpc>
              <a:tabLst>
                <a:tab pos="5956935" algn="l"/>
              </a:tabLst>
            </a:pPr>
            <a:r>
              <a:rPr spc="-20" dirty="0" smtClean="0">
                <a:solidFill>
                  <a:srgbClr val="000000"/>
                </a:solidFill>
                <a:latin typeface="Arial"/>
                <a:cs typeface="Arial"/>
              </a:rPr>
              <a:t>Seated</a:t>
            </a:r>
            <a:r>
              <a:rPr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thout</a:t>
            </a:r>
            <a:r>
              <a:rPr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Sedat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 r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edu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r>
              <a:rPr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me</a:t>
            </a:r>
            <a:endParaRPr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Associated Injuries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RCT </a:t>
            </a:r>
            <a:r>
              <a:rPr lang="en-US" sz="2800" b="1" dirty="0" smtClean="0"/>
              <a:t>or fracture of the greater tuberosity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33%</a:t>
            </a:r>
            <a:endParaRPr lang="en-US" sz="2800" dirty="0" smtClean="0"/>
          </a:p>
          <a:p>
            <a:pPr lvl="1"/>
            <a:r>
              <a:rPr lang="en-US" dirty="0" smtClean="0"/>
              <a:t>Dislocation + Patients &gt; 40 </a:t>
            </a:r>
            <a:r>
              <a:rPr lang="en-US" dirty="0"/>
              <a:t>years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high risk of </a:t>
            </a:r>
            <a:r>
              <a:rPr lang="en-US" b="1" dirty="0" smtClean="0">
                <a:solidFill>
                  <a:srgbClr val="FF0000"/>
                </a:solidFill>
              </a:rPr>
              <a:t>RCT  </a:t>
            </a:r>
            <a:r>
              <a:rPr lang="en-US" dirty="0"/>
              <a:t>(</a:t>
            </a:r>
            <a:r>
              <a:rPr lang="en-US" dirty="0" smtClean="0"/>
              <a:t>20-54%)</a:t>
            </a:r>
          </a:p>
          <a:p>
            <a:r>
              <a:rPr lang="en-US" sz="2800" b="1" dirty="0" smtClean="0"/>
              <a:t>Neurological injury </a:t>
            </a:r>
            <a:r>
              <a:rPr lang="en-US" sz="2800" b="1" dirty="0" err="1" smtClean="0">
                <a:sym typeface="Wingdings"/>
              </a:rPr>
              <a:t></a:t>
            </a:r>
            <a:r>
              <a:rPr lang="en-US" sz="2800" b="1" dirty="0" smtClean="0"/>
              <a:t> 13%  </a:t>
            </a:r>
          </a:p>
          <a:p>
            <a:pPr lvl="1"/>
            <a:r>
              <a:rPr lang="en-US" sz="2400" b="1" dirty="0" smtClean="0"/>
              <a:t>Axillary nerve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most common</a:t>
            </a:r>
            <a:endParaRPr lang="en-US" sz="2400" b="1" dirty="0" smtClean="0"/>
          </a:p>
          <a:p>
            <a:r>
              <a:rPr lang="en-US" sz="2800" b="1" dirty="0" smtClean="0"/>
              <a:t>Bankart lesions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/>
              <a:t> </a:t>
            </a:r>
            <a:r>
              <a:rPr lang="en-US" sz="2800" dirty="0"/>
              <a:t>85</a:t>
            </a:r>
            <a:r>
              <a:rPr lang="en-US" sz="2800" dirty="0" smtClean="0"/>
              <a:t>%</a:t>
            </a:r>
          </a:p>
          <a:p>
            <a:r>
              <a:rPr lang="en-US" sz="2800" b="1" dirty="0"/>
              <a:t>Hill</a:t>
            </a:r>
            <a:r>
              <a:rPr lang="en-US" sz="2800" b="1" dirty="0" smtClean="0"/>
              <a:t>-Sachs lesion </a:t>
            </a:r>
            <a:r>
              <a:rPr lang="en-US" sz="2800" dirty="0" smtClean="0"/>
              <a:t>(an </a:t>
            </a:r>
            <a:r>
              <a:rPr lang="en-US" sz="2800" dirty="0"/>
              <a:t>impaction </a:t>
            </a:r>
            <a:r>
              <a:rPr lang="en-US" sz="2800" dirty="0" smtClean="0"/>
              <a:t>fracture of </a:t>
            </a:r>
            <a:r>
              <a:rPr lang="en-US" sz="2800" dirty="0"/>
              <a:t>the posterolateral humeral </a:t>
            </a:r>
            <a:r>
              <a:rPr lang="en-US" sz="2800" dirty="0" smtClean="0"/>
              <a:t>head on </a:t>
            </a:r>
            <a:r>
              <a:rPr lang="en-US" sz="2800" dirty="0"/>
              <a:t>the </a:t>
            </a:r>
            <a:r>
              <a:rPr lang="en-US" sz="2800" dirty="0" err="1"/>
              <a:t>glenoid</a:t>
            </a:r>
            <a:r>
              <a:rPr lang="en-US" sz="2800" dirty="0"/>
              <a:t> </a:t>
            </a:r>
            <a:r>
              <a:rPr lang="en-US" sz="2800" dirty="0" smtClean="0"/>
              <a:t>rim)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40-90%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Shoulder dislocation in patient &gt;40 Y/O </a:t>
            </a:r>
            <a:r>
              <a:rPr lang="en-US" sz="2800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  get an MRI to R/O RCT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Bankart lesions </a:t>
            </a:r>
            <a:endParaRPr lang="en-CA" b="1" dirty="0"/>
          </a:p>
        </p:txBody>
      </p:sp>
      <p:pic>
        <p:nvPicPr>
          <p:cNvPr id="19466" name="Picture 10" descr="ANd9GcQb13qhns9B6PsqHswEaSAq4RHLdu2DjFq0Ud64XpHqUYcga-k7D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8101" y="2819401"/>
            <a:ext cx="4084899" cy="4038599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r>
              <a:rPr lang="en-US" dirty="0" smtClean="0"/>
              <a:t>Detachments of the anterior labrum from the </a:t>
            </a:r>
            <a:r>
              <a:rPr lang="en-US" dirty="0" err="1" smtClean="0"/>
              <a:t>glenoid</a:t>
            </a:r>
            <a:r>
              <a:rPr lang="en-US" dirty="0" smtClean="0"/>
              <a:t> rim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76600"/>
            <a:ext cx="3794234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Stages of the impingement process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417638"/>
          <a:ext cx="8991600" cy="544036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9000" y="1600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Stage 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319593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Stage II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5791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Stage III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Hill-Sachs lesion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417638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521200"/>
            <a:ext cx="6154964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Post-reduction rehabilitation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dirty="0" smtClean="0"/>
              <a:t>The</a:t>
            </a:r>
            <a:r>
              <a:rPr lang="en-US" dirty="0" smtClean="0"/>
              <a:t> </a:t>
            </a:r>
            <a:r>
              <a:rPr dirty="0" smtClean="0"/>
              <a:t>goal</a:t>
            </a:r>
            <a:r>
              <a:rPr lang="en-US" dirty="0" smtClean="0"/>
              <a:t> </a:t>
            </a:r>
            <a:r>
              <a:rPr dirty="0" smtClean="0"/>
              <a:t>of </a:t>
            </a:r>
            <a:r>
              <a:rPr dirty="0"/>
              <a:t>rehabilitation is to regain </a:t>
            </a:r>
            <a:r>
              <a:rPr dirty="0" smtClean="0"/>
              <a:t>maxmum </a:t>
            </a:r>
            <a:r>
              <a:rPr dirty="0"/>
              <a:t>ROM while retaining stability.</a:t>
            </a:r>
          </a:p>
          <a:p>
            <a:r>
              <a:rPr dirty="0"/>
              <a:t>The affected arm</a:t>
            </a:r>
            <a:r>
              <a:rPr dirty="0" smtClean="0"/>
              <a:t> </a:t>
            </a:r>
            <a:r>
              <a:rPr lang="en-US" dirty="0" smtClean="0"/>
              <a:t>can </a:t>
            </a:r>
            <a:r>
              <a:rPr dirty="0" smtClean="0"/>
              <a:t>immobilized for</a:t>
            </a:r>
            <a:r>
              <a:rPr lang="en-US" dirty="0" smtClean="0"/>
              <a:t> </a:t>
            </a:r>
            <a:r>
              <a:rPr dirty="0" smtClean="0"/>
              <a:t>a </a:t>
            </a:r>
            <a:r>
              <a:rPr dirty="0"/>
              <a:t>minimum of</a:t>
            </a:r>
            <a:r>
              <a:rPr dirty="0" smtClean="0"/>
              <a:t> </a:t>
            </a:r>
            <a:r>
              <a:rPr lang="en-US" dirty="0" smtClean="0"/>
              <a:t>1</a:t>
            </a:r>
            <a:r>
              <a:rPr dirty="0" smtClean="0"/>
              <a:t> </a:t>
            </a:r>
            <a:r>
              <a:rPr dirty="0"/>
              <a:t>to 4 weeks, and </a:t>
            </a:r>
            <a:r>
              <a:rPr dirty="0" smtClean="0"/>
              <a:t>limited </a:t>
            </a:r>
            <a:r>
              <a:rPr dirty="0"/>
              <a:t>physical rehabilitation is </a:t>
            </a:r>
            <a:r>
              <a:rPr dirty="0" smtClean="0"/>
              <a:t>recommended</a:t>
            </a:r>
            <a:r>
              <a:rPr dirty="0"/>
              <a:t>.</a:t>
            </a:r>
            <a:r>
              <a:rPr dirty="0" smtClean="0"/>
              <a:t> </a:t>
            </a:r>
            <a:endParaRPr lang="en-US" dirty="0" smtClean="0"/>
          </a:p>
          <a:p>
            <a:r>
              <a:rPr dirty="0" smtClean="0"/>
              <a:t>physical therapy and immobilization </a:t>
            </a:r>
            <a:r>
              <a:rPr b="1" dirty="0" smtClean="0">
                <a:solidFill>
                  <a:srgbClr val="FF0000"/>
                </a:solidFill>
              </a:rPr>
              <a:t>do not reduce the risk of recurrence.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? ROM </a:t>
            </a:r>
            <a:r>
              <a:rPr lang="en-US" b="1" dirty="0">
                <a:solidFill>
                  <a:srgbClr val="FF0000"/>
                </a:solidFill>
              </a:rPr>
              <a:t>can be safely </a:t>
            </a:r>
            <a:r>
              <a:rPr lang="en-US" b="1" dirty="0" smtClean="0">
                <a:solidFill>
                  <a:srgbClr val="FF0000"/>
                </a:solidFill>
              </a:rPr>
              <a:t>initiated within </a:t>
            </a:r>
            <a:r>
              <a:rPr lang="en-US" b="1" dirty="0">
                <a:solidFill>
                  <a:srgbClr val="FF0000"/>
                </a:solidFill>
              </a:rPr>
              <a:t>1 week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b="1" dirty="0" smtClean="0">
                <a:solidFill>
                  <a:srgbClr val="FF0000"/>
                </a:solidFill>
              </a:rPr>
              <a:t>No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b="1" dirty="0" smtClean="0">
                <a:solidFill>
                  <a:srgbClr val="FF0000"/>
                </a:solidFill>
              </a:rPr>
              <a:t>benefit </a:t>
            </a:r>
            <a:r>
              <a:rPr dirty="0" smtClean="0"/>
              <a:t>of conventional sling immobilization for longer than </a:t>
            </a:r>
            <a:r>
              <a:rPr b="1" dirty="0" smtClean="0">
                <a:solidFill>
                  <a:srgbClr val="FF0000"/>
                </a:solidFill>
              </a:rPr>
              <a:t>one week </a:t>
            </a:r>
            <a:r>
              <a:rPr dirty="0" smtClean="0"/>
              <a:t>for the treatment of primary anterior shoulder dislocation in younger patients</a:t>
            </a:r>
            <a:endParaRPr lang="en-US" dirty="0" smtClean="0"/>
          </a:p>
          <a:p>
            <a:endParaRPr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41079" y="938784"/>
            <a:ext cx="502919" cy="90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402" y="442214"/>
            <a:ext cx="9143998" cy="7769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spc="-20" dirty="0" smtClean="0">
                <a:latin typeface="Arial"/>
                <a:cs typeface="Arial"/>
              </a:rPr>
              <a:t>Does</a:t>
            </a:r>
            <a:r>
              <a:rPr sz="3200" b="1" spc="10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r>
              <a:rPr sz="3200" b="1" spc="-25" dirty="0" smtClean="0">
                <a:latin typeface="Arial"/>
                <a:cs typeface="Arial"/>
              </a:rPr>
              <a:t>mm</a:t>
            </a:r>
            <a:r>
              <a:rPr sz="3200" b="1" spc="-20" dirty="0" smtClean="0">
                <a:latin typeface="Arial"/>
                <a:cs typeface="Arial"/>
              </a:rPr>
              <a:t>ob</a:t>
            </a:r>
            <a:r>
              <a:rPr sz="3200" b="1" spc="-5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l</a:t>
            </a:r>
            <a:r>
              <a:rPr sz="3200" b="1" spc="-5" dirty="0" smtClean="0">
                <a:latin typeface="Arial"/>
                <a:cs typeface="Arial"/>
              </a:rPr>
              <a:t>i</a:t>
            </a:r>
            <a:r>
              <a:rPr sz="3200" b="1" spc="-10" dirty="0" smtClean="0">
                <a:latin typeface="Arial"/>
                <a:cs typeface="Arial"/>
              </a:rPr>
              <a:t>z</a:t>
            </a:r>
            <a:r>
              <a:rPr sz="3200" b="1" spc="-15" dirty="0" smtClean="0">
                <a:latin typeface="Arial"/>
                <a:cs typeface="Arial"/>
              </a:rPr>
              <a:t>at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r>
              <a:rPr sz="3200" b="1" spc="-20" dirty="0" smtClean="0">
                <a:latin typeface="Arial"/>
                <a:cs typeface="Arial"/>
              </a:rPr>
              <a:t>on</a:t>
            </a:r>
            <a:r>
              <a:rPr sz="3200" b="1" spc="-55" dirty="0" smtClean="0">
                <a:latin typeface="Arial"/>
                <a:cs typeface="Arial"/>
              </a:rPr>
              <a:t> </a:t>
            </a:r>
            <a:r>
              <a:rPr sz="3200" b="1" spc="-25" dirty="0" smtClean="0">
                <a:latin typeface="Arial"/>
                <a:cs typeface="Arial"/>
              </a:rPr>
              <a:t>r</a:t>
            </a:r>
            <a:r>
              <a:rPr sz="3200" b="1" spc="-20" dirty="0" smtClean="0">
                <a:latin typeface="Arial"/>
                <a:cs typeface="Arial"/>
              </a:rPr>
              <a:t>edu</a:t>
            </a:r>
            <a:r>
              <a:rPr sz="3200" b="1" spc="-10" dirty="0" smtClean="0">
                <a:latin typeface="Arial"/>
                <a:cs typeface="Arial"/>
              </a:rPr>
              <a:t>c</a:t>
            </a:r>
            <a:r>
              <a:rPr sz="3200" b="1" spc="-20" dirty="0" smtClean="0">
                <a:latin typeface="Arial"/>
                <a:cs typeface="Arial"/>
              </a:rPr>
              <a:t>e</a:t>
            </a:r>
            <a:r>
              <a:rPr sz="3200" b="1" spc="-25" dirty="0" smtClean="0">
                <a:latin typeface="Arial"/>
                <a:cs typeface="Arial"/>
              </a:rPr>
              <a:t> r</a:t>
            </a:r>
            <a:r>
              <a:rPr sz="3200" b="1" spc="-20" dirty="0" smtClean="0">
                <a:latin typeface="Arial"/>
                <a:cs typeface="Arial"/>
              </a:rPr>
              <a:t>e</a:t>
            </a:r>
            <a:r>
              <a:rPr sz="3200" b="1" spc="-10" dirty="0" smtClean="0">
                <a:latin typeface="Arial"/>
                <a:cs typeface="Arial"/>
              </a:rPr>
              <a:t>c</a:t>
            </a:r>
            <a:r>
              <a:rPr sz="3200" b="1" spc="-20" dirty="0" smtClean="0">
                <a:latin typeface="Arial"/>
                <a:cs typeface="Arial"/>
              </a:rPr>
              <a:t>u</a:t>
            </a:r>
            <a:r>
              <a:rPr sz="3200" b="1" spc="-25" dirty="0" smtClean="0">
                <a:latin typeface="Arial"/>
                <a:cs typeface="Arial"/>
              </a:rPr>
              <a:t>rr</a:t>
            </a:r>
            <a:r>
              <a:rPr sz="3200" b="1" spc="-20" dirty="0" smtClean="0">
                <a:latin typeface="Arial"/>
                <a:cs typeface="Arial"/>
              </a:rPr>
              <a:t>en</a:t>
            </a:r>
            <a:r>
              <a:rPr sz="3200" b="1" spc="-10" dirty="0" smtClean="0">
                <a:latin typeface="Arial"/>
                <a:cs typeface="Arial"/>
              </a:rPr>
              <a:t>c</a:t>
            </a:r>
            <a:r>
              <a:rPr sz="3200" b="1" spc="-20" dirty="0" smtClean="0">
                <a:latin typeface="Arial"/>
                <a:cs typeface="Arial"/>
              </a:rPr>
              <a:t>e</a:t>
            </a:r>
            <a:r>
              <a:rPr sz="3200" b="1" spc="-5" dirty="0" smtClean="0">
                <a:latin typeface="Arial"/>
                <a:cs typeface="Arial"/>
              </a:rPr>
              <a:t> </a:t>
            </a:r>
            <a:r>
              <a:rPr sz="3200" b="1" spc="-25" dirty="0" smtClean="0">
                <a:latin typeface="Arial"/>
                <a:cs typeface="Arial"/>
              </a:rPr>
              <a:t>r</a:t>
            </a:r>
            <a:r>
              <a:rPr sz="3200" b="1" spc="-15" dirty="0" smtClean="0">
                <a:latin typeface="Arial"/>
                <a:cs typeface="Arial"/>
              </a:rPr>
              <a:t>ate</a:t>
            </a:r>
            <a:r>
              <a:rPr sz="3200" b="1" spc="-10" dirty="0" smtClean="0">
                <a:latin typeface="Arial"/>
                <a:cs typeface="Arial"/>
              </a:rPr>
              <a:t>s</a:t>
            </a:r>
            <a:r>
              <a:rPr sz="3200" b="1" spc="-20" dirty="0" smtClean="0">
                <a:latin typeface="Arial"/>
                <a:cs typeface="Arial"/>
              </a:rPr>
              <a:t>?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447" y="2615183"/>
            <a:ext cx="307847" cy="310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45023" y="3325367"/>
            <a:ext cx="655319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6447" y="4273296"/>
            <a:ext cx="307847" cy="310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63055" y="4495800"/>
            <a:ext cx="655319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02679" y="5172455"/>
            <a:ext cx="576071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8640" y="2627376"/>
            <a:ext cx="252984" cy="256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640" y="4285488"/>
            <a:ext cx="252984" cy="256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4294" y="2438400"/>
            <a:ext cx="5558155" cy="3239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36319">
              <a:lnSpc>
                <a:spcPct val="100000"/>
              </a:lnSpc>
            </a:pP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ob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nte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nal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otat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does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 not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affe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ct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rr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EB</a:t>
            </a: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M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Le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I)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6"/>
              </a:spcBef>
            </a:pPr>
            <a:endParaRPr sz="500" dirty="0">
              <a:solidFill>
                <a:srgbClr val="000000"/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srgbClr val="000000"/>
              </a:solidFill>
            </a:endParaRPr>
          </a:p>
          <a:p>
            <a:pPr marL="12700" marR="19050">
              <a:lnSpc>
                <a:spcPct val="100000"/>
              </a:lnSpc>
            </a:pP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mm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ob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3200" spc="-35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nal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otat</a:t>
            </a:r>
            <a:r>
              <a:rPr sz="3200" spc="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3200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u="sng" spc="-25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3200" b="1" u="sng" spc="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u="sng" spc="-15" dirty="0" smtClean="0">
                <a:solidFill>
                  <a:srgbClr val="FF0000"/>
                </a:solidFill>
                <a:latin typeface="Arial"/>
                <a:cs typeface="Arial"/>
              </a:rPr>
              <a:t>ght</a:t>
            </a:r>
            <a:r>
              <a:rPr sz="3200" b="1" u="sng" spc="-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25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EB</a:t>
            </a:r>
            <a:r>
              <a:rPr sz="3200" spc="-3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3200" spc="2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Le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sz="3200" spc="-15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3200" spc="-20" dirty="0" smtClean="0">
                <a:solidFill>
                  <a:srgbClr val="000000"/>
                </a:solidFill>
                <a:latin typeface="Arial"/>
                <a:cs typeface="Arial"/>
              </a:rPr>
              <a:t>&amp;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II</a:t>
            </a:r>
            <a:r>
              <a:rPr sz="3200" spc="-1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32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9050">
              <a:lnSpc>
                <a:spcPct val="100000"/>
              </a:lnSpc>
            </a:pPr>
            <a:r>
              <a:rPr sz="2800" spc="-8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spc="-5" dirty="0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6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-10" dirty="0" smtClean="0">
                <a:solidFill>
                  <a:srgbClr val="FF0000"/>
                </a:solidFill>
                <a:latin typeface="Arial"/>
                <a:cs typeface="Arial"/>
              </a:rPr>
              <a:t>&lt;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30</a:t>
            </a:r>
            <a:r>
              <a:rPr sz="3600" b="1" spc="1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z="3600" b="1" spc="-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-15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ore</a:t>
            </a:r>
            <a:r>
              <a:rPr lang="en-US" sz="36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600" b="1" spc="-15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por</a:t>
            </a:r>
            <a:r>
              <a:rPr sz="3600" b="1" spc="1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600" b="1" spc="-5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nt </a:t>
            </a:r>
            <a:r>
              <a:rPr sz="3600" b="1" spc="10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spc="10" dirty="0" smtClean="0">
                <a:solidFill>
                  <a:srgbClr val="FF0000"/>
                </a:solidFill>
                <a:latin typeface="Arial"/>
                <a:cs typeface="Arial"/>
              </a:rPr>
              <a:t>ct</a:t>
            </a:r>
            <a:r>
              <a:rPr sz="3600" b="1" spc="0" dirty="0" smtClean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81800" y="2317750"/>
            <a:ext cx="1846262" cy="2209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81800" y="4495800"/>
            <a:ext cx="1828800" cy="1981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6447" y="2473959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81900" y="2438400"/>
            <a:ext cx="533400" cy="152400"/>
          </a:xfrm>
          <a:custGeom>
            <a:avLst/>
            <a:gdLst/>
            <a:ahLst/>
            <a:cxnLst/>
            <a:rect l="l" t="t" r="r" b="b"/>
            <a:pathLst>
              <a:path w="533400" h="152400">
                <a:moveTo>
                  <a:pt x="0" y="0"/>
                </a:moveTo>
                <a:lnTo>
                  <a:pt x="533400" y="0"/>
                </a:lnTo>
                <a:lnTo>
                  <a:pt x="5334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81900" y="2438400"/>
            <a:ext cx="533400" cy="152400"/>
          </a:xfrm>
          <a:custGeom>
            <a:avLst/>
            <a:gdLst/>
            <a:ahLst/>
            <a:cxnLst/>
            <a:rect l="l" t="t" r="r" b="b"/>
            <a:pathLst>
              <a:path w="533400" h="152400">
                <a:moveTo>
                  <a:pt x="0" y="0"/>
                </a:moveTo>
                <a:lnTo>
                  <a:pt x="533400" y="0"/>
                </a:lnTo>
                <a:lnTo>
                  <a:pt x="5334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When to request MRI or CT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MRI</a:t>
            </a:r>
          </a:p>
          <a:p>
            <a:pPr lvl="1"/>
            <a:r>
              <a:rPr dirty="0" smtClean="0"/>
              <a:t>In </a:t>
            </a:r>
            <a:r>
              <a:rPr dirty="0"/>
              <a:t>patients with limited </a:t>
            </a:r>
            <a:r>
              <a:rPr dirty="0" smtClean="0"/>
              <a:t>active</a:t>
            </a:r>
            <a:r>
              <a:rPr lang="en-US" dirty="0" smtClean="0"/>
              <a:t> </a:t>
            </a:r>
            <a:r>
              <a:rPr dirty="0" smtClean="0"/>
              <a:t>ROM</a:t>
            </a:r>
            <a:r>
              <a:rPr dirty="0"/>
              <a:t>, weakness, or persistent pain </a:t>
            </a:r>
            <a:r>
              <a:rPr dirty="0" smtClean="0"/>
              <a:t>2</a:t>
            </a:r>
            <a:r>
              <a:rPr lang="en-US" dirty="0" smtClean="0"/>
              <a:t> </a:t>
            </a:r>
            <a:r>
              <a:rPr dirty="0" smtClean="0"/>
              <a:t>to </a:t>
            </a:r>
            <a:r>
              <a:rPr dirty="0"/>
              <a:t>3 weeks after closed </a:t>
            </a:r>
            <a:r>
              <a:rPr dirty="0" smtClean="0"/>
              <a:t>reduction</a:t>
            </a:r>
          </a:p>
          <a:p>
            <a:pPr lvl="1"/>
            <a:r>
              <a:rPr dirty="0" smtClean="0"/>
              <a:t>Rotator cuff </a:t>
            </a:r>
            <a:r>
              <a:rPr dirty="0"/>
              <a:t>pathology is </a:t>
            </a:r>
            <a:r>
              <a:rPr dirty="0" smtClean="0"/>
              <a:t>suspected</a:t>
            </a:r>
            <a:r>
              <a:rPr lang="en-US" dirty="0" smtClean="0"/>
              <a:t> (&gt;40)</a:t>
            </a:r>
          </a:p>
          <a:p>
            <a:pPr lvl="1"/>
            <a:r>
              <a:rPr dirty="0"/>
              <a:t>in cases of </a:t>
            </a:r>
            <a:r>
              <a:rPr dirty="0" smtClean="0"/>
              <a:t>recurrent</a:t>
            </a:r>
            <a:r>
              <a:rPr lang="en-US" dirty="0" smtClean="0"/>
              <a:t> </a:t>
            </a:r>
            <a:r>
              <a:rPr dirty="0" smtClean="0"/>
              <a:t>dislocation </a:t>
            </a:r>
            <a:r>
              <a:rPr dirty="0"/>
              <a:t>to evaluate for </a:t>
            </a:r>
            <a:r>
              <a:rPr dirty="0" smtClean="0"/>
              <a:t>underlying </a:t>
            </a:r>
            <a:r>
              <a:rPr dirty="0"/>
              <a:t>pathoanatomy.</a:t>
            </a:r>
            <a:r>
              <a:rPr dirty="0" smtClean="0"/>
              <a:t> </a:t>
            </a:r>
            <a:endParaRPr lang="en-US" dirty="0" smtClean="0"/>
          </a:p>
          <a:p>
            <a:r>
              <a:rPr dirty="0" smtClean="0"/>
              <a:t>CT 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dirty="0" smtClean="0"/>
              <a:t>uspected </a:t>
            </a:r>
            <a:r>
              <a:rPr dirty="0"/>
              <a:t>bone loss</a:t>
            </a:r>
            <a:r>
              <a:rPr dirty="0" smtClean="0"/>
              <a:t> (</a:t>
            </a:r>
            <a:r>
              <a:rPr dirty="0"/>
              <a:t>eg, </a:t>
            </a:r>
            <a:r>
              <a:rPr dirty="0" smtClean="0"/>
              <a:t>bony</a:t>
            </a:r>
            <a:r>
              <a:rPr lang="en-US" dirty="0" smtClean="0"/>
              <a:t> </a:t>
            </a:r>
            <a:r>
              <a:rPr dirty="0" smtClean="0"/>
              <a:t>Bankart </a:t>
            </a:r>
            <a:r>
              <a:rPr dirty="0"/>
              <a:t>lesions</a:t>
            </a:r>
            <a:r>
              <a:rPr dirty="0" smtClean="0"/>
              <a:t>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0000"/>
                </a:solidFill>
              </a:rPr>
              <a:t>Complications of anterior Shoulder Dislocation</a:t>
            </a:r>
            <a:r>
              <a:rPr lang="en-US" sz="3600" b="1" dirty="0" smtClean="0">
                <a:solidFill>
                  <a:srgbClr val="000000"/>
                </a:solidFill>
              </a:rPr>
              <a:t> 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Axillary  </a:t>
            </a:r>
            <a:r>
              <a:rPr lang="en-US" sz="2800" dirty="0"/>
              <a:t>nerve injury</a:t>
            </a:r>
            <a:endParaRPr lang="en-US" sz="2800" dirty="0" smtClean="0"/>
          </a:p>
          <a:p>
            <a:pPr marL="12700">
              <a:lnSpc>
                <a:spcPct val="100000"/>
              </a:lnSpc>
            </a:pPr>
            <a:r>
              <a:rPr sz="2800" spc="-15" dirty="0" smtClean="0">
                <a:solidFill>
                  <a:srgbClr val="000000"/>
                </a:solidFill>
                <a:cs typeface="Arial"/>
              </a:rPr>
              <a:t>Rotator</a:t>
            </a:r>
            <a:r>
              <a:rPr sz="2800" spc="-1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800" spc="-15" dirty="0" smtClean="0">
                <a:solidFill>
                  <a:srgbClr val="000000"/>
                </a:solidFill>
                <a:cs typeface="Arial"/>
              </a:rPr>
              <a:t>Cuff</a:t>
            </a:r>
            <a:r>
              <a:rPr sz="2800" spc="2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800" spc="-30" dirty="0" smtClean="0">
                <a:solidFill>
                  <a:srgbClr val="000000"/>
                </a:solidFill>
                <a:cs typeface="Arial"/>
              </a:rPr>
              <a:t>T</a:t>
            </a:r>
            <a:r>
              <a:rPr sz="2800" spc="-20" dirty="0" smtClean="0">
                <a:solidFill>
                  <a:srgbClr val="000000"/>
                </a:solidFill>
                <a:cs typeface="Arial"/>
              </a:rPr>
              <a:t>ear</a:t>
            </a:r>
            <a:endParaRPr lang="en-US" sz="2800" spc="-20" dirty="0">
              <a:solidFill>
                <a:srgbClr val="000000"/>
              </a:solidFill>
              <a:cs typeface="Arial"/>
            </a:endParaRPr>
          </a:p>
          <a:p>
            <a:pPr marL="412750" lvl="1"/>
            <a:r>
              <a:rPr spc="-15" dirty="0" smtClean="0">
                <a:solidFill>
                  <a:srgbClr val="000000"/>
                </a:solidFill>
                <a:cs typeface="Arial"/>
              </a:rPr>
              <a:t>M</a:t>
            </a:r>
            <a:r>
              <a:rPr spc="-5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spc="10" dirty="0" smtClean="0">
                <a:solidFill>
                  <a:srgbClr val="000000"/>
                </a:solidFill>
                <a:cs typeface="Arial"/>
              </a:rPr>
              <a:t>s</a:t>
            </a:r>
            <a:r>
              <a:rPr spc="0" dirty="0" smtClean="0">
                <a:solidFill>
                  <a:srgbClr val="000000"/>
                </a:solidFill>
                <a:cs typeface="Arial"/>
              </a:rPr>
              <a:t>t</a:t>
            </a:r>
            <a:r>
              <a:rPr spc="-2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pc="10" dirty="0" smtClean="0">
                <a:solidFill>
                  <a:srgbClr val="000000"/>
                </a:solidFill>
                <a:cs typeface="Arial"/>
              </a:rPr>
              <a:t>c</a:t>
            </a:r>
            <a:r>
              <a:rPr spc="0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spc="-15" dirty="0" smtClean="0">
                <a:solidFill>
                  <a:srgbClr val="000000"/>
                </a:solidFill>
                <a:cs typeface="Arial"/>
              </a:rPr>
              <a:t>mm</a:t>
            </a:r>
            <a:r>
              <a:rPr spc="0" dirty="0" smtClean="0">
                <a:solidFill>
                  <a:srgbClr val="000000"/>
                </a:solidFill>
                <a:cs typeface="Arial"/>
              </a:rPr>
              <a:t>on</a:t>
            </a:r>
            <a:r>
              <a:rPr spc="1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pc="-5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spc="-40" dirty="0" smtClean="0">
                <a:solidFill>
                  <a:srgbClr val="000000"/>
                </a:solidFill>
                <a:cs typeface="Arial"/>
              </a:rPr>
              <a:t>v</a:t>
            </a:r>
            <a:r>
              <a:rPr spc="0" dirty="0" smtClean="0">
                <a:solidFill>
                  <a:srgbClr val="000000"/>
                </a:solidFill>
                <a:cs typeface="Arial"/>
              </a:rPr>
              <a:t>er</a:t>
            </a:r>
            <a:r>
              <a:rPr spc="3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pc="0" dirty="0" smtClean="0">
                <a:solidFill>
                  <a:srgbClr val="000000"/>
                </a:solidFill>
                <a:cs typeface="Arial"/>
              </a:rPr>
              <a:t>age</a:t>
            </a:r>
            <a:r>
              <a:rPr spc="1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pc="-5" dirty="0" smtClean="0">
                <a:solidFill>
                  <a:srgbClr val="000000"/>
                </a:solidFill>
                <a:cs typeface="Arial"/>
              </a:rPr>
              <a:t>40</a:t>
            </a:r>
            <a:endParaRPr dirty="0" smtClean="0">
              <a:solidFill>
                <a:srgbClr val="000000"/>
              </a:solidFill>
              <a:cs typeface="Arial"/>
            </a:endParaRPr>
          </a:p>
          <a:p>
            <a:pPr>
              <a:lnSpc>
                <a:spcPts val="750"/>
              </a:lnSpc>
              <a:spcBef>
                <a:spcPts val="26"/>
              </a:spcBef>
              <a:buClr>
                <a:srgbClr val="FFFFFF"/>
              </a:buClr>
              <a:buFont typeface="Arial"/>
              <a:buChar char="–"/>
            </a:pPr>
            <a:endParaRPr sz="2800" dirty="0" smtClean="0">
              <a:solidFill>
                <a:srgbClr val="000000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2800" spc="-40" dirty="0" smtClean="0">
                <a:solidFill>
                  <a:srgbClr val="000000"/>
                </a:solidFill>
                <a:cs typeface="Arial"/>
              </a:rPr>
              <a:t>G</a:t>
            </a:r>
            <a:r>
              <a:rPr sz="2800" spc="-2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800" spc="-15" dirty="0" smtClean="0">
                <a:solidFill>
                  <a:srgbClr val="000000"/>
                </a:solidFill>
                <a:cs typeface="Arial"/>
              </a:rPr>
              <a:t>eater</a:t>
            </a:r>
            <a:r>
              <a:rPr sz="2800" spc="2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800" spc="-30" dirty="0" smtClean="0">
                <a:solidFill>
                  <a:srgbClr val="000000"/>
                </a:solidFill>
                <a:cs typeface="Arial"/>
              </a:rPr>
              <a:t>T</a:t>
            </a:r>
            <a:r>
              <a:rPr sz="2800" spc="-20" dirty="0" smtClean="0">
                <a:solidFill>
                  <a:srgbClr val="000000"/>
                </a:solidFill>
                <a:cs typeface="Arial"/>
              </a:rPr>
              <a:t>ube</a:t>
            </a:r>
            <a:r>
              <a:rPr sz="2800" spc="-2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800" spc="-20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sz="2800" spc="-10" dirty="0" smtClean="0">
                <a:solidFill>
                  <a:srgbClr val="000000"/>
                </a:solidFill>
                <a:cs typeface="Arial"/>
              </a:rPr>
              <a:t>s</a:t>
            </a:r>
            <a:r>
              <a:rPr sz="2800" spc="-5" dirty="0" smtClean="0">
                <a:solidFill>
                  <a:srgbClr val="000000"/>
                </a:solidFill>
                <a:cs typeface="Arial"/>
              </a:rPr>
              <a:t>i</a:t>
            </a:r>
            <a:r>
              <a:rPr sz="2800" spc="-15" dirty="0" smtClean="0">
                <a:solidFill>
                  <a:srgbClr val="000000"/>
                </a:solidFill>
                <a:cs typeface="Arial"/>
              </a:rPr>
              <a:t>ty</a:t>
            </a:r>
            <a:r>
              <a:rPr sz="2800" spc="-1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800" spc="-30" dirty="0" smtClean="0">
                <a:solidFill>
                  <a:srgbClr val="000000"/>
                </a:solidFill>
                <a:cs typeface="Arial"/>
              </a:rPr>
              <a:t>F</a:t>
            </a:r>
            <a:r>
              <a:rPr sz="2800" spc="-2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800" spc="-20" dirty="0" smtClean="0">
                <a:solidFill>
                  <a:srgbClr val="000000"/>
                </a:solidFill>
                <a:cs typeface="Arial"/>
              </a:rPr>
              <a:t>a</a:t>
            </a:r>
            <a:r>
              <a:rPr sz="2800" spc="-10" dirty="0" smtClean="0">
                <a:solidFill>
                  <a:srgbClr val="000000"/>
                </a:solidFill>
                <a:cs typeface="Arial"/>
              </a:rPr>
              <a:t>c</a:t>
            </a:r>
            <a:r>
              <a:rPr sz="2800" spc="-15" dirty="0" smtClean="0">
                <a:solidFill>
                  <a:srgbClr val="000000"/>
                </a:solidFill>
                <a:cs typeface="Arial"/>
              </a:rPr>
              <a:t>tu</a:t>
            </a:r>
            <a:r>
              <a:rPr sz="2800" spc="-2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800" spc="-20" dirty="0" smtClean="0">
                <a:solidFill>
                  <a:srgbClr val="000000"/>
                </a:solidFill>
                <a:cs typeface="Arial"/>
              </a:rPr>
              <a:t>e</a:t>
            </a:r>
            <a:endParaRPr lang="en-US" sz="2800" spc="-20" dirty="0">
              <a:solidFill>
                <a:srgbClr val="000000"/>
              </a:solidFill>
              <a:cs typeface="Arial"/>
            </a:endParaRPr>
          </a:p>
          <a:p>
            <a:pPr marL="412750" lvl="1"/>
            <a:r>
              <a:rPr sz="2400" spc="-15" dirty="0" smtClean="0">
                <a:solidFill>
                  <a:srgbClr val="000000"/>
                </a:solidFill>
                <a:cs typeface="Arial"/>
              </a:rPr>
              <a:t>D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E</a:t>
            </a:r>
            <a:r>
              <a:rPr sz="2400" spc="-15" dirty="0" smtClean="0">
                <a:solidFill>
                  <a:srgbClr val="000000"/>
                </a:solidFill>
                <a:cs typeface="Arial"/>
              </a:rPr>
              <a:t>CR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EASES</a:t>
            </a:r>
            <a:r>
              <a:rPr sz="2400" spc="-3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400" spc="-1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i</a:t>
            </a:r>
            <a:r>
              <a:rPr sz="2400" spc="10" dirty="0" smtClean="0">
                <a:solidFill>
                  <a:srgbClr val="000000"/>
                </a:solidFill>
                <a:cs typeface="Arial"/>
              </a:rPr>
              <a:t>s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k</a:t>
            </a:r>
            <a:r>
              <a:rPr sz="2400" spc="-2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400" spc="-5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f</a:t>
            </a:r>
            <a:r>
              <a:rPr sz="2400" spc="-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sz="2400" spc="-15" dirty="0" smtClean="0">
                <a:solidFill>
                  <a:srgbClr val="000000"/>
                </a:solidFill>
                <a:cs typeface="Arial"/>
              </a:rPr>
              <a:t>R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e</a:t>
            </a:r>
            <a:r>
              <a:rPr sz="2400" spc="10" dirty="0" smtClean="0">
                <a:solidFill>
                  <a:srgbClr val="000000"/>
                </a:solidFill>
                <a:cs typeface="Arial"/>
              </a:rPr>
              <a:t>c</a:t>
            </a:r>
            <a:r>
              <a:rPr sz="2400" spc="-5" dirty="0" smtClean="0">
                <a:solidFill>
                  <a:srgbClr val="000000"/>
                </a:solidFill>
                <a:cs typeface="Arial"/>
              </a:rPr>
              <a:t>u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rr</a:t>
            </a:r>
            <a:r>
              <a:rPr sz="2400" spc="-5" dirty="0" smtClean="0">
                <a:solidFill>
                  <a:srgbClr val="000000"/>
                </a:solidFill>
                <a:cs typeface="Arial"/>
              </a:rPr>
              <a:t>e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n</a:t>
            </a:r>
            <a:r>
              <a:rPr sz="2400" spc="10" dirty="0" smtClean="0">
                <a:solidFill>
                  <a:srgbClr val="000000"/>
                </a:solidFill>
                <a:cs typeface="Arial"/>
              </a:rPr>
              <a:t>c</a:t>
            </a:r>
            <a:r>
              <a:rPr sz="2400" spc="0" dirty="0" smtClean="0">
                <a:solidFill>
                  <a:srgbClr val="000000"/>
                </a:solidFill>
                <a:cs typeface="Arial"/>
              </a:rPr>
              <a:t>e</a:t>
            </a:r>
            <a:endParaRPr lang="en-US" sz="2400" spc="0" dirty="0" smtClean="0">
              <a:solidFill>
                <a:srgbClr val="000000"/>
              </a:solidFill>
              <a:cs typeface="Arial"/>
            </a:endParaRPr>
          </a:p>
          <a:p>
            <a:r>
              <a:rPr lang="en-US" sz="2800" dirty="0" smtClean="0"/>
              <a:t>Avascular necrosis of the head of the Humerus  (high risk with delayed reduction)</a:t>
            </a:r>
          </a:p>
          <a:p>
            <a:r>
              <a:rPr lang="en-US" sz="2800" dirty="0" smtClean="0"/>
              <a:t>Recurrent shoulder dislocations/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instability</a:t>
            </a:r>
            <a:endParaRPr sz="2800" dirty="0" smtClean="0">
              <a:solidFill>
                <a:srgbClr val="000000"/>
              </a:solidFill>
              <a:cs typeface="Arial"/>
            </a:endParaRPr>
          </a:p>
          <a:p>
            <a:pPr eaLnBrk="1" hangingPunct="1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Recurrent shoulder dislocations/</a:t>
            </a:r>
            <a:r>
              <a:rPr lang="en-US" b="1" dirty="0" smtClean="0">
                <a:solidFill>
                  <a:srgbClr val="000000"/>
                </a:solidFill>
                <a:cs typeface="Arial"/>
              </a:rPr>
              <a:t> instability</a:t>
            </a:r>
            <a:r>
              <a:rPr b="1" dirty="0" smtClean="0">
                <a:solidFill>
                  <a:srgbClr val="000000"/>
                </a:solidFill>
                <a:cs typeface="Arial"/>
              </a:rPr>
              <a:t/>
            </a:r>
            <a:br>
              <a:rPr b="1" dirty="0" smtClean="0">
                <a:solidFill>
                  <a:srgbClr val="000000"/>
                </a:solidFill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Risk factors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AGE of Patient  &lt; 30 Y/O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646237"/>
            <a:ext cx="3857139" cy="4754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14" y="152400"/>
            <a:ext cx="5003186" cy="64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3" name="Picture 9" descr="scope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052513"/>
            <a:ext cx="1876425" cy="2438400"/>
          </a:xfrm>
          <a:noFill/>
        </p:spPr>
      </p:pic>
      <p:pic>
        <p:nvPicPr>
          <p:cNvPr id="25604" name="Picture 15" descr="ANd9GcT8CjvLpd2LNWH2QHloORNJ_RskO7OGCKru7v9uwGDQ8yK8wZJdH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76475"/>
            <a:ext cx="2160588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6" descr="bank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7513" y="3573463"/>
            <a:ext cx="237648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8" descr="ANd9GcQ9A-WGlK4RWBKWu1_zX7phdEYj5K-86_p_f0ZIhslSfYUg89Y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5725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 for your attendance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Any Question ?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11763</TotalTime>
  <Words>2691</Words>
  <Application>Microsoft Macintosh PowerPoint</Application>
  <PresentationFormat>On-screen Show (4:3)</PresentationFormat>
  <Paragraphs>512</Paragraphs>
  <Slides>98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Common Shoulder Disorders </vt:lpstr>
      <vt:lpstr>Objectives </vt:lpstr>
      <vt:lpstr>Common shoulder disorders</vt:lpstr>
      <vt:lpstr>Shoulder Anatomy </vt:lpstr>
      <vt:lpstr>Range of Movement</vt:lpstr>
      <vt:lpstr>Radiological assessment </vt:lpstr>
      <vt:lpstr>Subacromial Impingement Syndrome (SIS) </vt:lpstr>
      <vt:lpstr>Subacromial impingement syndrome (SIS)  </vt:lpstr>
      <vt:lpstr>Stages of the impingement process</vt:lpstr>
      <vt:lpstr>Causes of SIS Extrinsic </vt:lpstr>
      <vt:lpstr>Acromial morphology</vt:lpstr>
      <vt:lpstr>Cuff – Imaging</vt:lpstr>
      <vt:lpstr>Causes of SIS Intrinsic </vt:lpstr>
      <vt:lpstr>Diagnosis </vt:lpstr>
      <vt:lpstr>History </vt:lpstr>
      <vt:lpstr>IMPINGEMENT TESTS</vt:lpstr>
      <vt:lpstr>IMPINGEMENT TESTS</vt:lpstr>
      <vt:lpstr>Physical exam </vt:lpstr>
      <vt:lpstr>Physical examination </vt:lpstr>
      <vt:lpstr>Imaging </vt:lpstr>
      <vt:lpstr>Slide 21</vt:lpstr>
      <vt:lpstr>Slide 22</vt:lpstr>
      <vt:lpstr>Imaging </vt:lpstr>
      <vt:lpstr>Slide 24</vt:lpstr>
      <vt:lpstr>Management Stages I &amp; II</vt:lpstr>
      <vt:lpstr>Conservative treatment</vt:lpstr>
      <vt:lpstr>Operative treatment</vt:lpstr>
      <vt:lpstr>Treatment </vt:lpstr>
      <vt:lpstr>Rotator cuff</vt:lpstr>
      <vt:lpstr>Supraspinatus </vt:lpstr>
      <vt:lpstr>Slide 31</vt:lpstr>
      <vt:lpstr>Slide 32</vt:lpstr>
      <vt:lpstr>Teres minor </vt:lpstr>
      <vt:lpstr>Rotator cuff tear </vt:lpstr>
      <vt:lpstr>Cuff Tear – Etiology</vt:lpstr>
      <vt:lpstr>Cuff Tear – Etiology</vt:lpstr>
      <vt:lpstr>Cuff Tear – Etiology</vt:lpstr>
      <vt:lpstr>Symptoms </vt:lpstr>
      <vt:lpstr>Rotator cuff integrity Subscapularis</vt:lpstr>
      <vt:lpstr>Rotator cuff integrity Supraspinatus</vt:lpstr>
      <vt:lpstr>Rotator cuff integrity Infraspinatus</vt:lpstr>
      <vt:lpstr>Rotator cuff integrity Teres minor</vt:lpstr>
      <vt:lpstr>Imaging </vt:lpstr>
      <vt:lpstr> Imaging – Partial Tear</vt:lpstr>
      <vt:lpstr> Imaging – Full thickness Tear</vt:lpstr>
      <vt:lpstr>Do we need to treat asymptomatic patient with an MRI reported RCT?</vt:lpstr>
      <vt:lpstr>Natural history </vt:lpstr>
      <vt:lpstr>Non-operative Rx</vt:lpstr>
      <vt:lpstr>Surgical treatment </vt:lpstr>
      <vt:lpstr>Complications</vt:lpstr>
      <vt:lpstr>Adhesive Capsulitis  </vt:lpstr>
      <vt:lpstr>Adhesive Capsulitis  </vt:lpstr>
      <vt:lpstr>Pathogenesis </vt:lpstr>
      <vt:lpstr>Slide 54</vt:lpstr>
      <vt:lpstr>Secondary adhesive capsulitis</vt:lpstr>
      <vt:lpstr>Association conditions  (??Risk factors)</vt:lpstr>
      <vt:lpstr>Clinical presentation</vt:lpstr>
      <vt:lpstr>Clinical presentation</vt:lpstr>
      <vt:lpstr>Clinical Stages</vt:lpstr>
      <vt:lpstr>Physical exam </vt:lpstr>
      <vt:lpstr>Investigations </vt:lpstr>
      <vt:lpstr>Be careful? </vt:lpstr>
      <vt:lpstr>Treatment </vt:lpstr>
      <vt:lpstr>Treatment  (Surgical) </vt:lpstr>
      <vt:lpstr>Acromioclavicular joint </vt:lpstr>
      <vt:lpstr>AC joint common conditions</vt:lpstr>
      <vt:lpstr>Traumatic AC joint separation/dislocation </vt:lpstr>
      <vt:lpstr>Slide 68</vt:lpstr>
      <vt:lpstr>Treatment </vt:lpstr>
      <vt:lpstr>Painful Conditions of the Acromioclavicular Joint</vt:lpstr>
      <vt:lpstr>X-ray</vt:lpstr>
      <vt:lpstr>Treatment </vt:lpstr>
      <vt:lpstr>Shoulder dislocation </vt:lpstr>
      <vt:lpstr>Shoulder dislocation </vt:lpstr>
      <vt:lpstr>Classification </vt:lpstr>
      <vt:lpstr>Acute traumatic dislocation </vt:lpstr>
      <vt:lpstr>Acute Anterior Traumatic Shoulder Dislocation  </vt:lpstr>
      <vt:lpstr>Clinical presentation</vt:lpstr>
      <vt:lpstr>Neurological assessment </vt:lpstr>
      <vt:lpstr>Radiological evaluation</vt:lpstr>
      <vt:lpstr>Acute management </vt:lpstr>
      <vt:lpstr>Shoulder reduction steps</vt:lpstr>
      <vt:lpstr>What pre-medication regimen works best?</vt:lpstr>
      <vt:lpstr>What is the Best Reduction Method? </vt:lpstr>
      <vt:lpstr>FARES Technique Fast, Reliable, and Safe </vt:lpstr>
      <vt:lpstr>Slide 86</vt:lpstr>
      <vt:lpstr>Is there an ideal reduction method?</vt:lpstr>
      <vt:lpstr>Associated Injuries</vt:lpstr>
      <vt:lpstr>Bankart lesions </vt:lpstr>
      <vt:lpstr>Hill-Sachs lesion </vt:lpstr>
      <vt:lpstr>Post-reduction rehabilitation </vt:lpstr>
      <vt:lpstr>Slide 92</vt:lpstr>
      <vt:lpstr>When to request MRI or CT ?</vt:lpstr>
      <vt:lpstr>Complications of anterior Shoulder Dislocation </vt:lpstr>
      <vt:lpstr>Recurrent shoulder dislocations/ instability </vt:lpstr>
      <vt:lpstr>Slide 96</vt:lpstr>
      <vt:lpstr>Slide 97</vt:lpstr>
      <vt:lpstr>Thank you for your attendance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shoulder disorders </dc:title>
  <dc:creator>Macbookpro</dc:creator>
  <cp:lastModifiedBy>Macbookpro</cp:lastModifiedBy>
  <cp:revision>295</cp:revision>
  <dcterms:created xsi:type="dcterms:W3CDTF">2014-12-12T18:09:51Z</dcterms:created>
  <dcterms:modified xsi:type="dcterms:W3CDTF">2014-12-20T22:13:32Z</dcterms:modified>
</cp:coreProperties>
</file>