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44" r:id="rId3"/>
    <p:sldId id="342" r:id="rId4"/>
    <p:sldId id="343" r:id="rId5"/>
    <p:sldId id="347" r:id="rId6"/>
    <p:sldId id="348" r:id="rId7"/>
    <p:sldId id="35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83" r:id="rId18"/>
    <p:sldId id="351" r:id="rId19"/>
    <p:sldId id="268" r:id="rId20"/>
    <p:sldId id="269" r:id="rId21"/>
    <p:sldId id="293" r:id="rId22"/>
    <p:sldId id="280" r:id="rId23"/>
    <p:sldId id="294" r:id="rId24"/>
    <p:sldId id="284" r:id="rId25"/>
    <p:sldId id="288" r:id="rId26"/>
    <p:sldId id="353" r:id="rId27"/>
    <p:sldId id="354" r:id="rId28"/>
    <p:sldId id="355" r:id="rId29"/>
    <p:sldId id="275" r:id="rId30"/>
    <p:sldId id="356" r:id="rId31"/>
    <p:sldId id="279" r:id="rId32"/>
    <p:sldId id="296" r:id="rId33"/>
    <p:sldId id="295" r:id="rId34"/>
    <p:sldId id="276" r:id="rId35"/>
    <p:sldId id="277" r:id="rId36"/>
    <p:sldId id="297" r:id="rId37"/>
    <p:sldId id="298" r:id="rId38"/>
    <p:sldId id="357" r:id="rId39"/>
    <p:sldId id="349" r:id="rId40"/>
    <p:sldId id="299" r:id="rId41"/>
    <p:sldId id="358" r:id="rId42"/>
    <p:sldId id="359" r:id="rId43"/>
    <p:sldId id="360" r:id="rId44"/>
    <p:sldId id="300" r:id="rId45"/>
    <p:sldId id="363" r:id="rId46"/>
    <p:sldId id="364" r:id="rId47"/>
    <p:sldId id="365" r:id="rId48"/>
    <p:sldId id="366" r:id="rId49"/>
    <p:sldId id="302" r:id="rId50"/>
    <p:sldId id="309" r:id="rId51"/>
    <p:sldId id="308" r:id="rId52"/>
    <p:sldId id="303" r:id="rId53"/>
    <p:sldId id="304" r:id="rId54"/>
    <p:sldId id="362" r:id="rId55"/>
    <p:sldId id="305" r:id="rId56"/>
    <p:sldId id="310" r:id="rId57"/>
    <p:sldId id="311" r:id="rId58"/>
    <p:sldId id="320" r:id="rId59"/>
    <p:sldId id="367" r:id="rId60"/>
    <p:sldId id="315" r:id="rId61"/>
    <p:sldId id="321" r:id="rId62"/>
    <p:sldId id="322" r:id="rId63"/>
    <p:sldId id="317" r:id="rId64"/>
    <p:sldId id="318" r:id="rId65"/>
    <p:sldId id="323" r:id="rId66"/>
    <p:sldId id="324" r:id="rId67"/>
    <p:sldId id="325" r:id="rId68"/>
    <p:sldId id="326" r:id="rId69"/>
    <p:sldId id="327" r:id="rId70"/>
    <p:sldId id="329" r:id="rId71"/>
    <p:sldId id="331" r:id="rId72"/>
    <p:sldId id="330" r:id="rId73"/>
    <p:sldId id="328" r:id="rId74"/>
    <p:sldId id="332" r:id="rId75"/>
    <p:sldId id="334" r:id="rId76"/>
    <p:sldId id="333" r:id="rId77"/>
    <p:sldId id="335" r:id="rId78"/>
    <p:sldId id="33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1C1CA-729B-4EAB-BBF1-BA35D6C70A5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32BCD-2CA0-4EEB-94F5-59A5A7B7D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32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B6DE-B9CF-48B3-B78A-4B21CEBA22B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AD88-F7D0-4CE2-AC81-E4E65CDD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pediatric Fractures and Trauma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Khalid A </a:t>
            </a:r>
            <a:r>
              <a:rPr lang="en-US" dirty="0" err="1" smtClean="0"/>
              <a:t>Bakarman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Assistant </a:t>
            </a:r>
            <a:r>
              <a:rPr lang="en-US" dirty="0" err="1" smtClean="0"/>
              <a:t>Prof,Pediatric</a:t>
            </a:r>
            <a:r>
              <a:rPr lang="en-US" dirty="0" smtClean="0"/>
              <a:t> Orthopedic</a:t>
            </a:r>
          </a:p>
          <a:p>
            <a:r>
              <a:rPr lang="en-US" dirty="0" smtClean="0"/>
              <a:t>Consultant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Indirect: Fall onto an outstretched hand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Direct: This is the most common mechanism, it carries the highest incidence of injury to the underlying neurovascular and pulmonary structures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Birth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Birth fractures </a:t>
            </a:r>
          </a:p>
          <a:p>
            <a:pPr>
              <a:buNone/>
            </a:pPr>
            <a:r>
              <a:rPr lang="en-US" dirty="0" smtClean="0"/>
              <a:t>    an asymmetric, palpable mass overlying the fractured clavicle</a:t>
            </a:r>
          </a:p>
          <a:p>
            <a:r>
              <a:rPr lang="en-US" dirty="0" smtClean="0"/>
              <a:t>typically present with a painful, palpable mass along the clavicle, Tenderness, there may be tenting of the skin, crepitus, and ecchymosis.</a:t>
            </a:r>
          </a:p>
          <a:p>
            <a:r>
              <a:rPr lang="en-US" dirty="0" smtClean="0"/>
              <a:t>Neurovascular ,the brachial plexus and upper extremity vasculature may injured. </a:t>
            </a:r>
          </a:p>
          <a:p>
            <a:r>
              <a:rPr lang="en-US" dirty="0" smtClean="0"/>
              <a:t>Pulmonary status must be assessed.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Radiographic Evaluation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2800" dirty="0" smtClean="0"/>
              <a:t>AP view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76800" y="273051"/>
            <a:ext cx="3810000" cy="2241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385795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Descriptive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Open versus closed</a:t>
            </a:r>
          </a:p>
          <a:p>
            <a:r>
              <a:rPr lang="en-US" dirty="0" smtClean="0"/>
              <a:t>Displacement</a:t>
            </a:r>
          </a:p>
          <a:p>
            <a:r>
              <a:rPr lang="en-US" dirty="0" err="1" smtClean="0"/>
              <a:t>Angulation</a:t>
            </a:r>
            <a:endParaRPr lang="en-US" dirty="0" smtClean="0"/>
          </a:p>
          <a:p>
            <a:r>
              <a:rPr lang="en-US" dirty="0" smtClean="0"/>
              <a:t>Fracture type: segmental, comminuted, greenstick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Allman</a:t>
            </a:r>
            <a:r>
              <a:rPr lang="en-US" sz="2800" dirty="0" smtClean="0"/>
              <a:t> </a:t>
            </a:r>
            <a:r>
              <a:rPr lang="en-US" sz="2800" dirty="0" err="1" smtClean="0"/>
              <a:t>calssificatiom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Type I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 Middle third (most common)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Type II:</a:t>
            </a:r>
            <a:r>
              <a:rPr lang="en-US" sz="2800" dirty="0" smtClean="0"/>
              <a:t> </a:t>
            </a:r>
          </a:p>
          <a:p>
            <a:r>
              <a:rPr lang="en-US" sz="2000" dirty="0" smtClean="0"/>
              <a:t>Distal to the </a:t>
            </a:r>
            <a:r>
              <a:rPr lang="en-US" sz="2000" dirty="0" err="1" smtClean="0"/>
              <a:t>coracoclavicular</a:t>
            </a:r>
            <a:r>
              <a:rPr lang="en-US" sz="2000" dirty="0" smtClean="0"/>
              <a:t> ligaments (lateral third) </a:t>
            </a:r>
          </a:p>
          <a:p>
            <a:r>
              <a:rPr lang="en-US" sz="2800" b="1" dirty="0" smtClean="0"/>
              <a:t>Type III:</a:t>
            </a:r>
          </a:p>
          <a:p>
            <a:r>
              <a:rPr lang="en-US" sz="2800" dirty="0" smtClean="0"/>
              <a:t> </a:t>
            </a:r>
            <a:r>
              <a:rPr lang="en-US" sz="2000" dirty="0" smtClean="0"/>
              <a:t>Proximal (medial) third</a:t>
            </a:r>
            <a:endParaRPr lang="en-US" sz="20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85800"/>
            <a:ext cx="1419048" cy="1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19600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Newborn to Age 2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Clavicle fracture in a newborn will unite in approximately 1 week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Infants may be treated symptomatically with a simple sling or figure-of-eight bandage applied for 2 to 3 weeks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8370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81400"/>
            <a:ext cx="3276600" cy="260422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2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"/>
            <a:ext cx="3048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Treatment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 2 to 12 Years</a:t>
            </a:r>
            <a:endParaRPr lang="en-US" sz="2800" dirty="0"/>
          </a:p>
          <a:p>
            <a:r>
              <a:rPr lang="en-US" sz="2800" dirty="0" smtClean="0"/>
              <a:t>A figure-of-eight bandage or sling is indicated for 2 to 4 weeks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24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X-ray Mid clavicle fracture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Post conservative treatment </a:t>
            </a:r>
          </a:p>
          <a:p>
            <a:r>
              <a:rPr lang="en-US" sz="2800" dirty="0" smtClean="0"/>
              <a:t>Healed completely </a:t>
            </a:r>
          </a:p>
          <a:p>
            <a:r>
              <a:rPr lang="en-US" sz="2800" dirty="0" smtClean="0"/>
              <a:t>With  no complications  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49325"/>
            <a:ext cx="5111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099557" cy="25908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3962400" cy="2705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810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Operative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Treatment Indication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Open fractures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Neurovascular   compromise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r>
              <a:rPr lang="en-US" dirty="0" smtClean="0"/>
              <a:t>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Neurovascular compromise</a:t>
            </a:r>
          </a:p>
          <a:p>
            <a:r>
              <a:rPr lang="en-US" dirty="0" err="1" smtClean="0"/>
              <a:t>Malunion</a:t>
            </a:r>
            <a:endParaRPr lang="en-US" dirty="0" smtClean="0"/>
          </a:p>
          <a:p>
            <a:r>
              <a:rPr lang="en-US" dirty="0" smtClean="0"/>
              <a:t>Nonunion</a:t>
            </a:r>
          </a:p>
          <a:p>
            <a:r>
              <a:rPr lang="en-US" dirty="0" smtClean="0"/>
              <a:t>Pulmonary injury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At the end of this lecture the students should be able to: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know most of the mechanism of injury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make the diagnosis of  common pediatric fractures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request and interpret the appropriate x-rays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initiate the proper management of fractures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know which fractures can be treated by conservative   or operative methods and the ways of fixation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know the possible complications of different fractures and how to avoid  them.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pictures group 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55% to 75% of all elbow fractures.</a:t>
            </a:r>
          </a:p>
          <a:p>
            <a:r>
              <a:rPr lang="en-US" dirty="0" smtClean="0"/>
              <a:t>The male-to-female ratio is 3:2.</a:t>
            </a:r>
          </a:p>
          <a:p>
            <a:r>
              <a:rPr lang="en-US" dirty="0" smtClean="0"/>
              <a:t> 5 to 8 years, </a:t>
            </a:r>
          </a:p>
          <a:p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</a:t>
            </a:r>
          </a:p>
          <a:p>
            <a:pPr>
              <a:buNone/>
            </a:pPr>
            <a:r>
              <a:rPr lang="en-US" dirty="0" smtClean="0"/>
              <a:t>    most commonly a result of a fall onto an outstretched upper extremity. (Extension type &gt;95%)</a:t>
            </a:r>
          </a:p>
          <a:p>
            <a:r>
              <a:rPr lang="en-US" dirty="0" smtClean="0"/>
              <a:t>Direct</a:t>
            </a:r>
          </a:p>
          <a:p>
            <a:pPr>
              <a:buNone/>
            </a:pPr>
            <a:r>
              <a:rPr lang="en-US" dirty="0" smtClean="0"/>
              <a:t>    a fall onto a flexed elbow or from an object striking the elbow (e.g., baseball bat, automobile)---(Flexion type  &lt; 3%)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swollen, tender elbow with painful range of motion.</a:t>
            </a:r>
          </a:p>
          <a:p>
            <a:r>
              <a:rPr lang="en-US" dirty="0" smtClean="0"/>
              <a:t>S-shaped </a:t>
            </a:r>
            <a:r>
              <a:rPr lang="en-US" dirty="0" err="1" smtClean="0"/>
              <a:t>angulation</a:t>
            </a:r>
            <a:r>
              <a:rPr lang="en-US" dirty="0" smtClean="0"/>
              <a:t> at the elbow</a:t>
            </a:r>
          </a:p>
          <a:p>
            <a:r>
              <a:rPr lang="en-US" dirty="0" smtClean="0"/>
              <a:t>Pucker sign (dimpling of the skin </a:t>
            </a:r>
            <a:r>
              <a:rPr lang="en-US" dirty="0" err="1" smtClean="0"/>
              <a:t>anteriorly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Neurovascular examination</a:t>
            </a:r>
          </a:p>
          <a:p>
            <a:pPr>
              <a:buNone/>
            </a:pPr>
            <a:r>
              <a:rPr lang="en-US" dirty="0" smtClean="0"/>
              <a:t>    the median, radial, and </a:t>
            </a:r>
            <a:r>
              <a:rPr lang="en-US" dirty="0" err="1" smtClean="0"/>
              <a:t>ulnar</a:t>
            </a:r>
            <a:r>
              <a:rPr lang="en-US" dirty="0" smtClean="0"/>
              <a:t> nerves as well as their terminal branches. Capillary refill and distal pulses should be documented.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C:\Documents and Settings\user\Application Data\PixelMetrics\CaptureWiz\Temp\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0565" y="1524000"/>
            <a:ext cx="3351785" cy="4800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Classifiction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Gartland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5097"/>
            <a:ext cx="7772400" cy="47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5234" name="Picture 2" descr="C:\Documents and Settings\user\Application Data\PixelMetrics\CaptureWiz\Tem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96258" name="Picture 2" descr="C:\Documents and Settings\user\Application Data\PixelMetrics\CaptureWiz\Temp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267575" cy="459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 </a:t>
            </a:r>
            <a:endParaRPr lang="en-US" dirty="0"/>
          </a:p>
        </p:txBody>
      </p:sp>
      <p:pic>
        <p:nvPicPr>
          <p:cNvPr id="97282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14" y="1752600"/>
            <a:ext cx="720388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Lateral elbow x-ray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AP view</a:t>
            </a:r>
            <a:endParaRPr lang="en-US" dirty="0"/>
          </a:p>
        </p:txBody>
      </p:sp>
      <p:pic>
        <p:nvPicPr>
          <p:cNvPr id="7" name="Picture 5" descr="Sc 2 l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581400" cy="3810000"/>
          </a:xfrm>
          <a:prstGeom prst="rect">
            <a:avLst/>
          </a:prstGeom>
          <a:noFill/>
        </p:spPr>
      </p:pic>
      <p:pic>
        <p:nvPicPr>
          <p:cNvPr id="8" name="Picture 4" descr="Sc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647409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different between adult and pediatric bones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Pediatric bone has a higher water content and lower mineral content per unit volume than adult bone so less brittle than  adult bone.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physis</a:t>
            </a:r>
            <a:r>
              <a:rPr lang="en-US" dirty="0" smtClean="0"/>
              <a:t> (growth plate) is a unique cartilaginous structure is frequently weaker than bone in torsion, shear, and bending, predisposing the child to injury through it.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physis</a:t>
            </a:r>
            <a:r>
              <a:rPr lang="en-US" dirty="0" smtClean="0"/>
              <a:t> is traditionally divided into four zones that the injury through it can cause shortening, angular deformities.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581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Flexion type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AP view elbow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lateral x-ray view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3238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3352800" cy="38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extension type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Type I: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Immobilization in a long arm cast or splint at 60 to 90 degrees of flexion is indicated for 2 to 3 weeks</a:t>
            </a:r>
          </a:p>
          <a:p>
            <a:r>
              <a:rPr lang="en-US" b="1" dirty="0" smtClean="0"/>
              <a:t>Type II: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 reduce by closed methods followed by casting; it may require pinning if unstable ,sever swelling ,tilting,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 III:</a:t>
            </a:r>
            <a:r>
              <a:rPr lang="en-US" dirty="0" smtClean="0"/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Attempt closed reduction and pinning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Open reduction and internal fixation may be necessary for rotationally unstable fractures, open fractures, and those with neurovascular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Intra op fluoroscope lateral 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        AP view</a:t>
            </a:r>
            <a:endParaRPr lang="en-US" dirty="0"/>
          </a:p>
        </p:txBody>
      </p:sp>
      <p:pic>
        <p:nvPicPr>
          <p:cNvPr id="7" name="Picture 4" descr="Sc l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</p:spPr>
      </p:pic>
      <p:pic>
        <p:nvPicPr>
          <p:cNvPr id="8" name="Picture 5" descr="Sc with c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AP post CR+ k-wires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  lateral  view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912" y="2255281"/>
            <a:ext cx="2600000" cy="3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56" y="2245757"/>
            <a:ext cx="3390476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flexion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Type I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 Immobilization in a long arm cast in near extension is indicated for 2 to 3 weeks.</a:t>
            </a:r>
          </a:p>
          <a:p>
            <a:r>
              <a:rPr lang="en-US" b="1" dirty="0" smtClean="0"/>
              <a:t>Type II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dirty="0" smtClean="0"/>
              <a:t> Closed reduction is followed by percutaneous pinning </a:t>
            </a:r>
          </a:p>
          <a:p>
            <a:r>
              <a:rPr lang="en-US" b="1" dirty="0" smtClean="0"/>
              <a:t>Type III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Reduction is often difficult; most require open reduction and internal fixation with crossed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Neurologic injury(7% to 10%)</a:t>
            </a:r>
          </a:p>
          <a:p>
            <a:pPr>
              <a:buNone/>
            </a:pPr>
            <a:r>
              <a:rPr lang="en-US" sz="2800" dirty="0" smtClean="0"/>
              <a:t>      Most are neurapraxias requiring no treatment</a:t>
            </a:r>
          </a:p>
          <a:p>
            <a:pPr marL="342900" lvl="1" indent="-342900">
              <a:buNone/>
            </a:pPr>
            <a:r>
              <a:rPr lang="en-US" dirty="0" smtClean="0"/>
              <a:t>      Median nerve/anterior interosseous nerve (most common)</a:t>
            </a:r>
          </a:p>
          <a:p>
            <a:pPr marL="342900" lvl="1" indent="-342900">
              <a:buNone/>
            </a:pPr>
            <a:r>
              <a:rPr lang="en-US" dirty="0" smtClean="0"/>
              <a:t>   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 Vascular injury (0.5%)</a:t>
            </a:r>
          </a:p>
          <a:p>
            <a:pPr marL="342900" lvl="1" indent="-342900">
              <a:buNone/>
            </a:pPr>
            <a:r>
              <a:rPr lang="en-US" dirty="0" smtClean="0"/>
              <a:t>       direct injury to the brachial artery ,or secondary to swelling.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interosseous</a:t>
            </a:r>
            <a:r>
              <a:rPr lang="en-US" dirty="0" smtClean="0"/>
              <a:t> nerve (most common)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C:\Documents and Settings\user\Application Data\PixelMetrics\CaptureWiz\Temp\18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95" r="399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Myositis</a:t>
            </a:r>
            <a:r>
              <a:rPr lang="en-US" dirty="0" smtClean="0"/>
              <a:t> </a:t>
            </a:r>
            <a:r>
              <a:rPr lang="en-US" dirty="0" err="1" smtClean="0"/>
              <a:t>ossificans</a:t>
            </a:r>
            <a:endParaRPr lang="en-US" dirty="0" smtClean="0"/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Angular deformity (</a:t>
            </a:r>
            <a:r>
              <a:rPr lang="en-US" dirty="0" err="1" smtClean="0"/>
              <a:t>varus</a:t>
            </a:r>
            <a:r>
              <a:rPr lang="en-US" dirty="0" smtClean="0"/>
              <a:t> more frequently than </a:t>
            </a:r>
            <a:r>
              <a:rPr lang="en-US" dirty="0" err="1" smtClean="0"/>
              <a:t>valgus</a:t>
            </a:r>
            <a:r>
              <a:rPr lang="en-US" dirty="0" smtClean="0"/>
              <a:t>) (10% to 20)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Compartment syndrome (&lt;1%)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periosteum</a:t>
            </a:r>
            <a:r>
              <a:rPr lang="en-US" dirty="0" smtClean="0"/>
              <a:t> in a child is a thick fibrous structure than adult bone so there is high remodeling rate </a:t>
            </a:r>
          </a:p>
          <a:p>
            <a:r>
              <a:rPr lang="en-US" dirty="0" smtClean="0"/>
              <a:t>ligaments in children are functionally stronger than </a:t>
            </a:r>
            <a:r>
              <a:rPr lang="en-US" dirty="0" err="1" smtClean="0"/>
              <a:t>boneTherefore</a:t>
            </a:r>
            <a:r>
              <a:rPr lang="en-US" dirty="0" smtClean="0"/>
              <a:t>, a higher proportion of injuries that produce sprains in adults result in fractures in children.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Cubitus</a:t>
            </a:r>
            <a:r>
              <a:rPr lang="en-US" sz="2800" dirty="0" smtClean="0"/>
              <a:t> </a:t>
            </a:r>
            <a:r>
              <a:rPr lang="en-US" sz="2800" dirty="0" err="1" smtClean="0"/>
              <a:t>varus</a:t>
            </a:r>
            <a:r>
              <a:rPr lang="en-US" sz="2800" dirty="0" smtClean="0"/>
              <a:t> deformity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Angular deformity (</a:t>
            </a:r>
            <a:r>
              <a:rPr lang="en-US" sz="2800" dirty="0" err="1" smtClean="0"/>
              <a:t>varus</a:t>
            </a:r>
            <a:r>
              <a:rPr lang="en-US" sz="2800" dirty="0" smtClean="0"/>
              <a:t> more frequently than </a:t>
            </a:r>
            <a:r>
              <a:rPr lang="en-US" sz="2800" dirty="0" err="1" smtClean="0"/>
              <a:t>valgus</a:t>
            </a:r>
            <a:r>
              <a:rPr lang="en-US" sz="2800" dirty="0" smtClean="0"/>
              <a:t>) (10% to 20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674" y="762000"/>
            <a:ext cx="3317526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Compartment  syndrome</a:t>
            </a:r>
            <a:endParaRPr lang="en-US" dirty="0"/>
          </a:p>
        </p:txBody>
      </p:sp>
      <p:pic>
        <p:nvPicPr>
          <p:cNvPr id="101378" name="Picture 2" descr="C:\Documents and Settings\user\Application Data\PixelMetrics\CaptureWiz\Temp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69342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C:\Documents and Settings\user\Application Data\PixelMetrics\CaptureWiz\Temp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03132"/>
            <a:ext cx="4648200" cy="4997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C:\Documents and Settings\user\Application Data\PixelMetrics\CaptureWiz\Temp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56029"/>
            <a:ext cx="5715000" cy="46399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st pictures group 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A. 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</a:p>
          <a:p>
            <a:pPr>
              <a:buNone/>
            </a:pPr>
            <a:r>
              <a:rPr lang="en-US" dirty="0" smtClean="0"/>
              <a:t>                Salter Harris Classification</a:t>
            </a:r>
          </a:p>
          <a:p>
            <a:endParaRPr lang="en-US" dirty="0"/>
          </a:p>
        </p:txBody>
      </p:sp>
      <p:pic>
        <p:nvPicPr>
          <p:cNvPr id="6" name="Picture 2" descr="C:\Documents and Settings\user\Application Data\PixelMetrics\CaptureWiz\Temp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562725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" name="Picture 2" descr="C:\Documents and Settings\user\Application Data\PixelMetrics\CaptureWiz\Temp\2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6377" y="1705600"/>
            <a:ext cx="2807923" cy="4161800"/>
          </a:xfrm>
          <a:prstGeom prst="rect">
            <a:avLst/>
          </a:prstGeom>
          <a:noFill/>
        </p:spPr>
      </p:pic>
      <p:pic>
        <p:nvPicPr>
          <p:cNvPr id="6" name="Picture 4" descr="C:\Documents and Settings\user\Application Data\PixelMetrics\CaptureWiz\Temp\2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82429"/>
            <a:ext cx="2590800" cy="4154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 &amp; 3  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372" y="2323228"/>
            <a:ext cx="4114802" cy="297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17177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Salter-Harris Types I and II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closed reduction is followed by application   of a long arm cast or sugar tong splint with the forearm </a:t>
            </a:r>
            <a:r>
              <a:rPr lang="en-US" dirty="0" err="1" smtClean="0"/>
              <a:t>pronated</a:t>
            </a:r>
            <a:r>
              <a:rPr lang="en-US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50% apposition with no angular or rotational deformity is acceptable. Growth arrest can occur in 25% of patients if two or more manipulations are attempted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Salter-Harris Types I and II </a:t>
            </a:r>
            <a:br>
              <a:rPr lang="en-US" sz="3200" dirty="0" smtClean="0"/>
            </a:br>
            <a:r>
              <a:rPr lang="en-US" sz="3200" dirty="0" smtClean="0"/>
              <a:t> treatment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3008313" cy="4691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reduction is indicated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the fracture is irreducible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 open fracture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544" y="894844"/>
            <a:ext cx="4504762" cy="512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8724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pre op Salter </a:t>
            </a:r>
            <a:r>
              <a:rPr lang="en-US" dirty="0" err="1" smtClean="0"/>
              <a:t>harris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AP and lateral X-ray  post OP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7865" y="2271533"/>
            <a:ext cx="3628667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434060"/>
            <a:ext cx="4041775" cy="34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53200" cy="793750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Clinical picture and X-ray pre and post op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1"/>
            <a:ext cx="73152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Salter-Harris Type III</a:t>
            </a:r>
          </a:p>
          <a:p>
            <a:pPr>
              <a:buNone/>
            </a:pPr>
            <a:r>
              <a:rPr lang="en-US" dirty="0" smtClean="0"/>
              <a:t>     Anatomic reduction is necessary</a:t>
            </a:r>
          </a:p>
          <a:p>
            <a:pPr>
              <a:buNone/>
            </a:pPr>
            <a:r>
              <a:rPr lang="en-US" dirty="0" smtClean="0"/>
              <a:t>     Open reduction and internal fixation with   smooth pins or screws parallel to the </a:t>
            </a:r>
            <a:r>
              <a:rPr lang="en-US" dirty="0" err="1" smtClean="0"/>
              <a:t>physis</a:t>
            </a:r>
            <a:r>
              <a:rPr lang="en-US" dirty="0" smtClean="0"/>
              <a:t> is recommended if the fracture is inadequately reduced.</a:t>
            </a:r>
          </a:p>
          <a:p>
            <a:r>
              <a:rPr lang="en-US" dirty="0" smtClean="0"/>
              <a:t>Salter-Harris Types IV and V</a:t>
            </a:r>
          </a:p>
          <a:p>
            <a:pPr>
              <a:buNone/>
            </a:pPr>
            <a:r>
              <a:rPr lang="en-US" dirty="0" smtClean="0"/>
              <a:t>    Rare injuries, need ORIF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Physeal arrest</a:t>
            </a:r>
          </a:p>
          <a:p>
            <a:pPr>
              <a:buNone/>
            </a:pPr>
            <a:r>
              <a:rPr lang="en-US" dirty="0" smtClean="0"/>
              <a:t>    lead to shortening , an angular deformity.</a:t>
            </a:r>
          </a:p>
          <a:p>
            <a:r>
              <a:rPr lang="en-US" dirty="0" err="1" smtClean="0"/>
              <a:t>Ulnar</a:t>
            </a:r>
            <a:r>
              <a:rPr lang="en-US" dirty="0" smtClean="0"/>
              <a:t> </a:t>
            </a:r>
            <a:r>
              <a:rPr lang="en-US" dirty="0" err="1" smtClean="0"/>
              <a:t>styloid</a:t>
            </a:r>
            <a:r>
              <a:rPr lang="en-US" dirty="0" smtClean="0"/>
              <a:t> nonunion </a:t>
            </a:r>
          </a:p>
          <a:p>
            <a:r>
              <a:rPr lang="en-US" dirty="0" smtClean="0"/>
              <a:t>Carpal tunnel syndrome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4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352800" cy="3438526"/>
          </a:xfrm>
          <a:prstGeom prst="rect">
            <a:avLst/>
          </a:prstGeom>
          <a:noFill/>
        </p:spPr>
      </p:pic>
      <p:pic>
        <p:nvPicPr>
          <p:cNvPr id="105476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83857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B.Metaphyseal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Classification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the direction of displacement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involvement of the ulna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biomechanical pattern </a:t>
            </a:r>
          </a:p>
          <a:p>
            <a:pPr>
              <a:buNone/>
            </a:pPr>
            <a:r>
              <a:rPr lang="en-US" dirty="0" smtClean="0"/>
              <a:t>       a. torus (only one cortex is involved)</a:t>
            </a:r>
          </a:p>
          <a:p>
            <a:pPr>
              <a:buNone/>
            </a:pPr>
            <a:r>
              <a:rPr lang="en-US" dirty="0" smtClean="0"/>
              <a:t>       b. incomplete (greenstick)</a:t>
            </a:r>
          </a:p>
          <a:p>
            <a:pPr>
              <a:buNone/>
            </a:pPr>
            <a:r>
              <a:rPr lang="en-US" dirty="0" smtClean="0"/>
              <a:t>       c. complete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a.Torus</a:t>
            </a:r>
            <a:r>
              <a:rPr lang="en-US" sz="3200" dirty="0" smtClean="0"/>
              <a:t>  fracture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injury is stable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protected immobilization for pain relief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Bicortical</a:t>
            </a:r>
            <a:r>
              <a:rPr lang="en-US" sz="2800" dirty="0" smtClean="0"/>
              <a:t> injuries should be treated in a long arm cast. 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2533334" cy="310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238625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b .incomplete (greenstick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These have a greater ability to remodel in the </a:t>
            </a:r>
            <a:r>
              <a:rPr lang="en-US" sz="2400" dirty="0" err="1" smtClean="0"/>
              <a:t>sagittal</a:t>
            </a:r>
            <a:r>
              <a:rPr lang="en-US" sz="2400" dirty="0" smtClean="0"/>
              <a:t> plane than in the frontal plane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</a:t>
            </a:r>
            <a:r>
              <a:rPr lang="en-US" sz="2400" dirty="0" err="1" smtClean="0"/>
              <a:t>supination</a:t>
            </a:r>
            <a:r>
              <a:rPr lang="en-US" sz="2400" dirty="0" smtClean="0"/>
              <a:t> </a:t>
            </a:r>
            <a:r>
              <a:rPr lang="en-US" sz="2400" dirty="0" err="1" smtClean="0"/>
              <a:t>foream</a:t>
            </a:r>
            <a:r>
              <a:rPr lang="en-US" sz="2400" dirty="0" smtClean="0"/>
              <a:t>   to relax the </a:t>
            </a:r>
            <a:r>
              <a:rPr lang="en-US" sz="2400" dirty="0" err="1" smtClean="0"/>
              <a:t>brachioradialis</a:t>
            </a:r>
            <a:r>
              <a:rPr lang="en-US" sz="2400" dirty="0" smtClean="0"/>
              <a:t> muscle. 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198119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19907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3799"/>
            <a:ext cx="4162425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49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c.Complete</a:t>
            </a:r>
            <a:r>
              <a:rPr lang="en-US" sz="2800" dirty="0" smtClean="0"/>
              <a:t> fracture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Closed reduction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 well molded long arm cast for 3 to 4 weeks</a:t>
            </a:r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13563" y="-933847"/>
            <a:ext cx="1683083" cy="36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2578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8991601" cy="66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Indications for </a:t>
            </a:r>
            <a:r>
              <a:rPr lang="en-US" sz="3200" dirty="0" err="1" smtClean="0"/>
              <a:t>percutaneous</a:t>
            </a:r>
            <a:r>
              <a:rPr lang="en-US" sz="3200" dirty="0" smtClean="0"/>
              <a:t> pinning with out open reduction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loss of reduction.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excessive local swelling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floating elbow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multiple manipulations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3809524" cy="33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181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447801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Indication for ORIF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irreducible #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Open fracture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Fracture with compartment syndrome.</a:t>
            </a:r>
          </a:p>
          <a:p>
            <a:endParaRPr lang="en-US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829" y="947225"/>
            <a:ext cx="3876191" cy="45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Malunion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Residual </a:t>
            </a:r>
            <a:r>
              <a:rPr lang="en-US" dirty="0" err="1" smtClean="0"/>
              <a:t>malangulation</a:t>
            </a:r>
            <a:r>
              <a:rPr lang="en-US" dirty="0" smtClean="0"/>
              <a:t> of more than 20% may result in loss of forearm rotation.</a:t>
            </a:r>
          </a:p>
          <a:p>
            <a:r>
              <a:rPr lang="en-US" dirty="0" smtClean="0"/>
              <a:t>Nonunion – rare</a:t>
            </a:r>
          </a:p>
          <a:p>
            <a:r>
              <a:rPr lang="en-US" dirty="0" err="1" smtClean="0"/>
              <a:t>Refracture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an early return to activity (before 6 weeks)</a:t>
            </a:r>
          </a:p>
          <a:p>
            <a:r>
              <a:rPr lang="en-US" dirty="0" smtClean="0"/>
              <a:t>Growth disturbance </a:t>
            </a:r>
          </a:p>
          <a:p>
            <a:pPr>
              <a:buNone/>
            </a:pPr>
            <a:r>
              <a:rPr lang="en-US" dirty="0" smtClean="0"/>
              <a:t>    (overgrowth or undergrowth)  3mm/9-12Y</a:t>
            </a:r>
          </a:p>
          <a:p>
            <a:r>
              <a:rPr lang="en-US" dirty="0" smtClean="0"/>
              <a:t>Neurovascular injuries</a:t>
            </a:r>
          </a:p>
          <a:p>
            <a:pPr>
              <a:buNone/>
            </a:pPr>
            <a:r>
              <a:rPr lang="en-US" dirty="0" smtClean="0"/>
              <a:t>    avoid extreme positions of immobilization.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pictures group 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Pediatric Femoral Shaft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1.6%  of all pediatric fractures .</a:t>
            </a:r>
          </a:p>
          <a:p>
            <a:r>
              <a:rPr lang="en-US" dirty="0" smtClean="0"/>
              <a:t>Boys &gt; girls</a:t>
            </a:r>
          </a:p>
          <a:p>
            <a:r>
              <a:rPr lang="en-US" dirty="0" smtClean="0"/>
              <a:t>Bimodal distribution of incidence</a:t>
            </a:r>
          </a:p>
          <a:p>
            <a:pPr>
              <a:buNone/>
            </a:pPr>
            <a:r>
              <a:rPr lang="en-US" dirty="0" smtClean="0"/>
              <a:t>     2 to 4 years of age, mid-adolescence.</a:t>
            </a:r>
          </a:p>
          <a:p>
            <a:r>
              <a:rPr lang="en-US" dirty="0" smtClean="0"/>
              <a:t>In children younger than walking age, 80% of these injuries are caused by child abuse; this decreases to 30% in toddlers.</a:t>
            </a:r>
          </a:p>
          <a:p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trauma</a:t>
            </a:r>
          </a:p>
          <a:p>
            <a:pPr>
              <a:buNone/>
            </a:pPr>
            <a:r>
              <a:rPr lang="en-US" dirty="0" smtClean="0"/>
              <a:t>    Motor vehicle accident, pedestrian injury, fall, and child abuse </a:t>
            </a:r>
          </a:p>
          <a:p>
            <a:r>
              <a:rPr lang="en-US" dirty="0" smtClean="0"/>
              <a:t>Indirect trauma</a:t>
            </a:r>
          </a:p>
          <a:p>
            <a:pPr>
              <a:buNone/>
            </a:pPr>
            <a:r>
              <a:rPr lang="en-US" dirty="0" smtClean="0"/>
              <a:t>    Rotational injury</a:t>
            </a:r>
          </a:p>
          <a:p>
            <a:r>
              <a:rPr lang="en-US" dirty="0" smtClean="0"/>
              <a:t>Pathologic fractures</a:t>
            </a:r>
          </a:p>
          <a:p>
            <a:pPr>
              <a:buNone/>
            </a:pPr>
            <a:r>
              <a:rPr lang="en-US" dirty="0" smtClean="0"/>
              <a:t>    osteogenesis  imperfecta, nonossifying fibroma, bone cysts, and tumors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inability to ambulate, with extreme pain, variable swelling, and variable gross deformity</a:t>
            </a:r>
          </a:p>
          <a:p>
            <a:r>
              <a:rPr lang="en-US" dirty="0" smtClean="0"/>
              <a:t>A careful neurovascular examination is essential</a:t>
            </a:r>
          </a:p>
          <a:p>
            <a:r>
              <a:rPr lang="en-US" dirty="0" smtClean="0"/>
              <a:t>a careful examination of the overlying soft tissues to rule out the possibility of an open fracture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RADIOGRAPHIC EVALUATION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a.Anteroposterior</a:t>
            </a:r>
            <a:r>
              <a:rPr lang="en-US" sz="2800" dirty="0" smtClean="0"/>
              <a:t> and lateral views</a:t>
            </a:r>
          </a:p>
          <a:p>
            <a:r>
              <a:rPr lang="en-US" sz="2800" dirty="0" smtClean="0"/>
              <a:t>b. x-ray most include hip ,knee joints.</a:t>
            </a:r>
            <a:endParaRPr lang="en-US" sz="2800" dirty="0"/>
          </a:p>
        </p:txBody>
      </p:sp>
      <p:pic>
        <p:nvPicPr>
          <p:cNvPr id="13314" name="Picture 2" descr="C:\Documents and Settings\user\Application Data\PixelMetrics\CaptureWiz\Temp\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3914775" cy="4937008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0" y="1143001"/>
            <a:ext cx="228600" cy="304799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Descriptive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Open versus closed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Level of fracture: proximal, middle, distal third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Fracture pattern: transverse, spiral, oblique, butterfly fragment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  </a:t>
            </a:r>
            <a:r>
              <a:rPr lang="en-US" dirty="0" err="1" smtClean="0"/>
              <a:t>Comminution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Displacement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</a:t>
            </a:r>
            <a:r>
              <a:rPr lang="en-US" dirty="0" err="1" smtClean="0"/>
              <a:t>Angulation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Anatomic</a:t>
            </a:r>
          </a:p>
          <a:p>
            <a:pPr>
              <a:buNone/>
            </a:pPr>
            <a:r>
              <a:rPr lang="en-US" dirty="0" err="1" smtClean="0"/>
              <a:t>Subtrochanteric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Shaft</a:t>
            </a:r>
          </a:p>
          <a:p>
            <a:pPr>
              <a:buNone/>
            </a:pPr>
            <a:r>
              <a:rPr lang="en-US" dirty="0" err="1" smtClean="0"/>
              <a:t>Supracondylar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TREATMENT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 &lt;6 Months</a:t>
            </a:r>
          </a:p>
          <a:p>
            <a:r>
              <a:rPr lang="en-US" sz="2800" dirty="0" err="1" smtClean="0"/>
              <a:t>a.Pavlik</a:t>
            </a:r>
            <a:r>
              <a:rPr lang="en-US" sz="2800" dirty="0" smtClean="0"/>
              <a:t> harness or a posterior splint </a:t>
            </a:r>
          </a:p>
          <a:p>
            <a:r>
              <a:rPr lang="en-US" sz="2800" dirty="0" err="1" smtClean="0"/>
              <a:t>b.Traction</a:t>
            </a:r>
            <a:r>
              <a:rPr lang="en-US" sz="2800" dirty="0" smtClean="0"/>
              <a:t> and </a:t>
            </a:r>
            <a:r>
              <a:rPr lang="en-US" sz="2800" dirty="0" err="1" smtClean="0"/>
              <a:t>spica</a:t>
            </a:r>
            <a:r>
              <a:rPr lang="en-US" sz="2800" dirty="0" smtClean="0"/>
              <a:t> casting </a:t>
            </a:r>
            <a:r>
              <a:rPr lang="en-US" sz="2800" b="1" dirty="0" smtClean="0"/>
              <a:t> </a:t>
            </a:r>
          </a:p>
          <a:p>
            <a:endParaRPr lang="en-US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29000"/>
            <a:ext cx="3629740" cy="285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Application Data\PixelMetrics\CaptureWiz\Tem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6562725" cy="292417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Application Data\PixelMetrics\CaptureWiz\Tem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38575"/>
            <a:ext cx="461962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Ages 6 Months to 6 Years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a.Immediate</a:t>
            </a:r>
            <a:r>
              <a:rPr lang="en-US" sz="2800" dirty="0" smtClean="0"/>
              <a:t> </a:t>
            </a:r>
            <a:r>
              <a:rPr lang="en-US" sz="2800" dirty="0" err="1" smtClean="0"/>
              <a:t>spica</a:t>
            </a:r>
            <a:r>
              <a:rPr lang="en-US" sz="2800" dirty="0" smtClean="0"/>
              <a:t> casting is the treatment of choice (&gt;95%).</a:t>
            </a:r>
          </a:p>
          <a:p>
            <a:r>
              <a:rPr lang="en-US" sz="2800" dirty="0" smtClean="0"/>
              <a:t>b. Skeletal traction followed by </a:t>
            </a:r>
            <a:r>
              <a:rPr lang="en-US" sz="2800" dirty="0" err="1" smtClean="0"/>
              <a:t>spica</a:t>
            </a:r>
            <a:r>
              <a:rPr lang="en-US" sz="2800" dirty="0" smtClean="0"/>
              <a:t> casting if there is difficulty to maintain length and acceptable alignment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"/>
            <a:ext cx="3810000" cy="285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Ages 6 to 12 Years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/>
              <a:t>Flexible </a:t>
            </a:r>
            <a:r>
              <a:rPr lang="en-US" sz="2800" b="1" dirty="0" err="1" smtClean="0"/>
              <a:t>intramedullary</a:t>
            </a:r>
            <a:r>
              <a:rPr lang="en-US" sz="2800" b="1" dirty="0" smtClean="0"/>
              <a:t> nails</a:t>
            </a:r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514350" indent="-514350">
              <a:buAutoNum type="alphaLcPeriod"/>
            </a:pPr>
            <a:endParaRPr lang="en-US" sz="2800" dirty="0" smtClean="0"/>
          </a:p>
          <a:p>
            <a:r>
              <a:rPr lang="en-US" sz="2800" b="1" dirty="0" smtClean="0"/>
              <a:t>b</a:t>
            </a:r>
            <a:r>
              <a:rPr lang="en-US" sz="2800" dirty="0" smtClean="0"/>
              <a:t>. </a:t>
            </a:r>
            <a:r>
              <a:rPr lang="en-US" sz="2800" b="1" dirty="0" smtClean="0"/>
              <a:t>.  Bridge plating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1981200" cy="2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185335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489530"/>
            <a:ext cx="1524000" cy="31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c.External</a:t>
            </a:r>
            <a:r>
              <a:rPr lang="en-US" sz="3200" dirty="0" smtClean="0"/>
              <a:t> fixation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multiple injuries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open fracture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comminuted #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Unstable patient 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03828"/>
            <a:ext cx="5111750" cy="47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Ages 12 to Maturity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Intramedullary</a:t>
            </a:r>
            <a:r>
              <a:rPr lang="en-US" sz="2800" dirty="0" smtClean="0"/>
              <a:t> fixation with either flexible or interlocked nails(age&gt;16y) is the treatment of choice.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0716"/>
            <a:ext cx="1752600" cy="511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Documents and Settings\user\Application Data\PixelMetrics\CaptureWiz\Temp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09600"/>
            <a:ext cx="2438400" cy="5123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trauma, including head trauma</a:t>
            </a:r>
          </a:p>
          <a:p>
            <a:r>
              <a:rPr lang="en-US" dirty="0" smtClean="0"/>
              <a:t>Open fracture</a:t>
            </a:r>
          </a:p>
          <a:p>
            <a:r>
              <a:rPr lang="en-US" dirty="0" smtClean="0"/>
              <a:t>Vascular injury</a:t>
            </a:r>
          </a:p>
          <a:p>
            <a:r>
              <a:rPr lang="en-US" dirty="0" smtClean="0"/>
              <a:t>Pathologic fracture</a:t>
            </a:r>
          </a:p>
          <a:p>
            <a:r>
              <a:rPr lang="en-US" dirty="0" smtClean="0"/>
              <a:t>Uncooperative patient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Malunion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Remodeling will not correct rotational deformities</a:t>
            </a:r>
          </a:p>
          <a:p>
            <a:r>
              <a:rPr lang="en-US" dirty="0" smtClean="0"/>
              <a:t>Nonunion –rare</a:t>
            </a:r>
          </a:p>
          <a:p>
            <a:r>
              <a:rPr lang="en-US" dirty="0" smtClean="0"/>
              <a:t>Muscle weakness</a:t>
            </a:r>
          </a:p>
          <a:p>
            <a:r>
              <a:rPr lang="en-US" dirty="0" smtClean="0"/>
              <a:t>Leg length discrepancy</a:t>
            </a:r>
          </a:p>
          <a:p>
            <a:pPr>
              <a:buNone/>
            </a:pPr>
            <a:r>
              <a:rPr lang="en-US" dirty="0" smtClean="0"/>
              <a:t>    Secondary to shortening or overgrowth</a:t>
            </a:r>
          </a:p>
          <a:p>
            <a:pPr>
              <a:buNone/>
            </a:pPr>
            <a:r>
              <a:rPr lang="en-US" dirty="0" smtClean="0"/>
              <a:t>    Overgrowth of 1.5 to 2.0 cm is common in the 2- to 10-year age  </a:t>
            </a:r>
          </a:p>
          <a:p>
            <a:r>
              <a:rPr lang="en-US" dirty="0" err="1" smtClean="0"/>
              <a:t>Osteonecrosis</a:t>
            </a:r>
            <a:r>
              <a:rPr lang="en-US" dirty="0" smtClean="0"/>
              <a:t> with </a:t>
            </a:r>
            <a:r>
              <a:rPr lang="en-US" dirty="0" err="1" smtClean="0"/>
              <a:t>antegrade</a:t>
            </a:r>
            <a:r>
              <a:rPr lang="en-US" dirty="0" smtClean="0"/>
              <a:t> IM nail&lt;16year.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pictures group 1229.jpg"/>
          <p:cNvPicPr>
            <a:picLocks noChangeAspect="1"/>
          </p:cNvPicPr>
          <p:nvPr/>
        </p:nvPicPr>
        <p:blipFill>
          <a:blip r:embed="rId2" cstate="print">
            <a:lum bright="-19000" contrast="-21000"/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Upper limb</a:t>
            </a:r>
          </a:p>
          <a:p>
            <a:pPr marL="514350" indent="-514350">
              <a:buNone/>
            </a:pPr>
            <a:r>
              <a:rPr lang="en-US" dirty="0" smtClean="0"/>
              <a:t>      a. Clavicle 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r>
              <a:rPr lang="en-US" dirty="0" smtClean="0"/>
              <a:t> Lower Limbs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a.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to 15% of all pediatric fractures</a:t>
            </a:r>
          </a:p>
          <a:p>
            <a:r>
              <a:rPr lang="en-US" dirty="0" smtClean="0"/>
              <a:t>0.5% of normal deliveries and in 1.6% of breech deliveries </a:t>
            </a:r>
          </a:p>
          <a:p>
            <a:r>
              <a:rPr lang="en-US" dirty="0" smtClean="0"/>
              <a:t>90% of obstetric fractures</a:t>
            </a:r>
          </a:p>
          <a:p>
            <a:r>
              <a:rPr lang="en-US" dirty="0" smtClean="0"/>
              <a:t>80% of clavicle fractures occur in the shaft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periosteal</a:t>
            </a:r>
            <a:r>
              <a:rPr lang="en-US" dirty="0" smtClean="0"/>
              <a:t> sleeve always remains in the anatomic position. Therefore, remodeling is ensured.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1662</Words>
  <Application>Microsoft Office PowerPoint</Application>
  <PresentationFormat>On-screen Show (4:3)</PresentationFormat>
  <Paragraphs>288</Paragraphs>
  <Slides>78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Common pediatric Fractures and Trauma</vt:lpstr>
      <vt:lpstr>objectives</vt:lpstr>
      <vt:lpstr>The different between adult and pediatric bones          </vt:lpstr>
      <vt:lpstr>Slide 4</vt:lpstr>
      <vt:lpstr>Slide 5</vt:lpstr>
      <vt:lpstr>Slide 6</vt:lpstr>
      <vt:lpstr>Slide 7</vt:lpstr>
      <vt:lpstr>Common Pediatric Fractures</vt:lpstr>
      <vt:lpstr>CLAVICLE FRACTURES</vt:lpstr>
      <vt:lpstr>Mechanism of Injury</vt:lpstr>
      <vt:lpstr>Clinical Evaluation</vt:lpstr>
      <vt:lpstr>Radiographic Evaluation</vt:lpstr>
      <vt:lpstr>Classification Descriptive </vt:lpstr>
      <vt:lpstr>Allman calssificatiom</vt:lpstr>
      <vt:lpstr>Treatment </vt:lpstr>
      <vt:lpstr>Treatment  </vt:lpstr>
      <vt:lpstr>X-ray Mid clavicle fracture </vt:lpstr>
      <vt:lpstr>Slide 18</vt:lpstr>
      <vt:lpstr>Complications Rare</vt:lpstr>
      <vt:lpstr>Slide 20</vt:lpstr>
      <vt:lpstr>Supracondylar Fracture</vt:lpstr>
      <vt:lpstr>MECHANISM OF INJURY</vt:lpstr>
      <vt:lpstr>Clinical Evaluation</vt:lpstr>
      <vt:lpstr>Clinical </vt:lpstr>
      <vt:lpstr>Classifiction Gartland </vt:lpstr>
      <vt:lpstr>Slide 26</vt:lpstr>
      <vt:lpstr>Type 1</vt:lpstr>
      <vt:lpstr>DX </vt:lpstr>
      <vt:lpstr>Type 2</vt:lpstr>
      <vt:lpstr>Type 3</vt:lpstr>
      <vt:lpstr>Flexion type </vt:lpstr>
      <vt:lpstr>Treatment of extension type</vt:lpstr>
      <vt:lpstr>Slide 33</vt:lpstr>
      <vt:lpstr>Slide 34</vt:lpstr>
      <vt:lpstr>Slide 35</vt:lpstr>
      <vt:lpstr>Treatment of flexion type </vt:lpstr>
      <vt:lpstr>Complications</vt:lpstr>
      <vt:lpstr>anterior interosseous nerve (most common)</vt:lpstr>
      <vt:lpstr>Slide 39</vt:lpstr>
      <vt:lpstr>Cubitus varus deformity</vt:lpstr>
      <vt:lpstr>Compartment  syndrome</vt:lpstr>
      <vt:lpstr>Slide 42</vt:lpstr>
      <vt:lpstr>Slide 43</vt:lpstr>
      <vt:lpstr>Slide 44</vt:lpstr>
      <vt:lpstr>DISTAL RADIUS FRACTURES</vt:lpstr>
      <vt:lpstr>Type 1</vt:lpstr>
      <vt:lpstr>Type 2 &amp; 3  </vt:lpstr>
      <vt:lpstr>Treatment </vt:lpstr>
      <vt:lpstr> Salter-Harris Types I and II   treatment</vt:lpstr>
      <vt:lpstr>Slide 50</vt:lpstr>
      <vt:lpstr>Clinical picture and X-ray pre and post op</vt:lpstr>
      <vt:lpstr>Slide 52</vt:lpstr>
      <vt:lpstr>Complications </vt:lpstr>
      <vt:lpstr>Slide 54</vt:lpstr>
      <vt:lpstr>B.Metaphyseal Injuries</vt:lpstr>
      <vt:lpstr> a.Torus  fracture</vt:lpstr>
      <vt:lpstr> b .incomplete (greenstick)</vt:lpstr>
      <vt:lpstr>Slide 58</vt:lpstr>
      <vt:lpstr>c.Complete fracture</vt:lpstr>
      <vt:lpstr>Indications for percutaneous pinning with out open reduction </vt:lpstr>
      <vt:lpstr> Indication for ORIF  </vt:lpstr>
      <vt:lpstr>Complications </vt:lpstr>
      <vt:lpstr>Slide 63</vt:lpstr>
      <vt:lpstr> Pediatric Femoral Shaft      </vt:lpstr>
      <vt:lpstr>MECHANISM OF INJURY</vt:lpstr>
      <vt:lpstr>CLINICAL EVALUATION</vt:lpstr>
      <vt:lpstr>RADIOGRAPHIC EVALUATION</vt:lpstr>
      <vt:lpstr>CLASSIFICATION</vt:lpstr>
      <vt:lpstr>TREATMENT</vt:lpstr>
      <vt:lpstr>Ages 6 Months to 6 Years</vt:lpstr>
      <vt:lpstr>Ages 6 to 12 Years</vt:lpstr>
      <vt:lpstr>c.External fixation </vt:lpstr>
      <vt:lpstr>Slide 73</vt:lpstr>
      <vt:lpstr>Ages 12 to Maturity</vt:lpstr>
      <vt:lpstr>Operative Indications</vt:lpstr>
      <vt:lpstr>Slide 76</vt:lpstr>
      <vt:lpstr>COMPLICATIONS</vt:lpstr>
      <vt:lpstr>Slide 78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khalid</dc:creator>
  <cp:lastModifiedBy>User-PC</cp:lastModifiedBy>
  <cp:revision>103</cp:revision>
  <dcterms:created xsi:type="dcterms:W3CDTF">2012-08-24T10:10:05Z</dcterms:created>
  <dcterms:modified xsi:type="dcterms:W3CDTF">2013-09-04T04:00:43Z</dcterms:modified>
</cp:coreProperties>
</file>