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B1EE-C3D1-D447-88F9-C26A1ACA939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A </a:t>
            </a:r>
            <a:r>
              <a:rPr lang="en-US" dirty="0" err="1" smtClean="0"/>
              <a:t>Alsanawi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err="1" smtClean="0"/>
              <a:t>Orthopaedic</a:t>
            </a:r>
            <a:r>
              <a:rPr lang="en-US" dirty="0" smtClean="0"/>
              <a:t>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Take samples for culture</a:t>
            </a:r>
          </a:p>
          <a:p>
            <a:pPr lvl="0"/>
            <a:r>
              <a:rPr lang="en-US" dirty="0" smtClean="0"/>
              <a:t>Start empirical broad-spectrum </a:t>
            </a:r>
            <a:r>
              <a:rPr lang="en-US" dirty="0" err="1" smtClean="0"/>
              <a:t>Abx</a:t>
            </a:r>
            <a:endParaRPr lang="en-US" dirty="0" smtClean="0"/>
          </a:p>
          <a:p>
            <a:pPr lvl="0"/>
            <a:r>
              <a:rPr lang="en-US" dirty="0" smtClean="0"/>
              <a:t>Observe improvement with clinical parameters and blood tests</a:t>
            </a:r>
            <a:endParaRPr lang="en-US" dirty="0"/>
          </a:p>
          <a:p>
            <a:pPr lvl="0"/>
            <a:r>
              <a:rPr lang="en-US" dirty="0" smtClean="0"/>
              <a:t>Review culture results and proceed accordingly </a:t>
            </a:r>
          </a:p>
          <a:p>
            <a:pPr lvl="0"/>
            <a:r>
              <a:rPr lang="en-US" dirty="0" smtClean="0"/>
              <a:t>Decide on duration of </a:t>
            </a:r>
            <a:r>
              <a:rPr lang="en-US" dirty="0" err="1" smtClean="0"/>
              <a:t>Abx</a:t>
            </a:r>
            <a:r>
              <a:rPr lang="en-US" dirty="0" smtClean="0"/>
              <a:t> (IV </a:t>
            </a:r>
            <a:r>
              <a:rPr lang="en-US" dirty="0" err="1" smtClean="0"/>
              <a:t>vs</a:t>
            </a:r>
            <a:r>
              <a:rPr lang="en-US" dirty="0" smtClean="0"/>
              <a:t> oral)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5412" y="274638"/>
            <a:ext cx="8229600" cy="1143000"/>
          </a:xfrm>
        </p:spPr>
        <p:txBody>
          <a:bodyPr/>
          <a:lstStyle/>
          <a:p>
            <a:r>
              <a:rPr lang="en-US" dirty="0" smtClean="0"/>
              <a:t>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710518" cy="4525963"/>
          </a:xfrm>
        </p:spPr>
        <p:txBody>
          <a:bodyPr/>
          <a:lstStyle/>
          <a:p>
            <a:pPr lvl="0"/>
            <a:r>
              <a:rPr lang="en-US" dirty="0"/>
              <a:t>Before definitive cultures become available</a:t>
            </a:r>
          </a:p>
          <a:p>
            <a:pPr lvl="0"/>
            <a:r>
              <a:rPr lang="en-US" dirty="0"/>
              <a:t>based on patient’s age and other circumstances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1513633"/>
            <a:ext cx="2635622" cy="351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98" y="5359492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Newborn </a:t>
            </a:r>
            <a:r>
              <a:rPr lang="en-US" b="1" dirty="0" smtClean="0"/>
              <a:t>(0-4months)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78" y="1587372"/>
            <a:ext cx="5149153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organisms </a:t>
            </a:r>
            <a:endParaRPr lang="en-US" sz="4400" dirty="0"/>
          </a:p>
          <a:p>
            <a:pPr lvl="1"/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gram-negative bacilli</a:t>
            </a:r>
            <a:endParaRPr lang="en-US" sz="4000" dirty="0"/>
          </a:p>
          <a:p>
            <a:pPr lvl="1"/>
            <a:r>
              <a:rPr lang="en-US" dirty="0"/>
              <a:t>group B streptococcus</a:t>
            </a:r>
            <a:endParaRPr lang="en-US" sz="4000" dirty="0"/>
          </a:p>
          <a:p>
            <a:r>
              <a:rPr lang="en-US" dirty="0"/>
              <a:t>Newborns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afebrile</a:t>
            </a:r>
            <a:endParaRPr lang="en-US" sz="4000" dirty="0"/>
          </a:p>
          <a:p>
            <a:pPr lvl="1"/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positive </a:t>
            </a:r>
            <a:r>
              <a:rPr lang="en-US" dirty="0"/>
              <a:t>blood cultures</a:t>
            </a:r>
            <a:endParaRPr lang="en-US" sz="4400" dirty="0"/>
          </a:p>
          <a:p>
            <a:r>
              <a:rPr lang="en-US" dirty="0" smtClean="0"/>
              <a:t>Empirical </a:t>
            </a:r>
            <a:r>
              <a:rPr lang="en-US" dirty="0"/>
              <a:t>therapy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Broad Spectrum </a:t>
            </a:r>
            <a:r>
              <a:rPr lang="en-US" dirty="0" err="1" smtClean="0"/>
              <a:t>Abx</a:t>
            </a:r>
            <a:r>
              <a:rPr lang="en-US" dirty="0" smtClean="0"/>
              <a:t> </a:t>
            </a:r>
          </a:p>
          <a:p>
            <a:r>
              <a:rPr lang="en-US" sz="4000" dirty="0" smtClean="0"/>
              <a:t>Remember: immunity is not fully developed</a:t>
            </a:r>
            <a:endParaRPr lang="en-US" sz="4000" dirty="0"/>
          </a:p>
        </p:txBody>
      </p:sp>
      <p:pic>
        <p:nvPicPr>
          <p:cNvPr id="4" name="Picture 3" descr="Staphylococcus_aureus_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8" y="2116567"/>
            <a:ext cx="3907332" cy="2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Children </a:t>
            </a:r>
            <a:r>
              <a:rPr lang="en-US" b="1" dirty="0" smtClean="0"/>
              <a:t>&gt;4months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organisms 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group A streptococcus</a:t>
            </a:r>
            <a:endParaRPr lang="en-US" sz="4000" dirty="0"/>
          </a:p>
          <a:p>
            <a:pPr lvl="1"/>
            <a:r>
              <a:rPr lang="en-US" dirty="0"/>
              <a:t>coliforms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(uncommon)</a:t>
            </a:r>
            <a:endParaRPr lang="en-US" sz="4000" dirty="0"/>
          </a:p>
          <a:p>
            <a:r>
              <a:rPr lang="en-US" dirty="0"/>
              <a:t>empirical treatment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broad spectrum </a:t>
            </a:r>
            <a:r>
              <a:rPr lang="en-US" dirty="0" err="1" smtClean="0"/>
              <a:t>Abx</a:t>
            </a:r>
            <a:endParaRPr lang="en-US" dirty="0" smtClean="0"/>
          </a:p>
          <a:p>
            <a:r>
              <a:rPr lang="en-US" b="1" i="1" dirty="0" err="1" smtClean="0"/>
              <a:t>Haemophilus</a:t>
            </a:r>
            <a:r>
              <a:rPr lang="en-US" b="1" i="1" dirty="0" smtClean="0"/>
              <a:t> </a:t>
            </a:r>
            <a:r>
              <a:rPr lang="en-US" b="1" i="1" dirty="0" err="1"/>
              <a:t>influenzae</a:t>
            </a:r>
            <a:r>
              <a:rPr lang="en-US" b="1" dirty="0"/>
              <a:t> bone infections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almost completely eliminated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due to vaccination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Adults 21 years of age or older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Organisms </a:t>
            </a:r>
            <a:endParaRPr lang="en-US" sz="4400" dirty="0"/>
          </a:p>
          <a:p>
            <a:pPr lvl="1"/>
            <a:r>
              <a:rPr lang="en-US" b="1" dirty="0"/>
              <a:t>most common organism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i="1" dirty="0"/>
              <a:t>S. </a:t>
            </a:r>
            <a:r>
              <a:rPr lang="en-US" b="1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wide variety of other organisms have been isolated</a:t>
            </a:r>
            <a:endParaRPr lang="en-US" sz="4000" dirty="0"/>
          </a:p>
          <a:p>
            <a:r>
              <a:rPr lang="en-US" dirty="0"/>
              <a:t>Initial empirical therapy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4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" y="3034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5802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Salmonella</a:t>
            </a:r>
            <a:r>
              <a:rPr lang="en-US" dirty="0"/>
              <a:t> is a characteristic </a:t>
            </a:r>
            <a:r>
              <a:rPr lang="en-US" dirty="0" smtClean="0"/>
              <a:t>organism – but not the most common</a:t>
            </a:r>
          </a:p>
          <a:p>
            <a:r>
              <a:rPr lang="en-US" dirty="0" err="1" smtClean="0"/>
              <a:t>S.aureus</a:t>
            </a:r>
            <a:r>
              <a:rPr lang="en-US" dirty="0" smtClean="0"/>
              <a:t> is still the most common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smtClean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Broad-spectrum </a:t>
            </a:r>
            <a:r>
              <a:rPr lang="en-US" dirty="0" err="1" smtClean="0"/>
              <a:t>Abx</a:t>
            </a:r>
            <a:endParaRPr lang="en-US" dirty="0"/>
          </a:p>
        </p:txBody>
      </p:sp>
      <p:pic>
        <p:nvPicPr>
          <p:cNvPr id="4" name="Picture 3" descr="S.typhi.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2" y="1600200"/>
            <a:ext cx="2960998" cy="29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dirty="0" smtClean="0"/>
              <a:t>Hemodialysis and IV drug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organisms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epidermidis</a:t>
            </a:r>
            <a:endParaRPr lang="en-US" sz="4000" dirty="0"/>
          </a:p>
          <a:p>
            <a:pPr lvl="1"/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dirty="0"/>
              <a:t> </a:t>
            </a:r>
            <a:endParaRPr lang="en-US" sz="4000" dirty="0"/>
          </a:p>
          <a:p>
            <a:r>
              <a:rPr lang="en-US" dirty="0"/>
              <a:t>T</a:t>
            </a:r>
            <a:r>
              <a:rPr lang="en-US" dirty="0" smtClean="0"/>
              <a:t>reatment </a:t>
            </a:r>
            <a:r>
              <a:rPr lang="en-US" dirty="0"/>
              <a:t>of choice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Empirical </a:t>
            </a:r>
            <a:r>
              <a:rPr lang="en-US" dirty="0" smtClean="0">
                <a:sym typeface="Wingdings" pitchFamily="2" charset="2"/>
              </a:rPr>
              <a:t> broad spectrum </a:t>
            </a:r>
            <a:r>
              <a:rPr lang="en-US" dirty="0" err="1" smtClean="0">
                <a:sym typeface="Wingdings" pitchFamily="2" charset="2"/>
              </a:rPr>
              <a:t>Abx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Remember  Aggressive treatment due aggressive organisms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r>
              <a:rPr lang="en-US" dirty="0"/>
              <a:t>for operative intervention </a:t>
            </a:r>
            <a:endParaRPr lang="en-US" sz="4400" dirty="0"/>
          </a:p>
          <a:p>
            <a:pPr lvl="1"/>
            <a:r>
              <a:rPr lang="en-US" dirty="0"/>
              <a:t>drainage of an abscess</a:t>
            </a:r>
            <a:endParaRPr lang="en-US" sz="4000" dirty="0"/>
          </a:p>
          <a:p>
            <a:pPr lvl="1"/>
            <a:r>
              <a:rPr lang="en-US" dirty="0" err="1"/>
              <a:t>débridement</a:t>
            </a:r>
            <a:r>
              <a:rPr lang="en-US" dirty="0"/>
              <a:t> of infected </a:t>
            </a:r>
            <a:r>
              <a:rPr lang="en-US" dirty="0" smtClean="0"/>
              <a:t>and necrotic tissues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sequestrum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/>
              <a:t>prevent </a:t>
            </a:r>
            <a:r>
              <a:rPr lang="en-US" dirty="0"/>
              <a:t>further </a:t>
            </a:r>
            <a:r>
              <a:rPr lang="en-US" dirty="0" smtClean="0"/>
              <a:t>destruction</a:t>
            </a:r>
            <a:endParaRPr lang="en-US" sz="4000" dirty="0" smtClean="0"/>
          </a:p>
          <a:p>
            <a:pPr lvl="1"/>
            <a:r>
              <a:rPr lang="en-US" dirty="0" smtClean="0"/>
              <a:t>refractory </a:t>
            </a:r>
            <a:r>
              <a:rPr lang="en-US" dirty="0"/>
              <a:t>cases that show no improvement after </a:t>
            </a:r>
            <a:r>
              <a:rPr lang="en-US" dirty="0" err="1"/>
              <a:t>nonoperative</a:t>
            </a:r>
            <a:r>
              <a:rPr lang="en-US" dirty="0"/>
              <a:t> </a:t>
            </a:r>
            <a:r>
              <a:rPr lang="en-US" dirty="0" smtClean="0"/>
              <a:t>treatment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open fracture or open reduction with internal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75" y="1381720"/>
            <a:ext cx="56877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Acute OM after </a:t>
            </a:r>
            <a:r>
              <a:rPr lang="en-US" dirty="0"/>
              <a:t>open fracture or open reduction with internal </a:t>
            </a:r>
            <a:r>
              <a:rPr lang="en-US" dirty="0" smtClean="0"/>
              <a:t>fixation</a:t>
            </a:r>
          </a:p>
          <a:p>
            <a:r>
              <a:rPr lang="en-US" dirty="0" smtClean="0"/>
              <a:t>Clinical </a:t>
            </a:r>
            <a:r>
              <a:rPr lang="en-US" dirty="0"/>
              <a:t>findings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acute </a:t>
            </a:r>
            <a:r>
              <a:rPr lang="en-US" dirty="0" err="1"/>
              <a:t>hematogenous</a:t>
            </a:r>
            <a:r>
              <a:rPr lang="en-US" dirty="0"/>
              <a:t> </a:t>
            </a:r>
            <a:r>
              <a:rPr lang="en-US" dirty="0" smtClean="0"/>
              <a:t>OM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radical I&amp;D </a:t>
            </a:r>
            <a:r>
              <a:rPr lang="en-US" dirty="0" smtClean="0">
                <a:sym typeface="Wingdings" pitchFamily="2" charset="2"/>
              </a:rPr>
              <a:t> SURGERY</a:t>
            </a:r>
            <a:endParaRPr lang="en-US" dirty="0" smtClean="0"/>
          </a:p>
          <a:p>
            <a:pPr lvl="1"/>
            <a:r>
              <a:rPr lang="en-US" dirty="0" smtClean="0"/>
              <a:t>removal </a:t>
            </a:r>
            <a:r>
              <a:rPr lang="en-US" dirty="0"/>
              <a:t>of </a:t>
            </a:r>
            <a:r>
              <a:rPr lang="en-US" dirty="0" err="1"/>
              <a:t>orthopaedic</a:t>
            </a:r>
            <a:r>
              <a:rPr lang="en-US" dirty="0"/>
              <a:t> hardware </a:t>
            </a:r>
            <a:r>
              <a:rPr lang="en-US" dirty="0" smtClean="0"/>
              <a:t>if necessary</a:t>
            </a:r>
          </a:p>
          <a:p>
            <a:pPr lvl="1"/>
            <a:r>
              <a:rPr lang="en-US" dirty="0" smtClean="0"/>
              <a:t>Soft tissue coverage for open </a:t>
            </a:r>
            <a:r>
              <a:rPr lang="en-US" dirty="0"/>
              <a:t>wounds </a:t>
            </a:r>
            <a:r>
              <a:rPr lang="en-US" dirty="0" smtClean="0">
                <a:sym typeface="Wingdings"/>
              </a:rPr>
              <a:t> if needed</a:t>
            </a:r>
          </a:p>
        </p:txBody>
      </p:sp>
      <p:pic>
        <p:nvPicPr>
          <p:cNvPr id="4" name="Picture 3" descr="img4541861775125737.sm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51" y="1906320"/>
            <a:ext cx="3804737" cy="3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This is an overview</a:t>
            </a:r>
            <a:endParaRPr lang="en-US" sz="4400" dirty="0"/>
          </a:p>
          <a:p>
            <a:pPr lvl="0"/>
            <a:r>
              <a:rPr lang="en-US" dirty="0"/>
              <a:t>Initial 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presumed infection type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clinical findings and symptoms </a:t>
            </a:r>
            <a:endParaRPr lang="en-US" dirty="0" smtClean="0"/>
          </a:p>
          <a:p>
            <a:pPr lvl="0"/>
            <a:r>
              <a:rPr lang="en-US" dirty="0" smtClean="0"/>
              <a:t>Definitive </a:t>
            </a:r>
            <a:r>
              <a:rPr lang="en-US" dirty="0"/>
              <a:t>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final culture </a:t>
            </a:r>
            <a:endParaRPr lang="en-US" sz="4400" dirty="0"/>
          </a:p>
          <a:p>
            <a:pPr lvl="0"/>
            <a:r>
              <a:rPr lang="en-US" b="1" dirty="0" err="1"/>
              <a:t>Glycocalyx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dirty="0" err="1"/>
              <a:t>exopolysaccharide</a:t>
            </a:r>
            <a:r>
              <a:rPr lang="en-US" dirty="0"/>
              <a:t> coating </a:t>
            </a:r>
            <a:endParaRPr lang="en-US" sz="4000" dirty="0"/>
          </a:p>
          <a:p>
            <a:pPr lvl="1"/>
            <a:r>
              <a:rPr lang="en-US" dirty="0"/>
              <a:t>envelops </a:t>
            </a:r>
            <a:r>
              <a:rPr lang="en-US" dirty="0" smtClean="0"/>
              <a:t>bacteria</a:t>
            </a:r>
            <a:endParaRPr lang="en-US" sz="4000" dirty="0" smtClean="0"/>
          </a:p>
          <a:p>
            <a:pPr lvl="1"/>
            <a:r>
              <a:rPr lang="en-US" dirty="0" smtClean="0"/>
              <a:t>enhances </a:t>
            </a:r>
            <a:r>
              <a:rPr lang="en-US" dirty="0"/>
              <a:t>bacterial adherence to biologic implants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offending organisms </a:t>
            </a:r>
            <a:r>
              <a:rPr lang="en-US" dirty="0" smtClean="0"/>
              <a:t>are</a:t>
            </a:r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pPr lvl="1"/>
            <a:r>
              <a:rPr lang="en-US" dirty="0" smtClean="0"/>
              <a:t>Coliforms</a:t>
            </a:r>
          </a:p>
          <a:p>
            <a:r>
              <a:rPr lang="en-US" dirty="0" smtClean="0"/>
              <a:t>Empirical therapy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5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erny classification of chronic O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6" y="1897298"/>
            <a:ext cx="3566344" cy="422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9245" cy="506322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Can arise from:</a:t>
            </a:r>
          </a:p>
          <a:p>
            <a:pPr lvl="1"/>
            <a:r>
              <a:rPr lang="en-US" dirty="0" smtClean="0"/>
              <a:t>Inappropriately treated acute osteomyelitis</a:t>
            </a:r>
          </a:p>
          <a:p>
            <a:pPr lvl="1"/>
            <a:r>
              <a:rPr lang="en-US" dirty="0" smtClean="0"/>
              <a:t>Trauma </a:t>
            </a:r>
          </a:p>
          <a:p>
            <a:pPr lvl="1"/>
            <a:r>
              <a:rPr lang="en-US" dirty="0" smtClean="0"/>
              <a:t>Soft tissue </a:t>
            </a:r>
          </a:p>
          <a:p>
            <a:r>
              <a:rPr lang="en-US" dirty="0" smtClean="0"/>
              <a:t>Anatomical </a:t>
            </a:r>
            <a:r>
              <a:rPr lang="en-US" dirty="0"/>
              <a:t>classification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check fig.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 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69245" cy="506322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Population at risk</a:t>
            </a:r>
          </a:p>
          <a:p>
            <a:pPr lvl="1"/>
            <a:r>
              <a:rPr lang="en-US" sz="3600" dirty="0" smtClean="0"/>
              <a:t>Elderly</a:t>
            </a:r>
          </a:p>
          <a:p>
            <a:pPr lvl="1"/>
            <a:r>
              <a:rPr lang="en-US" sz="3600" dirty="0" smtClean="0"/>
              <a:t>Immunosuppressed </a:t>
            </a:r>
            <a:r>
              <a:rPr lang="en-US" sz="3600" dirty="0"/>
              <a:t>patients</a:t>
            </a:r>
          </a:p>
          <a:p>
            <a:pPr lvl="1"/>
            <a:r>
              <a:rPr lang="en-US" sz="3600" dirty="0"/>
              <a:t>Diabetic patients</a:t>
            </a:r>
          </a:p>
          <a:p>
            <a:pPr lvl="1"/>
            <a:r>
              <a:rPr lang="en-US" sz="3600" dirty="0"/>
              <a:t>IV drug </a:t>
            </a:r>
            <a:r>
              <a:rPr lang="en-US" sz="3600" dirty="0" smtClean="0"/>
              <a:t>abusers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2067485"/>
            <a:ext cx="4219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7279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Features</a:t>
            </a:r>
            <a:endParaRPr lang="en-US" sz="4400" dirty="0"/>
          </a:p>
          <a:p>
            <a:pPr lvl="1"/>
            <a:r>
              <a:rPr lang="en-US" dirty="0"/>
              <a:t>Skin and soft tissues involvement </a:t>
            </a:r>
            <a:endParaRPr lang="en-US" sz="4000" dirty="0"/>
          </a:p>
          <a:p>
            <a:pPr lvl="1"/>
            <a:r>
              <a:rPr lang="en-US" dirty="0"/>
              <a:t>Sinus tract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occasionally develop squamous cell carcinoma</a:t>
            </a:r>
            <a:endParaRPr lang="en-US" sz="4000" dirty="0"/>
          </a:p>
          <a:p>
            <a:pPr lvl="1"/>
            <a:r>
              <a:rPr lang="en-US" dirty="0"/>
              <a:t>Periods of quiescence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followed by acute exacerbations</a:t>
            </a:r>
            <a:endParaRPr lang="en-US" sz="4000" dirty="0"/>
          </a:p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Nuclear medicine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activity of the disease</a:t>
            </a:r>
            <a:endParaRPr lang="en-US" sz="4000" dirty="0"/>
          </a:p>
          <a:p>
            <a:pPr lvl="1"/>
            <a:r>
              <a:rPr lang="en-US" b="1" dirty="0"/>
              <a:t>Best test to identify the organisms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Operative sampling of deep specimens from multiple foci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0" y="2886635"/>
            <a:ext cx="307120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empirical </a:t>
            </a:r>
            <a:r>
              <a:rPr lang="en-US" b="1" dirty="0"/>
              <a:t>therapy is not indicated </a:t>
            </a:r>
            <a:endParaRPr lang="en-US" sz="4400" dirty="0"/>
          </a:p>
          <a:p>
            <a:r>
              <a:rPr lang="en-US" b="1" dirty="0"/>
              <a:t>IV antibiotics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must be based on deep </a:t>
            </a:r>
            <a:r>
              <a:rPr lang="en-US" b="1" dirty="0" smtClean="0"/>
              <a:t>cultures</a:t>
            </a:r>
          </a:p>
          <a:p>
            <a:r>
              <a:rPr lang="en-US" dirty="0" smtClean="0"/>
              <a:t>Most common organisms</a:t>
            </a:r>
            <a:endParaRPr lang="en-US" sz="4400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sz="4000" dirty="0" smtClean="0"/>
          </a:p>
          <a:p>
            <a:pPr lvl="1"/>
            <a:r>
              <a:rPr lang="en-US" dirty="0" err="1" smtClean="0"/>
              <a:t>Enterobacteriaceae</a:t>
            </a:r>
            <a:r>
              <a:rPr lang="en-US" sz="4000" dirty="0" smtClean="0"/>
              <a:t> </a:t>
            </a:r>
          </a:p>
          <a:p>
            <a:pPr lvl="1"/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639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476" y="1538"/>
            <a:ext cx="8229600" cy="1143000"/>
          </a:xfrm>
        </p:spPr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5" y="1272480"/>
            <a:ext cx="5773106" cy="5585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b="1" dirty="0"/>
              <a:t>complete removal of compromised bone and soft tissue</a:t>
            </a:r>
            <a:endParaRPr lang="en-US" sz="4000" dirty="0"/>
          </a:p>
          <a:p>
            <a:pPr lvl="1"/>
            <a:r>
              <a:rPr lang="en-US" b="1" dirty="0"/>
              <a:t>Hardware</a:t>
            </a:r>
            <a:endParaRPr lang="en-US" sz="4000" dirty="0"/>
          </a:p>
          <a:p>
            <a:pPr lvl="2"/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/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 </a:t>
            </a:r>
            <a:endParaRPr lang="en-US" sz="3600" dirty="0"/>
          </a:p>
          <a:p>
            <a:pPr lvl="2"/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antibiotics</a:t>
            </a:r>
            <a:endParaRPr lang="en-US" sz="3600" dirty="0"/>
          </a:p>
          <a:p>
            <a:pPr lvl="1"/>
            <a:r>
              <a:rPr lang="en-US" dirty="0" smtClean="0"/>
              <a:t>bone </a:t>
            </a:r>
            <a:r>
              <a:rPr lang="en-US" dirty="0"/>
              <a:t>grafting and soft tissue coverage is often required</a:t>
            </a:r>
            <a:endParaRPr lang="en-US" sz="4000" dirty="0"/>
          </a:p>
          <a:p>
            <a:pPr lvl="1"/>
            <a:r>
              <a:rPr lang="en-US" dirty="0"/>
              <a:t>amputations are still required in certain </a:t>
            </a:r>
            <a:r>
              <a:rPr lang="en-US" dirty="0" smtClean="0"/>
              <a:t>cases</a:t>
            </a:r>
            <a:endParaRPr lang="en-US" sz="4000" dirty="0"/>
          </a:p>
        </p:txBody>
      </p:sp>
      <p:pic>
        <p:nvPicPr>
          <p:cNvPr id="4" name="Picture 3" descr="Hardware chronic 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1" y="1765299"/>
            <a:ext cx="3282379" cy="37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O</a:t>
            </a:r>
            <a:r>
              <a:rPr lang="en-US" dirty="0" smtClean="0"/>
              <a:t>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Usually </a:t>
            </a:r>
          </a:p>
          <a:p>
            <a:pPr lvl="1"/>
            <a:r>
              <a:rPr lang="en-US" dirty="0" smtClean="0"/>
              <a:t>painful </a:t>
            </a:r>
            <a:r>
              <a:rPr lang="en-US" dirty="0"/>
              <a:t>limp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systemic </a:t>
            </a:r>
            <a:r>
              <a:rPr lang="en-US" dirty="0" smtClean="0"/>
              <a:t>and </a:t>
            </a:r>
            <a:r>
              <a:rPr lang="en-US" dirty="0"/>
              <a:t>often no </a:t>
            </a:r>
            <a:r>
              <a:rPr lang="en-US" dirty="0" smtClean="0"/>
              <a:t>local </a:t>
            </a:r>
            <a:r>
              <a:rPr lang="en-US" dirty="0"/>
              <a:t>signs or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Signs and symptoms on plain radiograph</a:t>
            </a:r>
          </a:p>
          <a:p>
            <a:r>
              <a:rPr lang="en-US" dirty="0" smtClean="0"/>
              <a:t>May occur in </a:t>
            </a:r>
          </a:p>
          <a:p>
            <a:pPr lvl="1"/>
            <a:r>
              <a:rPr lang="en-US" dirty="0" smtClean="0"/>
              <a:t>partially treated acute osteomyelitis </a:t>
            </a:r>
          </a:p>
          <a:p>
            <a:pPr lvl="1"/>
            <a:r>
              <a:rPr lang="en-US" dirty="0" smtClean="0"/>
              <a:t>Occasionally in fracture hematoma</a:t>
            </a:r>
          </a:p>
          <a:p>
            <a:r>
              <a:rPr lang="en-US" dirty="0" smtClean="0"/>
              <a:t>Frequently normal tests</a:t>
            </a:r>
          </a:p>
          <a:p>
            <a:pPr lvl="1"/>
            <a:r>
              <a:rPr lang="en-US" dirty="0" smtClean="0"/>
              <a:t>WBC count </a:t>
            </a:r>
          </a:p>
          <a:p>
            <a:pPr lvl="1"/>
            <a:r>
              <a:rPr lang="en-US" dirty="0" smtClean="0"/>
              <a:t>blood cultures </a:t>
            </a:r>
          </a:p>
        </p:txBody>
      </p:sp>
    </p:spTree>
    <p:extLst>
      <p:ext uri="{BB962C8B-B14F-4D97-AF65-F5344CB8AC3E}">
        <p14:creationId xmlns:p14="http://schemas.microsoft.com/office/powerpoint/2010/main" val="2041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345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Usually useful tests</a:t>
            </a:r>
          </a:p>
          <a:p>
            <a:pPr lvl="1"/>
            <a:r>
              <a:rPr lang="en-US" dirty="0" smtClean="0"/>
              <a:t>ESR</a:t>
            </a:r>
          </a:p>
          <a:p>
            <a:pPr lvl="1"/>
            <a:r>
              <a:rPr lang="en-US" dirty="0" smtClean="0"/>
              <a:t>bone cultures</a:t>
            </a:r>
          </a:p>
          <a:p>
            <a:pPr lvl="1"/>
            <a:r>
              <a:rPr lang="en-US" dirty="0" smtClean="0"/>
              <a:t>radiographs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/>
              <a:t>Brodie’s</a:t>
            </a:r>
            <a:r>
              <a:rPr lang="en-US" b="1" dirty="0" smtClean="0"/>
              <a:t> abscess</a:t>
            </a:r>
            <a:r>
              <a:rPr lang="en-US" dirty="0" smtClean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localized radiolucency seen in long bone </a:t>
            </a:r>
            <a:r>
              <a:rPr lang="en-US" dirty="0" err="1" smtClean="0"/>
              <a:t>metaphyses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difficult to differentiate from Ewing’s sarcoma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52" y="1600200"/>
            <a:ext cx="2663347" cy="34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Osteomyelitis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Subacute</a:t>
            </a:r>
            <a:r>
              <a:rPr lang="en-US" dirty="0" smtClean="0"/>
              <a:t>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involves femur and tibia</a:t>
            </a:r>
          </a:p>
          <a:p>
            <a:r>
              <a:rPr lang="en-US" dirty="0"/>
              <a:t>it can cross the </a:t>
            </a:r>
            <a:r>
              <a:rPr lang="en-US" dirty="0" err="1"/>
              <a:t>physis</a:t>
            </a:r>
            <a:r>
              <a:rPr lang="en-US" dirty="0"/>
              <a:t> even in older </a:t>
            </a:r>
            <a:r>
              <a:rPr lang="en-US" dirty="0" smtClean="0"/>
              <a:t>children</a:t>
            </a:r>
          </a:p>
          <a:p>
            <a:r>
              <a:rPr lang="en-US" dirty="0" err="1" smtClean="0"/>
              <a:t>Metaphyseal</a:t>
            </a:r>
            <a:r>
              <a:rPr lang="en-US" dirty="0" smtClean="0"/>
              <a:t> </a:t>
            </a:r>
            <a:r>
              <a:rPr lang="en-US" dirty="0" err="1" smtClean="0"/>
              <a:t>Brodie’s</a:t>
            </a:r>
            <a:r>
              <a:rPr lang="en-US" dirty="0" smtClean="0"/>
              <a:t> </a:t>
            </a:r>
            <a:r>
              <a:rPr lang="en-US" dirty="0"/>
              <a:t>abscess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surgical curettage</a:t>
            </a:r>
          </a:p>
        </p:txBody>
      </p:sp>
    </p:spTree>
    <p:extLst>
      <p:ext uri="{BB962C8B-B14F-4D97-AF65-F5344CB8AC3E}">
        <p14:creationId xmlns:p14="http://schemas.microsoft.com/office/powerpoint/2010/main" val="1926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Septic arthritis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Route of infection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</a:t>
            </a:r>
            <a:r>
              <a:rPr lang="en-US" dirty="0"/>
              <a:t>spread </a:t>
            </a:r>
            <a:endParaRPr lang="en-US" dirty="0" smtClean="0"/>
          </a:p>
          <a:p>
            <a:pPr lvl="1"/>
            <a:r>
              <a:rPr lang="en-US" dirty="0" smtClean="0"/>
              <a:t>extension </a:t>
            </a:r>
            <a:r>
              <a:rPr lang="en-US" dirty="0"/>
              <a:t>of </a:t>
            </a:r>
            <a:r>
              <a:rPr lang="en-US" dirty="0" err="1"/>
              <a:t>metaphyseal</a:t>
            </a:r>
            <a:r>
              <a:rPr lang="en-US" dirty="0"/>
              <a:t> osteomyelitis in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complication </a:t>
            </a:r>
            <a:r>
              <a:rPr lang="en-US" dirty="0"/>
              <a:t>of a diagnostic or therapeutic </a:t>
            </a:r>
            <a:r>
              <a:rPr lang="en-US" dirty="0" smtClean="0"/>
              <a:t>joint procedure</a:t>
            </a:r>
          </a:p>
          <a:p>
            <a:r>
              <a:rPr lang="en-US" dirty="0" smtClean="0"/>
              <a:t>Most commonly in infants </a:t>
            </a:r>
            <a:r>
              <a:rPr lang="en-US" dirty="0"/>
              <a:t>(hip) and children. </a:t>
            </a:r>
            <a:endParaRPr lang="en-US" dirty="0" smtClean="0"/>
          </a:p>
          <a:p>
            <a:r>
              <a:rPr lang="en-US" b="1" dirty="0" err="1" smtClean="0"/>
              <a:t>metaphyseal</a:t>
            </a:r>
            <a:r>
              <a:rPr lang="en-US" b="1" dirty="0" smtClean="0"/>
              <a:t> osteomyelitis can lead to septic arthritis in </a:t>
            </a:r>
          </a:p>
          <a:p>
            <a:pPr lvl="1"/>
            <a:r>
              <a:rPr lang="en-US" b="1" dirty="0" smtClean="0"/>
              <a:t>proximal femur </a:t>
            </a:r>
            <a:r>
              <a:rPr lang="en-US" b="1" dirty="0" smtClean="0">
                <a:sym typeface="Wingdings"/>
              </a:rPr>
              <a:t> most common in this category</a:t>
            </a:r>
            <a:endParaRPr lang="en-US" b="1" dirty="0" smtClean="0"/>
          </a:p>
          <a:p>
            <a:pPr lvl="1"/>
            <a:r>
              <a:rPr lang="en-US" b="1" dirty="0" smtClean="0"/>
              <a:t>proximal </a:t>
            </a:r>
            <a:r>
              <a:rPr lang="en-US" b="1" dirty="0" err="1" smtClean="0"/>
              <a:t>humerus</a:t>
            </a:r>
            <a:endParaRPr lang="en-US" b="1" dirty="0" smtClean="0"/>
          </a:p>
          <a:p>
            <a:pPr lvl="1"/>
            <a:r>
              <a:rPr lang="en-US" b="1" dirty="0" smtClean="0"/>
              <a:t>radial neck</a:t>
            </a:r>
          </a:p>
          <a:p>
            <a:pPr lvl="1"/>
            <a:r>
              <a:rPr lang="en-US" b="1" dirty="0" smtClean="0"/>
              <a:t>distal </a:t>
            </a:r>
            <a:r>
              <a:rPr lang="en-US" b="1" dirty="0"/>
              <a:t>fibula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4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Adults at risk for septic arthritis are those with </a:t>
            </a:r>
          </a:p>
          <a:p>
            <a:pPr lvl="1"/>
            <a:r>
              <a:rPr lang="en-US" dirty="0" smtClean="0"/>
              <a:t>RA </a:t>
            </a:r>
            <a:r>
              <a:rPr lang="en-US" dirty="0" smtClean="0">
                <a:sym typeface="Wingdings"/>
              </a:rPr>
              <a:t> </a:t>
            </a:r>
          </a:p>
          <a:p>
            <a:pPr lvl="2"/>
            <a:r>
              <a:rPr lang="en-US" dirty="0" smtClean="0"/>
              <a:t>tuberculosis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characteristic</a:t>
            </a:r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most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IV drug </a:t>
            </a:r>
            <a:r>
              <a:rPr lang="en-US" dirty="0"/>
              <a:t>abuse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Pseudomonas</a:t>
            </a:r>
            <a:r>
              <a:rPr lang="en-US" dirty="0"/>
              <a:t> most </a:t>
            </a:r>
            <a:r>
              <a:rPr lang="en-US" dirty="0" smtClean="0"/>
              <a:t>characteristic</a:t>
            </a:r>
          </a:p>
          <a:p>
            <a:r>
              <a:rPr lang="en-US" dirty="0"/>
              <a:t>Empirical therapy </a:t>
            </a:r>
            <a:endParaRPr lang="en-US" dirty="0" smtClean="0"/>
          </a:p>
          <a:p>
            <a:pPr lvl="1"/>
            <a:r>
              <a:rPr lang="en-US" dirty="0" smtClean="0"/>
              <a:t>prior </a:t>
            </a:r>
            <a:r>
              <a:rPr lang="en-US" dirty="0"/>
              <a:t>to the availability of definitive </a:t>
            </a:r>
            <a:r>
              <a:rPr lang="en-US" dirty="0" smtClean="0"/>
              <a:t>cultures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patient's age and/or special circumstances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Newborn (up to 3 months of age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/>
              <a:t>aureus</a:t>
            </a:r>
            <a:r>
              <a:rPr lang="en-US" b="1" dirty="0"/>
              <a:t> </a:t>
            </a:r>
            <a:endParaRPr lang="en-US" b="1" dirty="0" smtClean="0"/>
          </a:p>
          <a:p>
            <a:pPr lvl="2"/>
            <a:r>
              <a:rPr lang="en-US" b="1" dirty="0" smtClean="0"/>
              <a:t>group </a:t>
            </a:r>
            <a:r>
              <a:rPr lang="en-US" b="1" dirty="0"/>
              <a:t>B </a:t>
            </a:r>
            <a:r>
              <a:rPr lang="en-US" b="1" dirty="0" smtClean="0"/>
              <a:t>streptococcus</a:t>
            </a:r>
          </a:p>
          <a:p>
            <a:pPr lvl="1"/>
            <a:r>
              <a:rPr lang="en-US" b="1" dirty="0" smtClean="0"/>
              <a:t>less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dirty="0" err="1" smtClean="0"/>
              <a:t>Enterobacteriaceae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Neisseria </a:t>
            </a:r>
            <a:r>
              <a:rPr lang="en-US" i="1" dirty="0" err="1" smtClean="0"/>
              <a:t>gonorrhoeae</a:t>
            </a:r>
            <a:endParaRPr lang="en-US" i="1" dirty="0" smtClean="0"/>
          </a:p>
          <a:p>
            <a:pPr lvl="1"/>
            <a:r>
              <a:rPr lang="en-US" dirty="0" smtClean="0"/>
              <a:t>70% with adjacent </a:t>
            </a:r>
            <a:r>
              <a:rPr lang="en-US" dirty="0"/>
              <a:t>bony involvement </a:t>
            </a:r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cultures are commonly </a:t>
            </a:r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err="1" smtClean="0"/>
              <a:t>abx</a:t>
            </a:r>
            <a:r>
              <a:rPr lang="en-US" dirty="0" smtClean="0"/>
              <a:t> after </a:t>
            </a:r>
            <a:r>
              <a:rPr lang="en-US" dirty="0" err="1" smtClean="0"/>
              <a:t>sugical</a:t>
            </a:r>
            <a:r>
              <a:rPr lang="en-US" dirty="0" smtClean="0"/>
              <a:t> wash out </a:t>
            </a:r>
            <a:r>
              <a:rPr lang="en-US" dirty="0" smtClean="0">
                <a:sym typeface="Wingdings"/>
              </a:rPr>
              <a:t> broad-spectrum </a:t>
            </a:r>
            <a:r>
              <a:rPr lang="en-US" dirty="0" err="1" smtClean="0">
                <a:sym typeface="Wingdings"/>
              </a:rPr>
              <a:t>Abx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4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Children (3 months to 14 years of age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i="1" dirty="0" smtClean="0"/>
              <a:t>Streptococcus </a:t>
            </a:r>
            <a:r>
              <a:rPr lang="en-US" i="1" dirty="0" err="1" smtClean="0"/>
              <a:t>pyogenes</a:t>
            </a:r>
            <a:endParaRPr lang="en-US" i="1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2"/>
            <a:r>
              <a:rPr lang="en-US" i="1" dirty="0" smtClean="0"/>
              <a:t>H</a:t>
            </a:r>
            <a:r>
              <a:rPr lang="en-US" i="1" dirty="0"/>
              <a:t>. </a:t>
            </a:r>
            <a:r>
              <a:rPr lang="en-US" i="1" dirty="0" err="1"/>
              <a:t>influenzae</a:t>
            </a:r>
            <a:r>
              <a:rPr lang="en-US" dirty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markedly </a:t>
            </a:r>
            <a:r>
              <a:rPr lang="en-US" b="1" dirty="0"/>
              <a:t>decreased with vaccination </a:t>
            </a:r>
            <a:endParaRPr lang="en-US" b="1" dirty="0" smtClean="0"/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</a:t>
            </a:r>
            <a:r>
              <a:rPr lang="en-US" b="1" dirty="0" err="1"/>
              <a:t>monarticular</a:t>
            </a:r>
            <a:r>
              <a:rPr lang="en-US" b="1" dirty="0"/>
              <a:t> septic arthritis in adults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dirty="0" smtClean="0"/>
              <a:t>Streptococci</a:t>
            </a:r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Antibiotic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Chronic </a:t>
            </a:r>
            <a:r>
              <a:rPr lang="en-US" b="1" dirty="0" err="1"/>
              <a:t>monarticular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err="1" smtClean="0"/>
              <a:t>Brucella</a:t>
            </a:r>
            <a:endParaRPr lang="en-US" i="1" dirty="0" smtClean="0"/>
          </a:p>
          <a:p>
            <a:pPr lvl="2"/>
            <a:r>
              <a:rPr lang="en-US" i="1" dirty="0" err="1" smtClean="0"/>
              <a:t>Nocardia</a:t>
            </a:r>
            <a:endParaRPr lang="en-US" i="1" dirty="0" smtClean="0"/>
          </a:p>
          <a:p>
            <a:pPr lvl="2"/>
            <a:r>
              <a:rPr lang="en-US" i="1" dirty="0" smtClean="0"/>
              <a:t>Mycobacteria</a:t>
            </a:r>
          </a:p>
          <a:p>
            <a:pPr lvl="2"/>
            <a:r>
              <a:rPr lang="en-US" dirty="0" smtClean="0"/>
              <a:t>fungi</a:t>
            </a:r>
          </a:p>
          <a:p>
            <a:r>
              <a:rPr lang="en-US" b="1" dirty="0" err="1"/>
              <a:t>Polyarticular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dirty="0" smtClean="0"/>
              <a:t>Gonococci</a:t>
            </a:r>
          </a:p>
          <a:p>
            <a:pPr lvl="2"/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i="1" dirty="0" err="1" smtClean="0"/>
              <a:t>burgdorferi</a:t>
            </a:r>
            <a:endParaRPr lang="en-US" i="1" dirty="0" smtClean="0"/>
          </a:p>
          <a:p>
            <a:pPr lvl="2"/>
            <a:r>
              <a:rPr lang="en-US" dirty="0" smtClean="0"/>
              <a:t>acute </a:t>
            </a:r>
            <a:r>
              <a:rPr lang="en-US" dirty="0"/>
              <a:t>rheumatic </a:t>
            </a:r>
            <a:r>
              <a:rPr lang="en-US" dirty="0" smtClean="0"/>
              <a:t>fever</a:t>
            </a:r>
          </a:p>
          <a:p>
            <a:pPr lvl="2"/>
            <a:r>
              <a:rPr lang="en-US" dirty="0" smtClean="0"/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Septic Arthritis – 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mainstay of treatment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/>
              <a:t>drainage </a:t>
            </a:r>
            <a:r>
              <a:rPr lang="en-US" dirty="0" smtClean="0">
                <a:sym typeface="Wingdings"/>
              </a:rPr>
              <a:t> open or arthroscopic</a:t>
            </a:r>
            <a:endParaRPr lang="en-US" dirty="0" smtClean="0"/>
          </a:p>
          <a:p>
            <a:pPr lvl="1"/>
            <a:r>
              <a:rPr lang="en-US" dirty="0" smtClean="0"/>
              <a:t>daily aspiration</a:t>
            </a:r>
          </a:p>
          <a:p>
            <a:r>
              <a:rPr lang="en-US" dirty="0" smtClean="0"/>
              <a:t>Tuberculosis infections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pannus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that of inflammatory </a:t>
            </a:r>
            <a:r>
              <a:rPr lang="en-US" dirty="0" smtClean="0"/>
              <a:t>arthritis</a:t>
            </a:r>
          </a:p>
          <a:p>
            <a:r>
              <a:rPr lang="en-US" dirty="0" smtClean="0"/>
              <a:t>Late </a:t>
            </a:r>
            <a:r>
              <a:rPr lang="en-US" dirty="0" err="1"/>
              <a:t>sequelae</a:t>
            </a:r>
            <a:r>
              <a:rPr lang="en-US" dirty="0"/>
              <a:t> of septic arthritis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soft </a:t>
            </a:r>
            <a:r>
              <a:rPr lang="en-US" dirty="0"/>
              <a:t>tissue contractures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may require soft </a:t>
            </a:r>
            <a:r>
              <a:rPr lang="en-US" dirty="0"/>
              <a:t>tissue procedures (such as a </a:t>
            </a:r>
            <a:r>
              <a:rPr lang="en-US" dirty="0" err="1"/>
              <a:t>quadricepsplasty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Infected Total Joint </a:t>
            </a:r>
            <a:r>
              <a:rPr lang="en-US" dirty="0" err="1" smtClean="0"/>
              <a:t>Arthoplasty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Osteomyelitis </a:t>
            </a:r>
            <a:endParaRPr lang="en-US" sz="4400" dirty="0"/>
          </a:p>
          <a:p>
            <a:pPr lvl="0"/>
            <a:r>
              <a:rPr lang="en-US" dirty="0"/>
              <a:t>infection of bone and bone marrow </a:t>
            </a:r>
            <a:endParaRPr lang="en-US" sz="4400" dirty="0"/>
          </a:p>
          <a:p>
            <a:pPr lvl="0"/>
            <a:r>
              <a:rPr lang="en-US" dirty="0"/>
              <a:t>Route of infection</a:t>
            </a:r>
            <a:endParaRPr lang="en-US" sz="4400" dirty="0"/>
          </a:p>
          <a:p>
            <a:pPr lvl="1"/>
            <a:r>
              <a:rPr lang="en-US" dirty="0"/>
              <a:t>direct inoculation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Open fractures</a:t>
            </a:r>
            <a:endParaRPr lang="en-US" sz="4000" dirty="0"/>
          </a:p>
          <a:p>
            <a:pPr lvl="1"/>
            <a:r>
              <a:rPr lang="en-US" dirty="0"/>
              <a:t>blood-borne organisms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hematogenous</a:t>
            </a:r>
            <a:endParaRPr lang="en-US" sz="4000" dirty="0"/>
          </a:p>
          <a:p>
            <a:pPr lvl="0"/>
            <a:r>
              <a:rPr lang="en-US" b="1" dirty="0"/>
              <a:t>Determination of the offending organism</a:t>
            </a:r>
            <a:endParaRPr lang="en-US" sz="4400" dirty="0"/>
          </a:p>
          <a:p>
            <a:pPr lvl="1"/>
            <a:r>
              <a:rPr lang="en-US" b="1" dirty="0" smtClean="0"/>
              <a:t>NOT </a:t>
            </a:r>
            <a:r>
              <a:rPr lang="en-US" b="1" dirty="0"/>
              <a:t>a clinical diagnosis</a:t>
            </a:r>
            <a:endParaRPr lang="en-US" sz="4000" dirty="0"/>
          </a:p>
          <a:p>
            <a:pPr lvl="1"/>
            <a:r>
              <a:rPr lang="en-US" b="1" i="1" dirty="0" smtClean="0"/>
              <a:t>DEEP CULTURE </a:t>
            </a:r>
            <a:r>
              <a:rPr lang="en-US" b="1" dirty="0" smtClean="0"/>
              <a:t>is </a:t>
            </a:r>
            <a:r>
              <a:rPr lang="en-US" b="1" dirty="0"/>
              <a:t>essential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0" y="1392946"/>
            <a:ext cx="4842130" cy="5465054"/>
          </a:xfrm>
        </p:spPr>
        <p:txBody>
          <a:bodyPr>
            <a:normAutofit/>
          </a:bodyPr>
          <a:lstStyle/>
          <a:p>
            <a:r>
              <a:rPr lang="en-US" dirty="0" smtClean="0"/>
              <a:t>Perioperative </a:t>
            </a:r>
            <a:r>
              <a:rPr lang="en-US" dirty="0"/>
              <a:t>intravenous antibiotics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effective method for decreasing its </a:t>
            </a:r>
            <a:r>
              <a:rPr lang="en-US" dirty="0" smtClean="0"/>
              <a:t>incidence</a:t>
            </a:r>
          </a:p>
          <a:p>
            <a:r>
              <a:rPr lang="en-US" dirty="0" smtClean="0"/>
              <a:t>Good </a:t>
            </a:r>
            <a:r>
              <a:rPr lang="en-US" dirty="0"/>
              <a:t>operative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Laminar </a:t>
            </a:r>
            <a:r>
              <a:rPr lang="en-US" dirty="0"/>
              <a:t>flow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avoiding </a:t>
            </a:r>
            <a:r>
              <a:rPr lang="en-US" dirty="0"/>
              <a:t>obstruction between the air source and the operative </a:t>
            </a:r>
            <a:r>
              <a:rPr lang="en-US" dirty="0" smtClean="0"/>
              <a:t>wound</a:t>
            </a:r>
          </a:p>
        </p:txBody>
      </p:sp>
      <p:pic>
        <p:nvPicPr>
          <p:cNvPr id="4" name="Picture 3" descr="laminar airflo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00" y="1634565"/>
            <a:ext cx="4091499" cy="30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215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Special </a:t>
            </a:r>
            <a:r>
              <a:rPr lang="en-US" dirty="0"/>
              <a:t>“space suits”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patients </a:t>
            </a:r>
            <a:r>
              <a:rPr lang="en-US" dirty="0" smtClean="0"/>
              <a:t>with TJA do </a:t>
            </a:r>
            <a:r>
              <a:rPr lang="en-US" dirty="0"/>
              <a:t>not need prophylactic antibiotics </a:t>
            </a:r>
            <a:r>
              <a:rPr lang="en-US" dirty="0" smtClean="0"/>
              <a:t>for dental procedures </a:t>
            </a:r>
          </a:p>
          <a:p>
            <a:r>
              <a:rPr lang="en-US" dirty="0" smtClean="0"/>
              <a:t>Before TKA revision </a:t>
            </a:r>
            <a:r>
              <a:rPr lang="en-US" dirty="0" smtClean="0">
                <a:sym typeface="Wingdings"/>
              </a:rPr>
              <a:t> knee </a:t>
            </a:r>
            <a:r>
              <a:rPr lang="en-US" dirty="0" smtClean="0"/>
              <a:t>aspiration is important to rule </a:t>
            </a:r>
            <a:r>
              <a:rPr lang="en-US" dirty="0"/>
              <a:t>out infection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pace su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2" y="1600200"/>
            <a:ext cx="4553899" cy="3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common pathogen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 smtClean="0"/>
              <a:t>epidermidis</a:t>
            </a:r>
            <a:r>
              <a:rPr lang="en-US" b="1" dirty="0"/>
              <a:t> </a:t>
            </a:r>
            <a:r>
              <a:rPr lang="en-US" b="1" dirty="0" smtClean="0">
                <a:sym typeface="Wingdings"/>
              </a:rPr>
              <a:t> most common with any foreign body</a:t>
            </a:r>
            <a:endParaRPr lang="en-US" b="1" dirty="0" smtClean="0"/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group </a:t>
            </a:r>
            <a:r>
              <a:rPr lang="en-US" dirty="0"/>
              <a:t>B </a:t>
            </a:r>
            <a:r>
              <a:rPr lang="en-US" dirty="0" smtClean="0"/>
              <a:t>streptococcus</a:t>
            </a:r>
          </a:p>
          <a:p>
            <a:r>
              <a:rPr lang="en-US" dirty="0" smtClean="0"/>
              <a:t>ESR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sensitive </a:t>
            </a:r>
            <a:r>
              <a:rPr lang="en-US" dirty="0" smtClean="0"/>
              <a:t>but not specific </a:t>
            </a:r>
          </a:p>
          <a:p>
            <a:r>
              <a:rPr lang="en-US" dirty="0" smtClean="0"/>
              <a:t>Culture </a:t>
            </a:r>
            <a:r>
              <a:rPr lang="en-US" dirty="0"/>
              <a:t>of the hip aspirate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sensitive </a:t>
            </a:r>
            <a:r>
              <a:rPr lang="en-US" dirty="0"/>
              <a:t>and specific </a:t>
            </a:r>
            <a:endParaRPr lang="en-US" dirty="0" smtClean="0"/>
          </a:p>
          <a:p>
            <a:r>
              <a:rPr lang="en-US" dirty="0" smtClean="0"/>
              <a:t>CRP may be helpful</a:t>
            </a:r>
          </a:p>
          <a:p>
            <a:r>
              <a:rPr lang="en-US" dirty="0" smtClean="0"/>
              <a:t>Preoperative </a:t>
            </a:r>
            <a:r>
              <a:rPr lang="en-US" dirty="0"/>
              <a:t>skin ulcerations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risk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dirty="0" smtClean="0"/>
              <a:t>most </a:t>
            </a:r>
            <a:r>
              <a:rPr lang="en-US" dirty="0"/>
              <a:t>accurate test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tissue culture</a:t>
            </a:r>
          </a:p>
        </p:txBody>
      </p:sp>
    </p:spTree>
    <p:extLst>
      <p:ext uri="{BB962C8B-B14F-4D97-AF65-F5344CB8AC3E}">
        <p14:creationId xmlns:p14="http://schemas.microsoft.com/office/powerpoint/2010/main" val="29463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Acute </a:t>
            </a:r>
            <a:r>
              <a:rPr lang="en-US" b="1" dirty="0"/>
              <a:t>infections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within </a:t>
            </a:r>
            <a:r>
              <a:rPr lang="en-US" b="1" dirty="0"/>
              <a:t>2-3 weeks of </a:t>
            </a:r>
            <a:r>
              <a:rPr lang="en-US" b="1" dirty="0" err="1" smtClean="0"/>
              <a:t>arthroplasty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Treatment</a:t>
            </a:r>
          </a:p>
          <a:p>
            <a:pPr lvl="1"/>
            <a:r>
              <a:rPr lang="en-US" b="1" dirty="0" smtClean="0"/>
              <a:t>prosthesis salvage </a:t>
            </a:r>
            <a:r>
              <a:rPr lang="en-US" b="1" dirty="0" smtClean="0">
                <a:sym typeface="Wingdings"/>
              </a:rPr>
              <a:t> stable prosthesis</a:t>
            </a:r>
          </a:p>
          <a:p>
            <a:pPr lvl="1"/>
            <a:r>
              <a:rPr lang="en-US" b="1" dirty="0" smtClean="0"/>
              <a:t>Exchange polyethylene </a:t>
            </a:r>
            <a:r>
              <a:rPr lang="en-US" b="1" dirty="0"/>
              <a:t>components </a:t>
            </a:r>
            <a:endParaRPr lang="en-US" b="1" dirty="0" smtClean="0"/>
          </a:p>
          <a:p>
            <a:pPr lvl="1"/>
            <a:r>
              <a:rPr lang="en-US" dirty="0" err="1" smtClean="0"/>
              <a:t>Synovectomy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beneficial</a:t>
            </a:r>
          </a:p>
          <a:p>
            <a:r>
              <a:rPr lang="en-US" b="1" dirty="0" smtClean="0"/>
              <a:t>chronic </a:t>
            </a:r>
            <a:r>
              <a:rPr lang="en-US" b="1" dirty="0"/>
              <a:t>TJA infections </a:t>
            </a:r>
            <a:r>
              <a:rPr lang="en-US" b="1" dirty="0" smtClean="0">
                <a:sym typeface="Wingdings"/>
              </a:rPr>
              <a:t> &gt;3 weeks of </a:t>
            </a:r>
            <a:r>
              <a:rPr lang="en-US" b="1" dirty="0" err="1" smtClean="0">
                <a:sym typeface="Wingdings"/>
              </a:rPr>
              <a:t>arthroplasty</a:t>
            </a:r>
            <a:r>
              <a:rPr lang="en-US" b="1" dirty="0" smtClean="0">
                <a:sym typeface="Wingdings"/>
              </a:rPr>
              <a:t> </a:t>
            </a:r>
          </a:p>
          <a:p>
            <a:pPr lvl="1"/>
            <a:r>
              <a:rPr lang="en-US" b="1" dirty="0" smtClean="0"/>
              <a:t>Implant and cement removal</a:t>
            </a:r>
          </a:p>
          <a:p>
            <a:pPr lvl="1"/>
            <a:r>
              <a:rPr lang="en-US" dirty="0" smtClean="0"/>
              <a:t>staged </a:t>
            </a:r>
            <a:r>
              <a:rPr lang="en-US" dirty="0"/>
              <a:t>exchange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lvl="1"/>
            <a:r>
              <a:rPr lang="en-US" dirty="0" err="1" smtClean="0"/>
              <a:t>Glycocalyx</a:t>
            </a:r>
            <a:endParaRPr lang="en-US" dirty="0" smtClean="0"/>
          </a:p>
          <a:p>
            <a:pPr lvl="2"/>
            <a:r>
              <a:rPr lang="en-US" dirty="0" smtClean="0"/>
              <a:t>Formed by </a:t>
            </a:r>
            <a:r>
              <a:rPr lang="en-US" dirty="0" err="1"/>
              <a:t>p</a:t>
            </a:r>
            <a:r>
              <a:rPr lang="en-US" dirty="0" err="1" smtClean="0"/>
              <a:t>olymicrobial</a:t>
            </a:r>
            <a:r>
              <a:rPr lang="en-US" dirty="0" smtClean="0"/>
              <a:t> </a:t>
            </a:r>
            <a:r>
              <a:rPr lang="en-US" dirty="0"/>
              <a:t>organisms </a:t>
            </a:r>
            <a:endParaRPr lang="en-US" dirty="0" smtClean="0"/>
          </a:p>
          <a:p>
            <a:pPr lvl="2"/>
            <a:r>
              <a:rPr lang="en-US" dirty="0" smtClean="0"/>
              <a:t>Difficult infection </a:t>
            </a:r>
            <a:r>
              <a:rPr lang="en-US" dirty="0"/>
              <a:t>control </a:t>
            </a:r>
            <a:r>
              <a:rPr lang="en-US" dirty="0" smtClean="0"/>
              <a:t>without removing prosthesis </a:t>
            </a:r>
            <a:r>
              <a:rPr lang="en-US" dirty="0"/>
              <a:t>and vigorous </a:t>
            </a:r>
            <a:r>
              <a:rPr lang="en-US" dirty="0" err="1" smtClean="0"/>
              <a:t>débridement</a:t>
            </a:r>
            <a:endParaRPr lang="en-US" dirty="0" smtClean="0"/>
          </a:p>
          <a:p>
            <a:pPr lvl="1"/>
            <a:r>
              <a:rPr lang="en-US" dirty="0" smtClean="0"/>
              <a:t>Helpful steps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of antibiotic-impregnated cement </a:t>
            </a:r>
            <a:endParaRPr lang="en-US" dirty="0" smtClean="0"/>
          </a:p>
          <a:p>
            <a:pPr lvl="2"/>
            <a:r>
              <a:rPr lang="en-US" dirty="0" smtClean="0"/>
              <a:t>antibiotic </a:t>
            </a:r>
            <a:r>
              <a:rPr lang="en-US" dirty="0"/>
              <a:t>spacers/beads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Good luck!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hemotagenous</a:t>
            </a:r>
            <a:r>
              <a:rPr lang="en-US" dirty="0" smtClean="0"/>
              <a:t> OM</a:t>
            </a:r>
          </a:p>
          <a:p>
            <a:r>
              <a:rPr lang="en-US" dirty="0" smtClean="0"/>
              <a:t>Acute OM</a:t>
            </a:r>
          </a:p>
          <a:p>
            <a:r>
              <a:rPr lang="en-US" dirty="0" err="1" smtClean="0"/>
              <a:t>Subacute</a:t>
            </a:r>
            <a:r>
              <a:rPr lang="en-US" dirty="0" smtClean="0"/>
              <a:t> OM</a:t>
            </a:r>
          </a:p>
          <a:p>
            <a:r>
              <a:rPr lang="en-US" smtClean="0"/>
              <a:t>Chronic 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5" y="1386726"/>
            <a:ext cx="4261740" cy="53558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caused by blood-borne organisms</a:t>
            </a:r>
          </a:p>
          <a:p>
            <a:r>
              <a:rPr lang="en-US" dirty="0"/>
              <a:t>More common in children </a:t>
            </a:r>
          </a:p>
          <a:p>
            <a:pPr lvl="1"/>
            <a:r>
              <a:rPr lang="en-US" dirty="0"/>
              <a:t>Boys &gt; girls</a:t>
            </a:r>
          </a:p>
          <a:p>
            <a:pPr lvl="1"/>
            <a:r>
              <a:rPr lang="en-US" dirty="0"/>
              <a:t>most common in long bone metaphysis or epiphysis </a:t>
            </a:r>
          </a:p>
          <a:p>
            <a:pPr lvl="1"/>
            <a:r>
              <a:rPr lang="en-US" dirty="0"/>
              <a:t>Lower extremity &gt;&gt; upper extremity </a:t>
            </a:r>
          </a:p>
          <a:p>
            <a:r>
              <a:rPr lang="en-US" dirty="0"/>
              <a:t>Pain </a:t>
            </a:r>
          </a:p>
          <a:p>
            <a:r>
              <a:rPr lang="en-US" dirty="0"/>
              <a:t>Loss of function of the involved extremity</a:t>
            </a:r>
          </a:p>
          <a:p>
            <a:r>
              <a:rPr lang="en-US" dirty="0"/>
              <a:t>Soft tissue abscess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clinical OM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890" y="1441431"/>
            <a:ext cx="2966615" cy="46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8418" y="69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Radiographic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8423" cy="4525963"/>
          </a:xfrm>
        </p:spPr>
        <p:txBody>
          <a:bodyPr/>
          <a:lstStyle/>
          <a:p>
            <a:r>
              <a:rPr lang="en-US" dirty="0"/>
              <a:t>soft tissue swelling (early)</a:t>
            </a:r>
          </a:p>
          <a:p>
            <a:r>
              <a:rPr lang="en-US" dirty="0"/>
              <a:t>bone demineralization (10-14 days)</a:t>
            </a:r>
          </a:p>
          <a:p>
            <a:r>
              <a:rPr lang="en-US" b="1" dirty="0" err="1"/>
              <a:t>sequestra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dead bone with surrounding granulation tissue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r>
              <a:rPr lang="en-US" b="1" dirty="0" err="1"/>
              <a:t>involucrum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periosteal new bone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endParaRPr lang="en-US" dirty="0"/>
          </a:p>
        </p:txBody>
      </p:sp>
      <p:pic>
        <p:nvPicPr>
          <p:cNvPr id="4" name="Picture 3" descr="39b3328e78b34250a194bca148e00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0" y="0"/>
            <a:ext cx="3085480" cy="3088382"/>
          </a:xfrm>
          <a:prstGeom prst="rect">
            <a:avLst/>
          </a:prstGeom>
        </p:spPr>
      </p:pic>
      <p:pic>
        <p:nvPicPr>
          <p:cNvPr id="5" name="Picture 4" descr="450px-Bony_sequestrum_in_a_child_fem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85" y="3088382"/>
            <a:ext cx="2827214" cy="37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70" y="1600200"/>
            <a:ext cx="5687732" cy="5145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elevated WBC count </a:t>
            </a:r>
            <a:endParaRPr lang="en-US" sz="4000" dirty="0"/>
          </a:p>
          <a:p>
            <a:pPr lvl="1"/>
            <a:r>
              <a:rPr lang="en-US" dirty="0"/>
              <a:t>elevated ESR</a:t>
            </a:r>
            <a:endParaRPr lang="en-US" sz="4000" dirty="0"/>
          </a:p>
          <a:p>
            <a:pPr lvl="1"/>
            <a:r>
              <a:rPr lang="en-US" dirty="0"/>
              <a:t>blood cultures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be positive</a:t>
            </a:r>
            <a:endParaRPr lang="en-US" sz="4000" dirty="0"/>
          </a:p>
          <a:p>
            <a:pPr lvl="1"/>
            <a:r>
              <a:rPr lang="en-US" b="1" dirty="0"/>
              <a:t>C-reactive protein</a:t>
            </a:r>
            <a:endParaRPr lang="en-US" sz="4000" dirty="0"/>
          </a:p>
          <a:p>
            <a:pPr lvl="2"/>
            <a:r>
              <a:rPr lang="en-US" b="1" dirty="0"/>
              <a:t>most sensitive monitor of infection course in children </a:t>
            </a:r>
            <a:endParaRPr lang="en-US" sz="3600" dirty="0"/>
          </a:p>
          <a:p>
            <a:pPr lvl="2"/>
            <a:r>
              <a:rPr lang="en-US" dirty="0"/>
              <a:t>short half-life </a:t>
            </a:r>
            <a:endParaRPr lang="en-US" sz="3600" dirty="0"/>
          </a:p>
          <a:p>
            <a:pPr lvl="2"/>
            <a:r>
              <a:rPr lang="en-US" dirty="0"/>
              <a:t>dissipates in about 1 week after effective treatment</a:t>
            </a:r>
            <a:endParaRPr lang="en-US" sz="3600" dirty="0"/>
          </a:p>
          <a:p>
            <a:pPr lvl="1"/>
            <a:r>
              <a:rPr lang="en-US" dirty="0"/>
              <a:t>Nuclear medicine studies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help when not sure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87435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MRI</a:t>
            </a:r>
            <a:endParaRPr lang="en-US" sz="4400" dirty="0" smtClean="0"/>
          </a:p>
          <a:p>
            <a:pPr lvl="1"/>
            <a:r>
              <a:rPr lang="en-US" dirty="0" smtClean="0"/>
              <a:t>shows changes in bone and bone marrow before plain films</a:t>
            </a:r>
            <a:endParaRPr lang="en-US" sz="4000" dirty="0" smtClean="0"/>
          </a:p>
          <a:p>
            <a:pPr lvl="1"/>
            <a:r>
              <a:rPr lang="en-US" dirty="0" smtClean="0"/>
              <a:t>decreased T</a:t>
            </a:r>
            <a:r>
              <a:rPr lang="en-US" baseline="-25000" dirty="0" smtClean="0"/>
              <a:t>1</a:t>
            </a:r>
            <a:r>
              <a:rPr lang="en-US" dirty="0" smtClean="0"/>
              <a:t>-weighted bone marrow signal intensity</a:t>
            </a:r>
            <a:endParaRPr lang="en-US" sz="4000" dirty="0" smtClean="0"/>
          </a:p>
          <a:p>
            <a:pPr lvl="1"/>
            <a:r>
              <a:rPr lang="en-US" b="1" dirty="0" smtClean="0"/>
              <a:t>increased </a:t>
            </a:r>
            <a:r>
              <a:rPr lang="en-US" b="1" dirty="0" err="1" smtClean="0"/>
              <a:t>postgadolinium</a:t>
            </a:r>
            <a:r>
              <a:rPr lang="en-US" b="1" dirty="0" smtClean="0"/>
              <a:t> fat-suppressed T</a:t>
            </a:r>
            <a:r>
              <a:rPr lang="en-US" baseline="-25000" dirty="0" smtClean="0"/>
              <a:t>1</a:t>
            </a:r>
            <a:r>
              <a:rPr lang="en-US" b="1" dirty="0" smtClean="0"/>
              <a:t>-weighted signal intensity</a:t>
            </a:r>
            <a:endParaRPr lang="en-US" sz="4000" dirty="0" smtClean="0"/>
          </a:p>
          <a:p>
            <a:pPr lvl="1"/>
            <a:r>
              <a:rPr lang="en-US" dirty="0" smtClean="0"/>
              <a:t>increased T</a:t>
            </a:r>
            <a:r>
              <a:rPr lang="en-US" baseline="-25000" dirty="0" smtClean="0"/>
              <a:t>2</a:t>
            </a:r>
            <a:r>
              <a:rPr lang="en-US" dirty="0" smtClean="0"/>
              <a:t>-weighted signal relative to normal fat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 descr="3a207d726cb0c804422f204aae5f4d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5" y="2254958"/>
            <a:ext cx="3871205" cy="38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1009</Words>
  <Application>Microsoft Office PowerPoint</Application>
  <PresentationFormat>On-screen Show (4:3)</PresentationFormat>
  <Paragraphs>279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Bone and Joint Infections</vt:lpstr>
      <vt:lpstr>Introduction</vt:lpstr>
      <vt:lpstr>Bone Infection</vt:lpstr>
      <vt:lpstr>Bone Infection</vt:lpstr>
      <vt:lpstr>Classification</vt:lpstr>
      <vt:lpstr>Acute Hematogenous OM Clinical Features</vt:lpstr>
      <vt:lpstr>Acute Hematogenous OM Radiographic Changes</vt:lpstr>
      <vt:lpstr>Diagnosis</vt:lpstr>
      <vt:lpstr>Diagnosis</vt:lpstr>
      <vt:lpstr>Treatment Outline</vt:lpstr>
      <vt:lpstr>Empirical Treatment</vt:lpstr>
      <vt:lpstr>Empirical Treatment Newborn (0-4months) </vt:lpstr>
      <vt:lpstr>Empirical Treatment Children &gt;4months</vt:lpstr>
      <vt:lpstr>Empirical Treatment Adults 21 years of age or older </vt:lpstr>
      <vt:lpstr>Empirical Treatment Sickle cell anemia</vt:lpstr>
      <vt:lpstr>Empirical Treatment Hemodialysis and IV drug abuser</vt:lpstr>
      <vt:lpstr>Operative Treatment</vt:lpstr>
      <vt:lpstr>Acute Osteomyelitis</vt:lpstr>
      <vt:lpstr>Acute osteomyelitis </vt:lpstr>
      <vt:lpstr>Acute osteomyelitis </vt:lpstr>
      <vt:lpstr>Chronic Osteomyelitis</vt:lpstr>
      <vt:lpstr>Chronic OM</vt:lpstr>
      <vt:lpstr>Chronic OM</vt:lpstr>
      <vt:lpstr>Chronic OM</vt:lpstr>
      <vt:lpstr>Chronic OM - Treatment</vt:lpstr>
      <vt:lpstr>Chronic OM - Treatment</vt:lpstr>
      <vt:lpstr>Subacute Osteomyelitis </vt:lpstr>
      <vt:lpstr>Subacute Osteomyelitis </vt:lpstr>
      <vt:lpstr>Subacute Osteomyelitis </vt:lpstr>
      <vt:lpstr>Subacute OM - Treatment</vt:lpstr>
      <vt:lpstr>Septic arthritis </vt:lpstr>
      <vt:lpstr>Septic Arthritis</vt:lpstr>
      <vt:lpstr>Septic Arthritis</vt:lpstr>
      <vt:lpstr>Septic arthritis – Empirical Rx</vt:lpstr>
      <vt:lpstr>Septic arthritis – Empirical Rx</vt:lpstr>
      <vt:lpstr>Septic arthritis – Empirical Rx</vt:lpstr>
      <vt:lpstr>Septic arthritis – Empirical Rx</vt:lpstr>
      <vt:lpstr>Septic Arthritis – Surgical treatment</vt:lpstr>
      <vt:lpstr>Infected Total Joint Arthoplasty</vt:lpstr>
      <vt:lpstr>Infected TJA - Prevention</vt:lpstr>
      <vt:lpstr>Infected TJA - Prevention</vt:lpstr>
      <vt:lpstr>Infected TJA - Diagnosis</vt:lpstr>
      <vt:lpstr>Infected TJA - Treatment</vt:lpstr>
      <vt:lpstr>Good luck!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Shamrookh Alresheedi</dc:creator>
  <cp:lastModifiedBy>HISHAM</cp:lastModifiedBy>
  <cp:revision>42</cp:revision>
  <dcterms:created xsi:type="dcterms:W3CDTF">2012-09-06T10:34:11Z</dcterms:created>
  <dcterms:modified xsi:type="dcterms:W3CDTF">2013-10-09T03:49:41Z</dcterms:modified>
</cp:coreProperties>
</file>