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98"/>
  </p:notesMasterIdLst>
  <p:sldIdLst>
    <p:sldId id="256" r:id="rId2"/>
    <p:sldId id="369" r:id="rId3"/>
    <p:sldId id="370" r:id="rId4"/>
    <p:sldId id="257" r:id="rId5"/>
    <p:sldId id="258" r:id="rId6"/>
    <p:sldId id="378" r:id="rId7"/>
    <p:sldId id="260" r:id="rId8"/>
    <p:sldId id="259" r:id="rId9"/>
    <p:sldId id="288" r:id="rId10"/>
    <p:sldId id="356" r:id="rId11"/>
    <p:sldId id="261" r:id="rId12"/>
    <p:sldId id="276" r:id="rId13"/>
    <p:sldId id="295" r:id="rId14"/>
    <p:sldId id="282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302" r:id="rId23"/>
    <p:sldId id="277" r:id="rId24"/>
    <p:sldId id="382" r:id="rId25"/>
    <p:sldId id="290" r:id="rId26"/>
    <p:sldId id="303" r:id="rId27"/>
    <p:sldId id="281" r:id="rId28"/>
    <p:sldId id="269" r:id="rId29"/>
    <p:sldId id="376" r:id="rId30"/>
    <p:sldId id="304" r:id="rId31"/>
    <p:sldId id="270" r:id="rId32"/>
    <p:sldId id="305" r:id="rId33"/>
    <p:sldId id="310" r:id="rId34"/>
    <p:sldId id="349" r:id="rId35"/>
    <p:sldId id="380" r:id="rId36"/>
    <p:sldId id="312" r:id="rId37"/>
    <p:sldId id="313" r:id="rId38"/>
    <p:sldId id="314" r:id="rId39"/>
    <p:sldId id="293" r:id="rId40"/>
    <p:sldId id="294" r:id="rId41"/>
    <p:sldId id="292" r:id="rId42"/>
    <p:sldId id="299" r:id="rId43"/>
    <p:sldId id="355" r:id="rId44"/>
    <p:sldId id="354" r:id="rId45"/>
    <p:sldId id="274" r:id="rId46"/>
    <p:sldId id="357" r:id="rId47"/>
    <p:sldId id="275" r:id="rId48"/>
    <p:sldId id="381" r:id="rId49"/>
    <p:sldId id="291" r:id="rId50"/>
    <p:sldId id="361" r:id="rId51"/>
    <p:sldId id="358" r:id="rId52"/>
    <p:sldId id="359" r:id="rId53"/>
    <p:sldId id="351" r:id="rId54"/>
    <p:sldId id="352" r:id="rId55"/>
    <p:sldId id="353" r:id="rId56"/>
    <p:sldId id="362" r:id="rId57"/>
    <p:sldId id="364" r:id="rId58"/>
    <p:sldId id="365" r:id="rId59"/>
    <p:sldId id="366" r:id="rId60"/>
    <p:sldId id="367" r:id="rId61"/>
    <p:sldId id="368" r:id="rId62"/>
    <p:sldId id="372" r:id="rId63"/>
    <p:sldId id="373" r:id="rId64"/>
    <p:sldId id="374" r:id="rId65"/>
    <p:sldId id="311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6" r:id="rId77"/>
    <p:sldId id="325" r:id="rId78"/>
    <p:sldId id="338" r:id="rId79"/>
    <p:sldId id="375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45" r:id="rId92"/>
    <p:sldId id="346" r:id="rId93"/>
    <p:sldId id="347" r:id="rId94"/>
    <p:sldId id="348" r:id="rId95"/>
    <p:sldId id="339" r:id="rId96"/>
    <p:sldId id="371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1A37B0-8EE2-42FA-B27E-1DAAE99852D1}" type="datetime1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72C6AA2-6924-4ECE-BA5E-5367601A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D8B9EE-A374-4D6B-866F-AE9600AF61A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4053FA-93F0-4361-B9BF-52D7889B8F9B}" type="slidenum">
              <a:rPr lang="en-US"/>
              <a:pPr/>
              <a:t>10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90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228756-768D-4C28-AE3F-B472DA1FF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3AB4F8-2F9F-4710-A4C1-EDA1709A6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1325" y="2378075"/>
            <a:ext cx="169863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1142B-CFA9-4B1D-B7A4-C4C2CC416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097CB3-C6F9-4D5A-A598-41E4F21DD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232012-8AF3-4773-B3D4-7F2F15C7D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28E0E-B97A-47B3-A3AB-ACDEC7D4F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B6E77D-DBC5-4A21-AF2D-B1D1063EB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45C7FB-D010-4B62-924E-5B8A1AF8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3F1E75-6E24-4305-8C39-B357A5CBA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6DA5A-F890-4B0A-B7E9-2CB2C86A3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AA50A7-30C0-460E-9FA9-C1CCA1C0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475B65-5ECC-4D5E-B08E-3E9DFA910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B218A3-C413-4B1C-854A-5E1E1E48A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CA" smtClean="0"/>
              <a:t>Click to edit Master title style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15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sto MT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Bone and Joint Infection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200" b="1" dirty="0" smtClean="0">
                <a:ea typeface="+mn-ea"/>
                <a:cs typeface="+mn-cs"/>
              </a:rPr>
              <a:t>Waleed Awwad. MD, FRCSC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200" b="1" dirty="0" smtClean="0">
                <a:ea typeface="+mn-ea"/>
                <a:cs typeface="+mn-cs"/>
              </a:rPr>
              <a:t>Assistant professor and consultant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800" b="1" i="1" dirty="0" smtClean="0"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064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96875"/>
            <a:ext cx="6096000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Pathology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Hematogenous colonisation of the bones by bacteria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Stage of inflammation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Spread of infection with pus formation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Formation of subperiosteal abscess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Pus tracks towards skin to form a sinus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Bone infarction (</a:t>
            </a:r>
            <a:r>
              <a:rPr lang="en-US" sz="2200" smtClean="0">
                <a:solidFill>
                  <a:srgbClr val="C00000"/>
                </a:solidFill>
                <a:ea typeface="ＭＳ Ｐゴシック" pitchFamily="34" charset="-128"/>
              </a:rPr>
              <a:t>Sequestrum</a:t>
            </a:r>
            <a:r>
              <a:rPr lang="en-US" sz="2200" smtClean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Subperiosteal new bone formation (</a:t>
            </a:r>
            <a:r>
              <a:rPr lang="en-US" sz="2200" smtClean="0">
                <a:solidFill>
                  <a:srgbClr val="C00000"/>
                </a:solidFill>
                <a:ea typeface="ＭＳ Ｐゴシック" pitchFamily="34" charset="-128"/>
              </a:rPr>
              <a:t>Involucrum</a:t>
            </a:r>
            <a:r>
              <a:rPr lang="en-US" sz="2200" smtClean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2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532" r="47758"/>
          <a:stretch>
            <a:fillRect/>
          </a:stretch>
        </p:blipFill>
        <p:spPr>
          <a:xfrm>
            <a:off x="3810000" y="609600"/>
            <a:ext cx="3795713" cy="5600700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071563" y="1785938"/>
            <a:ext cx="2786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Involucrum is seen in the distal fibula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532" r="47758"/>
          <a:stretch>
            <a:fillRect/>
          </a:stretch>
        </p:blipFill>
        <p:spPr>
          <a:xfrm>
            <a:off x="3810000" y="609600"/>
            <a:ext cx="3810000" cy="5600700"/>
          </a:xfrm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071563" y="1785938"/>
            <a:ext cx="2786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Involucrum is seen in the distal fibula</a:t>
            </a:r>
          </a:p>
        </p:txBody>
      </p:sp>
      <p:sp>
        <p:nvSpPr>
          <p:cNvPr id="5" name="Freeform 4"/>
          <p:cNvSpPr/>
          <p:nvPr/>
        </p:nvSpPr>
        <p:spPr>
          <a:xfrm>
            <a:off x="6188075" y="1962150"/>
            <a:ext cx="60325" cy="2152650"/>
          </a:xfrm>
          <a:custGeom>
            <a:avLst/>
            <a:gdLst>
              <a:gd name="connsiteX0" fmla="*/ 31401 w 59537"/>
              <a:gd name="connsiteY0" fmla="*/ 0 h 2152357"/>
              <a:gd name="connsiteX1" fmla="*/ 17333 w 59537"/>
              <a:gd name="connsiteY1" fmla="*/ 140677 h 2152357"/>
              <a:gd name="connsiteX2" fmla="*/ 3266 w 59537"/>
              <a:gd name="connsiteY2" fmla="*/ 182880 h 2152357"/>
              <a:gd name="connsiteX3" fmla="*/ 17333 w 59537"/>
              <a:gd name="connsiteY3" fmla="*/ 267287 h 2152357"/>
              <a:gd name="connsiteX4" fmla="*/ 45469 w 59537"/>
              <a:gd name="connsiteY4" fmla="*/ 1350499 h 2152357"/>
              <a:gd name="connsiteX5" fmla="*/ 59537 w 59537"/>
              <a:gd name="connsiteY5" fmla="*/ 1547447 h 2152357"/>
              <a:gd name="connsiteX6" fmla="*/ 45469 w 59537"/>
              <a:gd name="connsiteY6" fmla="*/ 1800665 h 2152357"/>
              <a:gd name="connsiteX7" fmla="*/ 31401 w 59537"/>
              <a:gd name="connsiteY7" fmla="*/ 1842868 h 2152357"/>
              <a:gd name="connsiteX8" fmla="*/ 17333 w 59537"/>
              <a:gd name="connsiteY8" fmla="*/ 2011680 h 2152357"/>
              <a:gd name="connsiteX9" fmla="*/ 3266 w 59537"/>
              <a:gd name="connsiteY9" fmla="*/ 2053884 h 2152357"/>
              <a:gd name="connsiteX10" fmla="*/ 3266 w 59537"/>
              <a:gd name="connsiteY10" fmla="*/ 2152357 h 215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37" h="2152357">
                <a:moveTo>
                  <a:pt x="31401" y="0"/>
                </a:moveTo>
                <a:cubicBezTo>
                  <a:pt x="26712" y="46892"/>
                  <a:pt x="24499" y="94099"/>
                  <a:pt x="17333" y="140677"/>
                </a:cubicBezTo>
                <a:cubicBezTo>
                  <a:pt x="15078" y="155333"/>
                  <a:pt x="3266" y="168051"/>
                  <a:pt x="3266" y="182880"/>
                </a:cubicBezTo>
                <a:cubicBezTo>
                  <a:pt x="3266" y="211404"/>
                  <a:pt x="12644" y="239151"/>
                  <a:pt x="17333" y="267287"/>
                </a:cubicBezTo>
                <a:cubicBezTo>
                  <a:pt x="24967" y="656591"/>
                  <a:pt x="26710" y="975325"/>
                  <a:pt x="45469" y="1350499"/>
                </a:cubicBezTo>
                <a:cubicBezTo>
                  <a:pt x="48756" y="1416233"/>
                  <a:pt x="54848" y="1481798"/>
                  <a:pt x="59537" y="1547447"/>
                </a:cubicBezTo>
                <a:cubicBezTo>
                  <a:pt x="54848" y="1631853"/>
                  <a:pt x="53484" y="1716510"/>
                  <a:pt x="45469" y="1800665"/>
                </a:cubicBezTo>
                <a:cubicBezTo>
                  <a:pt x="44063" y="1815427"/>
                  <a:pt x="33361" y="1828169"/>
                  <a:pt x="31401" y="1842868"/>
                </a:cubicBezTo>
                <a:cubicBezTo>
                  <a:pt x="23938" y="1898838"/>
                  <a:pt x="24796" y="1955710"/>
                  <a:pt x="17333" y="2011680"/>
                </a:cubicBezTo>
                <a:cubicBezTo>
                  <a:pt x="15373" y="2026379"/>
                  <a:pt x="4741" y="2039129"/>
                  <a:pt x="3266" y="2053884"/>
                </a:cubicBezTo>
                <a:cubicBezTo>
                  <a:pt x="0" y="2086545"/>
                  <a:pt x="3266" y="2119533"/>
                  <a:pt x="3266" y="215235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Freeform 5"/>
          <p:cNvSpPr/>
          <p:nvPr/>
        </p:nvSpPr>
        <p:spPr>
          <a:xfrm>
            <a:off x="6738938" y="1916113"/>
            <a:ext cx="212725" cy="2884487"/>
          </a:xfrm>
          <a:custGeom>
            <a:avLst/>
            <a:gdLst>
              <a:gd name="connsiteX0" fmla="*/ 0 w 213421"/>
              <a:gd name="connsiteY0" fmla="*/ 0 h 2883877"/>
              <a:gd name="connsiteX1" fmla="*/ 28135 w 213421"/>
              <a:gd name="connsiteY1" fmla="*/ 225083 h 2883877"/>
              <a:gd name="connsiteX2" fmla="*/ 42203 w 213421"/>
              <a:gd name="connsiteY2" fmla="*/ 267286 h 2883877"/>
              <a:gd name="connsiteX3" fmla="*/ 56270 w 213421"/>
              <a:gd name="connsiteY3" fmla="*/ 337625 h 2883877"/>
              <a:gd name="connsiteX4" fmla="*/ 84406 w 213421"/>
              <a:gd name="connsiteY4" fmla="*/ 506437 h 2883877"/>
              <a:gd name="connsiteX5" fmla="*/ 112541 w 213421"/>
              <a:gd name="connsiteY5" fmla="*/ 1055077 h 2883877"/>
              <a:gd name="connsiteX6" fmla="*/ 126609 w 213421"/>
              <a:gd name="connsiteY6" fmla="*/ 1181686 h 2883877"/>
              <a:gd name="connsiteX7" fmla="*/ 140677 w 213421"/>
              <a:gd name="connsiteY7" fmla="*/ 1406769 h 2883877"/>
              <a:gd name="connsiteX8" fmla="*/ 168812 w 213421"/>
              <a:gd name="connsiteY8" fmla="*/ 1533378 h 2883877"/>
              <a:gd name="connsiteX9" fmla="*/ 182880 w 213421"/>
              <a:gd name="connsiteY9" fmla="*/ 1758461 h 2883877"/>
              <a:gd name="connsiteX10" fmla="*/ 196947 w 213421"/>
              <a:gd name="connsiteY10" fmla="*/ 1856935 h 2883877"/>
              <a:gd name="connsiteX11" fmla="*/ 168812 w 213421"/>
              <a:gd name="connsiteY11" fmla="*/ 2208628 h 2883877"/>
              <a:gd name="connsiteX12" fmla="*/ 182880 w 213421"/>
              <a:gd name="connsiteY12" fmla="*/ 2883877 h 288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421" h="2883877">
                <a:moveTo>
                  <a:pt x="0" y="0"/>
                </a:moveTo>
                <a:cubicBezTo>
                  <a:pt x="4877" y="43898"/>
                  <a:pt x="18097" y="174893"/>
                  <a:pt x="28135" y="225083"/>
                </a:cubicBezTo>
                <a:cubicBezTo>
                  <a:pt x="31043" y="239624"/>
                  <a:pt x="38607" y="252900"/>
                  <a:pt x="42203" y="267286"/>
                </a:cubicBezTo>
                <a:cubicBezTo>
                  <a:pt x="48002" y="290483"/>
                  <a:pt x="52339" y="314040"/>
                  <a:pt x="56270" y="337625"/>
                </a:cubicBezTo>
                <a:cubicBezTo>
                  <a:pt x="91162" y="546978"/>
                  <a:pt x="51257" y="340696"/>
                  <a:pt x="84406" y="506437"/>
                </a:cubicBezTo>
                <a:cubicBezTo>
                  <a:pt x="119797" y="931154"/>
                  <a:pt x="72143" y="327925"/>
                  <a:pt x="112541" y="1055077"/>
                </a:cubicBezTo>
                <a:cubicBezTo>
                  <a:pt x="114896" y="1097474"/>
                  <a:pt x="123223" y="1139359"/>
                  <a:pt x="126609" y="1181686"/>
                </a:cubicBezTo>
                <a:cubicBezTo>
                  <a:pt x="132604" y="1256621"/>
                  <a:pt x="133550" y="1331934"/>
                  <a:pt x="140677" y="1406769"/>
                </a:cubicBezTo>
                <a:cubicBezTo>
                  <a:pt x="143426" y="1435629"/>
                  <a:pt x="161162" y="1502781"/>
                  <a:pt x="168812" y="1533378"/>
                </a:cubicBezTo>
                <a:cubicBezTo>
                  <a:pt x="173501" y="1608406"/>
                  <a:pt x="176368" y="1683570"/>
                  <a:pt x="182880" y="1758461"/>
                </a:cubicBezTo>
                <a:cubicBezTo>
                  <a:pt x="185752" y="1791494"/>
                  <a:pt x="196947" y="1823777"/>
                  <a:pt x="196947" y="1856935"/>
                </a:cubicBezTo>
                <a:cubicBezTo>
                  <a:pt x="196947" y="2137019"/>
                  <a:pt x="213421" y="2074804"/>
                  <a:pt x="168812" y="2208628"/>
                </a:cubicBezTo>
                <a:cubicBezTo>
                  <a:pt x="183680" y="2818218"/>
                  <a:pt x="182880" y="2593087"/>
                  <a:pt x="182880" y="288387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Enneking path\mspath\enneking\sect05\images\e7886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b="5701"/>
          <a:stretch>
            <a:fillRect/>
          </a:stretch>
        </p:blipFill>
        <p:spPr bwMode="auto">
          <a:xfrm>
            <a:off x="3124200" y="1285875"/>
            <a:ext cx="29479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697163" y="5710238"/>
            <a:ext cx="3932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This x-rays show sequestra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Pathology and age variation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Neonates: 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Extensive bone necrosis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Increased ability to absorb large sequestrum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Increased ability to remodel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Epiphysio-metaphyseal vascular connection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Secondary septic arthritis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Presence of growth plate </a:t>
            </a:r>
            <a:r>
              <a:rPr lang="en-US" smtClean="0">
                <a:ea typeface="ＭＳ Ｐゴシック" pitchFamily="34" charset="-128"/>
                <a:sym typeface="Wingdings" pitchFamily="2" charset="2"/>
              </a:rPr>
              <a:t> growth disturbance</a:t>
            </a:r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Pathology and age variation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Adults: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No subperiosteal abscess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Adherent periosteum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Soft tissue abscess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Vascular connection with the joint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Secondary septic arthritis</a:t>
            </a:r>
          </a:p>
          <a:p>
            <a:pPr lvl="1"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Clinical Picture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smtClean="0">
                <a:ea typeface="ＭＳ Ｐゴシック" pitchFamily="34" charset="-128"/>
              </a:rPr>
              <a:t>History: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1009650" lvl="1" indent="-609600" eaLnBrk="1" hangingPunct="1"/>
            <a:r>
              <a:rPr lang="en-US" smtClean="0">
                <a:ea typeface="ＭＳ Ｐゴシック" pitchFamily="34" charset="-128"/>
              </a:rPr>
              <a:t>Fever </a:t>
            </a:r>
          </a:p>
          <a:p>
            <a:pPr marL="1009650" lvl="1" indent="-609600" eaLnBrk="1" hangingPunct="1"/>
            <a:r>
              <a:rPr lang="en-US" smtClean="0">
                <a:ea typeface="ＭＳ Ｐゴシック" pitchFamily="34" charset="-128"/>
              </a:rPr>
              <a:t>Psudoparalysis, limping, inability to walk</a:t>
            </a:r>
          </a:p>
          <a:p>
            <a:pPr marL="1009650" lvl="1" indent="-609600" eaLnBrk="1" hangingPunct="1"/>
            <a:r>
              <a:rPr lang="en-US" smtClean="0">
                <a:ea typeface="ＭＳ Ｐゴシック" pitchFamily="34" charset="-128"/>
              </a:rPr>
              <a:t>Identified potential source</a:t>
            </a:r>
          </a:p>
          <a:p>
            <a:pPr marL="1009650" lvl="1" indent="-609600" eaLnBrk="1" hangingPunct="1"/>
            <a:r>
              <a:rPr lang="en-US" smtClean="0">
                <a:ea typeface="ＭＳ Ｐゴシック" pitchFamily="34" charset="-128"/>
              </a:rPr>
              <a:t>Confirm your most likely diagnosis </a:t>
            </a:r>
          </a:p>
          <a:p>
            <a:pPr marL="1009650" lvl="1" indent="-609600" eaLnBrk="1" hangingPunct="1"/>
            <a:r>
              <a:rPr lang="en-US" smtClean="0">
                <a:ea typeface="ＭＳ Ｐゴシック" pitchFamily="34" charset="-128"/>
              </a:rPr>
              <a:t>Exclude other diagnosis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Clinical Picture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Symptoms: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solidFill>
                  <a:srgbClr val="FF5050"/>
                </a:solidFill>
                <a:ea typeface="ＭＳ Ｐゴシック" pitchFamily="34" charset="-128"/>
              </a:rPr>
              <a:t>Pain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Fever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malaise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Restlessness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Vomiting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The limb is held still, loss of function</a:t>
            </a:r>
          </a:p>
          <a:p>
            <a:pPr lvl="1"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Clinical Picture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General signs: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Looks ill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Fever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Tachycardia</a:t>
            </a:r>
          </a:p>
          <a:p>
            <a:pPr lvl="1"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Local signs: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Look, feel and move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Objectives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ea typeface="ＭＳ Ｐゴシック" pitchFamily="34" charset="-128"/>
              </a:rPr>
              <a:t>The ability to demonstrate knowledge of the following:</a:t>
            </a:r>
          </a:p>
          <a:p>
            <a:pPr eaLnBrk="1" hangingPunct="1"/>
            <a:endParaRPr lang="en-US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Bone and joints infections presentation</a:t>
            </a:r>
          </a:p>
          <a:p>
            <a:pPr lvl="1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Assessment and work up for bone and joint infections</a:t>
            </a:r>
          </a:p>
          <a:p>
            <a:pPr lvl="1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Differential diagnosis for bone and joint infections</a:t>
            </a:r>
          </a:p>
          <a:p>
            <a:pPr lvl="1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Management of bone and joint infections</a:t>
            </a:r>
          </a:p>
          <a:p>
            <a:pPr lvl="1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Complication of bone and joint infections</a:t>
            </a:r>
          </a:p>
          <a:p>
            <a:pPr lvl="1" eaLnBrk="1" hangingPunct="1"/>
            <a:endParaRPr lang="en-US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 eaLnBrk="1" hangingPunct="1"/>
            <a:endParaRPr lang="en-US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Laboratory tests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CBC: raised WBC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ESR: 24-36hrs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C-reactive protein: 4-6hrs (most sensitive)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Blood cultures (positive up to 50 %)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Aspiration (send for Gram stain and C&amp;S)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Radiography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027238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Plain x-rays </a:t>
            </a:r>
            <a:r>
              <a:rPr lang="en-US" sz="2000" smtClean="0">
                <a:ea typeface="ＭＳ Ｐゴシック" pitchFamily="34" charset="-128"/>
              </a:rPr>
              <a:t>(Normal in the first ten days, after that resorption of affected bone and sub-periosteal new bone formation)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Bone scan </a:t>
            </a:r>
            <a:r>
              <a:rPr lang="en-US" sz="2000" smtClean="0">
                <a:ea typeface="ＭＳ Ｐゴシック" pitchFamily="34" charset="-128"/>
              </a:rPr>
              <a:t>(very sensitive but not specific)</a:t>
            </a:r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Ultrasound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CT scan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Acute Hematogenous OM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Radiographic Changes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29175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6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soft tissue swelling (early)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bone demineralization (10-14 days)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>
                <a:ea typeface="ＭＳ Ｐゴシック" pitchFamily="34" charset="-128"/>
              </a:rPr>
              <a:t>sequestra</a:t>
            </a:r>
            <a:r>
              <a:rPr lang="en-US" sz="2600" smtClean="0">
                <a:ea typeface="ＭＳ Ｐゴシック" pitchFamily="34" charset="-128"/>
              </a:rPr>
              <a:t> </a:t>
            </a:r>
            <a:r>
              <a:rPr lang="en-US" sz="26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600" smtClean="0">
                <a:ea typeface="ＭＳ Ｐゴシック" pitchFamily="34" charset="-128"/>
              </a:rPr>
              <a:t> dead bone with surrounding granulation tissue </a:t>
            </a:r>
            <a:r>
              <a:rPr lang="en-US" sz="26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600" smtClean="0">
                <a:ea typeface="ＭＳ Ｐゴシック" pitchFamily="34" charset="-128"/>
              </a:rPr>
              <a:t> late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>
                <a:ea typeface="ＭＳ Ｐゴシック" pitchFamily="34" charset="-128"/>
              </a:rPr>
              <a:t>involucrum</a:t>
            </a:r>
            <a:r>
              <a:rPr lang="en-US" sz="2600" smtClean="0">
                <a:ea typeface="ＭＳ Ｐゴシック" pitchFamily="34" charset="-128"/>
              </a:rPr>
              <a:t> </a:t>
            </a:r>
            <a:r>
              <a:rPr lang="en-US" sz="26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600" smtClean="0">
                <a:ea typeface="ＭＳ Ｐゴシック" pitchFamily="34" charset="-128"/>
              </a:rPr>
              <a:t> periosteal new bone </a:t>
            </a:r>
            <a:r>
              <a:rPr lang="en-US" sz="26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600" smtClean="0">
                <a:ea typeface="ＭＳ Ｐゴシック" pitchFamily="34" charset="-128"/>
              </a:rPr>
              <a:t> late</a:t>
            </a:r>
          </a:p>
          <a:p>
            <a:pPr eaLnBrk="1" hangingPunct="1">
              <a:lnSpc>
                <a:spcPct val="90000"/>
              </a:lnSpc>
            </a:pPr>
            <a:endParaRPr lang="en-US" sz="2200" smtClean="0">
              <a:ea typeface="ＭＳ Ｐゴシック" pitchFamily="34" charset="-128"/>
            </a:endParaRPr>
          </a:p>
        </p:txBody>
      </p:sp>
      <p:pic>
        <p:nvPicPr>
          <p:cNvPr id="36868" name="Picture 3" descr="39b3328e78b34250a194bca148e00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133600"/>
            <a:ext cx="3806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457200" y="6400800"/>
            <a:ext cx="8699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/>
              <a:t>  </a:t>
            </a:r>
            <a:r>
              <a:rPr lang="en-US" sz="2200" b="1">
                <a:solidFill>
                  <a:srgbClr val="FF0000"/>
                </a:solidFill>
              </a:rPr>
              <a:t>Sequestrum </a:t>
            </a:r>
            <a:r>
              <a:rPr lang="en-US" sz="2200">
                <a:solidFill>
                  <a:srgbClr val="FF0000"/>
                </a:solidFill>
              </a:rPr>
              <a:t>and </a:t>
            </a:r>
            <a:r>
              <a:rPr lang="en-US" sz="2200" b="1">
                <a:solidFill>
                  <a:srgbClr val="FF0000"/>
                </a:solidFill>
              </a:rPr>
              <a:t>involucrum</a:t>
            </a:r>
            <a:r>
              <a:rPr lang="en-US" sz="2200">
                <a:solidFill>
                  <a:srgbClr val="FF0000"/>
                </a:solidFill>
              </a:rPr>
              <a:t> are signs of </a:t>
            </a:r>
            <a:r>
              <a:rPr lang="en-US" sz="2200" b="1">
                <a:solidFill>
                  <a:srgbClr val="FF0000"/>
                </a:solidFill>
              </a:rPr>
              <a:t>chronic ostemyelitis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pic>
        <p:nvPicPr>
          <p:cNvPr id="37891" name="Picture 4" descr="D:\Enneking path\mspath\enneking\sect05\images\e8032.jpg"/>
          <p:cNvPicPr>
            <a:picLocks noChangeAspect="1" noChangeArrowheads="1"/>
          </p:cNvPicPr>
          <p:nvPr/>
        </p:nvPicPr>
        <p:blipFill>
          <a:blip r:embed="rId2"/>
          <a:srcRect b="3819"/>
          <a:stretch>
            <a:fillRect/>
          </a:stretch>
        </p:blipFill>
        <p:spPr bwMode="auto">
          <a:xfrm>
            <a:off x="2667000" y="1524000"/>
            <a:ext cx="40624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276600" y="3857625"/>
            <a:ext cx="976313" cy="638175"/>
          </a:xfrm>
          <a:prstGeom prst="straightConnector1">
            <a:avLst/>
          </a:prstGeom>
          <a:ln w="920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Subacute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osteomyelitis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8915" name="Picture 4" descr="D:\Enneking path\mspath\enneking\sect05\images\e8032.jpg"/>
          <p:cNvPicPr>
            <a:picLocks noChangeAspect="1" noChangeArrowheads="1"/>
          </p:cNvPicPr>
          <p:nvPr/>
        </p:nvPicPr>
        <p:blipFill>
          <a:blip r:embed="rId2"/>
          <a:srcRect b="3819"/>
          <a:stretch>
            <a:fillRect/>
          </a:stretch>
        </p:blipFill>
        <p:spPr bwMode="auto">
          <a:xfrm>
            <a:off x="2667000" y="1524000"/>
            <a:ext cx="40624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276600" y="3857625"/>
            <a:ext cx="976313" cy="638175"/>
          </a:xfrm>
          <a:prstGeom prst="straightConnector1">
            <a:avLst/>
          </a:prstGeom>
          <a:ln w="920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nut 5"/>
          <p:cNvSpPr/>
          <p:nvPr/>
        </p:nvSpPr>
        <p:spPr>
          <a:xfrm>
            <a:off x="4286250" y="4286250"/>
            <a:ext cx="500063" cy="857250"/>
          </a:xfrm>
          <a:prstGeom prst="donut">
            <a:avLst>
              <a:gd name="adj" fmla="val 65"/>
            </a:avLst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F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09550"/>
            <a:ext cx="86614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52600" y="609600"/>
            <a:ext cx="5410200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25400" dir="5400000" algn="b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Diagnosis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2027238"/>
            <a:ext cx="5387975" cy="4525962"/>
          </a:xfrm>
        </p:spPr>
        <p:txBody>
          <a:bodyPr/>
          <a:lstStyle/>
          <a:p>
            <a:pPr eaLnBrk="1" hangingPunct="1"/>
            <a:r>
              <a:rPr lang="en-US" b="1" smtClean="0">
                <a:ea typeface="ＭＳ Ｐゴシック" pitchFamily="34" charset="-128"/>
              </a:rPr>
              <a:t>MRI</a:t>
            </a:r>
            <a:endParaRPr lang="en-US" sz="44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shows changes in bone and bone marrow before plain films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decreased T</a:t>
            </a:r>
            <a:r>
              <a:rPr lang="en-US" baseline="-25000" smtClean="0">
                <a:ea typeface="ＭＳ Ｐゴシック" pitchFamily="34" charset="-128"/>
              </a:rPr>
              <a:t>1</a:t>
            </a:r>
            <a:r>
              <a:rPr lang="en-US" smtClean="0">
                <a:ea typeface="ＭＳ Ｐゴシック" pitchFamily="34" charset="-128"/>
              </a:rPr>
              <a:t>-weighted bone marrow signal intensity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b="1" smtClean="0">
                <a:ea typeface="ＭＳ Ｐゴシック" pitchFamily="34" charset="-128"/>
              </a:rPr>
              <a:t>increased post gadolinium fat-suppressed T</a:t>
            </a:r>
            <a:r>
              <a:rPr lang="en-US" baseline="-25000" smtClean="0">
                <a:ea typeface="ＭＳ Ｐゴシック" pitchFamily="34" charset="-128"/>
              </a:rPr>
              <a:t>1</a:t>
            </a:r>
            <a:r>
              <a:rPr lang="en-US" b="1" smtClean="0">
                <a:ea typeface="ＭＳ Ｐゴシック" pitchFamily="34" charset="-128"/>
              </a:rPr>
              <a:t>-weighted signal intensity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increased T</a:t>
            </a:r>
            <a:r>
              <a:rPr lang="en-US" baseline="-25000" smtClean="0">
                <a:ea typeface="ＭＳ Ｐゴシック" pitchFamily="34" charset="-128"/>
              </a:rPr>
              <a:t>2</a:t>
            </a:r>
            <a:r>
              <a:rPr lang="en-US" smtClean="0">
                <a:ea typeface="ＭＳ Ｐゴシック" pitchFamily="34" charset="-128"/>
              </a:rPr>
              <a:t>-weighted signal relative to normal fat</a:t>
            </a:r>
            <a:endParaRPr lang="en-US" sz="4000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0964" name="Picture 3" descr="3a207d726cb0c804422f204aae5f4d_big_gallery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09800"/>
            <a:ext cx="3871913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Enneking path\mspath\enneking\sect05\images\e7731.jpg"/>
          <p:cNvPicPr>
            <a:picLocks noChangeAspect="1" noChangeArrowheads="1"/>
          </p:cNvPicPr>
          <p:nvPr/>
        </p:nvPicPr>
        <p:blipFill>
          <a:blip r:embed="rId2"/>
          <a:srcRect b="4807"/>
          <a:stretch>
            <a:fillRect/>
          </a:stretch>
        </p:blipFill>
        <p:spPr bwMode="auto">
          <a:xfrm>
            <a:off x="4800600" y="1998663"/>
            <a:ext cx="3976688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D:\Enneking path\mspath\enneking\sect05\images\e7739.jpg"/>
          <p:cNvPicPr>
            <a:picLocks noChangeAspect="1" noChangeArrowheads="1"/>
          </p:cNvPicPr>
          <p:nvPr/>
        </p:nvPicPr>
        <p:blipFill>
          <a:blip r:embed="rId3"/>
          <a:srcRect b="5423"/>
          <a:stretch>
            <a:fillRect/>
          </a:stretch>
        </p:blipFill>
        <p:spPr bwMode="auto">
          <a:xfrm>
            <a:off x="457200" y="1981200"/>
            <a:ext cx="38100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Differential Diagnosis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Acute septic arthritis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Cellulitis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Ewing’s Sarcoma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Sickle cell bone crisis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Acute rheumatoid arthritis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Differential Diagnosis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6400800"/>
            <a:ext cx="7848600" cy="60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400" smtClean="0">
                <a:ea typeface="ＭＳ Ｐゴシック" pitchFamily="34" charset="-128"/>
              </a:rPr>
              <a:t>www.learningradiology.com/archives2007/COW%20279-Ewing%20Sarcoma/ewingscorrect.html</a:t>
            </a:r>
          </a:p>
        </p:txBody>
      </p:sp>
      <p:pic>
        <p:nvPicPr>
          <p:cNvPr id="4403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8263" y="2133600"/>
            <a:ext cx="48133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Red </a:t>
            </a:r>
            <a:r>
              <a:rPr lang="en-US" sz="4000" dirty="0">
                <a:ea typeface="+mj-ea"/>
                <a:cs typeface="+mj-cs"/>
              </a:rPr>
              <a:t>Flag Conditions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11325"/>
            <a:ext cx="52578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Beware of: </a:t>
            </a:r>
          </a:p>
          <a:p>
            <a:pPr eaLnBrk="1" hangingPunct="1">
              <a:lnSpc>
                <a:spcPct val="8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	1) Cauda Equina/severe neurologic injury  (perianal numbness, decreased rectal tone, loss of movement in the extremeties)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	2) Tumour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	3) </a:t>
            </a:r>
            <a:r>
              <a:rPr lang="en-US" sz="2000" smtClean="0">
                <a:solidFill>
                  <a:srgbClr val="FF0000"/>
                </a:solidFill>
                <a:ea typeface="ＭＳ Ｐゴシック" pitchFamily="34" charset="-128"/>
              </a:rPr>
              <a:t>Infection</a:t>
            </a:r>
            <a:r>
              <a:rPr lang="en-US" sz="200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	4) Trauma (open fracture, pelvic fracture)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       5) Joint dislocations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ea typeface="ＭＳ Ｐゴシック" pitchFamily="34" charset="-128"/>
              </a:rPr>
              <a:t>       6) Compartment syndrome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</a:p>
        </p:txBody>
      </p:sp>
      <p:pic>
        <p:nvPicPr>
          <p:cNvPr id="17412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89" b="-24789"/>
          <a:stretch>
            <a:fillRect/>
          </a:stretch>
        </p:blipFill>
        <p:spPr>
          <a:xfrm>
            <a:off x="5410200" y="1828800"/>
            <a:ext cx="36576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Treatment Outline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Select appropriate empirical antibiotics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Deliver antibiotics to the infected site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Identify the organisms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Halt tissue destruction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Treatment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General: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Admission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Hydration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Correction of electrolyte imbalance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Analgeics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Immobilization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Specific: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Broad spectrum intravenous antibiotic till final culture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Surgery if indicated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Empirical Treatment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Initial treatment based on presumed infection type  </a:t>
            </a:r>
            <a:r>
              <a:rPr lang="en-US" sz="44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mtClean="0">
                <a:ea typeface="ＭＳ Ｐゴシック" pitchFamily="34" charset="-128"/>
              </a:rPr>
              <a:t> clinical findings and patient’s age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Definitive treatment </a:t>
            </a:r>
            <a:r>
              <a:rPr lang="en-US" sz="44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mtClean="0">
                <a:ea typeface="ＭＳ Ｐゴシック" pitchFamily="34" charset="-128"/>
              </a:rPr>
              <a:t> based on final culture </a:t>
            </a:r>
            <a:endParaRPr lang="en-US" sz="4400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Operative Treatment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Started after cultures </a:t>
            </a:r>
            <a:endParaRPr lang="en-US" sz="4400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Indications for operative intervention </a:t>
            </a:r>
            <a:endParaRPr lang="en-US" sz="44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Drainage of an abscess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Débridement of infected tissues to prevent further destruction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Refractory cases that show no improvement after nonoperative treatment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Complication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Septicemia and distant abscesses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Septic arthritis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Growth disturbance in skeletally immature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Pathological fracture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Chronic osteomylitis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Complication</a:t>
            </a:r>
          </a:p>
        </p:txBody>
      </p:sp>
      <p:pic>
        <p:nvPicPr>
          <p:cNvPr id="50179" name="Picture 4" descr="Pictur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85975"/>
            <a:ext cx="28956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Picture11"/>
          <p:cNvPicPr>
            <a:picLocks noChangeAspect="1" noChangeArrowheads="1"/>
          </p:cNvPicPr>
          <p:nvPr/>
        </p:nvPicPr>
        <p:blipFill>
          <a:blip r:embed="rId3"/>
          <a:srcRect b="1830"/>
          <a:stretch>
            <a:fillRect/>
          </a:stretch>
        </p:blipFill>
        <p:spPr bwMode="auto">
          <a:xfrm>
            <a:off x="3929063" y="2057400"/>
            <a:ext cx="27765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Picture25"/>
          <p:cNvPicPr>
            <a:picLocks noChangeAspect="1" noChangeArrowheads="1"/>
          </p:cNvPicPr>
          <p:nvPr/>
        </p:nvPicPr>
        <p:blipFill>
          <a:blip r:embed="rId4"/>
          <a:srcRect r="39714" b="5556"/>
          <a:stretch>
            <a:fillRect/>
          </a:stretch>
        </p:blipFill>
        <p:spPr bwMode="auto">
          <a:xfrm>
            <a:off x="7283450" y="2057400"/>
            <a:ext cx="1403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ierny classification of chronic O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6888" y="1897063"/>
            <a:ext cx="3567112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Chronic OM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>
          <a:xfrm>
            <a:off x="152400" y="2024063"/>
            <a:ext cx="5468938" cy="5062537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Common in </a:t>
            </a:r>
            <a:endParaRPr lang="en-US" sz="44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Inappropriately treated acute OM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Trauma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Immunosuppressed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Diabetics</a:t>
            </a:r>
            <a:endParaRPr lang="en-US" sz="4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IV drug abusers</a:t>
            </a:r>
            <a:endParaRPr lang="en-US" sz="4000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Anatomical classification </a:t>
            </a:r>
            <a:r>
              <a:rPr lang="en-US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mtClean="0">
                <a:ea typeface="ＭＳ Ｐゴシック" pitchFamily="34" charset="-128"/>
              </a:rPr>
              <a:t>   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Chronic OM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Skin and soft tissues involvement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Sinus tract </a:t>
            </a:r>
            <a:r>
              <a:rPr lang="en-US" sz="20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000" smtClean="0">
                <a:ea typeface="ＭＳ Ｐゴシック" pitchFamily="34" charset="-128"/>
              </a:rPr>
              <a:t> may occasionally develop squamous cell carcinoma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Periods of quiescence </a:t>
            </a:r>
            <a:r>
              <a:rPr lang="en-US" sz="20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000" smtClean="0">
                <a:ea typeface="ＭＳ Ｐゴシック" pitchFamily="34" charset="-128"/>
              </a:rPr>
              <a:t> followed by acute exacerbations</a:t>
            </a:r>
          </a:p>
          <a:p>
            <a:pPr lvl="1" eaLnBrk="1" hangingPunct="1">
              <a:lnSpc>
                <a:spcPct val="9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Diagnosis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Nuclear medicine </a:t>
            </a:r>
            <a:r>
              <a:rPr lang="en-US" sz="2000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000" smtClean="0">
                <a:ea typeface="ＭＳ Ｐゴシック" pitchFamily="34" charset="-128"/>
              </a:rPr>
              <a:t> activity of the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>
                <a:ea typeface="ＭＳ Ｐゴシック" pitchFamily="34" charset="-128"/>
              </a:rPr>
              <a:t>Best test to identify the organisms </a:t>
            </a:r>
            <a:r>
              <a:rPr lang="en-US" sz="2000" b="1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sz="2000" b="1" smtClean="0">
                <a:ea typeface="ＭＳ Ｐゴシック" pitchFamily="34" charset="-128"/>
              </a:rPr>
              <a:t> Operative sampling of deep specimens from multiple foci </a:t>
            </a: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7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Treatment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ea typeface="ＭＳ Ｐゴシック" pitchFamily="34" charset="-128"/>
              </a:rPr>
              <a:t>Empirical therapy is not indicated </a:t>
            </a:r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b="1" smtClean="0">
                <a:ea typeface="ＭＳ Ｐゴシック" pitchFamily="34" charset="-128"/>
              </a:rPr>
              <a:t>IV antibiotics </a:t>
            </a:r>
            <a:r>
              <a:rPr lang="en-US" b="1" smtClean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US" b="1" smtClean="0">
                <a:ea typeface="ＭＳ Ｐゴシック" pitchFamily="34" charset="-128"/>
              </a:rPr>
              <a:t> must be based on deep cultures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Most common organisms</a:t>
            </a:r>
          </a:p>
          <a:p>
            <a:pPr lvl="1" eaLnBrk="1" hangingPunct="1"/>
            <a:endParaRPr lang="en-US" sz="240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S. aureus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Enterobacteriaceae 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P. aeruginosa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Chronic osteomyelitis</a:t>
            </a:r>
          </a:p>
        </p:txBody>
      </p:sp>
      <p:pic>
        <p:nvPicPr>
          <p:cNvPr id="54275" name="Picture 2" descr="AP 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1295400"/>
            <a:ext cx="32464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4419600" y="2430463"/>
            <a:ext cx="419100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 b="1"/>
              <a:t>Glycocalyx</a:t>
            </a:r>
            <a:r>
              <a:rPr lang="en-US" sz="2700"/>
              <a:t> </a:t>
            </a:r>
            <a:endParaRPr lang="en-US" sz="3700"/>
          </a:p>
          <a:p>
            <a:pPr lvl="1">
              <a:lnSpc>
                <a:spcPct val="90000"/>
              </a:lnSpc>
            </a:pPr>
            <a:r>
              <a:rPr lang="en-US"/>
              <a:t>exopolysaccharide coating </a:t>
            </a:r>
            <a:endParaRPr lang="en-US" sz="3400"/>
          </a:p>
          <a:p>
            <a:pPr lvl="1">
              <a:lnSpc>
                <a:spcPct val="90000"/>
              </a:lnSpc>
            </a:pPr>
            <a:r>
              <a:rPr lang="en-US"/>
              <a:t>envelops bacteria</a:t>
            </a:r>
            <a:endParaRPr lang="en-US" sz="3400"/>
          </a:p>
          <a:p>
            <a:pPr lvl="1">
              <a:lnSpc>
                <a:spcPct val="90000"/>
              </a:lnSpc>
            </a:pPr>
            <a:r>
              <a:rPr lang="en-US"/>
              <a:t>enhances bacterial adherence to biologic implants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Classification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Duration: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Acute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Subacute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Chronic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Route of Infection: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Hematogenous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Exogenous	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Host response: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Pyogenic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 Granulomatous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013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228600"/>
            <a:ext cx="8636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Chronic osteomyelitis</a:t>
            </a:r>
          </a:p>
        </p:txBody>
      </p:sp>
      <p:pic>
        <p:nvPicPr>
          <p:cNvPr id="56323" name="Picture 2" descr="D:\Enneking path\mspath\enneking\sect05\images\e7577.jpg"/>
          <p:cNvPicPr>
            <a:picLocks noChangeAspect="1" noChangeArrowheads="1"/>
          </p:cNvPicPr>
          <p:nvPr/>
        </p:nvPicPr>
        <p:blipFill>
          <a:blip r:embed="rId2"/>
          <a:srcRect b="5405"/>
          <a:stretch>
            <a:fillRect/>
          </a:stretch>
        </p:blipFill>
        <p:spPr bwMode="auto">
          <a:xfrm>
            <a:off x="5857875" y="2000250"/>
            <a:ext cx="198596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D:\Enneking path\mspath\enneking\sect05\images\e7575.jpg"/>
          <p:cNvPicPr>
            <a:picLocks noChangeAspect="1" noChangeArrowheads="1"/>
          </p:cNvPicPr>
          <p:nvPr/>
        </p:nvPicPr>
        <p:blipFill>
          <a:blip r:embed="rId3"/>
          <a:srcRect b="5714"/>
          <a:stretch>
            <a:fillRect/>
          </a:stretch>
        </p:blipFill>
        <p:spPr bwMode="auto">
          <a:xfrm>
            <a:off x="500063" y="2143125"/>
            <a:ext cx="46958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Dr.Abdul Aziz\Desktop\cell phone stuff 27 April 2009\03082008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38150"/>
            <a:ext cx="44719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648200" y="4419600"/>
            <a:ext cx="1219200" cy="1219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5400000" algn="b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P_20140830_08_51_29_Pro.jpg"/>
          <p:cNvPicPr>
            <a:picLocks noChangeAspect="1"/>
          </p:cNvPicPr>
          <p:nvPr/>
        </p:nvPicPr>
        <p:blipFill>
          <a:blip r:embed="rId2"/>
          <a:srcRect t="6265" b="23491"/>
          <a:stretch>
            <a:fillRect/>
          </a:stretch>
        </p:blipFill>
        <p:spPr bwMode="auto">
          <a:xfrm>
            <a:off x="914400" y="304800"/>
            <a:ext cx="26844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WP_20140831_17_51_53_Pro.jpg"/>
          <p:cNvPicPr>
            <a:picLocks noChangeAspect="1"/>
          </p:cNvPicPr>
          <p:nvPr/>
        </p:nvPicPr>
        <p:blipFill>
          <a:blip r:embed="rId3"/>
          <a:srcRect t="38889" r="9135" b="23334"/>
          <a:stretch>
            <a:fillRect/>
          </a:stretch>
        </p:blipFill>
        <p:spPr bwMode="auto">
          <a:xfrm>
            <a:off x="3846513" y="304800"/>
            <a:ext cx="45354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WP_20140830_09_58_13_Pro.jpg"/>
          <p:cNvPicPr>
            <a:picLocks noChangeAspect="1"/>
          </p:cNvPicPr>
          <p:nvPr/>
        </p:nvPicPr>
        <p:blipFill>
          <a:blip r:embed="rId4"/>
          <a:srcRect l="3703" r="10370" b="41667"/>
          <a:stretch>
            <a:fillRect/>
          </a:stretch>
        </p:blipFill>
        <p:spPr bwMode="auto">
          <a:xfrm>
            <a:off x="6019800" y="3810000"/>
            <a:ext cx="236378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Complications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Recurrence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Pathological fracture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Growth disturbance in skeletally immature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Squamous cell carcinoma transformation (fistula)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Septic Arthritis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May affect any age and any joint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The knee and hip are most affected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Pathology: hematogenous or from the bone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In neonates: transphyseal vessels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In joints where the metaphysis is intracapsular (Hip, shoulder, proximal radius and distal fibula)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Septic Arthritis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7238"/>
            <a:ext cx="6553200" cy="452596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Symptoms : like AO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Signs: hot swollen joint which is painful to any motion, inability to bear weight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Joint is fixed in the position of 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Septic Arthritis</a:t>
            </a:r>
          </a:p>
        </p:txBody>
      </p:sp>
      <p:pic>
        <p:nvPicPr>
          <p:cNvPr id="63491" name="Picture 5" descr="Picture36"/>
          <p:cNvPicPr>
            <a:picLocks noChangeAspect="1" noChangeArrowheads="1"/>
          </p:cNvPicPr>
          <p:nvPr/>
        </p:nvPicPr>
        <p:blipFill>
          <a:blip r:embed="rId2"/>
          <a:srcRect l="11932" r="8522"/>
          <a:stretch>
            <a:fillRect/>
          </a:stretch>
        </p:blipFill>
        <p:spPr bwMode="auto">
          <a:xfrm>
            <a:off x="4854575" y="2362200"/>
            <a:ext cx="3451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3622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Investigation 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Basic lab for infection (CBC,ESR and CRP) and Blood cultures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Plain films and Ultrasound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Joint aspiration: WBC &gt;50,000 (&gt;90%PMNL), damaged WBC and No crystals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Organisms: similar to AO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Rx: Admission for Emergency arthrotomy and washout, broad spectrum IV antibiotics and splintage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Main DDx: transient synovitis of the hip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1650"/>
            <a:ext cx="8229600" cy="48577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Definition: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Osteomyelitis is an inflammation of bone caused by an infecting organism.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It may remain: </a:t>
            </a:r>
          </a:p>
          <a:p>
            <a:pPr lvl="3" eaLnBrk="1" hangingPunct="1">
              <a:buFont typeface="Wingdings" pitchFamily="2" charset="2"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Localized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Spread to: 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Marrow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Cortex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Periosteum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Soft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708400" y="549275"/>
            <a:ext cx="2606675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3300"/>
                </a:solidFill>
              </a:rPr>
              <a:t>Acute Monoarthritis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6011863" y="1844675"/>
            <a:ext cx="2271712" cy="8302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Synovial Fluid</a:t>
            </a:r>
          </a:p>
          <a:p>
            <a:r>
              <a:rPr lang="en-US" b="1">
                <a:solidFill>
                  <a:srgbClr val="000000"/>
                </a:solidFill>
              </a:rPr>
              <a:t>   Aspiration</a:t>
            </a:r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flipH="1">
            <a:off x="3132138" y="981075"/>
            <a:ext cx="10795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>
            <a:off x="5724525" y="981075"/>
            <a:ext cx="10080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591300" y="3705225"/>
            <a:ext cx="2322513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Light microscope</a:t>
            </a:r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3708400" y="3716338"/>
            <a:ext cx="2022475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Smear- Culture</a:t>
            </a: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5003800" y="3141663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5" name="Line 10"/>
          <p:cNvSpPr>
            <a:spLocks noChangeShapeType="1"/>
          </p:cNvSpPr>
          <p:nvPr/>
        </p:nvSpPr>
        <p:spPr bwMode="auto">
          <a:xfrm>
            <a:off x="6875463" y="26368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6" name="Line 11"/>
          <p:cNvSpPr>
            <a:spLocks noChangeShapeType="1"/>
          </p:cNvSpPr>
          <p:nvPr/>
        </p:nvSpPr>
        <p:spPr bwMode="auto">
          <a:xfrm>
            <a:off x="5003800" y="3141663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7" name="Line 12"/>
          <p:cNvSpPr>
            <a:spLocks noChangeShapeType="1"/>
          </p:cNvSpPr>
          <p:nvPr/>
        </p:nvSpPr>
        <p:spPr bwMode="auto">
          <a:xfrm>
            <a:off x="781208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6591300" y="4713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65549" name="Text Box 16"/>
          <p:cNvSpPr txBox="1">
            <a:spLocks noChangeArrowheads="1"/>
          </p:cNvSpPr>
          <p:nvPr/>
        </p:nvSpPr>
        <p:spPr bwMode="auto">
          <a:xfrm>
            <a:off x="3779838" y="4581525"/>
            <a:ext cx="2020887" cy="830263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Positive Gram stain:</a:t>
            </a:r>
          </a:p>
          <a:p>
            <a:r>
              <a:rPr lang="en-US" sz="1600">
                <a:solidFill>
                  <a:srgbClr val="000000"/>
                </a:solidFill>
              </a:rPr>
              <a:t>75% in s. aureus</a:t>
            </a:r>
          </a:p>
          <a:p>
            <a:r>
              <a:rPr lang="en-US" sz="1600">
                <a:solidFill>
                  <a:srgbClr val="000000"/>
                </a:solidFill>
              </a:rPr>
              <a:t>30-50% in gram (-)</a:t>
            </a:r>
          </a:p>
        </p:txBody>
      </p:sp>
      <p:sp>
        <p:nvSpPr>
          <p:cNvPr id="65550" name="Text Box 17"/>
          <p:cNvSpPr txBox="1">
            <a:spLocks noChangeArrowheads="1"/>
          </p:cNvSpPr>
          <p:nvPr/>
        </p:nvSpPr>
        <p:spPr bwMode="auto">
          <a:xfrm>
            <a:off x="3779838" y="5661025"/>
            <a:ext cx="2697162" cy="338138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Positive Fluid culture: 90%</a:t>
            </a:r>
          </a:p>
        </p:txBody>
      </p:sp>
      <p:sp>
        <p:nvSpPr>
          <p:cNvPr id="65551" name="Text Box 18"/>
          <p:cNvSpPr txBox="1">
            <a:spLocks noChangeArrowheads="1"/>
          </p:cNvSpPr>
          <p:nvPr/>
        </p:nvSpPr>
        <p:spPr bwMode="auto">
          <a:xfrm>
            <a:off x="3779838" y="6165850"/>
            <a:ext cx="3879850" cy="338138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PCR: partially treated or culture negative</a:t>
            </a:r>
          </a:p>
        </p:txBody>
      </p:sp>
      <p:sp>
        <p:nvSpPr>
          <p:cNvPr id="65552" name="Line 19"/>
          <p:cNvSpPr>
            <a:spLocks noChangeShapeType="1"/>
          </p:cNvSpPr>
          <p:nvPr/>
        </p:nvSpPr>
        <p:spPr bwMode="auto">
          <a:xfrm flipH="1">
            <a:off x="3276600" y="39338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3" name="Line 20"/>
          <p:cNvSpPr>
            <a:spLocks noChangeShapeType="1"/>
          </p:cNvSpPr>
          <p:nvPr/>
        </p:nvSpPr>
        <p:spPr bwMode="auto">
          <a:xfrm>
            <a:off x="3276600" y="3933825"/>
            <a:ext cx="0" cy="244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4" name="Line 21"/>
          <p:cNvSpPr>
            <a:spLocks noChangeShapeType="1"/>
          </p:cNvSpPr>
          <p:nvPr/>
        </p:nvSpPr>
        <p:spPr bwMode="auto">
          <a:xfrm>
            <a:off x="3276600" y="638175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5" name="Line 22"/>
          <p:cNvSpPr>
            <a:spLocks noChangeShapeType="1"/>
          </p:cNvSpPr>
          <p:nvPr/>
        </p:nvSpPr>
        <p:spPr bwMode="auto">
          <a:xfrm>
            <a:off x="3276600" y="58054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6" name="Line 23"/>
          <p:cNvSpPr>
            <a:spLocks noChangeShapeType="1"/>
          </p:cNvSpPr>
          <p:nvPr/>
        </p:nvSpPr>
        <p:spPr bwMode="auto">
          <a:xfrm>
            <a:off x="3276600" y="501332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7" name="Text Box 24"/>
          <p:cNvSpPr txBox="1">
            <a:spLocks noChangeArrowheads="1"/>
          </p:cNvSpPr>
          <p:nvPr/>
        </p:nvSpPr>
        <p:spPr bwMode="auto">
          <a:xfrm>
            <a:off x="684213" y="3429000"/>
            <a:ext cx="1654175" cy="650875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Positive B/C</a:t>
            </a:r>
            <a:r>
              <a:rPr lang="en-US" sz="1800">
                <a:solidFill>
                  <a:srgbClr val="000000"/>
                </a:solidFill>
              </a:rPr>
              <a:t> :</a:t>
            </a:r>
          </a:p>
          <a:p>
            <a:r>
              <a:rPr lang="en-US" sz="1800">
                <a:solidFill>
                  <a:srgbClr val="000000"/>
                </a:solidFill>
              </a:rPr>
              <a:t>   </a:t>
            </a:r>
            <a:r>
              <a:rPr lang="en-US" sz="1800" b="1">
                <a:solidFill>
                  <a:srgbClr val="000000"/>
                </a:solidFill>
              </a:rPr>
              <a:t>50-70%</a:t>
            </a:r>
          </a:p>
        </p:txBody>
      </p:sp>
      <p:sp>
        <p:nvSpPr>
          <p:cNvPr id="65558" name="Text Box 25"/>
          <p:cNvSpPr txBox="1">
            <a:spLocks noChangeArrowheads="1"/>
          </p:cNvSpPr>
          <p:nvPr/>
        </p:nvSpPr>
        <p:spPr bwMode="auto">
          <a:xfrm>
            <a:off x="684213" y="4292600"/>
            <a:ext cx="1717675" cy="650875"/>
          </a:xfrm>
          <a:prstGeom prst="rect">
            <a:avLst/>
          </a:prstGeom>
          <a:noFill/>
          <a:ln w="25400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Leukocytosis </a:t>
            </a:r>
          </a:p>
          <a:p>
            <a:r>
              <a:rPr lang="en-US" sz="1800" b="1"/>
              <a:t>  ESR &amp; CRP</a:t>
            </a:r>
          </a:p>
        </p:txBody>
      </p:sp>
      <p:sp>
        <p:nvSpPr>
          <p:cNvPr id="65559" name="Line 26"/>
          <p:cNvSpPr>
            <a:spLocks noChangeShapeType="1"/>
          </p:cNvSpPr>
          <p:nvPr/>
        </p:nvSpPr>
        <p:spPr bwMode="auto">
          <a:xfrm flipH="1">
            <a:off x="323850" y="2205038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0" name="Line 27"/>
          <p:cNvSpPr>
            <a:spLocks noChangeShapeType="1"/>
          </p:cNvSpPr>
          <p:nvPr/>
        </p:nvSpPr>
        <p:spPr bwMode="auto">
          <a:xfrm>
            <a:off x="323850" y="2205038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1" name="Line 28"/>
          <p:cNvSpPr>
            <a:spLocks noChangeShapeType="1"/>
          </p:cNvSpPr>
          <p:nvPr/>
        </p:nvSpPr>
        <p:spPr bwMode="auto">
          <a:xfrm>
            <a:off x="323850" y="45085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62" name="Line 29"/>
          <p:cNvSpPr>
            <a:spLocks noChangeShapeType="1"/>
          </p:cNvSpPr>
          <p:nvPr/>
        </p:nvSpPr>
        <p:spPr bwMode="auto">
          <a:xfrm>
            <a:off x="323850" y="35734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63" name="Line 30"/>
          <p:cNvSpPr>
            <a:spLocks noChangeShapeType="1"/>
          </p:cNvSpPr>
          <p:nvPr/>
        </p:nvSpPr>
        <p:spPr bwMode="auto">
          <a:xfrm flipV="1">
            <a:off x="827088" y="46529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64" name="Text Box 31"/>
          <p:cNvSpPr txBox="1">
            <a:spLocks noChangeArrowheads="1"/>
          </p:cNvSpPr>
          <p:nvPr/>
        </p:nvSpPr>
        <p:spPr bwMode="auto">
          <a:xfrm>
            <a:off x="1258888" y="1773238"/>
            <a:ext cx="1995487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Sepsis workup</a:t>
            </a:r>
          </a:p>
          <a:p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705600" y="4737100"/>
            <a:ext cx="2198688" cy="132397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Turbid - Purulent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Leukocyte&gt; 50,000/</a:t>
            </a:r>
            <a:r>
              <a:rPr lang="en-US" sz="1600" dirty="0">
                <a:solidFill>
                  <a:srgbClr val="000000"/>
                </a:solidFill>
                <a:latin typeface="UniversalMath1 BT" pitchFamily="18" charset="2"/>
                <a:cs typeface="Arial" charset="0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      (&gt; 90% PMN)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Damaged WBC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Crystal (-)</a:t>
            </a:r>
          </a:p>
        </p:txBody>
      </p:sp>
      <p:sp>
        <p:nvSpPr>
          <p:cNvPr id="65566" name="Line 15"/>
          <p:cNvSpPr>
            <a:spLocks noChangeShapeType="1"/>
          </p:cNvSpPr>
          <p:nvPr/>
        </p:nvSpPr>
        <p:spPr bwMode="auto">
          <a:xfrm>
            <a:off x="7812088" y="414972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60775" y="381000"/>
          <a:ext cx="4721225" cy="3657600"/>
        </p:xfrm>
        <a:graphic>
          <a:graphicData uri="http://schemas.openxmlformats.org/presentationml/2006/ole">
            <p:oleObj spid="_x0000_s1026" name="Image" r:id="rId3" imgW="12190476" imgH="8749206" progId="">
              <p:embed/>
            </p:oleObj>
          </a:graphicData>
        </a:graphic>
      </p:graphicFrame>
      <p:pic>
        <p:nvPicPr>
          <p:cNvPr id="102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1000"/>
            <a:ext cx="28590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303713"/>
            <a:ext cx="2906713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93838"/>
            <a:ext cx="17526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114800"/>
            <a:ext cx="25987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533400" y="609600"/>
            <a:ext cx="314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For simulated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Differential diagnosis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Acute osteomylitis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Transient synovitis (&lt;10 years)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Reactive arthritis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Vasculitis eg: Henoch-Schonlein purpura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Traumatic haemoarthrosis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Haemophilic arthritis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Complication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0813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Septicemia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Abscess 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Osteomyelitis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Joint destruction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Joint subluxation and dislocation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Ankylosed joint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Avascular necrosis of the femoral head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Growth disturbance</a:t>
            </a:r>
          </a:p>
          <a:p>
            <a:pPr eaLnBrk="1" hangingPunct="1">
              <a:lnSpc>
                <a:spcPct val="90000"/>
              </a:lnSpc>
            </a:pPr>
            <a:endParaRPr lang="en-US" sz="22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Complication</a:t>
            </a:r>
          </a:p>
        </p:txBody>
      </p:sp>
      <p:pic>
        <p:nvPicPr>
          <p:cNvPr id="69635" name="Picture 4" descr="Picture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052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5" descr="Picture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05200"/>
            <a:ext cx="39512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360488"/>
            <a:ext cx="24384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371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Reactive arthritis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Sterile inflammation secondary to bacterial infection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80% have HLA type B27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1-3 weeks after bacteria in genitalia eg: Chlamydia, or bowel eg (Shigella, Salmonella)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Oligoarthritis (large joint of lower limb)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Sometimes eye redness and irritation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Synovial fluid: WBC &lt;50,000 (PMNL &lt;60%)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Treatment: NSAID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Transient Synovitis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Benign, self-limited disorder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Associated with recent URI in 32-50% of children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30-40% of all non-traumatic limps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Sterile inflammation causing joint effusion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Lasts 2-7 days without intervention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Male: Female is &gt; 2:1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Ages 2-6 (typically &lt;4)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Transient Synovitis		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Sudden onset of hip pain (Don’t forget knee pain!!)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Afebrile/low-grade fever (&lt;38.5)</a:t>
            </a:r>
          </a:p>
          <a:p>
            <a:pPr eaLnBrk="1" hangingPunct="1">
              <a:lnSpc>
                <a:spcPct val="90000"/>
              </a:lnSpc>
            </a:pPr>
            <a:r>
              <a:rPr lang="en-US" i="1" smtClean="0">
                <a:ea typeface="ＭＳ Ｐゴシック" pitchFamily="34" charset="-128"/>
              </a:rPr>
              <a:t>Usually</a:t>
            </a:r>
            <a:r>
              <a:rPr lang="en-US" smtClean="0">
                <a:ea typeface="ＭＳ Ｐゴシック" pitchFamily="34" charset="-128"/>
              </a:rPr>
              <a:t> able to ambulate with a limp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Antalgic gait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Hip is flexed and externally rotated with mildly decreased ROM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5% bilateral presentation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25% with unilateral presentation with effusion on contralateral hip by ultrasound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Transient Synovitis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Laboratory Evaluation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WBC count &lt;12,000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Mildly elevated ESR (&lt;40), CRP (&lt;2)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X-Ray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Joint space widening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Discrepancies &gt;2mm between sides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Ultrasound: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Joint effusion and/or synovial swelling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Bilateral joint effusions in up to 25% of cases of asymtpmatic contralateral 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1650"/>
            <a:ext cx="8229600" cy="48577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Definition: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Osteomyelitis is an inflammation of bone caused by an infecting organism.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It may remain: </a:t>
            </a:r>
          </a:p>
          <a:p>
            <a:pPr lvl="3" eaLnBrk="1" hangingPunct="1">
              <a:buFont typeface="Wingdings" pitchFamily="2" charset="2"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Localized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Spread to: 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Marrow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Cortex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Periosteum</a:t>
            </a:r>
          </a:p>
          <a:p>
            <a:pPr lvl="3" eaLnBrk="1" hangingPunct="1"/>
            <a:r>
              <a:rPr lang="en-US" sz="1800" smtClean="0">
                <a:ea typeface="ＭＳ Ｐゴシック" pitchFamily="34" charset="-128"/>
              </a:rPr>
              <a:t>Soft tissue</a:t>
            </a:r>
          </a:p>
        </p:txBody>
      </p:sp>
      <p:pic>
        <p:nvPicPr>
          <p:cNvPr id="20484" name="Picture 4" descr="Picture5"/>
          <p:cNvPicPr>
            <a:picLocks noChangeAspect="1" noChangeArrowheads="1"/>
          </p:cNvPicPr>
          <p:nvPr/>
        </p:nvPicPr>
        <p:blipFill>
          <a:blip r:embed="rId2">
            <a:lum bright="-18000" contrast="26000"/>
          </a:blip>
          <a:srcRect l="67693"/>
          <a:stretch>
            <a:fillRect/>
          </a:stretch>
        </p:blipFill>
        <p:spPr bwMode="auto">
          <a:xfrm>
            <a:off x="7239000" y="2900363"/>
            <a:ext cx="1600200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DSCF0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91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http://www.emedicine.com/ped/images/16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192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www.emedicine.com/ped/images/1686.JPG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Transient Synovitis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en-US" smtClean="0">
                <a:ea typeface="ＭＳ Ｐゴシック" pitchFamily="34" charset="-128"/>
              </a:rPr>
              <a:t>Treatment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Self-limited after 2-7 days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Bed rest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(NSAIDS):Ibuprofen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Mean duration of pain 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ibuprofen: 2 days </a:t>
            </a:r>
          </a:p>
          <a:p>
            <a:pPr lvl="3" eaLnBrk="1" hangingPunct="1">
              <a:buFontTx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80% of all patients has resolution by 7 days 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752600" y="5791200"/>
            <a:ext cx="6553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Vasculitis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Henoch-Schonlien purpura: systemic IgA vasculitis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Primarily affect children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Classic triad: purpura, arthritis and abdominal pain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Usually able to ambulate, but with antalgic gait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Ankle , knees and elbow mostly affected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Purpura starts at posterior aspect of lower limb, buttocks, but can affect rest of the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Henoch-Schonlein purpura</a:t>
            </a:r>
            <a:b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34000" cy="3657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Vasculitis: ecchmosis, petechiae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Arthralgia: transient and migratory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Abdominal pain: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Within 8 days of rash (colicky)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20-30% GI bleeding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Inussusception is common	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Renal: hematuria and proteinuria		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778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209800"/>
            <a:ext cx="26670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Henoch-Schonlein purpura</a:t>
            </a:r>
            <a:b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34000" cy="3657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High urea and creatinine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Raised IgA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Raised ESR and/or CRP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Diagnosis confirmed by biopsy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	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Chronic Non-Specific Bone and Joint Infection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smtClean="0">
                <a:ea typeface="ＭＳ Ｐゴシック" pitchFamily="34" charset="-128"/>
              </a:rPr>
              <a:t>Outline:</a:t>
            </a:r>
          </a:p>
          <a:p>
            <a:pPr eaLnBrk="1" hangingPunct="1">
              <a:lnSpc>
                <a:spcPct val="70000"/>
              </a:lnSpc>
              <a:buFontTx/>
              <a:buAutoNum type="arabicPeriod"/>
            </a:pPr>
            <a:r>
              <a:rPr lang="en-US" sz="2000" smtClean="0">
                <a:ea typeface="ＭＳ Ｐゴシック" pitchFamily="34" charset="-128"/>
              </a:rPr>
              <a:t>Tuberculosis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Causative organism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Target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Pathology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Location of infection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Spine T.B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Clinical presentation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Diagnosis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Treatment</a:t>
            </a:r>
          </a:p>
          <a:p>
            <a:pPr lvl="1" eaLnBrk="1" hangingPunct="1">
              <a:lnSpc>
                <a:spcPct val="7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AutoNum type="arabicPeriod"/>
            </a:pPr>
            <a:r>
              <a:rPr lang="en-US" sz="2000" smtClean="0">
                <a:ea typeface="ＭＳ Ｐゴシック" pitchFamily="34" charset="-128"/>
              </a:rPr>
              <a:t>Other less common infections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Brucellosis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Syphilis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Fungal infection</a:t>
            </a:r>
          </a:p>
          <a:p>
            <a:pPr lvl="1" eaLnBrk="1" hangingPunct="1">
              <a:lnSpc>
                <a:spcPct val="70000"/>
              </a:lnSpc>
              <a:buFontTx/>
              <a:buAutoNum type="arabicPeriod"/>
            </a:pPr>
            <a:endParaRPr lang="en-US" sz="700" smtClean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800" smtClean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Char char="Ø"/>
            </a:pPr>
            <a:endParaRPr lang="en-US" sz="8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Tuberculosis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Causative organism: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Mycobacterium tuberculosis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Mycobacterium Bovine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Mycobacterium africanum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Tuberculosis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Causative organism: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lvl="1" indent="-514350" eaLnBrk="1" hangingPunct="1">
              <a:buFontTx/>
              <a:buAutoNum type="arabicPeriod"/>
            </a:pPr>
            <a:r>
              <a:rPr lang="en-US" sz="2400" b="1" smtClean="0">
                <a:solidFill>
                  <a:srgbClr val="FF0000"/>
                </a:solidFill>
                <a:ea typeface="ＭＳ Ｐゴシック" pitchFamily="34" charset="-128"/>
              </a:rPr>
              <a:t>Mycobacterium tuberculosis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Mycobacterium Bovine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Mycobacterium africanum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Mycobacterium Tuberculosis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Thin non-motile rod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Strictly aerobic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Acid fast bacillus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Requires enriched culture medium to grow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Takes as long as 4-6 weeks to see the colonies</a:t>
            </a: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Mycobacterium Tuberculosis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Known to affect humans from about 5000 BC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Discovered by Laennic in the early 18</a:t>
            </a:r>
            <a:r>
              <a:rPr lang="en-US" baseline="30000" smtClean="0">
                <a:ea typeface="ＭＳ Ｐゴシック" pitchFamily="34" charset="-128"/>
              </a:rPr>
              <a:t>th</a:t>
            </a:r>
            <a:r>
              <a:rPr lang="en-US" smtClean="0">
                <a:ea typeface="ＭＳ Ｐゴシック" pitchFamily="34" charset="-128"/>
              </a:rPr>
              <a:t> century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Common in our region and other developing countries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Endemic in poor non-developed countries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Increasing in developed countries along with the increase in AIDS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Organism: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lvl="1" eaLnBrk="1" hangingPunct="1"/>
            <a:r>
              <a:rPr lang="en-US" u="sng" smtClean="0">
                <a:ea typeface="ＭＳ Ｐゴシック" pitchFamily="34" charset="-128"/>
              </a:rPr>
              <a:t>Neonates</a:t>
            </a:r>
            <a:r>
              <a:rPr lang="en-US" smtClean="0">
                <a:ea typeface="ＭＳ Ｐゴシック" pitchFamily="34" charset="-128"/>
              </a:rPr>
              <a:t>: </a:t>
            </a: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Staph aureus</a:t>
            </a:r>
            <a:r>
              <a:rPr lang="en-US" smtClean="0">
                <a:ea typeface="ＭＳ Ｐゴシック" pitchFamily="34" charset="-128"/>
              </a:rPr>
              <a:t>, Strep, E coli</a:t>
            </a:r>
          </a:p>
          <a:p>
            <a:pPr lvl="1" eaLnBrk="1" hangingPunct="1"/>
            <a:r>
              <a:rPr lang="en-US" u="sng" smtClean="0">
                <a:ea typeface="ＭＳ Ｐゴシック" pitchFamily="34" charset="-128"/>
              </a:rPr>
              <a:t>Children: </a:t>
            </a: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Staph aureus</a:t>
            </a:r>
            <a:r>
              <a:rPr lang="en-US" smtClean="0">
                <a:ea typeface="ＭＳ Ｐゴシック" pitchFamily="34" charset="-128"/>
              </a:rPr>
              <a:t>, E coli, Serratia, Pseudomona ( Hem. Infl &lt; 4 yrs, rare now)</a:t>
            </a:r>
          </a:p>
          <a:p>
            <a:pPr lvl="1" eaLnBrk="1" hangingPunct="1"/>
            <a:r>
              <a:rPr lang="en-US" u="sng" smtClean="0">
                <a:ea typeface="ＭＳ Ｐゴシック" pitchFamily="34" charset="-128"/>
              </a:rPr>
              <a:t>Sicklers</a:t>
            </a:r>
            <a:r>
              <a:rPr lang="en-US" smtClean="0">
                <a:ea typeface="ＭＳ Ｐゴシック" pitchFamily="34" charset="-128"/>
              </a:rPr>
              <a:t>: </a:t>
            </a: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Staph aureus</a:t>
            </a:r>
            <a:r>
              <a:rPr lang="en-US" smtClean="0">
                <a:ea typeface="ＭＳ Ｐゴシック" pitchFamily="34" charset="-128"/>
              </a:rPr>
              <a:t>, Salmonella (most unique)</a:t>
            </a:r>
          </a:p>
          <a:p>
            <a:pPr lvl="1" eaLnBrk="1" hangingPunct="1"/>
            <a:r>
              <a:rPr lang="en-US" u="sng" smtClean="0">
                <a:ea typeface="ＭＳ Ｐゴシック" pitchFamily="34" charset="-128"/>
              </a:rPr>
              <a:t>Drug addicts</a:t>
            </a:r>
            <a:r>
              <a:rPr lang="en-US" smtClean="0">
                <a:ea typeface="ＭＳ Ｐゴシック" pitchFamily="34" charset="-128"/>
              </a:rPr>
              <a:t>: </a:t>
            </a: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Staph aureus</a:t>
            </a:r>
            <a:r>
              <a:rPr lang="en-US" smtClean="0">
                <a:ea typeface="ＭＳ Ｐゴシック" pitchFamily="34" charset="-128"/>
              </a:rPr>
              <a:t>, Pseudomonas (most unique)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Tuberculosis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Affects: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Anyone at any age!!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More common in the immunocompromised</a:t>
            </a:r>
          </a:p>
          <a:p>
            <a:pPr lvl="1" indent="-514350" eaLnBrk="1" hangingPunct="1">
              <a:buFontTx/>
              <a:buNone/>
            </a:pPr>
            <a:r>
              <a:rPr lang="en-US" sz="2400" smtClean="0">
                <a:ea typeface="ＭＳ Ｐゴシック" pitchFamily="34" charset="-128"/>
              </a:rPr>
              <a:t>(AIDS, chronic renal failure, substance abuser)</a:t>
            </a:r>
          </a:p>
          <a:p>
            <a:pPr lvl="1" indent="-514350" eaLnBrk="1" hangingPunct="1">
              <a:buFontTx/>
              <a:buAutoNum type="arabicPeriod" startAt="3"/>
            </a:pPr>
            <a:r>
              <a:rPr lang="en-US" sz="2400" smtClean="0">
                <a:ea typeface="ＭＳ Ｐゴシック" pitchFamily="34" charset="-128"/>
              </a:rPr>
              <a:t>Usually affects young individuals in developing countries while it affects the older in developed countries</a:t>
            </a:r>
          </a:p>
          <a:p>
            <a:pPr lvl="1" indent="-514350" eaLnBrk="1" hangingPunct="1">
              <a:buFontTx/>
              <a:buAutoNum type="arabicPeriod" startAt="3"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+mj-ea"/>
                <a:cs typeface="+mj-cs"/>
              </a:rPr>
              <a:t>TB Pathology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700" smtClean="0">
                <a:ea typeface="ＭＳ Ｐゴシック" pitchFamily="34" charset="-128"/>
              </a:rPr>
              <a:t>Inflammation Hyperemia </a:t>
            </a:r>
          </a:p>
          <a:p>
            <a:pPr eaLnBrk="1" hangingPunct="1">
              <a:lnSpc>
                <a:spcPct val="70000"/>
              </a:lnSpc>
            </a:pPr>
            <a:r>
              <a:rPr lang="en-US" sz="2700" smtClean="0">
                <a:ea typeface="ＭＳ Ｐゴシック" pitchFamily="34" charset="-128"/>
              </a:rPr>
              <a:t>TB Follicles (tubercle):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z="2700" smtClean="0">
                <a:ea typeface="ＭＳ Ｐゴシック" pitchFamily="34" charset="-128"/>
              </a:rPr>
              <a:t>		LYPHOCYTE – MONOCYTES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z="2700" smtClean="0">
                <a:ea typeface="ＭＳ Ｐゴシック" pitchFamily="34" charset="-128"/>
              </a:rPr>
              <a:t>		ENDOTHELIAL CELLS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z="2700" smtClean="0">
                <a:ea typeface="ＭＳ Ｐゴシック" pitchFamily="34" charset="-128"/>
              </a:rPr>
              <a:t>		LANGHANS GIANT CELLS</a:t>
            </a:r>
          </a:p>
          <a:p>
            <a:pPr eaLnBrk="1" hangingPunct="1">
              <a:lnSpc>
                <a:spcPct val="70000"/>
              </a:lnSpc>
            </a:pPr>
            <a:r>
              <a:rPr lang="en-US" sz="2700" smtClean="0">
                <a:ea typeface="ＭＳ Ｐゴシック" pitchFamily="34" charset="-128"/>
              </a:rPr>
              <a:t>Coalesce</a:t>
            </a:r>
          </a:p>
          <a:p>
            <a:pPr eaLnBrk="1" hangingPunct="1">
              <a:lnSpc>
                <a:spcPct val="70000"/>
              </a:lnSpc>
            </a:pPr>
            <a:r>
              <a:rPr lang="en-US" sz="2700" smtClean="0">
                <a:ea typeface="ＭＳ Ｐゴシック" pitchFamily="34" charset="-128"/>
              </a:rPr>
              <a:t>Caseation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smtClean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smtClean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endParaRPr lang="en-US" sz="17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TB Follicle</a:t>
            </a:r>
          </a:p>
        </p:txBody>
      </p:sp>
      <p:pic>
        <p:nvPicPr>
          <p:cNvPr id="87043" name="Picture 4" descr="patholog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20819" r="-20819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Musculoskeletal TB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828800"/>
            <a:ext cx="7345362" cy="39322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en-US" sz="1800" u="sng" smtClean="0">
                <a:ea typeface="ＭＳ Ｐゴシック" pitchFamily="34" charset="-128"/>
              </a:rPr>
              <a:t>Secondary</a:t>
            </a:r>
            <a:r>
              <a:rPr lang="en-US" sz="1800" smtClean="0">
                <a:ea typeface="ＭＳ Ｐゴシック" pitchFamily="34" charset="-128"/>
              </a:rPr>
              <a:t> to other primary TB lesions</a:t>
            </a:r>
          </a:p>
          <a:p>
            <a:pPr eaLnBrk="1" hangingPunct="1">
              <a:lnSpc>
                <a:spcPct val="60000"/>
              </a:lnSpc>
            </a:pPr>
            <a:r>
              <a:rPr lang="en-US" sz="1800" smtClean="0">
                <a:ea typeface="ＭＳ Ｐゴシック" pitchFamily="34" charset="-128"/>
              </a:rPr>
              <a:t>(Pulm.,Renal, LN)</a:t>
            </a:r>
          </a:p>
          <a:p>
            <a:pPr eaLnBrk="1" hangingPunct="1">
              <a:lnSpc>
                <a:spcPct val="60000"/>
              </a:lnSpc>
            </a:pPr>
            <a:r>
              <a:rPr lang="en-US" sz="1800" smtClean="0">
                <a:ea typeface="ＭＳ Ｐゴシック" pitchFamily="34" charset="-128"/>
              </a:rPr>
              <a:t>1-8% of all T.B</a:t>
            </a:r>
          </a:p>
          <a:p>
            <a:pPr eaLnBrk="1" hangingPunct="1">
              <a:lnSpc>
                <a:spcPct val="60000"/>
              </a:lnSpc>
            </a:pPr>
            <a:r>
              <a:rPr lang="en-US" sz="1800" smtClean="0">
                <a:ea typeface="ＭＳ Ｐゴシック" pitchFamily="34" charset="-128"/>
              </a:rPr>
              <a:t>50% associated with pulmonary primary site</a:t>
            </a:r>
          </a:p>
          <a:p>
            <a:pPr eaLnBrk="1" hangingPunct="1">
              <a:lnSpc>
                <a:spcPct val="60000"/>
              </a:lnSpc>
            </a:pPr>
            <a:r>
              <a:rPr lang="en-US" sz="1800" u="sng" smtClean="0">
                <a:ea typeface="ＭＳ Ｐゴシック" pitchFamily="34" charset="-128"/>
              </a:rPr>
              <a:t>Route of spread</a:t>
            </a:r>
            <a:r>
              <a:rPr lang="en-US" sz="1800" smtClean="0">
                <a:ea typeface="ＭＳ Ｐゴシック" pitchFamily="34" charset="-128"/>
              </a:rPr>
              <a:t>: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Hematogenous ****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Direct (much less)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	*  bone to joint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	*  soft tissue to bone</a:t>
            </a:r>
          </a:p>
          <a:p>
            <a:pPr eaLnBrk="1" hangingPunct="1">
              <a:lnSpc>
                <a:spcPct val="60000"/>
              </a:lnSpc>
            </a:pPr>
            <a:r>
              <a:rPr lang="en-US" sz="1800" u="sng" smtClean="0">
                <a:ea typeface="ＭＳ Ｐゴシック" pitchFamily="34" charset="-128"/>
              </a:rPr>
              <a:t>The primary lesion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Quiescent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800" smtClean="0">
                <a:ea typeface="ＭＳ Ｐゴシック" pitchFamily="34" charset="-128"/>
              </a:rPr>
              <a:t>		Active: (Apparent, Latent)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sz="1600" smtClean="0">
                <a:ea typeface="ＭＳ Ｐゴシック" pitchFamily="34" charset="-128"/>
              </a:rPr>
              <a:t>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Musculoskeletal TB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MSK targets: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Spine (50%)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Thoracic (50%)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Lumbar (25%)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Cervical (25%)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Pelvis 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Hip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Knee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Ankle and shoulder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Musculoskeletal TB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MSK targets: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Spine (50%)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Thoracic (50%)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Lumbar (25%)</a:t>
            </a:r>
          </a:p>
          <a:p>
            <a:pPr marL="1314450" lvl="2" indent="-514350" eaLnBrk="1" hangingPunct="1"/>
            <a:r>
              <a:rPr lang="en-US" sz="2400" smtClean="0">
                <a:ea typeface="ＭＳ Ｐゴシック" pitchFamily="34" charset="-128"/>
              </a:rPr>
              <a:t>Cervical (25%)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Pelvis 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Hip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Knee</a:t>
            </a:r>
          </a:p>
          <a:p>
            <a:pPr lvl="1" indent="-514350" eaLnBrk="1" hangingPunct="1">
              <a:buFontTx/>
              <a:buAutoNum type="arabicPeriod"/>
            </a:pPr>
            <a:r>
              <a:rPr lang="en-US" sz="2400" smtClean="0">
                <a:ea typeface="ＭＳ Ｐゴシック" pitchFamily="34" charset="-128"/>
              </a:rPr>
              <a:t>Ankle and shoulder</a:t>
            </a:r>
          </a:p>
        </p:txBody>
      </p:sp>
      <p:sp>
        <p:nvSpPr>
          <p:cNvPr id="4" name="Down Arrow 3"/>
          <p:cNvSpPr/>
          <p:nvPr/>
        </p:nvSpPr>
        <p:spPr>
          <a:xfrm>
            <a:off x="7018020" y="2112644"/>
            <a:ext cx="822960" cy="4059556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MSK Tuberculosis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9950"/>
            <a:ext cx="7345363" cy="3932238"/>
          </a:xfrm>
        </p:spPr>
        <p:txBody>
          <a:bodyPr>
            <a:normAutofit fontScale="92500" lnSpcReduction="20000"/>
          </a:bodyPr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Spine: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Deformity (</a:t>
            </a:r>
            <a:r>
              <a:rPr lang="en-US" sz="2400" dirty="0" err="1" smtClean="0"/>
              <a:t>gibbus</a:t>
            </a:r>
            <a:r>
              <a:rPr lang="en-US" sz="2400" dirty="0" smtClean="0"/>
              <a:t>, </a:t>
            </a:r>
            <a:r>
              <a:rPr lang="en-US" sz="2400" dirty="0" err="1" smtClean="0"/>
              <a:t>kyphus</a:t>
            </a:r>
            <a:r>
              <a:rPr lang="en-US" sz="2400" dirty="0" smtClean="0"/>
              <a:t>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Neurological compromise (motor&gt;sensory)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Muscle spasm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Joints: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Swelling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Stiffness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Locking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Loss of function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Bones: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Ulcers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Sinuses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Swelling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400" dirty="0" smtClean="0"/>
              <a:t>deformity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MSK Tuberculosis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Presentation: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Constitutional symptoms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Fever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Wt loss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Night sweats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Anorexia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Pain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Stiffness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deformity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Diagnosis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Radiology: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Plain x-rays: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Joints: usually </a:t>
            </a:r>
            <a:r>
              <a:rPr lang="en-US" sz="2400" u="sng" smtClean="0">
                <a:ea typeface="ＭＳ Ｐゴシック" pitchFamily="34" charset="-128"/>
              </a:rPr>
              <a:t>monoarticular</a:t>
            </a:r>
          </a:p>
          <a:p>
            <a:pPr lvl="2" eaLnBrk="1" hangingPunct="1"/>
            <a:endParaRPr lang="en-US" sz="2400" u="sng" smtClean="0">
              <a:ea typeface="ＭＳ Ｐゴシック" pitchFamily="34" charset="-128"/>
            </a:endParaRP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Peri-articular osteopenia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Subchondral and peripheral </a:t>
            </a:r>
            <a:r>
              <a:rPr lang="en-US" sz="1800" smtClean="0">
                <a:ea typeface="ＭＳ Ｐゴシック" pitchFamily="34" charset="-128"/>
              </a:rPr>
              <a:t>erosions affecting both sides of the joint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Loss of joint space</a:t>
            </a:r>
          </a:p>
        </p:txBody>
      </p:sp>
      <p:sp>
        <p:nvSpPr>
          <p:cNvPr id="4" name="Left Brace 3"/>
          <p:cNvSpPr>
            <a:spLocks/>
          </p:cNvSpPr>
          <p:nvPr/>
        </p:nvSpPr>
        <p:spPr bwMode="auto">
          <a:xfrm>
            <a:off x="1508125" y="4267200"/>
            <a:ext cx="304800" cy="1101725"/>
          </a:xfrm>
          <a:prstGeom prst="leftBrace">
            <a:avLst>
              <a:gd name="adj1" fmla="val 8334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189" name="TextBox 6"/>
          <p:cNvSpPr txBox="1">
            <a:spLocks noChangeArrowheads="1"/>
          </p:cNvSpPr>
          <p:nvPr/>
        </p:nvSpPr>
        <p:spPr bwMode="auto">
          <a:xfrm>
            <a:off x="198438" y="4419600"/>
            <a:ext cx="1462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PHEMISTER’S</a:t>
            </a:r>
            <a:r>
              <a:rPr lang="en-US" sz="1200">
                <a:solidFill>
                  <a:srgbClr val="FF0000"/>
                </a:solidFill>
              </a:rPr>
              <a:t> </a:t>
            </a:r>
            <a:r>
              <a:rPr lang="en-US" sz="1400">
                <a:solidFill>
                  <a:srgbClr val="FF0000"/>
                </a:solidFill>
              </a:rPr>
              <a:t>TRIAD</a:t>
            </a:r>
            <a:endParaRPr 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64166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Acute osteomyelitis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Organism: the commonest is staph. Aureus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Source of infection: Hematogenous, direct extension, direct from outside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Incidence: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Age: more in children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Sex: Boys&gt; Girls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Site of infection: metaphysis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Bones:  LE &gt; UE. commonest are tibia and femur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T.B of The Spine: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(Pott’s disease)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Usually  secondary to hematogenous spread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Can affect two or more adjacent vertebrae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May skip levels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Primarily does not affect the disc but eventually the disc is affected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T.B of The Spine: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(Pott’s disease)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Affects most commonly the anterior part of the vertebral endplates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Causing erosion and destruction and finally anterior wedging of the vertebrae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The disc herniates into the weakened and destructed body and narrowing of the disc height follows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T.B of The Spine: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(Pott’s disease)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0813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Infection spreads to adjacent level under the longitudinal ligaments and hematologically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Eventually a kyphotic deformity occurs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Para vertebral abscess is common and may be distant as well</a:t>
            </a:r>
          </a:p>
          <a:p>
            <a:pPr eaLnBrk="1" hangingPunct="1">
              <a:lnSpc>
                <a:spcPct val="80000"/>
              </a:lnSpc>
            </a:pPr>
            <a:endParaRPr lang="en-US" sz="2200" smtClean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Cervical &gt; retropharyngeal abscess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Lumbar &gt; psoas abscess</a:t>
            </a:r>
          </a:p>
          <a:p>
            <a:pPr lvl="1" eaLnBrk="1" hangingPunct="1">
              <a:lnSpc>
                <a:spcPct val="80000"/>
              </a:lnSpc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Compression of the spinal cord is more likely to occur at the thoracic level</a:t>
            </a:r>
          </a:p>
          <a:p>
            <a:pPr eaLnBrk="1" hangingPunct="1">
              <a:lnSpc>
                <a:spcPct val="80000"/>
              </a:lnSpc>
            </a:pPr>
            <a:endParaRPr lang="en-US" sz="10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T.B of The Spine: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(Pott’s disease)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Neurological deficits occur due to the compression secondary to the deformity or compression from the abscess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Paraplegia may occur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Reversible if treated early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Mostly treated non-surgically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2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52400"/>
            <a:ext cx="4857750" cy="6477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" y="1295400"/>
            <a:ext cx="4057650" cy="5410200"/>
          </a:xfrm>
        </p:spPr>
      </p:pic>
      <p:pic>
        <p:nvPicPr>
          <p:cNvPr id="100355" name="Picture 9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295400"/>
            <a:ext cx="4257675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955675"/>
            <a:ext cx="4191000" cy="5588000"/>
          </a:xfrm>
        </p:spPr>
      </p:pic>
      <p:pic>
        <p:nvPicPr>
          <p:cNvPr id="101379" name="Picture 2" descr="File:Tuberculosis spine mummy.jpg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58850"/>
            <a:ext cx="286385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63" y="274638"/>
            <a:ext cx="4630737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64770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Diagnosis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0813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History and physical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High risk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Constitutional symptoms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Atypical clinical picture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Blood work: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Lymphocytosis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Anemia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Elevated ESR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ELISA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PCR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>
                <a:ea typeface="ＭＳ Ｐゴシック" pitchFamily="34" charset="-128"/>
              </a:rPr>
              <a:t>Brucella titre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Picture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585" t="7446" r="1338"/>
          <a:stretch>
            <a:fillRect/>
          </a:stretch>
        </p:blipFill>
        <p:spPr>
          <a:xfrm>
            <a:off x="457200" y="428625"/>
            <a:ext cx="8237538" cy="614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Diagnosis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Radiology: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Plain x-rays:</a:t>
            </a:r>
          </a:p>
          <a:p>
            <a:pPr lvl="2" eaLnBrk="1" hangingPunct="1"/>
            <a:r>
              <a:rPr lang="en-US" sz="2400" smtClean="0">
                <a:ea typeface="ＭＳ Ｐゴシック" pitchFamily="34" charset="-128"/>
              </a:rPr>
              <a:t>Spine: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Erosion and destruction of end plates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Narrowing of disc space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Soft tissue mass shadow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Anterior wedging of vertebrae</a:t>
            </a:r>
          </a:p>
          <a:p>
            <a:pPr lvl="3" eaLnBrk="1" hangingPunct="1"/>
            <a:r>
              <a:rPr lang="en-US" sz="2400" smtClean="0">
                <a:ea typeface="ＭＳ Ｐゴシック" pitchFamily="34" charset="-128"/>
              </a:rPr>
              <a:t>Kyphus deformity</a:t>
            </a:r>
          </a:p>
          <a:p>
            <a:pPr lvl="3" eaLnBrk="1" hangingPunct="1"/>
            <a:endParaRPr lang="en-US" sz="18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Diagnosis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200" smtClean="0">
                <a:ea typeface="ＭＳ Ｐゴシック" pitchFamily="34" charset="-128"/>
              </a:rPr>
              <a:t>Radiology: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Computerized tomography: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Further delineate bony destruction and sequestrum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Magnetic resonance imaging with contrast: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Soft tissue mass, abscess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Nerve root, cord status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Distant abscess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Non-enhanced cold abscess with enhanced peripheral ring</a:t>
            </a:r>
          </a:p>
          <a:p>
            <a:pPr lvl="2" eaLnBrk="1" hangingPunct="1"/>
            <a:endParaRPr lang="en-US" smtClean="0">
              <a:ea typeface="ＭＳ Ｐゴシック" pitchFamily="34" charset="-128"/>
            </a:endParaRPr>
          </a:p>
          <a:p>
            <a:pPr lvl="4"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Diagnosis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200" smtClean="0">
                <a:ea typeface="ＭＳ Ｐゴシック" pitchFamily="34" charset="-128"/>
              </a:rPr>
              <a:t>Special tests: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Mantoux skin test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Spine: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CT guided needle biopsy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Joints: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Synovial aspiration---- low yield</a:t>
            </a:r>
          </a:p>
          <a:p>
            <a:pPr lvl="2" eaLnBrk="1" hangingPunct="1"/>
            <a:r>
              <a:rPr lang="en-US" sz="2200" smtClean="0">
                <a:ea typeface="ＭＳ Ｐゴシック" pitchFamily="34" charset="-128"/>
              </a:rPr>
              <a:t>Should get bone/soft tissue</a:t>
            </a:r>
          </a:p>
          <a:p>
            <a:pPr lvl="1" eaLnBrk="1" hangingPunct="1">
              <a:buFontTx/>
              <a:buNone/>
            </a:pPr>
            <a:r>
              <a:rPr lang="en-US" smtClean="0">
                <a:ea typeface="ＭＳ Ｐゴシック" pitchFamily="34" charset="-128"/>
              </a:rPr>
              <a:t>Send for aerobic/non-aerobic bacteria, fungal, AFB, enriched culture media</a:t>
            </a:r>
          </a:p>
          <a:p>
            <a:pPr lvl="1" eaLnBrk="1" hangingPunct="1">
              <a:buFontTx/>
              <a:buNone/>
            </a:pPr>
            <a:r>
              <a:rPr lang="en-US" smtClean="0">
                <a:ea typeface="ＭＳ Ｐゴシック" pitchFamily="34" charset="-128"/>
              </a:rPr>
              <a:t>Takes up to 4-6 weeks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Treatment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200" smtClean="0">
                <a:ea typeface="ＭＳ Ｐゴシック" pitchFamily="34" charset="-128"/>
              </a:rPr>
              <a:t>Mainstay of treatment is combination anti-microbial agents.</a:t>
            </a:r>
          </a:p>
          <a:p>
            <a:pPr eaLnBrk="1" hangingPunct="1"/>
            <a:r>
              <a:rPr lang="en-US" sz="2200" smtClean="0">
                <a:ea typeface="ＭＳ Ｐゴシック" pitchFamily="34" charset="-128"/>
              </a:rPr>
              <a:t>Usually 3-4 medications needed</a:t>
            </a:r>
          </a:p>
          <a:p>
            <a:pPr eaLnBrk="1" hangingPunct="1"/>
            <a:r>
              <a:rPr lang="en-US" sz="2200" smtClean="0">
                <a:ea typeface="ＭＳ Ｐゴシック" pitchFamily="34" charset="-128"/>
              </a:rPr>
              <a:t>Isniazide, Rifampin, Ethambutol, Pyrazinamide are commonly chosen</a:t>
            </a:r>
          </a:p>
          <a:p>
            <a:pPr eaLnBrk="1" hangingPunct="1"/>
            <a:r>
              <a:rPr lang="en-US" sz="2200" smtClean="0">
                <a:ea typeface="ＭＳ Ｐゴシック" pitchFamily="34" charset="-128"/>
              </a:rPr>
              <a:t>Modify according to culture results</a:t>
            </a:r>
          </a:p>
          <a:p>
            <a:pPr eaLnBrk="1" hangingPunct="1"/>
            <a:r>
              <a:rPr lang="en-US" sz="2200" smtClean="0">
                <a:ea typeface="ＭＳ Ｐゴシック" pitchFamily="34" charset="-128"/>
              </a:rPr>
              <a:t>Given for prolonged period of time (6 months up-to 18 months)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1371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Treatment</a:t>
            </a:r>
            <a:br>
              <a:rPr lang="en-US" sz="45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Indications of surgery:</a:t>
            </a:r>
          </a:p>
          <a:p>
            <a:pPr eaLnBrk="1" hangingPunct="1">
              <a:lnSpc>
                <a:spcPct val="90000"/>
              </a:lnSpc>
            </a:pPr>
            <a:endParaRPr lang="en-US" sz="220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Marked and progressive neurological deficit not responding to medical treatment requiring decompression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Spinal instability requiring stabilization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Tissue biopsy to confirm diagnosis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Joint lavage and removal of rice bodies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Abscess drainage if resistant to conservative treatment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en-US" sz="30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Brucellosis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5307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mtClean="0">
                <a:ea typeface="ＭＳ Ｐゴシック" pitchFamily="34" charset="-128"/>
              </a:rPr>
              <a:t>Milk and milk products</a:t>
            </a:r>
          </a:p>
          <a:p>
            <a:pPr eaLnBrk="1" hangingPunct="1">
              <a:lnSpc>
                <a:spcPct val="70000"/>
              </a:lnSpc>
            </a:pPr>
            <a:r>
              <a:rPr lang="en-US" smtClean="0">
                <a:ea typeface="ＭＳ Ｐゴシック" pitchFamily="34" charset="-128"/>
              </a:rPr>
              <a:t>Back pain and stiffness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		Muscle spasms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		Fever (mild)</a:t>
            </a:r>
          </a:p>
          <a:p>
            <a:pPr eaLnBrk="1" hangingPunct="1">
              <a:lnSpc>
                <a:spcPct val="70000"/>
              </a:lnSpc>
            </a:pP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Sacro-iliac joint</a:t>
            </a:r>
          </a:p>
          <a:p>
            <a:pPr eaLnBrk="1" hangingPunct="1">
              <a:lnSpc>
                <a:spcPct val="70000"/>
              </a:lnSpc>
            </a:pPr>
            <a:r>
              <a:rPr lang="en-US" smtClean="0">
                <a:ea typeface="ＭＳ Ｐゴシック" pitchFamily="34" charset="-128"/>
              </a:rPr>
              <a:t>Less destructive than TB</a:t>
            </a:r>
          </a:p>
          <a:p>
            <a:pPr eaLnBrk="1" hangingPunct="1">
              <a:lnSpc>
                <a:spcPct val="70000"/>
              </a:lnSpc>
            </a:pPr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Brucella titer</a:t>
            </a:r>
          </a:p>
          <a:p>
            <a:pPr eaLnBrk="1" hangingPunct="1">
              <a:lnSpc>
                <a:spcPct val="70000"/>
              </a:lnSpc>
            </a:pPr>
            <a:r>
              <a:rPr lang="en-US" smtClean="0">
                <a:ea typeface="ＭＳ Ｐゴシック" pitchFamily="34" charset="-128"/>
              </a:rPr>
              <a:t>Antibiotics: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		e.g. Septrin - Oxytetracycline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Take home messages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0813" cy="4648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Be aware about red flags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Acute osteomyelitis: Empirical wide spectrum IV Abx till final culture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Chronic osteomyelitis: IV Abx according to C/S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Septic arthritis: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Joint aspiration under GA for children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Emergency Joint washout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Required Immediate wide spectrum IV Abx till final culture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Bone and joint infection requires prolonged antibiotic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 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8251</TotalTime>
  <Words>2129</Words>
  <Application>Microsoft Macintosh PowerPoint</Application>
  <PresentationFormat>عرض على الشاشة (3:4)‏</PresentationFormat>
  <Paragraphs>579</Paragraphs>
  <Slides>96</Slides>
  <Notes>2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8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96</vt:i4>
      </vt:variant>
    </vt:vector>
  </HeadingPairs>
  <TitlesOfParts>
    <vt:vector size="106" baseType="lpstr">
      <vt:lpstr>Arial</vt:lpstr>
      <vt:lpstr>Calisto MT</vt:lpstr>
      <vt:lpstr>ＭＳ Ｐゴシック</vt:lpstr>
      <vt:lpstr>Wingdings</vt:lpstr>
      <vt:lpstr>Calibri</vt:lpstr>
      <vt:lpstr>Garamond</vt:lpstr>
      <vt:lpstr>UniversalMath1 BT</vt:lpstr>
      <vt:lpstr>Symbol</vt:lpstr>
      <vt:lpstr>Folio</vt:lpstr>
      <vt:lpstr>Image</vt:lpstr>
      <vt:lpstr>Bone and Joint Infection</vt:lpstr>
      <vt:lpstr>Objectives</vt:lpstr>
      <vt:lpstr>Red Flag Conditions</vt:lpstr>
      <vt:lpstr>Acute osteomyelitis</vt:lpstr>
      <vt:lpstr>Acute osteomyelitis</vt:lpstr>
      <vt:lpstr>Acute osteomyelitis</vt:lpstr>
      <vt:lpstr>Acute osteomyelitis</vt:lpstr>
      <vt:lpstr>Acute osteomyelitis</vt:lpstr>
      <vt:lpstr>الشريحة 9</vt:lpstr>
      <vt:lpstr>الشريحة 10</vt:lpstr>
      <vt:lpstr>Pathology</vt:lpstr>
      <vt:lpstr>الشريحة 12</vt:lpstr>
      <vt:lpstr>الشريحة 13</vt:lpstr>
      <vt:lpstr>الشريحة 14</vt:lpstr>
      <vt:lpstr>Pathology and age variation</vt:lpstr>
      <vt:lpstr>Pathology and age variation</vt:lpstr>
      <vt:lpstr>Clinical Picture</vt:lpstr>
      <vt:lpstr>Clinical Picture</vt:lpstr>
      <vt:lpstr>Clinical Picture</vt:lpstr>
      <vt:lpstr>Laboratory tests</vt:lpstr>
      <vt:lpstr>Radiography</vt:lpstr>
      <vt:lpstr>Acute Hematogenous OM Radiographic Changes</vt:lpstr>
      <vt:lpstr>Acute osteomyelitis</vt:lpstr>
      <vt:lpstr>Subacute osteomyelitis</vt:lpstr>
      <vt:lpstr>الشريحة 25</vt:lpstr>
      <vt:lpstr>Diagnosis</vt:lpstr>
      <vt:lpstr>الشريحة 27</vt:lpstr>
      <vt:lpstr>Differential Diagnosis</vt:lpstr>
      <vt:lpstr>Differential Diagnosis</vt:lpstr>
      <vt:lpstr>Treatment Outline</vt:lpstr>
      <vt:lpstr>Treatment </vt:lpstr>
      <vt:lpstr>Empirical Treatment</vt:lpstr>
      <vt:lpstr>Operative Treatment</vt:lpstr>
      <vt:lpstr>Complication</vt:lpstr>
      <vt:lpstr>Complication</vt:lpstr>
      <vt:lpstr>Chronic OM</vt:lpstr>
      <vt:lpstr>Chronic OM</vt:lpstr>
      <vt:lpstr>Treatment</vt:lpstr>
      <vt:lpstr>Chronic osteomyelitis</vt:lpstr>
      <vt:lpstr>الشريحة 40</vt:lpstr>
      <vt:lpstr>Chronic osteomyelitis</vt:lpstr>
      <vt:lpstr>الشريحة 42</vt:lpstr>
      <vt:lpstr>الشريحة 43</vt:lpstr>
      <vt:lpstr>Complications</vt:lpstr>
      <vt:lpstr>Septic Arthritis</vt:lpstr>
      <vt:lpstr>الشريحة 46</vt:lpstr>
      <vt:lpstr>Septic Arthritis</vt:lpstr>
      <vt:lpstr>Septic Arthritis</vt:lpstr>
      <vt:lpstr>Investigation </vt:lpstr>
      <vt:lpstr>الشريحة 50</vt:lpstr>
      <vt:lpstr>الشريحة 51</vt:lpstr>
      <vt:lpstr>الشريحة 52</vt:lpstr>
      <vt:lpstr>Differential diagnosis</vt:lpstr>
      <vt:lpstr>Complication</vt:lpstr>
      <vt:lpstr>Complication</vt:lpstr>
      <vt:lpstr>Reactive arthritis</vt:lpstr>
      <vt:lpstr>Transient Synovitis</vt:lpstr>
      <vt:lpstr>Transient Synovitis  </vt:lpstr>
      <vt:lpstr>Transient Synovitis</vt:lpstr>
      <vt:lpstr>الشريحة 60</vt:lpstr>
      <vt:lpstr>Transient Synovitis</vt:lpstr>
      <vt:lpstr>Vasculitis</vt:lpstr>
      <vt:lpstr>Henoch-Schonlein purpura </vt:lpstr>
      <vt:lpstr>Henoch-Schonlein purpura </vt:lpstr>
      <vt:lpstr>Chronic Non-Specific Bone and Joint Infection</vt:lpstr>
      <vt:lpstr>Tuberculosis</vt:lpstr>
      <vt:lpstr>Tuberculosis</vt:lpstr>
      <vt:lpstr>Mycobacterium Tuberculosis</vt:lpstr>
      <vt:lpstr>Mycobacterium Tuberculosis</vt:lpstr>
      <vt:lpstr>Tuberculosis</vt:lpstr>
      <vt:lpstr>TB Pathology</vt:lpstr>
      <vt:lpstr>TB Follicle</vt:lpstr>
      <vt:lpstr>Musculoskeletal TB</vt:lpstr>
      <vt:lpstr>Musculoskeletal TB</vt:lpstr>
      <vt:lpstr>Musculoskeletal TB</vt:lpstr>
      <vt:lpstr>MSK Tuberculosis</vt:lpstr>
      <vt:lpstr>MSK Tuberculosis</vt:lpstr>
      <vt:lpstr>Diagnosis</vt:lpstr>
      <vt:lpstr>الشريحة 79</vt:lpstr>
      <vt:lpstr>T.B of The Spine:  (Pott’s disease)</vt:lpstr>
      <vt:lpstr>T.B of The Spine:  (Pott’s disease)</vt:lpstr>
      <vt:lpstr>T.B of The Spine:  (Pott’s disease)</vt:lpstr>
      <vt:lpstr>T.B of The Spine:  (Pott’s disease)</vt:lpstr>
      <vt:lpstr>الشريحة 84</vt:lpstr>
      <vt:lpstr>الشريحة 85</vt:lpstr>
      <vt:lpstr>الشريحة 86</vt:lpstr>
      <vt:lpstr>الشريحة 87</vt:lpstr>
      <vt:lpstr>الشريحة 88</vt:lpstr>
      <vt:lpstr> Diagnosis </vt:lpstr>
      <vt:lpstr> Diagnosis </vt:lpstr>
      <vt:lpstr> Diagnosis </vt:lpstr>
      <vt:lpstr> Diagnosis </vt:lpstr>
      <vt:lpstr>Treatment</vt:lpstr>
      <vt:lpstr>Treatment </vt:lpstr>
      <vt:lpstr>Brucellosis</vt:lpstr>
      <vt:lpstr>Take home messages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Pyogenci Bone and Joint Infection</dc:title>
  <dc:creator>User</dc:creator>
  <cp:lastModifiedBy>AA</cp:lastModifiedBy>
  <cp:revision>57</cp:revision>
  <dcterms:created xsi:type="dcterms:W3CDTF">2014-11-28T07:24:46Z</dcterms:created>
  <dcterms:modified xsi:type="dcterms:W3CDTF">2014-12-02T16:37:47Z</dcterms:modified>
</cp:coreProperties>
</file>