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60"/>
  </p:notesMasterIdLst>
  <p:sldIdLst>
    <p:sldId id="256" r:id="rId2"/>
    <p:sldId id="342" r:id="rId3"/>
    <p:sldId id="343" r:id="rId4"/>
    <p:sldId id="344" r:id="rId5"/>
    <p:sldId id="345" r:id="rId6"/>
    <p:sldId id="350" r:id="rId7"/>
    <p:sldId id="257" r:id="rId8"/>
    <p:sldId id="325" r:id="rId9"/>
    <p:sldId id="326" r:id="rId10"/>
    <p:sldId id="327" r:id="rId11"/>
    <p:sldId id="328" r:id="rId12"/>
    <p:sldId id="329" r:id="rId13"/>
    <p:sldId id="331" r:id="rId14"/>
    <p:sldId id="330" r:id="rId15"/>
    <p:sldId id="332" r:id="rId16"/>
    <p:sldId id="333" r:id="rId17"/>
    <p:sldId id="334" r:id="rId18"/>
    <p:sldId id="335" r:id="rId19"/>
    <p:sldId id="336" r:id="rId20"/>
    <p:sldId id="337" r:id="rId21"/>
    <p:sldId id="341" r:id="rId22"/>
    <p:sldId id="339" r:id="rId23"/>
    <p:sldId id="338" r:id="rId24"/>
    <p:sldId id="340" r:id="rId25"/>
    <p:sldId id="270" r:id="rId26"/>
    <p:sldId id="316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351" r:id="rId37"/>
    <p:sldId id="280" r:id="rId38"/>
    <p:sldId id="281" r:id="rId39"/>
    <p:sldId id="305" r:id="rId40"/>
    <p:sldId id="288" r:id="rId41"/>
    <p:sldId id="306" r:id="rId42"/>
    <p:sldId id="320" r:id="rId43"/>
    <p:sldId id="321" r:id="rId44"/>
    <p:sldId id="352" r:id="rId45"/>
    <p:sldId id="322" r:id="rId46"/>
    <p:sldId id="319" r:id="rId47"/>
    <p:sldId id="323" r:id="rId48"/>
    <p:sldId id="324" r:id="rId49"/>
    <p:sldId id="318" r:id="rId50"/>
    <p:sldId id="356" r:id="rId51"/>
    <p:sldId id="317" r:id="rId52"/>
    <p:sldId id="346" r:id="rId53"/>
    <p:sldId id="347" r:id="rId54"/>
    <p:sldId id="348" r:id="rId55"/>
    <p:sldId id="349" r:id="rId56"/>
    <p:sldId id="353" r:id="rId57"/>
    <p:sldId id="354" r:id="rId58"/>
    <p:sldId id="355" r:id="rId5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3416" autoAdjust="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D7233-EE62-42A2-A27A-D96B28EFFE0F}" type="datetimeFigureOut">
              <a:rPr lang="en-GB" smtClean="0"/>
              <a:pPr/>
              <a:t>26/01/2015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CEA34-FD8B-43DB-8661-70F4127A31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27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kidney.niddk.nih.gov/kudiseases/pubs/kustats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British medical journal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A34-FD8B-43DB-8661-70F4127A31A1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Warren JW, </a:t>
            </a:r>
            <a:r>
              <a:rPr lang="en-GB" dirty="0" err="1" smtClean="0"/>
              <a:t>Abrutyn</a:t>
            </a:r>
            <a:r>
              <a:rPr lang="en-GB" dirty="0" smtClean="0"/>
              <a:t> E, </a:t>
            </a:r>
            <a:r>
              <a:rPr lang="en-GB" dirty="0" err="1" smtClean="0"/>
              <a:t>Hebel</a:t>
            </a:r>
            <a:r>
              <a:rPr lang="en-GB" dirty="0" smtClean="0"/>
              <a:t> JR, et al. Guidelines for antimicrobial treatment of uncomplicated acute bacterial cystitis and acute pyelonephritis in women. Infectious Diseases Society of America (IDSA). </a:t>
            </a:r>
            <a:r>
              <a:rPr lang="en-GB" dirty="0" err="1" smtClean="0"/>
              <a:t>Clin</a:t>
            </a:r>
            <a:r>
              <a:rPr lang="en-GB" dirty="0" smtClean="0"/>
              <a:t> Infect Dis 1999; 29:745</a:t>
            </a:r>
          </a:p>
          <a:p>
            <a:r>
              <a:rPr lang="en-GB" dirty="0" err="1" smtClean="0"/>
              <a:t>Fihn</a:t>
            </a:r>
            <a:r>
              <a:rPr lang="en-GB" dirty="0" smtClean="0"/>
              <a:t> SD. Clinical practice. Acute uncomplicated urinary tract infection in women. N </a:t>
            </a:r>
            <a:r>
              <a:rPr lang="en-GB" dirty="0" err="1" smtClean="0"/>
              <a:t>Engl</a:t>
            </a:r>
            <a:r>
              <a:rPr lang="en-GB" dirty="0" smtClean="0"/>
              <a:t> J Med 2003; 349:259</a:t>
            </a:r>
          </a:p>
          <a:p>
            <a:r>
              <a:rPr lang="en-GB" dirty="0" err="1" smtClean="0"/>
              <a:t>McIsaac</a:t>
            </a:r>
            <a:r>
              <a:rPr lang="en-GB" dirty="0" smtClean="0"/>
              <a:t> WJ, Low DE, </a:t>
            </a:r>
            <a:r>
              <a:rPr lang="en-GB" dirty="0" err="1" smtClean="0"/>
              <a:t>Biringer</a:t>
            </a:r>
            <a:r>
              <a:rPr lang="en-GB" dirty="0" smtClean="0"/>
              <a:t> A, et al. The impact of empirical management of acute cystitis on unnecessary antibiotic use. Arch Intern Med 2002; 162:600</a:t>
            </a:r>
          </a:p>
          <a:p>
            <a:r>
              <a:rPr lang="en-GB" dirty="0" smtClean="0"/>
              <a:t>Gupta K, Hooton TM, </a:t>
            </a:r>
            <a:r>
              <a:rPr lang="en-GB" dirty="0" err="1" smtClean="0"/>
              <a:t>Stamm</a:t>
            </a:r>
            <a:r>
              <a:rPr lang="en-GB" dirty="0" smtClean="0"/>
              <a:t> WE. Increasing antimicrobial resistance and the management of uncomplicated community-acquired urinary tract infections. Ann Intern Med 2001; 135:41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A34-FD8B-43DB-8661-70F4127A31A1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831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Sandberg T,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Stokland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E, Brolin I, et al. Selective use of excretory urography in women with acute pyelonephritis. J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Urol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1989; 141:1290</a:t>
            </a:r>
          </a:p>
          <a:p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Kanel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KT,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Kroboth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FJ,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Schwentker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FN, Lecky JW. The intravenous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pyelogram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acute pyelonephritis. Arch Intern Med 1988; 148:2144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http://www.guideline.gov/summary/summary.aspx?doc_id=13683&amp;nbr=007017&amp;string=pyelonephritis (Accessed on September 14, 2009)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A34-FD8B-43DB-8661-70F4127A31A1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264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Martina MC, </a:t>
            </a:r>
            <a:r>
              <a:rPr lang="en-GB" dirty="0" err="1" smtClean="0"/>
              <a:t>Campanino</a:t>
            </a:r>
            <a:r>
              <a:rPr lang="en-GB" dirty="0" smtClean="0"/>
              <a:t> PP, </a:t>
            </a:r>
            <a:r>
              <a:rPr lang="en-GB" dirty="0" err="1" smtClean="0"/>
              <a:t>Caraffo</a:t>
            </a:r>
            <a:r>
              <a:rPr lang="en-GB" dirty="0" smtClean="0"/>
              <a:t> F, et al. Dynamic magnetic resonance imaging in acute pyelonephritis. </a:t>
            </a:r>
            <a:r>
              <a:rPr lang="en-GB" dirty="0" err="1" smtClean="0"/>
              <a:t>Radiol</a:t>
            </a:r>
            <a:r>
              <a:rPr lang="en-GB" dirty="0" smtClean="0"/>
              <a:t> Med. Mar 2010;115(2):287-300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A34-FD8B-43DB-8661-70F4127A31A1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68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Talan DA,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Stamm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WE, Hooton TM, et al. Comparison of ciprofloxacin (7 days) and trimethoprim-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sulfamethoxazole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(14 days) for acute uncomplicated pyelonephritis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pyelonephritis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women: a randomized trial. JAMA 2000; 283:1583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Peterson J,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Kaul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Khashab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et al. A double-blind, randomized comparison of levofloxacin 750 mg once-daily for five days with ciprofloxacin 400/500 mg twice-daily for 10 days for the treatment of complicated urinary tract infections and acute pyelonephritis. Urology 2008; 71:17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Talan DA,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Klimberg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IW, Nicolle LE, et al. Once daily, extended release ciprofloxacin for complicated urinary tract infections and acute uncomplicated pyelonephritis. J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Urol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2004; 171:734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Sandberg T, Skoog G,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Hermansson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AB, et al. Ciprofloxacin for 7 days versus 14 days in women with acute pyelonephritis: a randomised, open-label and double-blind, placebo-controlled, non-inferiority trial. Lancet 2012; 380:484</a:t>
            </a:r>
          </a:p>
          <a:p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Vellinga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Tansey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Hanahoe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B, et al. Trimethoprim and ciprofloxacin resistance and prescribing in urinary tract infection associated with Escherichia coli: a multilevel model. J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Antimicrob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Chemother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2012; 67:2523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A34-FD8B-43DB-8661-70F4127A31A1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057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MacFadden</a:t>
            </a:r>
            <a:r>
              <a:rPr lang="en-GB" dirty="0" smtClean="0"/>
              <a:t> DR, Ridgway JP, </a:t>
            </a:r>
            <a:r>
              <a:rPr lang="en-GB" dirty="0" err="1" smtClean="0"/>
              <a:t>Robicsek</a:t>
            </a:r>
            <a:r>
              <a:rPr lang="en-GB" dirty="0" smtClean="0"/>
              <a:t> A, et al. Predictive utility of prior positive urine cultures. </a:t>
            </a:r>
            <a:r>
              <a:rPr lang="en-GB" dirty="0" err="1" smtClean="0"/>
              <a:t>Clin</a:t>
            </a:r>
            <a:r>
              <a:rPr lang="en-GB" dirty="0" smtClean="0"/>
              <a:t> Infect Dis 2014; 59:1265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A34-FD8B-43DB-8661-70F4127A31A1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387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MacFadden</a:t>
            </a:r>
            <a:r>
              <a:rPr lang="en-GB" dirty="0" smtClean="0"/>
              <a:t> DR, Ridgway JP, </a:t>
            </a:r>
            <a:r>
              <a:rPr lang="en-GB" dirty="0" err="1" smtClean="0"/>
              <a:t>Robicsek</a:t>
            </a:r>
            <a:r>
              <a:rPr lang="en-GB" dirty="0" smtClean="0"/>
              <a:t> A, et al. Predictive utility of prior positive urine cultures. </a:t>
            </a:r>
            <a:r>
              <a:rPr lang="en-GB" dirty="0" err="1" smtClean="0"/>
              <a:t>Clin</a:t>
            </a:r>
            <a:r>
              <a:rPr lang="en-GB" dirty="0" smtClean="0"/>
              <a:t> Infect Dis 2014; 59:1265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A34-FD8B-43DB-8661-70F4127A31A1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387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Dillon MJ, </a:t>
            </a:r>
            <a:r>
              <a:rPr lang="en-GB" dirty="0" err="1" smtClean="0"/>
              <a:t>Goonasekera</a:t>
            </a:r>
            <a:r>
              <a:rPr lang="en-GB" dirty="0" smtClean="0"/>
              <a:t> CD. Reflux nephropathy. J Am </a:t>
            </a:r>
            <a:r>
              <a:rPr lang="en-GB" dirty="0" err="1" smtClean="0"/>
              <a:t>Soc</a:t>
            </a:r>
            <a:r>
              <a:rPr lang="en-GB" dirty="0" smtClean="0"/>
              <a:t> </a:t>
            </a:r>
            <a:r>
              <a:rPr lang="en-GB" dirty="0" err="1" smtClean="0"/>
              <a:t>Nephrol</a:t>
            </a:r>
            <a:r>
              <a:rPr lang="en-GB" dirty="0" smtClean="0"/>
              <a:t> 1998; 9:2377</a:t>
            </a:r>
          </a:p>
          <a:p>
            <a:r>
              <a:rPr lang="en-GB" dirty="0" smtClean="0"/>
              <a:t>Shah KJ, Robins DG, White RH. Renal scarring and </a:t>
            </a:r>
            <a:r>
              <a:rPr lang="en-GB" dirty="0" err="1" smtClean="0"/>
              <a:t>vesicoureteric</a:t>
            </a:r>
            <a:r>
              <a:rPr lang="en-GB" dirty="0" smtClean="0"/>
              <a:t> reflux. Arch Dis Child 1978; 53:210</a:t>
            </a:r>
          </a:p>
          <a:p>
            <a:r>
              <a:rPr lang="en-GB" dirty="0" err="1" smtClean="0"/>
              <a:t>Smellie</a:t>
            </a:r>
            <a:r>
              <a:rPr lang="en-GB" dirty="0" smtClean="0"/>
              <a:t> JM, Normand IC, Katz G. Children with urinary infection: a comparison of those with and those without </a:t>
            </a:r>
            <a:r>
              <a:rPr lang="en-GB" dirty="0" err="1" smtClean="0"/>
              <a:t>vesicoureteric</a:t>
            </a:r>
            <a:r>
              <a:rPr lang="en-GB" dirty="0" smtClean="0"/>
              <a:t> reflux. Kidney </a:t>
            </a:r>
            <a:r>
              <a:rPr lang="en-GB" dirty="0" err="1" smtClean="0"/>
              <a:t>Int</a:t>
            </a:r>
            <a:r>
              <a:rPr lang="en-GB" dirty="0" smtClean="0"/>
              <a:t> 1981; 20:717</a:t>
            </a:r>
          </a:p>
          <a:p>
            <a:r>
              <a:rPr lang="en-GB" dirty="0" err="1" smtClean="0"/>
              <a:t>Ramage</a:t>
            </a:r>
            <a:r>
              <a:rPr lang="en-GB" dirty="0" smtClean="0"/>
              <a:t> IJ, </a:t>
            </a:r>
            <a:r>
              <a:rPr lang="en-GB" dirty="0" err="1" smtClean="0"/>
              <a:t>Schuckett</a:t>
            </a:r>
            <a:r>
              <a:rPr lang="en-GB" dirty="0" smtClean="0"/>
              <a:t> B, </a:t>
            </a:r>
            <a:r>
              <a:rPr lang="en-GB" dirty="0" err="1" smtClean="0"/>
              <a:t>McLorie</a:t>
            </a:r>
            <a:r>
              <a:rPr lang="en-GB" dirty="0" smtClean="0"/>
              <a:t> GA, Geary DF. Primary </a:t>
            </a:r>
            <a:r>
              <a:rPr lang="en-GB" dirty="0" err="1" smtClean="0"/>
              <a:t>vesicoureteric</a:t>
            </a:r>
            <a:r>
              <a:rPr lang="en-GB" dirty="0" smtClean="0"/>
              <a:t> reflux diagnosed in the 1st month of life. </a:t>
            </a:r>
            <a:r>
              <a:rPr lang="en-GB" dirty="0" err="1" smtClean="0"/>
              <a:t>Pediatr</a:t>
            </a:r>
            <a:r>
              <a:rPr lang="en-GB" dirty="0" smtClean="0"/>
              <a:t> </a:t>
            </a:r>
            <a:r>
              <a:rPr lang="en-GB" dirty="0" err="1" smtClean="0"/>
              <a:t>Nephrol</a:t>
            </a:r>
            <a:r>
              <a:rPr lang="en-GB" dirty="0" smtClean="0"/>
              <a:t> 1999; 13:716</a:t>
            </a:r>
          </a:p>
          <a:p>
            <a:r>
              <a:rPr lang="en-GB" dirty="0" err="1" smtClean="0"/>
              <a:t>Willemsen</a:t>
            </a:r>
            <a:r>
              <a:rPr lang="en-GB" dirty="0" smtClean="0"/>
              <a:t> J, </a:t>
            </a:r>
            <a:r>
              <a:rPr lang="en-GB" dirty="0" err="1" smtClean="0"/>
              <a:t>Nijman</a:t>
            </a:r>
            <a:r>
              <a:rPr lang="en-GB" dirty="0" smtClean="0"/>
              <a:t> RJ. Vesicoureteral reflux and </a:t>
            </a:r>
            <a:r>
              <a:rPr lang="en-GB" dirty="0" err="1" smtClean="0"/>
              <a:t>videourodynamic</a:t>
            </a:r>
            <a:r>
              <a:rPr lang="en-GB" dirty="0" smtClean="0"/>
              <a:t> studies: results of a prospective study. Urology 2000; 55:939</a:t>
            </a:r>
          </a:p>
          <a:p>
            <a:r>
              <a:rPr lang="en-GB" dirty="0" err="1" smtClean="0"/>
              <a:t>Jaswon</a:t>
            </a:r>
            <a:r>
              <a:rPr lang="en-GB" dirty="0" smtClean="0"/>
              <a:t> MS, Dibble L, </a:t>
            </a:r>
            <a:r>
              <a:rPr lang="en-GB" dirty="0" err="1" smtClean="0"/>
              <a:t>Puri</a:t>
            </a:r>
            <a:r>
              <a:rPr lang="en-GB" dirty="0" smtClean="0"/>
              <a:t> S, et al. Prospective study of outcome in </a:t>
            </a:r>
            <a:r>
              <a:rPr lang="en-GB" dirty="0" err="1" smtClean="0"/>
              <a:t>antenatally</a:t>
            </a:r>
            <a:r>
              <a:rPr lang="en-GB" dirty="0" smtClean="0"/>
              <a:t> diagnosed renal pelvis dilatation. Arch Dis Child </a:t>
            </a:r>
            <a:r>
              <a:rPr lang="en-GB" dirty="0" err="1" smtClean="0"/>
              <a:t>Fetal</a:t>
            </a:r>
            <a:r>
              <a:rPr lang="en-GB" dirty="0" smtClean="0"/>
              <a:t> Neonatal Ed 1999; 80:F135</a:t>
            </a:r>
          </a:p>
          <a:p>
            <a:r>
              <a:rPr lang="en-GB" dirty="0" err="1" smtClean="0"/>
              <a:t>Brophy</a:t>
            </a:r>
            <a:r>
              <a:rPr lang="en-GB" dirty="0" smtClean="0"/>
              <a:t> MM, Austin PF, Yan Y, </a:t>
            </a:r>
            <a:r>
              <a:rPr lang="en-GB" dirty="0" err="1" smtClean="0"/>
              <a:t>Coplen</a:t>
            </a:r>
            <a:r>
              <a:rPr lang="en-GB" dirty="0" smtClean="0"/>
              <a:t> DE. Vesicoureteral reflux and clinical outcomes in infants with prenatally detected </a:t>
            </a:r>
            <a:r>
              <a:rPr lang="en-GB" dirty="0" err="1" smtClean="0"/>
              <a:t>hydronephrosis</a:t>
            </a:r>
            <a:r>
              <a:rPr lang="en-GB" dirty="0" smtClean="0"/>
              <a:t>. J </a:t>
            </a:r>
            <a:r>
              <a:rPr lang="en-GB" dirty="0" err="1" smtClean="0"/>
              <a:t>Urol</a:t>
            </a:r>
            <a:r>
              <a:rPr lang="en-GB" dirty="0" smtClean="0"/>
              <a:t> 2002; 168:1716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A34-FD8B-43DB-8661-70F4127A31A1}" type="slidenum">
              <a:rPr lang="en-GB" smtClean="0">
                <a:solidFill>
                  <a:prstClr val="black"/>
                </a:solidFill>
              </a:rPr>
              <a:pPr/>
              <a:t>42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68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Medical versus surgical treatment of primary vesicoureteral reflux: report of the International Reflux Study Committee. </a:t>
            </a:r>
            <a:r>
              <a:rPr lang="en-GB" dirty="0" err="1" smtClean="0"/>
              <a:t>Pediatrics</a:t>
            </a:r>
            <a:r>
              <a:rPr lang="en-GB" smtClean="0"/>
              <a:t> 1981; 67:392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A34-FD8B-43DB-8661-70F4127A31A1}" type="slidenum">
              <a:rPr lang="en-GB" smtClean="0">
                <a:solidFill>
                  <a:prstClr val="black"/>
                </a:solidFill>
              </a:rPr>
              <a:pPr/>
              <a:t>43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139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Medical versus surgical treatment of primary vesicoureteral reflux: report of the International Reflux Study Committee. </a:t>
            </a:r>
            <a:r>
              <a:rPr lang="en-GB" dirty="0" err="1" smtClean="0"/>
              <a:t>Pediatrics</a:t>
            </a:r>
            <a:r>
              <a:rPr lang="en-GB" smtClean="0"/>
              <a:t> 1981; 67:392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A34-FD8B-43DB-8661-70F4127A31A1}" type="slidenum">
              <a:rPr lang="en-GB" smtClean="0">
                <a:solidFill>
                  <a:prstClr val="black"/>
                </a:solidFill>
              </a:rPr>
              <a:pPr/>
              <a:t>44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139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(1) SIGN (2006) Management of suspected bacterial urinary tract infection in adults: a national clinical guideline. Scottish Intercollegiate Guidelines Network.                                                    (2) CKS (2006). UTI (lower) in 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A34-FD8B-43DB-8661-70F4127A31A1}" type="slidenum">
              <a:rPr lang="en-GB" smtClean="0">
                <a:solidFill>
                  <a:prstClr val="black"/>
                </a:solidFill>
              </a:rPr>
              <a:pPr/>
              <a:t>47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Sandberg T,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Stokland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E, Brolin I, et al. Selective use of excretory urography in women with acute pyelonephritis. J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Urol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1989; 141:1290</a:t>
            </a:r>
          </a:p>
          <a:p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Kanel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KT,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Kroboth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FJ,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Schwentker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FN, Lecky JW. The intravenous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pyelogram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acute pyelonephritis. Arch Intern Med 1988; 148:2144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http://www.guideline.gov/summary/summary.aspx?doc_id=13683&amp;nbr=007017&amp;string=pyelonephritis (Accessed on September 14, 2009)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A34-FD8B-43DB-8661-70F4127A31A1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64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err="1" smtClean="0"/>
              <a:t>Kodner</a:t>
            </a:r>
            <a:r>
              <a:rPr lang="en-US" sz="1200" dirty="0" smtClean="0"/>
              <a:t> CM, Thomas </a:t>
            </a:r>
            <a:r>
              <a:rPr lang="en-US" sz="1200" dirty="0" err="1" smtClean="0"/>
              <a:t>Gupton</a:t>
            </a:r>
            <a:r>
              <a:rPr lang="en-US" sz="1200" dirty="0" smtClean="0"/>
              <a:t> EK. Recurrent urinary tract infections in women: diagnosis and management. Am </a:t>
            </a:r>
            <a:r>
              <a:rPr lang="en-US" sz="1200" dirty="0" err="1" smtClean="0"/>
              <a:t>Fam</a:t>
            </a:r>
            <a:r>
              <a:rPr lang="en-US" sz="1200" dirty="0" smtClean="0"/>
              <a:t> Physician. 2010;82:638–43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A34-FD8B-43DB-8661-70F4127A31A1}" type="slidenum">
              <a:rPr lang="en-GB" smtClean="0">
                <a:solidFill>
                  <a:prstClr val="black"/>
                </a:solidFill>
              </a:rPr>
              <a:pPr/>
              <a:t>48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A34-FD8B-43DB-8661-70F4127A31A1}" type="slidenum">
              <a:rPr lang="en-GB" smtClean="0"/>
              <a:pPr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157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A34-FD8B-43DB-8661-70F4127A31A1}" type="slidenum">
              <a:rPr lang="en-GB" smtClean="0"/>
              <a:pPr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157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A34-FD8B-43DB-8661-70F4127A31A1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57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A34-FD8B-43DB-8661-70F4127A31A1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57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http://www.medilexicon.com/medicaldictionary.php?t=74282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A34-FD8B-43DB-8661-70F4127A31A1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252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Czaja</a:t>
            </a:r>
            <a:r>
              <a:rPr lang="en-GB" dirty="0" smtClean="0"/>
              <a:t> CA, Scholes D, Hooton TM, </a:t>
            </a:r>
            <a:r>
              <a:rPr lang="en-GB" dirty="0" err="1" smtClean="0"/>
              <a:t>Stamm</a:t>
            </a:r>
            <a:r>
              <a:rPr lang="en-GB" dirty="0" smtClean="0"/>
              <a:t> WE. Population-based epidemiologic analysis of acute pyelonephritis. </a:t>
            </a:r>
            <a:r>
              <a:rPr lang="en-GB" dirty="0" err="1" smtClean="0"/>
              <a:t>Clin</a:t>
            </a:r>
            <a:r>
              <a:rPr lang="en-GB" dirty="0" smtClean="0"/>
              <a:t> Infect Dis. Aug 1 2007;45(3):273-80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Kidney &amp; Urologic Diseases Information Clearinghouse (NKUDIC). Kidney and Urologic Diseases Statistics for the United States. Available at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http://kidney.niddk.nih.gov/kudiseases/pubs/kustats/#urologic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Accessed October 31, 2011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A34-FD8B-43DB-8661-70F4127A31A1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287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Adapted from Hooton TM. The current management strategies for community-acquired urinary tract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infection.</a:t>
            </a:r>
            <a:r>
              <a:rPr lang="en-GB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Infect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 </a:t>
            </a:r>
            <a:r>
              <a:rPr lang="en-GB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North Am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Jun 2003;17(2):303-32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A34-FD8B-43DB-8661-70F4127A31A1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343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Fairley KF, Carson NE, </a:t>
            </a:r>
            <a:r>
              <a:rPr lang="en-GB" dirty="0" err="1" smtClean="0"/>
              <a:t>Gutch</a:t>
            </a:r>
            <a:r>
              <a:rPr lang="en-GB" dirty="0" smtClean="0"/>
              <a:t> RC, et al. Site of infection in acute urinary-tract infection in general practice. Lancet 1971; 2:615</a:t>
            </a:r>
            <a:endParaRPr lang="ar-SA" dirty="0" smtClean="0"/>
          </a:p>
          <a:p>
            <a:r>
              <a:rPr lang="en-GB" dirty="0" smtClean="0"/>
              <a:t>Bent S, </a:t>
            </a:r>
            <a:r>
              <a:rPr lang="en-GB" dirty="0" err="1" smtClean="0"/>
              <a:t>Nallamothu</a:t>
            </a:r>
            <a:r>
              <a:rPr lang="en-GB" dirty="0" smtClean="0"/>
              <a:t> BK, </a:t>
            </a:r>
            <a:r>
              <a:rPr lang="en-GB" dirty="0" err="1" smtClean="0"/>
              <a:t>Simel</a:t>
            </a:r>
            <a:r>
              <a:rPr lang="en-GB" dirty="0" smtClean="0"/>
              <a:t> DL, et al. Does this woman have an acute uncomplicated urinary tract infection? JAMA 2002; 287:2701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A34-FD8B-43DB-8661-70F4127A31A1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96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Stamm</a:t>
            </a:r>
            <a:r>
              <a:rPr lang="en-GB" dirty="0" smtClean="0"/>
              <a:t> WE. Measurement of </a:t>
            </a:r>
            <a:r>
              <a:rPr lang="en-GB" dirty="0" err="1" smtClean="0"/>
              <a:t>pyuria</a:t>
            </a:r>
            <a:r>
              <a:rPr lang="en-GB" dirty="0" smtClean="0"/>
              <a:t> and its relation to </a:t>
            </a:r>
            <a:r>
              <a:rPr lang="en-GB" dirty="0" err="1" smtClean="0"/>
              <a:t>bacteriuria</a:t>
            </a:r>
            <a:r>
              <a:rPr lang="en-GB" dirty="0" smtClean="0"/>
              <a:t>. Am J Med 1983; 75:53</a:t>
            </a:r>
          </a:p>
          <a:p>
            <a:r>
              <a:rPr lang="en-GB" dirty="0" smtClean="0"/>
              <a:t>Wilson ML, </a:t>
            </a:r>
            <a:r>
              <a:rPr lang="en-GB" dirty="0" err="1" smtClean="0"/>
              <a:t>Gaido</a:t>
            </a:r>
            <a:r>
              <a:rPr lang="en-GB" dirty="0" smtClean="0"/>
              <a:t> L. Laboratory diagnosis of urinary tract infections in adult patients. </a:t>
            </a:r>
            <a:r>
              <a:rPr lang="en-GB" dirty="0" err="1" smtClean="0"/>
              <a:t>Clin</a:t>
            </a:r>
            <a:r>
              <a:rPr lang="en-GB" dirty="0" smtClean="0"/>
              <a:t> Infect Dis 2004; 38:1150</a:t>
            </a:r>
          </a:p>
          <a:p>
            <a:r>
              <a:rPr lang="en-GB" dirty="0" smtClean="0"/>
              <a:t>Graff L. A Handbook of Routine Urinalysis, Lippincott, Williams and Wilkins, Philadelphia 1983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A34-FD8B-43DB-8661-70F4127A31A1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636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B0B8-339C-4780-8ED2-B4F0F31D67B6}" type="datetimeFigureOut">
              <a:rPr lang="ar-SA" smtClean="0"/>
              <a:pPr/>
              <a:t>05/04/36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8498E-AC01-417A-898B-BCEE9E2988C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B0B8-339C-4780-8ED2-B4F0F31D67B6}" type="datetimeFigureOut">
              <a:rPr lang="ar-SA" smtClean="0"/>
              <a:pPr/>
              <a:t>05/04/36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8498E-AC01-417A-898B-BCEE9E2988C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B0B8-339C-4780-8ED2-B4F0F31D67B6}" type="datetimeFigureOut">
              <a:rPr lang="ar-SA" smtClean="0"/>
              <a:pPr/>
              <a:t>05/04/36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8498E-AC01-417A-898B-BCEE9E2988C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B0B8-339C-4780-8ED2-B4F0F31D67B6}" type="datetimeFigureOut">
              <a:rPr lang="ar-SA" smtClean="0"/>
              <a:pPr/>
              <a:t>05/04/36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8498E-AC01-417A-898B-BCEE9E2988C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B0B8-339C-4780-8ED2-B4F0F31D67B6}" type="datetimeFigureOut">
              <a:rPr lang="ar-SA" smtClean="0"/>
              <a:pPr/>
              <a:t>05/04/36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8498E-AC01-417A-898B-BCEE9E2988C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B0B8-339C-4780-8ED2-B4F0F31D67B6}" type="datetimeFigureOut">
              <a:rPr lang="ar-SA" smtClean="0"/>
              <a:pPr/>
              <a:t>05/04/36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8498E-AC01-417A-898B-BCEE9E2988C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B0B8-339C-4780-8ED2-B4F0F31D67B6}" type="datetimeFigureOut">
              <a:rPr lang="ar-SA" smtClean="0"/>
              <a:pPr/>
              <a:t>05/04/36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8498E-AC01-417A-898B-BCEE9E2988C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B0B8-339C-4780-8ED2-B4F0F31D67B6}" type="datetimeFigureOut">
              <a:rPr lang="ar-SA" smtClean="0"/>
              <a:pPr/>
              <a:t>05/04/36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8498E-AC01-417A-898B-BCEE9E2988C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B0B8-339C-4780-8ED2-B4F0F31D67B6}" type="datetimeFigureOut">
              <a:rPr lang="ar-SA" smtClean="0"/>
              <a:pPr/>
              <a:t>05/04/36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8498E-AC01-417A-898B-BCEE9E2988C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B0B8-339C-4780-8ED2-B4F0F31D67B6}" type="datetimeFigureOut">
              <a:rPr lang="ar-SA" smtClean="0"/>
              <a:pPr/>
              <a:t>05/04/36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8498E-AC01-417A-898B-BCEE9E2988C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B0B8-339C-4780-8ED2-B4F0F31D67B6}" type="datetimeFigureOut">
              <a:rPr lang="ar-SA" smtClean="0"/>
              <a:pPr/>
              <a:t>05/04/36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8498E-AC01-417A-898B-BCEE9E2988C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7B0B8-339C-4780-8ED2-B4F0F31D67B6}" type="datetimeFigureOut">
              <a:rPr lang="ar-SA" smtClean="0"/>
              <a:pPr/>
              <a:t>05/04/36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8498E-AC01-417A-898B-BCEE9E2988C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lexicon.com/medicaldictionary.php?t=74282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idney.niddk.nih.gov/kudiseases/pubs/kustats/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n-GB" dirty="0" smtClean="0"/>
              <a:t>Approach to Patient with UTI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r>
              <a:rPr lang="en-GB" dirty="0" smtClean="0">
                <a:solidFill>
                  <a:schemeClr val="accent2"/>
                </a:solidFill>
              </a:rPr>
              <a:t>Mohammed </a:t>
            </a:r>
            <a:r>
              <a:rPr lang="en-GB" dirty="0" err="1" smtClean="0">
                <a:solidFill>
                  <a:schemeClr val="accent2"/>
                </a:solidFill>
              </a:rPr>
              <a:t>Rabeh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err="1" smtClean="0">
                <a:solidFill>
                  <a:schemeClr val="accent2"/>
                </a:solidFill>
              </a:rPr>
              <a:t>Aldhaheri</a:t>
            </a:r>
            <a:endParaRPr lang="en-GB" dirty="0" smtClean="0">
              <a:solidFill>
                <a:schemeClr val="accent2"/>
              </a:solidFill>
            </a:endParaRPr>
          </a:p>
          <a:p>
            <a:pPr rtl="0"/>
            <a:r>
              <a:rPr lang="en-GB" dirty="0" smtClean="0">
                <a:solidFill>
                  <a:schemeClr val="accent2"/>
                </a:solidFill>
              </a:rPr>
              <a:t>Hisham Nasser Almutawa</a:t>
            </a:r>
            <a:endParaRPr lang="ar-SA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3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Epidemiology of Cystitis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More common in women because of the short urethra.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Acute cystitis has been reported to be the most common bacterial  infection.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In a survey of 2000 randomly sampled women &gt; 18 years, 10.8% had experienced it in the last 12 months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5304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Causes of Cystitis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most common cause is bacterial infection.</a:t>
            </a:r>
          </a:p>
          <a:p>
            <a:pPr algn="l" rtl="0"/>
            <a:r>
              <a:rPr lang="en-US" dirty="0" err="1" smtClean="0"/>
              <a:t>E.coli</a:t>
            </a:r>
            <a:r>
              <a:rPr lang="en-US" dirty="0" smtClean="0"/>
              <a:t> in 70% of uncomplicated cases of lower UTI.</a:t>
            </a:r>
          </a:p>
          <a:p>
            <a:pPr algn="l" rtl="0"/>
            <a:r>
              <a:rPr lang="en-US" dirty="0" smtClean="0"/>
              <a:t>Other organisms include </a:t>
            </a:r>
            <a:r>
              <a:rPr lang="en-US" dirty="0" err="1" smtClean="0"/>
              <a:t>proteus</a:t>
            </a:r>
            <a:r>
              <a:rPr lang="en-US" dirty="0" smtClean="0"/>
              <a:t> mirabilis, </a:t>
            </a:r>
            <a:r>
              <a:rPr lang="en-US" dirty="0" err="1" smtClean="0"/>
              <a:t>klibsiella</a:t>
            </a:r>
            <a:r>
              <a:rPr lang="en-US" dirty="0" smtClean="0"/>
              <a:t> </a:t>
            </a:r>
            <a:r>
              <a:rPr lang="en-US" dirty="0" err="1" smtClean="0"/>
              <a:t>pneumoniae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4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Presentation of Cystitis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 err="1" smtClean="0"/>
              <a:t>Dysuria</a:t>
            </a:r>
            <a:endParaRPr lang="en-GB" dirty="0" smtClean="0"/>
          </a:p>
          <a:p>
            <a:pPr algn="l" rtl="0"/>
            <a:r>
              <a:rPr lang="en-GB" dirty="0" smtClean="0"/>
              <a:t>Frequency </a:t>
            </a:r>
          </a:p>
          <a:p>
            <a:pPr algn="l" rtl="0"/>
            <a:r>
              <a:rPr lang="en-GB" dirty="0" smtClean="0"/>
              <a:t>Urgency</a:t>
            </a:r>
          </a:p>
          <a:p>
            <a:pPr algn="l" rtl="0"/>
            <a:r>
              <a:rPr lang="en-GB" dirty="0" err="1" smtClean="0"/>
              <a:t>Suprapubic</a:t>
            </a:r>
            <a:r>
              <a:rPr lang="en-GB" dirty="0" smtClean="0"/>
              <a:t> pain</a:t>
            </a:r>
          </a:p>
          <a:p>
            <a:pPr algn="l" rtl="0"/>
            <a:r>
              <a:rPr lang="en-GB" dirty="0" err="1" smtClean="0"/>
              <a:t>Hematuria</a:t>
            </a:r>
            <a:r>
              <a:rPr lang="en-GB" dirty="0" smtClean="0"/>
              <a:t> +/-</a:t>
            </a:r>
            <a:endParaRPr lang="ar-SA" dirty="0" smtClean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089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Physical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It is often not necessary for diagnosis in patient with typical symptoms of cystitis, but if performed it should include :</a:t>
            </a:r>
          </a:p>
          <a:p>
            <a:pPr algn="l" rtl="0"/>
            <a:r>
              <a:rPr lang="en-US" dirty="0" smtClean="0"/>
              <a:t>Assessment for fever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 err="1" smtClean="0"/>
              <a:t>Costovertebral</a:t>
            </a:r>
            <a:r>
              <a:rPr lang="en-US" dirty="0" smtClean="0"/>
              <a:t> angle tenderness </a:t>
            </a:r>
          </a:p>
          <a:p>
            <a:pPr algn="l" rtl="0"/>
            <a:r>
              <a:rPr lang="en-US" dirty="0" smtClean="0"/>
              <a:t>Abdominal examination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Differential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Painful bladder syndrome</a:t>
            </a:r>
          </a:p>
          <a:p>
            <a:pPr algn="l" rtl="0"/>
            <a:r>
              <a:rPr lang="en-US" dirty="0" smtClean="0"/>
              <a:t>Bladder lesion (Tumor, calculi)</a:t>
            </a:r>
          </a:p>
          <a:p>
            <a:pPr algn="l" rtl="0"/>
            <a:r>
              <a:rPr lang="en-US" dirty="0" smtClean="0"/>
              <a:t>Pelvic inflammatory disease</a:t>
            </a:r>
          </a:p>
          <a:p>
            <a:pPr algn="l" rtl="0"/>
            <a:r>
              <a:rPr lang="en-US" dirty="0" smtClean="0"/>
              <a:t>Drug induced cystitis (Cyclophosphamide, allopurinol)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98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Urinalysis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Urine culture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Imaging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92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Not indicated in patient with typical symptoms.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Dipstick</a:t>
            </a:r>
          </a:p>
          <a:p>
            <a:pPr algn="l" rtl="0"/>
            <a:r>
              <a:rPr lang="en-US" dirty="0" smtClean="0"/>
              <a:t>Microscopic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21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Dipstick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Leukocyte esterase, nitrites, protein, and blood are the important features in evaluating for UTI.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6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ultistixUrinalysisColor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6817" y="0"/>
            <a:ext cx="5270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6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Looks for the presence of </a:t>
            </a:r>
            <a:r>
              <a:rPr lang="en-US" dirty="0"/>
              <a:t>white </a:t>
            </a:r>
            <a:r>
              <a:rPr lang="en-US" dirty="0" smtClean="0"/>
              <a:t>blood cells, </a:t>
            </a:r>
            <a:r>
              <a:rPr lang="en-US" dirty="0"/>
              <a:t>red blood </a:t>
            </a:r>
            <a:r>
              <a:rPr lang="en-US" dirty="0" smtClean="0"/>
              <a:t>cells.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79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the most common organism causing UTI?</a:t>
            </a:r>
          </a:p>
          <a:p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 err="1"/>
              <a:t>proteus</a:t>
            </a:r>
            <a:r>
              <a:rPr lang="en-GB" dirty="0"/>
              <a:t> </a:t>
            </a:r>
            <a:r>
              <a:rPr lang="en-GB" dirty="0" smtClean="0"/>
              <a:t>mirabilis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E.coli</a:t>
            </a:r>
          </a:p>
          <a:p>
            <a:pPr>
              <a:buFont typeface="+mj-lt"/>
              <a:buAutoNum type="arabicPeriod"/>
            </a:pPr>
            <a:r>
              <a:rPr lang="en-GB" dirty="0" err="1" smtClean="0"/>
              <a:t>Klibsiella</a:t>
            </a:r>
            <a:r>
              <a:rPr lang="en-GB" dirty="0" smtClean="0"/>
              <a:t> </a:t>
            </a:r>
            <a:r>
              <a:rPr lang="en-GB" dirty="0" err="1"/>
              <a:t>pneumoniae</a:t>
            </a:r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/>
              <a:t>Pseudomonas aeruginosa</a:t>
            </a:r>
          </a:p>
        </p:txBody>
      </p:sp>
    </p:spTree>
    <p:extLst>
      <p:ext uri="{BB962C8B-B14F-4D97-AF65-F5344CB8AC3E}">
        <p14:creationId xmlns:p14="http://schemas.microsoft.com/office/powerpoint/2010/main" val="263341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400" dirty="0" smtClean="0"/>
              <a:t>Urine culture is important when diagnosis is not clear or UTI is recurrent. 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The presence of more than one organism may indicate a contaminated urine specimen and collection and testing should be repeated.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 The presence of </a:t>
            </a:r>
            <a:r>
              <a:rPr lang="en-US" sz="2400" b="1" u="sng" dirty="0" smtClean="0"/>
              <a:t>≥ 10</a:t>
            </a:r>
            <a:r>
              <a:rPr lang="en-US" sz="2400" b="1" u="sng" baseline="30000" dirty="0" smtClean="0"/>
              <a:t>5</a:t>
            </a:r>
            <a:r>
              <a:rPr lang="en-US" sz="2400" b="1" u="sng" dirty="0" smtClean="0"/>
              <a:t> CFU/</a:t>
            </a:r>
            <a:r>
              <a:rPr lang="en-US" sz="2400" b="1" u="sng" dirty="0" err="1" smtClean="0"/>
              <a:t>mL</a:t>
            </a:r>
            <a:r>
              <a:rPr lang="en-US" sz="2400" b="1" u="sng" dirty="0" smtClean="0"/>
              <a:t> </a:t>
            </a:r>
            <a:r>
              <a:rPr lang="en-US" sz="2400" dirty="0" smtClean="0"/>
              <a:t>of bacteria is the traditional diagnostic indicator for UTI. However, in the presence of </a:t>
            </a:r>
            <a:r>
              <a:rPr lang="en-US" sz="2400" dirty="0" err="1" smtClean="0"/>
              <a:t>dysuria</a:t>
            </a:r>
            <a:r>
              <a:rPr lang="en-US" sz="2400" dirty="0" smtClean="0"/>
              <a:t> and other symptoms for UTI, </a:t>
            </a:r>
            <a:r>
              <a:rPr lang="en-US" sz="2400" b="1" u="sng" dirty="0" smtClean="0"/>
              <a:t>10</a:t>
            </a:r>
            <a:r>
              <a:rPr lang="en-US" sz="2400" b="1" u="sng" baseline="30000" dirty="0" smtClean="0"/>
              <a:t>2</a:t>
            </a:r>
            <a:r>
              <a:rPr lang="en-US" sz="2400" b="1" u="sng" dirty="0" smtClean="0"/>
              <a:t> CFU/</a:t>
            </a:r>
            <a:r>
              <a:rPr lang="en-US" sz="2400" b="1" u="sng" dirty="0" err="1" smtClean="0"/>
              <a:t>mL</a:t>
            </a:r>
            <a:r>
              <a:rPr lang="en-US" sz="2400" b="1" u="sng" dirty="0" smtClean="0"/>
              <a:t> </a:t>
            </a:r>
            <a:r>
              <a:rPr lang="en-US" sz="2400" dirty="0" smtClean="0"/>
              <a:t>confirms the diagnosis.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Urine Culture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6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GB" dirty="0" smtClean="0"/>
              <a:t>Imaging Studies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rtlCol="0">
            <a:normAutofit/>
          </a:bodyPr>
          <a:lstStyle/>
          <a:p>
            <a:pPr algn="l" rtl="0"/>
            <a:r>
              <a:rPr lang="en-GB" dirty="0" smtClean="0"/>
              <a:t>Indications:</a:t>
            </a:r>
          </a:p>
          <a:p>
            <a:pPr lvl="1" algn="l" rtl="0"/>
            <a:r>
              <a:rPr lang="en-GB" dirty="0" smtClean="0"/>
              <a:t>Persistent symptoms after 48-72 hours of treatment.</a:t>
            </a:r>
          </a:p>
          <a:p>
            <a:pPr lvl="1" algn="l" rtl="0"/>
            <a:r>
              <a:rPr lang="en-GB" dirty="0" smtClean="0"/>
              <a:t>Patients with pyelonephritis who are severely ill or with symptoms of renal colic</a:t>
            </a:r>
          </a:p>
          <a:p>
            <a:pPr lvl="1" algn="l" rtl="0"/>
            <a:endParaRPr lang="en-GB" dirty="0" smtClean="0"/>
          </a:p>
          <a:p>
            <a:pPr lvl="1" algn="l" rtl="0"/>
            <a:endParaRPr lang="en-GB" dirty="0" smtClean="0"/>
          </a:p>
          <a:p>
            <a:pPr lvl="1" algn="l" rtl="0"/>
            <a:endParaRPr lang="en-GB" dirty="0"/>
          </a:p>
          <a:p>
            <a:pPr lvl="1" algn="l" rtl="0"/>
            <a:endParaRPr lang="en-GB" dirty="0" smtClean="0"/>
          </a:p>
          <a:p>
            <a:pPr lvl="1" algn="l" rtl="0"/>
            <a:endParaRPr lang="en-GB" dirty="0"/>
          </a:p>
          <a:p>
            <a:pPr lvl="1" algn="l" rtl="0"/>
            <a:endParaRPr lang="en-GB" dirty="0" smtClean="0"/>
          </a:p>
          <a:p>
            <a:pPr lvl="1" algn="l" rtl="0"/>
            <a:r>
              <a:rPr lang="en-GB" dirty="0" smtClean="0"/>
              <a:t>History of:</a:t>
            </a:r>
          </a:p>
          <a:p>
            <a:pPr lvl="2" algn="l" rtl="0"/>
            <a:r>
              <a:rPr lang="en-GB" dirty="0" smtClean="0"/>
              <a:t>Renal stone</a:t>
            </a:r>
          </a:p>
          <a:p>
            <a:pPr lvl="2" algn="l" rtl="0"/>
            <a:r>
              <a:rPr lang="en-GB" dirty="0" smtClean="0"/>
              <a:t>Diabetes</a:t>
            </a:r>
          </a:p>
          <a:p>
            <a:pPr lvl="2" algn="l" rtl="0"/>
            <a:r>
              <a:rPr lang="en-GB" dirty="0" smtClean="0"/>
              <a:t>Urologic surgery</a:t>
            </a:r>
          </a:p>
          <a:p>
            <a:pPr lvl="2" algn="l" rtl="0"/>
            <a:r>
              <a:rPr lang="en-GB" dirty="0" smtClean="0"/>
              <a:t>Renal transplant</a:t>
            </a:r>
          </a:p>
          <a:p>
            <a:pPr lvl="2" algn="l" rtl="0"/>
            <a:r>
              <a:rPr lang="en-GB" dirty="0" smtClean="0"/>
              <a:t>Immunosuppression</a:t>
            </a:r>
          </a:p>
          <a:p>
            <a:pPr lvl="2" algn="l" rtl="0"/>
            <a:r>
              <a:rPr lang="en-GB" dirty="0" smtClean="0"/>
              <a:t>Recurrent pyelonephritis</a:t>
            </a:r>
          </a:p>
          <a:p>
            <a:pPr lvl="2" algn="l" rtl="0"/>
            <a:r>
              <a:rPr lang="en-GB" dirty="0" err="1" smtClean="0"/>
              <a:t>Urosepsis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087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dirty="0" smtClean="0"/>
              <a:t>Uncomplicated Cystitis: Management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dirty="0" smtClean="0"/>
              <a:t>In women:</a:t>
            </a:r>
          </a:p>
          <a:p>
            <a:pPr lvl="1" algn="l" rtl="0"/>
            <a:r>
              <a:rPr lang="en-GB" dirty="0" smtClean="0"/>
              <a:t>Nitrofurantoin</a:t>
            </a:r>
            <a:r>
              <a:rPr lang="en-GB" dirty="0"/>
              <a:t> </a:t>
            </a:r>
            <a:r>
              <a:rPr lang="en-GB" dirty="0" smtClean="0"/>
              <a:t>100 </a:t>
            </a:r>
            <a:r>
              <a:rPr lang="en-GB" dirty="0"/>
              <a:t>mg orally twice daily for five </a:t>
            </a:r>
            <a:r>
              <a:rPr lang="en-GB" dirty="0" smtClean="0"/>
              <a:t>days</a:t>
            </a:r>
          </a:p>
          <a:p>
            <a:pPr lvl="1" algn="l" rtl="0"/>
            <a:r>
              <a:rPr lang="en-GB" dirty="0" smtClean="0"/>
              <a:t>TMP-SMX</a:t>
            </a:r>
            <a:r>
              <a:rPr lang="en-GB" dirty="0"/>
              <a:t>; one double strength tablet [160/800 mg] twice daily for three </a:t>
            </a:r>
            <a:r>
              <a:rPr lang="en-GB" dirty="0" smtClean="0"/>
              <a:t>days</a:t>
            </a:r>
          </a:p>
          <a:p>
            <a:pPr lvl="1" algn="l" rtl="0"/>
            <a:r>
              <a:rPr lang="en-GB" dirty="0" err="1" smtClean="0"/>
              <a:t>Fosfomycin</a:t>
            </a:r>
            <a:r>
              <a:rPr lang="en-GB" dirty="0"/>
              <a:t> </a:t>
            </a:r>
            <a:r>
              <a:rPr lang="en-GB" dirty="0" smtClean="0"/>
              <a:t>3 </a:t>
            </a:r>
            <a:r>
              <a:rPr lang="en-GB" dirty="0"/>
              <a:t>grams single </a:t>
            </a:r>
            <a:r>
              <a:rPr lang="en-GB" dirty="0" smtClean="0"/>
              <a:t>dose</a:t>
            </a:r>
          </a:p>
          <a:p>
            <a:pPr lvl="1" algn="l" rtl="0"/>
            <a:r>
              <a:rPr lang="en-GB" dirty="0" err="1"/>
              <a:t>P</a:t>
            </a:r>
            <a:r>
              <a:rPr lang="en-GB" dirty="0" err="1" smtClean="0"/>
              <a:t>ivmecillinam</a:t>
            </a:r>
            <a:r>
              <a:rPr lang="en-GB" dirty="0" smtClean="0"/>
              <a:t> 400 </a:t>
            </a:r>
            <a:r>
              <a:rPr lang="en-GB" dirty="0"/>
              <a:t>mg orally twice daily for three to seven </a:t>
            </a:r>
            <a:r>
              <a:rPr lang="en-GB" dirty="0" smtClean="0"/>
              <a:t>days</a:t>
            </a:r>
          </a:p>
          <a:p>
            <a:pPr lvl="1" algn="l" rtl="0"/>
            <a:r>
              <a:rPr lang="en-US" dirty="0" err="1" smtClean="0"/>
              <a:t>Fluoroquinolones</a:t>
            </a:r>
            <a:r>
              <a:rPr lang="en-US" dirty="0" smtClean="0"/>
              <a:t> are good alternatives</a:t>
            </a:r>
            <a:endParaRPr lang="en-GB" dirty="0" smtClean="0"/>
          </a:p>
          <a:p>
            <a:pPr algn="l" rtl="0"/>
            <a:r>
              <a:rPr lang="en-GB" dirty="0" smtClean="0"/>
              <a:t>In men:</a:t>
            </a:r>
          </a:p>
          <a:p>
            <a:pPr lvl="1" algn="l" rtl="0"/>
            <a:r>
              <a:rPr lang="en-GB" dirty="0" smtClean="0"/>
              <a:t>Trimethoprim-</a:t>
            </a:r>
            <a:r>
              <a:rPr lang="en-GB" dirty="0" err="1" smtClean="0"/>
              <a:t>sulfamethoxazole</a:t>
            </a:r>
            <a:r>
              <a:rPr lang="en-GB" dirty="0" smtClean="0"/>
              <a:t> </a:t>
            </a:r>
            <a:r>
              <a:rPr lang="en-GB" dirty="0"/>
              <a:t>or </a:t>
            </a:r>
            <a:r>
              <a:rPr lang="en-GB" dirty="0" err="1"/>
              <a:t>fluoroquinolones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5981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H:\My Documents\HiSHaM\MED\PHC\SLS\Uncomplicated cystit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33337"/>
            <a:ext cx="2552700" cy="679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70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GB" dirty="0" smtClean="0"/>
              <a:t>Complicated Cystitis: Management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dirty="0" smtClean="0"/>
              <a:t>For patients who can tolerate oral therapy: (5-10 days)</a:t>
            </a:r>
          </a:p>
          <a:p>
            <a:pPr lvl="1" algn="l" rtl="0"/>
            <a:r>
              <a:rPr lang="en-GB" dirty="0" smtClean="0"/>
              <a:t>Oral </a:t>
            </a:r>
            <a:r>
              <a:rPr lang="en-GB" dirty="0" err="1" smtClean="0"/>
              <a:t>fluoroquinolone</a:t>
            </a:r>
            <a:endParaRPr lang="en-GB" dirty="0" smtClean="0"/>
          </a:p>
          <a:p>
            <a:pPr lvl="2" algn="l" rtl="0"/>
            <a:r>
              <a:rPr lang="en-GB" dirty="0" smtClean="0"/>
              <a:t>Ciprofloxacin </a:t>
            </a:r>
            <a:r>
              <a:rPr lang="en-GB" dirty="0"/>
              <a:t>(500 mg orally twice daily or 1000 mg extended release once </a:t>
            </a:r>
            <a:r>
              <a:rPr lang="en-GB" dirty="0" smtClean="0"/>
              <a:t>daily)</a:t>
            </a:r>
          </a:p>
          <a:p>
            <a:pPr lvl="2" algn="l" rtl="0"/>
            <a:r>
              <a:rPr lang="en-GB" dirty="0" smtClean="0"/>
              <a:t>Levofloxacin </a:t>
            </a:r>
            <a:r>
              <a:rPr lang="en-GB" dirty="0"/>
              <a:t>(750 mg orally once </a:t>
            </a:r>
            <a:r>
              <a:rPr lang="en-GB" dirty="0" smtClean="0"/>
              <a:t>daily</a:t>
            </a:r>
          </a:p>
          <a:p>
            <a:pPr algn="l" rtl="0"/>
            <a:r>
              <a:rPr lang="en-GB" dirty="0" smtClean="0"/>
              <a:t>For patients who cannot tolerate oral therapy: (5-14 days)</a:t>
            </a:r>
          </a:p>
          <a:p>
            <a:pPr lvl="1" algn="l" rtl="0"/>
            <a:r>
              <a:rPr lang="en-GB" dirty="0" smtClean="0"/>
              <a:t>Levofloxacin 500 mg</a:t>
            </a:r>
          </a:p>
          <a:p>
            <a:pPr lvl="1" algn="l" rtl="0"/>
            <a:r>
              <a:rPr lang="en-GB" dirty="0"/>
              <a:t>C</a:t>
            </a:r>
            <a:r>
              <a:rPr lang="en-GB" dirty="0" smtClean="0"/>
              <a:t>eftriaxone 1 g</a:t>
            </a:r>
          </a:p>
          <a:p>
            <a:pPr lvl="1" algn="l" rtl="0"/>
            <a:r>
              <a:rPr lang="en-GB" dirty="0" err="1"/>
              <a:t>E</a:t>
            </a:r>
            <a:r>
              <a:rPr lang="en-GB" dirty="0" err="1" smtClean="0"/>
              <a:t>rtapenem</a:t>
            </a:r>
            <a:r>
              <a:rPr lang="en-GB" dirty="0" smtClean="0"/>
              <a:t> 1 g</a:t>
            </a:r>
          </a:p>
          <a:p>
            <a:pPr lvl="1" algn="l" rtl="0"/>
            <a:r>
              <a:rPr lang="en-GB" dirty="0"/>
              <a:t>A</a:t>
            </a:r>
            <a:r>
              <a:rPr lang="en-GB" dirty="0" smtClean="0"/>
              <a:t>minoglycoside 3 </a:t>
            </a:r>
            <a:r>
              <a:rPr lang="en-GB" dirty="0"/>
              <a:t>to 5 mg/kg of gentamicin or </a:t>
            </a:r>
            <a:r>
              <a:rPr lang="en-GB" dirty="0" smtClean="0"/>
              <a:t>tobramycin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388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GB" dirty="0" smtClean="0"/>
              <a:t>Pyelonephritis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dirty="0" smtClean="0"/>
              <a:t>Inflammation of the kidney parenchyma, calyces, and pelvis</a:t>
            </a:r>
          </a:p>
          <a:p>
            <a:pPr algn="l" rtl="0"/>
            <a:endParaRPr lang="en-GB" dirty="0" smtClean="0"/>
          </a:p>
          <a:p>
            <a:pPr algn="l" rtl="0"/>
            <a:r>
              <a:rPr lang="en-GB" dirty="0" smtClean="0"/>
              <a:t>Uncomplicated</a:t>
            </a:r>
          </a:p>
          <a:p>
            <a:pPr algn="l" rtl="0"/>
            <a:r>
              <a:rPr lang="en-GB" dirty="0" smtClean="0"/>
              <a:t>Complicated</a:t>
            </a:r>
          </a:p>
        </p:txBody>
      </p:sp>
    </p:spTree>
    <p:extLst>
      <p:ext uri="{BB962C8B-B14F-4D97-AF65-F5344CB8AC3E}">
        <p14:creationId xmlns:p14="http://schemas.microsoft.com/office/powerpoint/2010/main" val="22169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992885"/>
              </p:ext>
            </p:extLst>
          </p:nvPr>
        </p:nvGraphicFramePr>
        <p:xfrm>
          <a:off x="901390" y="189368"/>
          <a:ext cx="7524000" cy="6480000"/>
        </p:xfrm>
        <a:graphic>
          <a:graphicData uri="http://schemas.openxmlformats.org/drawingml/2006/table">
            <a:tbl>
              <a:tblPr/>
              <a:tblGrid>
                <a:gridCol w="7524000"/>
              </a:tblGrid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</a:rPr>
                        <a:t>Patient demographics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</a:rPr>
                        <a:t>Pregnancy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</a:rPr>
                        <a:t>Advanced age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>
                          <a:solidFill>
                            <a:schemeClr val="bg1"/>
                          </a:solidFill>
                          <a:effectLst/>
                        </a:rPr>
                        <a:t>Comorbidities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</a:rPr>
                        <a:t>Diabetes mellitus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</a:rPr>
                        <a:t>Immunosuppression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</a:rPr>
                        <a:t>Renal failure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</a:rPr>
                        <a:t>Renal transplantation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</a:rPr>
                        <a:t>History of urinary tract infection in childhood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>
                          <a:solidFill>
                            <a:schemeClr val="bg1"/>
                          </a:solidFill>
                          <a:effectLst/>
                        </a:rPr>
                        <a:t>Infection characteristics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</a:rPr>
                        <a:t>Hospital-acquired infection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</a:rPr>
                        <a:t>Uropathogen broadly resistant to antimicrobials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</a:rPr>
                        <a:t>Symptoms for seven or more days before seeking care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</a:rPr>
                        <a:t>Recent antimicrobial use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</a:rPr>
                        <a:t>Recent urinary tract instrumentation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>
                          <a:solidFill>
                            <a:schemeClr val="bg1"/>
                          </a:solidFill>
                          <a:effectLst/>
                        </a:rPr>
                        <a:t>Functional or anatomic abnormality of the urinary tract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</a:rPr>
                        <a:t>Urinary tract obstruction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</a:rPr>
                        <a:t>Prostatic hypertrophy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</a:rPr>
                        <a:t>Urethral stricture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</a:rPr>
                        <a:t>Presence of an indwelling urethral catheter, stent, nephrostomy tube or urinary diversion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88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GB" dirty="0" smtClean="0"/>
              <a:t>Pyelonephritis: Epidemiology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 smtClean="0"/>
              <a:t>In the US:</a:t>
            </a:r>
          </a:p>
          <a:p>
            <a:pPr lvl="1" algn="l" rtl="0"/>
            <a:r>
              <a:rPr lang="en-GB" dirty="0"/>
              <a:t>17 cases per 10,000 </a:t>
            </a:r>
            <a:r>
              <a:rPr lang="en-GB" dirty="0" smtClean="0"/>
              <a:t>females/year</a:t>
            </a:r>
          </a:p>
          <a:p>
            <a:pPr lvl="1" algn="l" rtl="0"/>
            <a:r>
              <a:rPr lang="en-GB" dirty="0" smtClean="0"/>
              <a:t>4 </a:t>
            </a:r>
            <a:r>
              <a:rPr lang="en-GB" dirty="0"/>
              <a:t>cases per 10,000 </a:t>
            </a:r>
            <a:r>
              <a:rPr lang="en-GB" dirty="0" smtClean="0"/>
              <a:t>males/year</a:t>
            </a:r>
          </a:p>
          <a:p>
            <a:pPr algn="l" rtl="0"/>
            <a:endParaRPr lang="en-GB" dirty="0" smtClean="0"/>
          </a:p>
          <a:p>
            <a:pPr algn="l" rtl="0"/>
            <a:r>
              <a:rPr lang="en-GB" dirty="0" smtClean="0"/>
              <a:t>250,000 new cases/year</a:t>
            </a:r>
          </a:p>
        </p:txBody>
      </p:sp>
    </p:spTree>
    <p:extLst>
      <p:ext uri="{BB962C8B-B14F-4D97-AF65-F5344CB8AC3E}">
        <p14:creationId xmlns:p14="http://schemas.microsoft.com/office/powerpoint/2010/main" val="225803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GB" dirty="0" smtClean="0"/>
              <a:t>Pyelonephritis: Causes</a:t>
            </a:r>
            <a:endParaRPr lang="ar-SA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044595"/>
              </p:ext>
            </p:extLst>
          </p:nvPr>
        </p:nvGraphicFramePr>
        <p:xfrm>
          <a:off x="486000" y="1377534"/>
          <a:ext cx="8172000" cy="5435842"/>
        </p:xfrm>
        <a:graphic>
          <a:graphicData uri="http://schemas.openxmlformats.org/drawingml/2006/table">
            <a:tbl>
              <a:tblPr/>
              <a:tblGrid>
                <a:gridCol w="2724000"/>
                <a:gridCol w="2724000"/>
                <a:gridCol w="2724000"/>
              </a:tblGrid>
              <a:tr h="323837">
                <a:tc>
                  <a:txBody>
                    <a:bodyPr/>
                    <a:lstStyle/>
                    <a:p>
                      <a:pPr algn="l" rtl="0"/>
                      <a:r>
                        <a:rPr lang="en-GB" sz="1500" b="1" dirty="0">
                          <a:solidFill>
                            <a:schemeClr val="bg1"/>
                          </a:solidFill>
                          <a:effectLst/>
                        </a:rPr>
                        <a:t>Bacteria</a:t>
                      </a:r>
                      <a:endParaRPr lang="en-GB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1171" marR="31171" marT="31171" marB="31171" anchor="ctr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500" b="1">
                          <a:solidFill>
                            <a:schemeClr val="bg1"/>
                          </a:solidFill>
                          <a:effectLst/>
                        </a:rPr>
                        <a:t>% Uncomplicated</a:t>
                      </a:r>
                      <a:endParaRPr lang="en-GB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1171" marR="31171" marT="31171" marB="31171" anchor="ctr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500" b="1">
                          <a:solidFill>
                            <a:schemeClr val="bg1"/>
                          </a:solidFill>
                          <a:effectLst/>
                        </a:rPr>
                        <a:t>% Complicated</a:t>
                      </a:r>
                      <a:endParaRPr lang="en-GB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1171" marR="31171" marT="31171" marB="31171" anchor="ctr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837">
                <a:tc>
                  <a:txBody>
                    <a:bodyPr/>
                    <a:lstStyle/>
                    <a:p>
                      <a:pPr algn="l" rtl="0"/>
                      <a:r>
                        <a:rPr lang="en-GB" sz="1500" b="1" dirty="0">
                          <a:solidFill>
                            <a:schemeClr val="bg1"/>
                          </a:solidFill>
                          <a:effectLst/>
                        </a:rPr>
                        <a:t>Gram </a:t>
                      </a:r>
                      <a:r>
                        <a:rPr lang="en-GB" sz="1500" b="1" dirty="0" smtClean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r>
                        <a:rPr lang="en-GB" sz="1500" b="1" dirty="0" err="1" smtClean="0">
                          <a:solidFill>
                            <a:schemeClr val="bg1"/>
                          </a:solidFill>
                          <a:effectLst/>
                        </a:rPr>
                        <a:t>ve</a:t>
                      </a:r>
                      <a:endParaRPr lang="en-GB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GB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GB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837">
                <a:tc>
                  <a:txBody>
                    <a:bodyPr/>
                    <a:lstStyle/>
                    <a:p>
                      <a:pPr algn="l" rtl="0"/>
                      <a:r>
                        <a:rPr lang="en-GB" sz="1500" i="1">
                          <a:solidFill>
                            <a:schemeClr val="bg1"/>
                          </a:solidFill>
                          <a:effectLst/>
                        </a:rPr>
                        <a:t>Escherichia coli</a:t>
                      </a:r>
                      <a:endParaRPr lang="en-GB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</a:rPr>
                        <a:t>70-95</a:t>
                      </a: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</a:rPr>
                        <a:t>21-54</a:t>
                      </a: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837">
                <a:tc>
                  <a:txBody>
                    <a:bodyPr/>
                    <a:lstStyle/>
                    <a:p>
                      <a:pPr algn="l" rtl="0"/>
                      <a:r>
                        <a:rPr lang="en-GB" sz="1500" i="1">
                          <a:solidFill>
                            <a:schemeClr val="bg1"/>
                          </a:solidFill>
                          <a:effectLst/>
                        </a:rPr>
                        <a:t>Proteus mirabilis</a:t>
                      </a:r>
                      <a:endParaRPr lang="en-GB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</a:rPr>
                        <a:t>1-2</a:t>
                      </a: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</a:rPr>
                        <a:t>1-10</a:t>
                      </a: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837">
                <a:tc>
                  <a:txBody>
                    <a:bodyPr/>
                    <a:lstStyle/>
                    <a:p>
                      <a:pPr algn="l" rtl="0"/>
                      <a:r>
                        <a:rPr lang="en-GB" sz="1500" i="1">
                          <a:solidFill>
                            <a:schemeClr val="bg1"/>
                          </a:solidFill>
                          <a:effectLst/>
                        </a:rPr>
                        <a:t>Klebsiella</a:t>
                      </a:r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</a:rPr>
                        <a:t> spp</a:t>
                      </a: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</a:rPr>
                        <a:t>1-2</a:t>
                      </a: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</a:rPr>
                        <a:t>2-17</a:t>
                      </a: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837">
                <a:tc>
                  <a:txBody>
                    <a:bodyPr/>
                    <a:lstStyle/>
                    <a:p>
                      <a:pPr algn="l" rtl="0"/>
                      <a:r>
                        <a:rPr lang="en-GB" sz="1500" i="1">
                          <a:solidFill>
                            <a:schemeClr val="bg1"/>
                          </a:solidFill>
                          <a:effectLst/>
                        </a:rPr>
                        <a:t>Citrobacter</a:t>
                      </a:r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</a:rPr>
                        <a:t> spp</a:t>
                      </a: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</a:rPr>
                        <a:t>&lt; 1</a:t>
                      </a: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837">
                <a:tc>
                  <a:txBody>
                    <a:bodyPr/>
                    <a:lstStyle/>
                    <a:p>
                      <a:pPr algn="l" rtl="0"/>
                      <a:r>
                        <a:rPr lang="en-GB" sz="1500" i="1">
                          <a:solidFill>
                            <a:schemeClr val="bg1"/>
                          </a:solidFill>
                          <a:effectLst/>
                        </a:rPr>
                        <a:t>Enterobacter</a:t>
                      </a:r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</a:rPr>
                        <a:t> spp</a:t>
                      </a: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</a:rPr>
                        <a:t>&lt; 1</a:t>
                      </a: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</a:rPr>
                        <a:t>2-10</a:t>
                      </a: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837">
                <a:tc>
                  <a:txBody>
                    <a:bodyPr/>
                    <a:lstStyle/>
                    <a:p>
                      <a:pPr algn="l" rtl="0"/>
                      <a:r>
                        <a:rPr lang="en-GB" sz="1500" i="1" dirty="0">
                          <a:solidFill>
                            <a:schemeClr val="bg1"/>
                          </a:solidFill>
                          <a:effectLst/>
                        </a:rPr>
                        <a:t>Pseudomonas aeruginosa</a:t>
                      </a:r>
                      <a:endParaRPr lang="en-GB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</a:rPr>
                        <a:t>&lt; 1</a:t>
                      </a: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</a:rPr>
                        <a:t>2-19</a:t>
                      </a: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837">
                <a:tc>
                  <a:txBody>
                    <a:bodyPr/>
                    <a:lstStyle/>
                    <a:p>
                      <a:pPr algn="l" rtl="0"/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</a:rPr>
                        <a:t>Other</a:t>
                      </a: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</a:rPr>
                        <a:t>&lt; 1</a:t>
                      </a: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</a:rPr>
                        <a:t>6-20</a:t>
                      </a: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837">
                <a:tc>
                  <a:txBody>
                    <a:bodyPr/>
                    <a:lstStyle/>
                    <a:p>
                      <a:pPr algn="l" rtl="0"/>
                      <a:r>
                        <a:rPr lang="en-GB" sz="1500" b="1" dirty="0">
                          <a:solidFill>
                            <a:schemeClr val="bg1"/>
                          </a:solidFill>
                          <a:effectLst/>
                        </a:rPr>
                        <a:t>Gram </a:t>
                      </a:r>
                      <a:r>
                        <a:rPr lang="en-GB" sz="1500" b="1" dirty="0" smtClean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r>
                        <a:rPr lang="en-GB" sz="1500" b="1" dirty="0" err="1" smtClean="0">
                          <a:solidFill>
                            <a:schemeClr val="bg1"/>
                          </a:solidFill>
                          <a:effectLst/>
                        </a:rPr>
                        <a:t>ve</a:t>
                      </a:r>
                      <a:endParaRPr lang="en-GB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GB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GB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8287">
                <a:tc>
                  <a:txBody>
                    <a:bodyPr/>
                    <a:lstStyle/>
                    <a:p>
                      <a:pPr algn="l" rtl="0"/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Coagulase-negative staphylococci</a:t>
                      </a: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</a:rPr>
                        <a:t>5-10*</a:t>
                      </a: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</a:rPr>
                        <a:t>1-4</a:t>
                      </a: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837">
                <a:tc>
                  <a:txBody>
                    <a:bodyPr/>
                    <a:lstStyle/>
                    <a:p>
                      <a:pPr algn="l" rtl="0"/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</a:rPr>
                        <a:t>Enterococci</a:t>
                      </a: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</a:rPr>
                        <a:t>1-2</a:t>
                      </a: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</a:rPr>
                        <a:t>1-23</a:t>
                      </a: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837">
                <a:tc>
                  <a:txBody>
                    <a:bodyPr/>
                    <a:lstStyle/>
                    <a:p>
                      <a:pPr algn="l" rtl="0"/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</a:rPr>
                        <a:t>Group B streptococci</a:t>
                      </a: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</a:rPr>
                        <a:t>&lt; 1</a:t>
                      </a: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</a:rPr>
                        <a:t>1-4</a:t>
                      </a: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837">
                <a:tc>
                  <a:txBody>
                    <a:bodyPr/>
                    <a:lstStyle/>
                    <a:p>
                      <a:pPr algn="l" rtl="0"/>
                      <a:r>
                        <a:rPr lang="en-GB" sz="1500" i="1">
                          <a:solidFill>
                            <a:schemeClr val="bg1"/>
                          </a:solidFill>
                          <a:effectLst/>
                        </a:rPr>
                        <a:t>Staphylococcus aureus</a:t>
                      </a:r>
                      <a:endParaRPr lang="en-GB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</a:rPr>
                        <a:t>&lt; 1</a:t>
                      </a: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</a:rPr>
                        <a:t>1-23</a:t>
                      </a: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837">
                <a:tc>
                  <a:txBody>
                    <a:bodyPr/>
                    <a:lstStyle/>
                    <a:p>
                      <a:pPr algn="l" rtl="0"/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</a:rPr>
                        <a:t>Other</a:t>
                      </a: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&lt; 1</a:t>
                      </a: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837">
                <a:tc gridSpan="3">
                  <a:txBody>
                    <a:bodyPr/>
                    <a:lstStyle/>
                    <a:p>
                      <a:pPr algn="ctr" rtl="0"/>
                      <a:r>
                        <a:rPr lang="en-GB" sz="1500" b="1" dirty="0" smtClean="0">
                          <a:solidFill>
                            <a:schemeClr val="bg1"/>
                          </a:solidFill>
                          <a:effectLst/>
                        </a:rPr>
                        <a:t>Bacterial </a:t>
                      </a:r>
                      <a:r>
                        <a:rPr lang="en-GB" sz="1500" b="1" dirty="0" err="1" smtClean="0">
                          <a:solidFill>
                            <a:schemeClr val="bg1"/>
                          </a:solidFill>
                          <a:effectLst/>
                        </a:rPr>
                        <a:t>Etiology</a:t>
                      </a:r>
                      <a:r>
                        <a:rPr lang="en-GB" sz="1500" b="1" dirty="0" smtClean="0">
                          <a:solidFill>
                            <a:schemeClr val="bg1"/>
                          </a:solidFill>
                          <a:effectLst/>
                        </a:rPr>
                        <a:t> of UTIs</a:t>
                      </a:r>
                      <a:endParaRPr lang="en-GB" sz="15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GB" sz="1500" dirty="0">
                        <a:effectLst/>
                      </a:endParaRP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GB" sz="1500" dirty="0">
                        <a:effectLst/>
                      </a:endParaRPr>
                    </a:p>
                  </a:txBody>
                  <a:tcPr marL="31171" marR="31171" marT="31171" marB="3117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9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GB" dirty="0" smtClean="0"/>
              <a:t>Pyelonephritis: Presentation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 smtClean="0"/>
              <a:t>Fever +/- chills &amp; rigors</a:t>
            </a:r>
          </a:p>
          <a:p>
            <a:pPr algn="l" rtl="0"/>
            <a:r>
              <a:rPr lang="en-GB" dirty="0" smtClean="0"/>
              <a:t>Flank pain</a:t>
            </a:r>
          </a:p>
          <a:p>
            <a:pPr algn="l" rtl="0"/>
            <a:r>
              <a:rPr lang="en-GB" dirty="0" smtClean="0"/>
              <a:t>Nausea/vomiting</a:t>
            </a:r>
          </a:p>
          <a:p>
            <a:pPr algn="l" rtl="0"/>
            <a:r>
              <a:rPr lang="en-GB" dirty="0" smtClean="0"/>
              <a:t>Symptoms of cystitis may present</a:t>
            </a:r>
          </a:p>
        </p:txBody>
      </p:sp>
    </p:spTree>
    <p:extLst>
      <p:ext uri="{BB962C8B-B14F-4D97-AF65-F5344CB8AC3E}">
        <p14:creationId xmlns:p14="http://schemas.microsoft.com/office/powerpoint/2010/main" val="225803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Which of the following is considered as a risk factor for complicated UTI?</a:t>
            </a:r>
          </a:p>
          <a:p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 smtClean="0"/>
              <a:t>High grade fever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Severe flank pain</a:t>
            </a:r>
          </a:p>
          <a:p>
            <a:pPr>
              <a:buFont typeface="+mj-lt"/>
              <a:buAutoNum type="arabicPeriod"/>
            </a:pPr>
            <a:r>
              <a:rPr lang="en-GB" dirty="0"/>
              <a:t>Urinary tract </a:t>
            </a:r>
            <a:r>
              <a:rPr lang="en-GB" dirty="0" smtClean="0"/>
              <a:t>obstruction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Female gender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60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dirty="0" smtClean="0"/>
              <a:t>Pyelonephritis: Differential Diagnoses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GB" dirty="0"/>
              <a:t>Urethritis</a:t>
            </a:r>
            <a:endParaRPr lang="en-GB" dirty="0" smtClean="0"/>
          </a:p>
          <a:p>
            <a:pPr marL="0" indent="0" algn="l" rtl="0">
              <a:buNone/>
            </a:pPr>
            <a:r>
              <a:rPr lang="en-GB" dirty="0"/>
              <a:t>Renal stone</a:t>
            </a:r>
          </a:p>
          <a:p>
            <a:pPr marL="0" indent="0" algn="l" rtl="0">
              <a:buNone/>
            </a:pPr>
            <a:r>
              <a:rPr lang="en-GB" dirty="0" smtClean="0"/>
              <a:t>Appendicitis</a:t>
            </a:r>
          </a:p>
          <a:p>
            <a:pPr marL="0" indent="0" algn="l" rtl="0">
              <a:buNone/>
            </a:pPr>
            <a:r>
              <a:rPr lang="en-GB" dirty="0" smtClean="0"/>
              <a:t>Vaginitis</a:t>
            </a:r>
          </a:p>
          <a:p>
            <a:pPr marL="0" indent="0" algn="l" rtl="0">
              <a:buNone/>
            </a:pPr>
            <a:r>
              <a:rPr lang="en-GB" dirty="0" smtClean="0"/>
              <a:t>PID</a:t>
            </a:r>
          </a:p>
          <a:p>
            <a:pPr marL="0" indent="0" algn="l" rtl="0">
              <a:buNone/>
            </a:pPr>
            <a:r>
              <a:rPr lang="en-GB" dirty="0" smtClean="0"/>
              <a:t>Prostatitis</a:t>
            </a:r>
          </a:p>
        </p:txBody>
      </p:sp>
    </p:spTree>
    <p:extLst>
      <p:ext uri="{BB962C8B-B14F-4D97-AF65-F5344CB8AC3E}">
        <p14:creationId xmlns:p14="http://schemas.microsoft.com/office/powerpoint/2010/main" val="221695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GB" dirty="0" smtClean="0"/>
              <a:t>Pyelonephritis: Investigation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dirty="0" smtClean="0"/>
              <a:t>Urinalysis</a:t>
            </a:r>
          </a:p>
          <a:p>
            <a:pPr algn="l" rtl="0"/>
            <a:r>
              <a:rPr lang="en-GB" dirty="0" smtClean="0"/>
              <a:t>Urine culture</a:t>
            </a:r>
          </a:p>
          <a:p>
            <a:pPr algn="l" rtl="0"/>
            <a:r>
              <a:rPr lang="en-GB" dirty="0" smtClean="0"/>
              <a:t>Blood culture</a:t>
            </a:r>
          </a:p>
          <a:p>
            <a:pPr algn="l" rtl="0"/>
            <a:r>
              <a:rPr lang="en-GB" dirty="0" smtClean="0"/>
              <a:t>CT</a:t>
            </a:r>
          </a:p>
          <a:p>
            <a:pPr algn="l" rtl="0"/>
            <a:r>
              <a:rPr lang="en-GB" dirty="0" smtClean="0"/>
              <a:t>US</a:t>
            </a:r>
          </a:p>
          <a:p>
            <a:pPr algn="l" rtl="0"/>
            <a:r>
              <a:rPr lang="en-GB" dirty="0" smtClean="0"/>
              <a:t>MRI</a:t>
            </a:r>
          </a:p>
          <a:p>
            <a:pPr algn="l" rtl="0"/>
            <a:r>
              <a:rPr lang="en-GB" dirty="0"/>
              <a:t>Urography</a:t>
            </a:r>
            <a:endParaRPr lang="en-GB" dirty="0" smtClean="0"/>
          </a:p>
          <a:p>
            <a:pPr algn="l" rtl="0"/>
            <a:r>
              <a:rPr lang="en-GB" dirty="0" smtClean="0"/>
              <a:t>Renal </a:t>
            </a:r>
            <a:r>
              <a:rPr lang="en-GB" dirty="0" err="1" smtClean="0"/>
              <a:t>scintigraphy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5803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My Documents\HiSHaM\MED\PHC\SLS\Red_cel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200" y="2289938"/>
            <a:ext cx="3430800" cy="227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GB" dirty="0" smtClean="0"/>
              <a:t>Pyelonephritis: Urinalysis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dirty="0" smtClean="0"/>
              <a:t>MSU</a:t>
            </a:r>
          </a:p>
          <a:p>
            <a:pPr algn="l" rtl="0"/>
            <a:r>
              <a:rPr lang="en-GB" dirty="0" smtClean="0"/>
              <a:t>Urine dipstick</a:t>
            </a:r>
          </a:p>
          <a:p>
            <a:pPr lvl="1" algn="l" rtl="0"/>
            <a:r>
              <a:rPr lang="en-GB" dirty="0" smtClean="0"/>
              <a:t>Leukocyte esterase</a:t>
            </a:r>
          </a:p>
          <a:p>
            <a:pPr lvl="1" algn="l" rtl="0"/>
            <a:r>
              <a:rPr lang="en-GB" dirty="0" smtClean="0"/>
              <a:t>Nitrite</a:t>
            </a:r>
          </a:p>
          <a:p>
            <a:pPr lvl="1" algn="l" rtl="0"/>
            <a:r>
              <a:rPr lang="en-GB" dirty="0" smtClean="0"/>
              <a:t>Blood</a:t>
            </a:r>
          </a:p>
          <a:p>
            <a:pPr algn="l" rtl="0"/>
            <a:r>
              <a:rPr lang="en-GB" dirty="0" smtClean="0"/>
              <a:t>Microscopic examination</a:t>
            </a:r>
          </a:p>
          <a:p>
            <a:pPr lvl="1" algn="l" rtl="0"/>
            <a:r>
              <a:rPr lang="en-GB" dirty="0" smtClean="0"/>
              <a:t>RBC</a:t>
            </a:r>
          </a:p>
          <a:p>
            <a:pPr lvl="1" algn="l" rtl="0"/>
            <a:r>
              <a:rPr lang="en-GB" dirty="0" smtClean="0"/>
              <a:t>WBC</a:t>
            </a:r>
          </a:p>
          <a:p>
            <a:pPr lvl="1" algn="l" rtl="0"/>
            <a:r>
              <a:rPr lang="en-GB" dirty="0" smtClean="0"/>
              <a:t>WBC Casts</a:t>
            </a:r>
            <a:endParaRPr lang="ar-SA" dirty="0"/>
          </a:p>
        </p:txBody>
      </p:sp>
      <p:pic>
        <p:nvPicPr>
          <p:cNvPr id="4099" name="Picture 3" descr="H:\My Documents\HiSHaM\MED\PHC\SLS\White_blood_cel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0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:\My Documents\HiSHaM\MED\PHC\SLS\White_cell_cast_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52663"/>
            <a:ext cx="34290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95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GB" dirty="0"/>
              <a:t>Pyelonephritis: Urine </a:t>
            </a:r>
            <a:r>
              <a:rPr lang="en-GB" dirty="0" smtClean="0"/>
              <a:t>culture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 smtClean="0"/>
              <a:t>Culture and sensitivity</a:t>
            </a:r>
          </a:p>
          <a:p>
            <a:pPr algn="l" rtl="0"/>
            <a:r>
              <a:rPr lang="en-GB" dirty="0" smtClean="0"/>
              <a:t>Indications:</a:t>
            </a:r>
          </a:p>
          <a:p>
            <a:pPr lvl="1" algn="l" rtl="0"/>
            <a:r>
              <a:rPr lang="en-GB" dirty="0" smtClean="0"/>
              <a:t>Persistence or recurrence of symptoms W/I 3 months</a:t>
            </a:r>
          </a:p>
          <a:p>
            <a:pPr lvl="1" algn="l" rtl="0"/>
            <a:r>
              <a:rPr lang="en-GB" dirty="0" smtClean="0"/>
              <a:t>Suspected complicated UTI</a:t>
            </a:r>
          </a:p>
          <a:p>
            <a:pPr lvl="1" algn="l" rtl="0"/>
            <a:r>
              <a:rPr lang="en-GB" dirty="0" smtClean="0"/>
              <a:t>Women with acute pyelonephritis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5803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GB" dirty="0" smtClean="0"/>
              <a:t>Pyelonephritis: Imaging Studies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rtlCol="0">
            <a:normAutofit/>
          </a:bodyPr>
          <a:lstStyle/>
          <a:p>
            <a:pPr algn="l" rtl="0"/>
            <a:r>
              <a:rPr lang="en-GB" dirty="0" smtClean="0"/>
              <a:t>Indications:</a:t>
            </a:r>
          </a:p>
          <a:p>
            <a:pPr lvl="1" algn="l" rtl="0"/>
            <a:r>
              <a:rPr lang="en-GB" dirty="0" smtClean="0"/>
              <a:t>Persistent symptoms after 48-72 hours of treatment.</a:t>
            </a:r>
          </a:p>
          <a:p>
            <a:pPr lvl="1" algn="l" rtl="0"/>
            <a:r>
              <a:rPr lang="en-GB" dirty="0" smtClean="0"/>
              <a:t>Patients with pyelonephritis who are severely ill or with symptoms of renal colic</a:t>
            </a:r>
          </a:p>
          <a:p>
            <a:pPr lvl="1" algn="l" rtl="0"/>
            <a:endParaRPr lang="en-GB" dirty="0" smtClean="0"/>
          </a:p>
          <a:p>
            <a:pPr lvl="1" algn="l" rtl="0"/>
            <a:endParaRPr lang="en-GB" dirty="0"/>
          </a:p>
          <a:p>
            <a:pPr lvl="1" algn="l" rtl="0"/>
            <a:endParaRPr lang="en-GB" dirty="0" smtClean="0"/>
          </a:p>
          <a:p>
            <a:pPr lvl="1" algn="l" rtl="0"/>
            <a:endParaRPr lang="en-GB" dirty="0"/>
          </a:p>
          <a:p>
            <a:pPr lvl="1" algn="l" rtl="0"/>
            <a:endParaRPr lang="en-GB" dirty="0" smtClean="0"/>
          </a:p>
          <a:p>
            <a:pPr lvl="1" algn="l" rtl="0"/>
            <a:endParaRPr lang="en-GB" dirty="0" smtClean="0"/>
          </a:p>
          <a:p>
            <a:pPr lvl="1" algn="l" rtl="0"/>
            <a:r>
              <a:rPr lang="en-GB" dirty="0" smtClean="0"/>
              <a:t>History of:</a:t>
            </a:r>
          </a:p>
          <a:p>
            <a:pPr lvl="2" algn="l" rtl="0"/>
            <a:r>
              <a:rPr lang="en-GB" dirty="0" smtClean="0"/>
              <a:t>Renal stone</a:t>
            </a:r>
          </a:p>
          <a:p>
            <a:pPr lvl="2" algn="l" rtl="0"/>
            <a:r>
              <a:rPr lang="en-GB" dirty="0" smtClean="0"/>
              <a:t>Diabetes</a:t>
            </a:r>
          </a:p>
          <a:p>
            <a:pPr lvl="2" algn="l" rtl="0"/>
            <a:r>
              <a:rPr lang="en-GB" dirty="0" smtClean="0"/>
              <a:t>Urologic surgery</a:t>
            </a:r>
          </a:p>
          <a:p>
            <a:pPr lvl="2" algn="l" rtl="0"/>
            <a:r>
              <a:rPr lang="en-GB" dirty="0" smtClean="0"/>
              <a:t>Renal transplant</a:t>
            </a:r>
          </a:p>
          <a:p>
            <a:pPr lvl="2" algn="l" rtl="0"/>
            <a:r>
              <a:rPr lang="en-GB" dirty="0" smtClean="0"/>
              <a:t>Immunosuppression</a:t>
            </a:r>
          </a:p>
          <a:p>
            <a:pPr lvl="2" algn="l" rtl="0"/>
            <a:r>
              <a:rPr lang="en-GB" dirty="0" smtClean="0"/>
              <a:t>Recurrent pyelonephritis</a:t>
            </a:r>
          </a:p>
          <a:p>
            <a:pPr lvl="2" algn="l" rtl="0"/>
            <a:r>
              <a:rPr lang="en-GB" dirty="0" err="1" smtClean="0"/>
              <a:t>Urosepsis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169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GB" dirty="0" smtClean="0"/>
              <a:t>Pyelonephritis: CT Scan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 smtClean="0"/>
              <a:t>More sensitive than US or IVP</a:t>
            </a:r>
          </a:p>
          <a:p>
            <a:pPr algn="l" rtl="0"/>
            <a:r>
              <a:rPr lang="en-GB" dirty="0" smtClean="0"/>
              <a:t>Non-contrast CT is the gold standard for renal stone</a:t>
            </a:r>
            <a:r>
              <a:rPr lang="en-GB" dirty="0"/>
              <a:t>, emphysematous infections, hemorrhage, </a:t>
            </a:r>
            <a:r>
              <a:rPr lang="en-GB" dirty="0" smtClean="0"/>
              <a:t>obstructions, </a:t>
            </a:r>
            <a:r>
              <a:rPr lang="en-GB" dirty="0"/>
              <a:t>and </a:t>
            </a:r>
            <a:r>
              <a:rPr lang="en-GB" dirty="0" smtClean="0"/>
              <a:t>abscesses</a:t>
            </a:r>
          </a:p>
          <a:p>
            <a:pPr algn="l" rtl="0"/>
            <a:r>
              <a:rPr lang="en-GB" dirty="0" smtClean="0"/>
              <a:t>Contrast CT visualizes renal </a:t>
            </a:r>
            <a:r>
              <a:rPr lang="en-GB" dirty="0" err="1" smtClean="0"/>
              <a:t>prefusion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5803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GB" dirty="0" smtClean="0"/>
              <a:t>Pyelonephritis: CT Scan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ar-SA" dirty="0"/>
          </a:p>
        </p:txBody>
      </p:sp>
      <p:pic>
        <p:nvPicPr>
          <p:cNvPr id="4" name="Picture 2" descr="H:\My Documents\HiSHaM\MED\PHC\SLS\Acute_pyelonephritis_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96" y="2708920"/>
            <a:ext cx="3429000" cy="2295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 descr="H:\My Documents\HiSHaM\MED\PHC\SLS\Bilateral_acute_pyelo_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08920"/>
            <a:ext cx="3429000" cy="2305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4455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GB" dirty="0" smtClean="0"/>
              <a:t>Pyelonephritis: US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 smtClean="0"/>
              <a:t>Good alternative</a:t>
            </a:r>
          </a:p>
          <a:p>
            <a:pPr algn="l" rtl="0"/>
            <a:r>
              <a:rPr lang="en-GB" dirty="0" smtClean="0"/>
              <a:t>No radiation/contrast harms</a:t>
            </a:r>
          </a:p>
          <a:p>
            <a:pPr algn="l" rtl="0"/>
            <a:r>
              <a:rPr lang="en-GB" dirty="0" smtClean="0"/>
              <a:t>Good for stones, obstructions, abscesses</a:t>
            </a:r>
            <a:endParaRPr lang="ar-SA" dirty="0"/>
          </a:p>
        </p:txBody>
      </p:sp>
      <p:pic>
        <p:nvPicPr>
          <p:cNvPr id="1027" name="Picture 3" descr="H:\My Documents\HiSHaM\MED\PHC\SLS\Acute_pyelonephritis_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3429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169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GB" dirty="0" smtClean="0"/>
              <a:t>Pyelonephritis: Other Investigation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 smtClean="0"/>
              <a:t>MRI</a:t>
            </a:r>
          </a:p>
          <a:p>
            <a:pPr lvl="1" algn="l" rtl="0"/>
            <a:endParaRPr lang="en-GB" dirty="0"/>
          </a:p>
          <a:p>
            <a:pPr algn="l" rtl="0"/>
            <a:r>
              <a:rPr lang="en-GB" dirty="0" smtClean="0"/>
              <a:t>Urography</a:t>
            </a:r>
          </a:p>
          <a:p>
            <a:pPr lvl="1" algn="l" rtl="0"/>
            <a:endParaRPr lang="en-GB" dirty="0"/>
          </a:p>
          <a:p>
            <a:pPr algn="l" rtl="0"/>
            <a:r>
              <a:rPr lang="en-GB" dirty="0"/>
              <a:t>Renal </a:t>
            </a:r>
            <a:r>
              <a:rPr lang="en-GB" dirty="0" err="1" smtClean="0"/>
              <a:t>scintigraphy</a:t>
            </a:r>
            <a:endParaRPr lang="en-GB" dirty="0" smtClean="0"/>
          </a:p>
          <a:p>
            <a:pPr lvl="1" algn="l" rtl="0"/>
            <a:r>
              <a:rPr lang="en-GB" dirty="0" smtClean="0"/>
              <a:t>Better in children</a:t>
            </a:r>
          </a:p>
          <a:p>
            <a:pPr lvl="1" algn="l" rtl="0"/>
            <a:r>
              <a:rPr lang="en-GB" dirty="0" smtClean="0"/>
              <a:t>Not widely available in acute settings</a:t>
            </a:r>
            <a:endParaRPr lang="en-GB" dirty="0"/>
          </a:p>
          <a:p>
            <a:pPr marL="0" indent="0" algn="l" rtl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5803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GB" dirty="0" smtClean="0"/>
              <a:t>Uncomplicated Pyelonephritis: Management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l" rtl="0"/>
            <a:r>
              <a:rPr lang="en-GB" dirty="0" smtClean="0"/>
              <a:t>Mild to moderate, not known to be resistant </a:t>
            </a:r>
            <a:r>
              <a:rPr lang="en-GB" dirty="0"/>
              <a:t>to </a:t>
            </a:r>
            <a:r>
              <a:rPr lang="en-GB" dirty="0" err="1" smtClean="0"/>
              <a:t>fluoroquinolones</a:t>
            </a:r>
            <a:r>
              <a:rPr lang="en-GB" dirty="0" smtClean="0"/>
              <a:t>:</a:t>
            </a:r>
          </a:p>
          <a:p>
            <a:pPr lvl="2" algn="l" rtl="0"/>
            <a:r>
              <a:rPr lang="en-GB" dirty="0" smtClean="0"/>
              <a:t> Ciprofloxacin 500 mg or 1 g ER </a:t>
            </a:r>
            <a:r>
              <a:rPr lang="en-GB" dirty="0"/>
              <a:t>orally twice daily for </a:t>
            </a:r>
            <a:r>
              <a:rPr lang="en-GB" dirty="0" smtClean="0"/>
              <a:t>7 days</a:t>
            </a:r>
          </a:p>
          <a:p>
            <a:pPr lvl="2" algn="l" rtl="0"/>
            <a:r>
              <a:rPr lang="en-GB" dirty="0"/>
              <a:t> </a:t>
            </a:r>
            <a:r>
              <a:rPr lang="en-GB" dirty="0" smtClean="0"/>
              <a:t>Levofloxacin 750 </a:t>
            </a:r>
            <a:r>
              <a:rPr lang="en-GB" dirty="0"/>
              <a:t>mg orally once daily for </a:t>
            </a:r>
            <a:r>
              <a:rPr lang="en-GB" dirty="0" smtClean="0"/>
              <a:t>5-7days</a:t>
            </a:r>
          </a:p>
          <a:p>
            <a:pPr lvl="1" algn="l" rtl="0"/>
            <a:r>
              <a:rPr lang="en-GB" dirty="0" smtClean="0"/>
              <a:t>Severe, or risk factors for resistance:</a:t>
            </a:r>
          </a:p>
          <a:p>
            <a:pPr lvl="2" algn="l" rtl="0"/>
            <a:r>
              <a:rPr lang="en-GB" dirty="0" smtClean="0"/>
              <a:t>IV long-acting, such as:</a:t>
            </a:r>
          </a:p>
          <a:p>
            <a:pPr lvl="3" algn="l" rtl="0"/>
            <a:r>
              <a:rPr lang="en-GB" dirty="0" smtClean="0"/>
              <a:t>Ceftriaxone </a:t>
            </a:r>
            <a:r>
              <a:rPr lang="en-GB" dirty="0"/>
              <a:t>1 </a:t>
            </a:r>
            <a:r>
              <a:rPr lang="en-GB" dirty="0" smtClean="0"/>
              <a:t>g</a:t>
            </a:r>
          </a:p>
          <a:p>
            <a:pPr lvl="3" algn="l" rtl="0"/>
            <a:r>
              <a:rPr lang="en-GB" dirty="0" smtClean="0"/>
              <a:t>24-hour </a:t>
            </a:r>
            <a:r>
              <a:rPr lang="en-GB" dirty="0"/>
              <a:t>dose of </a:t>
            </a:r>
            <a:r>
              <a:rPr lang="en-GB" dirty="0" smtClean="0"/>
              <a:t>aminoglycoside, i.e. gentamicin </a:t>
            </a:r>
            <a:r>
              <a:rPr lang="en-GB" dirty="0"/>
              <a:t>7 </a:t>
            </a:r>
            <a:r>
              <a:rPr lang="en-GB" dirty="0" smtClean="0"/>
              <a:t>mg/kg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69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Which one of the following is considered contraindicated in pregnant woman?</a:t>
            </a:r>
          </a:p>
          <a:p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 smtClean="0"/>
              <a:t>Penicillin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Cephalexin</a:t>
            </a:r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 err="1" smtClean="0"/>
              <a:t>Fosfomycin</a:t>
            </a:r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 err="1"/>
              <a:t>Fluoroquinolone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360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GB" dirty="0" smtClean="0"/>
              <a:t>Complicated Pyelonephritis: Management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 smtClean="0"/>
              <a:t>Complicated</a:t>
            </a:r>
            <a:endParaRPr lang="ar-S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947473"/>
              </p:ext>
            </p:extLst>
          </p:nvPr>
        </p:nvGraphicFramePr>
        <p:xfrm>
          <a:off x="457200" y="2132856"/>
          <a:ext cx="8229600" cy="462856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085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</a:rPr>
                        <a:t>Antimicrobial agent </a:t>
                      </a:r>
                    </a:p>
                  </a:txBody>
                  <a:tcPr marL="60401" marR="60401" marT="30200" marB="302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>
                          <a:solidFill>
                            <a:schemeClr val="bg1"/>
                          </a:solidFill>
                          <a:effectLst/>
                        </a:rPr>
                        <a:t>Dose, interval</a:t>
                      </a:r>
                    </a:p>
                  </a:txBody>
                  <a:tcPr marL="60401" marR="60401" marT="30200" marB="302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08571"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</a:rPr>
                        <a:t>Mild to moderate pyelonephritis</a:t>
                      </a:r>
                    </a:p>
                  </a:txBody>
                  <a:tcPr marL="60401" marR="60401" marT="30200" marB="302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08571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Ceftriaxone</a:t>
                      </a:r>
                    </a:p>
                  </a:txBody>
                  <a:tcPr marL="60401" marR="60401" marT="30200" marB="302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</a:rPr>
                        <a:t>1 g every 24 hours</a:t>
                      </a:r>
                    </a:p>
                  </a:txBody>
                  <a:tcPr marL="60401" marR="60401" marT="30200" marB="302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571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</a:rPr>
                        <a:t>Cefepime</a:t>
                      </a:r>
                    </a:p>
                  </a:txBody>
                  <a:tcPr marL="60401" marR="60401" marT="30200" marB="302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</a:rPr>
                        <a:t>1 g every 12 hours</a:t>
                      </a:r>
                    </a:p>
                  </a:txBody>
                  <a:tcPr marL="60401" marR="60401" marT="30200" marB="302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571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</a:rPr>
                        <a:t>Ciprofloxacin</a:t>
                      </a:r>
                    </a:p>
                  </a:txBody>
                  <a:tcPr marL="60401" marR="60401" marT="30200" marB="302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</a:rPr>
                        <a:t>400 mg every 12 hours</a:t>
                      </a:r>
                    </a:p>
                  </a:txBody>
                  <a:tcPr marL="60401" marR="60401" marT="30200" marB="302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571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</a:rPr>
                        <a:t>Levofloxacin</a:t>
                      </a:r>
                    </a:p>
                  </a:txBody>
                  <a:tcPr marL="60401" marR="60401" marT="30200" marB="302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</a:rPr>
                        <a:t>750 mg every 24 hours</a:t>
                      </a:r>
                    </a:p>
                  </a:txBody>
                  <a:tcPr marL="60401" marR="60401" marT="30200" marB="302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571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</a:rPr>
                        <a:t>Aztreonam*</a:t>
                      </a:r>
                    </a:p>
                  </a:txBody>
                  <a:tcPr marL="60401" marR="60401" marT="30200" marB="302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</a:rPr>
                        <a:t>1 g every 8 to 12 hours</a:t>
                      </a:r>
                    </a:p>
                  </a:txBody>
                  <a:tcPr marL="60401" marR="60401" marT="30200" marB="302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571"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GB" sz="1200" b="1">
                          <a:solidFill>
                            <a:schemeClr val="bg1"/>
                          </a:solidFill>
                          <a:effectLst/>
                        </a:rPr>
                        <a:t>Severe pyelonephritis with immunocompromise and/or incomplete urinary drainage</a:t>
                      </a:r>
                    </a:p>
                  </a:txBody>
                  <a:tcPr marL="60401" marR="60401" marT="30200" marB="302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08571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</a:rPr>
                        <a:t>Ampicillin-sulbactam</a:t>
                      </a:r>
                    </a:p>
                  </a:txBody>
                  <a:tcPr marL="60401" marR="60401" marT="30200" marB="302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</a:rPr>
                        <a:t>1.5 g every 6 hours</a:t>
                      </a:r>
                    </a:p>
                  </a:txBody>
                  <a:tcPr marL="60401" marR="60401" marT="30200" marB="302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571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</a:rPr>
                        <a:t>Ticarcillin-clavulanate</a:t>
                      </a:r>
                    </a:p>
                  </a:txBody>
                  <a:tcPr marL="60401" marR="60401" marT="30200" marB="302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</a:rPr>
                        <a:t>3.1 g every 6 hours</a:t>
                      </a:r>
                    </a:p>
                  </a:txBody>
                  <a:tcPr marL="60401" marR="60401" marT="30200" marB="302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571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</a:rPr>
                        <a:t>Piperacillin-tazobactam</a:t>
                      </a:r>
                    </a:p>
                  </a:txBody>
                  <a:tcPr marL="60401" marR="60401" marT="30200" marB="302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</a:rPr>
                        <a:t>3.375 g every 6 hours</a:t>
                      </a:r>
                    </a:p>
                  </a:txBody>
                  <a:tcPr marL="60401" marR="60401" marT="30200" marB="302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571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</a:rPr>
                        <a:t>Meropenem</a:t>
                      </a:r>
                    </a:p>
                  </a:txBody>
                  <a:tcPr marL="60401" marR="60401" marT="30200" marB="302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</a:rPr>
                        <a:t>500 mg every 8 hours</a:t>
                      </a:r>
                    </a:p>
                  </a:txBody>
                  <a:tcPr marL="60401" marR="60401" marT="30200" marB="302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571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</a:rPr>
                        <a:t>Imipenem</a:t>
                      </a:r>
                    </a:p>
                  </a:txBody>
                  <a:tcPr marL="60401" marR="60401" marT="30200" marB="302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</a:rPr>
                        <a:t>500 mg every 6 hours</a:t>
                      </a:r>
                    </a:p>
                  </a:txBody>
                  <a:tcPr marL="60401" marR="60401" marT="30200" marB="302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571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 dirty="0" err="1">
                          <a:solidFill>
                            <a:schemeClr val="bg1"/>
                          </a:solidFill>
                          <a:effectLst/>
                        </a:rPr>
                        <a:t>Doripenem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60401" marR="60401" marT="30200" marB="302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500 mg every 8 hours </a:t>
                      </a:r>
                    </a:p>
                  </a:txBody>
                  <a:tcPr marL="60401" marR="60401" marT="30200" marB="302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571"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GB" sz="1200" dirty="0" smtClean="0">
                          <a:solidFill>
                            <a:schemeClr val="bg1"/>
                          </a:solidFill>
                          <a:effectLst/>
                        </a:rPr>
                        <a:t>Parenteral regimens for empiric treatment of complicated pyelonephritis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0401" marR="60401" marT="30200" marB="302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en-GB" sz="1200" dirty="0">
                        <a:effectLst/>
                      </a:endParaRPr>
                    </a:p>
                  </a:txBody>
                  <a:tcPr marL="60401" marR="60401" marT="30200" marB="302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64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Complicated Pyelonephritis: Management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5 to 14 days course of ABX</a:t>
            </a:r>
          </a:p>
          <a:p>
            <a:r>
              <a:rPr lang="en-GB" dirty="0" smtClean="0"/>
              <a:t>Levofloxacin</a:t>
            </a:r>
          </a:p>
          <a:p>
            <a:r>
              <a:rPr lang="en-GB" dirty="0" smtClean="0"/>
              <a:t>Ciprofloxacin</a:t>
            </a:r>
          </a:p>
          <a:p>
            <a:r>
              <a:rPr lang="en-GB" dirty="0" smtClean="0"/>
              <a:t>TMP-SMX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987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GB" dirty="0" smtClean="0"/>
              <a:t>Children and VUR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rtlCol="0">
            <a:normAutofit/>
          </a:bodyPr>
          <a:lstStyle/>
          <a:p>
            <a:pPr algn="l" rtl="0"/>
            <a:r>
              <a:rPr lang="en-GB" dirty="0"/>
              <a:t>Vesicoureteral </a:t>
            </a:r>
            <a:r>
              <a:rPr lang="en-GB" dirty="0" smtClean="0"/>
              <a:t>reflux: Retrograde </a:t>
            </a:r>
            <a:r>
              <a:rPr lang="en-GB" dirty="0"/>
              <a:t>passage of urine from the bladder into the upper urinary </a:t>
            </a:r>
            <a:r>
              <a:rPr lang="en-GB" dirty="0" smtClean="0"/>
              <a:t>tract</a:t>
            </a:r>
          </a:p>
          <a:p>
            <a:pPr algn="l" rtl="0"/>
            <a:r>
              <a:rPr lang="en-GB" dirty="0" smtClean="0"/>
              <a:t>1% of </a:t>
            </a:r>
            <a:r>
              <a:rPr lang="en-GB" dirty="0" err="1" smtClean="0"/>
              <a:t>newborns</a:t>
            </a:r>
            <a:endParaRPr lang="en-GB" dirty="0" smtClean="0"/>
          </a:p>
          <a:p>
            <a:pPr algn="l" rtl="0"/>
            <a:r>
              <a:rPr lang="en-GB" dirty="0" smtClean="0"/>
              <a:t>Primary</a:t>
            </a:r>
            <a:r>
              <a:rPr lang="en-GB" dirty="0"/>
              <a:t>, </a:t>
            </a:r>
            <a:r>
              <a:rPr lang="en-GB" dirty="0" smtClean="0"/>
              <a:t>UVJ</a:t>
            </a:r>
          </a:p>
          <a:p>
            <a:pPr algn="l" rtl="0"/>
            <a:r>
              <a:rPr lang="en-GB" dirty="0" smtClean="0"/>
              <a:t>Secondary, bladder</a:t>
            </a:r>
          </a:p>
          <a:p>
            <a:pPr algn="l" rtl="0"/>
            <a:endParaRPr lang="en-GB" dirty="0" smtClean="0"/>
          </a:p>
          <a:p>
            <a:pPr algn="l" rtl="0"/>
            <a:endParaRPr lang="en-GB" dirty="0"/>
          </a:p>
          <a:p>
            <a:pPr algn="l" rtl="0"/>
            <a:endParaRPr lang="en-GB" dirty="0" smtClean="0"/>
          </a:p>
          <a:p>
            <a:pPr algn="l" rtl="0"/>
            <a:endParaRPr lang="en-GB" dirty="0" smtClean="0"/>
          </a:p>
          <a:p>
            <a:pPr algn="l" rtl="0"/>
            <a:r>
              <a:rPr lang="en-GB" dirty="0" smtClean="0"/>
              <a:t>Presentation</a:t>
            </a:r>
            <a:r>
              <a:rPr lang="en-GB" dirty="0"/>
              <a:t>:</a:t>
            </a:r>
          </a:p>
          <a:p>
            <a:pPr lvl="1" algn="l" rtl="0"/>
            <a:r>
              <a:rPr lang="en-GB" dirty="0"/>
              <a:t>Prenatal:</a:t>
            </a:r>
          </a:p>
          <a:p>
            <a:pPr lvl="2" algn="l" rtl="0"/>
            <a:r>
              <a:rPr lang="en-GB" dirty="0" err="1"/>
              <a:t>Hydronehprosis</a:t>
            </a:r>
            <a:endParaRPr lang="en-GB" dirty="0"/>
          </a:p>
          <a:p>
            <a:pPr lvl="2" algn="l" rtl="0"/>
            <a:r>
              <a:rPr lang="en-GB" dirty="0"/>
              <a:t>Male</a:t>
            </a:r>
          </a:p>
          <a:p>
            <a:pPr lvl="1" algn="l" rtl="0"/>
            <a:r>
              <a:rPr lang="en-GB" dirty="0"/>
              <a:t>Postnatal:</a:t>
            </a:r>
          </a:p>
          <a:p>
            <a:pPr lvl="2" algn="l" rtl="0"/>
            <a:r>
              <a:rPr lang="en-GB" dirty="0"/>
              <a:t>UTI</a:t>
            </a:r>
          </a:p>
          <a:p>
            <a:pPr lvl="2" algn="l" rtl="0"/>
            <a:r>
              <a:rPr lang="en-GB" dirty="0"/>
              <a:t>Female</a:t>
            </a:r>
          </a:p>
          <a:p>
            <a:pPr algn="l" rtl="0"/>
            <a:r>
              <a:rPr lang="en-GB" dirty="0"/>
              <a:t>Diagnosis:</a:t>
            </a:r>
          </a:p>
          <a:p>
            <a:pPr lvl="1" algn="l" rtl="0"/>
            <a:r>
              <a:rPr lang="en-GB" dirty="0"/>
              <a:t>VCUG</a:t>
            </a:r>
          </a:p>
          <a:p>
            <a:pPr lvl="1" algn="l" rtl="0"/>
            <a:r>
              <a:rPr lang="en-GB" dirty="0" smtClean="0"/>
              <a:t>RNC</a:t>
            </a:r>
            <a:endParaRPr lang="en-GB" dirty="0"/>
          </a:p>
        </p:txBody>
      </p:sp>
      <p:pic>
        <p:nvPicPr>
          <p:cNvPr id="2051" name="Picture 3" descr="H:\My Documents\HiSHaM\MED\PHC\SLS\Normal_vs_reflu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360045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53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GB" dirty="0" smtClean="0"/>
              <a:t>Children and VUR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dirty="0" smtClean="0"/>
              <a:t>Grading</a:t>
            </a:r>
          </a:p>
          <a:p>
            <a:pPr lvl="1" algn="l" rtl="0"/>
            <a:r>
              <a:rPr lang="en-GB" dirty="0"/>
              <a:t>Grade I – Reflux only fills the ureter without dilation.</a:t>
            </a:r>
          </a:p>
          <a:p>
            <a:pPr lvl="1" algn="l" rtl="0"/>
            <a:r>
              <a:rPr lang="en-GB" dirty="0" smtClean="0"/>
              <a:t>Grade </a:t>
            </a:r>
            <a:r>
              <a:rPr lang="en-GB" dirty="0"/>
              <a:t>II – Reflux fills the ureter and the collecting system without </a:t>
            </a:r>
            <a:r>
              <a:rPr lang="en-GB" dirty="0" smtClean="0"/>
              <a:t>dilation.</a:t>
            </a:r>
            <a:endParaRPr lang="en-GB" dirty="0"/>
          </a:p>
          <a:p>
            <a:pPr lvl="1" algn="l" rtl="0"/>
            <a:r>
              <a:rPr lang="en-GB" dirty="0" smtClean="0"/>
              <a:t>Grade </a:t>
            </a:r>
            <a:r>
              <a:rPr lang="en-GB" dirty="0"/>
              <a:t>III – Reflux fills and mildly dilates the ureter and the collecting system with mild blunting of the calyces.</a:t>
            </a:r>
          </a:p>
          <a:p>
            <a:pPr lvl="1" algn="l" rtl="0"/>
            <a:r>
              <a:rPr lang="en-GB" dirty="0" smtClean="0"/>
              <a:t>Grade </a:t>
            </a:r>
            <a:r>
              <a:rPr lang="en-GB" dirty="0"/>
              <a:t>IV – Reflux fills and grossly dilates the ureter and the collecting system with blunting of the calyces. Some tortuosity of the ureter is also present.</a:t>
            </a:r>
          </a:p>
          <a:p>
            <a:pPr lvl="1" algn="l" rtl="0"/>
            <a:r>
              <a:rPr lang="en-GB" dirty="0" smtClean="0"/>
              <a:t>Grade </a:t>
            </a:r>
            <a:r>
              <a:rPr lang="en-GB" dirty="0"/>
              <a:t>V – Massive reflux grossly dilates the collecting system. All the calyces are blunted with a loss of papillary impression, and </a:t>
            </a:r>
            <a:r>
              <a:rPr lang="en-GB" dirty="0" err="1"/>
              <a:t>intrarenal</a:t>
            </a:r>
            <a:r>
              <a:rPr lang="en-GB" dirty="0"/>
              <a:t> reflux may be </a:t>
            </a:r>
            <a:r>
              <a:rPr lang="en-GB" dirty="0" smtClean="0"/>
              <a:t>present. </a:t>
            </a:r>
            <a:r>
              <a:rPr lang="en-GB" dirty="0"/>
              <a:t>There is significant ureteral dilation and tortuosity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0706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endParaRPr lang="ar-SA" dirty="0"/>
          </a:p>
        </p:txBody>
      </p:sp>
      <p:pic>
        <p:nvPicPr>
          <p:cNvPr id="5" name="Picture 4" descr="H:\My Documents\HiSHaM\MED\PHC\SLS\VCUG_grade_II_reflu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2564904"/>
            <a:ext cx="30861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 descr="H:\My Documents\HiSHaM\MED\PHC\SLS\VCUG_grade_V_reflu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64904"/>
            <a:ext cx="30861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 descr="H:\My Documents\HiSHaM\MED\PHC\SLS\Int_classification_VU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332656"/>
            <a:ext cx="48006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58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GB" dirty="0"/>
              <a:t>Children and </a:t>
            </a:r>
            <a:r>
              <a:rPr lang="en-GB" dirty="0" smtClean="0"/>
              <a:t>VUR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-400050"/>
            <a:r>
              <a:rPr lang="en-GB" dirty="0"/>
              <a:t>Treatment of Grade I and II</a:t>
            </a:r>
          </a:p>
          <a:p>
            <a:pPr marL="342900" lvl="1" indent="-342900"/>
            <a:r>
              <a:rPr lang="en-GB" dirty="0"/>
              <a:t>Prophylactic ABX to:</a:t>
            </a:r>
          </a:p>
          <a:p>
            <a:pPr marL="742950" lvl="2" indent="-342900"/>
            <a:r>
              <a:rPr lang="en-GB" dirty="0"/>
              <a:t>Non-toilet-trained children</a:t>
            </a:r>
          </a:p>
          <a:p>
            <a:pPr marL="742950" lvl="2" indent="-342900"/>
            <a:r>
              <a:rPr lang="en-GB" dirty="0"/>
              <a:t>BBD</a:t>
            </a:r>
          </a:p>
          <a:p>
            <a:pPr marL="342900" lvl="1" indent="-342900"/>
            <a:r>
              <a:rPr lang="en-GB" dirty="0"/>
              <a:t>Surgical correction for children with BTUTI</a:t>
            </a:r>
          </a:p>
          <a:p>
            <a:pPr marL="0" indent="-400050" algn="l" rtl="0"/>
            <a:endParaRPr lang="en-GB" dirty="0" smtClean="0"/>
          </a:p>
          <a:p>
            <a:pPr marL="0" indent="-400050" algn="l" rtl="0"/>
            <a:r>
              <a:rPr lang="en-GB" dirty="0" smtClean="0"/>
              <a:t>Treatment of Grade III, IV, and V</a:t>
            </a:r>
          </a:p>
          <a:p>
            <a:pPr marL="400050" lvl="1" indent="-400050" algn="l" rtl="0"/>
            <a:r>
              <a:rPr lang="en-GB" dirty="0" smtClean="0"/>
              <a:t>Prophylactic ABX</a:t>
            </a:r>
          </a:p>
          <a:p>
            <a:pPr marL="342900" lvl="1" indent="-342900" algn="l" rtl="0"/>
            <a:r>
              <a:rPr lang="en-GB" dirty="0" smtClean="0"/>
              <a:t>Surgical correction if:</a:t>
            </a:r>
          </a:p>
          <a:p>
            <a:pPr marL="742950" lvl="2" indent="-342900" algn="l" rtl="0"/>
            <a:r>
              <a:rPr lang="en-GB" dirty="0" smtClean="0"/>
              <a:t>Child older than 3 years</a:t>
            </a:r>
          </a:p>
          <a:p>
            <a:pPr marL="742950" lvl="2" indent="-342900" algn="l" rtl="0"/>
            <a:r>
              <a:rPr lang="en-GB" dirty="0" smtClean="0"/>
              <a:t>Failure of ABX/ side effects / noncompliance</a:t>
            </a:r>
          </a:p>
        </p:txBody>
      </p:sp>
      <p:pic>
        <p:nvPicPr>
          <p:cNvPr id="3074" name="Picture 2" descr="H:\My Documents\HiSHaM\MED\PHC\SLS\Probability_resolution_refl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133600" y="2005013"/>
            <a:ext cx="48768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46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dirty="0"/>
              <a:t>Asymptomatic </a:t>
            </a:r>
            <a:r>
              <a:rPr lang="en-US" dirty="0" err="1" smtClean="0"/>
              <a:t>Bacteruria</a:t>
            </a:r>
            <a:r>
              <a:rPr lang="en-US" dirty="0" smtClean="0"/>
              <a:t> </a:t>
            </a:r>
            <a:r>
              <a:rPr lang="en-US" dirty="0"/>
              <a:t>in Pregnant Women</a:t>
            </a:r>
            <a:endParaRPr lang="ar-S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9442" y="1807361"/>
            <a:ext cx="7450989" cy="457396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 ABU in pregnancy is significant because 20-30% of untreated cases progress to acute </a:t>
            </a:r>
            <a:r>
              <a:rPr lang="en-GB" dirty="0" smtClean="0"/>
              <a:t>pyelonephritis.</a:t>
            </a:r>
          </a:p>
          <a:p>
            <a:r>
              <a:rPr lang="en-GB" dirty="0"/>
              <a:t>The US Preventive Services Task Force recommends screening for asymptomatic </a:t>
            </a:r>
            <a:r>
              <a:rPr lang="en-GB" dirty="0" err="1"/>
              <a:t>bacteriuria</a:t>
            </a:r>
            <a:r>
              <a:rPr lang="en-GB" dirty="0"/>
              <a:t> with urine culture at 12 to 16 weeks’ </a:t>
            </a:r>
            <a:r>
              <a:rPr lang="en-GB" dirty="0" smtClean="0"/>
              <a:t>gestation.</a:t>
            </a:r>
          </a:p>
          <a:p>
            <a:r>
              <a:rPr lang="en-GB" dirty="0"/>
              <a:t>Treatment of ABU in pregnancy consists of oral antibiotics for 14 days. One of the following agents may be </a:t>
            </a:r>
            <a:r>
              <a:rPr lang="en-GB" dirty="0" smtClean="0"/>
              <a:t>used:</a:t>
            </a:r>
            <a:endParaRPr lang="en-GB" dirty="0"/>
          </a:p>
          <a:p>
            <a:endParaRPr lang="en-GB" dirty="0"/>
          </a:p>
          <a:p>
            <a:r>
              <a:rPr lang="en-GB" dirty="0"/>
              <a:t>Amoxicillin</a:t>
            </a:r>
          </a:p>
          <a:p>
            <a:r>
              <a:rPr lang="en-GB" dirty="0"/>
              <a:t>Amoxicillin-</a:t>
            </a:r>
            <a:r>
              <a:rPr lang="en-GB" dirty="0" err="1"/>
              <a:t>clavulanate</a:t>
            </a:r>
            <a:endParaRPr lang="en-GB" dirty="0"/>
          </a:p>
          <a:p>
            <a:r>
              <a:rPr lang="en-GB" dirty="0" smtClean="0"/>
              <a:t>Ampicillin</a:t>
            </a:r>
          </a:p>
          <a:p>
            <a:endParaRPr lang="en-GB" dirty="0"/>
          </a:p>
          <a:p>
            <a:r>
              <a:rPr lang="en-GB" dirty="0"/>
              <a:t>Treatment of ABU in pregnancy reduces the frequency of acute pyelonephritis to 2-3%.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9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dirty="0"/>
              <a:t>When to Refer </a:t>
            </a:r>
            <a:r>
              <a:rPr lang="en-GB" dirty="0" smtClean="0"/>
              <a:t>Male UTI </a:t>
            </a:r>
            <a:r>
              <a:rPr lang="en-GB" dirty="0"/>
              <a:t>Patient to a </a:t>
            </a:r>
            <a:r>
              <a:rPr lang="en-GB" dirty="0" smtClean="0"/>
              <a:t>Specialist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5069160"/>
          </a:xfrm>
        </p:spPr>
        <p:txBody>
          <a:bodyPr>
            <a:noAutofit/>
          </a:bodyPr>
          <a:lstStyle/>
          <a:p>
            <a:pPr lvl="2" algn="l" rtl="0">
              <a:buNone/>
            </a:pPr>
            <a:r>
              <a:rPr lang="en-US" sz="1600" dirty="0" smtClean="0"/>
              <a:t>1-  Symptoms of upper urinary tract infection (pyelonephritis).</a:t>
            </a:r>
          </a:p>
          <a:p>
            <a:pPr lvl="2" algn="l" rtl="0">
              <a:buNone/>
            </a:pPr>
            <a:r>
              <a:rPr lang="en-US" sz="1600" dirty="0" smtClean="0"/>
              <a:t>2-  Failure to respond to appropriate antibiotic therapy.</a:t>
            </a:r>
          </a:p>
          <a:p>
            <a:pPr lvl="2" algn="l" rtl="0">
              <a:buNone/>
            </a:pPr>
            <a:r>
              <a:rPr lang="en-US" sz="1600" dirty="0" smtClean="0"/>
              <a:t>3-  Frequent episodes of urinary tract infection (UTI) - this is stated as two or more episodes in a 3-month period.</a:t>
            </a:r>
          </a:p>
          <a:p>
            <a:pPr lvl="2" algn="l" rtl="0">
              <a:buNone/>
            </a:pPr>
            <a:r>
              <a:rPr lang="en-US" sz="1600" dirty="0" smtClean="0"/>
              <a:t>4-  Features of urinary obstruction (e.g. in older men, enlarged prostate) </a:t>
            </a:r>
          </a:p>
          <a:p>
            <a:pPr lvl="2" algn="l" rtl="0">
              <a:buNone/>
            </a:pPr>
            <a:r>
              <a:rPr lang="en-US" sz="1600" dirty="0" smtClean="0"/>
              <a:t>5-  History of </a:t>
            </a:r>
            <a:r>
              <a:rPr lang="en-US" sz="1600" dirty="0" err="1" smtClean="0"/>
              <a:t>pyelonephritis</a:t>
            </a:r>
            <a:r>
              <a:rPr lang="en-US" sz="1600" dirty="0" smtClean="0"/>
              <a:t>, calculi, or previous genitourinary tract surgery</a:t>
            </a:r>
          </a:p>
          <a:p>
            <a:pPr lvl="2" algn="l" rtl="0">
              <a:buNone/>
            </a:pPr>
            <a:r>
              <a:rPr lang="en-US" sz="1600" dirty="0" smtClean="0"/>
              <a:t> 6-  Any age with painless macroscopic </a:t>
            </a:r>
            <a:r>
              <a:rPr lang="en-US" sz="1600" dirty="0" err="1" smtClean="0"/>
              <a:t>haematuria</a:t>
            </a:r>
            <a:r>
              <a:rPr lang="en-US" sz="1600" dirty="0" smtClean="0"/>
              <a:t>: </a:t>
            </a:r>
          </a:p>
          <a:p>
            <a:pPr lvl="2" algn="l" rtl="0">
              <a:buNone/>
            </a:pPr>
            <a:r>
              <a:rPr lang="en-US" sz="1600" dirty="0" smtClean="0"/>
              <a:t>7-  Recurrent or persistent UTI associated with </a:t>
            </a:r>
            <a:r>
              <a:rPr lang="en-US" sz="1600" dirty="0" err="1" smtClean="0"/>
              <a:t>haematuria</a:t>
            </a:r>
            <a:r>
              <a:rPr lang="en-US" sz="1600" dirty="0" smtClean="0"/>
              <a:t>, in a male aged 40 years or older</a:t>
            </a:r>
          </a:p>
          <a:p>
            <a:pPr lvl="2" algn="l" rtl="0">
              <a:buNone/>
            </a:pPr>
            <a:r>
              <a:rPr lang="en-US" sz="1600" dirty="0" smtClean="0"/>
              <a:t>8-  Unexplained microscopic </a:t>
            </a:r>
            <a:r>
              <a:rPr lang="en-US" sz="1600" dirty="0" err="1" smtClean="0"/>
              <a:t>haematuria</a:t>
            </a:r>
            <a:r>
              <a:rPr lang="en-US" sz="1600" dirty="0" smtClean="0"/>
              <a:t>, in a male aged 50 years or older </a:t>
            </a:r>
          </a:p>
          <a:p>
            <a:pPr lvl="2" algn="l" rtl="0">
              <a:buNone/>
            </a:pPr>
            <a:r>
              <a:rPr lang="en-US" sz="1600" dirty="0" smtClean="0"/>
              <a:t>with </a:t>
            </a:r>
            <a:r>
              <a:rPr lang="en-US" sz="1600" dirty="0" smtClean="0"/>
              <a:t>an abdominal mass identified clinically or on imaging that is   </a:t>
            </a:r>
            <a:r>
              <a:rPr lang="en-US" sz="1600" dirty="0" smtClean="0"/>
              <a:t>thought to </a:t>
            </a:r>
            <a:r>
              <a:rPr lang="en-US" sz="1600" dirty="0" smtClean="0"/>
              <a:t>arise from the urinary tract</a:t>
            </a:r>
          </a:p>
        </p:txBody>
      </p:sp>
    </p:spTree>
    <p:extLst>
      <p:ext uri="{BB962C8B-B14F-4D97-AF65-F5344CB8AC3E}">
        <p14:creationId xmlns:p14="http://schemas.microsoft.com/office/powerpoint/2010/main" val="17185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When to Refer </a:t>
            </a:r>
            <a:r>
              <a:rPr lang="en-GB" dirty="0" smtClean="0"/>
              <a:t>Female UTI </a:t>
            </a:r>
            <a:r>
              <a:rPr lang="en-GB" dirty="0"/>
              <a:t>Patient to a </a:t>
            </a:r>
            <a:r>
              <a:rPr lang="en-GB" dirty="0" smtClean="0"/>
              <a:t>Specialist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1-  Risk factors for complicated UTI.</a:t>
            </a:r>
          </a:p>
          <a:p>
            <a:pPr algn="l" rtl="0">
              <a:buNone/>
            </a:pPr>
            <a:r>
              <a:rPr lang="en-US" dirty="0" smtClean="0"/>
              <a:t>2-  Surgical correction of a cause of UTI.</a:t>
            </a:r>
          </a:p>
          <a:p>
            <a:pPr algn="l" rtl="0">
              <a:buNone/>
            </a:pPr>
            <a:r>
              <a:rPr lang="en-US" dirty="0" smtClean="0"/>
              <a:t>3-  When the diagnosis of recurrent uncomplicated UTI is uncertain.</a:t>
            </a:r>
          </a:p>
          <a:p>
            <a:pPr algn="l" rtl="0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1106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4636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GB" dirty="0"/>
              <a:t>Prophylaxis of UTI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946376"/>
          </a:xfrm>
        </p:spPr>
        <p:txBody>
          <a:bodyPr>
            <a:normAutofit/>
          </a:bodyPr>
          <a:lstStyle/>
          <a:p>
            <a:pPr algn="l" rtl="0">
              <a:buFontTx/>
              <a:buChar char="-"/>
            </a:pPr>
            <a:r>
              <a:rPr lang="en-US" sz="2000" dirty="0"/>
              <a:t>It’s recommended for recurrent UTI patients .</a:t>
            </a:r>
          </a:p>
          <a:p>
            <a:pPr algn="l" rtl="0">
              <a:buFontTx/>
              <a:buChar char="-"/>
            </a:pPr>
            <a:r>
              <a:rPr lang="en-US" sz="2000" dirty="0"/>
              <a:t>The patient </a:t>
            </a:r>
            <a:r>
              <a:rPr lang="en-US" sz="2000" dirty="0" smtClean="0"/>
              <a:t>considered if:</a:t>
            </a:r>
            <a:endParaRPr lang="en-US" sz="2000" dirty="0"/>
          </a:p>
          <a:p>
            <a:pPr marL="0" indent="0" algn="l" rtl="0">
              <a:buNone/>
            </a:pPr>
            <a:r>
              <a:rPr lang="en-US" sz="2000" dirty="0"/>
              <a:t>    1- infected ≥ 2 infections in 6 months.</a:t>
            </a:r>
          </a:p>
          <a:p>
            <a:pPr marL="0" indent="0" algn="l" rtl="0">
              <a:buNone/>
            </a:pPr>
            <a:r>
              <a:rPr lang="en-US" sz="2000" dirty="0"/>
              <a:t>    2- infected ≥ 3 infections in one year .</a:t>
            </a:r>
          </a:p>
          <a:p>
            <a:pPr marL="0" indent="0" algn="l" rtl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144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to differentiate between cystitis and pyelonephritis in urinalysis?</a:t>
            </a:r>
          </a:p>
          <a:p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/>
              <a:t>Nitrite</a:t>
            </a:r>
            <a:endParaRPr lang="en-GB" dirty="0" smtClean="0"/>
          </a:p>
          <a:p>
            <a:pPr>
              <a:buFont typeface="+mj-lt"/>
              <a:buAutoNum type="arabicPeriod"/>
            </a:pPr>
            <a:r>
              <a:rPr lang="en-GB" dirty="0" smtClean="0"/>
              <a:t>WBC Casts</a:t>
            </a:r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 smtClean="0"/>
              <a:t>RBC</a:t>
            </a:r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 smtClean="0"/>
              <a:t>WBC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60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4636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GB" dirty="0"/>
              <a:t>Prophylaxis of UTI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540241"/>
              </p:ext>
            </p:extLst>
          </p:nvPr>
        </p:nvGraphicFramePr>
        <p:xfrm>
          <a:off x="611560" y="1052512"/>
          <a:ext cx="7776865" cy="5112791"/>
        </p:xfrm>
        <a:graphic>
          <a:graphicData uri="http://schemas.openxmlformats.org/drawingml/2006/table">
            <a:tbl>
              <a:tblPr/>
              <a:tblGrid>
                <a:gridCol w="1555373"/>
                <a:gridCol w="1555373"/>
                <a:gridCol w="1555373"/>
                <a:gridCol w="1555373"/>
                <a:gridCol w="1555373"/>
              </a:tblGrid>
              <a:tr h="1592509">
                <a:tc>
                  <a:txBody>
                    <a:bodyPr/>
                    <a:lstStyle/>
                    <a:p>
                      <a:pPr algn="l" fontAlgn="auto"/>
                      <a:r>
                        <a:rPr lang="en-GB" sz="1100" b="1" i="1" cap="all" dirty="0">
                          <a:solidFill>
                            <a:srgbClr val="444444"/>
                          </a:solidFill>
                          <a:effectLst/>
                          <a:latin typeface="nimbus-sans"/>
                        </a:rPr>
                        <a:t>ANTIMICROBIAL AGENT</a:t>
                      </a:r>
                      <a:endParaRPr lang="en-GB" sz="1100" b="1" i="0" cap="all" dirty="0">
                        <a:solidFill>
                          <a:srgbClr val="444444"/>
                        </a:solidFill>
                        <a:effectLst/>
                        <a:latin typeface="nimbus-sans"/>
                      </a:endParaRPr>
                    </a:p>
                  </a:txBody>
                  <a:tcPr marL="12091" marR="58037" marT="29019" marB="29019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ADAD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E4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GB" sz="1100" b="1" i="1" cap="all">
                          <a:solidFill>
                            <a:srgbClr val="444444"/>
                          </a:solidFill>
                          <a:effectLst/>
                          <a:latin typeface="nimbus-sans"/>
                        </a:rPr>
                        <a:t>CONTINUOUS PROPHYLAXIS (DAILY DOSAGE)*</a:t>
                      </a:r>
                      <a:endParaRPr lang="en-GB" sz="1100" b="1" i="0" cap="all">
                        <a:solidFill>
                          <a:srgbClr val="444444"/>
                        </a:solidFill>
                        <a:effectLst/>
                        <a:latin typeface="nimbus-sans"/>
                      </a:endParaRPr>
                    </a:p>
                  </a:txBody>
                  <a:tcPr marL="12091" marR="58037" marT="29019" marB="29019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ADAD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E4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GB" sz="1100" b="1" i="1" cap="all">
                          <a:solidFill>
                            <a:srgbClr val="444444"/>
                          </a:solidFill>
                          <a:effectLst/>
                          <a:latin typeface="nimbus-sans"/>
                        </a:rPr>
                        <a:t>COST (BRAND)†</a:t>
                      </a:r>
                      <a:endParaRPr lang="en-GB" sz="1100" b="1" i="0" cap="all">
                        <a:solidFill>
                          <a:srgbClr val="444444"/>
                        </a:solidFill>
                        <a:effectLst/>
                        <a:latin typeface="nimbus-sans"/>
                      </a:endParaRPr>
                    </a:p>
                  </a:txBody>
                  <a:tcPr marL="12091" marR="58037" marT="29019" marB="29019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ADAD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E4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GB" sz="1100" b="1" i="1" cap="all">
                          <a:solidFill>
                            <a:srgbClr val="444444"/>
                          </a:solidFill>
                          <a:effectLst/>
                          <a:latin typeface="nimbus-sans"/>
                        </a:rPr>
                        <a:t>POSTCOITAL PROPHYLAXIS (ONE-TIME DOSE)‡</a:t>
                      </a:r>
                      <a:endParaRPr lang="en-GB" sz="1100" b="1" i="0" cap="all">
                        <a:solidFill>
                          <a:srgbClr val="444444"/>
                        </a:solidFill>
                        <a:effectLst/>
                        <a:latin typeface="nimbus-sans"/>
                      </a:endParaRPr>
                    </a:p>
                  </a:txBody>
                  <a:tcPr marL="12091" marR="58037" marT="29019" marB="29019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ADAD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E4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GB" sz="1100" b="1" i="1" cap="all">
                          <a:solidFill>
                            <a:srgbClr val="444444"/>
                          </a:solidFill>
                          <a:effectLst/>
                          <a:latin typeface="nimbus-sans"/>
                        </a:rPr>
                        <a:t>IN RETAIL DISCOUNT PROGRAMS§</a:t>
                      </a:r>
                      <a:endParaRPr lang="en-GB" sz="1100" b="1" i="0" cap="all">
                        <a:solidFill>
                          <a:srgbClr val="444444"/>
                        </a:solidFill>
                        <a:effectLst/>
                        <a:latin typeface="nimbus-sans"/>
                      </a:endParaRPr>
                    </a:p>
                  </a:txBody>
                  <a:tcPr marL="12091" marR="58037" marT="29019" marB="29019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ADAD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E4EB"/>
                    </a:solidFill>
                  </a:tcPr>
                </a:tc>
              </a:tr>
              <a:tr h="134106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Cephalexin (Keflex)</a:t>
                      </a:r>
                    </a:p>
                  </a:txBody>
                  <a:tcPr marL="58037" marR="58037" marT="29019" marB="290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125 to 250 mg</a:t>
                      </a:r>
                    </a:p>
                  </a:txBody>
                  <a:tcPr marL="58037" marR="58037" marT="29019" marB="290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$14 ($66); only available in 250-mg capsule</a:t>
                      </a:r>
                    </a:p>
                  </a:txBody>
                  <a:tcPr marL="58037" marR="58037" marT="29019" marB="290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250 mg</a:t>
                      </a:r>
                    </a:p>
                  </a:txBody>
                  <a:tcPr marL="58037" marR="58037" marT="29019" marB="290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✓</a:t>
                      </a:r>
                    </a:p>
                  </a:txBody>
                  <a:tcPr marL="58037" marR="58037" marT="29019" marB="290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89611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Ciprofloxacin (Cipro)</a:t>
                      </a:r>
                    </a:p>
                  </a:txBody>
                  <a:tcPr marL="58037" marR="58037" marT="29019" marB="290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125 mg</a:t>
                      </a:r>
                    </a:p>
                  </a:txBody>
                  <a:tcPr marL="58037" marR="58037" marT="29019" marB="290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$12 ($68); half tablet (250 mg) for 30 days</a:t>
                      </a:r>
                    </a:p>
                  </a:txBody>
                  <a:tcPr marL="58037" marR="58037" marT="29019" marB="290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125 mg</a:t>
                      </a:r>
                    </a:p>
                  </a:txBody>
                  <a:tcPr marL="58037" marR="58037" marT="29019" marB="290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✓</a:t>
                      </a:r>
                    </a:p>
                  </a:txBody>
                  <a:tcPr marL="58037" marR="58037" marT="29019" marB="290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89611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Nitrofurantoin (Macrodantin)</a:t>
                      </a:r>
                    </a:p>
                  </a:txBody>
                  <a:tcPr marL="58037" marR="58037" marT="29019" marB="290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50 to 100 mg</a:t>
                      </a:r>
                    </a:p>
                  </a:txBody>
                  <a:tcPr marL="58037" marR="58037" marT="29019" marB="290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dirty="0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$28 ($68) for 50-mg dose</a:t>
                      </a:r>
                    </a:p>
                  </a:txBody>
                  <a:tcPr marL="58037" marR="58037" marT="29019" marB="290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50 to 100 mg</a:t>
                      </a:r>
                    </a:p>
                  </a:txBody>
                  <a:tcPr marL="58037" marR="58037" marT="29019" marB="290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100" b="0" i="0" dirty="0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58037" marR="58037" marT="29019" marB="290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11400" y="10525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nimbus-sans"/>
                <a:cs typeface="Arial" pitchFamily="34" charset="0"/>
              </a:rPr>
              <a:t>Continuous vs. Postcoital Antimicrobial Prophylaxis for Recurrent Urinary Tract Infections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27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125113" cy="924475"/>
          </a:xfrm>
        </p:spPr>
        <p:txBody>
          <a:bodyPr/>
          <a:lstStyle/>
          <a:p>
            <a:pPr rtl="0"/>
            <a:r>
              <a:rPr lang="en-GB" dirty="0" smtClean="0"/>
              <a:t>Education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96544"/>
          </a:xfrm>
        </p:spPr>
        <p:txBody>
          <a:bodyPr>
            <a:noAutofit/>
          </a:bodyPr>
          <a:lstStyle/>
          <a:p>
            <a:pPr algn="l" rtl="0">
              <a:lnSpc>
                <a:spcPct val="170000"/>
              </a:lnSpc>
              <a:buNone/>
            </a:pPr>
            <a:r>
              <a:rPr lang="en-US" sz="1400" dirty="0" smtClean="0">
                <a:latin typeface="+mj-lt"/>
                <a:ea typeface="+mj-ea"/>
                <a:cs typeface="+mj-cs"/>
              </a:rPr>
              <a:t>1- Drink plenty of water (six to eight glasses) every day.</a:t>
            </a:r>
          </a:p>
          <a:p>
            <a:pPr algn="l" rtl="0">
              <a:lnSpc>
                <a:spcPct val="170000"/>
              </a:lnSpc>
              <a:buNone/>
            </a:pPr>
            <a:r>
              <a:rPr lang="en-US" sz="1400" dirty="0" smtClean="0">
                <a:latin typeface="+mj-lt"/>
                <a:ea typeface="+mj-ea"/>
                <a:cs typeface="+mj-cs"/>
              </a:rPr>
              <a:t>2- Do not resist the urgent urination , Bacteria can grow when urine stays in the bladder too long.</a:t>
            </a:r>
          </a:p>
          <a:p>
            <a:pPr algn="l" rtl="0">
              <a:lnSpc>
                <a:spcPct val="170000"/>
              </a:lnSpc>
              <a:buNone/>
            </a:pPr>
            <a:r>
              <a:rPr lang="en-US" sz="1400" dirty="0" smtClean="0">
                <a:latin typeface="+mj-lt"/>
                <a:ea typeface="+mj-ea"/>
                <a:cs typeface="+mj-cs"/>
              </a:rPr>
              <a:t>3- Women should wipe from front to back to prevent bacteria from entering the vagina or urethra.</a:t>
            </a:r>
          </a:p>
          <a:p>
            <a:pPr algn="l" rtl="0">
              <a:lnSpc>
                <a:spcPct val="170000"/>
              </a:lnSpc>
              <a:buNone/>
            </a:pPr>
            <a:r>
              <a:rPr lang="en-US" sz="1400" dirty="0" smtClean="0">
                <a:latin typeface="+mj-lt"/>
                <a:ea typeface="+mj-ea"/>
                <a:cs typeface="+mj-cs"/>
              </a:rPr>
              <a:t>4- Cleanse the genital area before and after sexual intercourse.</a:t>
            </a:r>
          </a:p>
          <a:p>
            <a:pPr algn="l" rtl="0">
              <a:lnSpc>
                <a:spcPct val="170000"/>
              </a:lnSpc>
              <a:buNone/>
            </a:pPr>
            <a:r>
              <a:rPr lang="en-US" sz="1400" dirty="0" smtClean="0">
                <a:latin typeface="+mj-lt"/>
                <a:ea typeface="+mj-ea"/>
                <a:cs typeface="+mj-cs"/>
              </a:rPr>
              <a:t>5- Urinate shortly after sex. This can flush away bacteria that might have entered the urethra during sex.</a:t>
            </a:r>
          </a:p>
          <a:p>
            <a:pPr algn="l" rtl="0">
              <a:lnSpc>
                <a:spcPct val="170000"/>
              </a:lnSpc>
              <a:buNone/>
            </a:pPr>
            <a:r>
              <a:rPr lang="en-US" sz="1400" dirty="0" smtClean="0">
                <a:latin typeface="+mj-lt"/>
                <a:ea typeface="+mj-ea"/>
                <a:cs typeface="+mj-cs"/>
              </a:rPr>
              <a:t>6- Avoid using feminine hygiene sprays and scented douches, which may irritate the urethra.</a:t>
            </a:r>
          </a:p>
          <a:p>
            <a:pPr algn="l" rtl="0">
              <a:lnSpc>
                <a:spcPct val="170000"/>
              </a:lnSpc>
              <a:buNone/>
            </a:pPr>
            <a:r>
              <a:rPr lang="en-US" sz="1400" dirty="0" smtClean="0">
                <a:latin typeface="+mj-lt"/>
                <a:ea typeface="+mj-ea"/>
                <a:cs typeface="+mj-cs"/>
              </a:rPr>
              <a:t>7- For women, using a diaphragm or spermicide for birth control can lead to UTIs by increasing bacteria growth</a:t>
            </a:r>
            <a:r>
              <a:rPr lang="en-US" sz="1400" dirty="0" smtClean="0">
                <a:latin typeface="+mj-lt"/>
                <a:ea typeface="+mj-ea"/>
                <a:cs typeface="+mj-cs"/>
              </a:rPr>
              <a:t>.</a:t>
            </a:r>
          </a:p>
          <a:p>
            <a:pPr algn="l" rtl="0">
              <a:lnSpc>
                <a:spcPct val="170000"/>
              </a:lnSpc>
              <a:buNone/>
            </a:pPr>
            <a:r>
              <a:rPr lang="en-US" sz="1400" dirty="0" smtClean="0">
                <a:latin typeface="+mj-lt"/>
                <a:ea typeface="+mj-ea"/>
                <a:cs typeface="+mj-cs"/>
              </a:rPr>
              <a:t>8- Drink Cranberry juice.</a:t>
            </a:r>
            <a:endParaRPr lang="en-US" sz="1400" dirty="0" smtClean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3773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the most common organism causing UTI?</a:t>
            </a:r>
          </a:p>
          <a:p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 err="1"/>
              <a:t>proteus</a:t>
            </a:r>
            <a:r>
              <a:rPr lang="en-GB" dirty="0"/>
              <a:t> </a:t>
            </a:r>
            <a:r>
              <a:rPr lang="en-GB" dirty="0" smtClean="0"/>
              <a:t>mirabilis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E.coli</a:t>
            </a:r>
          </a:p>
          <a:p>
            <a:pPr>
              <a:buFont typeface="+mj-lt"/>
              <a:buAutoNum type="arabicPeriod"/>
            </a:pPr>
            <a:r>
              <a:rPr lang="en-GB" dirty="0" err="1" smtClean="0"/>
              <a:t>Klibsiella</a:t>
            </a:r>
            <a:r>
              <a:rPr lang="en-GB" dirty="0" smtClean="0"/>
              <a:t> </a:t>
            </a:r>
            <a:r>
              <a:rPr lang="en-GB" dirty="0" err="1"/>
              <a:t>pneumoniae</a:t>
            </a:r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/>
              <a:t>Pseudomonas aeruginosa</a:t>
            </a:r>
          </a:p>
        </p:txBody>
      </p:sp>
    </p:spTree>
    <p:extLst>
      <p:ext uri="{BB962C8B-B14F-4D97-AF65-F5344CB8AC3E}">
        <p14:creationId xmlns:p14="http://schemas.microsoft.com/office/powerpoint/2010/main" val="403700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Which of the following is considered as a risk factor for complicated UTI?</a:t>
            </a:r>
          </a:p>
          <a:p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 smtClean="0"/>
              <a:t>High grade fever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Severe flank pain</a:t>
            </a:r>
          </a:p>
          <a:p>
            <a:pPr>
              <a:buFont typeface="+mj-lt"/>
              <a:buAutoNum type="arabicPeriod"/>
            </a:pPr>
            <a:r>
              <a:rPr lang="en-GB" dirty="0"/>
              <a:t>Urinary tract </a:t>
            </a:r>
            <a:r>
              <a:rPr lang="en-GB" dirty="0" smtClean="0"/>
              <a:t>obstruction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Female gender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73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Which one of the following is considered contraindicated in pregnant woman?</a:t>
            </a:r>
          </a:p>
          <a:p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 smtClean="0"/>
              <a:t>Penicillin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Cephalexin</a:t>
            </a:r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 err="1" smtClean="0"/>
              <a:t>Fosfomycin</a:t>
            </a:r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 err="1"/>
              <a:t>Fluoroquinolone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193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to differentiate between cystitis and pyelonephritis in urinalysis?</a:t>
            </a:r>
          </a:p>
          <a:p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/>
              <a:t>Nitrite</a:t>
            </a:r>
            <a:endParaRPr lang="en-GB" dirty="0" smtClean="0"/>
          </a:p>
          <a:p>
            <a:pPr>
              <a:buFont typeface="+mj-lt"/>
              <a:buAutoNum type="arabicPeriod"/>
            </a:pPr>
            <a:r>
              <a:rPr lang="en-GB" dirty="0" smtClean="0"/>
              <a:t>WBC Casts</a:t>
            </a:r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 smtClean="0"/>
              <a:t>RBC</a:t>
            </a:r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 smtClean="0"/>
              <a:t>WBC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98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+mj-lt"/>
              <a:buAutoNum type="arabicPeriod"/>
            </a:pPr>
            <a:r>
              <a:rPr lang="en-GB" dirty="0" err="1" smtClean="0"/>
              <a:t>Uptodate</a:t>
            </a:r>
            <a:endParaRPr lang="en-GB" dirty="0" smtClean="0"/>
          </a:p>
          <a:p>
            <a:pPr>
              <a:buFont typeface="+mj-lt"/>
              <a:buAutoNum type="arabicPeriod"/>
            </a:pPr>
            <a:r>
              <a:rPr lang="en-GB" dirty="0"/>
              <a:t>British medical journal</a:t>
            </a:r>
          </a:p>
          <a:p>
            <a:pPr>
              <a:buFont typeface="+mj-lt"/>
              <a:buAutoNum type="arabicPeriod"/>
            </a:pP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www.medilexicon.com/medicaldictionary.php?t=74282</a:t>
            </a:r>
            <a:endParaRPr lang="en-GB" dirty="0" smtClean="0"/>
          </a:p>
          <a:p>
            <a:pPr>
              <a:buFont typeface="+mj-lt"/>
              <a:buAutoNum type="arabicPeriod"/>
            </a:pPr>
            <a:r>
              <a:rPr lang="en-GB" dirty="0" err="1"/>
              <a:t>Czaja</a:t>
            </a:r>
            <a:r>
              <a:rPr lang="en-GB" dirty="0"/>
              <a:t> CA, Scholes D, Hooton TM, </a:t>
            </a:r>
            <a:r>
              <a:rPr lang="en-GB" dirty="0" err="1"/>
              <a:t>Stamm</a:t>
            </a:r>
            <a:r>
              <a:rPr lang="en-GB" dirty="0"/>
              <a:t> WE. Population-based epidemiologic analysis of acute pyelonephritis. </a:t>
            </a:r>
            <a:r>
              <a:rPr lang="en-GB" dirty="0" err="1"/>
              <a:t>Clin</a:t>
            </a:r>
            <a:r>
              <a:rPr lang="en-GB" dirty="0"/>
              <a:t> Infect Dis. Aug 1 2007;45(3):273-80</a:t>
            </a:r>
          </a:p>
          <a:p>
            <a:pPr>
              <a:buFont typeface="+mj-lt"/>
              <a:buAutoNum type="arabicPeriod"/>
            </a:pPr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/>
              <a:t>National Kidney &amp; Urologic Diseases Information Clearinghouse (NKUDIC). Kidney and Urologic Diseases Statistics for the United States. Available at </a:t>
            </a:r>
            <a:r>
              <a:rPr lang="en-GB" dirty="0">
                <a:hlinkClick r:id="rId4"/>
              </a:rPr>
              <a:t>http://kidney.niddk.nih.gov/kudiseases/pubs/kustats/#urologic</a:t>
            </a:r>
            <a:r>
              <a:rPr lang="en-GB" dirty="0"/>
              <a:t>. Accessed October 31, 2011</a:t>
            </a:r>
          </a:p>
          <a:p>
            <a:pPr>
              <a:buFont typeface="+mj-lt"/>
              <a:buAutoNum type="arabicPeriod"/>
            </a:pPr>
            <a:r>
              <a:rPr lang="en-GB" dirty="0"/>
              <a:t>Adapted from Hooton TM. The current management strategies for community-acquired urinary tract </a:t>
            </a:r>
            <a:r>
              <a:rPr lang="en-GB" dirty="0" err="1"/>
              <a:t>infection.</a:t>
            </a:r>
            <a:r>
              <a:rPr lang="en-GB" i="1" dirty="0" err="1"/>
              <a:t>Infect</a:t>
            </a:r>
            <a:r>
              <a:rPr lang="en-GB" i="1" dirty="0"/>
              <a:t> Dis </a:t>
            </a:r>
            <a:r>
              <a:rPr lang="en-GB" i="1" dirty="0" err="1"/>
              <a:t>Clin</a:t>
            </a:r>
            <a:r>
              <a:rPr lang="en-GB" i="1" dirty="0"/>
              <a:t> North Am</a:t>
            </a:r>
            <a:r>
              <a:rPr lang="en-GB" dirty="0"/>
              <a:t>. Jun 2003;17(2):303-32</a:t>
            </a:r>
          </a:p>
          <a:p>
            <a:pPr>
              <a:buFont typeface="+mj-lt"/>
              <a:buAutoNum type="arabicPeriod"/>
            </a:pPr>
            <a:r>
              <a:rPr lang="en-GB" dirty="0"/>
              <a:t>Fairley KF, Carson NE, </a:t>
            </a:r>
            <a:r>
              <a:rPr lang="en-GB" dirty="0" err="1"/>
              <a:t>Gutch</a:t>
            </a:r>
            <a:r>
              <a:rPr lang="en-GB" dirty="0"/>
              <a:t> RC, et al. Site of infection in acute urinary-tract infection in general practice. Lancet 1971; 2:615</a:t>
            </a:r>
            <a:endParaRPr lang="ar-SA" dirty="0"/>
          </a:p>
          <a:p>
            <a:pPr>
              <a:buFont typeface="+mj-lt"/>
              <a:buAutoNum type="arabicPeriod"/>
            </a:pPr>
            <a:r>
              <a:rPr lang="en-GB" dirty="0"/>
              <a:t>Bent S, </a:t>
            </a:r>
            <a:r>
              <a:rPr lang="en-GB" dirty="0" err="1"/>
              <a:t>Nallamothu</a:t>
            </a:r>
            <a:r>
              <a:rPr lang="en-GB" dirty="0"/>
              <a:t> BK, </a:t>
            </a:r>
            <a:r>
              <a:rPr lang="en-GB" dirty="0" err="1"/>
              <a:t>Simel</a:t>
            </a:r>
            <a:r>
              <a:rPr lang="en-GB" dirty="0"/>
              <a:t> DL, et al. Does this woman have an acute uncomplicated urinary tract infection? JAMA 2002; 287:2701</a:t>
            </a:r>
          </a:p>
          <a:p>
            <a:pPr>
              <a:buFont typeface="+mj-lt"/>
              <a:buAutoNum type="arabicPeriod"/>
            </a:pPr>
            <a:r>
              <a:rPr lang="en-GB" dirty="0" err="1"/>
              <a:t>Stamm</a:t>
            </a:r>
            <a:r>
              <a:rPr lang="en-GB" dirty="0"/>
              <a:t> WE. Measurement of </a:t>
            </a:r>
            <a:r>
              <a:rPr lang="en-GB" dirty="0" err="1"/>
              <a:t>pyuria</a:t>
            </a:r>
            <a:r>
              <a:rPr lang="en-GB" dirty="0"/>
              <a:t> and its relation to </a:t>
            </a:r>
            <a:r>
              <a:rPr lang="en-GB" dirty="0" err="1"/>
              <a:t>bacteriuria</a:t>
            </a:r>
            <a:r>
              <a:rPr lang="en-GB" dirty="0"/>
              <a:t>. Am J Med 1983; 75:53</a:t>
            </a:r>
          </a:p>
          <a:p>
            <a:pPr>
              <a:buFont typeface="+mj-lt"/>
              <a:buAutoNum type="arabicPeriod"/>
            </a:pPr>
            <a:r>
              <a:rPr lang="en-GB" dirty="0"/>
              <a:t>Wilson ML, </a:t>
            </a:r>
            <a:r>
              <a:rPr lang="en-GB" dirty="0" err="1"/>
              <a:t>Gaido</a:t>
            </a:r>
            <a:r>
              <a:rPr lang="en-GB" dirty="0"/>
              <a:t> L. Laboratory diagnosis of urinary tract infections in adult patients. </a:t>
            </a:r>
            <a:r>
              <a:rPr lang="en-GB" dirty="0" err="1"/>
              <a:t>Clin</a:t>
            </a:r>
            <a:r>
              <a:rPr lang="en-GB" dirty="0"/>
              <a:t> Infect Dis 2004; 38:1150</a:t>
            </a:r>
          </a:p>
          <a:p>
            <a:pPr>
              <a:buFont typeface="+mj-lt"/>
              <a:buAutoNum type="arabicPeriod"/>
            </a:pPr>
            <a:r>
              <a:rPr lang="en-GB" dirty="0"/>
              <a:t>Graff L. A Handbook of Routine Urinalysis, Lippincott, Williams and Wilkins, Philadelphia </a:t>
            </a:r>
            <a:r>
              <a:rPr lang="en-GB" dirty="0" smtClean="0"/>
              <a:t>1983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9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Font typeface="+mj-lt"/>
              <a:buAutoNum type="arabicPeriod" startAt="12"/>
            </a:pPr>
            <a:r>
              <a:rPr lang="en-GB" dirty="0"/>
              <a:t>Warren JW, </a:t>
            </a:r>
            <a:r>
              <a:rPr lang="en-GB" dirty="0" err="1"/>
              <a:t>Abrutyn</a:t>
            </a:r>
            <a:r>
              <a:rPr lang="en-GB" dirty="0"/>
              <a:t> E, </a:t>
            </a:r>
            <a:r>
              <a:rPr lang="en-GB" dirty="0" err="1"/>
              <a:t>Hebel</a:t>
            </a:r>
            <a:r>
              <a:rPr lang="en-GB" dirty="0"/>
              <a:t> JR, et al. Guidelines for antimicrobial treatment of uncomplicated acute bacterial cystitis and acute pyelonephritis in women. Infectious Diseases Society of America (IDSA). </a:t>
            </a:r>
            <a:r>
              <a:rPr lang="en-GB" dirty="0" err="1"/>
              <a:t>Clin</a:t>
            </a:r>
            <a:r>
              <a:rPr lang="en-GB" dirty="0"/>
              <a:t> Infect Dis 1999; 29:745</a:t>
            </a:r>
          </a:p>
          <a:p>
            <a:pPr>
              <a:buFont typeface="+mj-lt"/>
              <a:buAutoNum type="arabicPeriod" startAt="12"/>
            </a:pPr>
            <a:r>
              <a:rPr lang="en-GB" dirty="0" err="1"/>
              <a:t>Fihn</a:t>
            </a:r>
            <a:r>
              <a:rPr lang="en-GB" dirty="0"/>
              <a:t> SD. Clinical practice. Acute uncomplicated urinary tract infection in women. N </a:t>
            </a:r>
            <a:r>
              <a:rPr lang="en-GB" dirty="0" err="1"/>
              <a:t>Engl</a:t>
            </a:r>
            <a:r>
              <a:rPr lang="en-GB" dirty="0"/>
              <a:t> J Med 2003; 349:259</a:t>
            </a:r>
          </a:p>
          <a:p>
            <a:pPr>
              <a:buFont typeface="+mj-lt"/>
              <a:buAutoNum type="arabicPeriod" startAt="12"/>
            </a:pPr>
            <a:r>
              <a:rPr lang="en-GB" dirty="0" err="1"/>
              <a:t>McIsaac</a:t>
            </a:r>
            <a:r>
              <a:rPr lang="en-GB" dirty="0"/>
              <a:t> WJ, Low DE, </a:t>
            </a:r>
            <a:r>
              <a:rPr lang="en-GB" dirty="0" err="1"/>
              <a:t>Biringer</a:t>
            </a:r>
            <a:r>
              <a:rPr lang="en-GB" dirty="0"/>
              <a:t> A, et al. The impact of empirical management of acute cystitis on unnecessary antibiotic use. Arch Intern Med 2002; 162:600</a:t>
            </a:r>
          </a:p>
          <a:p>
            <a:pPr>
              <a:buFont typeface="+mj-lt"/>
              <a:buAutoNum type="arabicPeriod" startAt="12"/>
            </a:pPr>
            <a:r>
              <a:rPr lang="en-GB" dirty="0"/>
              <a:t>Gupta K, Hooton TM, </a:t>
            </a:r>
            <a:r>
              <a:rPr lang="en-GB" dirty="0" err="1"/>
              <a:t>Stamm</a:t>
            </a:r>
            <a:r>
              <a:rPr lang="en-GB" dirty="0"/>
              <a:t> WE. Increasing antimicrobial resistance and the management of uncomplicated community-acquired urinary tract infections. Ann Intern Med 2001; 135:41</a:t>
            </a:r>
          </a:p>
          <a:p>
            <a:pPr>
              <a:buFont typeface="+mj-lt"/>
              <a:buAutoNum type="arabicPeriod" startAt="12"/>
            </a:pPr>
            <a:r>
              <a:rPr lang="en-GB" dirty="0"/>
              <a:t>Sandberg T, </a:t>
            </a:r>
            <a:r>
              <a:rPr lang="en-GB" dirty="0" err="1"/>
              <a:t>Stokland</a:t>
            </a:r>
            <a:r>
              <a:rPr lang="en-GB" dirty="0"/>
              <a:t> E, Brolin I, et al. Selective use of excretory urography in women with acute pyelonephritis. J </a:t>
            </a:r>
            <a:r>
              <a:rPr lang="en-GB" dirty="0" err="1"/>
              <a:t>Urol</a:t>
            </a:r>
            <a:r>
              <a:rPr lang="en-GB" dirty="0"/>
              <a:t> 1989; 141:1290</a:t>
            </a:r>
          </a:p>
          <a:p>
            <a:pPr>
              <a:buFont typeface="+mj-lt"/>
              <a:buAutoNum type="arabicPeriod" startAt="12"/>
            </a:pPr>
            <a:r>
              <a:rPr lang="en-GB" dirty="0" err="1"/>
              <a:t>Kanel</a:t>
            </a:r>
            <a:r>
              <a:rPr lang="en-GB" dirty="0"/>
              <a:t> KT, </a:t>
            </a:r>
            <a:r>
              <a:rPr lang="en-GB" dirty="0" err="1"/>
              <a:t>Kroboth</a:t>
            </a:r>
            <a:r>
              <a:rPr lang="en-GB" dirty="0"/>
              <a:t> FJ, </a:t>
            </a:r>
            <a:r>
              <a:rPr lang="en-GB" dirty="0" err="1"/>
              <a:t>Schwentker</a:t>
            </a:r>
            <a:r>
              <a:rPr lang="en-GB" dirty="0"/>
              <a:t> FN, Lecky JW. The intravenous </a:t>
            </a:r>
            <a:r>
              <a:rPr lang="en-GB" dirty="0" err="1"/>
              <a:t>pyelogram</a:t>
            </a:r>
            <a:r>
              <a:rPr lang="en-GB" dirty="0"/>
              <a:t> in acute pyelonephritis. Arch Intern Med 1988; 148:2144</a:t>
            </a:r>
          </a:p>
          <a:p>
            <a:pPr>
              <a:buFont typeface="+mj-lt"/>
              <a:buAutoNum type="arabicPeriod" startAt="12"/>
            </a:pPr>
            <a:r>
              <a:rPr lang="en-GB" dirty="0"/>
              <a:t>http://www.guideline.gov/summary/summary.aspx?doc_id=13683&amp;nbr=007017&amp;string=pyelonephritis (Accessed on September 14, 2009)</a:t>
            </a:r>
          </a:p>
          <a:p>
            <a:pPr>
              <a:buFont typeface="+mj-lt"/>
              <a:buAutoNum type="arabicPeriod" startAt="12"/>
            </a:pPr>
            <a:r>
              <a:rPr lang="en-GB" dirty="0"/>
              <a:t>Martina MC, </a:t>
            </a:r>
            <a:r>
              <a:rPr lang="en-GB" dirty="0" err="1"/>
              <a:t>Campanino</a:t>
            </a:r>
            <a:r>
              <a:rPr lang="en-GB" dirty="0"/>
              <a:t> PP, </a:t>
            </a:r>
            <a:r>
              <a:rPr lang="en-GB" dirty="0" err="1"/>
              <a:t>Caraffo</a:t>
            </a:r>
            <a:r>
              <a:rPr lang="en-GB" dirty="0"/>
              <a:t> F, et al. Dynamic magnetic resonance imaging in acute pyelonephritis. </a:t>
            </a:r>
            <a:r>
              <a:rPr lang="en-GB" dirty="0" err="1"/>
              <a:t>Radiol</a:t>
            </a:r>
            <a:r>
              <a:rPr lang="en-GB" dirty="0"/>
              <a:t> Med. Mar 2010;115(2):287-300</a:t>
            </a:r>
          </a:p>
          <a:p>
            <a:pPr>
              <a:buFont typeface="+mj-lt"/>
              <a:buAutoNum type="arabicPeriod" startAt="12"/>
            </a:pPr>
            <a:r>
              <a:rPr lang="en-GB" dirty="0"/>
              <a:t>Talan DA, </a:t>
            </a:r>
            <a:r>
              <a:rPr lang="en-GB" dirty="0" err="1"/>
              <a:t>Stamm</a:t>
            </a:r>
            <a:r>
              <a:rPr lang="en-GB" dirty="0"/>
              <a:t> WE, Hooton TM, et al. Comparison of ciprofloxacin (7 days) and trimethoprim-</a:t>
            </a:r>
            <a:r>
              <a:rPr lang="en-GB" dirty="0" err="1"/>
              <a:t>sulfamethoxazole</a:t>
            </a:r>
            <a:r>
              <a:rPr lang="en-GB" dirty="0"/>
              <a:t> (14 days) for acute uncomplicated pyelonephritis </a:t>
            </a:r>
            <a:r>
              <a:rPr lang="en-GB" dirty="0" err="1"/>
              <a:t>pyelonephritis</a:t>
            </a:r>
            <a:r>
              <a:rPr lang="en-GB" dirty="0"/>
              <a:t> in women: a randomized trial. JAMA 2000; 283:1583</a:t>
            </a:r>
          </a:p>
          <a:p>
            <a:pPr>
              <a:buFont typeface="+mj-lt"/>
              <a:buAutoNum type="arabicPeriod" startAt="12"/>
            </a:pPr>
            <a:r>
              <a:rPr lang="en-GB" dirty="0"/>
              <a:t>Peterson J, </a:t>
            </a:r>
            <a:r>
              <a:rPr lang="en-GB" dirty="0" err="1"/>
              <a:t>Kaul</a:t>
            </a:r>
            <a:r>
              <a:rPr lang="en-GB" dirty="0"/>
              <a:t> S, </a:t>
            </a:r>
            <a:r>
              <a:rPr lang="en-GB" dirty="0" err="1"/>
              <a:t>Khashab</a:t>
            </a:r>
            <a:r>
              <a:rPr lang="en-GB" dirty="0"/>
              <a:t> M, et al. A double-blind, randomized comparison of levofloxacin 750 mg once-daily for five days with ciprofloxacin 400/500 mg twice-daily for 10 days for the treatment of complicated urinary tract infections and acute pyelonephritis. Urology 2008; 71:17</a:t>
            </a:r>
          </a:p>
          <a:p>
            <a:pPr>
              <a:buFont typeface="+mj-lt"/>
              <a:buAutoNum type="arabicPeriod" startAt="12"/>
            </a:pPr>
            <a:r>
              <a:rPr lang="en-GB" dirty="0"/>
              <a:t>Talan DA, </a:t>
            </a:r>
            <a:r>
              <a:rPr lang="en-GB" dirty="0" err="1"/>
              <a:t>Klimberg</a:t>
            </a:r>
            <a:r>
              <a:rPr lang="en-GB" dirty="0"/>
              <a:t> IW, Nicolle LE, et al. Once daily, extended release ciprofloxacin for complicated urinary tract infections and acute uncomplicated pyelonephritis. J </a:t>
            </a:r>
            <a:r>
              <a:rPr lang="en-GB" dirty="0" err="1"/>
              <a:t>Urol</a:t>
            </a:r>
            <a:r>
              <a:rPr lang="en-GB" dirty="0"/>
              <a:t> 2004; </a:t>
            </a:r>
            <a:r>
              <a:rPr lang="en-GB" dirty="0" smtClean="0"/>
              <a:t>171:734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22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0" b="1" dirty="0" smtClean="0"/>
              <a:t>:)</a:t>
            </a:r>
            <a:endParaRPr lang="en-GB" sz="18000" b="1" dirty="0"/>
          </a:p>
        </p:txBody>
      </p:sp>
    </p:spTree>
    <p:extLst>
      <p:ext uri="{BB962C8B-B14F-4D97-AF65-F5344CB8AC3E}">
        <p14:creationId xmlns:p14="http://schemas.microsoft.com/office/powerpoint/2010/main" val="370974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Types of UTI (Cystitis, Pyelonephritis)</a:t>
            </a:r>
          </a:p>
          <a:p>
            <a:r>
              <a:rPr lang="en-GB" dirty="0"/>
              <a:t>Causes </a:t>
            </a:r>
          </a:p>
          <a:p>
            <a:r>
              <a:rPr lang="en-GB" dirty="0"/>
              <a:t>Common organisms</a:t>
            </a:r>
          </a:p>
          <a:p>
            <a:r>
              <a:rPr lang="en-GB" dirty="0"/>
              <a:t>How patient presents</a:t>
            </a:r>
          </a:p>
          <a:p>
            <a:r>
              <a:rPr lang="en-GB" dirty="0" smtClean="0"/>
              <a:t>Diagnosis</a:t>
            </a:r>
          </a:p>
          <a:p>
            <a:r>
              <a:rPr lang="en-GB" dirty="0" smtClean="0"/>
              <a:t>When </a:t>
            </a:r>
            <a:r>
              <a:rPr lang="en-GB" dirty="0"/>
              <a:t>to start full </a:t>
            </a:r>
            <a:r>
              <a:rPr lang="en-GB" dirty="0" smtClean="0"/>
              <a:t>investigations</a:t>
            </a:r>
            <a:endParaRPr lang="en-GB" dirty="0"/>
          </a:p>
          <a:p>
            <a:r>
              <a:rPr lang="en-GB" dirty="0"/>
              <a:t>When to refer to specialist </a:t>
            </a:r>
          </a:p>
          <a:p>
            <a:r>
              <a:rPr lang="en-GB" dirty="0" smtClean="0"/>
              <a:t>Management</a:t>
            </a:r>
          </a:p>
          <a:p>
            <a:r>
              <a:rPr lang="en-GB" dirty="0" smtClean="0"/>
              <a:t>Prophylaxis </a:t>
            </a:r>
            <a:endParaRPr lang="en-GB" dirty="0"/>
          </a:p>
          <a:p>
            <a:r>
              <a:rPr lang="en-GB" dirty="0" smtClean="0"/>
              <a:t>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68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GB" dirty="0" smtClean="0"/>
              <a:t>What is UTI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 smtClean="0"/>
              <a:t>Infection that affect any part of the urinary tract</a:t>
            </a:r>
          </a:p>
          <a:p>
            <a:pPr algn="l" rtl="0"/>
            <a:endParaRPr lang="en-GB" dirty="0"/>
          </a:p>
          <a:p>
            <a:pPr algn="l" rtl="0"/>
            <a:r>
              <a:rPr lang="en-GB" dirty="0" smtClean="0"/>
              <a:t>Types:</a:t>
            </a:r>
          </a:p>
          <a:p>
            <a:pPr lvl="1" algn="l" rtl="0"/>
            <a:r>
              <a:rPr lang="en-GB" dirty="0" smtClean="0"/>
              <a:t>Upper</a:t>
            </a:r>
          </a:p>
          <a:p>
            <a:pPr lvl="1" algn="l" rtl="0"/>
            <a:r>
              <a:rPr lang="en-GB" dirty="0" smtClean="0"/>
              <a:t>Lower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1392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Cystitis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Infection of the bladder “lower urinary tract“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Complicated</a:t>
            </a:r>
          </a:p>
          <a:p>
            <a:pPr algn="l" rtl="0"/>
            <a:r>
              <a:rPr lang="en-US" dirty="0" smtClean="0"/>
              <a:t>Uncomplicated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4543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GB" dirty="0" smtClean="0"/>
          </a:p>
          <a:p>
            <a:pPr algn="l" rtl="0"/>
            <a:endParaRPr lang="ar-SA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611227"/>
              </p:ext>
            </p:extLst>
          </p:nvPr>
        </p:nvGraphicFramePr>
        <p:xfrm>
          <a:off x="901390" y="189368"/>
          <a:ext cx="7524000" cy="6480000"/>
        </p:xfrm>
        <a:graphic>
          <a:graphicData uri="http://schemas.openxmlformats.org/drawingml/2006/table">
            <a:tbl>
              <a:tblPr/>
              <a:tblGrid>
                <a:gridCol w="7524000"/>
              </a:tblGrid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</a:rPr>
                        <a:t>Patient demographics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</a:rPr>
                        <a:t>Pregnancy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</a:rPr>
                        <a:t>Advanced age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>
                          <a:solidFill>
                            <a:schemeClr val="bg1"/>
                          </a:solidFill>
                          <a:effectLst/>
                        </a:rPr>
                        <a:t>Comorbidities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</a:rPr>
                        <a:t>Diabetes mellitus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</a:rPr>
                        <a:t>Immunosuppression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</a:rPr>
                        <a:t>Renal failure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</a:rPr>
                        <a:t>Renal transplantation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</a:rPr>
                        <a:t>History of urinary tract infection in childhood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>
                          <a:solidFill>
                            <a:schemeClr val="bg1"/>
                          </a:solidFill>
                          <a:effectLst/>
                        </a:rPr>
                        <a:t>Infection characteristics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</a:rPr>
                        <a:t>Hospital-acquired infection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</a:rPr>
                        <a:t>Uropathogen broadly resistant to antimicrobials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</a:rPr>
                        <a:t>Symptoms for seven or more days before seeking care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</a:rPr>
                        <a:t>Recent antimicrobial use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</a:rPr>
                        <a:t>Recent urinary tract instrumentation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>
                          <a:solidFill>
                            <a:schemeClr val="bg1"/>
                          </a:solidFill>
                          <a:effectLst/>
                        </a:rPr>
                        <a:t>Functional or anatomic abnormality of the urinary tract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</a:rPr>
                        <a:t>Urinary tract obstruction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</a:rPr>
                        <a:t>Prostatic hypertrophy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</a:rPr>
                        <a:t>Urethral stricture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</a:rPr>
                        <a:t>Presence of an indwelling urethral catheter, stent, nephrostomy tube or urinary diversion</a:t>
                      </a:r>
                    </a:p>
                  </a:txBody>
                  <a:tcPr marL="53881" marR="53881" marT="26940" marB="269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61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Winter</Template>
  <TotalTime>7225</TotalTime>
  <Words>3300</Words>
  <Application>Microsoft Office PowerPoint</Application>
  <PresentationFormat>On-screen Show (4:3)</PresentationFormat>
  <Paragraphs>560</Paragraphs>
  <Slides>58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Winter</vt:lpstr>
      <vt:lpstr>Approach to Patient with UTI</vt:lpstr>
      <vt:lpstr>Question 1</vt:lpstr>
      <vt:lpstr>Question 2</vt:lpstr>
      <vt:lpstr>Question 3</vt:lpstr>
      <vt:lpstr>Question 4</vt:lpstr>
      <vt:lpstr>Objectives</vt:lpstr>
      <vt:lpstr>What is UTI</vt:lpstr>
      <vt:lpstr>Cystitis</vt:lpstr>
      <vt:lpstr>PowerPoint Presentation</vt:lpstr>
      <vt:lpstr>Epidemiology of Cystitis</vt:lpstr>
      <vt:lpstr>Causes of Cystitis</vt:lpstr>
      <vt:lpstr>Presentation of Cystitis</vt:lpstr>
      <vt:lpstr>Physical Examination</vt:lpstr>
      <vt:lpstr>Differential Diagnosis</vt:lpstr>
      <vt:lpstr>Investigation</vt:lpstr>
      <vt:lpstr>Urinalysis</vt:lpstr>
      <vt:lpstr>Dipstick</vt:lpstr>
      <vt:lpstr>PowerPoint Presentation</vt:lpstr>
      <vt:lpstr>Microscopic</vt:lpstr>
      <vt:lpstr>Urine Culture</vt:lpstr>
      <vt:lpstr>Imaging Studies</vt:lpstr>
      <vt:lpstr>Uncomplicated Cystitis: Management</vt:lpstr>
      <vt:lpstr>PowerPoint Presentation</vt:lpstr>
      <vt:lpstr>Complicated Cystitis: Management</vt:lpstr>
      <vt:lpstr>Pyelonephritis</vt:lpstr>
      <vt:lpstr>PowerPoint Presentation</vt:lpstr>
      <vt:lpstr>Pyelonephritis: Epidemiology</vt:lpstr>
      <vt:lpstr>Pyelonephritis: Causes</vt:lpstr>
      <vt:lpstr>Pyelonephritis: Presentation</vt:lpstr>
      <vt:lpstr>Pyelonephritis: Differential Diagnoses</vt:lpstr>
      <vt:lpstr>Pyelonephritis: Investigation</vt:lpstr>
      <vt:lpstr>Pyelonephritis: Urinalysis</vt:lpstr>
      <vt:lpstr>Pyelonephritis: Urine culture</vt:lpstr>
      <vt:lpstr>Pyelonephritis: Imaging Studies</vt:lpstr>
      <vt:lpstr>Pyelonephritis: CT Scan</vt:lpstr>
      <vt:lpstr>Pyelonephritis: CT Scan</vt:lpstr>
      <vt:lpstr>Pyelonephritis: US</vt:lpstr>
      <vt:lpstr>Pyelonephritis: Other Investigation</vt:lpstr>
      <vt:lpstr>Uncomplicated Pyelonephritis: Management</vt:lpstr>
      <vt:lpstr>Complicated Pyelonephritis: Management</vt:lpstr>
      <vt:lpstr>Complicated Pyelonephritis: Management</vt:lpstr>
      <vt:lpstr>Children and VUR</vt:lpstr>
      <vt:lpstr>Children and VUR</vt:lpstr>
      <vt:lpstr>PowerPoint Presentation</vt:lpstr>
      <vt:lpstr>Children and VUR</vt:lpstr>
      <vt:lpstr>PowerPoint Presentation</vt:lpstr>
      <vt:lpstr>When to Refer Male UTI Patient to a Specialist</vt:lpstr>
      <vt:lpstr>When to Refer Female UTI Patient to a Specialist</vt:lpstr>
      <vt:lpstr>Prophylaxis of UTI</vt:lpstr>
      <vt:lpstr>Prophylaxis of UTI</vt:lpstr>
      <vt:lpstr>Education</vt:lpstr>
      <vt:lpstr>Question 1</vt:lpstr>
      <vt:lpstr>Question 2</vt:lpstr>
      <vt:lpstr>Question 3</vt:lpstr>
      <vt:lpstr>Question 4</vt:lpstr>
      <vt:lpstr>References</vt:lpstr>
      <vt:lpstr>References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 to Patient with UTI</dc:title>
  <dc:creator>Hisham</dc:creator>
  <cp:lastModifiedBy>Hisham</cp:lastModifiedBy>
  <cp:revision>110</cp:revision>
  <dcterms:created xsi:type="dcterms:W3CDTF">2015-01-11T17:55:43Z</dcterms:created>
  <dcterms:modified xsi:type="dcterms:W3CDTF">2015-01-26T05:55:33Z</dcterms:modified>
</cp:coreProperties>
</file>