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376" r:id="rId4"/>
    <p:sldId id="378" r:id="rId5"/>
    <p:sldId id="379" r:id="rId6"/>
    <p:sldId id="380" r:id="rId7"/>
    <p:sldId id="381" r:id="rId8"/>
    <p:sldId id="280" r:id="rId9"/>
    <p:sldId id="363" r:id="rId10"/>
    <p:sldId id="362" r:id="rId11"/>
    <p:sldId id="372" r:id="rId12"/>
    <p:sldId id="374" r:id="rId13"/>
    <p:sldId id="352" r:id="rId14"/>
    <p:sldId id="354" r:id="rId15"/>
    <p:sldId id="355" r:id="rId16"/>
    <p:sldId id="356" r:id="rId17"/>
    <p:sldId id="357" r:id="rId18"/>
    <p:sldId id="358" r:id="rId19"/>
    <p:sldId id="361" r:id="rId20"/>
    <p:sldId id="359" r:id="rId21"/>
    <p:sldId id="383" r:id="rId22"/>
    <p:sldId id="366" r:id="rId23"/>
    <p:sldId id="367" r:id="rId24"/>
    <p:sldId id="368" r:id="rId25"/>
    <p:sldId id="373" r:id="rId26"/>
    <p:sldId id="370" r:id="rId27"/>
    <p:sldId id="384" r:id="rId28"/>
    <p:sldId id="385" r:id="rId29"/>
    <p:sldId id="386" r:id="rId30"/>
    <p:sldId id="401" r:id="rId31"/>
    <p:sldId id="387" r:id="rId32"/>
    <p:sldId id="388" r:id="rId33"/>
    <p:sldId id="389" r:id="rId34"/>
    <p:sldId id="390" r:id="rId35"/>
    <p:sldId id="391" r:id="rId36"/>
    <p:sldId id="393" r:id="rId37"/>
    <p:sldId id="394" r:id="rId38"/>
    <p:sldId id="392" r:id="rId39"/>
    <p:sldId id="395" r:id="rId40"/>
    <p:sldId id="396" r:id="rId41"/>
    <p:sldId id="397" r:id="rId42"/>
    <p:sldId id="398" r:id="rId43"/>
    <p:sldId id="399" r:id="rId44"/>
    <p:sldId id="400" r:id="rId45"/>
    <p:sldId id="371" r:id="rId46"/>
    <p:sldId id="294" r:id="rId47"/>
    <p:sldId id="403" r:id="rId48"/>
    <p:sldId id="404" r:id="rId49"/>
    <p:sldId id="382" r:id="rId50"/>
    <p:sldId id="309" r:id="rId51"/>
    <p:sldId id="308" r:id="rId52"/>
    <p:sldId id="306" r:id="rId53"/>
    <p:sldId id="295" r:id="rId54"/>
    <p:sldId id="304" r:id="rId55"/>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69" autoAdjust="0"/>
  </p:normalViewPr>
  <p:slideViewPr>
    <p:cSldViewPr>
      <p:cViewPr varScale="1">
        <p:scale>
          <a:sx n="66" d="100"/>
          <a:sy n="66" d="100"/>
        </p:scale>
        <p:origin x="-1494" y="-102"/>
      </p:cViewPr>
      <p:guideLst>
        <p:guide orient="horz" pos="2160"/>
        <p:guide pos="2880"/>
      </p:guideLst>
    </p:cSldViewPr>
  </p:slideViewPr>
  <p:outlineViewPr>
    <p:cViewPr>
      <p:scale>
        <a:sx n="33" d="100"/>
        <a:sy n="33" d="100"/>
      </p:scale>
      <p:origin x="0" y="29544"/>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C1660-C878-4302-94CD-32A38069F50D}" type="datetimeFigureOut">
              <a:rPr lang="en-US" smtClean="0"/>
              <a:pPr/>
              <a:t>1/27/2015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29F5F-A70A-4D8D-8D89-41B6838857B9}" type="slidenum">
              <a:rPr lang="en-US" smtClean="0"/>
              <a:pPr/>
              <a:t>‹#›</a:t>
            </a:fld>
            <a:endParaRPr lang="en-US"/>
          </a:p>
        </p:txBody>
      </p:sp>
    </p:spTree>
    <p:extLst>
      <p:ext uri="{BB962C8B-B14F-4D97-AF65-F5344CB8AC3E}">
        <p14:creationId xmlns:p14="http://schemas.microsoft.com/office/powerpoint/2010/main" xmlns="" val="267924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Bilateral</a:t>
            </a:r>
            <a:r>
              <a:rPr lang="en-US" sz="1200" b="0" i="0" kern="1200" baseline="0" dirty="0" smtClean="0">
                <a:solidFill>
                  <a:schemeClr val="tx1"/>
                </a:solidFill>
                <a:latin typeface="+mn-lt"/>
                <a:ea typeface="+mn-ea"/>
                <a:cs typeface="+mn-cs"/>
              </a:rPr>
              <a:t> erosions and </a:t>
            </a:r>
            <a:r>
              <a:rPr lang="en-US" sz="1200" b="0" i="0" kern="1200" baseline="0" dirty="0" err="1" smtClean="0">
                <a:solidFill>
                  <a:schemeClr val="tx1"/>
                </a:solidFill>
                <a:latin typeface="+mn-lt"/>
                <a:ea typeface="+mn-ea"/>
                <a:cs typeface="+mn-cs"/>
              </a:rPr>
              <a:t>subchondral</a:t>
            </a:r>
            <a:r>
              <a:rPr lang="en-US" sz="1200" b="0" i="0" kern="1200" baseline="0" dirty="0" smtClean="0">
                <a:solidFill>
                  <a:schemeClr val="tx1"/>
                </a:solidFill>
                <a:latin typeface="+mn-lt"/>
                <a:ea typeface="+mn-ea"/>
                <a:cs typeface="+mn-cs"/>
              </a:rPr>
              <a:t> sclerosis of the sacroiliac joint </a:t>
            </a:r>
            <a:endParaRPr lang="x-none" dirty="0"/>
          </a:p>
        </p:txBody>
      </p:sp>
      <p:sp>
        <p:nvSpPr>
          <p:cNvPr id="4" name="عنصر نائب لرقم الشريحة 3"/>
          <p:cNvSpPr>
            <a:spLocks noGrp="1"/>
          </p:cNvSpPr>
          <p:nvPr>
            <p:ph type="sldNum" sz="quarter" idx="10"/>
          </p:nvPr>
        </p:nvSpPr>
        <p:spPr/>
        <p:txBody>
          <a:bodyPr/>
          <a:lstStyle/>
          <a:p>
            <a:fld id="{0A629F5F-A70A-4D8D-8D89-41B6838857B9}"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x-none" smtClean="0"/>
              <a:t>انقر لتحرير نمط العنوان الرئيسي</a:t>
            </a:r>
            <a:endParaRPr lang="x-none"/>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انقر لتحرير نمط العنوان الثانوي الرئيسي</a:t>
            </a:r>
            <a:endParaRPr lang="x-none"/>
          </a:p>
        </p:txBody>
      </p:sp>
      <p:sp>
        <p:nvSpPr>
          <p:cNvPr id="4" name="عنصر نائب للتاريخ 3"/>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عنوان العمودي 2"/>
          <p:cNvSpPr>
            <a:spLocks noGrp="1"/>
          </p:cNvSpPr>
          <p:nvPr>
            <p:ph type="body" orient="vert" idx="1"/>
          </p:nvPr>
        </p:nvSpPr>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x-none" smtClean="0"/>
              <a:t>انقر لتحرير نمط العنوان الرئيسي</a:t>
            </a:r>
            <a:endParaRPr lang="x-non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محتوى 2"/>
          <p:cNvSpPr>
            <a:spLocks noGrp="1"/>
          </p:cNvSpPr>
          <p:nvPr>
            <p:ph idx="1"/>
          </p:nvPr>
        </p:nvSpPr>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انقر لتحرير أنماط النص الرئيسي</a:t>
            </a:r>
          </a:p>
        </p:txBody>
      </p:sp>
      <p:sp>
        <p:nvSpPr>
          <p:cNvPr id="4" name="عنصر نائب للتاريخ 3"/>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5" name="عنصر نائب للتاريخ 4"/>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7" name="عنصر نائب للتاريخ 6"/>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8" name="عنصر نائب للتذييل 7"/>
          <p:cNvSpPr>
            <a:spLocks noGrp="1"/>
          </p:cNvSpPr>
          <p:nvPr>
            <p:ph type="ftr" sz="quarter" idx="11"/>
          </p:nvPr>
        </p:nvSpPr>
        <p:spPr/>
        <p:txBody>
          <a:bodyPr/>
          <a:lstStyle/>
          <a:p>
            <a:endParaRPr lang="x-none"/>
          </a:p>
        </p:txBody>
      </p:sp>
      <p:sp>
        <p:nvSpPr>
          <p:cNvPr id="9" name="عنصر نائب لرقم الشريحة 8"/>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تاريخ 2"/>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4" name="عنصر نائب للتذييل 3"/>
          <p:cNvSpPr>
            <a:spLocks noGrp="1"/>
          </p:cNvSpPr>
          <p:nvPr>
            <p:ph type="ftr" sz="quarter" idx="11"/>
          </p:nvPr>
        </p:nvSpPr>
        <p:spPr/>
        <p:txBody>
          <a:bodyPr/>
          <a:lstStyle/>
          <a:p>
            <a:endParaRPr lang="x-none"/>
          </a:p>
        </p:txBody>
      </p:sp>
      <p:sp>
        <p:nvSpPr>
          <p:cNvPr id="5" name="عنصر نائب لرقم الشريحة 4"/>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3" name="عنصر نائب للتذييل 2"/>
          <p:cNvSpPr>
            <a:spLocks noGrp="1"/>
          </p:cNvSpPr>
          <p:nvPr>
            <p:ph type="ftr" sz="quarter" idx="11"/>
          </p:nvPr>
        </p:nvSpPr>
        <p:spPr/>
        <p:txBody>
          <a:bodyPr/>
          <a:lstStyle/>
          <a:p>
            <a:endParaRPr lang="x-none"/>
          </a:p>
        </p:txBody>
      </p:sp>
      <p:sp>
        <p:nvSpPr>
          <p:cNvPr id="4" name="عنصر نائب لرقم الشريحة 3"/>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x-none" smtClean="0"/>
              <a:t>انقر لتحرير نمط العنوان الرئيسي</a:t>
            </a:r>
            <a:endParaRPr lang="x-non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عنصر نائب للتاريخ 4"/>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x-none" smtClean="0"/>
              <a:t>انقر لتحرير نمط العنوان الرئيسي</a:t>
            </a:r>
            <a:endParaRPr lang="x-non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عنصر نائب للتاريخ 4"/>
          <p:cNvSpPr>
            <a:spLocks noGrp="1"/>
          </p:cNvSpPr>
          <p:nvPr>
            <p:ph type="dt" sz="half" idx="10"/>
          </p:nvPr>
        </p:nvSpPr>
        <p:spPr/>
        <p:txBody>
          <a:bodyPr/>
          <a:lstStyle/>
          <a:p>
            <a:fld id="{E115C91E-5F58-4424-9E63-FE5EC3DA9C5A}" type="datetimeFigureOut">
              <a:rPr lang="x-none" smtClean="0"/>
              <a:pPr/>
              <a:t>27/01/15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21704ED2-FF85-404E-8733-277793DE6B8E}" type="slidenum">
              <a:rPr lang="x-none" smtClean="0"/>
              <a:pPr/>
              <a:t>‹#›</a:t>
            </a:fld>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15C91E-5F58-4424-9E63-FE5EC3DA9C5A}" type="datetimeFigureOut">
              <a:rPr lang="x-none" smtClean="0"/>
              <a:pPr/>
              <a:t>27/01/15</a:t>
            </a:fld>
            <a:endParaRPr lang="x-non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x-non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04ED2-FF85-404E-8733-277793DE6B8E}"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0729"/>
            <a:ext cx="9144000" cy="244827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0"/>
            <a:r>
              <a:rPr lang="en-US" sz="7200" spc="50" dirty="0" smtClean="0">
                <a:ln w="11430"/>
                <a:solidFill>
                  <a:srgbClr val="FF0000"/>
                </a:solidFill>
                <a:latin typeface="Times New Roman"/>
                <a:cs typeface="Times New Roman"/>
              </a:rPr>
              <a:t>Approach To</a:t>
            </a:r>
            <a:br>
              <a:rPr lang="en-US" sz="7200" spc="50" dirty="0" smtClean="0">
                <a:ln w="11430"/>
                <a:solidFill>
                  <a:srgbClr val="FF0000"/>
                </a:solidFill>
                <a:latin typeface="Times New Roman"/>
                <a:cs typeface="Times New Roman"/>
              </a:rPr>
            </a:br>
            <a:r>
              <a:rPr lang="en-US" sz="7200" spc="50" dirty="0" smtClean="0">
                <a:ln w="11430"/>
                <a:solidFill>
                  <a:srgbClr val="FF0000"/>
                </a:solidFill>
                <a:latin typeface="Times New Roman"/>
                <a:cs typeface="Times New Roman"/>
              </a:rPr>
              <a:t> Low Back Pain</a:t>
            </a:r>
            <a:endParaRPr lang="x-none" sz="7200" spc="50" dirty="0">
              <a:ln w="11430"/>
              <a:solidFill>
                <a:srgbClr val="FF0000"/>
              </a:solidFill>
              <a:latin typeface="Times New Roman"/>
              <a:cs typeface="Times New Roman"/>
            </a:endParaRPr>
          </a:p>
        </p:txBody>
      </p:sp>
      <p:sp>
        <p:nvSpPr>
          <p:cNvPr id="3" name="Subtitle 2"/>
          <p:cNvSpPr>
            <a:spLocks noGrp="1"/>
          </p:cNvSpPr>
          <p:nvPr>
            <p:ph type="subTitle" idx="1"/>
          </p:nvPr>
        </p:nvSpPr>
        <p:spPr>
          <a:xfrm>
            <a:off x="899592" y="3717032"/>
            <a:ext cx="6984776" cy="2711152"/>
          </a:xfrm>
          <a:ln>
            <a:solidFill>
              <a:schemeClr val="bg1"/>
            </a:solidFill>
          </a:ln>
          <a:effectLst/>
        </p:spPr>
        <p:txBody>
          <a:bodyPr>
            <a:noAutofit/>
          </a:bodyPr>
          <a:lstStyle/>
          <a:p>
            <a:pPr rtl="0"/>
            <a:r>
              <a:rPr lang="en-US" sz="2800" spc="50" dirty="0">
                <a:ln w="11430"/>
                <a:solidFill>
                  <a:schemeClr val="tx1"/>
                </a:solidFill>
                <a:latin typeface="Times New Roman"/>
                <a:ea typeface="+mj-ea"/>
                <a:cs typeface="Times New Roman"/>
              </a:rPr>
              <a:t>Nasser </a:t>
            </a:r>
            <a:r>
              <a:rPr lang="en-US" sz="2800" spc="50" dirty="0" err="1">
                <a:ln w="11430"/>
                <a:solidFill>
                  <a:schemeClr val="tx1"/>
                </a:solidFill>
                <a:latin typeface="Times New Roman"/>
                <a:ea typeface="+mj-ea"/>
                <a:cs typeface="Times New Roman"/>
              </a:rPr>
              <a:t>Alsaleh</a:t>
            </a:r>
            <a:endParaRPr lang="en-US" sz="2800" spc="50" dirty="0">
              <a:ln w="11430"/>
              <a:solidFill>
                <a:schemeClr val="tx1"/>
              </a:solidFill>
              <a:latin typeface="Times New Roman"/>
              <a:ea typeface="+mj-ea"/>
              <a:cs typeface="Times New Roman"/>
            </a:endParaRPr>
          </a:p>
          <a:p>
            <a:pPr rtl="0"/>
            <a:r>
              <a:rPr lang="en-US" sz="2800" spc="50" dirty="0" err="1">
                <a:ln w="11430"/>
                <a:solidFill>
                  <a:schemeClr val="tx1"/>
                </a:solidFill>
                <a:latin typeface="Times New Roman"/>
                <a:ea typeface="+mj-ea"/>
                <a:cs typeface="Times New Roman"/>
              </a:rPr>
              <a:t>Mosaed</a:t>
            </a:r>
            <a:r>
              <a:rPr lang="en-US" sz="2800" spc="50" dirty="0">
                <a:ln w="11430"/>
                <a:solidFill>
                  <a:schemeClr val="tx1"/>
                </a:solidFill>
                <a:latin typeface="Times New Roman"/>
                <a:ea typeface="+mj-ea"/>
                <a:cs typeface="Times New Roman"/>
              </a:rPr>
              <a:t> </a:t>
            </a:r>
            <a:r>
              <a:rPr lang="en-US" sz="2800" spc="50" dirty="0" err="1" smtClean="0">
                <a:ln w="11430"/>
                <a:solidFill>
                  <a:schemeClr val="tx1"/>
                </a:solidFill>
                <a:latin typeface="Times New Roman"/>
                <a:ea typeface="+mj-ea"/>
                <a:cs typeface="Times New Roman"/>
              </a:rPr>
              <a:t>Aldekhayel</a:t>
            </a:r>
            <a:endParaRPr lang="en-US" sz="2800" spc="50" dirty="0" smtClean="0">
              <a:ln w="11430"/>
              <a:solidFill>
                <a:schemeClr val="tx1"/>
              </a:solidFill>
              <a:latin typeface="Times New Roman"/>
              <a:ea typeface="+mj-ea"/>
              <a:cs typeface="Times New Roman"/>
            </a:endParaRPr>
          </a:p>
          <a:p>
            <a:pPr rtl="0"/>
            <a:r>
              <a:rPr lang="en-US" sz="2800" spc="50" dirty="0" smtClean="0">
                <a:ln w="11430"/>
                <a:solidFill>
                  <a:schemeClr val="tx1"/>
                </a:solidFill>
                <a:latin typeface="Times New Roman"/>
                <a:ea typeface="+mj-ea"/>
                <a:cs typeface="Times New Roman"/>
              </a:rPr>
              <a:t>Abdullah </a:t>
            </a:r>
            <a:r>
              <a:rPr lang="en-US" sz="2800" spc="50" dirty="0" err="1" smtClean="0">
                <a:ln w="11430"/>
                <a:solidFill>
                  <a:schemeClr val="tx1"/>
                </a:solidFill>
                <a:latin typeface="Times New Roman"/>
                <a:ea typeface="+mj-ea"/>
                <a:cs typeface="Times New Roman"/>
              </a:rPr>
              <a:t>Alsofyani</a:t>
            </a:r>
            <a:endParaRPr lang="en-US" sz="2800" spc="50" dirty="0">
              <a:ln w="11430"/>
              <a:solidFill>
                <a:schemeClr val="tx1"/>
              </a:solidFill>
              <a:latin typeface="Times New Roman"/>
              <a:ea typeface="+mj-ea"/>
              <a:cs typeface="Times New Roman"/>
            </a:endParaRPr>
          </a:p>
          <a:p>
            <a:pPr rtl="0"/>
            <a:endParaRPr lang="en-US" sz="2800" spc="50" dirty="0">
              <a:ln w="11430"/>
              <a:solidFill>
                <a:schemeClr val="tx1"/>
              </a:solidFill>
              <a:latin typeface="Times New Roman"/>
              <a:ea typeface="+mj-ea"/>
              <a:cs typeface="Times New Roman"/>
            </a:endParaRPr>
          </a:p>
          <a:p>
            <a:pPr rtl="0"/>
            <a:endParaRPr lang="en-US" sz="2800" spc="50" dirty="0">
              <a:ln w="11430"/>
              <a:solidFill>
                <a:schemeClr val="tx1"/>
              </a:solidFill>
              <a:latin typeface="Times New Roman"/>
              <a:ea typeface="+mj-ea"/>
              <a:cs typeface="Times New Roman"/>
            </a:endParaRPr>
          </a:p>
          <a:p>
            <a:pPr rtl="0"/>
            <a:r>
              <a:rPr lang="en-US" sz="2800" spc="50" dirty="0" smtClean="0">
                <a:ln w="11430"/>
                <a:solidFill>
                  <a:schemeClr val="tx1"/>
                </a:solidFill>
                <a:latin typeface="Times New Roman"/>
                <a:ea typeface="+mj-ea"/>
                <a:cs typeface="Times New Roman"/>
              </a:rPr>
              <a:t>Professor. </a:t>
            </a:r>
            <a:r>
              <a:rPr lang="en-US" sz="2800" spc="50" dirty="0" err="1">
                <a:ln w="11430"/>
                <a:solidFill>
                  <a:schemeClr val="tx1"/>
                </a:solidFill>
                <a:latin typeface="Times New Roman"/>
                <a:ea typeface="+mj-ea"/>
                <a:cs typeface="Times New Roman"/>
              </a:rPr>
              <a:t>Sulaiman</a:t>
            </a:r>
            <a:r>
              <a:rPr lang="en-US" sz="2800" spc="50" dirty="0">
                <a:ln w="11430"/>
                <a:solidFill>
                  <a:schemeClr val="tx1"/>
                </a:solidFill>
                <a:latin typeface="Times New Roman"/>
                <a:ea typeface="+mj-ea"/>
                <a:cs typeface="Times New Roman"/>
              </a:rPr>
              <a:t> </a:t>
            </a:r>
            <a:r>
              <a:rPr lang="en-US" sz="2800" spc="50" dirty="0" err="1">
                <a:ln w="11430"/>
                <a:solidFill>
                  <a:schemeClr val="tx1"/>
                </a:solidFill>
                <a:latin typeface="Times New Roman"/>
                <a:ea typeface="+mj-ea"/>
                <a:cs typeface="Times New Roman"/>
              </a:rPr>
              <a:t>Alshammari</a:t>
            </a:r>
            <a:endParaRPr lang="x-none" sz="2800" spc="50" dirty="0">
              <a:ln w="11430"/>
              <a:solidFill>
                <a:schemeClr val="tx1"/>
              </a:solidFill>
              <a:latin typeface="Times New Roman"/>
              <a:ea typeface="+mj-ea"/>
              <a:cs typeface="Times New Roman"/>
            </a:endParaRPr>
          </a:p>
        </p:txBody>
      </p:sp>
      <p:sp>
        <p:nvSpPr>
          <p:cNvPr id="6" name="Rectangle 5"/>
          <p:cNvSpPr/>
          <p:nvPr/>
        </p:nvSpPr>
        <p:spPr>
          <a:xfrm>
            <a:off x="4479634" y="2136338"/>
            <a:ext cx="184731" cy="923330"/>
          </a:xfrm>
          <a:prstGeom prst="rect">
            <a:avLst/>
          </a:prstGeom>
          <a:noFill/>
        </p:spPr>
        <p:txBody>
          <a:bodyPr wrap="none" lIns="91440" tIns="45720" rIns="91440" bIns="45720">
            <a:spAutoFit/>
          </a:bodyPr>
          <a:lstStyle/>
          <a:p>
            <a:pPr algn="ctr"/>
            <a:endParaRPr lang="x-none"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xmlns="" val="36006048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dirty="0">
              <a:latin typeface="Times New Roman"/>
              <a:cs typeface="Times New Roman"/>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85784" y="0"/>
            <a:ext cx="9715568"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0000"/>
                </a:solidFill>
                <a:latin typeface="Times New Roman"/>
                <a:cs typeface="Times New Roman"/>
              </a:rPr>
              <a:t>Red flags</a:t>
            </a:r>
            <a:r>
              <a:rPr lang="en-US" baseline="30000" dirty="0" smtClean="0">
                <a:solidFill>
                  <a:srgbClr val="FF0000"/>
                </a:solidFill>
                <a:latin typeface="Times New Roman"/>
                <a:cs typeface="Times New Roman"/>
              </a:rPr>
              <a:t>4</a:t>
            </a:r>
            <a:r>
              <a:rPr lang="en-US" dirty="0" smtClean="0">
                <a:solidFill>
                  <a:srgbClr val="FF0000"/>
                </a:solidFill>
                <a:latin typeface="Times New Roman"/>
                <a:cs typeface="Times New Roman"/>
              </a:rPr>
              <a:t/>
            </a:r>
            <a:br>
              <a:rPr lang="en-US" dirty="0" smtClean="0">
                <a:solidFill>
                  <a:srgbClr val="FF0000"/>
                </a:solidFill>
                <a:latin typeface="Times New Roman"/>
                <a:cs typeface="Times New Roman"/>
              </a:rPr>
            </a:br>
            <a:r>
              <a:rPr lang="en-US" dirty="0" smtClean="0">
                <a:solidFill>
                  <a:srgbClr val="FF0000"/>
                </a:solidFill>
                <a:latin typeface="Times New Roman"/>
                <a:cs typeface="Times New Roman"/>
              </a:rPr>
              <a:t>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70000" lnSpcReduction="20000"/>
          </a:bodyPr>
          <a:lstStyle/>
          <a:p>
            <a:pPr algn="l" rtl="0">
              <a:buFont typeface="Wingdings" pitchFamily="2" charset="2"/>
              <a:buChar char="§"/>
              <a:defRPr/>
            </a:pPr>
            <a:r>
              <a:rPr lang="en-US" b="1" dirty="0" smtClean="0">
                <a:latin typeface="Times New Roman"/>
                <a:ea typeface="MS PGothic" charset="0"/>
                <a:cs typeface="Times New Roman"/>
              </a:rPr>
              <a:t>Age more than 50 years</a:t>
            </a:r>
          </a:p>
          <a:p>
            <a:pPr algn="l" rtl="0">
              <a:buFont typeface="Wingdings" pitchFamily="2" charset="2"/>
              <a:buChar char="§"/>
              <a:defRPr/>
            </a:pPr>
            <a:r>
              <a:rPr lang="en-US" b="1" dirty="0" smtClean="0">
                <a:latin typeface="Times New Roman"/>
                <a:ea typeface="MS PGothic" charset="0"/>
                <a:cs typeface="Times New Roman"/>
              </a:rPr>
              <a:t>History of cancer</a:t>
            </a:r>
          </a:p>
          <a:p>
            <a:pPr algn="l" rtl="0">
              <a:buFont typeface="Wingdings" pitchFamily="2" charset="2"/>
              <a:buChar char="§"/>
              <a:defRPr/>
            </a:pPr>
            <a:r>
              <a:rPr lang="en-US" b="1" dirty="0" smtClean="0">
                <a:latin typeface="Times New Roman"/>
                <a:ea typeface="MS PGothic" charset="0"/>
                <a:cs typeface="Times New Roman"/>
              </a:rPr>
              <a:t>Unexplained weight loss</a:t>
            </a:r>
          </a:p>
          <a:p>
            <a:pPr algn="l" rtl="0">
              <a:buFont typeface="Wingdings" pitchFamily="2" charset="2"/>
              <a:buChar char="§"/>
              <a:defRPr/>
            </a:pPr>
            <a:r>
              <a:rPr lang="en-US" b="1" dirty="0" smtClean="0">
                <a:latin typeface="Times New Roman"/>
                <a:ea typeface="MS PGothic" charset="0"/>
                <a:cs typeface="Times New Roman"/>
              </a:rPr>
              <a:t>Persistent fever</a:t>
            </a:r>
          </a:p>
          <a:p>
            <a:pPr algn="l" rtl="0">
              <a:buFont typeface="Wingdings" pitchFamily="2" charset="2"/>
              <a:buChar char="§"/>
              <a:defRPr/>
            </a:pPr>
            <a:r>
              <a:rPr lang="en-US" b="1" dirty="0" smtClean="0">
                <a:latin typeface="Times New Roman"/>
                <a:ea typeface="MS PGothic" charset="0"/>
                <a:cs typeface="Times New Roman"/>
              </a:rPr>
              <a:t>History of intravenous drug use</a:t>
            </a:r>
          </a:p>
          <a:p>
            <a:pPr algn="l" rtl="0">
              <a:buFont typeface="Wingdings" pitchFamily="2" charset="2"/>
              <a:buChar char="§"/>
              <a:defRPr/>
            </a:pPr>
            <a:r>
              <a:rPr lang="en-US" b="1" dirty="0" err="1" smtClean="0">
                <a:latin typeface="Times New Roman"/>
                <a:ea typeface="MS PGothic" charset="0"/>
                <a:cs typeface="Times New Roman"/>
              </a:rPr>
              <a:t>Immunocompromised</a:t>
            </a:r>
            <a:r>
              <a:rPr lang="en-US" b="1" dirty="0" smtClean="0">
                <a:latin typeface="Times New Roman"/>
                <a:ea typeface="MS PGothic" charset="0"/>
                <a:cs typeface="Times New Roman"/>
              </a:rPr>
              <a:t> state</a:t>
            </a:r>
          </a:p>
          <a:p>
            <a:pPr algn="l" rtl="0">
              <a:buFont typeface="Wingdings" pitchFamily="2" charset="2"/>
              <a:buChar char="§"/>
              <a:defRPr/>
            </a:pPr>
            <a:r>
              <a:rPr lang="en-US" b="1" dirty="0" smtClean="0">
                <a:latin typeface="Times New Roman"/>
                <a:ea typeface="MS PGothic" charset="0"/>
                <a:cs typeface="Times New Roman"/>
              </a:rPr>
              <a:t>Recent bacterial infection</a:t>
            </a:r>
          </a:p>
          <a:p>
            <a:pPr algn="l" rtl="0">
              <a:buFont typeface="Wingdings" pitchFamily="2" charset="2"/>
              <a:buChar char="§"/>
              <a:defRPr/>
            </a:pPr>
            <a:r>
              <a:rPr lang="en-US" b="1" dirty="0" smtClean="0">
                <a:latin typeface="Times New Roman"/>
                <a:ea typeface="MS PGothic" charset="0"/>
                <a:cs typeface="Times New Roman"/>
              </a:rPr>
              <a:t>Urinary or stool incontinence</a:t>
            </a:r>
          </a:p>
          <a:p>
            <a:pPr algn="l" rtl="0">
              <a:buFont typeface="Wingdings" pitchFamily="2" charset="2"/>
              <a:buChar char="§"/>
              <a:defRPr/>
            </a:pPr>
            <a:r>
              <a:rPr lang="en-US" b="1" dirty="0" smtClean="0">
                <a:latin typeface="Times New Roman"/>
                <a:ea typeface="MS PGothic" charset="0"/>
                <a:cs typeface="Times New Roman"/>
              </a:rPr>
              <a:t>Urinary retention</a:t>
            </a:r>
          </a:p>
          <a:p>
            <a:pPr algn="l" rtl="0">
              <a:buFont typeface="Wingdings" pitchFamily="2" charset="2"/>
              <a:buChar char="§"/>
              <a:defRPr/>
            </a:pPr>
            <a:r>
              <a:rPr lang="en-US" b="1" dirty="0" smtClean="0">
                <a:latin typeface="Times New Roman"/>
                <a:ea typeface="MS PGothic" charset="0"/>
                <a:cs typeface="Times New Roman"/>
              </a:rPr>
              <a:t>Extremity weakness</a:t>
            </a:r>
          </a:p>
          <a:p>
            <a:pPr algn="l" rtl="0">
              <a:buFont typeface="Wingdings" pitchFamily="2" charset="2"/>
              <a:buChar char="§"/>
              <a:defRPr/>
            </a:pPr>
            <a:r>
              <a:rPr lang="en-US" b="1" dirty="0" smtClean="0">
                <a:latin typeface="Times New Roman"/>
                <a:ea typeface="MS PGothic" charset="0"/>
                <a:cs typeface="Times New Roman"/>
              </a:rPr>
              <a:t>Neurologic deficit</a:t>
            </a:r>
          </a:p>
          <a:p>
            <a:pPr algn="l" rtl="0">
              <a:buFont typeface="Wingdings" pitchFamily="2" charset="2"/>
              <a:buChar char="§"/>
              <a:defRPr/>
            </a:pPr>
            <a:r>
              <a:rPr lang="en-US" b="1" dirty="0" smtClean="0">
                <a:latin typeface="Times New Roman"/>
                <a:ea typeface="MS PGothic" charset="0"/>
                <a:cs typeface="Times New Roman"/>
              </a:rPr>
              <a:t>Trauma</a:t>
            </a:r>
            <a:endParaRPr lang="en-US" b="1" dirty="0" smtClean="0">
              <a:solidFill>
                <a:schemeClr val="tx2"/>
              </a:solidFill>
              <a:latin typeface="Times New Roman"/>
              <a:ea typeface="MS PGothic" charset="0"/>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Risk factors</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92500" lnSpcReduction="10000"/>
          </a:bodyPr>
          <a:lstStyle/>
          <a:p>
            <a:pPr algn="l" rtl="0">
              <a:buNone/>
            </a:pPr>
            <a:r>
              <a:rPr lang="en-US" u="sng" dirty="0" smtClean="0">
                <a:latin typeface="Times New Roman"/>
                <a:ea typeface="MS PGothic" charset="0"/>
                <a:cs typeface="Times New Roman"/>
              </a:rPr>
              <a:t>Modifiable:</a:t>
            </a:r>
          </a:p>
          <a:p>
            <a:pPr algn="l" rtl="0">
              <a:buNone/>
            </a:pPr>
            <a:r>
              <a:rPr lang="en-US" sz="3000" dirty="0" smtClean="0">
                <a:latin typeface="Times New Roman"/>
                <a:cs typeface="Times New Roman"/>
              </a:rPr>
              <a:t>Obesity</a:t>
            </a:r>
          </a:p>
          <a:p>
            <a:pPr algn="l" rtl="0">
              <a:buNone/>
            </a:pPr>
            <a:r>
              <a:rPr lang="en-US" sz="3000" dirty="0" smtClean="0">
                <a:latin typeface="Times New Roman"/>
                <a:cs typeface="Times New Roman"/>
              </a:rPr>
              <a:t>Smoking</a:t>
            </a:r>
          </a:p>
          <a:p>
            <a:pPr algn="l" rtl="0">
              <a:buNone/>
            </a:pPr>
            <a:r>
              <a:rPr lang="en-US" sz="3000" dirty="0" smtClean="0">
                <a:latin typeface="Times New Roman"/>
                <a:cs typeface="Times New Roman"/>
              </a:rPr>
              <a:t>Occupational hazards</a:t>
            </a:r>
          </a:p>
          <a:p>
            <a:pPr algn="l" rtl="0">
              <a:buNone/>
            </a:pPr>
            <a:r>
              <a:rPr lang="en-US" sz="3000" dirty="0" smtClean="0">
                <a:latin typeface="Times New Roman"/>
                <a:cs typeface="Times New Roman"/>
              </a:rPr>
              <a:t>Deformity</a:t>
            </a:r>
          </a:p>
          <a:p>
            <a:pPr algn="l" rtl="0">
              <a:buNone/>
            </a:pPr>
            <a:r>
              <a:rPr lang="en-US" sz="3000" dirty="0" smtClean="0">
                <a:latin typeface="Times New Roman"/>
                <a:cs typeface="Times New Roman"/>
              </a:rPr>
              <a:t>Previous injury</a:t>
            </a:r>
          </a:p>
          <a:p>
            <a:pPr algn="l" rtl="0">
              <a:buNone/>
            </a:pPr>
            <a:r>
              <a:rPr lang="en-US" u="sng" dirty="0" smtClean="0">
                <a:latin typeface="Times New Roman"/>
                <a:cs typeface="Times New Roman"/>
              </a:rPr>
              <a:t>Non-modifiable:</a:t>
            </a:r>
          </a:p>
          <a:p>
            <a:pPr algn="l" rtl="0">
              <a:buNone/>
            </a:pPr>
            <a:r>
              <a:rPr lang="en-US" sz="3000" dirty="0" smtClean="0">
                <a:latin typeface="Times New Roman"/>
                <a:cs typeface="Times New Roman"/>
              </a:rPr>
              <a:t>Genetics</a:t>
            </a:r>
          </a:p>
          <a:p>
            <a:pPr algn="l" rtl="0">
              <a:buNone/>
            </a:pPr>
            <a:r>
              <a:rPr lang="en-US" sz="3000" dirty="0" smtClean="0">
                <a:latin typeface="Times New Roman"/>
                <a:cs typeface="Times New Roman"/>
              </a:rPr>
              <a:t>Aging</a:t>
            </a:r>
          </a:p>
          <a:p>
            <a:pPr algn="l" rtl="0"/>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Scenario</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latin typeface="Times New Roman"/>
                <a:cs typeface="Times New Roman"/>
              </a:rPr>
              <a:t>A 30-year-old engineer man presented to the primary health care clinic complaining of a pain in his back for two days after lifting a heavy object. </a:t>
            </a:r>
          </a:p>
          <a:p>
            <a:pPr algn="l" rtl="0"/>
            <a:r>
              <a:rPr lang="en-US" dirty="0" smtClean="0">
                <a:latin typeface="Times New Roman"/>
                <a:cs typeface="Times New Roman"/>
              </a:rPr>
              <a:t>The pain is located on the lower back and was sudden in onset. The patient describes the pain as tightness and it was localized. The pain is aggravated by movement and relieved by resting. The severity of the pain is 7 out of 10.Patient denies any history of trauma, malignancy, fever, recent weight loss, intravenous drug use and urinary or stool incontinence</a:t>
            </a:r>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Examination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a:bodyPr>
          <a:lstStyle/>
          <a:p>
            <a:pPr algn="l" rtl="0"/>
            <a:r>
              <a:rPr lang="en-US" dirty="0" smtClean="0">
                <a:latin typeface="Times New Roman"/>
                <a:cs typeface="Times New Roman"/>
              </a:rPr>
              <a:t>General inspection:</a:t>
            </a:r>
          </a:p>
          <a:p>
            <a:pPr algn="l" rtl="0">
              <a:buNone/>
            </a:pPr>
            <a:r>
              <a:rPr lang="en-US" dirty="0" smtClean="0">
                <a:latin typeface="Times New Roman"/>
                <a:cs typeface="Times New Roman"/>
              </a:rPr>
              <a:t> </a:t>
            </a:r>
            <a:r>
              <a:rPr lang="en-US" sz="2400" dirty="0" smtClean="0">
                <a:latin typeface="Times New Roman"/>
                <a:cs typeface="Times New Roman"/>
              </a:rPr>
              <a:t>A young adult male patient with a normal body built. Conscious and oriented. looks in mild pain. </a:t>
            </a:r>
          </a:p>
          <a:p>
            <a:pPr algn="l" rtl="0">
              <a:buNone/>
            </a:pPr>
            <a:r>
              <a:rPr lang="en-US" dirty="0" smtClean="0">
                <a:latin typeface="Times New Roman"/>
                <a:cs typeface="Times New Roman"/>
              </a:rPr>
              <a:t>Vitals:</a:t>
            </a:r>
          </a:p>
          <a:p>
            <a:pPr algn="l" rtl="0">
              <a:buNone/>
            </a:pPr>
            <a:r>
              <a:rPr lang="en-US" sz="2400" dirty="0" smtClean="0">
                <a:latin typeface="Times New Roman"/>
                <a:cs typeface="Times New Roman"/>
              </a:rPr>
              <a:t>Temperature: 37.3°C</a:t>
            </a:r>
          </a:p>
          <a:p>
            <a:pPr algn="l" rtl="0">
              <a:buNone/>
            </a:pPr>
            <a:r>
              <a:rPr lang="en-US" sz="2400" dirty="0" smtClean="0">
                <a:latin typeface="Times New Roman"/>
                <a:cs typeface="Times New Roman"/>
              </a:rPr>
              <a:t>Respiratory rate: 16</a:t>
            </a:r>
          </a:p>
          <a:p>
            <a:pPr algn="l" rtl="0">
              <a:buNone/>
            </a:pPr>
            <a:r>
              <a:rPr lang="en-US" sz="2400" dirty="0" smtClean="0">
                <a:latin typeface="Times New Roman"/>
                <a:cs typeface="Times New Roman"/>
              </a:rPr>
              <a:t>Pulse: 80 pulse per minute</a:t>
            </a:r>
          </a:p>
          <a:p>
            <a:pPr algn="l" rtl="0">
              <a:buNone/>
            </a:pPr>
            <a:r>
              <a:rPr lang="en-US" sz="2400" dirty="0" smtClean="0">
                <a:latin typeface="Times New Roman"/>
                <a:cs typeface="Times New Roman"/>
              </a:rPr>
              <a:t>Blood pressure: 110/80 mmHg</a:t>
            </a:r>
          </a:p>
          <a:p>
            <a:pPr algn="l" rtl="0">
              <a:buNone/>
            </a:pPr>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local examination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25000" lnSpcReduction="20000"/>
          </a:bodyPr>
          <a:lstStyle/>
          <a:p>
            <a:pPr algn="l" rtl="0"/>
            <a:r>
              <a:rPr lang="en-US" sz="8000" b="1" dirty="0" smtClean="0">
                <a:latin typeface="Times New Roman"/>
                <a:cs typeface="Times New Roman"/>
              </a:rPr>
              <a:t>Position</a:t>
            </a:r>
            <a:r>
              <a:rPr lang="en-US" dirty="0" smtClean="0">
                <a:latin typeface="Times New Roman"/>
                <a:cs typeface="Times New Roman"/>
              </a:rPr>
              <a:t>: </a:t>
            </a:r>
            <a:r>
              <a:rPr lang="en-US" sz="8000" dirty="0" smtClean="0">
                <a:latin typeface="Times New Roman"/>
                <a:cs typeface="Times New Roman"/>
              </a:rPr>
              <a:t>Standing </a:t>
            </a:r>
          </a:p>
          <a:p>
            <a:pPr algn="l" rtl="0">
              <a:buFont typeface="Arial"/>
              <a:buChar char="•"/>
            </a:pPr>
            <a:r>
              <a:rPr lang="en-US" sz="8000" b="1" dirty="0" smtClean="0">
                <a:latin typeface="Times New Roman"/>
                <a:cs typeface="Times New Roman"/>
              </a:rPr>
              <a:t>Exposure</a:t>
            </a:r>
            <a:r>
              <a:rPr lang="en-US" dirty="0" smtClean="0">
                <a:latin typeface="Times New Roman"/>
                <a:cs typeface="Times New Roman"/>
              </a:rPr>
              <a:t>: </a:t>
            </a:r>
            <a:r>
              <a:rPr lang="en-US" sz="8000" dirty="0" smtClean="0">
                <a:latin typeface="Times New Roman"/>
                <a:cs typeface="Times New Roman"/>
              </a:rPr>
              <a:t>trunk and lower extremities.</a:t>
            </a:r>
          </a:p>
          <a:p>
            <a:pPr algn="l" rtl="0">
              <a:buNone/>
            </a:pPr>
            <a:r>
              <a:rPr lang="en-US" sz="4200" dirty="0" smtClean="0">
                <a:latin typeface="Times New Roman"/>
                <a:cs typeface="Times New Roman"/>
              </a:rPr>
              <a:t> </a:t>
            </a:r>
          </a:p>
          <a:p>
            <a:pPr marL="571500" indent="-571500" algn="just" rtl="0">
              <a:buNone/>
            </a:pPr>
            <a:r>
              <a:rPr lang="en-US" sz="8000" b="1" dirty="0" smtClean="0">
                <a:latin typeface="Times New Roman"/>
                <a:cs typeface="Times New Roman"/>
              </a:rPr>
              <a:t>-  Look: </a:t>
            </a:r>
          </a:p>
          <a:p>
            <a:pPr marL="571500" indent="-571500" algn="just" rtl="0">
              <a:buNone/>
            </a:pPr>
            <a:r>
              <a:rPr lang="en-US" dirty="0" smtClean="0">
                <a:latin typeface="Times New Roman"/>
                <a:cs typeface="Times New Roman"/>
              </a:rPr>
              <a:t>           </a:t>
            </a:r>
            <a:r>
              <a:rPr lang="en-US" sz="8000" dirty="0" smtClean="0">
                <a:latin typeface="Times New Roman"/>
                <a:cs typeface="Times New Roman"/>
              </a:rPr>
              <a:t>no scars, swelling or deformities.</a:t>
            </a:r>
          </a:p>
          <a:p>
            <a:pPr marL="571500" indent="-571500" algn="just" rtl="0">
              <a:buNone/>
            </a:pPr>
            <a:r>
              <a:rPr lang="en-US" sz="8000" dirty="0" smtClean="0">
                <a:latin typeface="Times New Roman"/>
                <a:cs typeface="Times New Roman"/>
              </a:rPr>
              <a:t>     Gait: -normal gait.   -Normal heal and toe walking</a:t>
            </a:r>
          </a:p>
          <a:p>
            <a:pPr marL="571500" indent="-571500" algn="just" rtl="0">
              <a:buNone/>
            </a:pPr>
            <a:r>
              <a:rPr lang="en-US" sz="8000" b="1" dirty="0" smtClean="0">
                <a:latin typeface="Times New Roman"/>
                <a:cs typeface="Times New Roman"/>
              </a:rPr>
              <a:t>- Feel:</a:t>
            </a:r>
          </a:p>
          <a:p>
            <a:pPr marL="571500" indent="-571500" algn="just" rtl="0">
              <a:buNone/>
            </a:pPr>
            <a:r>
              <a:rPr lang="en-US" sz="8000" dirty="0" smtClean="0">
                <a:latin typeface="Times New Roman"/>
                <a:cs typeface="Times New Roman"/>
              </a:rPr>
              <a:t>    Bilateral tenderness over the lumbar </a:t>
            </a:r>
            <a:r>
              <a:rPr lang="en-US" sz="8000" dirty="0" err="1" smtClean="0">
                <a:latin typeface="Times New Roman"/>
                <a:cs typeface="Times New Roman"/>
              </a:rPr>
              <a:t>paraspinal</a:t>
            </a:r>
            <a:r>
              <a:rPr lang="en-US" sz="8000" dirty="0" smtClean="0">
                <a:latin typeface="Times New Roman"/>
                <a:cs typeface="Times New Roman"/>
              </a:rPr>
              <a:t> muscles.</a:t>
            </a:r>
          </a:p>
          <a:p>
            <a:pPr marL="571500" indent="-571500" algn="just" rtl="0">
              <a:buNone/>
            </a:pPr>
            <a:r>
              <a:rPr lang="en-US" sz="4200" dirty="0" smtClean="0">
                <a:latin typeface="Times New Roman"/>
                <a:cs typeface="Times New Roman"/>
              </a:rPr>
              <a:t> </a:t>
            </a:r>
          </a:p>
          <a:p>
            <a:pPr marL="571500" indent="-571500" algn="just" rtl="0">
              <a:buNone/>
            </a:pPr>
            <a:r>
              <a:rPr lang="en-US" sz="8000" b="1" dirty="0" smtClean="0">
                <a:latin typeface="Times New Roman"/>
                <a:cs typeface="Times New Roman"/>
              </a:rPr>
              <a:t>- Move:</a:t>
            </a:r>
          </a:p>
          <a:p>
            <a:pPr marL="571500" indent="-571500" algn="just" rtl="0">
              <a:buNone/>
            </a:pPr>
            <a:r>
              <a:rPr lang="en-US" sz="7400" dirty="0" smtClean="0">
                <a:latin typeface="Times New Roman"/>
                <a:cs typeface="Times New Roman"/>
              </a:rPr>
              <a:t>    </a:t>
            </a:r>
            <a:r>
              <a:rPr lang="en-US" sz="8000" dirty="0" smtClean="0">
                <a:latin typeface="Times New Roman"/>
                <a:cs typeface="Times New Roman"/>
              </a:rPr>
              <a:t>limited and painful active range of motion in all directions.</a:t>
            </a:r>
          </a:p>
          <a:p>
            <a:pPr marL="571500" indent="-571500" algn="just" rtl="0">
              <a:buNone/>
            </a:pPr>
            <a:r>
              <a:rPr lang="en-US" dirty="0" smtClean="0">
                <a:latin typeface="Times New Roman"/>
                <a:cs typeface="Times New Roman"/>
              </a:rPr>
              <a:t>    </a:t>
            </a:r>
          </a:p>
          <a:p>
            <a:pPr marL="571500" indent="-571500" algn="just" rtl="0">
              <a:buNone/>
            </a:pPr>
            <a:r>
              <a:rPr lang="en-US" sz="8000" b="1" dirty="0" smtClean="0">
                <a:latin typeface="Times New Roman"/>
                <a:cs typeface="Times New Roman"/>
              </a:rPr>
              <a:t>-Special test: </a:t>
            </a:r>
          </a:p>
          <a:p>
            <a:pPr marL="571500" indent="-571500" algn="just" rtl="0">
              <a:buNone/>
            </a:pPr>
            <a:r>
              <a:rPr lang="en-US" sz="8000" b="1" dirty="0" smtClean="0">
                <a:solidFill>
                  <a:srgbClr val="008000"/>
                </a:solidFill>
                <a:latin typeface="Times New Roman"/>
                <a:cs typeface="Times New Roman"/>
              </a:rPr>
              <a:t>    </a:t>
            </a:r>
            <a:r>
              <a:rPr lang="en-US" sz="8000" dirty="0" smtClean="0">
                <a:latin typeface="Times New Roman"/>
                <a:cs typeface="Times New Roman"/>
              </a:rPr>
              <a:t>Adams Forward bending test is negative.</a:t>
            </a:r>
          </a:p>
          <a:p>
            <a:pPr marL="571500" indent="-571500" algn="l" rtl="0">
              <a:buNone/>
            </a:pPr>
            <a:r>
              <a:rPr lang="en-US" dirty="0" smtClean="0">
                <a:latin typeface="Times New Roman"/>
                <a:cs typeface="Times New Roman"/>
              </a:rPr>
              <a:t>    </a:t>
            </a:r>
          </a:p>
          <a:p>
            <a:pPr marL="571500" indent="-571500" algn="l" rtl="0">
              <a:buNone/>
            </a:pPr>
            <a:r>
              <a:rPr lang="en-US" dirty="0" smtClean="0">
                <a:latin typeface="Times New Roman"/>
                <a:cs typeface="Times New Roman"/>
              </a:rPr>
              <a:t>  </a:t>
            </a:r>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normAutofit/>
          </a:bodyPr>
          <a:lstStyle/>
          <a:p>
            <a:pPr algn="l" rtl="0"/>
            <a:r>
              <a:rPr lang="en-US" sz="2000" b="1" dirty="0" smtClean="0">
                <a:latin typeface="Times New Roman"/>
                <a:cs typeface="Times New Roman"/>
              </a:rPr>
              <a:t>Position</a:t>
            </a:r>
            <a:r>
              <a:rPr lang="en-US" dirty="0" smtClean="0">
                <a:latin typeface="Times New Roman"/>
                <a:cs typeface="Times New Roman"/>
              </a:rPr>
              <a:t>: </a:t>
            </a:r>
            <a:r>
              <a:rPr lang="en-US" sz="2000" dirty="0" smtClean="0">
                <a:latin typeface="Times New Roman"/>
                <a:cs typeface="Times New Roman"/>
              </a:rPr>
              <a:t>supine</a:t>
            </a:r>
            <a:r>
              <a:rPr lang="en-US" dirty="0" smtClean="0">
                <a:latin typeface="Times New Roman"/>
                <a:cs typeface="Times New Roman"/>
              </a:rPr>
              <a:t> </a:t>
            </a:r>
          </a:p>
          <a:p>
            <a:pPr algn="l" rtl="0">
              <a:buFontTx/>
              <a:buChar char="-"/>
            </a:pPr>
            <a:r>
              <a:rPr lang="en-US" sz="2000" b="1" dirty="0" smtClean="0">
                <a:latin typeface="Times New Roman"/>
                <a:cs typeface="Times New Roman"/>
              </a:rPr>
              <a:t>Inspection:</a:t>
            </a:r>
          </a:p>
          <a:p>
            <a:pPr algn="l" rtl="0">
              <a:buNone/>
            </a:pPr>
            <a:r>
              <a:rPr lang="en-US" dirty="0" smtClean="0">
                <a:latin typeface="Times New Roman"/>
                <a:cs typeface="Times New Roman"/>
              </a:rPr>
              <a:t>     </a:t>
            </a:r>
            <a:r>
              <a:rPr lang="en-US" sz="2000" dirty="0" smtClean="0">
                <a:latin typeface="Times New Roman"/>
                <a:cs typeface="Times New Roman"/>
              </a:rPr>
              <a:t>no muscle wasting in the lower limbs.</a:t>
            </a:r>
          </a:p>
          <a:p>
            <a:pPr algn="l" rtl="0">
              <a:buFontTx/>
              <a:buChar char="-"/>
            </a:pPr>
            <a:r>
              <a:rPr lang="en-US" sz="2000" b="1" dirty="0" smtClean="0">
                <a:latin typeface="Times New Roman"/>
                <a:cs typeface="Times New Roman"/>
              </a:rPr>
              <a:t>Feel:</a:t>
            </a:r>
          </a:p>
          <a:p>
            <a:pPr algn="l" rtl="0">
              <a:buNone/>
            </a:pPr>
            <a:r>
              <a:rPr lang="en-US" dirty="0" smtClean="0">
                <a:latin typeface="Times New Roman"/>
                <a:cs typeface="Times New Roman"/>
              </a:rPr>
              <a:t>      </a:t>
            </a:r>
            <a:r>
              <a:rPr lang="en-US" sz="2000" dirty="0" smtClean="0">
                <a:latin typeface="Times New Roman"/>
                <a:cs typeface="Times New Roman"/>
              </a:rPr>
              <a:t>negative leg length discrepancy test.</a:t>
            </a:r>
          </a:p>
          <a:p>
            <a:pPr algn="l" rtl="0">
              <a:buFontTx/>
              <a:buChar char="-"/>
            </a:pPr>
            <a:r>
              <a:rPr lang="en-US" sz="2000" b="1" dirty="0" smtClean="0">
                <a:latin typeface="Times New Roman"/>
                <a:cs typeface="Times New Roman"/>
              </a:rPr>
              <a:t>Special test:</a:t>
            </a:r>
          </a:p>
          <a:p>
            <a:pPr algn="l" rtl="0">
              <a:buNone/>
            </a:pPr>
            <a:r>
              <a:rPr lang="en-US" dirty="0" smtClean="0">
                <a:latin typeface="Times New Roman"/>
                <a:cs typeface="Times New Roman"/>
              </a:rPr>
              <a:t>     </a:t>
            </a:r>
            <a:r>
              <a:rPr lang="en-US" sz="2000" dirty="0" smtClean="0">
                <a:latin typeface="Times New Roman"/>
                <a:cs typeface="Times New Roman"/>
              </a:rPr>
              <a:t>negative straight leg raising test. </a:t>
            </a:r>
          </a:p>
          <a:p>
            <a:pPr algn="l" rtl="0">
              <a:buNone/>
            </a:pPr>
            <a:r>
              <a:rPr lang="en-US" dirty="0" smtClean="0">
                <a:latin typeface="Times New Roman"/>
                <a:cs typeface="Times New Roman"/>
              </a:rPr>
              <a:t>   </a:t>
            </a:r>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Neurovascular examination</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92500" lnSpcReduction="10000"/>
          </a:bodyPr>
          <a:lstStyle/>
          <a:p>
            <a:pPr marL="822960" lvl="1" indent="-457200" algn="l" rtl="0">
              <a:buFont typeface="Arial" pitchFamily="34" charset="0"/>
              <a:buChar char="•"/>
            </a:pPr>
            <a:r>
              <a:rPr lang="en-US" sz="2600" b="1" dirty="0" smtClean="0">
                <a:solidFill>
                  <a:srgbClr val="FF0000"/>
                </a:solidFill>
                <a:latin typeface="Times New Roman"/>
                <a:cs typeface="Times New Roman"/>
              </a:rPr>
              <a:t>Neurological examination:</a:t>
            </a:r>
          </a:p>
          <a:p>
            <a:pPr marL="822960" lvl="1" indent="-457200" algn="l" rtl="0">
              <a:buFont typeface="+mj-lt"/>
              <a:buAutoNum type="arabicPeriod"/>
            </a:pPr>
            <a:r>
              <a:rPr lang="en-US" sz="2200" b="1" dirty="0" smtClean="0">
                <a:latin typeface="Times New Roman"/>
                <a:cs typeface="Times New Roman"/>
              </a:rPr>
              <a:t>Motor</a:t>
            </a:r>
            <a:r>
              <a:rPr lang="en-US" sz="3200" dirty="0" smtClean="0">
                <a:latin typeface="Times New Roman"/>
                <a:cs typeface="Times New Roman"/>
              </a:rPr>
              <a:t>: </a:t>
            </a:r>
            <a:r>
              <a:rPr lang="en-US" sz="2600" dirty="0" smtClean="0">
                <a:latin typeface="Times New Roman"/>
                <a:cs typeface="Times New Roman"/>
              </a:rPr>
              <a:t>5/5</a:t>
            </a:r>
          </a:p>
          <a:p>
            <a:pPr marL="822960" lvl="1" indent="-457200" algn="l" rtl="0">
              <a:buFont typeface="+mj-lt"/>
              <a:buAutoNum type="arabicPeriod"/>
            </a:pPr>
            <a:r>
              <a:rPr lang="en-US" sz="2200" b="1" dirty="0" smtClean="0">
                <a:latin typeface="Times New Roman"/>
                <a:cs typeface="Times New Roman"/>
              </a:rPr>
              <a:t>Sensory</a:t>
            </a:r>
            <a:r>
              <a:rPr lang="en-US" sz="3200" dirty="0" smtClean="0">
                <a:latin typeface="Times New Roman"/>
                <a:cs typeface="Times New Roman"/>
              </a:rPr>
              <a:t>: </a:t>
            </a:r>
            <a:r>
              <a:rPr lang="en-US" sz="2600" dirty="0" smtClean="0">
                <a:latin typeface="Times New Roman"/>
                <a:cs typeface="Times New Roman"/>
              </a:rPr>
              <a:t>no sensory deficit </a:t>
            </a:r>
          </a:p>
          <a:p>
            <a:pPr marL="822960" lvl="1" indent="-457200" algn="l" rtl="0">
              <a:buFont typeface="+mj-lt"/>
              <a:buAutoNum type="arabicPeriod"/>
            </a:pPr>
            <a:r>
              <a:rPr lang="en-US" sz="2200" b="1" dirty="0" smtClean="0">
                <a:latin typeface="Times New Roman"/>
                <a:cs typeface="Times New Roman"/>
              </a:rPr>
              <a:t>Tone</a:t>
            </a:r>
            <a:r>
              <a:rPr lang="en-US" sz="3200" dirty="0" smtClean="0">
                <a:latin typeface="Times New Roman"/>
                <a:cs typeface="Times New Roman"/>
              </a:rPr>
              <a:t>: </a:t>
            </a:r>
            <a:r>
              <a:rPr lang="en-US" sz="2600" dirty="0" smtClean="0">
                <a:latin typeface="Times New Roman"/>
                <a:cs typeface="Times New Roman"/>
              </a:rPr>
              <a:t>normal</a:t>
            </a:r>
          </a:p>
          <a:p>
            <a:pPr marL="822960" lvl="1" indent="-457200" algn="l" rtl="0">
              <a:buFont typeface="+mj-lt"/>
              <a:buAutoNum type="arabicPeriod"/>
            </a:pPr>
            <a:r>
              <a:rPr lang="en-US" sz="2200" b="1" dirty="0" smtClean="0">
                <a:latin typeface="Times New Roman"/>
                <a:cs typeface="Times New Roman"/>
              </a:rPr>
              <a:t>Reflexes</a:t>
            </a:r>
            <a:r>
              <a:rPr lang="en-US" sz="3200" dirty="0" smtClean="0">
                <a:latin typeface="Times New Roman"/>
                <a:cs typeface="Times New Roman"/>
              </a:rPr>
              <a:t>: </a:t>
            </a:r>
            <a:r>
              <a:rPr lang="en-US" sz="2600" dirty="0" smtClean="0">
                <a:latin typeface="Times New Roman"/>
                <a:cs typeface="Times New Roman"/>
              </a:rPr>
              <a:t>normal knee and ankle reflexes</a:t>
            </a:r>
          </a:p>
          <a:p>
            <a:pPr marL="822960" lvl="1" indent="-457200" algn="l" rtl="0">
              <a:buFont typeface="Arial" pitchFamily="34" charset="0"/>
              <a:buChar char="•"/>
            </a:pPr>
            <a:r>
              <a:rPr lang="en-US" sz="2600" b="1" dirty="0">
                <a:solidFill>
                  <a:srgbClr val="FF0000"/>
                </a:solidFill>
                <a:latin typeface="Times New Roman"/>
                <a:cs typeface="Times New Roman"/>
              </a:rPr>
              <a:t>V</a:t>
            </a:r>
            <a:r>
              <a:rPr lang="en-US" sz="2600" b="1" dirty="0" smtClean="0">
                <a:solidFill>
                  <a:srgbClr val="FF0000"/>
                </a:solidFill>
                <a:latin typeface="Times New Roman"/>
                <a:cs typeface="Times New Roman"/>
              </a:rPr>
              <a:t>ascular examination:</a:t>
            </a:r>
          </a:p>
          <a:p>
            <a:pPr marL="880110" lvl="1" indent="-514350" algn="l" rtl="0">
              <a:buFont typeface="+mj-lt"/>
              <a:buAutoNum type="arabicPeriod"/>
            </a:pPr>
            <a:r>
              <a:rPr lang="en-US" sz="2600" dirty="0">
                <a:latin typeface="Times New Roman"/>
                <a:cs typeface="Times New Roman"/>
              </a:rPr>
              <a:t>P</a:t>
            </a:r>
            <a:r>
              <a:rPr lang="en-US" sz="2600" dirty="0" smtClean="0">
                <a:latin typeface="Times New Roman"/>
                <a:cs typeface="Times New Roman"/>
              </a:rPr>
              <a:t>alpable posterior </a:t>
            </a:r>
            <a:r>
              <a:rPr lang="en-US" sz="2600" dirty="0" err="1" smtClean="0">
                <a:latin typeface="Times New Roman"/>
                <a:cs typeface="Times New Roman"/>
              </a:rPr>
              <a:t>tibial</a:t>
            </a:r>
            <a:r>
              <a:rPr lang="en-US" sz="2600" dirty="0" smtClean="0">
                <a:latin typeface="Times New Roman"/>
                <a:cs typeface="Times New Roman"/>
              </a:rPr>
              <a:t> and </a:t>
            </a:r>
            <a:r>
              <a:rPr lang="en-US" sz="2600" dirty="0" err="1" smtClean="0">
                <a:latin typeface="Times New Roman"/>
                <a:cs typeface="Times New Roman"/>
              </a:rPr>
              <a:t>dorsalis</a:t>
            </a:r>
            <a:r>
              <a:rPr lang="en-US" sz="2600" dirty="0" smtClean="0">
                <a:latin typeface="Times New Roman"/>
                <a:cs typeface="Times New Roman"/>
              </a:rPr>
              <a:t> </a:t>
            </a:r>
            <a:r>
              <a:rPr lang="en-US" sz="2600" dirty="0" err="1" smtClean="0">
                <a:latin typeface="Times New Roman"/>
                <a:cs typeface="Times New Roman"/>
              </a:rPr>
              <a:t>pedis</a:t>
            </a:r>
            <a:r>
              <a:rPr lang="en-US" sz="2600" dirty="0" smtClean="0">
                <a:latin typeface="Times New Roman"/>
                <a:cs typeface="Times New Roman"/>
              </a:rPr>
              <a:t> arteries </a:t>
            </a:r>
          </a:p>
          <a:p>
            <a:pPr marL="880110" lvl="1" indent="-514350" algn="l" rtl="0">
              <a:buFont typeface="+mj-lt"/>
              <a:buAutoNum type="arabicPeriod"/>
            </a:pPr>
            <a:r>
              <a:rPr lang="en-US" sz="2600" dirty="0" smtClean="0">
                <a:latin typeface="Times New Roman"/>
                <a:cs typeface="Times New Roman"/>
              </a:rPr>
              <a:t>Normal capillary refill time</a:t>
            </a:r>
            <a:r>
              <a:rPr lang="en-US" sz="3200" dirty="0" smtClean="0">
                <a:latin typeface="Times New Roman"/>
                <a:cs typeface="Times New Roman"/>
              </a:rPr>
              <a:t>.</a:t>
            </a:r>
          </a:p>
          <a:p>
            <a:pPr marL="822960" lvl="1" indent="-457200" algn="l" rtl="0">
              <a:buNone/>
            </a:pPr>
            <a:r>
              <a:rPr lang="en-US" sz="3200" dirty="0" smtClean="0">
                <a:latin typeface="Times New Roman"/>
                <a:cs typeface="Times New Roman"/>
              </a:rPr>
              <a:t> </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Investigations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latin typeface="Times New Roman"/>
                <a:cs typeface="Times New Roman"/>
              </a:rPr>
              <a:t>No investigation is needed.</a:t>
            </a:r>
          </a:p>
          <a:p>
            <a:pPr algn="ctr" rtl="0">
              <a:buNone/>
            </a:pPr>
            <a:endParaRPr lang="en-US" sz="4400" dirty="0" smtClean="0">
              <a:latin typeface="Times New Roman"/>
              <a:ea typeface="+mj-ea"/>
              <a:cs typeface="Times New Roman"/>
            </a:endParaRPr>
          </a:p>
          <a:p>
            <a:pPr algn="ctr" rtl="0">
              <a:buNone/>
            </a:pPr>
            <a:r>
              <a:rPr lang="en-US" sz="4400" dirty="0" smtClean="0">
                <a:solidFill>
                  <a:srgbClr val="FF0000"/>
                </a:solidFill>
                <a:latin typeface="Times New Roman"/>
                <a:ea typeface="+mj-ea"/>
                <a:cs typeface="Times New Roman"/>
              </a:rPr>
              <a:t>Treatment </a:t>
            </a:r>
          </a:p>
          <a:p>
            <a:pPr algn="ctr" rtl="0">
              <a:buNone/>
            </a:pPr>
            <a:endParaRPr lang="en-US" sz="4400" dirty="0" smtClean="0">
              <a:latin typeface="Times New Roman"/>
              <a:ea typeface="+mj-ea"/>
              <a:cs typeface="Times New Roman"/>
            </a:endParaRPr>
          </a:p>
          <a:p>
            <a:pPr algn="l" rtl="0"/>
            <a:r>
              <a:rPr lang="en-US" dirty="0" smtClean="0">
                <a:latin typeface="Times New Roman"/>
                <a:cs typeface="Times New Roman"/>
              </a:rPr>
              <a:t>Conservative: </a:t>
            </a:r>
            <a:r>
              <a:rPr lang="en-US" dirty="0" err="1" smtClean="0">
                <a:latin typeface="Times New Roman"/>
                <a:cs typeface="Times New Roman"/>
              </a:rPr>
              <a:t>Nonsteroidal</a:t>
            </a:r>
            <a:r>
              <a:rPr lang="en-US" dirty="0" smtClean="0">
                <a:latin typeface="Times New Roman"/>
                <a:cs typeface="Times New Roman"/>
              </a:rPr>
              <a:t> anti-inflammatory drugs + muscle relaxant.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solidFill>
                  <a:srgbClr val="FF0000"/>
                </a:solidFill>
                <a:latin typeface="Times New Roman"/>
                <a:cs typeface="Times New Roman"/>
              </a:rPr>
              <a:t>Simple back pain </a:t>
            </a:r>
            <a:endParaRPr lang="x-none" dirty="0">
              <a:solidFill>
                <a:srgbClr val="FF0000"/>
              </a:solidFill>
              <a:latin typeface="Times New Roman"/>
              <a:cs typeface="Times New Roman"/>
            </a:endParaRPr>
          </a:p>
        </p:txBody>
      </p:sp>
      <p:sp>
        <p:nvSpPr>
          <p:cNvPr id="4" name="عنصر نائب للمحتوى 3"/>
          <p:cNvSpPr>
            <a:spLocks noGrp="1"/>
          </p:cNvSpPr>
          <p:nvPr>
            <p:ph idx="1"/>
          </p:nvPr>
        </p:nvSpPr>
        <p:spPr/>
        <p:txBody>
          <a:bodyPr>
            <a:normAutofit/>
          </a:bodyPr>
          <a:lstStyle/>
          <a:p>
            <a:pPr algn="l" rtl="0"/>
            <a:r>
              <a:rPr lang="en-US" sz="2800" dirty="0" smtClean="0">
                <a:latin typeface="Times New Roman"/>
                <a:cs typeface="Times New Roman"/>
              </a:rPr>
              <a:t>Simple back pain accounts for more the 60% of all causes of back pain.</a:t>
            </a:r>
          </a:p>
          <a:p>
            <a:pPr algn="l" rtl="0"/>
            <a:r>
              <a:rPr lang="en-US" sz="2800" dirty="0" smtClean="0">
                <a:latin typeface="Times New Roman"/>
                <a:cs typeface="Times New Roman"/>
              </a:rPr>
              <a:t>Causes mostly originate from musculoskeletal.</a:t>
            </a:r>
          </a:p>
          <a:p>
            <a:pPr algn="l" rtl="0"/>
            <a:r>
              <a:rPr lang="en-US" sz="2800" dirty="0" smtClean="0">
                <a:latin typeface="Times New Roman"/>
                <a:cs typeface="Times New Roman"/>
              </a:rPr>
              <a:t>No signs or symptoms of systemic diseases or presence of red flags.</a:t>
            </a:r>
          </a:p>
          <a:p>
            <a:pPr algn="l" rtl="0"/>
            <a:r>
              <a:rPr lang="en-US" sz="2800" dirty="0" smtClean="0">
                <a:latin typeface="Times New Roman"/>
                <a:cs typeface="Times New Roman"/>
              </a:rPr>
              <a:t>Treatment usually </a:t>
            </a:r>
            <a:r>
              <a:rPr lang="en-US" sz="2800" dirty="0" err="1" smtClean="0">
                <a:latin typeface="Times New Roman"/>
                <a:cs typeface="Times New Roman"/>
              </a:rPr>
              <a:t>Nonsteroidal</a:t>
            </a:r>
            <a:r>
              <a:rPr lang="en-US" sz="2800" dirty="0" smtClean="0">
                <a:latin typeface="Times New Roman"/>
                <a:cs typeface="Times New Roman"/>
              </a:rPr>
              <a:t> anti-inflammatory drugs and muscle relaxant.</a:t>
            </a:r>
            <a:endParaRPr lang="x-none" sz="28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Objectives</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fontScale="62500" lnSpcReduction="20000"/>
          </a:bodyPr>
          <a:lstStyle/>
          <a:p>
            <a:pPr algn="l" rtl="0">
              <a:lnSpc>
                <a:spcPct val="150000"/>
              </a:lnSpc>
            </a:pPr>
            <a:r>
              <a:rPr lang="en-US" dirty="0" smtClean="0">
                <a:latin typeface="Times New Roman"/>
                <a:cs typeface="Times New Roman"/>
              </a:rPr>
              <a:t>Brief introduction.</a:t>
            </a:r>
          </a:p>
          <a:p>
            <a:pPr algn="l" rtl="0">
              <a:lnSpc>
                <a:spcPct val="150000"/>
              </a:lnSpc>
            </a:pPr>
            <a:r>
              <a:rPr lang="en-US" dirty="0" smtClean="0">
                <a:latin typeface="Times New Roman"/>
                <a:cs typeface="Times New Roman"/>
              </a:rPr>
              <a:t>Common causes and risk factors. </a:t>
            </a:r>
          </a:p>
          <a:p>
            <a:pPr algn="l" rtl="0">
              <a:lnSpc>
                <a:spcPct val="150000"/>
              </a:lnSpc>
            </a:pPr>
            <a:r>
              <a:rPr lang="en-US" dirty="0" smtClean="0">
                <a:latin typeface="Times New Roman"/>
                <a:cs typeface="Times New Roman"/>
              </a:rPr>
              <a:t>Diagnosis  including history, Red Flags, Examination ( Brief comment on Mechanical, Inflammatory, Root nerve compression, Malignancy)</a:t>
            </a:r>
          </a:p>
          <a:p>
            <a:pPr algn="l" rtl="0">
              <a:lnSpc>
                <a:spcPct val="150000"/>
              </a:lnSpc>
            </a:pPr>
            <a:r>
              <a:rPr lang="en-US" dirty="0" smtClean="0">
                <a:latin typeface="Times New Roman"/>
                <a:cs typeface="Times New Roman"/>
              </a:rPr>
              <a:t>Role of primary health care in management</a:t>
            </a:r>
          </a:p>
          <a:p>
            <a:pPr algn="l" rtl="0">
              <a:lnSpc>
                <a:spcPct val="150000"/>
              </a:lnSpc>
            </a:pPr>
            <a:r>
              <a:rPr lang="en-US" dirty="0" smtClean="0">
                <a:latin typeface="Times New Roman"/>
                <a:cs typeface="Times New Roman"/>
              </a:rPr>
              <a:t>When to refer to specialist</a:t>
            </a:r>
          </a:p>
          <a:p>
            <a:pPr algn="l" rtl="0">
              <a:lnSpc>
                <a:spcPct val="150000"/>
              </a:lnSpc>
            </a:pPr>
            <a:r>
              <a:rPr lang="en-US" dirty="0" smtClean="0">
                <a:latin typeface="Times New Roman"/>
                <a:cs typeface="Times New Roman"/>
              </a:rPr>
              <a:t>Prevention</a:t>
            </a:r>
            <a:r>
              <a:rPr lang="en-US" b="1" dirty="0" smtClean="0">
                <a:latin typeface="Times New Roman"/>
                <a:cs typeface="Times New Roman"/>
              </a:rPr>
              <a:t> </a:t>
            </a:r>
            <a:r>
              <a:rPr lang="en-US" dirty="0" smtClean="0">
                <a:latin typeface="Times New Roman"/>
                <a:cs typeface="Times New Roman"/>
              </a:rPr>
              <a:t>and Education</a:t>
            </a:r>
          </a:p>
          <a:p>
            <a:pPr algn="l" rtl="0">
              <a:lnSpc>
                <a:spcPct val="150000"/>
              </a:lnSpc>
            </a:pPr>
            <a:r>
              <a:rPr lang="en-US" b="1" dirty="0" smtClean="0">
                <a:latin typeface="Times New Roman"/>
                <a:cs typeface="Times New Roman"/>
              </a:rPr>
              <a:t>Practical: How to do examination of Back including lower limbs?</a:t>
            </a:r>
            <a:endParaRPr lang="en-US" dirty="0" smtClean="0">
              <a:latin typeface="Times New Roman"/>
              <a:cs typeface="Times New Roman"/>
            </a:endParaRPr>
          </a:p>
          <a:p>
            <a:pPr algn="l" rtl="0"/>
            <a:endParaRPr lang="x-none" dirty="0">
              <a:latin typeface="Times New Roman"/>
              <a:cs typeface="Times New Roman"/>
            </a:endParaRPr>
          </a:p>
        </p:txBody>
      </p:sp>
    </p:spTree>
    <p:extLst>
      <p:ext uri="{BB962C8B-B14F-4D97-AF65-F5344CB8AC3E}">
        <p14:creationId xmlns:p14="http://schemas.microsoft.com/office/powerpoint/2010/main" xmlns="" val="1010749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Scenario</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Autofit/>
          </a:bodyPr>
          <a:lstStyle/>
          <a:p>
            <a:pPr algn="l" rtl="0"/>
            <a:r>
              <a:rPr lang="en-US" sz="2800" dirty="0" smtClean="0">
                <a:latin typeface="Times New Roman"/>
                <a:cs typeface="Times New Roman"/>
              </a:rPr>
              <a:t>A 25-year-old male works as a teacher came to the primary health care clinic complaining of lower back pain for several months. </a:t>
            </a:r>
          </a:p>
          <a:p>
            <a:pPr algn="l" rtl="0"/>
            <a:r>
              <a:rPr lang="en-US" sz="2800" dirty="0" smtClean="0">
                <a:latin typeface="Times New Roman"/>
                <a:cs typeface="Times New Roman"/>
              </a:rPr>
              <a:t>He reports that his symptoms began gradually several months ago. The pain is located in the lower back and buttock area, alternating in two sides, worse in the morning and is associated with stiffness. It gets better throughout the day and with activity. There is a history of fever 1 month ago. He denies radiation or neurological symptoms. No history of malignancy, weight loss, trauma or intravenous drug use.</a:t>
            </a:r>
            <a:endParaRPr lang="x-none" sz="28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Examination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62500" lnSpcReduction="20000"/>
          </a:bodyPr>
          <a:lstStyle/>
          <a:p>
            <a:pPr algn="l" rtl="0"/>
            <a:r>
              <a:rPr lang="en-US" b="1" dirty="0" smtClean="0">
                <a:latin typeface="Times New Roman"/>
                <a:cs typeface="Times New Roman"/>
              </a:rPr>
              <a:t>Position</a:t>
            </a:r>
            <a:r>
              <a:rPr lang="en-US" dirty="0" smtClean="0">
                <a:latin typeface="Times New Roman"/>
                <a:cs typeface="Times New Roman"/>
              </a:rPr>
              <a:t>: Standing </a:t>
            </a:r>
          </a:p>
          <a:p>
            <a:pPr algn="l" rtl="0"/>
            <a:r>
              <a:rPr lang="en-US" b="1" dirty="0" smtClean="0">
                <a:latin typeface="Times New Roman"/>
                <a:cs typeface="Times New Roman"/>
              </a:rPr>
              <a:t>Exposure</a:t>
            </a:r>
            <a:r>
              <a:rPr lang="en-US" dirty="0" smtClean="0">
                <a:latin typeface="Times New Roman"/>
                <a:cs typeface="Times New Roman"/>
              </a:rPr>
              <a:t>: trunk and lower extremities.</a:t>
            </a:r>
          </a:p>
          <a:p>
            <a:pPr algn="l" rtl="0">
              <a:buNone/>
            </a:pPr>
            <a:r>
              <a:rPr lang="en-US" sz="1400" dirty="0" smtClean="0">
                <a:latin typeface="Times New Roman"/>
                <a:cs typeface="Times New Roman"/>
              </a:rPr>
              <a:t> </a:t>
            </a:r>
          </a:p>
          <a:p>
            <a:pPr marL="571500" indent="-571500" algn="l" rtl="0">
              <a:buNone/>
            </a:pPr>
            <a:r>
              <a:rPr lang="en-US" b="1" dirty="0" smtClean="0">
                <a:latin typeface="Times New Roman"/>
                <a:cs typeface="Times New Roman"/>
              </a:rPr>
              <a:t>-  Look: </a:t>
            </a:r>
          </a:p>
          <a:p>
            <a:pPr marL="571500" indent="-571500" algn="l" rtl="0">
              <a:buNone/>
            </a:pPr>
            <a:r>
              <a:rPr lang="en-US" dirty="0" smtClean="0">
                <a:latin typeface="Times New Roman"/>
                <a:cs typeface="Times New Roman"/>
              </a:rPr>
              <a:t>           no scars, swelling or deformities.</a:t>
            </a:r>
          </a:p>
          <a:p>
            <a:pPr marL="971550" lvl="1" indent="-571500" algn="l" rtl="0">
              <a:buNone/>
            </a:pPr>
            <a:r>
              <a:rPr lang="en-US" dirty="0" smtClean="0">
                <a:latin typeface="Times New Roman"/>
                <a:cs typeface="Times New Roman"/>
              </a:rPr>
              <a:t>     Gait: -normal gait.   -Normal heal and toe walking</a:t>
            </a:r>
          </a:p>
          <a:p>
            <a:pPr marL="571500" indent="-571500" algn="l" rtl="0">
              <a:buNone/>
            </a:pPr>
            <a:r>
              <a:rPr lang="en-US" b="1" dirty="0" smtClean="0">
                <a:latin typeface="Times New Roman"/>
                <a:cs typeface="Times New Roman"/>
              </a:rPr>
              <a:t>- Feel:</a:t>
            </a:r>
          </a:p>
          <a:p>
            <a:pPr marL="571500" indent="-571500" algn="l" rtl="0">
              <a:buNone/>
            </a:pPr>
            <a:r>
              <a:rPr lang="en-US" dirty="0" smtClean="0">
                <a:latin typeface="Times New Roman"/>
                <a:cs typeface="Times New Roman"/>
              </a:rPr>
              <a:t>          Mild tenderness over the lumbar and sacroiliac joints</a:t>
            </a:r>
            <a:r>
              <a:rPr lang="en-US" sz="1400" dirty="0" smtClean="0">
                <a:latin typeface="Times New Roman"/>
                <a:cs typeface="Times New Roman"/>
              </a:rPr>
              <a:t> </a:t>
            </a:r>
          </a:p>
          <a:p>
            <a:pPr marL="571500" indent="-571500" algn="l" rtl="0">
              <a:buNone/>
            </a:pPr>
            <a:r>
              <a:rPr lang="en-US" b="1" dirty="0" smtClean="0">
                <a:latin typeface="Times New Roman"/>
                <a:cs typeface="Times New Roman"/>
              </a:rPr>
              <a:t>- Move:</a:t>
            </a:r>
          </a:p>
          <a:p>
            <a:pPr marL="971550" lvl="1" indent="-571500" algn="l" rtl="0">
              <a:buNone/>
            </a:pPr>
            <a:r>
              <a:rPr lang="en-US" dirty="0" smtClean="0">
                <a:latin typeface="Times New Roman"/>
                <a:cs typeface="Times New Roman"/>
              </a:rPr>
              <a:t>    limited and painful active range of motion in all directions.</a:t>
            </a:r>
          </a:p>
          <a:p>
            <a:pPr marL="571500" indent="-571500" algn="l" rtl="0">
              <a:buNone/>
            </a:pPr>
            <a:r>
              <a:rPr lang="en-US" dirty="0" smtClean="0">
                <a:latin typeface="Times New Roman"/>
                <a:cs typeface="Times New Roman"/>
              </a:rPr>
              <a:t>    </a:t>
            </a:r>
          </a:p>
          <a:p>
            <a:pPr marL="571500" indent="-571500" algn="l" rtl="0">
              <a:buNone/>
            </a:pPr>
            <a:r>
              <a:rPr lang="en-US" b="1" dirty="0" smtClean="0">
                <a:latin typeface="Times New Roman"/>
                <a:cs typeface="Times New Roman"/>
              </a:rPr>
              <a:t>- Special test: </a:t>
            </a:r>
          </a:p>
          <a:p>
            <a:pPr marL="971550" lvl="1" indent="-571500" algn="l" rtl="0">
              <a:buNone/>
            </a:pPr>
            <a:r>
              <a:rPr lang="en-US" b="1" dirty="0" smtClean="0">
                <a:solidFill>
                  <a:srgbClr val="008000"/>
                </a:solidFill>
                <a:latin typeface="Times New Roman"/>
                <a:cs typeface="Times New Roman"/>
              </a:rPr>
              <a:t>    </a:t>
            </a:r>
            <a:r>
              <a:rPr lang="en-US" dirty="0" smtClean="0">
                <a:latin typeface="Times New Roman"/>
                <a:cs typeface="Times New Roman"/>
              </a:rPr>
              <a:t>Adams Forward bending test is negative.</a:t>
            </a:r>
          </a:p>
          <a:p>
            <a:pPr marL="571500" indent="-571500" algn="l" rtl="0">
              <a:buNone/>
            </a:pPr>
            <a:r>
              <a:rPr lang="en-US" dirty="0" smtClean="0">
                <a:latin typeface="Times New Roman"/>
                <a:cs typeface="Times New Roman"/>
              </a:rPr>
              <a:t>    </a:t>
            </a:r>
          </a:p>
          <a:p>
            <a:pPr marL="571500" indent="-571500" algn="l" rtl="0">
              <a:buNone/>
            </a:pPr>
            <a:r>
              <a:rPr lang="en-US" dirty="0" smtClean="0">
                <a:latin typeface="Times New Roman"/>
                <a:cs typeface="Times New Roman"/>
              </a:rPr>
              <a:t>  </a:t>
            </a:r>
            <a:endParaRPr lang="x-none" dirty="0" smtClean="0">
              <a:latin typeface="Times New Roman"/>
              <a:cs typeface="Times New Roman"/>
            </a:endParaRP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sz="2400" b="1" dirty="0" smtClean="0">
                <a:latin typeface="Times New Roman"/>
                <a:cs typeface="Times New Roman"/>
              </a:rPr>
              <a:t>Position</a:t>
            </a:r>
            <a:r>
              <a:rPr lang="en-US" dirty="0" smtClean="0">
                <a:latin typeface="Times New Roman"/>
                <a:cs typeface="Times New Roman"/>
              </a:rPr>
              <a:t>: </a:t>
            </a:r>
            <a:r>
              <a:rPr lang="en-US" sz="2400" dirty="0" smtClean="0">
                <a:latin typeface="Times New Roman"/>
                <a:cs typeface="Times New Roman"/>
              </a:rPr>
              <a:t>supine </a:t>
            </a:r>
          </a:p>
          <a:p>
            <a:pPr algn="l" rtl="0">
              <a:buFontTx/>
              <a:buChar char="-"/>
            </a:pPr>
            <a:r>
              <a:rPr lang="en-US" sz="2400" b="1" dirty="0" smtClean="0">
                <a:latin typeface="Times New Roman"/>
                <a:cs typeface="Times New Roman"/>
              </a:rPr>
              <a:t>Look</a:t>
            </a:r>
          </a:p>
          <a:p>
            <a:pPr lvl="1" algn="l" rtl="0">
              <a:buNone/>
            </a:pPr>
            <a:r>
              <a:rPr lang="en-US" sz="2000" dirty="0" smtClean="0">
                <a:latin typeface="Times New Roman"/>
                <a:cs typeface="Times New Roman"/>
              </a:rPr>
              <a:t>     no muscle wasting in the lower limbs.</a:t>
            </a:r>
          </a:p>
          <a:p>
            <a:pPr algn="l" rtl="0">
              <a:buFontTx/>
              <a:buChar char="-"/>
            </a:pPr>
            <a:r>
              <a:rPr lang="en-US" sz="2400" b="1" dirty="0" smtClean="0">
                <a:latin typeface="Times New Roman"/>
                <a:cs typeface="Times New Roman"/>
              </a:rPr>
              <a:t>Feel:</a:t>
            </a:r>
          </a:p>
          <a:p>
            <a:pPr lvl="1" algn="l" rtl="0">
              <a:buNone/>
            </a:pPr>
            <a:r>
              <a:rPr lang="en-US" sz="2000" dirty="0" smtClean="0">
                <a:latin typeface="Times New Roman"/>
                <a:cs typeface="Times New Roman"/>
              </a:rPr>
              <a:t>      negative leg length discrepancy test.</a:t>
            </a:r>
          </a:p>
          <a:p>
            <a:pPr algn="l" rtl="0">
              <a:buFontTx/>
              <a:buChar char="-"/>
            </a:pPr>
            <a:r>
              <a:rPr lang="en-US" sz="2400" b="1" dirty="0" smtClean="0">
                <a:latin typeface="Times New Roman"/>
                <a:cs typeface="Times New Roman"/>
              </a:rPr>
              <a:t>Special test:</a:t>
            </a:r>
          </a:p>
          <a:p>
            <a:pPr lvl="1" algn="l" rtl="0">
              <a:buNone/>
            </a:pPr>
            <a:r>
              <a:rPr lang="en-US" sz="2000" dirty="0" smtClean="0">
                <a:latin typeface="Times New Roman"/>
                <a:cs typeface="Times New Roman"/>
              </a:rPr>
              <a:t>    	 negative straight leg raising test. </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Neurovascular examination</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a:bodyPr>
          <a:lstStyle/>
          <a:p>
            <a:pPr marL="822960" lvl="1" indent="-457200" algn="l" rtl="0">
              <a:buFont typeface="Arial" pitchFamily="34" charset="0"/>
              <a:buChar char="•"/>
            </a:pPr>
            <a:r>
              <a:rPr lang="en-US" sz="2600" b="1" dirty="0" smtClean="0">
                <a:solidFill>
                  <a:srgbClr val="FF0000"/>
                </a:solidFill>
                <a:latin typeface="Times New Roman"/>
                <a:cs typeface="Times New Roman"/>
              </a:rPr>
              <a:t>Neurological examination</a:t>
            </a:r>
          </a:p>
          <a:p>
            <a:pPr marL="822960" lvl="1" indent="-457200" algn="l" rtl="0">
              <a:buFont typeface="+mj-lt"/>
              <a:buAutoNum type="arabicPeriod"/>
            </a:pPr>
            <a:r>
              <a:rPr lang="en-US" sz="2600" dirty="0" smtClean="0">
                <a:latin typeface="Times New Roman"/>
                <a:cs typeface="Times New Roman"/>
              </a:rPr>
              <a:t>Motor: 5/5</a:t>
            </a:r>
          </a:p>
          <a:p>
            <a:pPr marL="822960" lvl="1" indent="-457200" algn="l" rtl="0">
              <a:buFont typeface="+mj-lt"/>
              <a:buAutoNum type="arabicPeriod"/>
            </a:pPr>
            <a:r>
              <a:rPr lang="en-US" sz="2600" dirty="0" smtClean="0">
                <a:latin typeface="Times New Roman"/>
                <a:cs typeface="Times New Roman"/>
              </a:rPr>
              <a:t>Sensory: no sensory deficit </a:t>
            </a:r>
          </a:p>
          <a:p>
            <a:pPr marL="822960" lvl="1" indent="-457200" algn="l" rtl="0">
              <a:buFont typeface="+mj-lt"/>
              <a:buAutoNum type="arabicPeriod"/>
            </a:pPr>
            <a:r>
              <a:rPr lang="en-US" sz="2600" dirty="0" smtClean="0">
                <a:latin typeface="Times New Roman"/>
                <a:cs typeface="Times New Roman"/>
              </a:rPr>
              <a:t>Tone: normal</a:t>
            </a:r>
          </a:p>
          <a:p>
            <a:pPr marL="822960" lvl="1" indent="-457200" algn="l" rtl="0">
              <a:buFont typeface="+mj-lt"/>
              <a:buAutoNum type="arabicPeriod"/>
            </a:pPr>
            <a:r>
              <a:rPr lang="en-US" sz="2600" dirty="0" smtClean="0">
                <a:latin typeface="Times New Roman"/>
                <a:cs typeface="Times New Roman"/>
              </a:rPr>
              <a:t>Reflexes: normal knee and ankle reflexes</a:t>
            </a:r>
          </a:p>
          <a:p>
            <a:pPr marL="822960" lvl="1" indent="-457200" algn="l" rtl="0">
              <a:buFont typeface="Arial" pitchFamily="34" charset="0"/>
              <a:buChar char="•"/>
            </a:pPr>
            <a:r>
              <a:rPr lang="en-US" sz="2600" b="1" dirty="0" smtClean="0">
                <a:solidFill>
                  <a:srgbClr val="FF0000"/>
                </a:solidFill>
                <a:latin typeface="Times New Roman"/>
                <a:cs typeface="Times New Roman"/>
              </a:rPr>
              <a:t>vascular examination:</a:t>
            </a:r>
          </a:p>
          <a:p>
            <a:pPr marL="880110" lvl="1" indent="-514350" algn="l" rtl="0">
              <a:buFont typeface="+mj-lt"/>
              <a:buAutoNum type="arabicPeriod"/>
            </a:pPr>
            <a:r>
              <a:rPr lang="en-US" sz="2400" dirty="0" smtClean="0">
                <a:latin typeface="Times New Roman"/>
                <a:cs typeface="Times New Roman"/>
              </a:rPr>
              <a:t>palpable posterior </a:t>
            </a:r>
            <a:r>
              <a:rPr lang="en-US" sz="2400" dirty="0" err="1" smtClean="0">
                <a:latin typeface="Times New Roman"/>
                <a:cs typeface="Times New Roman"/>
              </a:rPr>
              <a:t>tibial</a:t>
            </a:r>
            <a:r>
              <a:rPr lang="en-US" sz="2400" dirty="0" smtClean="0">
                <a:latin typeface="Times New Roman"/>
                <a:cs typeface="Times New Roman"/>
              </a:rPr>
              <a:t> and </a:t>
            </a:r>
            <a:r>
              <a:rPr lang="en-US" sz="2400" dirty="0" err="1" smtClean="0">
                <a:latin typeface="Times New Roman"/>
                <a:cs typeface="Times New Roman"/>
              </a:rPr>
              <a:t>dorsalis</a:t>
            </a:r>
            <a:r>
              <a:rPr lang="en-US" sz="2400" dirty="0" smtClean="0">
                <a:latin typeface="Times New Roman"/>
                <a:cs typeface="Times New Roman"/>
              </a:rPr>
              <a:t> </a:t>
            </a:r>
            <a:r>
              <a:rPr lang="en-US" sz="2400" dirty="0" err="1" smtClean="0">
                <a:latin typeface="Times New Roman"/>
                <a:cs typeface="Times New Roman"/>
              </a:rPr>
              <a:t>pedis</a:t>
            </a:r>
            <a:r>
              <a:rPr lang="en-US" sz="2400" dirty="0" smtClean="0">
                <a:latin typeface="Times New Roman"/>
                <a:cs typeface="Times New Roman"/>
              </a:rPr>
              <a:t> arteries </a:t>
            </a:r>
          </a:p>
          <a:p>
            <a:pPr marL="880110" lvl="1" indent="-514350" algn="l" rtl="0">
              <a:buFont typeface="+mj-lt"/>
              <a:buAutoNum type="arabicPeriod"/>
            </a:pPr>
            <a:r>
              <a:rPr lang="en-US" sz="2400" dirty="0" smtClean="0">
                <a:latin typeface="Times New Roman"/>
                <a:cs typeface="Times New Roman"/>
              </a:rPr>
              <a:t>Normal capillary refill time.</a:t>
            </a:r>
          </a:p>
          <a:p>
            <a:pPr marL="822960" lvl="1" indent="-457200" algn="l" rtl="0">
              <a:buNone/>
            </a:pPr>
            <a:r>
              <a:rPr lang="en-US" sz="3200" dirty="0" smtClean="0">
                <a:latin typeface="Times New Roman"/>
                <a:cs typeface="Times New Roman"/>
              </a:rPr>
              <a:t> </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Investigations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sz="2400" dirty="0" smtClean="0">
                <a:latin typeface="Times New Roman"/>
                <a:cs typeface="Times New Roman"/>
              </a:rPr>
              <a:t>Plain x-ray of the sacroiliac joint.</a:t>
            </a:r>
          </a:p>
          <a:p>
            <a:pPr algn="l" rtl="0"/>
            <a:r>
              <a:rPr lang="en-US" sz="2400" dirty="0" smtClean="0">
                <a:latin typeface="Times New Roman"/>
                <a:cs typeface="Times New Roman"/>
              </a:rPr>
              <a:t>HLA-B27</a:t>
            </a:r>
            <a:r>
              <a:rPr lang="en-US" dirty="0" smtClean="0">
                <a:latin typeface="Times New Roman"/>
                <a:cs typeface="Times New Roman"/>
              </a:rPr>
              <a:t>.</a:t>
            </a:r>
          </a:p>
          <a:p>
            <a:pPr algn="l" rtl="0"/>
            <a:endParaRPr lang="en-US" dirty="0" smtClean="0">
              <a:latin typeface="Times New Roman"/>
              <a:cs typeface="Times New Roman"/>
            </a:endParaRPr>
          </a:p>
          <a:p>
            <a:pPr algn="l" rtl="0">
              <a:buNone/>
            </a:pPr>
            <a:endParaRPr lang="en-US" dirty="0" smtClean="0">
              <a:latin typeface="Times New Roman"/>
              <a:cs typeface="Times New Roman"/>
            </a:endParaRPr>
          </a:p>
          <a:p>
            <a:pPr algn="l" rtl="0">
              <a:buNone/>
            </a:pPr>
            <a:endParaRPr lang="x-none" dirty="0">
              <a:latin typeface="Times New Roman"/>
              <a:cs typeface="Times New Roman"/>
            </a:endParaRPr>
          </a:p>
        </p:txBody>
      </p:sp>
      <p:pic>
        <p:nvPicPr>
          <p:cNvPr id="2051" name="Picture 3" descr="C:\Users\user\Downloads\active-sacroiliitis.jpg"/>
          <p:cNvPicPr>
            <a:picLocks noChangeAspect="1" noChangeArrowheads="1"/>
          </p:cNvPicPr>
          <p:nvPr/>
        </p:nvPicPr>
        <p:blipFill>
          <a:blip r:embed="rId3" cstate="print"/>
          <a:srcRect/>
          <a:stretch>
            <a:fillRect/>
          </a:stretch>
        </p:blipFill>
        <p:spPr bwMode="auto">
          <a:xfrm>
            <a:off x="1619672" y="2780928"/>
            <a:ext cx="5731170" cy="38610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additive="base">
                                        <p:cTn id="25" dur="500" fill="hold"/>
                                        <p:tgtEl>
                                          <p:spTgt spid="2051"/>
                                        </p:tgtEl>
                                        <p:attrNameLst>
                                          <p:attrName>ppt_x</p:attrName>
                                        </p:attrNameLst>
                                      </p:cBhvr>
                                      <p:tavLst>
                                        <p:tav tm="0">
                                          <p:val>
                                            <p:strVal val="#ppt_x"/>
                                          </p:val>
                                        </p:tav>
                                        <p:tav tm="100000">
                                          <p:val>
                                            <p:strVal val="#ppt_x"/>
                                          </p:val>
                                        </p:tav>
                                      </p:tavLst>
                                    </p:anim>
                                    <p:anim calcmode="lin" valueType="num">
                                      <p:cBhvr additive="base">
                                        <p:cTn id="2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Treatment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err="1" smtClean="0">
                <a:latin typeface="Times New Roman"/>
                <a:cs typeface="Times New Roman"/>
              </a:rPr>
              <a:t>Nonsteroidal</a:t>
            </a:r>
            <a:r>
              <a:rPr lang="en-US" dirty="0" smtClean="0">
                <a:latin typeface="Times New Roman"/>
                <a:cs typeface="Times New Roman"/>
              </a:rPr>
              <a:t> anti-inflammatory drugs has a dramatic response in patient with </a:t>
            </a:r>
            <a:r>
              <a:rPr lang="en-US" dirty="0" err="1" smtClean="0">
                <a:latin typeface="Times New Roman"/>
                <a:cs typeface="Times New Roman"/>
              </a:rPr>
              <a:t>Ankylosing</a:t>
            </a:r>
            <a:r>
              <a:rPr lang="en-US" dirty="0" smtClean="0">
                <a:latin typeface="Times New Roman"/>
                <a:cs typeface="Times New Roman"/>
              </a:rPr>
              <a:t> </a:t>
            </a:r>
            <a:r>
              <a:rPr lang="en-US" dirty="0" err="1" smtClean="0">
                <a:latin typeface="Times New Roman"/>
                <a:cs typeface="Times New Roman"/>
              </a:rPr>
              <a:t>spondylitis</a:t>
            </a:r>
            <a:r>
              <a:rPr lang="en-US" dirty="0" smtClean="0">
                <a:latin typeface="Times New Roman"/>
                <a:cs typeface="Times New Roman"/>
              </a:rPr>
              <a:t>.</a:t>
            </a:r>
          </a:p>
          <a:p>
            <a:pPr algn="l" rtl="0"/>
            <a:r>
              <a:rPr lang="en-US" dirty="0" smtClean="0">
                <a:latin typeface="Times New Roman"/>
                <a:cs typeface="Times New Roman"/>
              </a:rPr>
              <a:t>Referral</a:t>
            </a:r>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latin typeface="Times New Roman"/>
                <a:cs typeface="Times New Roman"/>
              </a:rPr>
              <a:t>Complicated back pain without </a:t>
            </a:r>
            <a:r>
              <a:rPr lang="en-US" dirty="0" err="1" smtClean="0">
                <a:solidFill>
                  <a:srgbClr val="FF0000"/>
                </a:solidFill>
                <a:latin typeface="Times New Roman"/>
                <a:cs typeface="Times New Roman"/>
              </a:rPr>
              <a:t>radiculopathy</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92500" lnSpcReduction="20000"/>
          </a:bodyPr>
          <a:lstStyle/>
          <a:p>
            <a:pPr algn="l" rtl="0"/>
            <a:r>
              <a:rPr lang="en-US" sz="2800" dirty="0" smtClean="0">
                <a:latin typeface="Times New Roman"/>
                <a:cs typeface="Times New Roman"/>
              </a:rPr>
              <a:t>Accounts for 37% of all causes of back pain.</a:t>
            </a:r>
          </a:p>
          <a:p>
            <a:pPr algn="l" rtl="0"/>
            <a:r>
              <a:rPr lang="en-US" sz="2800" dirty="0" smtClean="0">
                <a:latin typeface="Times New Roman"/>
                <a:cs typeface="Times New Roman"/>
              </a:rPr>
              <a:t>Presence of systemic signs, symptoms or risk factor e.g. fever, weight loss, history of prior cancer..etc.</a:t>
            </a:r>
          </a:p>
          <a:p>
            <a:pPr algn="l" rtl="0"/>
            <a:r>
              <a:rPr lang="en-US" sz="2800" dirty="0" smtClean="0">
                <a:latin typeface="Times New Roman"/>
                <a:cs typeface="Times New Roman"/>
              </a:rPr>
              <a:t>Most common causes include</a:t>
            </a:r>
            <a:r>
              <a:rPr lang="en-US" dirty="0" smtClean="0">
                <a:latin typeface="Times New Roman"/>
                <a:cs typeface="Times New Roman"/>
              </a:rPr>
              <a:t>: </a:t>
            </a:r>
          </a:p>
          <a:p>
            <a:pPr marL="514350" indent="-514350" algn="l" rtl="0">
              <a:buFont typeface="+mj-lt"/>
              <a:buAutoNum type="arabicPeriod"/>
            </a:pPr>
            <a:r>
              <a:rPr lang="en-US" sz="2400" dirty="0" smtClean="0">
                <a:latin typeface="Times New Roman"/>
                <a:cs typeface="Times New Roman"/>
              </a:rPr>
              <a:t>inflammatory arthritis e.g. </a:t>
            </a:r>
            <a:r>
              <a:rPr lang="en-US" sz="2400" dirty="0" err="1" smtClean="0">
                <a:latin typeface="Times New Roman"/>
                <a:cs typeface="Times New Roman"/>
              </a:rPr>
              <a:t>ankylosing</a:t>
            </a:r>
            <a:r>
              <a:rPr lang="en-US" sz="2400" dirty="0" smtClean="0">
                <a:latin typeface="Times New Roman"/>
                <a:cs typeface="Times New Roman"/>
              </a:rPr>
              <a:t> </a:t>
            </a:r>
            <a:r>
              <a:rPr lang="en-US" sz="2400" dirty="0" err="1" smtClean="0">
                <a:latin typeface="Times New Roman"/>
                <a:cs typeface="Times New Roman"/>
              </a:rPr>
              <a:t>spondylitis</a:t>
            </a:r>
            <a:r>
              <a:rPr lang="en-US" sz="2400" dirty="0" smtClean="0">
                <a:latin typeface="Times New Roman"/>
                <a:cs typeface="Times New Roman"/>
              </a:rPr>
              <a:t> , rheumatoid arthritis.</a:t>
            </a:r>
          </a:p>
          <a:p>
            <a:pPr marL="514350" indent="-514350" algn="l" rtl="0">
              <a:buFont typeface="+mj-lt"/>
              <a:buAutoNum type="arabicPeriod"/>
            </a:pPr>
            <a:r>
              <a:rPr lang="en-US" sz="2400" dirty="0" err="1" smtClean="0">
                <a:latin typeface="Times New Roman"/>
                <a:cs typeface="Times New Roman"/>
              </a:rPr>
              <a:t>Neoplastic</a:t>
            </a:r>
            <a:endParaRPr lang="en-US" sz="2400" dirty="0" smtClean="0">
              <a:latin typeface="Times New Roman"/>
              <a:cs typeface="Times New Roman"/>
            </a:endParaRPr>
          </a:p>
          <a:p>
            <a:pPr marL="514350" indent="-514350" algn="l" rtl="0">
              <a:buFont typeface="+mj-lt"/>
              <a:buAutoNum type="arabicPeriod"/>
            </a:pPr>
            <a:r>
              <a:rPr lang="en-US" sz="2400" dirty="0" smtClean="0">
                <a:latin typeface="Times New Roman"/>
                <a:cs typeface="Times New Roman"/>
              </a:rPr>
              <a:t>Infection: </a:t>
            </a:r>
            <a:r>
              <a:rPr lang="en-US" sz="2400" dirty="0" smtClean="0">
                <a:latin typeface="Times New Roman"/>
                <a:cs typeface="Times New Roman"/>
                <a:sym typeface="Arial" charset="0"/>
              </a:rPr>
              <a:t>can cause pain when they involve the vertebrae, leading to </a:t>
            </a:r>
            <a:r>
              <a:rPr lang="en-US" sz="2400" dirty="0" err="1" smtClean="0">
                <a:latin typeface="Times New Roman"/>
                <a:cs typeface="Times New Roman"/>
                <a:sym typeface="Arial" charset="0"/>
              </a:rPr>
              <a:t>osteomyelitis</a:t>
            </a:r>
            <a:r>
              <a:rPr lang="en-US" sz="2400" dirty="0" smtClean="0">
                <a:latin typeface="Times New Roman"/>
                <a:cs typeface="Times New Roman"/>
                <a:sym typeface="Arial" charset="0"/>
              </a:rPr>
              <a:t>.</a:t>
            </a:r>
            <a:endParaRPr lang="en-US" sz="2400" dirty="0" smtClean="0">
              <a:latin typeface="Times New Roman"/>
              <a:cs typeface="Times New Roman"/>
            </a:endParaRPr>
          </a:p>
          <a:p>
            <a:pPr marL="514350" indent="-514350" algn="l" rtl="0"/>
            <a:r>
              <a:rPr lang="en-US" sz="2800" dirty="0" smtClean="0">
                <a:latin typeface="Times New Roman"/>
                <a:cs typeface="Times New Roman"/>
              </a:rPr>
              <a:t>Plain film and ESR is needed, if either abnormal consider magnetic resonance imaging or computed tomography. </a:t>
            </a:r>
          </a:p>
          <a:p>
            <a:pPr algn="l" rtl="0">
              <a:buNone/>
            </a:pPr>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Scenario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latin typeface="Times New Roman"/>
                <a:cs typeface="Times New Roman"/>
              </a:rPr>
              <a:t>A 44-year-old housewife visits the clinic because of mild lower back pain.</a:t>
            </a:r>
          </a:p>
          <a:p>
            <a:pPr algn="l" rtl="0"/>
            <a:r>
              <a:rPr lang="en-US" dirty="0" smtClean="0">
                <a:latin typeface="Times New Roman"/>
                <a:cs typeface="Times New Roman"/>
              </a:rPr>
              <a:t>She claims that the pain started 6 months ago when she was doing her ‘regular activities’ at home.</a:t>
            </a:r>
          </a:p>
          <a:p>
            <a:pPr algn="l" rtl="0"/>
            <a:r>
              <a:rPr lang="en-US" dirty="0" smtClean="0">
                <a:latin typeface="Times New Roman"/>
                <a:cs typeface="Times New Roman"/>
              </a:rPr>
              <a:t>The pain is in the lower-back region, sudden in onset and progressing, sharp, radiates down the lateral aspect of the right leg into the foot, aggravated by sitting and bending forward, and relieved by lying down with the knees and hips flexed.</a:t>
            </a:r>
          </a:p>
          <a:p>
            <a:pPr algn="l" rtl="0"/>
            <a:r>
              <a:rPr lang="en-US" dirty="0" smtClean="0">
                <a:latin typeface="Times New Roman"/>
                <a:cs typeface="Times New Roman"/>
              </a:rPr>
              <a:t>The patient denies any significant trauma or constitutional symptoms. She is otherwise healthy.</a:t>
            </a:r>
          </a:p>
          <a:p>
            <a:pPr algn="l" rtl="0"/>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Examination</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fontScale="92500" lnSpcReduction="20000"/>
          </a:bodyPr>
          <a:lstStyle/>
          <a:p>
            <a:pPr algn="l" rtl="0"/>
            <a:r>
              <a:rPr lang="en-US" sz="2700" dirty="0" smtClean="0">
                <a:latin typeface="Times New Roman"/>
                <a:cs typeface="Times New Roman"/>
              </a:rPr>
              <a:t>Examination reveals:</a:t>
            </a:r>
          </a:p>
          <a:p>
            <a:pPr lvl="1" algn="l" rtl="0"/>
            <a:r>
              <a:rPr lang="en-US" sz="2300" dirty="0" smtClean="0">
                <a:latin typeface="Times New Roman"/>
                <a:cs typeface="Times New Roman"/>
              </a:rPr>
              <a:t>Non-distressed, well-looking patient.</a:t>
            </a:r>
          </a:p>
          <a:p>
            <a:pPr lvl="1" algn="l" rtl="0"/>
            <a:r>
              <a:rPr lang="en-US" sz="2300" dirty="0" smtClean="0">
                <a:latin typeface="Times New Roman"/>
                <a:cs typeface="Times New Roman"/>
              </a:rPr>
              <a:t>Vital </a:t>
            </a:r>
            <a:r>
              <a:rPr lang="en-US" sz="2300" dirty="0" err="1" smtClean="0">
                <a:latin typeface="Times New Roman"/>
                <a:cs typeface="Times New Roman"/>
              </a:rPr>
              <a:t>signs:Heart</a:t>
            </a:r>
            <a:r>
              <a:rPr lang="en-US" sz="2300" dirty="0" smtClean="0">
                <a:latin typeface="Times New Roman"/>
                <a:cs typeface="Times New Roman"/>
              </a:rPr>
              <a:t> rate:95 Beat per minute. Blood pressure: 100/80 mmHg. Respiratory rate:15 Breathe per minute.Temperature:36.8 C</a:t>
            </a:r>
          </a:p>
          <a:p>
            <a:pPr lvl="1" algn="l" rtl="0"/>
            <a:r>
              <a:rPr lang="en-US" sz="2300" dirty="0" smtClean="0">
                <a:latin typeface="Times New Roman"/>
                <a:cs typeface="Times New Roman"/>
              </a:rPr>
              <a:t>General examination is normal, abdomen is soft, no masses or pulsations felt, </a:t>
            </a:r>
            <a:r>
              <a:rPr lang="en-US" sz="2300" dirty="0" err="1" smtClean="0">
                <a:latin typeface="Times New Roman"/>
                <a:cs typeface="Times New Roman"/>
              </a:rPr>
              <a:t>costo</a:t>
            </a:r>
            <a:r>
              <a:rPr lang="en-US" sz="2300" dirty="0" smtClean="0">
                <a:latin typeface="Times New Roman"/>
                <a:cs typeface="Times New Roman"/>
              </a:rPr>
              <a:t>-vertebral angle is non-tender, pelvic examination is normal.</a:t>
            </a:r>
          </a:p>
          <a:p>
            <a:pPr lvl="1" algn="l" rtl="0"/>
            <a:r>
              <a:rPr lang="en-US" sz="2300" dirty="0" smtClean="0">
                <a:latin typeface="Times New Roman"/>
                <a:cs typeface="Times New Roman"/>
              </a:rPr>
              <a:t>Local examination:</a:t>
            </a:r>
          </a:p>
          <a:p>
            <a:pPr lvl="2" algn="l" rtl="0"/>
            <a:r>
              <a:rPr lang="en-US" sz="1900" dirty="0" smtClean="0">
                <a:latin typeface="Times New Roman"/>
                <a:cs typeface="Times New Roman"/>
              </a:rPr>
              <a:t>Look: reduced lumbar </a:t>
            </a:r>
            <a:r>
              <a:rPr lang="en-US" sz="1900" dirty="0" err="1" smtClean="0">
                <a:latin typeface="Times New Roman"/>
                <a:cs typeface="Times New Roman"/>
              </a:rPr>
              <a:t>lordosis</a:t>
            </a:r>
            <a:r>
              <a:rPr lang="en-US" sz="1900" dirty="0" smtClean="0">
                <a:latin typeface="Times New Roman"/>
                <a:cs typeface="Times New Roman"/>
              </a:rPr>
              <a:t>.</a:t>
            </a:r>
            <a:endParaRPr lang="en-US" sz="2300" dirty="0" smtClean="0">
              <a:latin typeface="Times New Roman"/>
              <a:cs typeface="Times New Roman"/>
            </a:endParaRPr>
          </a:p>
          <a:p>
            <a:pPr lvl="2" algn="l" rtl="0"/>
            <a:r>
              <a:rPr lang="en-US" sz="1900" dirty="0" smtClean="0">
                <a:latin typeface="Times New Roman"/>
                <a:cs typeface="Times New Roman"/>
              </a:rPr>
              <a:t>Feel: no bone tenderness, skin is normal temperature, no spasm.</a:t>
            </a:r>
          </a:p>
          <a:p>
            <a:pPr lvl="2" algn="l" rtl="0"/>
            <a:r>
              <a:rPr lang="en-US" sz="1900" dirty="0" smtClean="0">
                <a:latin typeface="Times New Roman"/>
                <a:cs typeface="Times New Roman"/>
              </a:rPr>
              <a:t>Move: extension free, flexion limited mildly.</a:t>
            </a:r>
          </a:p>
          <a:p>
            <a:pPr lvl="2" algn="l" rtl="0"/>
            <a:r>
              <a:rPr lang="en-US" sz="1900" dirty="0" smtClean="0">
                <a:latin typeface="Times New Roman"/>
                <a:cs typeface="Times New Roman"/>
              </a:rPr>
              <a:t>Special tests: Positive right Straight Leg Raising Test at 50°</a:t>
            </a:r>
          </a:p>
          <a:p>
            <a:pPr lvl="1" algn="l" rtl="0"/>
            <a:r>
              <a:rPr lang="en-US" sz="2300" dirty="0" err="1" smtClean="0">
                <a:latin typeface="Times New Roman"/>
                <a:cs typeface="Times New Roman"/>
              </a:rPr>
              <a:t>Neuro</a:t>
            </a:r>
            <a:r>
              <a:rPr lang="en-US" sz="2300" dirty="0" smtClean="0">
                <a:latin typeface="Times New Roman"/>
                <a:cs typeface="Times New Roman"/>
              </a:rPr>
              <a:t>-vascular: palpable pulses in feet, no motor deficit, reduced sensation over dorsum of foot, normal reflexes</a:t>
            </a:r>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solidFill>
                  <a:srgbClr val="FF0000"/>
                </a:solidFill>
                <a:latin typeface="Times New Roman"/>
                <a:cs typeface="Times New Roman"/>
              </a:rPr>
              <a:t>Radiculopathy</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err="1" smtClean="0">
                <a:latin typeface="Times New Roman"/>
                <a:cs typeface="Times New Roman"/>
              </a:rPr>
              <a:t>Lumbosacral</a:t>
            </a:r>
            <a:r>
              <a:rPr lang="en-US" dirty="0" smtClean="0">
                <a:latin typeface="Times New Roman"/>
                <a:cs typeface="Times New Roman"/>
              </a:rPr>
              <a:t> </a:t>
            </a:r>
            <a:r>
              <a:rPr lang="en-US" dirty="0" err="1" smtClean="0">
                <a:latin typeface="Times New Roman"/>
                <a:cs typeface="Times New Roman"/>
              </a:rPr>
              <a:t>radiculopathy</a:t>
            </a:r>
            <a:r>
              <a:rPr lang="en-US" dirty="0" smtClean="0">
                <a:latin typeface="Times New Roman"/>
                <a:cs typeface="Times New Roman"/>
              </a:rPr>
              <a:t> is a condition in which a disease process affects the function of one or more </a:t>
            </a:r>
            <a:r>
              <a:rPr lang="en-US" dirty="0" err="1" smtClean="0">
                <a:latin typeface="Times New Roman"/>
                <a:cs typeface="Times New Roman"/>
              </a:rPr>
              <a:t>lumbosacral</a:t>
            </a:r>
            <a:r>
              <a:rPr lang="en-US" dirty="0" smtClean="0">
                <a:latin typeface="Times New Roman"/>
                <a:cs typeface="Times New Roman"/>
              </a:rPr>
              <a:t> nerve roots.</a:t>
            </a:r>
          </a:p>
          <a:p>
            <a:pPr algn="l" rtl="0"/>
            <a:r>
              <a:rPr lang="en-US" dirty="0" smtClean="0">
                <a:latin typeface="Times New Roman"/>
                <a:cs typeface="Times New Roman"/>
              </a:rPr>
              <a:t>Depending upon the nature and location of </a:t>
            </a:r>
            <a:r>
              <a:rPr lang="en-US" dirty="0" err="1" smtClean="0">
                <a:latin typeface="Times New Roman"/>
                <a:cs typeface="Times New Roman"/>
              </a:rPr>
              <a:t>intraspinal</a:t>
            </a:r>
            <a:r>
              <a:rPr lang="en-US" dirty="0" smtClean="0">
                <a:latin typeface="Times New Roman"/>
                <a:cs typeface="Times New Roman"/>
              </a:rPr>
              <a:t> compression, roots may be injured at any disc level, from the L1-2 level to the level of their exit into their neural foramina</a:t>
            </a:r>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#1</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is </a:t>
            </a:r>
            <a:r>
              <a:rPr lang="en-US" dirty="0">
                <a:latin typeface="Times New Roman"/>
                <a:cs typeface="Times New Roman"/>
              </a:rPr>
              <a:t>the most common radiculopathy affecting the lumbosacral </a:t>
            </a:r>
            <a:r>
              <a:rPr lang="en-US" dirty="0" smtClean="0">
                <a:latin typeface="Times New Roman"/>
                <a:cs typeface="Times New Roman"/>
              </a:rPr>
              <a:t>spine?</a:t>
            </a:r>
          </a:p>
          <a:p>
            <a:pPr lvl="0" algn="l" rtl="0"/>
            <a:endParaRPr lang="en-US" dirty="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L2</a:t>
            </a:r>
          </a:p>
          <a:p>
            <a:pPr marL="514350" lvl="0" indent="-514350" algn="l" rtl="0">
              <a:buFont typeface="+mj-lt"/>
              <a:buAutoNum type="alphaUcPeriod"/>
            </a:pPr>
            <a:r>
              <a:rPr lang="en-US" sz="2800" dirty="0" smtClean="0">
                <a:latin typeface="Times New Roman"/>
                <a:cs typeface="Times New Roman"/>
              </a:rPr>
              <a:t>L3</a:t>
            </a:r>
          </a:p>
          <a:p>
            <a:pPr marL="514350" lvl="0" indent="-514350" algn="l" rtl="0">
              <a:buFont typeface="+mj-lt"/>
              <a:buAutoNum type="alphaUcPeriod"/>
            </a:pPr>
            <a:r>
              <a:rPr lang="en-US" sz="2800" dirty="0" smtClean="0">
                <a:latin typeface="Times New Roman"/>
                <a:cs typeface="Times New Roman"/>
              </a:rPr>
              <a:t>L5</a:t>
            </a:r>
          </a:p>
          <a:p>
            <a:pPr marL="514350" lvl="0" indent="-514350" algn="l" rtl="0">
              <a:buFont typeface="+mj-lt"/>
              <a:buAutoNum type="alphaUcPeriod"/>
            </a:pPr>
            <a:r>
              <a:rPr lang="en-US" sz="2800" dirty="0" smtClean="0">
                <a:latin typeface="Times New Roman"/>
                <a:cs typeface="Times New Roman"/>
              </a:rPr>
              <a:t>S1</a:t>
            </a:r>
          </a:p>
        </p:txBody>
      </p:sp>
    </p:spTree>
    <p:extLst>
      <p:ext uri="{BB962C8B-B14F-4D97-AF65-F5344CB8AC3E}">
        <p14:creationId xmlns:p14="http://schemas.microsoft.com/office/powerpoint/2010/main" xmlns="" val="957748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pinal_cord_gross_view1318009524851.jpg"/>
          <p:cNvPicPr>
            <a:picLocks noGrp="1" noChangeAspect="1"/>
          </p:cNvPicPr>
          <p:nvPr>
            <p:ph idx="1"/>
          </p:nvPr>
        </p:nvPicPr>
        <p:blipFill>
          <a:blip r:embed="rId2" cstate="print"/>
          <a:stretch>
            <a:fillRect/>
          </a:stretch>
        </p:blipFill>
        <p:spPr>
          <a:xfrm>
            <a:off x="3071802" y="86855"/>
            <a:ext cx="4143404" cy="6637179"/>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err="1" smtClean="0">
                <a:solidFill>
                  <a:srgbClr val="FF0000"/>
                </a:solidFill>
                <a:latin typeface="Times New Roman"/>
                <a:cs typeface="Times New Roman"/>
              </a:rPr>
              <a:t>Pathophysiology</a:t>
            </a:r>
            <a:r>
              <a:rPr lang="en-US" dirty="0" smtClean="0">
                <a:solidFill>
                  <a:srgbClr val="FF0000"/>
                </a:solidFill>
                <a:latin typeface="Times New Roman"/>
                <a:cs typeface="Times New Roman"/>
              </a:rPr>
              <a:t> and etiology:</a:t>
            </a:r>
          </a:p>
          <a:p>
            <a:pPr lvl="1" algn="l" rtl="0"/>
            <a:r>
              <a:rPr lang="en-US" dirty="0" smtClean="0">
                <a:latin typeface="Times New Roman"/>
                <a:cs typeface="Times New Roman"/>
              </a:rPr>
              <a:t>Disc </a:t>
            </a:r>
            <a:r>
              <a:rPr lang="en-US" dirty="0" err="1" smtClean="0">
                <a:latin typeface="Times New Roman"/>
                <a:cs typeface="Times New Roman"/>
              </a:rPr>
              <a:t>herniation</a:t>
            </a:r>
            <a:r>
              <a:rPr lang="en-US" dirty="0" smtClean="0">
                <a:latin typeface="Times New Roman"/>
                <a:cs typeface="Times New Roman"/>
              </a:rPr>
              <a:t>.</a:t>
            </a:r>
          </a:p>
          <a:p>
            <a:pPr lvl="1" algn="l" rtl="0"/>
            <a:r>
              <a:rPr lang="en-US" dirty="0" err="1" smtClean="0">
                <a:latin typeface="Times New Roman"/>
                <a:cs typeface="Times New Roman"/>
              </a:rPr>
              <a:t>Spondylosis</a:t>
            </a:r>
            <a:r>
              <a:rPr lang="en-US" dirty="0" smtClean="0">
                <a:latin typeface="Times New Roman"/>
                <a:cs typeface="Times New Roman"/>
              </a:rPr>
              <a:t> (spinal </a:t>
            </a:r>
            <a:r>
              <a:rPr lang="en-US" dirty="0" err="1" smtClean="0">
                <a:latin typeface="Times New Roman"/>
                <a:cs typeface="Times New Roman"/>
              </a:rPr>
              <a:t>stenosis</a:t>
            </a:r>
            <a:r>
              <a:rPr lang="en-US" dirty="0" smtClean="0">
                <a:latin typeface="Times New Roman"/>
                <a:cs typeface="Times New Roman"/>
              </a:rPr>
              <a:t> due to degenerative arthritis of the spine).</a:t>
            </a:r>
          </a:p>
          <a:p>
            <a:pPr lvl="1" algn="l" rtl="0"/>
            <a:r>
              <a:rPr lang="en-US" dirty="0" smtClean="0">
                <a:latin typeface="Times New Roman"/>
                <a:cs typeface="Times New Roman"/>
              </a:rPr>
              <a:t>Non-skeletal nerve root compression and </a:t>
            </a:r>
            <a:r>
              <a:rPr lang="en-US" dirty="0" err="1" smtClean="0">
                <a:latin typeface="Times New Roman"/>
                <a:cs typeface="Times New Roman"/>
              </a:rPr>
              <a:t>noncompressive</a:t>
            </a:r>
            <a:r>
              <a:rPr lang="en-US" dirty="0" smtClean="0">
                <a:latin typeface="Times New Roman"/>
                <a:cs typeface="Times New Roman"/>
              </a:rPr>
              <a:t> mechanisms such as infection, inflammation, neoplasm and vascular disease.</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solidFill>
                  <a:srgbClr val="FF0000"/>
                </a:solidFill>
                <a:latin typeface="Times New Roman"/>
                <a:cs typeface="Times New Roman"/>
              </a:rPr>
              <a:t>Pain:</a:t>
            </a:r>
          </a:p>
          <a:p>
            <a:pPr lvl="1" algn="l" rtl="0"/>
            <a:r>
              <a:rPr lang="en-US" dirty="0" smtClean="0">
                <a:latin typeface="Times New Roman"/>
                <a:cs typeface="Times New Roman"/>
              </a:rPr>
              <a:t>Classic radiating pain (spinal nerve injury).</a:t>
            </a:r>
          </a:p>
          <a:p>
            <a:pPr lvl="1" algn="l" rtl="0"/>
            <a:r>
              <a:rPr lang="en-US" dirty="0" smtClean="0">
                <a:latin typeface="Times New Roman"/>
                <a:cs typeface="Times New Roman"/>
              </a:rPr>
              <a:t>Localized </a:t>
            </a:r>
            <a:r>
              <a:rPr lang="en-US" dirty="0" err="1" smtClean="0">
                <a:latin typeface="Times New Roman"/>
                <a:cs typeface="Times New Roman"/>
              </a:rPr>
              <a:t>lumbosacral</a:t>
            </a:r>
            <a:r>
              <a:rPr lang="en-US" dirty="0" smtClean="0">
                <a:latin typeface="Times New Roman"/>
                <a:cs typeface="Times New Roman"/>
              </a:rPr>
              <a:t> pain (Blood vessels, </a:t>
            </a:r>
            <a:r>
              <a:rPr lang="en-US" dirty="0" err="1" smtClean="0">
                <a:latin typeface="Times New Roman"/>
                <a:cs typeface="Times New Roman"/>
              </a:rPr>
              <a:t>dura</a:t>
            </a:r>
            <a:r>
              <a:rPr lang="en-US" dirty="0" smtClean="0">
                <a:latin typeface="Times New Roman"/>
                <a:cs typeface="Times New Roman"/>
              </a:rPr>
              <a:t> mater and longitudinal ligaments).</a:t>
            </a:r>
          </a:p>
          <a:p>
            <a:pPr lvl="1" algn="l" rtl="0"/>
            <a:r>
              <a:rPr lang="en-US" dirty="0" err="1" smtClean="0">
                <a:latin typeface="Times New Roman"/>
                <a:cs typeface="Times New Roman"/>
              </a:rPr>
              <a:t>Nonlocalized</a:t>
            </a:r>
            <a:r>
              <a:rPr lang="en-US" dirty="0" smtClean="0">
                <a:latin typeface="Times New Roman"/>
                <a:cs typeface="Times New Roman"/>
              </a:rPr>
              <a:t>, </a:t>
            </a:r>
            <a:r>
              <a:rPr lang="en-US" dirty="0" err="1" smtClean="0">
                <a:latin typeface="Times New Roman"/>
                <a:cs typeface="Times New Roman"/>
              </a:rPr>
              <a:t>nonradiating</a:t>
            </a:r>
            <a:r>
              <a:rPr lang="en-US" dirty="0" smtClean="0">
                <a:latin typeface="Times New Roman"/>
                <a:cs typeface="Times New Roman"/>
              </a:rPr>
              <a:t> pain (muscle, bone and ligaments outside spinal canal).</a:t>
            </a:r>
          </a:p>
          <a:p>
            <a:pPr lvl="1" algn="l" rtl="0"/>
            <a:r>
              <a:rPr lang="en-US" dirty="0" smtClean="0">
                <a:latin typeface="Times New Roman"/>
                <a:cs typeface="Times New Roman"/>
              </a:rPr>
              <a:t>Referred pain (abdominal viscera).</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Degenerative changes</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latin typeface="Times New Roman"/>
                <a:cs typeface="Times New Roman"/>
              </a:rPr>
              <a:t>Resulting bony overgrowth (</a:t>
            </a:r>
            <a:r>
              <a:rPr lang="en-US" dirty="0" err="1" smtClean="0">
                <a:latin typeface="Times New Roman"/>
                <a:cs typeface="Times New Roman"/>
              </a:rPr>
              <a:t>osteophytes</a:t>
            </a:r>
            <a:r>
              <a:rPr lang="en-US" dirty="0" smtClean="0">
                <a:latin typeface="Times New Roman"/>
                <a:cs typeface="Times New Roman"/>
              </a:rPr>
              <a:t>) or disc </a:t>
            </a:r>
            <a:r>
              <a:rPr lang="en-US" dirty="0" err="1" smtClean="0">
                <a:latin typeface="Times New Roman"/>
                <a:cs typeface="Times New Roman"/>
              </a:rPr>
              <a:t>herniation</a:t>
            </a:r>
            <a:r>
              <a:rPr lang="en-US" dirty="0" smtClean="0">
                <a:latin typeface="Times New Roman"/>
                <a:cs typeface="Times New Roman"/>
              </a:rPr>
              <a:t> may directly impinge on spinal nerve roots or the spinal cord, or their effect may be primarily to produce instability and misalignment of the spine (</a:t>
            </a:r>
            <a:r>
              <a:rPr lang="en-US" dirty="0" err="1" smtClean="0">
                <a:latin typeface="Times New Roman"/>
                <a:cs typeface="Times New Roman"/>
              </a:rPr>
              <a:t>ie</a:t>
            </a:r>
            <a:r>
              <a:rPr lang="en-US" dirty="0" smtClean="0">
                <a:latin typeface="Times New Roman"/>
                <a:cs typeface="Times New Roman"/>
              </a:rPr>
              <a:t>, degenerative </a:t>
            </a:r>
            <a:r>
              <a:rPr lang="en-US" dirty="0" err="1" smtClean="0">
                <a:latin typeface="Times New Roman"/>
                <a:cs typeface="Times New Roman"/>
              </a:rPr>
              <a:t>spondylolisthesis</a:t>
            </a:r>
            <a:r>
              <a:rPr lang="en-US" dirty="0" smtClean="0">
                <a:latin typeface="Times New Roman"/>
                <a:cs typeface="Times New Roman"/>
              </a:rPr>
              <a:t>) that in turn produces pain and neurologic deficits.</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Disc </a:t>
            </a:r>
            <a:r>
              <a:rPr lang="en-US" dirty="0" err="1" smtClean="0">
                <a:solidFill>
                  <a:srgbClr val="FF0000"/>
                </a:solidFill>
                <a:latin typeface="Times New Roman"/>
                <a:cs typeface="Times New Roman"/>
              </a:rPr>
              <a:t>herniation</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latin typeface="Times New Roman"/>
                <a:cs typeface="Times New Roman"/>
              </a:rPr>
              <a:t>Depending upon the nature and location of </a:t>
            </a:r>
            <a:r>
              <a:rPr lang="en-US" dirty="0" err="1" smtClean="0">
                <a:latin typeface="Times New Roman"/>
                <a:cs typeface="Times New Roman"/>
              </a:rPr>
              <a:t>intraspinal</a:t>
            </a:r>
            <a:r>
              <a:rPr lang="en-US" dirty="0" smtClean="0">
                <a:latin typeface="Times New Roman"/>
                <a:cs typeface="Times New Roman"/>
              </a:rPr>
              <a:t> compression, roots may be injured at any disc level.</a:t>
            </a:r>
          </a:p>
          <a:p>
            <a:pPr algn="l" rtl="0"/>
            <a:r>
              <a:rPr lang="en-US" dirty="0" smtClean="0">
                <a:latin typeface="Times New Roman"/>
                <a:cs typeface="Times New Roman"/>
              </a:rPr>
              <a:t>Most frequent presentation is L5 and S1 </a:t>
            </a:r>
            <a:r>
              <a:rPr lang="en-US" dirty="0" err="1" smtClean="0">
                <a:latin typeface="Times New Roman"/>
                <a:cs typeface="Times New Roman"/>
              </a:rPr>
              <a:t>radiculopathies</a:t>
            </a:r>
            <a:r>
              <a:rPr lang="en-US" dirty="0" smtClean="0">
                <a:latin typeface="Times New Roman"/>
                <a:cs typeface="Times New Roman"/>
              </a:rPr>
              <a:t>.</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thoanatomical_conditions_edit.jpe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l="-54502" r="-54502"/>
          <a:stretch>
            <a:fillRect/>
          </a:stretch>
        </p:blipFill>
        <p:spPr>
          <a:xfrm>
            <a:off x="-540568" y="1196752"/>
            <a:ext cx="10441160" cy="5440013"/>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37698037"/>
              </p:ext>
            </p:extLst>
          </p:nvPr>
        </p:nvGraphicFramePr>
        <p:xfrm>
          <a:off x="395536" y="1556792"/>
          <a:ext cx="8229600" cy="4754880"/>
        </p:xfrm>
        <a:graphic>
          <a:graphicData uri="http://schemas.openxmlformats.org/drawingml/2006/table">
            <a:tbl>
              <a:tblPr firstRow="1" bandRow="1">
                <a:tableStyleId>{5940675A-B579-460E-94D1-54222C63F5DA}</a:tableStyleId>
              </a:tblPr>
              <a:tblGrid>
                <a:gridCol w="802432"/>
                <a:gridCol w="2489408"/>
                <a:gridCol w="1645920"/>
                <a:gridCol w="1645920"/>
                <a:gridCol w="1645920"/>
              </a:tblGrid>
              <a:tr h="370840">
                <a:tc>
                  <a:txBody>
                    <a:bodyPr/>
                    <a:lstStyle/>
                    <a:p>
                      <a:pPr algn="ctr"/>
                      <a:r>
                        <a:rPr lang="en-US" dirty="0" smtClean="0"/>
                        <a:t>Root</a:t>
                      </a:r>
                      <a:endParaRPr lang="en-US" dirty="0"/>
                    </a:p>
                  </a:txBody>
                  <a:tcPr/>
                </a:tc>
                <a:tc>
                  <a:txBody>
                    <a:bodyPr/>
                    <a:lstStyle/>
                    <a:p>
                      <a:pPr algn="ctr"/>
                      <a:r>
                        <a:rPr lang="en-US" dirty="0" smtClean="0"/>
                        <a:t>Pain</a:t>
                      </a:r>
                      <a:endParaRPr lang="en-US" dirty="0"/>
                    </a:p>
                  </a:txBody>
                  <a:tcPr/>
                </a:tc>
                <a:tc>
                  <a:txBody>
                    <a:bodyPr/>
                    <a:lstStyle/>
                    <a:p>
                      <a:pPr algn="ctr"/>
                      <a:r>
                        <a:rPr lang="en-US" dirty="0" smtClean="0"/>
                        <a:t>Sensory loss</a:t>
                      </a:r>
                      <a:endParaRPr lang="en-US" dirty="0"/>
                    </a:p>
                  </a:txBody>
                  <a:tcPr/>
                </a:tc>
                <a:tc>
                  <a:txBody>
                    <a:bodyPr/>
                    <a:lstStyle/>
                    <a:p>
                      <a:pPr algn="ctr"/>
                      <a:r>
                        <a:rPr lang="en-US" dirty="0" smtClean="0"/>
                        <a:t>Weakness</a:t>
                      </a:r>
                      <a:endParaRPr lang="en-US" dirty="0"/>
                    </a:p>
                  </a:txBody>
                  <a:tcPr/>
                </a:tc>
                <a:tc>
                  <a:txBody>
                    <a:bodyPr/>
                    <a:lstStyle/>
                    <a:p>
                      <a:pPr algn="ctr"/>
                      <a:r>
                        <a:rPr lang="en-US" dirty="0" smtClean="0"/>
                        <a:t>Stretch reflex loss</a:t>
                      </a:r>
                      <a:endParaRPr lang="en-US" dirty="0"/>
                    </a:p>
                  </a:txBody>
                  <a:tcPr/>
                </a:tc>
              </a:tr>
              <a:tr h="370840">
                <a:tc>
                  <a:txBody>
                    <a:bodyPr/>
                    <a:lstStyle/>
                    <a:p>
                      <a:pPr algn="ctr"/>
                      <a:r>
                        <a:rPr lang="en-US" dirty="0" smtClean="0"/>
                        <a:t>L1</a:t>
                      </a:r>
                      <a:endParaRPr lang="en-US" dirty="0"/>
                    </a:p>
                  </a:txBody>
                  <a:tcPr/>
                </a:tc>
                <a:tc>
                  <a:txBody>
                    <a:bodyPr/>
                    <a:lstStyle/>
                    <a:p>
                      <a:pPr algn="ctr"/>
                      <a:r>
                        <a:rPr lang="en-US" dirty="0" smtClean="0"/>
                        <a:t>Inguinal region</a:t>
                      </a:r>
                      <a:endParaRPr lang="en-US" dirty="0"/>
                    </a:p>
                  </a:txBody>
                  <a:tcPr/>
                </a:tc>
                <a:tc>
                  <a:txBody>
                    <a:bodyPr/>
                    <a:lstStyle/>
                    <a:p>
                      <a:pPr algn="ctr"/>
                      <a:r>
                        <a:rPr lang="en-US" dirty="0" smtClean="0"/>
                        <a:t>Inguinal region</a:t>
                      </a:r>
                      <a:endParaRPr lang="en-US" dirty="0"/>
                    </a:p>
                  </a:txBody>
                  <a:tcPr/>
                </a:tc>
                <a:tc>
                  <a:txBody>
                    <a:bodyPr/>
                    <a:lstStyle/>
                    <a:p>
                      <a:pPr algn="ctr"/>
                      <a:r>
                        <a:rPr lang="en-US" dirty="0" smtClean="0"/>
                        <a:t>Rarely</a:t>
                      </a:r>
                      <a:r>
                        <a:rPr lang="en-US" baseline="0" dirty="0" smtClean="0"/>
                        <a:t> hip flexion</a:t>
                      </a:r>
                      <a:endParaRPr lang="en-US" dirty="0"/>
                    </a:p>
                  </a:txBody>
                  <a:tcPr/>
                </a:tc>
                <a:tc>
                  <a:txBody>
                    <a:bodyPr/>
                    <a:lstStyle/>
                    <a:p>
                      <a:pPr algn="ctr"/>
                      <a:r>
                        <a:rPr lang="en-US" dirty="0" smtClean="0"/>
                        <a:t>None</a:t>
                      </a:r>
                      <a:endParaRPr lang="en-US" dirty="0"/>
                    </a:p>
                  </a:txBody>
                  <a:tcPr/>
                </a:tc>
              </a:tr>
              <a:tr h="370840">
                <a:tc>
                  <a:txBody>
                    <a:bodyPr/>
                    <a:lstStyle/>
                    <a:p>
                      <a:pPr algn="ctr"/>
                      <a:r>
                        <a:rPr lang="en-US" dirty="0" smtClean="0"/>
                        <a:t>L2-L3-L4</a:t>
                      </a:r>
                      <a:endParaRPr lang="en-US" dirty="0"/>
                    </a:p>
                  </a:txBody>
                  <a:tcPr/>
                </a:tc>
                <a:tc>
                  <a:txBody>
                    <a:bodyPr/>
                    <a:lstStyle/>
                    <a:p>
                      <a:pPr algn="ctr"/>
                      <a:r>
                        <a:rPr lang="en-US" dirty="0" smtClean="0"/>
                        <a:t>Back, radiating into anterior thigh, and at times medial lower leg</a:t>
                      </a:r>
                      <a:endParaRPr lang="en-US" dirty="0"/>
                    </a:p>
                  </a:txBody>
                  <a:tcPr/>
                </a:tc>
                <a:tc>
                  <a:txBody>
                    <a:bodyPr/>
                    <a:lstStyle/>
                    <a:p>
                      <a:pPr algn="ctr"/>
                      <a:r>
                        <a:rPr lang="en-US" dirty="0" smtClean="0"/>
                        <a:t>Anterior thigh, occasionally medial lower leg</a:t>
                      </a:r>
                      <a:endParaRPr lang="en-US" dirty="0"/>
                    </a:p>
                  </a:txBody>
                  <a:tcPr/>
                </a:tc>
                <a:tc>
                  <a:txBody>
                    <a:bodyPr/>
                    <a:lstStyle/>
                    <a:p>
                      <a:pPr algn="ctr"/>
                      <a:r>
                        <a:rPr lang="en-US" dirty="0" smtClean="0"/>
                        <a:t>Hip flexion, hip adduction, knee extension</a:t>
                      </a:r>
                      <a:endParaRPr lang="en-US" dirty="0"/>
                    </a:p>
                  </a:txBody>
                  <a:tcPr/>
                </a:tc>
                <a:tc>
                  <a:txBody>
                    <a:bodyPr/>
                    <a:lstStyle/>
                    <a:p>
                      <a:pPr algn="ctr"/>
                      <a:r>
                        <a:rPr lang="en-US" dirty="0" smtClean="0"/>
                        <a:t>Patellar tendon</a:t>
                      </a:r>
                      <a:endParaRPr lang="en-US" dirty="0"/>
                    </a:p>
                  </a:txBody>
                  <a:tcPr/>
                </a:tc>
              </a:tr>
              <a:tr h="370840">
                <a:tc>
                  <a:txBody>
                    <a:bodyPr/>
                    <a:lstStyle/>
                    <a:p>
                      <a:pPr algn="ctr"/>
                      <a:r>
                        <a:rPr lang="en-US" dirty="0" smtClean="0"/>
                        <a:t>L5</a:t>
                      </a:r>
                      <a:endParaRPr lang="en-US" dirty="0"/>
                    </a:p>
                  </a:txBody>
                  <a:tcPr/>
                </a:tc>
                <a:tc>
                  <a:txBody>
                    <a:bodyPr/>
                    <a:lstStyle/>
                    <a:p>
                      <a:pPr algn="ctr"/>
                      <a:r>
                        <a:rPr lang="en-US" dirty="0" smtClean="0"/>
                        <a:t>Back, radiating into buttock, lateral thigh, lateral calf and dorsum foot, great toe</a:t>
                      </a:r>
                      <a:endParaRPr lang="en-US" dirty="0"/>
                    </a:p>
                  </a:txBody>
                  <a:tcPr/>
                </a:tc>
                <a:tc>
                  <a:txBody>
                    <a:bodyPr/>
                    <a:lstStyle/>
                    <a:p>
                      <a:pPr algn="ctr"/>
                      <a:r>
                        <a:rPr lang="en-US" dirty="0" smtClean="0"/>
                        <a:t>Lateral calf, dorsum foot, web space between first and second toe</a:t>
                      </a:r>
                      <a:endParaRPr lang="en-US" dirty="0"/>
                    </a:p>
                  </a:txBody>
                  <a:tcPr/>
                </a:tc>
                <a:tc>
                  <a:txBody>
                    <a:bodyPr/>
                    <a:lstStyle/>
                    <a:p>
                      <a:pPr algn="ctr"/>
                      <a:r>
                        <a:rPr lang="en-US" dirty="0" smtClean="0"/>
                        <a:t>Hip abduction, knee flexion, foot dorsiflexion, toe extension and flexion, foot inversion and eversion</a:t>
                      </a:r>
                      <a:endParaRPr lang="en-US" dirty="0"/>
                    </a:p>
                  </a:txBody>
                  <a:tcPr/>
                </a:tc>
                <a:tc>
                  <a:txBody>
                    <a:bodyPr/>
                    <a:lstStyle/>
                    <a:p>
                      <a:pPr algn="ctr"/>
                      <a:r>
                        <a:rPr lang="en-US" dirty="0" smtClean="0"/>
                        <a:t>Semitendinosus/</a:t>
                      </a:r>
                      <a:r>
                        <a:rPr lang="en-US" dirty="0" err="1" smtClean="0"/>
                        <a:t>semibranosus</a:t>
                      </a:r>
                      <a:r>
                        <a:rPr lang="en-US" dirty="0" smtClean="0"/>
                        <a:t> (internal hamstrings) tendon</a:t>
                      </a:r>
                      <a:endParaRPr lang="en-US" dirty="0"/>
                    </a:p>
                  </a:txBody>
                  <a:tcPr/>
                </a:tc>
              </a:tr>
            </a:tbl>
          </a:graphicData>
        </a:graphic>
      </p:graphicFrame>
    </p:spTree>
    <p:extLst>
      <p:ext uri="{BB962C8B-B14F-4D97-AF65-F5344CB8AC3E}">
        <p14:creationId xmlns:p14="http://schemas.microsoft.com/office/powerpoint/2010/main" xmlns="" val="18091544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79840175"/>
              </p:ext>
            </p:extLst>
          </p:nvPr>
        </p:nvGraphicFramePr>
        <p:xfrm>
          <a:off x="457200" y="1600200"/>
          <a:ext cx="8229600" cy="4114800"/>
        </p:xfrm>
        <a:graphic>
          <a:graphicData uri="http://schemas.openxmlformats.org/drawingml/2006/table">
            <a:tbl>
              <a:tblPr firstRow="1" bandRow="1">
                <a:tableStyleId>{5940675A-B579-460E-94D1-54222C63F5DA}</a:tableStyleId>
              </a:tblPr>
              <a:tblGrid>
                <a:gridCol w="802432"/>
                <a:gridCol w="2489408"/>
                <a:gridCol w="1645920"/>
                <a:gridCol w="1645920"/>
                <a:gridCol w="1645920"/>
              </a:tblGrid>
              <a:tr h="370840">
                <a:tc>
                  <a:txBody>
                    <a:bodyPr/>
                    <a:lstStyle/>
                    <a:p>
                      <a:pPr algn="ctr"/>
                      <a:r>
                        <a:rPr lang="en-US" dirty="0" smtClean="0"/>
                        <a:t>Root</a:t>
                      </a:r>
                      <a:endParaRPr lang="en-US" dirty="0"/>
                    </a:p>
                  </a:txBody>
                  <a:tcPr/>
                </a:tc>
                <a:tc>
                  <a:txBody>
                    <a:bodyPr/>
                    <a:lstStyle/>
                    <a:p>
                      <a:pPr algn="ctr"/>
                      <a:r>
                        <a:rPr lang="en-US" dirty="0" smtClean="0"/>
                        <a:t>Pain</a:t>
                      </a:r>
                      <a:endParaRPr lang="en-US" dirty="0"/>
                    </a:p>
                  </a:txBody>
                  <a:tcPr/>
                </a:tc>
                <a:tc>
                  <a:txBody>
                    <a:bodyPr/>
                    <a:lstStyle/>
                    <a:p>
                      <a:pPr algn="ctr"/>
                      <a:r>
                        <a:rPr lang="en-US" dirty="0" smtClean="0"/>
                        <a:t>Sensory loss</a:t>
                      </a:r>
                      <a:endParaRPr lang="en-US" dirty="0"/>
                    </a:p>
                  </a:txBody>
                  <a:tcPr/>
                </a:tc>
                <a:tc>
                  <a:txBody>
                    <a:bodyPr/>
                    <a:lstStyle/>
                    <a:p>
                      <a:pPr algn="ctr"/>
                      <a:r>
                        <a:rPr lang="en-US" dirty="0" smtClean="0"/>
                        <a:t>Weakness</a:t>
                      </a:r>
                      <a:endParaRPr lang="en-US" dirty="0"/>
                    </a:p>
                  </a:txBody>
                  <a:tcPr/>
                </a:tc>
                <a:tc>
                  <a:txBody>
                    <a:bodyPr/>
                    <a:lstStyle/>
                    <a:p>
                      <a:pPr algn="ctr"/>
                      <a:r>
                        <a:rPr lang="en-US" dirty="0" smtClean="0"/>
                        <a:t>Stretch reflex loss</a:t>
                      </a:r>
                      <a:endParaRPr lang="en-US" dirty="0"/>
                    </a:p>
                  </a:txBody>
                  <a:tcPr/>
                </a:tc>
              </a:tr>
              <a:tr h="370840">
                <a:tc>
                  <a:txBody>
                    <a:bodyPr/>
                    <a:lstStyle/>
                    <a:p>
                      <a:pPr algn="ctr"/>
                      <a:r>
                        <a:rPr lang="en-US" dirty="0" smtClean="0"/>
                        <a:t>S1</a:t>
                      </a:r>
                      <a:endParaRPr lang="en-US" dirty="0"/>
                    </a:p>
                  </a:txBody>
                  <a:tcPr/>
                </a:tc>
                <a:tc>
                  <a:txBody>
                    <a:bodyPr/>
                    <a:lstStyle/>
                    <a:p>
                      <a:pPr algn="ctr"/>
                      <a:r>
                        <a:rPr lang="en-US" dirty="0" smtClean="0"/>
                        <a:t>Back, radiating into buttock, lateral or posterior thigh, posterior calf, lateral or plantar foot</a:t>
                      </a:r>
                      <a:endParaRPr lang="en-US" dirty="0"/>
                    </a:p>
                  </a:txBody>
                  <a:tcPr/>
                </a:tc>
                <a:tc>
                  <a:txBody>
                    <a:bodyPr/>
                    <a:lstStyle/>
                    <a:p>
                      <a:pPr algn="ctr"/>
                      <a:r>
                        <a:rPr lang="en-US" dirty="0" smtClean="0"/>
                        <a:t>Posterior calf, lateral or plantar aspect of foot</a:t>
                      </a:r>
                      <a:endParaRPr lang="en-US" dirty="0"/>
                    </a:p>
                  </a:txBody>
                  <a:tcPr/>
                </a:tc>
                <a:tc>
                  <a:txBody>
                    <a:bodyPr/>
                    <a:lstStyle/>
                    <a:p>
                      <a:pPr algn="ctr"/>
                      <a:r>
                        <a:rPr lang="en-US" dirty="0" smtClean="0"/>
                        <a:t>Hip extension, knee flexion, plantar flexion of the foot</a:t>
                      </a:r>
                      <a:endParaRPr lang="en-US" dirty="0"/>
                    </a:p>
                  </a:txBody>
                  <a:tcPr/>
                </a:tc>
                <a:tc>
                  <a:txBody>
                    <a:bodyPr/>
                    <a:lstStyle/>
                    <a:p>
                      <a:pPr algn="ctr"/>
                      <a:r>
                        <a:rPr lang="en-US" dirty="0" smtClean="0"/>
                        <a:t>Achilles tendon</a:t>
                      </a:r>
                      <a:endParaRPr lang="en-US" dirty="0"/>
                    </a:p>
                  </a:txBody>
                  <a:tcPr/>
                </a:tc>
              </a:tr>
              <a:tr h="370840">
                <a:tc>
                  <a:txBody>
                    <a:bodyPr/>
                    <a:lstStyle/>
                    <a:p>
                      <a:pPr algn="ctr"/>
                      <a:r>
                        <a:rPr lang="en-US" dirty="0" smtClean="0"/>
                        <a:t>S2-S3-S4</a:t>
                      </a:r>
                      <a:endParaRPr lang="en-US" dirty="0"/>
                    </a:p>
                  </a:txBody>
                  <a:tcPr/>
                </a:tc>
                <a:tc>
                  <a:txBody>
                    <a:bodyPr/>
                    <a:lstStyle/>
                    <a:p>
                      <a:pPr algn="ctr"/>
                      <a:r>
                        <a:rPr lang="en-US" dirty="0" smtClean="0"/>
                        <a:t>Sacral or buttock pain radiating into the posterior aspect of the leg or the perineum</a:t>
                      </a:r>
                      <a:endParaRPr lang="en-US" dirty="0"/>
                    </a:p>
                  </a:txBody>
                  <a:tcPr/>
                </a:tc>
                <a:tc>
                  <a:txBody>
                    <a:bodyPr/>
                    <a:lstStyle/>
                    <a:p>
                      <a:pPr algn="ctr"/>
                      <a:r>
                        <a:rPr lang="en-US" dirty="0" smtClean="0"/>
                        <a:t>Medial buttock, </a:t>
                      </a:r>
                      <a:r>
                        <a:rPr lang="en-US" dirty="0" err="1" smtClean="0"/>
                        <a:t>perineal</a:t>
                      </a:r>
                      <a:r>
                        <a:rPr lang="en-US" dirty="0" smtClean="0"/>
                        <a:t>, and perianal regions</a:t>
                      </a:r>
                      <a:endParaRPr lang="en-US" dirty="0"/>
                    </a:p>
                  </a:txBody>
                  <a:tcPr/>
                </a:tc>
                <a:tc>
                  <a:txBody>
                    <a:bodyPr/>
                    <a:lstStyle/>
                    <a:p>
                      <a:pPr algn="ctr"/>
                      <a:r>
                        <a:rPr lang="en-US" dirty="0" smtClean="0"/>
                        <a:t>Weakness may be minimal, with urinary and fecal incontinence as well as sexual dysfunction</a:t>
                      </a:r>
                      <a:endParaRPr lang="en-US" dirty="0"/>
                    </a:p>
                  </a:txBody>
                  <a:tcPr/>
                </a:tc>
                <a:tc>
                  <a:txBody>
                    <a:bodyPr/>
                    <a:lstStyle/>
                    <a:p>
                      <a:pPr algn="ctr"/>
                      <a:r>
                        <a:rPr lang="en-US" dirty="0" err="1" smtClean="0"/>
                        <a:t>Bulbocavernosus</a:t>
                      </a:r>
                      <a:r>
                        <a:rPr lang="en-US" dirty="0" smtClean="0"/>
                        <a:t>, anal wink</a:t>
                      </a:r>
                      <a:endParaRPr lang="en-US" dirty="0"/>
                    </a:p>
                  </a:txBody>
                  <a:tcPr/>
                </a:tc>
              </a:tr>
            </a:tbl>
          </a:graphicData>
        </a:graphic>
      </p:graphicFrame>
    </p:spTree>
    <p:extLst>
      <p:ext uri="{BB962C8B-B14F-4D97-AF65-F5344CB8AC3E}">
        <p14:creationId xmlns:p14="http://schemas.microsoft.com/office/powerpoint/2010/main" xmlns="" val="3373873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normAutofit fontScale="92500"/>
          </a:bodyPr>
          <a:lstStyle/>
          <a:p>
            <a:pPr algn="l" rtl="0"/>
            <a:r>
              <a:rPr lang="en-US" dirty="0" smtClean="0">
                <a:latin typeface="Times New Roman"/>
                <a:cs typeface="Times New Roman"/>
              </a:rPr>
              <a:t>Disc </a:t>
            </a:r>
            <a:r>
              <a:rPr lang="en-US" dirty="0" err="1" smtClean="0">
                <a:latin typeface="Times New Roman"/>
                <a:cs typeface="Times New Roman"/>
              </a:rPr>
              <a:t>herniation</a:t>
            </a:r>
            <a:r>
              <a:rPr lang="en-US" dirty="0" smtClean="0">
                <a:latin typeface="Times New Roman"/>
                <a:cs typeface="Times New Roman"/>
              </a:rPr>
              <a:t> and </a:t>
            </a:r>
            <a:r>
              <a:rPr lang="en-US" dirty="0" err="1" smtClean="0">
                <a:latin typeface="Times New Roman"/>
                <a:cs typeface="Times New Roman"/>
              </a:rPr>
              <a:t>foraminal</a:t>
            </a:r>
            <a:r>
              <a:rPr lang="en-US" dirty="0" smtClean="0">
                <a:latin typeface="Times New Roman"/>
                <a:cs typeface="Times New Roman"/>
              </a:rPr>
              <a:t> </a:t>
            </a:r>
            <a:r>
              <a:rPr lang="en-US" dirty="0" err="1" smtClean="0">
                <a:latin typeface="Times New Roman"/>
                <a:cs typeface="Times New Roman"/>
              </a:rPr>
              <a:t>stenosis</a:t>
            </a:r>
            <a:r>
              <a:rPr lang="en-US" dirty="0" smtClean="0">
                <a:latin typeface="Times New Roman"/>
                <a:cs typeface="Times New Roman"/>
              </a:rPr>
              <a:t> due to </a:t>
            </a:r>
            <a:r>
              <a:rPr lang="en-US" dirty="0" err="1" smtClean="0">
                <a:latin typeface="Times New Roman"/>
                <a:cs typeface="Times New Roman"/>
              </a:rPr>
              <a:t>spondylotic</a:t>
            </a:r>
            <a:r>
              <a:rPr lang="en-US" dirty="0" smtClean="0">
                <a:latin typeface="Times New Roman"/>
                <a:cs typeface="Times New Roman"/>
              </a:rPr>
              <a:t> degeneration are the most common etiologies for </a:t>
            </a:r>
            <a:r>
              <a:rPr lang="en-US" dirty="0" err="1" smtClean="0">
                <a:latin typeface="Times New Roman"/>
                <a:cs typeface="Times New Roman"/>
              </a:rPr>
              <a:t>lumbosacral</a:t>
            </a:r>
            <a:r>
              <a:rPr lang="en-US" dirty="0" smtClean="0">
                <a:latin typeface="Times New Roman"/>
                <a:cs typeface="Times New Roman"/>
              </a:rPr>
              <a:t> </a:t>
            </a:r>
            <a:r>
              <a:rPr lang="en-US" dirty="0" err="1" smtClean="0">
                <a:latin typeface="Times New Roman"/>
                <a:cs typeface="Times New Roman"/>
              </a:rPr>
              <a:t>radiculopathy</a:t>
            </a:r>
            <a:r>
              <a:rPr lang="en-US" dirty="0" smtClean="0">
                <a:latin typeface="Times New Roman"/>
                <a:cs typeface="Times New Roman"/>
              </a:rPr>
              <a:t>, and clinical symptoms are self-limited in most cases.</a:t>
            </a:r>
          </a:p>
          <a:p>
            <a:pPr algn="l" rtl="0"/>
            <a:r>
              <a:rPr lang="en-US" dirty="0" smtClean="0">
                <a:latin typeface="Times New Roman"/>
                <a:cs typeface="Times New Roman"/>
              </a:rPr>
              <a:t>Immediate diagnostic testing is not necessary for patients with suspected </a:t>
            </a:r>
            <a:r>
              <a:rPr lang="en-US" dirty="0" err="1" smtClean="0">
                <a:latin typeface="Times New Roman"/>
                <a:cs typeface="Times New Roman"/>
              </a:rPr>
              <a:t>radiculopathy</a:t>
            </a:r>
            <a:r>
              <a:rPr lang="en-US" dirty="0" smtClean="0">
                <a:latin typeface="Times New Roman"/>
                <a:cs typeface="Times New Roman"/>
              </a:rPr>
              <a:t> who are neurologically intact and at low risk for </a:t>
            </a:r>
            <a:r>
              <a:rPr lang="en-US" dirty="0" err="1" smtClean="0">
                <a:latin typeface="Times New Roman"/>
                <a:cs typeface="Times New Roman"/>
              </a:rPr>
              <a:t>neoplastic</a:t>
            </a:r>
            <a:r>
              <a:rPr lang="en-US" dirty="0" smtClean="0">
                <a:latin typeface="Times New Roman"/>
                <a:cs typeface="Times New Roman"/>
              </a:rPr>
              <a:t>, infectious, or inflammatory etiologies</a:t>
            </a:r>
          </a:p>
          <a:p>
            <a:pPr algn="l" rtl="0"/>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Management</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latin typeface="Times New Roman"/>
                <a:cs typeface="Times New Roman"/>
              </a:rPr>
              <a:t>Investigations:</a:t>
            </a:r>
          </a:p>
          <a:p>
            <a:pPr lvl="1" algn="l" rtl="0"/>
            <a:r>
              <a:rPr lang="en-US" dirty="0" smtClean="0">
                <a:latin typeface="Times New Roman"/>
                <a:cs typeface="Times New Roman"/>
              </a:rPr>
              <a:t>Not needed unless there is a presence of red flags, or the patient at a high risk of </a:t>
            </a:r>
            <a:r>
              <a:rPr lang="en-US" dirty="0" err="1" smtClean="0">
                <a:latin typeface="Times New Roman"/>
                <a:cs typeface="Times New Roman"/>
              </a:rPr>
              <a:t>neoplasia</a:t>
            </a:r>
            <a:r>
              <a:rPr lang="en-US" dirty="0" smtClean="0">
                <a:latin typeface="Times New Roman"/>
                <a:cs typeface="Times New Roman"/>
              </a:rPr>
              <a:t>, inflammation or infection.</a:t>
            </a:r>
            <a:r>
              <a:rPr lang="en-US" baseline="30000" dirty="0" smtClean="0">
                <a:latin typeface="Times New Roman"/>
                <a:cs typeface="Times New Roman"/>
              </a:rPr>
              <a:t>5</a:t>
            </a:r>
            <a:endParaRPr lang="en-US" dirty="0" smtClean="0">
              <a:latin typeface="Times New Roman"/>
              <a:cs typeface="Times New Roman"/>
            </a:endParaRPr>
          </a:p>
          <a:p>
            <a:pPr lvl="1" algn="l" rtl="0"/>
            <a:r>
              <a:rPr lang="en-US" dirty="0" smtClean="0">
                <a:latin typeface="Times New Roman"/>
                <a:cs typeface="Times New Roman"/>
              </a:rPr>
              <a:t>If so, magnetic resonance imaging is recommended.</a:t>
            </a:r>
          </a:p>
          <a:p>
            <a:pPr lvl="1" algn="l" rtl="0"/>
            <a:endParaRPr lang="en-US" dirty="0" smtClean="0">
              <a:latin typeface="Times New Roman"/>
              <a:cs typeface="Times New Roman"/>
            </a:endParaRPr>
          </a:p>
          <a:p>
            <a:pPr lvl="1" algn="l" rtl="0">
              <a:buNone/>
            </a:pPr>
            <a:endParaRPr lang="en-US" dirty="0" smtClean="0">
              <a:latin typeface="Times New Roman"/>
              <a:cs typeface="Times New Roman"/>
            </a:endParaRPr>
          </a:p>
          <a:p>
            <a:pPr algn="l" rtl="0">
              <a:buNone/>
            </a:pPr>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solidFill>
                  <a:srgbClr val="FF0000"/>
                </a:solidFill>
                <a:latin typeface="Times New Roman"/>
                <a:cs typeface="Times New Roman"/>
              </a:rPr>
              <a:t>MCQ #2</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is a red flag sign/symptom of back pain?</a:t>
            </a:r>
          </a:p>
          <a:p>
            <a:pPr lvl="0" algn="l" rtl="0"/>
            <a:endParaRPr lang="en-US" dirty="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History of cancer.</a:t>
            </a:r>
          </a:p>
          <a:p>
            <a:pPr marL="514350" lvl="0" indent="-514350" algn="l" rtl="0">
              <a:buAutoNum type="alphaUcPeriod"/>
            </a:pPr>
            <a:r>
              <a:rPr lang="en-US" sz="2800" dirty="0" smtClean="0">
                <a:latin typeface="Times New Roman"/>
                <a:cs typeface="Times New Roman"/>
              </a:rPr>
              <a:t>Kyphosis.</a:t>
            </a:r>
          </a:p>
          <a:p>
            <a:pPr marL="514350" lvl="0" indent="-514350" algn="l" rtl="0">
              <a:buAutoNum type="alphaUcPeriod"/>
            </a:pPr>
            <a:r>
              <a:rPr lang="en-US" sz="2800" dirty="0" smtClean="0">
                <a:latin typeface="Times New Roman"/>
                <a:cs typeface="Times New Roman"/>
              </a:rPr>
              <a:t>Age less than 50.</a:t>
            </a:r>
          </a:p>
          <a:p>
            <a:pPr marL="514350" lvl="0" indent="-514350" algn="l" rtl="0">
              <a:buAutoNum type="alphaUcPeriod"/>
            </a:pPr>
            <a:r>
              <a:rPr lang="en-US" sz="2800" dirty="0" err="1" smtClean="0">
                <a:latin typeface="Times New Roman"/>
                <a:cs typeface="Times New Roman"/>
              </a:rPr>
              <a:t>Shingel</a:t>
            </a:r>
            <a:r>
              <a:rPr lang="en-US" sz="2800" dirty="0" smtClean="0">
                <a:latin typeface="Times New Roman"/>
                <a:cs typeface="Times New Roman"/>
              </a:rPr>
              <a:t>.</a:t>
            </a:r>
          </a:p>
        </p:txBody>
      </p:sp>
    </p:spTree>
    <p:extLst>
      <p:ext uri="{BB962C8B-B14F-4D97-AF65-F5344CB8AC3E}">
        <p14:creationId xmlns:p14="http://schemas.microsoft.com/office/powerpoint/2010/main" xmlns="" val="3819055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normAutofit fontScale="92500"/>
          </a:bodyPr>
          <a:lstStyle/>
          <a:p>
            <a:pPr algn="l" rtl="0"/>
            <a:r>
              <a:rPr lang="en-US" dirty="0" smtClean="0">
                <a:solidFill>
                  <a:srgbClr val="FF0000"/>
                </a:solidFill>
                <a:latin typeface="Times New Roman"/>
                <a:cs typeface="Times New Roman"/>
              </a:rPr>
              <a:t>Treatment:</a:t>
            </a:r>
          </a:p>
          <a:p>
            <a:pPr lvl="1" algn="l" rtl="0"/>
            <a:r>
              <a:rPr lang="en-US" dirty="0" smtClean="0">
                <a:latin typeface="Times New Roman"/>
                <a:cs typeface="Times New Roman"/>
              </a:rPr>
              <a:t>The objectives of treatment are to ameliorate pain and to address the specific underlying process if necessary.</a:t>
            </a:r>
          </a:p>
          <a:p>
            <a:pPr lvl="2" algn="l" rtl="0"/>
            <a:r>
              <a:rPr lang="en-US" dirty="0" err="1" smtClean="0">
                <a:latin typeface="Times New Roman"/>
                <a:cs typeface="Times New Roman"/>
              </a:rPr>
              <a:t>Nonsteroidal</a:t>
            </a:r>
            <a:r>
              <a:rPr lang="en-US" dirty="0" smtClean="0">
                <a:latin typeface="Times New Roman"/>
                <a:cs typeface="Times New Roman"/>
              </a:rPr>
              <a:t> anti-inflammatory drugs or acetaminophen and activity modification are the mainstay of treatment.</a:t>
            </a:r>
          </a:p>
          <a:p>
            <a:pPr lvl="2" algn="l" rtl="0"/>
            <a:r>
              <a:rPr lang="en-US" dirty="0" smtClean="0">
                <a:latin typeface="Times New Roman"/>
                <a:cs typeface="Times New Roman"/>
              </a:rPr>
              <a:t>Physical therapy is often tried for patients with mild to moderate persistent symptoms, but evidence of effectiveness is lacking.</a:t>
            </a:r>
          </a:p>
          <a:p>
            <a:pPr lvl="2" algn="l" rtl="0"/>
            <a:r>
              <a:rPr lang="en-US" dirty="0" err="1" smtClean="0">
                <a:latin typeface="Times New Roman"/>
                <a:cs typeface="Times New Roman"/>
              </a:rPr>
              <a:t>Opioids</a:t>
            </a:r>
            <a:r>
              <a:rPr lang="en-US" dirty="0" smtClean="0">
                <a:latin typeface="Times New Roman"/>
                <a:cs typeface="Times New Roman"/>
              </a:rPr>
              <a:t> and muscle relaxant to treat acute, severe pain.</a:t>
            </a:r>
          </a:p>
          <a:p>
            <a:pPr lvl="2" algn="l" rtl="0"/>
            <a:r>
              <a:rPr lang="en-US" dirty="0" smtClean="0">
                <a:latin typeface="Times New Roman"/>
                <a:cs typeface="Times New Roman"/>
              </a:rPr>
              <a:t>Surgery is preserved for patients who have persistent, disabling </a:t>
            </a:r>
            <a:r>
              <a:rPr lang="en-US" dirty="0" err="1" smtClean="0">
                <a:latin typeface="Times New Roman"/>
                <a:cs typeface="Times New Roman"/>
              </a:rPr>
              <a:t>radiculopathy</a:t>
            </a:r>
            <a:r>
              <a:rPr lang="en-US" dirty="0" smtClean="0">
                <a:latin typeface="Times New Roman"/>
                <a:cs typeface="Times New Roman"/>
              </a:rPr>
              <a:t> due to a herniated lumbar disc </a:t>
            </a:r>
          </a:p>
          <a:p>
            <a:pPr lvl="1" algn="l" rtl="0"/>
            <a:endParaRPr lang="en-US" dirty="0" smtClean="0">
              <a:latin typeface="Times New Roman"/>
              <a:cs typeface="Times New Roman"/>
            </a:endParaRPr>
          </a:p>
          <a:p>
            <a:pPr algn="l" rtl="0"/>
            <a:endParaRPr lang="x-none"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Urgent situations</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lnSpcReduction="10000"/>
          </a:bodyPr>
          <a:lstStyle/>
          <a:p>
            <a:pPr algn="l" rtl="0"/>
            <a:r>
              <a:rPr lang="en-US" dirty="0" smtClean="0">
                <a:latin typeface="Times New Roman"/>
                <a:cs typeface="Times New Roman"/>
              </a:rPr>
              <a:t>Bowel or bladder dysfunction may be a symptom of severe compression of the </a:t>
            </a:r>
            <a:r>
              <a:rPr lang="en-US" dirty="0" err="1" smtClean="0">
                <a:latin typeface="Times New Roman"/>
                <a:cs typeface="Times New Roman"/>
              </a:rPr>
              <a:t>cauda</a:t>
            </a:r>
            <a:r>
              <a:rPr lang="en-US" dirty="0" smtClean="0">
                <a:latin typeface="Times New Roman"/>
                <a:cs typeface="Times New Roman"/>
              </a:rPr>
              <a:t> </a:t>
            </a:r>
            <a:r>
              <a:rPr lang="en-US" dirty="0" err="1" smtClean="0">
                <a:latin typeface="Times New Roman"/>
                <a:cs typeface="Times New Roman"/>
              </a:rPr>
              <a:t>equina</a:t>
            </a:r>
            <a:r>
              <a:rPr lang="en-US" dirty="0" smtClean="0">
                <a:latin typeface="Times New Roman"/>
                <a:cs typeface="Times New Roman"/>
              </a:rPr>
              <a:t>, which is a medical emergency. Urinary retention with overflow incontinence is typically present, often with associated saddle anesthesia, bilateral sciatica, and leg weakness.</a:t>
            </a:r>
          </a:p>
          <a:p>
            <a:pPr algn="l" rtl="0"/>
            <a:r>
              <a:rPr lang="en-US" dirty="0" smtClean="0">
                <a:latin typeface="Times New Roman"/>
                <a:cs typeface="Times New Roman"/>
              </a:rPr>
              <a:t>The </a:t>
            </a:r>
            <a:r>
              <a:rPr lang="en-US" dirty="0" err="1" smtClean="0">
                <a:latin typeface="Times New Roman"/>
                <a:cs typeface="Times New Roman"/>
              </a:rPr>
              <a:t>cauda</a:t>
            </a:r>
            <a:r>
              <a:rPr lang="en-US" dirty="0" smtClean="0">
                <a:latin typeface="Times New Roman"/>
                <a:cs typeface="Times New Roman"/>
              </a:rPr>
              <a:t> </a:t>
            </a:r>
            <a:r>
              <a:rPr lang="en-US" dirty="0" err="1" smtClean="0">
                <a:latin typeface="Times New Roman"/>
                <a:cs typeface="Times New Roman"/>
              </a:rPr>
              <a:t>equina</a:t>
            </a:r>
            <a:r>
              <a:rPr lang="en-US" dirty="0" smtClean="0">
                <a:latin typeface="Times New Roman"/>
                <a:cs typeface="Times New Roman"/>
              </a:rPr>
              <a:t> syndrome is most commonly caused by tumor or a massive midline disk </a:t>
            </a:r>
            <a:r>
              <a:rPr lang="en-US" dirty="0" err="1" smtClean="0">
                <a:latin typeface="Times New Roman"/>
                <a:cs typeface="Times New Roman"/>
              </a:rPr>
              <a:t>herniation</a:t>
            </a:r>
            <a:r>
              <a:rPr lang="en-US" dirty="0" smtClean="0">
                <a:latin typeface="Times New Roman"/>
                <a:cs typeface="Times New Roman"/>
              </a:rPr>
              <a:t>.</a:t>
            </a:r>
          </a:p>
          <a:p>
            <a:pPr algn="l" rtl="0"/>
            <a:endParaRPr lang="en-US" dirty="0" smtClean="0">
              <a:latin typeface="Times New Roman"/>
              <a:cs typeface="Times New Roman"/>
            </a:endParaRP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latin typeface="Times New Roman"/>
                <a:cs typeface="Times New Roman"/>
              </a:rPr>
              <a:t>Management</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lstStyle/>
          <a:p>
            <a:pPr algn="l" rtl="0"/>
            <a:r>
              <a:rPr lang="en-US" dirty="0" smtClean="0">
                <a:solidFill>
                  <a:srgbClr val="FF0000"/>
                </a:solidFill>
                <a:latin typeface="Times New Roman"/>
                <a:cs typeface="Times New Roman"/>
              </a:rPr>
              <a:t>Investigation:</a:t>
            </a:r>
          </a:p>
          <a:p>
            <a:pPr lvl="1" algn="l" rtl="0"/>
            <a:r>
              <a:rPr lang="en-US" dirty="0" smtClean="0">
                <a:latin typeface="Times New Roman"/>
                <a:cs typeface="Times New Roman"/>
              </a:rPr>
              <a:t>Magnetic resonance imaging.</a:t>
            </a:r>
          </a:p>
          <a:p>
            <a:pPr algn="l" rtl="0"/>
            <a:endParaRPr lang="x-none" dirty="0">
              <a:latin typeface="Times New Roman"/>
              <a:cs typeface="Times New Roman"/>
            </a:endParaRPr>
          </a:p>
        </p:txBody>
      </p:sp>
      <p:pic>
        <p:nvPicPr>
          <p:cNvPr id="4" name="Picture 3" descr="Spinal_cord_compression_MRI.jpe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3648" y="2924944"/>
            <a:ext cx="6159500" cy="2844800"/>
          </a:xfrm>
          <a:prstGeom prst="rect">
            <a:avLst/>
          </a:prstGeom>
        </p:spPr>
      </p:pic>
      <p:sp>
        <p:nvSpPr>
          <p:cNvPr id="5" name="TextBox 4"/>
          <p:cNvSpPr txBox="1"/>
          <p:nvPr/>
        </p:nvSpPr>
        <p:spPr>
          <a:xfrm>
            <a:off x="1547664" y="5949280"/>
            <a:ext cx="5904656" cy="646331"/>
          </a:xfrm>
          <a:prstGeom prst="rect">
            <a:avLst/>
          </a:prstGeom>
          <a:noFill/>
        </p:spPr>
        <p:txBody>
          <a:bodyPr wrap="square" rtlCol="0">
            <a:spAutoFit/>
          </a:bodyPr>
          <a:lstStyle/>
          <a:p>
            <a:pPr algn="l"/>
            <a:r>
              <a:rPr lang="en-US" dirty="0"/>
              <a:t>The scans demonstrate a large epidural lesion compressing the spinal cord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a:latin typeface="Times New Roman"/>
              <a:cs typeface="Times New Roman"/>
            </a:endParaRPr>
          </a:p>
        </p:txBody>
      </p:sp>
      <p:sp>
        <p:nvSpPr>
          <p:cNvPr id="3" name="عنصر نائب للمحتوى 2"/>
          <p:cNvSpPr>
            <a:spLocks noGrp="1"/>
          </p:cNvSpPr>
          <p:nvPr>
            <p:ph idx="1"/>
          </p:nvPr>
        </p:nvSpPr>
        <p:spPr/>
        <p:txBody>
          <a:bodyPr/>
          <a:lstStyle/>
          <a:p>
            <a:pPr lvl="1" algn="l" rtl="0"/>
            <a:r>
              <a:rPr lang="en-US" dirty="0" err="1" smtClean="0">
                <a:latin typeface="Times New Roman"/>
                <a:cs typeface="Times New Roman"/>
              </a:rPr>
              <a:t>Myelography</a:t>
            </a:r>
            <a:r>
              <a:rPr lang="en-US" dirty="0" smtClean="0">
                <a:latin typeface="Times New Roman"/>
                <a:cs typeface="Times New Roman"/>
              </a:rPr>
              <a:t>:</a:t>
            </a:r>
          </a:p>
          <a:p>
            <a:pPr lvl="2" algn="l" rtl="0"/>
            <a:r>
              <a:rPr lang="en-US" dirty="0" smtClean="0">
                <a:latin typeface="Times New Roman"/>
                <a:cs typeface="Times New Roman"/>
              </a:rPr>
              <a:t>Often combined with computed tomography.</a:t>
            </a:r>
          </a:p>
          <a:p>
            <a:pPr lvl="3" algn="l" rtl="0"/>
            <a:r>
              <a:rPr lang="en-US" dirty="0" smtClean="0">
                <a:latin typeface="Times New Roman"/>
                <a:cs typeface="Times New Roman"/>
              </a:rPr>
              <a:t>Laterally located lesions.</a:t>
            </a:r>
          </a:p>
          <a:p>
            <a:pPr lvl="3" algn="l" rtl="0"/>
            <a:r>
              <a:rPr lang="en-US" dirty="0" smtClean="0">
                <a:latin typeface="Times New Roman"/>
                <a:cs typeface="Times New Roman"/>
              </a:rPr>
              <a:t>Patients with mechanical valves, pacemakers, paramagnetic implants, and shrapnel.</a:t>
            </a:r>
          </a:p>
          <a:p>
            <a:pPr lvl="3" algn="l" rtl="0"/>
            <a:r>
              <a:rPr lang="en-US" dirty="0" smtClean="0">
                <a:latin typeface="Times New Roman"/>
                <a:cs typeface="Times New Roman"/>
              </a:rPr>
              <a:t>Patients in considerable pain, since MRI depends upon the ability of the patient to lie still.</a:t>
            </a:r>
          </a:p>
          <a:p>
            <a:pPr lvl="3" algn="l" rtl="0"/>
            <a:r>
              <a:rPr lang="en-US" dirty="0" smtClean="0">
                <a:latin typeface="Times New Roman"/>
                <a:cs typeface="Times New Roman"/>
              </a:rPr>
              <a:t>A </a:t>
            </a:r>
            <a:r>
              <a:rPr lang="en-US" dirty="0" err="1" smtClean="0">
                <a:latin typeface="Times New Roman"/>
                <a:cs typeface="Times New Roman"/>
              </a:rPr>
              <a:t>myelogram</a:t>
            </a:r>
            <a:r>
              <a:rPr lang="en-US" dirty="0" smtClean="0">
                <a:latin typeface="Times New Roman"/>
                <a:cs typeface="Times New Roman"/>
              </a:rPr>
              <a:t> permits cerebrospinal fluid (CSF) analysis, which is the cornerstone of the diagnosis of </a:t>
            </a:r>
            <a:r>
              <a:rPr lang="en-US" dirty="0" err="1" smtClean="0">
                <a:latin typeface="Times New Roman"/>
                <a:cs typeface="Times New Roman"/>
              </a:rPr>
              <a:t>leptomeningeal</a:t>
            </a:r>
            <a:r>
              <a:rPr lang="en-US" dirty="0" smtClean="0">
                <a:latin typeface="Times New Roman"/>
                <a:cs typeface="Times New Roman"/>
              </a:rPr>
              <a:t> metastases.</a:t>
            </a:r>
          </a:p>
          <a:p>
            <a:pPr algn="l" rtl="0"/>
            <a:endParaRPr lang="x-none" dirty="0">
              <a:latin typeface="Times New Roman"/>
              <a:cs typeface="Times New Roman"/>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a:cs typeface="Times New Roman"/>
              </a:rPr>
              <a:t>Visceral pain</a:t>
            </a:r>
            <a:endParaRPr lang="en-US"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fontScale="70000" lnSpcReduction="20000"/>
          </a:bodyPr>
          <a:lstStyle/>
          <a:p>
            <a:pPr algn="l" rtl="0" fontAlgn="t"/>
            <a:r>
              <a:rPr lang="en-US" dirty="0" smtClean="0">
                <a:latin typeface="Times New Roman"/>
                <a:cs typeface="Times New Roman"/>
              </a:rPr>
              <a:t>Pelvic organs</a:t>
            </a:r>
          </a:p>
          <a:p>
            <a:pPr lvl="1" algn="l" rtl="0" fontAlgn="t"/>
            <a:r>
              <a:rPr lang="en-US" dirty="0" err="1" smtClean="0">
                <a:latin typeface="Times New Roman"/>
                <a:cs typeface="Times New Roman"/>
              </a:rPr>
              <a:t>Prostatitis</a:t>
            </a:r>
            <a:endParaRPr lang="en-US" dirty="0" smtClean="0">
              <a:latin typeface="Times New Roman"/>
              <a:cs typeface="Times New Roman"/>
            </a:endParaRPr>
          </a:p>
          <a:p>
            <a:pPr lvl="1" algn="l" rtl="0" fontAlgn="t"/>
            <a:r>
              <a:rPr lang="en-US" dirty="0" smtClean="0">
                <a:latin typeface="Times New Roman"/>
                <a:cs typeface="Times New Roman"/>
              </a:rPr>
              <a:t>Endometriosis</a:t>
            </a:r>
          </a:p>
          <a:p>
            <a:pPr lvl="1" algn="l" rtl="0" fontAlgn="t"/>
            <a:r>
              <a:rPr lang="en-US" dirty="0" smtClean="0">
                <a:latin typeface="Times New Roman"/>
                <a:cs typeface="Times New Roman"/>
              </a:rPr>
              <a:t>Chronic pelvic inflammatory disease</a:t>
            </a:r>
          </a:p>
          <a:p>
            <a:pPr algn="l" rtl="0" fontAlgn="t"/>
            <a:r>
              <a:rPr lang="en-US" dirty="0" smtClean="0">
                <a:latin typeface="Times New Roman"/>
                <a:cs typeface="Times New Roman"/>
              </a:rPr>
              <a:t>Renal disease</a:t>
            </a:r>
          </a:p>
          <a:p>
            <a:pPr lvl="1" algn="l" rtl="0" fontAlgn="t"/>
            <a:r>
              <a:rPr lang="en-US" dirty="0" err="1" smtClean="0">
                <a:latin typeface="Times New Roman"/>
                <a:cs typeface="Times New Roman"/>
              </a:rPr>
              <a:t>Nephrolithiasis</a:t>
            </a:r>
            <a:endParaRPr lang="en-US" dirty="0" smtClean="0">
              <a:latin typeface="Times New Roman"/>
              <a:cs typeface="Times New Roman"/>
            </a:endParaRPr>
          </a:p>
          <a:p>
            <a:pPr lvl="1" algn="l" rtl="0" fontAlgn="t"/>
            <a:r>
              <a:rPr lang="en-US" dirty="0" err="1" smtClean="0">
                <a:latin typeface="Times New Roman"/>
                <a:cs typeface="Times New Roman"/>
              </a:rPr>
              <a:t>Pyelonephritis</a:t>
            </a:r>
            <a:endParaRPr lang="en-US" dirty="0" smtClean="0">
              <a:latin typeface="Times New Roman"/>
              <a:cs typeface="Times New Roman"/>
            </a:endParaRPr>
          </a:p>
          <a:p>
            <a:pPr lvl="1" algn="l" rtl="0" fontAlgn="t"/>
            <a:r>
              <a:rPr lang="en-US" dirty="0" err="1" smtClean="0">
                <a:latin typeface="Times New Roman"/>
                <a:cs typeface="Times New Roman"/>
              </a:rPr>
              <a:t>Perinephric</a:t>
            </a:r>
            <a:r>
              <a:rPr lang="en-US" dirty="0" smtClean="0">
                <a:latin typeface="Times New Roman"/>
                <a:cs typeface="Times New Roman"/>
              </a:rPr>
              <a:t> abscess</a:t>
            </a:r>
          </a:p>
          <a:p>
            <a:pPr algn="l" rtl="0" fontAlgn="t"/>
            <a:r>
              <a:rPr lang="en-US" dirty="0" smtClean="0">
                <a:latin typeface="Times New Roman"/>
                <a:cs typeface="Times New Roman"/>
              </a:rPr>
              <a:t>Aortic aneurysm</a:t>
            </a:r>
          </a:p>
          <a:p>
            <a:pPr algn="l" rtl="0" fontAlgn="t"/>
            <a:r>
              <a:rPr lang="en-US" dirty="0" smtClean="0">
                <a:latin typeface="Times New Roman"/>
                <a:cs typeface="Times New Roman"/>
              </a:rPr>
              <a:t>Gastrointestinal disease</a:t>
            </a:r>
          </a:p>
          <a:p>
            <a:pPr lvl="1" algn="l" rtl="0" fontAlgn="t"/>
            <a:r>
              <a:rPr lang="en-US" dirty="0" smtClean="0">
                <a:latin typeface="Times New Roman"/>
                <a:cs typeface="Times New Roman"/>
              </a:rPr>
              <a:t>Pancreatitis</a:t>
            </a:r>
          </a:p>
          <a:p>
            <a:pPr lvl="1" algn="l" rtl="0" fontAlgn="t"/>
            <a:r>
              <a:rPr lang="en-US" dirty="0" err="1" smtClean="0">
                <a:latin typeface="Times New Roman"/>
                <a:cs typeface="Times New Roman"/>
              </a:rPr>
              <a:t>Cholecystitis</a:t>
            </a:r>
            <a:endParaRPr lang="en-US" dirty="0" smtClean="0">
              <a:latin typeface="Times New Roman"/>
              <a:cs typeface="Times New Roman"/>
            </a:endParaRPr>
          </a:p>
          <a:p>
            <a:pPr lvl="1" algn="l" rtl="0" fontAlgn="t"/>
            <a:r>
              <a:rPr lang="en-US" dirty="0" smtClean="0">
                <a:latin typeface="Times New Roman"/>
                <a:cs typeface="Times New Roman"/>
              </a:rPr>
              <a:t>Penetrating ulcer</a:t>
            </a:r>
          </a:p>
          <a:p>
            <a:pPr algn="l" rtl="0"/>
            <a:endParaRPr lang="en-US" dirty="0">
              <a:latin typeface="Times New Roman"/>
              <a:cs typeface="Times New Roman"/>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latin typeface="Times New Roman"/>
                <a:cs typeface="Times New Roman"/>
              </a:rPr>
              <a:t>Role of primary health care in management </a:t>
            </a:r>
            <a:endParaRPr lang="x-none" dirty="0">
              <a:solidFill>
                <a:srgbClr val="FF0000"/>
              </a:solidFill>
              <a:latin typeface="Times New Roman"/>
              <a:cs typeface="Times New Roman"/>
            </a:endParaRPr>
          </a:p>
        </p:txBody>
      </p:sp>
      <p:sp>
        <p:nvSpPr>
          <p:cNvPr id="3" name="عنصر نائب للمحتوى 2"/>
          <p:cNvSpPr>
            <a:spLocks noGrp="1"/>
          </p:cNvSpPr>
          <p:nvPr>
            <p:ph idx="1"/>
          </p:nvPr>
        </p:nvSpPr>
        <p:spPr/>
        <p:txBody>
          <a:bodyPr>
            <a:normAutofit/>
          </a:bodyPr>
          <a:lstStyle/>
          <a:p>
            <a:pPr algn="l" rtl="0"/>
            <a:r>
              <a:rPr lang="en-US" dirty="0" smtClean="0">
                <a:latin typeface="Times New Roman"/>
                <a:cs typeface="Times New Roman"/>
              </a:rPr>
              <a:t>1-initial evaluation.</a:t>
            </a:r>
          </a:p>
          <a:p>
            <a:pPr algn="l" rtl="0"/>
            <a:r>
              <a:rPr lang="en-US" dirty="0" smtClean="0">
                <a:latin typeface="Times New Roman"/>
                <a:cs typeface="Times New Roman"/>
              </a:rPr>
              <a:t>2-initial management of simple cases.</a:t>
            </a:r>
          </a:p>
          <a:p>
            <a:pPr algn="l" rtl="0"/>
            <a:r>
              <a:rPr lang="en-US" dirty="0" smtClean="0">
                <a:latin typeface="Times New Roman"/>
                <a:cs typeface="Times New Roman"/>
              </a:rPr>
              <a:t>3-referal of complicated cases.</a:t>
            </a:r>
          </a:p>
          <a:p>
            <a:pPr algn="l" rtl="0"/>
            <a:r>
              <a:rPr lang="en-US" dirty="0" smtClean="0">
                <a:latin typeface="Times New Roman"/>
                <a:cs typeface="Times New Roman"/>
              </a:rPr>
              <a:t>4-prevention and education.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When to refer?</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fontScale="92500"/>
          </a:bodyPr>
          <a:lstStyle/>
          <a:p>
            <a:pPr algn="l" rtl="0"/>
            <a:r>
              <a:rPr lang="en-US" dirty="0" smtClean="0">
                <a:solidFill>
                  <a:srgbClr val="000000"/>
                </a:solidFill>
                <a:latin typeface="Times New Roman"/>
                <a:cs typeface="Times New Roman"/>
              </a:rPr>
              <a:t>Patients with back pain are usually referred to neurosurgery, orthopedics, or psychiatry:</a:t>
            </a:r>
          </a:p>
          <a:p>
            <a:pPr algn="l" rtl="0"/>
            <a:r>
              <a:rPr lang="en-US" sz="2800" dirty="0" err="1">
                <a:latin typeface="Times New Roman"/>
                <a:cs typeface="Times New Roman"/>
              </a:rPr>
              <a:t>Neuromotor</a:t>
            </a:r>
            <a:r>
              <a:rPr lang="en-US" sz="2800" dirty="0">
                <a:latin typeface="Times New Roman"/>
                <a:cs typeface="Times New Roman"/>
              </a:rPr>
              <a:t> deficit that persists after four to six weeks of conservative </a:t>
            </a:r>
            <a:r>
              <a:rPr lang="en-US" sz="2800" dirty="0" smtClean="0">
                <a:latin typeface="Times New Roman"/>
                <a:cs typeface="Times New Roman"/>
              </a:rPr>
              <a:t>therapy.</a:t>
            </a:r>
            <a:endParaRPr lang="en-US" sz="2800" dirty="0">
              <a:latin typeface="Times New Roman"/>
              <a:cs typeface="Times New Roman"/>
            </a:endParaRPr>
          </a:p>
          <a:p>
            <a:pPr algn="l" rtl="0"/>
            <a:r>
              <a:rPr lang="en-US" sz="2800" dirty="0" smtClean="0">
                <a:latin typeface="Times New Roman"/>
                <a:cs typeface="Times New Roman"/>
              </a:rPr>
              <a:t>Persistent </a:t>
            </a:r>
            <a:r>
              <a:rPr lang="en-US" sz="2800" dirty="0">
                <a:latin typeface="Times New Roman"/>
                <a:cs typeface="Times New Roman"/>
              </a:rPr>
              <a:t>sciatica, sensory deficit, or reflex loss after four to six weeks in a patient with positive straight leg raising sign, consistent clinical findings, and favorable psychosocial circumstances (</a:t>
            </a:r>
            <a:r>
              <a:rPr lang="en-US" sz="2800" dirty="0" err="1">
                <a:latin typeface="Times New Roman"/>
                <a:cs typeface="Times New Roman"/>
              </a:rPr>
              <a:t>eg</a:t>
            </a:r>
            <a:r>
              <a:rPr lang="en-US" sz="2800" dirty="0">
                <a:latin typeface="Times New Roman"/>
                <a:cs typeface="Times New Roman"/>
              </a:rPr>
              <a:t>, realistic expectations and absence of depression, substance abuse or excessive somatization</a:t>
            </a:r>
            <a:r>
              <a:rPr lang="en-US" sz="2800" dirty="0" smtClean="0">
                <a:latin typeface="Times New Roman"/>
                <a:cs typeface="Times New Roman"/>
              </a:rPr>
              <a:t>). (</a:t>
            </a:r>
            <a:r>
              <a:rPr lang="en-US" sz="2800" dirty="0" smtClean="0">
                <a:solidFill>
                  <a:srgbClr val="FF0000"/>
                </a:solidFill>
                <a:latin typeface="Times New Roman"/>
                <a:cs typeface="Times New Roman"/>
              </a:rPr>
              <a:t>presence of a red flag</a:t>
            </a:r>
            <a:r>
              <a:rPr lang="en-US" sz="2800" dirty="0" smtClean="0">
                <a:latin typeface="Times New Roman"/>
                <a:cs typeface="Times New Roman"/>
              </a:rPr>
              <a:t>) </a:t>
            </a:r>
            <a:endParaRPr lang="en-US" sz="2800" dirty="0" smtClean="0">
              <a:solidFill>
                <a:srgbClr val="000000"/>
              </a:solidFill>
              <a:latin typeface="Times New Roman"/>
              <a:cs typeface="Times New Roman"/>
            </a:endParaRPr>
          </a:p>
        </p:txBody>
      </p:sp>
    </p:spTree>
    <p:extLst>
      <p:ext uri="{BB962C8B-B14F-4D97-AF65-F5344CB8AC3E}">
        <p14:creationId xmlns:p14="http://schemas.microsoft.com/office/powerpoint/2010/main" xmlns="" val="25505009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back3.jpg"/>
          <p:cNvPicPr>
            <a:picLocks noChangeAspect="1"/>
          </p:cNvPicPr>
          <p:nvPr/>
        </p:nvPicPr>
        <p:blipFill>
          <a:blip r:embed="rId2" cstate="print">
            <a:alphaModFix amt="29000"/>
            <a:extLst>
              <a:ext uri="{28A0092B-C50C-407E-A947-70E740481C1C}">
                <a14:useLocalDpi xmlns:a14="http://schemas.microsoft.com/office/drawing/2010/main" xmlns="" val="0"/>
              </a:ext>
            </a:extLst>
          </a:blip>
          <a:stretch>
            <a:fillRect/>
          </a:stretch>
        </p:blipFill>
        <p:spPr>
          <a:xfrm>
            <a:off x="4635500" y="3413559"/>
            <a:ext cx="4508500" cy="2019300"/>
          </a:xfrm>
          <a:prstGeom prst="rect">
            <a:avLst/>
          </a:prstGeom>
          <a:ln>
            <a:solidFill>
              <a:srgbClr val="4F81BD"/>
            </a:solidFill>
          </a:ln>
          <a:effectLst>
            <a:softEdge rad="112500"/>
          </a:effectLst>
        </p:spPr>
      </p:pic>
      <p:sp>
        <p:nvSpPr>
          <p:cNvPr id="2" name="Title 1"/>
          <p:cNvSpPr>
            <a:spLocks noGrp="1"/>
          </p:cNvSpPr>
          <p:nvPr>
            <p:ph type="title"/>
          </p:nvPr>
        </p:nvSpPr>
        <p:spPr/>
        <p:txBody>
          <a:bodyPr>
            <a:normAutofit/>
          </a:bodyPr>
          <a:lstStyle/>
          <a:p>
            <a:r>
              <a:rPr lang="en-US" dirty="0" smtClean="0">
                <a:solidFill>
                  <a:srgbClr val="FF0000"/>
                </a:solidFill>
                <a:latin typeface="Times New Roman"/>
                <a:cs typeface="Times New Roman"/>
              </a:rPr>
              <a:t>Prevention and education </a:t>
            </a:r>
            <a:endParaRPr lang="en-US"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a:bodyPr>
          <a:lstStyle/>
          <a:p>
            <a:pPr algn="l" rtl="0"/>
            <a:r>
              <a:rPr lang="en-US" dirty="0" smtClean="0">
                <a:latin typeface="Times New Roman"/>
                <a:cs typeface="Times New Roman"/>
              </a:rPr>
              <a:t>The best way to prevent back pain is by exercise( stretching and strengthening): </a:t>
            </a:r>
            <a:r>
              <a:rPr lang="en-US" dirty="0" err="1" smtClean="0">
                <a:latin typeface="Times New Roman"/>
                <a:cs typeface="Times New Roman"/>
              </a:rPr>
              <a:t>e.g</a:t>
            </a:r>
            <a:r>
              <a:rPr lang="en-US" dirty="0" smtClean="0">
                <a:latin typeface="Times New Roman"/>
                <a:cs typeface="Times New Roman"/>
              </a:rPr>
              <a:t>:</a:t>
            </a:r>
          </a:p>
          <a:p>
            <a:pPr algn="l" rtl="0"/>
            <a:r>
              <a:rPr lang="en-US" sz="2400" dirty="0">
                <a:solidFill>
                  <a:srgbClr val="FF0000"/>
                </a:solidFill>
                <a:latin typeface="Times New Roman"/>
                <a:cs typeface="Times New Roman"/>
              </a:rPr>
              <a:t>Partial sit-up.</a:t>
            </a:r>
            <a:r>
              <a:rPr lang="en-US" sz="2400" dirty="0">
                <a:latin typeface="Times New Roman"/>
                <a:cs typeface="Times New Roman"/>
              </a:rPr>
              <a:t/>
            </a:r>
            <a:br>
              <a:rPr lang="en-US" sz="2400" dirty="0">
                <a:latin typeface="Times New Roman"/>
                <a:cs typeface="Times New Roman"/>
              </a:rPr>
            </a:br>
            <a:r>
              <a:rPr lang="en-US" sz="2300" dirty="0">
                <a:latin typeface="Times New Roman"/>
                <a:cs typeface="Times New Roman"/>
              </a:rPr>
              <a:t>With bent knee, slowly raise your head and shoulders off the floor, and hold for 10 seconds. </a:t>
            </a:r>
          </a:p>
          <a:p>
            <a:pPr algn="l" rtl="0"/>
            <a:r>
              <a:rPr lang="en-US" sz="2300" dirty="0">
                <a:solidFill>
                  <a:srgbClr val="FF0000"/>
                </a:solidFill>
                <a:latin typeface="Times New Roman"/>
                <a:cs typeface="Times New Roman"/>
              </a:rPr>
              <a:t>Knee-to-Chest Raise</a:t>
            </a:r>
            <a:r>
              <a:rPr lang="en-US" sz="2300" dirty="0">
                <a:latin typeface="Times New Roman"/>
                <a:cs typeface="Times New Roman"/>
              </a:rPr>
              <a:t>.</a:t>
            </a:r>
            <a:br>
              <a:rPr lang="en-US" sz="2300" dirty="0">
                <a:latin typeface="Times New Roman"/>
                <a:cs typeface="Times New Roman"/>
              </a:rPr>
            </a:br>
            <a:r>
              <a:rPr lang="en-US" sz="2300" dirty="0">
                <a:latin typeface="Times New Roman"/>
                <a:cs typeface="Times New Roman"/>
              </a:rPr>
              <a:t>Lie down. Slowly pull knees to chest, relaxing</a:t>
            </a:r>
            <a:br>
              <a:rPr lang="en-US" sz="2300" dirty="0">
                <a:latin typeface="Times New Roman"/>
                <a:cs typeface="Times New Roman"/>
              </a:rPr>
            </a:br>
            <a:r>
              <a:rPr lang="en-US" sz="2300" dirty="0">
                <a:latin typeface="Times New Roman"/>
                <a:cs typeface="Times New Roman"/>
              </a:rPr>
              <a:t>your neck and back, hold for 10 seconds. Repeat 10 times. </a:t>
            </a:r>
          </a:p>
          <a:p>
            <a:pPr algn="l" rtl="0"/>
            <a:r>
              <a:rPr lang="en-US" sz="2300" dirty="0">
                <a:solidFill>
                  <a:srgbClr val="FF0000"/>
                </a:solidFill>
                <a:latin typeface="Times New Roman"/>
                <a:cs typeface="Times New Roman"/>
              </a:rPr>
              <a:t>Press-up.</a:t>
            </a:r>
            <a:br>
              <a:rPr lang="en-US" sz="2300" dirty="0">
                <a:solidFill>
                  <a:srgbClr val="FF0000"/>
                </a:solidFill>
                <a:latin typeface="Times New Roman"/>
                <a:cs typeface="Times New Roman"/>
              </a:rPr>
            </a:br>
            <a:r>
              <a:rPr lang="en-US" sz="2300" dirty="0">
                <a:latin typeface="Times New Roman"/>
                <a:cs typeface="Times New Roman"/>
              </a:rPr>
              <a:t>Lie down with hands near shoulders and pelvis on floor. Press up painlessly, hold for 10 seconds, and repeat 10 times. </a:t>
            </a:r>
          </a:p>
          <a:p>
            <a:pPr algn="l" rtl="0"/>
            <a:endParaRPr lang="en-US" dirty="0">
              <a:latin typeface="Times New Roman"/>
              <a:cs typeface="Times New Roman"/>
            </a:endParaRPr>
          </a:p>
        </p:txBody>
      </p:sp>
    </p:spTree>
    <p:extLst>
      <p:ext uri="{BB962C8B-B14F-4D97-AF65-F5344CB8AC3E}">
        <p14:creationId xmlns:p14="http://schemas.microsoft.com/office/powerpoint/2010/main" xmlns="" val="25073898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244452_f520.jpg"/>
          <p:cNvPicPr>
            <a:picLocks noChangeAspect="1"/>
          </p:cNvPicPr>
          <p:nvPr/>
        </p:nvPicPr>
        <p:blipFill>
          <a:blip r:embed="rId2" cstate="print">
            <a:alphaModFix/>
            <a:extLst>
              <a:ext uri="{28A0092B-C50C-407E-A947-70E740481C1C}">
                <a14:useLocalDpi xmlns:a14="http://schemas.microsoft.com/office/drawing/2010/main" xmlns="" val="0"/>
              </a:ext>
            </a:extLst>
          </a:blip>
          <a:stretch>
            <a:fillRect/>
          </a:stretch>
        </p:blipFill>
        <p:spPr>
          <a:xfrm>
            <a:off x="3871117" y="3846372"/>
            <a:ext cx="5272883" cy="3011627"/>
          </a:xfrm>
          <a:prstGeom prst="rect">
            <a:avLst/>
          </a:prstGeom>
        </p:spPr>
      </p:pic>
      <p:sp>
        <p:nvSpPr>
          <p:cNvPr id="2" name="Title 1"/>
          <p:cNvSpPr>
            <a:spLocks noGrp="1"/>
          </p:cNvSpPr>
          <p:nvPr>
            <p:ph type="title"/>
          </p:nvPr>
        </p:nvSpPr>
        <p:spPr>
          <a:xfrm>
            <a:off x="457200" y="457200"/>
            <a:ext cx="8229600" cy="3493726"/>
          </a:xfrm>
        </p:spPr>
        <p:txBody>
          <a:bodyPr>
            <a:normAutofit/>
          </a:bodyPr>
          <a:lstStyle/>
          <a:p>
            <a:r>
              <a:rPr lang="en-US" dirty="0" smtClean="0">
                <a:latin typeface="Times New Roman"/>
                <a:cs typeface="Times New Roman"/>
              </a:rPr>
              <a:t/>
            </a:r>
            <a:br>
              <a:rPr lang="en-US" dirty="0" smtClean="0">
                <a:latin typeface="Times New Roman"/>
                <a:cs typeface="Times New Roman"/>
              </a:rPr>
            </a:b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algn="l" rtl="0"/>
            <a:r>
              <a:rPr lang="en-US" b="1" dirty="0">
                <a:solidFill>
                  <a:srgbClr val="FF0000"/>
                </a:solidFill>
                <a:latin typeface="Times New Roman"/>
                <a:cs typeface="Times New Roman"/>
              </a:rPr>
              <a:t>Good Back Techniques </a:t>
            </a:r>
            <a:endParaRPr lang="en-US" dirty="0" smtClean="0">
              <a:solidFill>
                <a:srgbClr val="FF0000"/>
              </a:solidFill>
              <a:effectLst/>
              <a:latin typeface="Times New Roman"/>
              <a:cs typeface="Times New Roman"/>
            </a:endParaRPr>
          </a:p>
          <a:p>
            <a:pPr algn="l" rtl="0"/>
            <a:r>
              <a:rPr lang="en-US" sz="2400" dirty="0">
                <a:latin typeface="Times New Roman"/>
                <a:cs typeface="Times New Roman"/>
              </a:rPr>
              <a:t>Another way of preventing back and leg pain is by using good back techniques while </a:t>
            </a:r>
            <a:r>
              <a:rPr lang="en-US" sz="2400" dirty="0" smtClean="0">
                <a:latin typeface="Times New Roman"/>
                <a:cs typeface="Times New Roman"/>
              </a:rPr>
              <a:t>doing daily </a:t>
            </a:r>
            <a:r>
              <a:rPr lang="en-US" sz="2400" dirty="0">
                <a:latin typeface="Times New Roman"/>
                <a:cs typeface="Times New Roman"/>
              </a:rPr>
              <a:t>activities. </a:t>
            </a:r>
            <a:r>
              <a:rPr lang="en-US" sz="2400" dirty="0" smtClean="0">
                <a:latin typeface="Times New Roman"/>
                <a:cs typeface="Times New Roman"/>
              </a:rPr>
              <a:t>Adoption </a:t>
            </a:r>
            <a:r>
              <a:rPr lang="en-US" sz="2400" dirty="0">
                <a:latin typeface="Times New Roman"/>
                <a:cs typeface="Times New Roman"/>
              </a:rPr>
              <a:t>a straight posture, sitting or standing. </a:t>
            </a:r>
            <a:r>
              <a:rPr lang="en-US" sz="2400" dirty="0" smtClean="0">
                <a:latin typeface="Times New Roman"/>
                <a:cs typeface="Times New Roman"/>
              </a:rPr>
              <a:t>Back bending should be avoided. Instead, bending the </a:t>
            </a:r>
            <a:r>
              <a:rPr lang="en-US" sz="2400" dirty="0">
                <a:latin typeface="Times New Roman"/>
                <a:cs typeface="Times New Roman"/>
              </a:rPr>
              <a:t>knees </a:t>
            </a:r>
            <a:r>
              <a:rPr lang="en-US" sz="2400" dirty="0" smtClean="0">
                <a:latin typeface="Times New Roman"/>
                <a:cs typeface="Times New Roman"/>
              </a:rPr>
              <a:t>or </a:t>
            </a:r>
            <a:r>
              <a:rPr lang="en-US" sz="2400" dirty="0">
                <a:latin typeface="Times New Roman"/>
                <a:cs typeface="Times New Roman"/>
              </a:rPr>
              <a:t>the </a:t>
            </a:r>
            <a:r>
              <a:rPr lang="en-US" sz="2400" dirty="0" smtClean="0">
                <a:latin typeface="Times New Roman"/>
                <a:cs typeface="Times New Roman"/>
              </a:rPr>
              <a:t>hips is preferred while </a:t>
            </a:r>
            <a:r>
              <a:rPr lang="en-US" sz="2400" dirty="0">
                <a:latin typeface="Times New Roman"/>
                <a:cs typeface="Times New Roman"/>
              </a:rPr>
              <a:t>lifting objects, tying shoes, putting socks or pants on, etc. </a:t>
            </a:r>
            <a:endParaRPr lang="en-US" sz="2400" dirty="0" smtClean="0">
              <a:effectLst/>
              <a:latin typeface="Times New Roman"/>
              <a:cs typeface="Times New Roman"/>
            </a:endParaRPr>
          </a:p>
          <a:p>
            <a:pPr algn="l" rtl="0"/>
            <a:endParaRPr lang="en-US" dirty="0" smtClean="0">
              <a:latin typeface="Times New Roman"/>
              <a:cs typeface="Times New Roman"/>
            </a:endParaRPr>
          </a:p>
          <a:p>
            <a:pPr algn="l" rtl="0"/>
            <a:endParaRPr lang="en-US" dirty="0">
              <a:latin typeface="Times New Roman"/>
              <a:cs typeface="Times New Roman"/>
            </a:endParaRPr>
          </a:p>
        </p:txBody>
      </p:sp>
    </p:spTree>
    <p:extLst>
      <p:ext uri="{BB962C8B-B14F-4D97-AF65-F5344CB8AC3E}">
        <p14:creationId xmlns:p14="http://schemas.microsoft.com/office/powerpoint/2010/main" xmlns="" val="33434954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#1</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is </a:t>
            </a:r>
            <a:r>
              <a:rPr lang="en-US" dirty="0">
                <a:latin typeface="Times New Roman"/>
                <a:cs typeface="Times New Roman"/>
              </a:rPr>
              <a:t>the most common radiculopathy affecting the lumbosacral </a:t>
            </a:r>
            <a:r>
              <a:rPr lang="en-US" dirty="0" smtClean="0">
                <a:latin typeface="Times New Roman"/>
                <a:cs typeface="Times New Roman"/>
              </a:rPr>
              <a:t>spine?</a:t>
            </a:r>
          </a:p>
          <a:p>
            <a:pPr lvl="0" algn="l" rtl="0"/>
            <a:endParaRPr lang="en-US" dirty="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L2</a:t>
            </a:r>
          </a:p>
          <a:p>
            <a:pPr marL="514350" lvl="0" indent="-514350" algn="l" rtl="0">
              <a:buFont typeface="+mj-lt"/>
              <a:buAutoNum type="alphaUcPeriod"/>
            </a:pPr>
            <a:r>
              <a:rPr lang="en-US" sz="2800" dirty="0" smtClean="0">
                <a:latin typeface="Times New Roman"/>
                <a:cs typeface="Times New Roman"/>
              </a:rPr>
              <a:t>L3</a:t>
            </a:r>
          </a:p>
          <a:p>
            <a:pPr marL="514350" lvl="0" indent="-514350" algn="l" rtl="0">
              <a:buFont typeface="+mj-lt"/>
              <a:buAutoNum type="alphaUcPeriod"/>
            </a:pPr>
            <a:r>
              <a:rPr lang="en-US" sz="2800" dirty="0" smtClean="0">
                <a:latin typeface="Times New Roman"/>
                <a:cs typeface="Times New Roman"/>
              </a:rPr>
              <a:t>L5</a:t>
            </a:r>
          </a:p>
          <a:p>
            <a:pPr marL="514350" lvl="0" indent="-514350" algn="l" rtl="0">
              <a:buFont typeface="+mj-lt"/>
              <a:buAutoNum type="alphaUcPeriod"/>
            </a:pPr>
            <a:r>
              <a:rPr lang="en-US" sz="2800" dirty="0" smtClean="0">
                <a:latin typeface="Times New Roman"/>
                <a:cs typeface="Times New Roman"/>
              </a:rPr>
              <a:t>S1</a:t>
            </a:r>
          </a:p>
        </p:txBody>
      </p:sp>
    </p:spTree>
    <p:extLst>
      <p:ext uri="{BB962C8B-B14F-4D97-AF65-F5344CB8AC3E}">
        <p14:creationId xmlns:p14="http://schemas.microsoft.com/office/powerpoint/2010/main" xmlns="" val="957748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a:cs typeface="Times New Roman"/>
              </a:rPr>
              <a:t>MCQ #3</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elements is the most important in evaluating back pain?</a:t>
            </a:r>
          </a:p>
          <a:p>
            <a:pPr lvl="0" algn="l" rtl="0">
              <a:buNone/>
            </a:pPr>
            <a:endParaRPr lang="en-US" dirty="0" smtClean="0">
              <a:latin typeface="Times New Roman"/>
              <a:cs typeface="Times New Roman"/>
            </a:endParaRPr>
          </a:p>
          <a:p>
            <a:pPr marL="596646" lvl="0" indent="-514350" algn="l" rtl="0">
              <a:buFont typeface="+mj-lt"/>
              <a:buAutoNum type="alphaUcPeriod"/>
            </a:pPr>
            <a:r>
              <a:rPr lang="en-US" sz="2800" dirty="0" smtClean="0">
                <a:latin typeface="Times New Roman"/>
                <a:cs typeface="Times New Roman"/>
              </a:rPr>
              <a:t>Lumbar x-ray.</a:t>
            </a:r>
          </a:p>
          <a:p>
            <a:pPr marL="596646" lvl="0" indent="-514350" algn="l" rtl="0">
              <a:buFont typeface="+mj-lt"/>
              <a:buAutoNum type="alphaUcPeriod"/>
            </a:pPr>
            <a:r>
              <a:rPr lang="en-US" sz="2800" dirty="0" smtClean="0">
                <a:latin typeface="Times New Roman"/>
                <a:cs typeface="Times New Roman"/>
              </a:rPr>
              <a:t>Acupuncture.</a:t>
            </a:r>
          </a:p>
          <a:p>
            <a:pPr marL="596646" lvl="0" indent="-514350" algn="l" rtl="0">
              <a:buFont typeface="+mj-lt"/>
              <a:buAutoNum type="alphaUcPeriod"/>
            </a:pPr>
            <a:r>
              <a:rPr lang="en-US" sz="2800" dirty="0" smtClean="0">
                <a:latin typeface="Times New Roman"/>
                <a:cs typeface="Times New Roman"/>
              </a:rPr>
              <a:t>Taking a history.</a:t>
            </a:r>
          </a:p>
          <a:p>
            <a:pPr marL="596646" lvl="0" indent="-514350" algn="l" rtl="0">
              <a:buFont typeface="+mj-lt"/>
              <a:buAutoNum type="alphaUcPeriod"/>
            </a:pPr>
            <a:r>
              <a:rPr lang="en-US" sz="2800" dirty="0" smtClean="0">
                <a:latin typeface="Times New Roman"/>
                <a:cs typeface="Times New Roman"/>
              </a:rPr>
              <a:t>Prescribing a medication and waiting for an effect.</a:t>
            </a:r>
          </a:p>
          <a:p>
            <a:pPr lvl="0" algn="l" rtl="0"/>
            <a:endParaRPr lang="en-US" dirty="0" smtClean="0">
              <a:latin typeface="Times New Roman"/>
              <a:cs typeface="Times New Roman"/>
            </a:endParaRPr>
          </a:p>
        </p:txBody>
      </p:sp>
    </p:spTree>
    <p:extLst>
      <p:ext uri="{BB962C8B-B14F-4D97-AF65-F5344CB8AC3E}">
        <p14:creationId xmlns:p14="http://schemas.microsoft.com/office/powerpoint/2010/main" xmlns="" val="36175313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#2</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is a red flag sign/symptom of back pain?</a:t>
            </a:r>
          </a:p>
          <a:p>
            <a:pPr lvl="0" algn="l" rtl="0"/>
            <a:endParaRPr lang="en-US" dirty="0" smtClean="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History of cancer.</a:t>
            </a:r>
          </a:p>
          <a:p>
            <a:pPr marL="514350" lvl="0" indent="-514350" algn="l" rtl="0">
              <a:buAutoNum type="alphaUcPeriod"/>
            </a:pPr>
            <a:r>
              <a:rPr lang="en-US" sz="2800" dirty="0" err="1" smtClean="0">
                <a:latin typeface="Times New Roman"/>
                <a:cs typeface="Times New Roman"/>
              </a:rPr>
              <a:t>Kyphosis</a:t>
            </a:r>
            <a:r>
              <a:rPr lang="en-US" sz="2800" dirty="0" smtClean="0">
                <a:latin typeface="Times New Roman"/>
                <a:cs typeface="Times New Roman"/>
              </a:rPr>
              <a:t>.</a:t>
            </a:r>
          </a:p>
          <a:p>
            <a:pPr marL="514350" lvl="0" indent="-514350" algn="l" rtl="0">
              <a:buAutoNum type="alphaUcPeriod"/>
            </a:pPr>
            <a:r>
              <a:rPr lang="en-US" sz="2800" dirty="0" smtClean="0">
                <a:latin typeface="Times New Roman"/>
                <a:cs typeface="Times New Roman"/>
              </a:rPr>
              <a:t>Age less than 50.</a:t>
            </a:r>
          </a:p>
          <a:p>
            <a:pPr marL="514350" lvl="0" indent="-514350" algn="l" rtl="0">
              <a:buAutoNum type="alphaUcPeriod"/>
            </a:pPr>
            <a:r>
              <a:rPr lang="en-US" sz="2800" dirty="0" err="1" smtClean="0">
                <a:latin typeface="Times New Roman"/>
                <a:cs typeface="Times New Roman"/>
              </a:rPr>
              <a:t>Shingel</a:t>
            </a:r>
            <a:r>
              <a:rPr lang="en-US" sz="2800" dirty="0" smtClean="0">
                <a:latin typeface="Times New Roman"/>
                <a:cs typeface="Times New Roman"/>
              </a:rPr>
              <a:t>.</a:t>
            </a:r>
          </a:p>
          <a:p>
            <a:pPr marL="514350" indent="-514350" algn="l" rtl="0">
              <a:buClr>
                <a:srgbClr val="4F81BD"/>
              </a:buClr>
              <a:buFont typeface="+mj-lt"/>
              <a:buAutoNum type="alphaUcPeriod"/>
            </a:pPr>
            <a:endParaRPr lang="x-none" dirty="0">
              <a:solidFill>
                <a:schemeClr val="accent1">
                  <a:lumMod val="75000"/>
                </a:schemeClr>
              </a:solidFill>
              <a:latin typeface="Times New Roman"/>
              <a:cs typeface="Times New Roman"/>
            </a:endParaRPr>
          </a:p>
        </p:txBody>
      </p:sp>
    </p:spTree>
    <p:extLst>
      <p:ext uri="{BB962C8B-B14F-4D97-AF65-F5344CB8AC3E}">
        <p14:creationId xmlns:p14="http://schemas.microsoft.com/office/powerpoint/2010/main" xmlns="" val="17075113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#3</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Which of the following elements is the most important in evaluating back pain?</a:t>
            </a:r>
          </a:p>
          <a:p>
            <a:pPr lvl="0" algn="l" rtl="0">
              <a:buNone/>
            </a:pPr>
            <a:endParaRPr lang="en-US" dirty="0" smtClean="0">
              <a:latin typeface="Times New Roman"/>
              <a:cs typeface="Times New Roman"/>
            </a:endParaRPr>
          </a:p>
          <a:p>
            <a:pPr marL="596646" lvl="0" indent="-514350" algn="l" rtl="0">
              <a:buFont typeface="+mj-lt"/>
              <a:buAutoNum type="alphaUcPeriod"/>
            </a:pPr>
            <a:r>
              <a:rPr lang="en-US" dirty="0" smtClean="0">
                <a:latin typeface="Times New Roman"/>
                <a:cs typeface="Times New Roman"/>
              </a:rPr>
              <a:t>Lumbar x-ray.</a:t>
            </a:r>
          </a:p>
          <a:p>
            <a:pPr marL="596646" lvl="0" indent="-514350" algn="l" rtl="0">
              <a:buFont typeface="+mj-lt"/>
              <a:buAutoNum type="alphaUcPeriod"/>
            </a:pPr>
            <a:r>
              <a:rPr lang="en-US" dirty="0" smtClean="0">
                <a:latin typeface="Times New Roman"/>
                <a:cs typeface="Times New Roman"/>
              </a:rPr>
              <a:t>Acupuncture.</a:t>
            </a:r>
          </a:p>
          <a:p>
            <a:pPr marL="596646" lvl="0" indent="-514350" algn="l" rtl="0">
              <a:buFont typeface="+mj-lt"/>
              <a:buAutoNum type="alphaUcPeriod"/>
            </a:pPr>
            <a:r>
              <a:rPr lang="en-US" dirty="0" smtClean="0">
                <a:latin typeface="Times New Roman"/>
                <a:cs typeface="Times New Roman"/>
              </a:rPr>
              <a:t>Taking a history.</a:t>
            </a:r>
          </a:p>
          <a:p>
            <a:pPr marL="596646" lvl="0" indent="-514350" algn="l" rtl="0">
              <a:buFont typeface="+mj-lt"/>
              <a:buAutoNum type="alphaUcPeriod"/>
            </a:pPr>
            <a:r>
              <a:rPr lang="en-US" dirty="0" smtClean="0">
                <a:latin typeface="Times New Roman"/>
                <a:cs typeface="Times New Roman"/>
              </a:rPr>
              <a:t>Prescribing a medication and waiting for an effect.</a:t>
            </a:r>
          </a:p>
          <a:p>
            <a:pPr lvl="0" algn="l" rtl="0"/>
            <a:endParaRPr lang="en-US" dirty="0" smtClean="0">
              <a:latin typeface="Times New Roman"/>
              <a:cs typeface="Times New Roman"/>
            </a:endParaRPr>
          </a:p>
        </p:txBody>
      </p:sp>
    </p:spTree>
    <p:extLst>
      <p:ext uri="{BB962C8B-B14F-4D97-AF65-F5344CB8AC3E}">
        <p14:creationId xmlns:p14="http://schemas.microsoft.com/office/powerpoint/2010/main" xmlns="" val="14178681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#4</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a:bodyPr>
          <a:lstStyle/>
          <a:p>
            <a:pPr lvl="0" algn="l" rtl="0"/>
            <a:r>
              <a:rPr lang="en-US" dirty="0" smtClean="0">
                <a:latin typeface="Times New Roman"/>
                <a:cs typeface="Times New Roman"/>
              </a:rPr>
              <a:t>In a patient with acute low back pain without the presence of red flags or signs of systemic diseases, the most initial investigation is:</a:t>
            </a:r>
          </a:p>
          <a:p>
            <a:pPr lvl="0" algn="l" rtl="0">
              <a:buNone/>
            </a:pPr>
            <a:endParaRPr lang="en-US" sz="2800" dirty="0" smtClean="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X-ray</a:t>
            </a:r>
          </a:p>
          <a:p>
            <a:pPr marL="514350" lvl="0" indent="-514350" algn="l" rtl="0">
              <a:buFont typeface="+mj-lt"/>
              <a:buAutoNum type="alphaUcPeriod"/>
            </a:pPr>
            <a:r>
              <a:rPr lang="en-US" sz="2800" dirty="0" smtClean="0">
                <a:latin typeface="Times New Roman"/>
                <a:cs typeface="Times New Roman"/>
              </a:rPr>
              <a:t>CT scan</a:t>
            </a:r>
          </a:p>
          <a:p>
            <a:pPr marL="514350" lvl="0" indent="-514350" algn="l" rtl="0">
              <a:buFont typeface="+mj-lt"/>
              <a:buAutoNum type="alphaUcPeriod"/>
            </a:pPr>
            <a:r>
              <a:rPr lang="en-US" sz="2800" dirty="0" smtClean="0">
                <a:latin typeface="Times New Roman"/>
                <a:cs typeface="Times New Roman"/>
              </a:rPr>
              <a:t>No need for any investigation.</a:t>
            </a:r>
          </a:p>
          <a:p>
            <a:pPr marL="514350" lvl="0" indent="-514350" algn="l" rtl="0">
              <a:buFont typeface="+mj-lt"/>
              <a:buAutoNum type="alphaUcPeriod"/>
            </a:pPr>
            <a:r>
              <a:rPr lang="en-US" sz="2800" dirty="0" smtClean="0">
                <a:latin typeface="Times New Roman"/>
                <a:cs typeface="Times New Roman"/>
              </a:rPr>
              <a:t>MRI  </a:t>
            </a:r>
          </a:p>
        </p:txBody>
      </p:sp>
    </p:spTree>
    <p:extLst>
      <p:ext uri="{BB962C8B-B14F-4D97-AF65-F5344CB8AC3E}">
        <p14:creationId xmlns:p14="http://schemas.microsoft.com/office/powerpoint/2010/main" xmlns="" val="3814828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#5</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lstStyle/>
          <a:p>
            <a:pPr lvl="0" algn="l" rtl="0"/>
            <a:r>
              <a:rPr lang="en-US" dirty="0" smtClean="0">
                <a:latin typeface="Times New Roman"/>
                <a:cs typeface="Times New Roman"/>
              </a:rPr>
              <a:t>A patient came with lower back pain with morning stiffness exacerbates by rest and relived by activity :</a:t>
            </a:r>
          </a:p>
          <a:p>
            <a:pPr marL="82296" lvl="0" indent="0" algn="l" rtl="0">
              <a:buNone/>
            </a:pPr>
            <a:endParaRPr lang="en-US" dirty="0" smtClean="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Mechanical back pain</a:t>
            </a:r>
          </a:p>
          <a:p>
            <a:pPr marL="514350" lvl="0" indent="-514350" algn="l" rtl="0">
              <a:buFont typeface="+mj-lt"/>
              <a:buAutoNum type="alphaUcPeriod"/>
            </a:pPr>
            <a:r>
              <a:rPr lang="en-US" sz="2800" dirty="0" smtClean="0">
                <a:latin typeface="Times New Roman"/>
                <a:cs typeface="Times New Roman"/>
              </a:rPr>
              <a:t>Inflammatory back pain</a:t>
            </a:r>
          </a:p>
          <a:p>
            <a:pPr marL="514350" lvl="0" indent="-514350" algn="l" rtl="0">
              <a:buFont typeface="+mj-lt"/>
              <a:buAutoNum type="alphaUcPeriod"/>
            </a:pPr>
            <a:r>
              <a:rPr lang="en-US" sz="2800" dirty="0" smtClean="0">
                <a:latin typeface="Times New Roman"/>
                <a:cs typeface="Times New Roman"/>
              </a:rPr>
              <a:t>Tumor </a:t>
            </a:r>
          </a:p>
          <a:p>
            <a:pPr marL="514350" lvl="0" indent="-514350" algn="l" rtl="0">
              <a:buFont typeface="+mj-lt"/>
              <a:buAutoNum type="alphaUcPeriod"/>
            </a:pPr>
            <a:r>
              <a:rPr lang="en-US" sz="2800" dirty="0" smtClean="0">
                <a:latin typeface="Times New Roman"/>
                <a:cs typeface="Times New Roman"/>
              </a:rPr>
              <a:t>Nerve root compression</a:t>
            </a:r>
          </a:p>
        </p:txBody>
      </p:sp>
    </p:spTree>
    <p:extLst>
      <p:ext uri="{BB962C8B-B14F-4D97-AF65-F5344CB8AC3E}">
        <p14:creationId xmlns:p14="http://schemas.microsoft.com/office/powerpoint/2010/main" xmlns="" val="19810296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a:cs typeface="Times New Roman"/>
              </a:rPr>
              <a:t>References</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fontScale="85000" lnSpcReduction="20000"/>
          </a:bodyPr>
          <a:lstStyle/>
          <a:p>
            <a:pPr algn="l" rtl="0">
              <a:lnSpc>
                <a:spcPct val="150000"/>
              </a:lnSpc>
            </a:pPr>
            <a:r>
              <a:rPr lang="en-US" sz="2000" baseline="30000" dirty="0" smtClean="0">
                <a:latin typeface="Times New Roman"/>
                <a:cs typeface="Times New Roman"/>
              </a:rPr>
              <a:t>Figure.1</a:t>
            </a:r>
            <a:r>
              <a:rPr lang="en-US" sz="2000" dirty="0" smtClean="0">
                <a:latin typeface="Times New Roman"/>
                <a:cs typeface="Times New Roman"/>
              </a:rPr>
              <a:t> </a:t>
            </a:r>
            <a:r>
              <a:rPr lang="en-US" sz="2000" i="1" dirty="0" smtClean="0">
                <a:latin typeface="Times New Roman"/>
                <a:cs typeface="Times New Roman"/>
              </a:rPr>
              <a:t>A joint clinical practice guideline from the American College of Physicians and the American Pain Society.</a:t>
            </a:r>
            <a:endParaRPr lang="en-US" sz="2000" baseline="30000" dirty="0" smtClean="0">
              <a:latin typeface="Times New Roman"/>
              <a:cs typeface="Times New Roman"/>
            </a:endParaRPr>
          </a:p>
          <a:p>
            <a:pPr algn="l" rtl="0">
              <a:lnSpc>
                <a:spcPct val="150000"/>
              </a:lnSpc>
            </a:pPr>
            <a:r>
              <a:rPr lang="en-US" sz="2000" baseline="30000" dirty="0" smtClean="0">
                <a:latin typeface="Times New Roman"/>
                <a:cs typeface="Times New Roman"/>
              </a:rPr>
              <a:t>1 </a:t>
            </a:r>
            <a:r>
              <a:rPr lang="en-US" sz="2000" dirty="0" smtClean="0">
                <a:latin typeface="Times New Roman"/>
                <a:cs typeface="Times New Roman"/>
              </a:rPr>
              <a:t>Katz et al. </a:t>
            </a:r>
            <a:r>
              <a:rPr lang="fr-FR" sz="2000" dirty="0" smtClean="0">
                <a:latin typeface="Times New Roman"/>
                <a:cs typeface="Times New Roman"/>
              </a:rPr>
              <a:t>J </a:t>
            </a:r>
            <a:r>
              <a:rPr lang="fr-FR" sz="2000" dirty="0" err="1" smtClean="0">
                <a:latin typeface="Times New Roman"/>
                <a:cs typeface="Times New Roman"/>
              </a:rPr>
              <a:t>Bone</a:t>
            </a:r>
            <a:r>
              <a:rPr lang="fr-FR" sz="2000" dirty="0" smtClean="0">
                <a:latin typeface="Times New Roman"/>
                <a:cs typeface="Times New Roman"/>
              </a:rPr>
              <a:t> Joint </a:t>
            </a:r>
            <a:r>
              <a:rPr lang="fr-FR" sz="2000" dirty="0" err="1" smtClean="0">
                <a:latin typeface="Times New Roman"/>
                <a:cs typeface="Times New Roman"/>
              </a:rPr>
              <a:t>Surg</a:t>
            </a:r>
            <a:r>
              <a:rPr lang="fr-FR" sz="2000" dirty="0" smtClean="0">
                <a:latin typeface="Times New Roman"/>
                <a:cs typeface="Times New Roman"/>
              </a:rPr>
              <a:t> 2006;88:21-4</a:t>
            </a:r>
            <a:endParaRPr lang="en-US" sz="2000" dirty="0" smtClean="0">
              <a:latin typeface="Times New Roman"/>
              <a:cs typeface="Times New Roman"/>
            </a:endParaRPr>
          </a:p>
          <a:p>
            <a:pPr algn="l" rtl="0">
              <a:lnSpc>
                <a:spcPct val="150000"/>
              </a:lnSpc>
            </a:pPr>
            <a:r>
              <a:rPr lang="en-US" sz="2000" baseline="30000" dirty="0" smtClean="0">
                <a:latin typeface="Times New Roman"/>
                <a:cs typeface="Times New Roman"/>
              </a:rPr>
              <a:t>2</a:t>
            </a:r>
            <a:r>
              <a:rPr lang="en-US" sz="2000" dirty="0" smtClean="0">
                <a:latin typeface="Times New Roman"/>
                <a:cs typeface="Times New Roman"/>
              </a:rPr>
              <a:t>Al-Arfaj AS et al. </a:t>
            </a:r>
            <a:r>
              <a:rPr lang="nn-NO" sz="2000" dirty="0" smtClean="0">
                <a:latin typeface="Times New Roman"/>
                <a:cs typeface="Times New Roman"/>
              </a:rPr>
              <a:t>Saudi Med J. 2003 Feb;24(2):170-3</a:t>
            </a:r>
          </a:p>
          <a:p>
            <a:pPr algn="l" rtl="0">
              <a:lnSpc>
                <a:spcPct val="150000"/>
              </a:lnSpc>
            </a:pPr>
            <a:r>
              <a:rPr lang="en-US" sz="2000" baseline="30000" dirty="0" smtClean="0">
                <a:latin typeface="Times New Roman"/>
                <a:cs typeface="Times New Roman"/>
              </a:rPr>
              <a:t>3</a:t>
            </a:r>
            <a:r>
              <a:rPr lang="en-US" sz="2000" dirty="0" smtClean="0">
                <a:latin typeface="Times New Roman"/>
                <a:cs typeface="Times New Roman"/>
              </a:rPr>
              <a:t>Arthritis Research Campaign., 2002.</a:t>
            </a:r>
          </a:p>
          <a:p>
            <a:pPr algn="l" rtl="0">
              <a:lnSpc>
                <a:spcPct val="150000"/>
              </a:lnSpc>
            </a:pPr>
            <a:r>
              <a:rPr lang="en-US" sz="2000" baseline="30000" dirty="0" smtClean="0">
                <a:latin typeface="Times New Roman"/>
                <a:cs typeface="Times New Roman"/>
              </a:rPr>
              <a:t>4</a:t>
            </a:r>
            <a:r>
              <a:rPr lang="en-US" sz="2000" i="1" dirty="0" smtClean="0">
                <a:latin typeface="Times New Roman"/>
                <a:cs typeface="Times New Roman"/>
              </a:rPr>
              <a:t>Treatment: current treatment recommendations for acute and chronic undifferentiated low back pain. Prim Care. 2012  Sep;39(3):481-6. (review article).</a:t>
            </a:r>
          </a:p>
          <a:p>
            <a:pPr marL="342900" lvl="1" indent="-342900" algn="l" rtl="0">
              <a:lnSpc>
                <a:spcPct val="150000"/>
              </a:lnSpc>
              <a:buFont typeface="Arial" pitchFamily="34" charset="0"/>
              <a:buChar char="•"/>
            </a:pPr>
            <a:r>
              <a:rPr lang="en-US" sz="1300" i="1" dirty="0" smtClean="0">
                <a:latin typeface="Times New Roman"/>
                <a:cs typeface="Times New Roman"/>
              </a:rPr>
              <a:t>5</a:t>
            </a:r>
            <a:r>
              <a:rPr lang="en-US" sz="2000" i="1" dirty="0" smtClean="0">
                <a:latin typeface="Times New Roman"/>
                <a:cs typeface="Times New Roman"/>
              </a:rPr>
              <a:t> Chou R, </a:t>
            </a:r>
            <a:r>
              <a:rPr lang="en-US" sz="2000" i="1" dirty="0" err="1" smtClean="0">
                <a:latin typeface="Times New Roman"/>
                <a:cs typeface="Times New Roman"/>
              </a:rPr>
              <a:t>Qaseem</a:t>
            </a:r>
            <a:r>
              <a:rPr lang="en-US" sz="2000" i="1" dirty="0" smtClean="0">
                <a:latin typeface="Times New Roman"/>
                <a:cs typeface="Times New Roman"/>
              </a:rPr>
              <a:t> A, Owens DK, et al. Diagnostic imaging for low back pain: Advice for high-value health care from the American College of Physicians. Ann Intern Med 2011; 154:181</a:t>
            </a:r>
          </a:p>
          <a:p>
            <a:pPr algn="l" rtl="0"/>
            <a:r>
              <a:rPr lang="en-US" sz="2000" i="1" dirty="0" smtClean="0">
                <a:latin typeface="Times New Roman"/>
                <a:cs typeface="Times New Roman"/>
              </a:rPr>
              <a:t>Chou R, </a:t>
            </a:r>
            <a:r>
              <a:rPr lang="en-US" sz="2000" i="1" dirty="0" err="1" smtClean="0">
                <a:latin typeface="Times New Roman"/>
                <a:cs typeface="Times New Roman"/>
              </a:rPr>
              <a:t>Qaseem</a:t>
            </a:r>
            <a:r>
              <a:rPr lang="en-US" sz="2000" i="1" dirty="0" smtClean="0">
                <a:latin typeface="Times New Roman"/>
                <a:cs typeface="Times New Roman"/>
              </a:rPr>
              <a:t> A, Snow V, Casey D, Cross JT </a:t>
            </a:r>
            <a:r>
              <a:rPr lang="en-US" sz="2000" i="1" dirty="0" err="1" smtClean="0">
                <a:latin typeface="Times New Roman"/>
                <a:cs typeface="Times New Roman"/>
              </a:rPr>
              <a:t>Jr</a:t>
            </a:r>
            <a:r>
              <a:rPr lang="en-US" sz="2000" i="1" dirty="0" smtClean="0">
                <a:latin typeface="Times New Roman"/>
                <a:cs typeface="Times New Roman"/>
              </a:rPr>
              <a:t>, </a:t>
            </a:r>
            <a:r>
              <a:rPr lang="en-US" sz="2000" i="1" dirty="0" err="1" smtClean="0">
                <a:latin typeface="Times New Roman"/>
                <a:cs typeface="Times New Roman"/>
              </a:rPr>
              <a:t>Shekelle</a:t>
            </a:r>
            <a:r>
              <a:rPr lang="en-US" sz="2000" i="1" dirty="0" smtClean="0">
                <a:latin typeface="Times New Roman"/>
                <a:cs typeface="Times New Roman"/>
              </a:rPr>
              <a:t> P, Owens DK, Clinical Efficacy Assessment Subcommittee of the American College of Physicians, American College of Physicians, American Pain Society Low Back Pain Guidelines Panel</a:t>
            </a:r>
          </a:p>
          <a:p>
            <a:pPr algn="l" rtl="0">
              <a:lnSpc>
                <a:spcPct val="150000"/>
              </a:lnSpc>
            </a:pPr>
            <a:endParaRPr lang="en-US" sz="2000" i="1" dirty="0">
              <a:latin typeface="Times New Roman"/>
              <a:cs typeface="Times New Roman"/>
            </a:endParaRPr>
          </a:p>
        </p:txBody>
      </p:sp>
    </p:spTree>
    <p:extLst>
      <p:ext uri="{BB962C8B-B14F-4D97-AF65-F5344CB8AC3E}">
        <p14:creationId xmlns:p14="http://schemas.microsoft.com/office/powerpoint/2010/main" xmlns="" val="315879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#4</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a:bodyPr>
          <a:lstStyle/>
          <a:p>
            <a:pPr lvl="0" algn="l" rtl="0"/>
            <a:r>
              <a:rPr lang="en-US" dirty="0" smtClean="0">
                <a:latin typeface="Times New Roman"/>
                <a:cs typeface="Times New Roman"/>
              </a:rPr>
              <a:t>In a patient with acute low back pain without the presence of red flags or signs of systemic diseases, the most initial investigation is:</a:t>
            </a:r>
          </a:p>
          <a:p>
            <a:pPr lvl="0" algn="l" rtl="0">
              <a:buNone/>
            </a:pPr>
            <a:endParaRPr lang="en-US" sz="2800" dirty="0" smtClean="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X-ray</a:t>
            </a:r>
          </a:p>
          <a:p>
            <a:pPr marL="514350" lvl="0" indent="-514350" algn="l" rtl="0">
              <a:buFont typeface="+mj-lt"/>
              <a:buAutoNum type="alphaUcPeriod"/>
            </a:pPr>
            <a:r>
              <a:rPr lang="en-US" sz="2800" dirty="0" smtClean="0">
                <a:latin typeface="Times New Roman"/>
                <a:cs typeface="Times New Roman"/>
              </a:rPr>
              <a:t>Computed tomography scan</a:t>
            </a:r>
          </a:p>
          <a:p>
            <a:pPr marL="514350" lvl="0" indent="-514350" algn="l" rtl="0">
              <a:buFont typeface="+mj-lt"/>
              <a:buAutoNum type="alphaUcPeriod"/>
            </a:pPr>
            <a:r>
              <a:rPr lang="en-US" sz="2800" dirty="0" smtClean="0">
                <a:latin typeface="Times New Roman"/>
                <a:cs typeface="Times New Roman"/>
              </a:rPr>
              <a:t>No need for any investigation.</a:t>
            </a:r>
          </a:p>
          <a:p>
            <a:pPr marL="514350" lvl="0" indent="-514350" algn="l" rtl="0">
              <a:buFont typeface="+mj-lt"/>
              <a:buAutoNum type="alphaUcPeriod"/>
            </a:pPr>
            <a:r>
              <a:rPr lang="en-US" sz="2800" dirty="0" smtClean="0">
                <a:latin typeface="Times New Roman"/>
                <a:cs typeface="Times New Roman"/>
              </a:rPr>
              <a:t>Magnetic resonance imaging.  </a:t>
            </a:r>
          </a:p>
        </p:txBody>
      </p:sp>
    </p:spTree>
    <p:extLst>
      <p:ext uri="{BB962C8B-B14F-4D97-AF65-F5344CB8AC3E}">
        <p14:creationId xmlns:p14="http://schemas.microsoft.com/office/powerpoint/2010/main" xmlns="" val="3694297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olidFill>
                  <a:srgbClr val="FF0000"/>
                </a:solidFill>
                <a:latin typeface="Times New Roman"/>
                <a:cs typeface="Times New Roman"/>
              </a:rPr>
              <a:t>MCQ #5</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lvl="0" algn="l" rtl="0"/>
            <a:r>
              <a:rPr lang="en-US" dirty="0" smtClean="0">
                <a:latin typeface="Times New Roman"/>
                <a:cs typeface="Times New Roman"/>
              </a:rPr>
              <a:t>A patient came with lower back pain with morning stiffness, exacerbated by rest and relieved by activity. Which of the following etiologies this presentation considered to be?</a:t>
            </a:r>
          </a:p>
          <a:p>
            <a:pPr marL="82296" lvl="0" indent="0" algn="l" rtl="0">
              <a:buNone/>
            </a:pPr>
            <a:endParaRPr lang="en-US" dirty="0" smtClean="0">
              <a:latin typeface="Times New Roman"/>
              <a:cs typeface="Times New Roman"/>
            </a:endParaRPr>
          </a:p>
          <a:p>
            <a:pPr marL="514350" lvl="0" indent="-514350" algn="l" rtl="0">
              <a:buFont typeface="+mj-lt"/>
              <a:buAutoNum type="alphaUcPeriod"/>
            </a:pPr>
            <a:r>
              <a:rPr lang="en-US" sz="2800" dirty="0" smtClean="0">
                <a:latin typeface="Times New Roman"/>
                <a:cs typeface="Times New Roman"/>
              </a:rPr>
              <a:t>Mechanical back pain</a:t>
            </a:r>
          </a:p>
          <a:p>
            <a:pPr marL="514350" lvl="0" indent="-514350" algn="l" rtl="0">
              <a:buFont typeface="+mj-lt"/>
              <a:buAutoNum type="alphaUcPeriod"/>
            </a:pPr>
            <a:r>
              <a:rPr lang="en-US" sz="2800" dirty="0" smtClean="0">
                <a:latin typeface="Times New Roman"/>
                <a:cs typeface="Times New Roman"/>
              </a:rPr>
              <a:t>Inflammatory back pain</a:t>
            </a:r>
          </a:p>
          <a:p>
            <a:pPr marL="514350" lvl="0" indent="-514350" algn="l" rtl="0">
              <a:buFont typeface="+mj-lt"/>
              <a:buAutoNum type="alphaUcPeriod"/>
            </a:pPr>
            <a:r>
              <a:rPr lang="en-US" sz="2800" dirty="0" smtClean="0">
                <a:latin typeface="Times New Roman"/>
                <a:cs typeface="Times New Roman"/>
              </a:rPr>
              <a:t>Tumor </a:t>
            </a:r>
          </a:p>
          <a:p>
            <a:pPr marL="514350" lvl="0" indent="-514350" algn="l" rtl="0">
              <a:buFont typeface="+mj-lt"/>
              <a:buAutoNum type="alphaUcPeriod"/>
            </a:pPr>
            <a:r>
              <a:rPr lang="en-US" sz="2800" dirty="0" smtClean="0">
                <a:latin typeface="Times New Roman"/>
                <a:cs typeface="Times New Roman"/>
              </a:rPr>
              <a:t>Nerve root compression</a:t>
            </a:r>
          </a:p>
          <a:p>
            <a:pPr lvl="0" algn="l" rtl="0"/>
            <a:endParaRPr lang="en-US" dirty="0" smtClean="0">
              <a:latin typeface="Times New Roman"/>
              <a:cs typeface="Times New Roman"/>
            </a:endParaRPr>
          </a:p>
        </p:txBody>
      </p:sp>
    </p:spTree>
    <p:extLst>
      <p:ext uri="{BB962C8B-B14F-4D97-AF65-F5344CB8AC3E}">
        <p14:creationId xmlns:p14="http://schemas.microsoft.com/office/powerpoint/2010/main" xmlns="" val="3069596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solidFill>
                  <a:srgbClr val="FF0000"/>
                </a:solidFill>
                <a:latin typeface="Times New Roman"/>
                <a:cs typeface="Times New Roman"/>
              </a:rPr>
              <a:t>Introduction</a:t>
            </a:r>
            <a:endParaRPr lang="x-none" dirty="0">
              <a:solidFill>
                <a:srgbClr val="FF0000"/>
              </a:solidFill>
              <a:latin typeface="Times New Roman"/>
              <a:cs typeface="Times New Roman"/>
            </a:endParaRPr>
          </a:p>
        </p:txBody>
      </p:sp>
      <p:sp>
        <p:nvSpPr>
          <p:cNvPr id="3" name="Content Placeholder 2"/>
          <p:cNvSpPr>
            <a:spLocks noGrp="1"/>
          </p:cNvSpPr>
          <p:nvPr>
            <p:ph idx="1"/>
          </p:nvPr>
        </p:nvSpPr>
        <p:spPr>
          <a:xfrm>
            <a:off x="323528" y="1600202"/>
            <a:ext cx="8363272" cy="5257798"/>
          </a:xfrm>
        </p:spPr>
        <p:txBody>
          <a:bodyPr>
            <a:normAutofit/>
          </a:bodyPr>
          <a:lstStyle/>
          <a:p>
            <a:pPr algn="l" rtl="0"/>
            <a:r>
              <a:rPr lang="en-US" dirty="0" smtClean="0">
                <a:latin typeface="Times New Roman"/>
                <a:cs typeface="Times New Roman"/>
              </a:rPr>
              <a:t>Low back pain is one of the most common reasons for visits to physicians in the ambulatory care setting.</a:t>
            </a:r>
          </a:p>
          <a:p>
            <a:pPr algn="l" rtl="0"/>
            <a:r>
              <a:rPr lang="en-US" dirty="0" smtClean="0">
                <a:latin typeface="Times New Roman"/>
                <a:cs typeface="Times New Roman"/>
              </a:rPr>
              <a:t>The total cost related to back pain is estimated to be &gt;$100 billion per year in the United States.</a:t>
            </a:r>
            <a:r>
              <a:rPr lang="en-US" baseline="30000" dirty="0" smtClean="0">
                <a:latin typeface="Times New Roman"/>
                <a:cs typeface="Times New Roman"/>
              </a:rPr>
              <a:t>1</a:t>
            </a:r>
            <a:r>
              <a:rPr lang="en-US" dirty="0" smtClean="0">
                <a:latin typeface="Times New Roman"/>
                <a:cs typeface="Times New Roman"/>
              </a:rPr>
              <a:t> </a:t>
            </a:r>
          </a:p>
          <a:p>
            <a:pPr algn="l" rtl="0"/>
            <a:r>
              <a:rPr lang="en-US" dirty="0" smtClean="0">
                <a:latin typeface="Times New Roman"/>
                <a:cs typeface="Times New Roman"/>
              </a:rPr>
              <a:t>If approach is not systematic, cost, identification of non-clinically significant lesions and worsening of psychological condition will all be affected.</a:t>
            </a:r>
          </a:p>
          <a:p>
            <a:pPr algn="l" rtl="0">
              <a:buNone/>
            </a:pPr>
            <a:endParaRPr lang="en-US" dirty="0">
              <a:latin typeface="Times New Roman"/>
              <a:cs typeface="Times New Roman"/>
            </a:endParaRPr>
          </a:p>
          <a:p>
            <a:pPr algn="l" rtl="0"/>
            <a:endParaRPr lang="en-US" dirty="0" smtClean="0">
              <a:solidFill>
                <a:schemeClr val="accent1">
                  <a:lumMod val="75000"/>
                </a:schemeClr>
              </a:solidFill>
              <a:latin typeface="Times New Roman"/>
              <a:cs typeface="Times New Roman"/>
            </a:endParaRPr>
          </a:p>
        </p:txBody>
      </p:sp>
    </p:spTree>
    <p:extLst>
      <p:ext uri="{BB962C8B-B14F-4D97-AF65-F5344CB8AC3E}">
        <p14:creationId xmlns:p14="http://schemas.microsoft.com/office/powerpoint/2010/main" xmlns="" val="96939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solidFill>
                  <a:srgbClr val="FF0000"/>
                </a:solidFill>
                <a:latin typeface="Times New Roman"/>
                <a:cs typeface="Times New Roman"/>
              </a:rPr>
              <a:t>Epidemiology</a:t>
            </a:r>
            <a:endParaRPr lang="x-none" b="1" dirty="0">
              <a:solidFill>
                <a:srgbClr val="FF0000"/>
              </a:solidFill>
              <a:latin typeface="Times New Roman"/>
              <a:cs typeface="Times New Roman"/>
            </a:endParaRPr>
          </a:p>
        </p:txBody>
      </p:sp>
      <p:sp>
        <p:nvSpPr>
          <p:cNvPr id="3" name="Content Placeholder 2"/>
          <p:cNvSpPr>
            <a:spLocks noGrp="1"/>
          </p:cNvSpPr>
          <p:nvPr>
            <p:ph idx="1"/>
          </p:nvPr>
        </p:nvSpPr>
        <p:spPr/>
        <p:txBody>
          <a:bodyPr>
            <a:normAutofit/>
          </a:bodyPr>
          <a:lstStyle/>
          <a:p>
            <a:pPr algn="l" rtl="0"/>
            <a:r>
              <a:rPr lang="en-US" dirty="0" smtClean="0">
                <a:latin typeface="Times New Roman"/>
                <a:cs typeface="Times New Roman"/>
              </a:rPr>
              <a:t>A study conducted in </a:t>
            </a:r>
            <a:r>
              <a:rPr lang="en-US" i="1" dirty="0" smtClean="0">
                <a:latin typeface="Times New Roman"/>
                <a:cs typeface="Times New Roman"/>
              </a:rPr>
              <a:t>Al-</a:t>
            </a:r>
            <a:r>
              <a:rPr lang="en-US" i="1" dirty="0" err="1" smtClean="0">
                <a:latin typeface="Times New Roman"/>
                <a:cs typeface="Times New Roman"/>
              </a:rPr>
              <a:t>Qaseem</a:t>
            </a:r>
            <a:r>
              <a:rPr lang="en-US" i="1" dirty="0" smtClean="0">
                <a:latin typeface="Times New Roman"/>
                <a:cs typeface="Times New Roman"/>
              </a:rPr>
              <a:t> region, and</a:t>
            </a:r>
            <a:r>
              <a:rPr lang="en-US" dirty="0" smtClean="0">
                <a:latin typeface="Times New Roman"/>
                <a:cs typeface="Times New Roman"/>
              </a:rPr>
              <a:t>  a response was obtained from 5,743 and Back pain was reported by 1,081 (18.8%). 8.8% were men, and 10% were women.</a:t>
            </a:r>
            <a:r>
              <a:rPr lang="en-US" baseline="30000" dirty="0" smtClean="0">
                <a:latin typeface="Times New Roman"/>
                <a:cs typeface="Times New Roman"/>
              </a:rPr>
              <a:t> 2</a:t>
            </a:r>
            <a:r>
              <a:rPr lang="en-US" dirty="0" smtClean="0">
                <a:latin typeface="Times New Roman"/>
                <a:cs typeface="Times New Roman"/>
              </a:rPr>
              <a:t> </a:t>
            </a:r>
          </a:p>
          <a:p>
            <a:pPr rtl="0">
              <a:buNone/>
            </a:pPr>
            <a:endParaRPr lang="nn-NO" sz="1700" dirty="0">
              <a:latin typeface="Times New Roman"/>
              <a:cs typeface="Times New Roman"/>
            </a:endParaRPr>
          </a:p>
          <a:p>
            <a:pPr algn="l" rtl="0"/>
            <a:r>
              <a:rPr lang="en-US" sz="3500" dirty="0" smtClean="0">
                <a:latin typeface="Times New Roman"/>
                <a:cs typeface="Times New Roman"/>
              </a:rPr>
              <a:t>In United Kingdom, around 2.6 million people seeking advice about back pain from their general practitioner each year.</a:t>
            </a:r>
            <a:r>
              <a:rPr lang="en-US" sz="3600" baseline="30000" dirty="0" smtClean="0">
                <a:latin typeface="Times New Roman"/>
                <a:cs typeface="Times New Roman"/>
              </a:rPr>
              <a:t>3</a:t>
            </a:r>
            <a:endParaRPr lang="en-US" sz="3500" dirty="0" smtClean="0">
              <a:latin typeface="Times New Roman"/>
              <a:cs typeface="Times New Roman"/>
            </a:endParaRPr>
          </a:p>
          <a:p>
            <a:pPr algn="l" rtl="0">
              <a:buNone/>
            </a:pPr>
            <a:endParaRPr lang="en-US" sz="1700" dirty="0" smtClean="0">
              <a:latin typeface="Times New Roman"/>
              <a:cs typeface="Times New Roman"/>
            </a:endParaRPr>
          </a:p>
        </p:txBody>
      </p:sp>
    </p:spTree>
    <p:extLst>
      <p:ext uri="{BB962C8B-B14F-4D97-AF65-F5344CB8AC3E}">
        <p14:creationId xmlns:p14="http://schemas.microsoft.com/office/powerpoint/2010/main" xmlns="" val="218750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4839</TotalTime>
  <Words>2498</Words>
  <Application>Microsoft Office PowerPoint</Application>
  <PresentationFormat>عرض على الشاشة (3:4)‏</PresentationFormat>
  <Paragraphs>359</Paragraphs>
  <Slides>54</Slides>
  <Notes>1</Notes>
  <HiddenSlides>0</HiddenSlides>
  <MMClips>0</MMClips>
  <ScaleCrop>false</ScaleCrop>
  <HeadingPairs>
    <vt:vector size="4" baseType="variant">
      <vt:variant>
        <vt:lpstr>سمة</vt:lpstr>
      </vt:variant>
      <vt:variant>
        <vt:i4>1</vt:i4>
      </vt:variant>
      <vt:variant>
        <vt:lpstr>عناوين الشرائح</vt:lpstr>
      </vt:variant>
      <vt:variant>
        <vt:i4>54</vt:i4>
      </vt:variant>
    </vt:vector>
  </HeadingPairs>
  <TitlesOfParts>
    <vt:vector size="55" baseType="lpstr">
      <vt:lpstr>سمة Office</vt:lpstr>
      <vt:lpstr>Approach To  Low Back Pain</vt:lpstr>
      <vt:lpstr>Objectives</vt:lpstr>
      <vt:lpstr>MCQ #1</vt:lpstr>
      <vt:lpstr>MCQ #2</vt:lpstr>
      <vt:lpstr>MCQ #3</vt:lpstr>
      <vt:lpstr>MCQ #4</vt:lpstr>
      <vt:lpstr>MCQ #5</vt:lpstr>
      <vt:lpstr>Introduction</vt:lpstr>
      <vt:lpstr>Epidemiology</vt:lpstr>
      <vt:lpstr>الشريحة 10</vt:lpstr>
      <vt:lpstr>Red flags4  </vt:lpstr>
      <vt:lpstr>Risk factors</vt:lpstr>
      <vt:lpstr>Scenario</vt:lpstr>
      <vt:lpstr>Examination </vt:lpstr>
      <vt:lpstr>local examination </vt:lpstr>
      <vt:lpstr>الشريحة 16</vt:lpstr>
      <vt:lpstr>Neurovascular examination</vt:lpstr>
      <vt:lpstr>Investigations </vt:lpstr>
      <vt:lpstr>Simple back pain </vt:lpstr>
      <vt:lpstr>Scenario</vt:lpstr>
      <vt:lpstr>Examination </vt:lpstr>
      <vt:lpstr>الشريحة 22</vt:lpstr>
      <vt:lpstr>Neurovascular examination</vt:lpstr>
      <vt:lpstr>Investigations </vt:lpstr>
      <vt:lpstr>Treatment </vt:lpstr>
      <vt:lpstr>Complicated back pain without radiculopathy</vt:lpstr>
      <vt:lpstr>Scenario </vt:lpstr>
      <vt:lpstr>Examination</vt:lpstr>
      <vt:lpstr>Radiculopathy</vt:lpstr>
      <vt:lpstr>الشريحة 30</vt:lpstr>
      <vt:lpstr>الشريحة 31</vt:lpstr>
      <vt:lpstr>الشريحة 32</vt:lpstr>
      <vt:lpstr>Degenerative changes</vt:lpstr>
      <vt:lpstr>Disc herniation</vt:lpstr>
      <vt:lpstr>الشريحة 35</vt:lpstr>
      <vt:lpstr>الشريحة 36</vt:lpstr>
      <vt:lpstr>الشريحة 37</vt:lpstr>
      <vt:lpstr>الشريحة 38</vt:lpstr>
      <vt:lpstr>Management</vt:lpstr>
      <vt:lpstr>الشريحة 40</vt:lpstr>
      <vt:lpstr>Urgent situations</vt:lpstr>
      <vt:lpstr>Management</vt:lpstr>
      <vt:lpstr>الشريحة 43</vt:lpstr>
      <vt:lpstr>Visceral pain</vt:lpstr>
      <vt:lpstr>Role of primary health care in management </vt:lpstr>
      <vt:lpstr>When to refer?</vt:lpstr>
      <vt:lpstr>Prevention and education </vt:lpstr>
      <vt:lpstr> </vt:lpstr>
      <vt:lpstr>MCQ #1</vt:lpstr>
      <vt:lpstr>MCQ #2</vt:lpstr>
      <vt:lpstr>MCQ #3</vt:lpstr>
      <vt:lpstr>MCQ #4</vt:lpstr>
      <vt:lpstr>MCQ #5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ABDULRRAHMAN</dc:creator>
  <cp:lastModifiedBy>user</cp:lastModifiedBy>
  <cp:revision>50</cp:revision>
  <dcterms:created xsi:type="dcterms:W3CDTF">2014-09-18T20:26:55Z</dcterms:created>
  <dcterms:modified xsi:type="dcterms:W3CDTF">2015-01-27T20:21:47Z</dcterms:modified>
</cp:coreProperties>
</file>