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ink/ink10.xml" ContentType="application/inkml+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3"/>
  </p:notesMasterIdLst>
  <p:sldIdLst>
    <p:sldId id="287" r:id="rId2"/>
    <p:sldId id="289" r:id="rId3"/>
    <p:sldId id="420" r:id="rId4"/>
    <p:sldId id="421" r:id="rId5"/>
    <p:sldId id="423" r:id="rId6"/>
    <p:sldId id="424" r:id="rId7"/>
    <p:sldId id="419" r:id="rId8"/>
    <p:sldId id="290" r:id="rId9"/>
    <p:sldId id="291" r:id="rId10"/>
    <p:sldId id="320" r:id="rId11"/>
    <p:sldId id="431" r:id="rId12"/>
    <p:sldId id="321" r:id="rId13"/>
    <p:sldId id="322" r:id="rId14"/>
    <p:sldId id="323" r:id="rId15"/>
    <p:sldId id="325" r:id="rId16"/>
    <p:sldId id="326" r:id="rId17"/>
    <p:sldId id="331" r:id="rId18"/>
    <p:sldId id="332" r:id="rId19"/>
    <p:sldId id="327" r:id="rId20"/>
    <p:sldId id="342" r:id="rId21"/>
    <p:sldId id="344" r:id="rId22"/>
    <p:sldId id="328" r:id="rId23"/>
    <p:sldId id="343" r:id="rId24"/>
    <p:sldId id="295" r:id="rId25"/>
    <p:sldId id="296" r:id="rId26"/>
    <p:sldId id="297" r:id="rId27"/>
    <p:sldId id="305" r:id="rId28"/>
    <p:sldId id="306" r:id="rId29"/>
    <p:sldId id="317" r:id="rId30"/>
    <p:sldId id="308" r:id="rId31"/>
    <p:sldId id="309" r:id="rId32"/>
    <p:sldId id="310" r:id="rId33"/>
    <p:sldId id="346" r:id="rId34"/>
    <p:sldId id="345" r:id="rId35"/>
    <p:sldId id="267" r:id="rId36"/>
    <p:sldId id="269" r:id="rId37"/>
    <p:sldId id="347" r:id="rId38"/>
    <p:sldId id="271" r:id="rId39"/>
    <p:sldId id="272" r:id="rId40"/>
    <p:sldId id="348" r:id="rId41"/>
    <p:sldId id="349" r:id="rId42"/>
    <p:sldId id="350" r:id="rId43"/>
    <p:sldId id="351" r:id="rId44"/>
    <p:sldId id="352" r:id="rId45"/>
    <p:sldId id="274" r:id="rId46"/>
    <p:sldId id="353" r:id="rId47"/>
    <p:sldId id="357" r:id="rId48"/>
    <p:sldId id="358" r:id="rId49"/>
    <p:sldId id="361" r:id="rId50"/>
    <p:sldId id="275" r:id="rId51"/>
    <p:sldId id="277" r:id="rId52"/>
    <p:sldId id="396" r:id="rId53"/>
    <p:sldId id="278" r:id="rId54"/>
    <p:sldId id="362" r:id="rId55"/>
    <p:sldId id="279" r:id="rId56"/>
    <p:sldId id="363" r:id="rId57"/>
    <p:sldId id="398" r:id="rId58"/>
    <p:sldId id="432" r:id="rId59"/>
    <p:sldId id="372" r:id="rId60"/>
    <p:sldId id="397" r:id="rId61"/>
    <p:sldId id="365" r:id="rId62"/>
    <p:sldId id="367" r:id="rId63"/>
    <p:sldId id="368" r:id="rId64"/>
    <p:sldId id="369" r:id="rId65"/>
    <p:sldId id="370" r:id="rId66"/>
    <p:sldId id="371" r:id="rId67"/>
    <p:sldId id="399" r:id="rId68"/>
    <p:sldId id="400" r:id="rId69"/>
    <p:sldId id="401" r:id="rId70"/>
    <p:sldId id="403"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06" r:id="rId95"/>
    <p:sldId id="407" r:id="rId96"/>
    <p:sldId id="414" r:id="rId97"/>
    <p:sldId id="408" r:id="rId98"/>
    <p:sldId id="409" r:id="rId99"/>
    <p:sldId id="410" r:id="rId100"/>
    <p:sldId id="411" r:id="rId101"/>
    <p:sldId id="412" r:id="rId102"/>
    <p:sldId id="281" r:id="rId103"/>
    <p:sldId id="282" r:id="rId104"/>
    <p:sldId id="284" r:id="rId105"/>
    <p:sldId id="286" r:id="rId106"/>
    <p:sldId id="456" r:id="rId107"/>
    <p:sldId id="256" r:id="rId108"/>
    <p:sldId id="416" r:id="rId109"/>
    <p:sldId id="418" r:id="rId110"/>
    <p:sldId id="417" r:id="rId111"/>
    <p:sldId id="318" r:id="rId112"/>
    <p:sldId id="425" r:id="rId113"/>
    <p:sldId id="426" r:id="rId114"/>
    <p:sldId id="427" r:id="rId115"/>
    <p:sldId id="428" r:id="rId116"/>
    <p:sldId id="429" r:id="rId117"/>
    <p:sldId id="457" r:id="rId118"/>
    <p:sldId id="458" r:id="rId119"/>
    <p:sldId id="315" r:id="rId120"/>
    <p:sldId id="316" r:id="rId121"/>
    <p:sldId id="430"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268" autoAdjust="0"/>
    <p:restoredTop sz="92203" autoAdjust="0"/>
  </p:normalViewPr>
  <p:slideViewPr>
    <p:cSldViewPr>
      <p:cViewPr>
        <p:scale>
          <a:sx n="72" d="100"/>
          <a:sy n="72" d="100"/>
        </p:scale>
        <p:origin x="-14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683F9-47B9-4F5C-BEA1-4325997EB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8E4A0FF-CF94-4102-9125-C744F916DC09}">
      <dgm:prSet phldrT="[Text]"/>
      <dgm:spPr/>
      <dgm:t>
        <a:bodyPr/>
        <a:lstStyle/>
        <a:p>
          <a:r>
            <a:rPr lang="en-US" dirty="0" smtClean="0"/>
            <a:t>Lifestyle Modification</a:t>
          </a:r>
          <a:endParaRPr lang="en-US" dirty="0"/>
        </a:p>
      </dgm:t>
    </dgm:pt>
    <dgm:pt modelId="{64F2F1D8-B70D-4BFB-AC2E-589FAB77235E}" type="parTrans" cxnId="{11D3E902-CA69-4460-B466-8062D0892001}">
      <dgm:prSet/>
      <dgm:spPr/>
      <dgm:t>
        <a:bodyPr/>
        <a:lstStyle/>
        <a:p>
          <a:endParaRPr lang="en-US"/>
        </a:p>
      </dgm:t>
    </dgm:pt>
    <dgm:pt modelId="{0FD68299-9B17-44D0-8D73-EC8405EDDDB7}" type="sibTrans" cxnId="{11D3E902-CA69-4460-B466-8062D0892001}">
      <dgm:prSet/>
      <dgm:spPr/>
      <dgm:t>
        <a:bodyPr/>
        <a:lstStyle/>
        <a:p>
          <a:endParaRPr lang="en-US"/>
        </a:p>
      </dgm:t>
    </dgm:pt>
    <dgm:pt modelId="{1D43CFEF-1B85-43E1-AFA8-5FD314F6EEEE}">
      <dgm:prSet phldrT="[Text]"/>
      <dgm:spPr/>
      <dgm:t>
        <a:bodyPr/>
        <a:lstStyle/>
        <a:p>
          <a:r>
            <a:rPr lang="en-US" dirty="0" smtClean="0"/>
            <a:t>Medications</a:t>
          </a:r>
          <a:endParaRPr lang="en-US" dirty="0"/>
        </a:p>
      </dgm:t>
    </dgm:pt>
    <dgm:pt modelId="{D65A7CE5-E5AC-461D-9953-A6191268B0E1}" type="parTrans" cxnId="{214A07EA-C5CD-4F19-8FDB-E1F7D5115C3B}">
      <dgm:prSet/>
      <dgm:spPr/>
      <dgm:t>
        <a:bodyPr/>
        <a:lstStyle/>
        <a:p>
          <a:endParaRPr lang="en-US"/>
        </a:p>
      </dgm:t>
    </dgm:pt>
    <dgm:pt modelId="{87CEF100-4108-417B-8311-37E07BF4A43F}" type="sibTrans" cxnId="{214A07EA-C5CD-4F19-8FDB-E1F7D5115C3B}">
      <dgm:prSet/>
      <dgm:spPr/>
      <dgm:t>
        <a:bodyPr/>
        <a:lstStyle/>
        <a:p>
          <a:endParaRPr lang="en-US"/>
        </a:p>
      </dgm:t>
    </dgm:pt>
    <dgm:pt modelId="{AE0401F2-648C-4D00-B3B9-E921FBBD696A}">
      <dgm:prSet phldrT="[Text]"/>
      <dgm:spPr/>
      <dgm:t>
        <a:bodyPr/>
        <a:lstStyle/>
        <a:p>
          <a:r>
            <a:rPr lang="en-US" dirty="0" smtClean="0"/>
            <a:t>Surgery</a:t>
          </a:r>
          <a:endParaRPr lang="en-US" dirty="0"/>
        </a:p>
      </dgm:t>
    </dgm:pt>
    <dgm:pt modelId="{BF91A91D-03E0-4299-B468-B49A54FF2488}" type="parTrans" cxnId="{0A61DA02-5747-4AD8-A39B-31975964A532}">
      <dgm:prSet/>
      <dgm:spPr/>
      <dgm:t>
        <a:bodyPr/>
        <a:lstStyle/>
        <a:p>
          <a:endParaRPr lang="en-US"/>
        </a:p>
      </dgm:t>
    </dgm:pt>
    <dgm:pt modelId="{329BA5B0-1B2C-4DC4-B56D-8502E214F7BB}" type="sibTrans" cxnId="{0A61DA02-5747-4AD8-A39B-31975964A532}">
      <dgm:prSet/>
      <dgm:spPr/>
      <dgm:t>
        <a:bodyPr/>
        <a:lstStyle/>
        <a:p>
          <a:endParaRPr lang="en-US"/>
        </a:p>
      </dgm:t>
    </dgm:pt>
    <dgm:pt modelId="{7D5E764A-C57A-4869-B635-299D46459E7D}" type="pres">
      <dgm:prSet presAssocID="{E21683F9-47B9-4F5C-BEA1-4325997EB332}" presName="Name0" presStyleCnt="0">
        <dgm:presLayoutVars>
          <dgm:chMax val="7"/>
          <dgm:chPref val="7"/>
          <dgm:dir/>
        </dgm:presLayoutVars>
      </dgm:prSet>
      <dgm:spPr/>
      <dgm:t>
        <a:bodyPr/>
        <a:lstStyle/>
        <a:p>
          <a:pPr rtl="1"/>
          <a:endParaRPr lang="ar-SA"/>
        </a:p>
      </dgm:t>
    </dgm:pt>
    <dgm:pt modelId="{C573B93A-0482-4E88-B8CD-3C7237D46A5D}" type="pres">
      <dgm:prSet presAssocID="{E21683F9-47B9-4F5C-BEA1-4325997EB332}" presName="Name1" presStyleCnt="0"/>
      <dgm:spPr/>
    </dgm:pt>
    <dgm:pt modelId="{18491A22-86EE-4FAC-AE62-89B01D8317E3}" type="pres">
      <dgm:prSet presAssocID="{E21683F9-47B9-4F5C-BEA1-4325997EB332}" presName="cycle" presStyleCnt="0"/>
      <dgm:spPr/>
    </dgm:pt>
    <dgm:pt modelId="{3CE2F362-BD51-41CF-9984-E35E8E9194B9}" type="pres">
      <dgm:prSet presAssocID="{E21683F9-47B9-4F5C-BEA1-4325997EB332}" presName="srcNode" presStyleLbl="node1" presStyleIdx="0" presStyleCnt="3"/>
      <dgm:spPr/>
    </dgm:pt>
    <dgm:pt modelId="{15D6D58F-4E7C-48FF-8F75-70545D206A4F}" type="pres">
      <dgm:prSet presAssocID="{E21683F9-47B9-4F5C-BEA1-4325997EB332}" presName="conn" presStyleLbl="parChTrans1D2" presStyleIdx="0" presStyleCnt="1"/>
      <dgm:spPr/>
      <dgm:t>
        <a:bodyPr/>
        <a:lstStyle/>
        <a:p>
          <a:pPr rtl="1"/>
          <a:endParaRPr lang="ar-SA"/>
        </a:p>
      </dgm:t>
    </dgm:pt>
    <dgm:pt modelId="{663D75FD-1E2E-462D-83EF-2281765D8B4D}" type="pres">
      <dgm:prSet presAssocID="{E21683F9-47B9-4F5C-BEA1-4325997EB332}" presName="extraNode" presStyleLbl="node1" presStyleIdx="0" presStyleCnt="3"/>
      <dgm:spPr/>
    </dgm:pt>
    <dgm:pt modelId="{052D2A63-77E8-4C32-9AAC-9C5492ADA615}" type="pres">
      <dgm:prSet presAssocID="{E21683F9-47B9-4F5C-BEA1-4325997EB332}" presName="dstNode" presStyleLbl="node1" presStyleIdx="0" presStyleCnt="3"/>
      <dgm:spPr/>
    </dgm:pt>
    <dgm:pt modelId="{F1FDB720-755D-4208-92C6-BBF9E5EF3135}" type="pres">
      <dgm:prSet presAssocID="{C8E4A0FF-CF94-4102-9125-C744F916DC09}" presName="text_1" presStyleLbl="node1" presStyleIdx="0" presStyleCnt="3">
        <dgm:presLayoutVars>
          <dgm:bulletEnabled val="1"/>
        </dgm:presLayoutVars>
      </dgm:prSet>
      <dgm:spPr/>
      <dgm:t>
        <a:bodyPr/>
        <a:lstStyle/>
        <a:p>
          <a:pPr rtl="1"/>
          <a:endParaRPr lang="ar-SA"/>
        </a:p>
      </dgm:t>
    </dgm:pt>
    <dgm:pt modelId="{49AD3C78-9399-4A83-92DC-9B56E6F7051B}" type="pres">
      <dgm:prSet presAssocID="{C8E4A0FF-CF94-4102-9125-C744F916DC09}" presName="accent_1" presStyleCnt="0"/>
      <dgm:spPr/>
    </dgm:pt>
    <dgm:pt modelId="{8B0A7ED1-E55F-47B7-BE11-BCA7EDD33237}" type="pres">
      <dgm:prSet presAssocID="{C8E4A0FF-CF94-4102-9125-C744F916DC09}" presName="accentRepeatNode" presStyleLbl="solidFgAcc1" presStyleIdx="0" presStyleCnt="3"/>
      <dgm:spPr/>
    </dgm:pt>
    <dgm:pt modelId="{EC206D67-7EF9-4DF6-B4AF-054DA98774EB}" type="pres">
      <dgm:prSet presAssocID="{1D43CFEF-1B85-43E1-AFA8-5FD314F6EEEE}" presName="text_2" presStyleLbl="node1" presStyleIdx="1" presStyleCnt="3">
        <dgm:presLayoutVars>
          <dgm:bulletEnabled val="1"/>
        </dgm:presLayoutVars>
      </dgm:prSet>
      <dgm:spPr/>
      <dgm:t>
        <a:bodyPr/>
        <a:lstStyle/>
        <a:p>
          <a:pPr rtl="1"/>
          <a:endParaRPr lang="ar-SA"/>
        </a:p>
      </dgm:t>
    </dgm:pt>
    <dgm:pt modelId="{E65E4D7E-C897-4A40-A34B-9A00C758E86C}" type="pres">
      <dgm:prSet presAssocID="{1D43CFEF-1B85-43E1-AFA8-5FD314F6EEEE}" presName="accent_2" presStyleCnt="0"/>
      <dgm:spPr/>
    </dgm:pt>
    <dgm:pt modelId="{01E8E458-AD2A-41F1-927E-A64B1B510D97}" type="pres">
      <dgm:prSet presAssocID="{1D43CFEF-1B85-43E1-AFA8-5FD314F6EEEE}" presName="accentRepeatNode" presStyleLbl="solidFgAcc1" presStyleIdx="1" presStyleCnt="3"/>
      <dgm:spPr/>
    </dgm:pt>
    <dgm:pt modelId="{D505F1BA-0CCD-468E-8A74-36807A67E6E3}" type="pres">
      <dgm:prSet presAssocID="{AE0401F2-648C-4D00-B3B9-E921FBBD696A}" presName="text_3" presStyleLbl="node1" presStyleIdx="2" presStyleCnt="3">
        <dgm:presLayoutVars>
          <dgm:bulletEnabled val="1"/>
        </dgm:presLayoutVars>
      </dgm:prSet>
      <dgm:spPr/>
      <dgm:t>
        <a:bodyPr/>
        <a:lstStyle/>
        <a:p>
          <a:pPr rtl="1"/>
          <a:endParaRPr lang="ar-SA"/>
        </a:p>
      </dgm:t>
    </dgm:pt>
    <dgm:pt modelId="{B31B5439-D773-4326-9851-3D2ECB780268}" type="pres">
      <dgm:prSet presAssocID="{AE0401F2-648C-4D00-B3B9-E921FBBD696A}" presName="accent_3" presStyleCnt="0"/>
      <dgm:spPr/>
    </dgm:pt>
    <dgm:pt modelId="{298D0FEA-1401-4178-8C20-98C5BE31DE9F}" type="pres">
      <dgm:prSet presAssocID="{AE0401F2-648C-4D00-B3B9-E921FBBD696A}" presName="accentRepeatNode" presStyleLbl="solidFgAcc1" presStyleIdx="2" presStyleCnt="3"/>
      <dgm:spPr/>
    </dgm:pt>
  </dgm:ptLst>
  <dgm:cxnLst>
    <dgm:cxn modelId="{11D3E902-CA69-4460-B466-8062D0892001}" srcId="{E21683F9-47B9-4F5C-BEA1-4325997EB332}" destId="{C8E4A0FF-CF94-4102-9125-C744F916DC09}" srcOrd="0" destOrd="0" parTransId="{64F2F1D8-B70D-4BFB-AC2E-589FAB77235E}" sibTransId="{0FD68299-9B17-44D0-8D73-EC8405EDDDB7}"/>
    <dgm:cxn modelId="{A4278356-D488-4672-9E1D-DC7CF7FD9EDE}" type="presOf" srcId="{C8E4A0FF-CF94-4102-9125-C744F916DC09}" destId="{F1FDB720-755D-4208-92C6-BBF9E5EF3135}" srcOrd="0" destOrd="0" presId="urn:microsoft.com/office/officeart/2008/layout/VerticalCurvedList"/>
    <dgm:cxn modelId="{E8842CFD-5AA4-4721-AE67-7F01042C870C}" type="presOf" srcId="{AE0401F2-648C-4D00-B3B9-E921FBBD696A}" destId="{D505F1BA-0CCD-468E-8A74-36807A67E6E3}" srcOrd="0" destOrd="0" presId="urn:microsoft.com/office/officeart/2008/layout/VerticalCurvedList"/>
    <dgm:cxn modelId="{50505493-6159-4C0F-AC03-B51E82CA58D2}" type="presOf" srcId="{0FD68299-9B17-44D0-8D73-EC8405EDDDB7}" destId="{15D6D58F-4E7C-48FF-8F75-70545D206A4F}" srcOrd="0" destOrd="0" presId="urn:microsoft.com/office/officeart/2008/layout/VerticalCurvedList"/>
    <dgm:cxn modelId="{E73B44F4-864F-4AAE-8B22-88AE95C27155}" type="presOf" srcId="{1D43CFEF-1B85-43E1-AFA8-5FD314F6EEEE}" destId="{EC206D67-7EF9-4DF6-B4AF-054DA98774EB}" srcOrd="0" destOrd="0" presId="urn:microsoft.com/office/officeart/2008/layout/VerticalCurvedList"/>
    <dgm:cxn modelId="{472EC1BD-E065-4C41-AD27-07AAD70BD4D7}" type="presOf" srcId="{E21683F9-47B9-4F5C-BEA1-4325997EB332}" destId="{7D5E764A-C57A-4869-B635-299D46459E7D}" srcOrd="0" destOrd="0" presId="urn:microsoft.com/office/officeart/2008/layout/VerticalCurvedList"/>
    <dgm:cxn modelId="{0A61DA02-5747-4AD8-A39B-31975964A532}" srcId="{E21683F9-47B9-4F5C-BEA1-4325997EB332}" destId="{AE0401F2-648C-4D00-B3B9-E921FBBD696A}" srcOrd="2" destOrd="0" parTransId="{BF91A91D-03E0-4299-B468-B49A54FF2488}" sibTransId="{329BA5B0-1B2C-4DC4-B56D-8502E214F7BB}"/>
    <dgm:cxn modelId="{214A07EA-C5CD-4F19-8FDB-E1F7D5115C3B}" srcId="{E21683F9-47B9-4F5C-BEA1-4325997EB332}" destId="{1D43CFEF-1B85-43E1-AFA8-5FD314F6EEEE}" srcOrd="1" destOrd="0" parTransId="{D65A7CE5-E5AC-461D-9953-A6191268B0E1}" sibTransId="{87CEF100-4108-417B-8311-37E07BF4A43F}"/>
    <dgm:cxn modelId="{16615AE6-421F-4C30-AE22-0D51E1CBAF14}" type="presParOf" srcId="{7D5E764A-C57A-4869-B635-299D46459E7D}" destId="{C573B93A-0482-4E88-B8CD-3C7237D46A5D}" srcOrd="0" destOrd="0" presId="urn:microsoft.com/office/officeart/2008/layout/VerticalCurvedList"/>
    <dgm:cxn modelId="{55C9971C-D2A8-43F8-90B5-7BDC07EEE488}" type="presParOf" srcId="{C573B93A-0482-4E88-B8CD-3C7237D46A5D}" destId="{18491A22-86EE-4FAC-AE62-89B01D8317E3}" srcOrd="0" destOrd="0" presId="urn:microsoft.com/office/officeart/2008/layout/VerticalCurvedList"/>
    <dgm:cxn modelId="{3D65C929-9B63-4B1F-891D-2653CD9B6A76}" type="presParOf" srcId="{18491A22-86EE-4FAC-AE62-89B01D8317E3}" destId="{3CE2F362-BD51-41CF-9984-E35E8E9194B9}" srcOrd="0" destOrd="0" presId="urn:microsoft.com/office/officeart/2008/layout/VerticalCurvedList"/>
    <dgm:cxn modelId="{A3F66FA3-CDCC-4E49-87C4-440167BBA262}" type="presParOf" srcId="{18491A22-86EE-4FAC-AE62-89B01D8317E3}" destId="{15D6D58F-4E7C-48FF-8F75-70545D206A4F}" srcOrd="1" destOrd="0" presId="urn:microsoft.com/office/officeart/2008/layout/VerticalCurvedList"/>
    <dgm:cxn modelId="{1FCC3331-6331-45A0-9058-ACAFDCDAEB4B}" type="presParOf" srcId="{18491A22-86EE-4FAC-AE62-89B01D8317E3}" destId="{663D75FD-1E2E-462D-83EF-2281765D8B4D}" srcOrd="2" destOrd="0" presId="urn:microsoft.com/office/officeart/2008/layout/VerticalCurvedList"/>
    <dgm:cxn modelId="{296FA11A-F1FF-46A9-A0DD-B03D28C0F6BD}" type="presParOf" srcId="{18491A22-86EE-4FAC-AE62-89B01D8317E3}" destId="{052D2A63-77E8-4C32-9AAC-9C5492ADA615}" srcOrd="3" destOrd="0" presId="urn:microsoft.com/office/officeart/2008/layout/VerticalCurvedList"/>
    <dgm:cxn modelId="{47E46E82-222A-47F2-9C2B-4C66D1031826}" type="presParOf" srcId="{C573B93A-0482-4E88-B8CD-3C7237D46A5D}" destId="{F1FDB720-755D-4208-92C6-BBF9E5EF3135}" srcOrd="1" destOrd="0" presId="urn:microsoft.com/office/officeart/2008/layout/VerticalCurvedList"/>
    <dgm:cxn modelId="{7598623A-E1BF-440D-BBBF-34FC00AC9F92}" type="presParOf" srcId="{C573B93A-0482-4E88-B8CD-3C7237D46A5D}" destId="{49AD3C78-9399-4A83-92DC-9B56E6F7051B}" srcOrd="2" destOrd="0" presId="urn:microsoft.com/office/officeart/2008/layout/VerticalCurvedList"/>
    <dgm:cxn modelId="{1FA345C0-0A12-4496-A207-4EC39EF719BE}" type="presParOf" srcId="{49AD3C78-9399-4A83-92DC-9B56E6F7051B}" destId="{8B0A7ED1-E55F-47B7-BE11-BCA7EDD33237}" srcOrd="0" destOrd="0" presId="urn:microsoft.com/office/officeart/2008/layout/VerticalCurvedList"/>
    <dgm:cxn modelId="{CDC3219B-D00E-4C0E-A330-CEB410099EDA}" type="presParOf" srcId="{C573B93A-0482-4E88-B8CD-3C7237D46A5D}" destId="{EC206D67-7EF9-4DF6-B4AF-054DA98774EB}" srcOrd="3" destOrd="0" presId="urn:microsoft.com/office/officeart/2008/layout/VerticalCurvedList"/>
    <dgm:cxn modelId="{B05264E5-A3E1-49D2-BDB9-4378A0127BD6}" type="presParOf" srcId="{C573B93A-0482-4E88-B8CD-3C7237D46A5D}" destId="{E65E4D7E-C897-4A40-A34B-9A00C758E86C}" srcOrd="4" destOrd="0" presId="urn:microsoft.com/office/officeart/2008/layout/VerticalCurvedList"/>
    <dgm:cxn modelId="{11922ED2-1D3E-4558-8180-55C29D5835F3}" type="presParOf" srcId="{E65E4D7E-C897-4A40-A34B-9A00C758E86C}" destId="{01E8E458-AD2A-41F1-927E-A64B1B510D97}" srcOrd="0" destOrd="0" presId="urn:microsoft.com/office/officeart/2008/layout/VerticalCurvedList"/>
    <dgm:cxn modelId="{9EB8AA4A-CD61-4241-8A57-B63BCD120D87}" type="presParOf" srcId="{C573B93A-0482-4E88-B8CD-3C7237D46A5D}" destId="{D505F1BA-0CCD-468E-8A74-36807A67E6E3}" srcOrd="5" destOrd="0" presId="urn:microsoft.com/office/officeart/2008/layout/VerticalCurvedList"/>
    <dgm:cxn modelId="{5F1C2704-C5F5-437A-B628-65758D067C4C}" type="presParOf" srcId="{C573B93A-0482-4E88-B8CD-3C7237D46A5D}" destId="{B31B5439-D773-4326-9851-3D2ECB780268}" srcOrd="6" destOrd="0" presId="urn:microsoft.com/office/officeart/2008/layout/VerticalCurvedList"/>
    <dgm:cxn modelId="{E6A10B90-B519-4E83-A59E-9122775BA371}" type="presParOf" srcId="{B31B5439-D773-4326-9851-3D2ECB780268}" destId="{298D0FEA-1401-4178-8C20-98C5BE31DE9F}" srcOrd="0" destOrd="0" presId="urn:microsoft.com/office/officeart/2008/layout/VerticalCurvedList"/>
  </dgm:cxnLst>
  <dgm:bg/>
  <dgm:whole/>
</dgm:dataModel>
</file>

<file path=ppt/diagrams/data2.xml><?xml version="1.0" encoding="utf-8"?>
<dgm:dataModel xmlns:dgm="http://schemas.openxmlformats.org/drawingml/2006/diagram" xmlns:a="http://schemas.openxmlformats.org/drawingml/2006/main">
  <dgm:ptLst>
    <dgm:pt modelId="{1A250142-A9F4-463C-AC29-6F22498470DA}" type="doc">
      <dgm:prSet loTypeId="urn:microsoft.com/office/officeart/2009/layout/CirclePictureHierarchy" loCatId="picture" qsTypeId="urn:microsoft.com/office/officeart/2005/8/quickstyle/simple1" qsCatId="simple" csTypeId="urn:microsoft.com/office/officeart/2005/8/colors/accent1_2" csCatId="accent1" phldr="1"/>
      <dgm:spPr/>
      <dgm:t>
        <a:bodyPr/>
        <a:lstStyle/>
        <a:p>
          <a:pPr rtl="1"/>
          <a:endParaRPr lang="ar-SA"/>
        </a:p>
      </dgm:t>
    </dgm:pt>
    <dgm:pt modelId="{2A97E11A-9333-40D5-8076-B41FB31B3BBE}">
      <dgm:prSet phldrT="[Text]"/>
      <dgm:spPr/>
      <dgm:t>
        <a:bodyPr/>
        <a:lstStyle/>
        <a:p>
          <a:pPr rtl="1"/>
          <a:endParaRPr lang="ar-SA" b="1" dirty="0"/>
        </a:p>
      </dgm:t>
    </dgm:pt>
    <dgm:pt modelId="{BB3F0602-7DE7-4654-91EA-5C656AA65564}" type="parTrans" cxnId="{AC3BBAD2-F081-4893-86B1-BDB0E1AA8D82}">
      <dgm:prSet/>
      <dgm:spPr/>
      <dgm:t>
        <a:bodyPr/>
        <a:lstStyle/>
        <a:p>
          <a:pPr rtl="1"/>
          <a:endParaRPr lang="ar-SA"/>
        </a:p>
      </dgm:t>
    </dgm:pt>
    <dgm:pt modelId="{A0AF2E81-0996-41C1-AA6D-4009DCF6EF15}" type="sibTrans" cxnId="{AC3BBAD2-F081-4893-86B1-BDB0E1AA8D82}">
      <dgm:prSet/>
      <dgm:spPr/>
      <dgm:t>
        <a:bodyPr/>
        <a:lstStyle/>
        <a:p>
          <a:pPr rtl="1"/>
          <a:endParaRPr lang="ar-SA"/>
        </a:p>
      </dgm:t>
    </dgm:pt>
    <dgm:pt modelId="{05A95FAD-860A-40D1-8F8D-E2F04F1E55C2}">
      <dgm:prSet phldrT="[Text]" custT="1"/>
      <dgm:spPr/>
      <dgm:t>
        <a:bodyPr/>
        <a:lstStyle/>
        <a:p>
          <a:pPr rtl="1"/>
          <a:r>
            <a:rPr lang="en-US" sz="2000" b="1" dirty="0" smtClean="0"/>
            <a:t>Diet</a:t>
          </a:r>
          <a:endParaRPr lang="ar-SA" sz="2000" b="1" dirty="0"/>
        </a:p>
      </dgm:t>
    </dgm:pt>
    <dgm:pt modelId="{BA63643A-B833-487B-8CFA-5DB35CE054FA}" type="parTrans" cxnId="{1CB03A6E-45CC-4429-A83D-438B503518BC}">
      <dgm:prSet/>
      <dgm:spPr/>
      <dgm:t>
        <a:bodyPr/>
        <a:lstStyle/>
        <a:p>
          <a:pPr rtl="1"/>
          <a:endParaRPr lang="ar-SA"/>
        </a:p>
      </dgm:t>
    </dgm:pt>
    <dgm:pt modelId="{03952A1A-01E7-4A55-A6B0-6AD33FD8775D}" type="sibTrans" cxnId="{1CB03A6E-45CC-4429-A83D-438B503518BC}">
      <dgm:prSet/>
      <dgm:spPr/>
      <dgm:t>
        <a:bodyPr/>
        <a:lstStyle/>
        <a:p>
          <a:pPr rtl="1"/>
          <a:endParaRPr lang="ar-SA"/>
        </a:p>
      </dgm:t>
    </dgm:pt>
    <dgm:pt modelId="{84337AF3-8AD5-43D3-8529-DF470CAA4AC7}">
      <dgm:prSet phldrT="[Text]" custT="1"/>
      <dgm:spPr/>
      <dgm:t>
        <a:bodyPr/>
        <a:lstStyle/>
        <a:p>
          <a:pPr rtl="1"/>
          <a:r>
            <a:rPr lang="en-US" sz="2000" b="1" dirty="0" smtClean="0"/>
            <a:t>Behavior</a:t>
          </a:r>
          <a:endParaRPr lang="ar-SA" sz="2000" b="1" dirty="0"/>
        </a:p>
      </dgm:t>
    </dgm:pt>
    <dgm:pt modelId="{2168153F-E1CB-40E7-A343-D2A0C75A1A36}" type="parTrans" cxnId="{0E561232-0ABC-4C4B-9EA8-752D69E5A313}">
      <dgm:prSet/>
      <dgm:spPr/>
      <dgm:t>
        <a:bodyPr/>
        <a:lstStyle/>
        <a:p>
          <a:pPr rtl="1"/>
          <a:endParaRPr lang="ar-SA"/>
        </a:p>
      </dgm:t>
    </dgm:pt>
    <dgm:pt modelId="{08C8812A-284F-438F-B81A-1ED65DFF4FCB}" type="sibTrans" cxnId="{0E561232-0ABC-4C4B-9EA8-752D69E5A313}">
      <dgm:prSet/>
      <dgm:spPr/>
      <dgm:t>
        <a:bodyPr/>
        <a:lstStyle/>
        <a:p>
          <a:pPr rtl="1"/>
          <a:endParaRPr lang="ar-SA"/>
        </a:p>
      </dgm:t>
    </dgm:pt>
    <dgm:pt modelId="{FCFA90D1-17FD-4753-BE47-822311735399}">
      <dgm:prSet phldrT="[Text]" custT="1"/>
      <dgm:spPr/>
      <dgm:t>
        <a:bodyPr/>
        <a:lstStyle/>
        <a:p>
          <a:pPr rtl="1"/>
          <a:r>
            <a:rPr lang="en-US" sz="2000" b="1" dirty="0" smtClean="0"/>
            <a:t>Exercise</a:t>
          </a:r>
          <a:endParaRPr lang="ar-SA" sz="2000" b="1" dirty="0"/>
        </a:p>
      </dgm:t>
    </dgm:pt>
    <dgm:pt modelId="{D35C9F76-6348-4FB2-BF76-3098E3B557A9}" type="parTrans" cxnId="{0FB8FB12-253C-4CE2-BC32-99D65B5C354A}">
      <dgm:prSet/>
      <dgm:spPr/>
      <dgm:t>
        <a:bodyPr/>
        <a:lstStyle/>
        <a:p>
          <a:pPr rtl="1"/>
          <a:endParaRPr lang="ar-SA"/>
        </a:p>
      </dgm:t>
    </dgm:pt>
    <dgm:pt modelId="{6A6966D1-31FA-4CD4-99C4-6BFE620F2423}" type="sibTrans" cxnId="{0FB8FB12-253C-4CE2-BC32-99D65B5C354A}">
      <dgm:prSet/>
      <dgm:spPr/>
      <dgm:t>
        <a:bodyPr/>
        <a:lstStyle/>
        <a:p>
          <a:pPr rtl="1"/>
          <a:endParaRPr lang="ar-SA"/>
        </a:p>
      </dgm:t>
    </dgm:pt>
    <dgm:pt modelId="{977532CD-025C-457C-9001-F7BDEFA6FC8A}" type="pres">
      <dgm:prSet presAssocID="{1A250142-A9F4-463C-AC29-6F22498470DA}" presName="hierChild1" presStyleCnt="0">
        <dgm:presLayoutVars>
          <dgm:chPref val="1"/>
          <dgm:dir/>
          <dgm:animOne val="branch"/>
          <dgm:animLvl val="lvl"/>
          <dgm:resizeHandles/>
        </dgm:presLayoutVars>
      </dgm:prSet>
      <dgm:spPr/>
      <dgm:t>
        <a:bodyPr/>
        <a:lstStyle/>
        <a:p>
          <a:pPr rtl="1"/>
          <a:endParaRPr lang="ar-SA"/>
        </a:p>
      </dgm:t>
    </dgm:pt>
    <dgm:pt modelId="{C934C643-FD44-4F3C-A396-71835AF81B47}" type="pres">
      <dgm:prSet presAssocID="{2A97E11A-9333-40D5-8076-B41FB31B3BBE}" presName="hierRoot1" presStyleCnt="0"/>
      <dgm:spPr/>
    </dgm:pt>
    <dgm:pt modelId="{FADE188D-2CC2-4CC5-BDC1-47C11A814E8F}" type="pres">
      <dgm:prSet presAssocID="{2A97E11A-9333-40D5-8076-B41FB31B3BBE}" presName="composite" presStyleCnt="0"/>
      <dgm:spPr/>
    </dgm:pt>
    <dgm:pt modelId="{83AD6BD3-921B-4FEA-848A-C1ADCEE1E00B}" type="pres">
      <dgm:prSet presAssocID="{2A97E11A-9333-40D5-8076-B41FB31B3BBE}" presName="image" presStyleLbl="node0" presStyleIdx="0" presStyleCnt="1" custScaleX="413905" custScaleY="273224"/>
      <dgm:spPr>
        <a:prstGeom prst="round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12000" r="-12000"/>
          </a:stretch>
        </a:blipFill>
      </dgm:spPr>
    </dgm:pt>
    <dgm:pt modelId="{D3F4BB06-601A-4FFA-85EE-6E2A924EEBAE}" type="pres">
      <dgm:prSet presAssocID="{2A97E11A-9333-40D5-8076-B41FB31B3BBE}" presName="text" presStyleLbl="revTx" presStyleIdx="0" presStyleCnt="4">
        <dgm:presLayoutVars>
          <dgm:chPref val="3"/>
        </dgm:presLayoutVars>
      </dgm:prSet>
      <dgm:spPr/>
      <dgm:t>
        <a:bodyPr/>
        <a:lstStyle/>
        <a:p>
          <a:pPr rtl="1"/>
          <a:endParaRPr lang="ar-SA"/>
        </a:p>
      </dgm:t>
    </dgm:pt>
    <dgm:pt modelId="{37590C28-33A8-49F1-86CF-33C92E63E319}" type="pres">
      <dgm:prSet presAssocID="{2A97E11A-9333-40D5-8076-B41FB31B3BBE}" presName="hierChild2" presStyleCnt="0"/>
      <dgm:spPr/>
    </dgm:pt>
    <dgm:pt modelId="{87F81F4C-CEE2-4CB4-B1FC-5F9A532880AB}" type="pres">
      <dgm:prSet presAssocID="{BA63643A-B833-487B-8CFA-5DB35CE054FA}" presName="Name10" presStyleLbl="parChTrans1D2" presStyleIdx="0" presStyleCnt="3"/>
      <dgm:spPr/>
      <dgm:t>
        <a:bodyPr/>
        <a:lstStyle/>
        <a:p>
          <a:pPr rtl="1"/>
          <a:endParaRPr lang="ar-SA"/>
        </a:p>
      </dgm:t>
    </dgm:pt>
    <dgm:pt modelId="{95C367F3-710F-4372-BB10-82FA440C13F6}" type="pres">
      <dgm:prSet presAssocID="{05A95FAD-860A-40D1-8F8D-E2F04F1E55C2}" presName="hierRoot2" presStyleCnt="0"/>
      <dgm:spPr/>
    </dgm:pt>
    <dgm:pt modelId="{14A89AB1-8D79-403D-9FF1-9E9D5BFCFC8E}" type="pres">
      <dgm:prSet presAssocID="{05A95FAD-860A-40D1-8F8D-E2F04F1E55C2}" presName="composite2" presStyleCnt="0"/>
      <dgm:spPr/>
    </dgm:pt>
    <dgm:pt modelId="{4BF3822F-8D8C-435B-8EFF-57413EA145E5}" type="pres">
      <dgm:prSet presAssocID="{05A95FAD-860A-40D1-8F8D-E2F04F1E55C2}" presName="image2" presStyleLbl="node2" presStyleIdx="0" presStyleCnt="3" custScaleX="249071" custScaleY="224263"/>
      <dgm:spPr>
        <a:blipFill>
          <a:blip xmlns:r="http://schemas.openxmlformats.org/officeDocument/2006/relationships" r:embed="rId2">
            <a:extLst>
              <a:ext uri="{28A0092B-C50C-407E-A947-70E740481C1C}">
                <a14:useLocalDpi xmlns="" xmlns:a14="http://schemas.microsoft.com/office/drawing/2010/main" val="0"/>
              </a:ext>
            </a:extLst>
          </a:blip>
          <a:srcRect/>
          <a:stretch>
            <a:fillRect l="-18000" r="-18000"/>
          </a:stretch>
        </a:blipFill>
      </dgm:spPr>
    </dgm:pt>
    <dgm:pt modelId="{BA398E73-D911-41C4-821D-1DF22538FB6B}" type="pres">
      <dgm:prSet presAssocID="{05A95FAD-860A-40D1-8F8D-E2F04F1E55C2}" presName="text2" presStyleLbl="revTx" presStyleIdx="1" presStyleCnt="4" custLinFactNeighborX="-30375" custLinFactNeighborY="27268">
        <dgm:presLayoutVars>
          <dgm:chPref val="3"/>
        </dgm:presLayoutVars>
      </dgm:prSet>
      <dgm:spPr/>
      <dgm:t>
        <a:bodyPr/>
        <a:lstStyle/>
        <a:p>
          <a:pPr rtl="1"/>
          <a:endParaRPr lang="ar-SA"/>
        </a:p>
      </dgm:t>
    </dgm:pt>
    <dgm:pt modelId="{47E1E928-68AE-47FB-A19D-56F6ECC13205}" type="pres">
      <dgm:prSet presAssocID="{05A95FAD-860A-40D1-8F8D-E2F04F1E55C2}" presName="hierChild3" presStyleCnt="0"/>
      <dgm:spPr/>
    </dgm:pt>
    <dgm:pt modelId="{308A07FC-9C43-4258-B5F6-9BF96513D4A3}" type="pres">
      <dgm:prSet presAssocID="{2168153F-E1CB-40E7-A343-D2A0C75A1A36}" presName="Name10" presStyleLbl="parChTrans1D2" presStyleIdx="1" presStyleCnt="3"/>
      <dgm:spPr/>
      <dgm:t>
        <a:bodyPr/>
        <a:lstStyle/>
        <a:p>
          <a:pPr rtl="1"/>
          <a:endParaRPr lang="ar-SA"/>
        </a:p>
      </dgm:t>
    </dgm:pt>
    <dgm:pt modelId="{2BC44F2A-8631-4871-ACAA-522F09E35E74}" type="pres">
      <dgm:prSet presAssocID="{84337AF3-8AD5-43D3-8529-DF470CAA4AC7}" presName="hierRoot2" presStyleCnt="0"/>
      <dgm:spPr/>
    </dgm:pt>
    <dgm:pt modelId="{55942C9B-3887-4C95-8C1C-6C5FBA198B61}" type="pres">
      <dgm:prSet presAssocID="{84337AF3-8AD5-43D3-8529-DF470CAA4AC7}" presName="composite2" presStyleCnt="0"/>
      <dgm:spPr/>
    </dgm:pt>
    <dgm:pt modelId="{69283853-CF4A-4F44-95DA-37A5E24A671D}" type="pres">
      <dgm:prSet presAssocID="{84337AF3-8AD5-43D3-8529-DF470CAA4AC7}" presName="image2" presStyleLbl="node2" presStyleIdx="1" presStyleCnt="3" custScaleX="257732" custScaleY="233780"/>
      <dgm:spPr>
        <a:blipFill>
          <a:blip xmlns:r="http://schemas.openxmlformats.org/officeDocument/2006/relationships" r:embed="rId3">
            <a:extLst>
              <a:ext uri="{28A0092B-C50C-407E-A947-70E740481C1C}">
                <a14:useLocalDpi xmlns="" xmlns:a14="http://schemas.microsoft.com/office/drawing/2010/main" val="0"/>
              </a:ext>
            </a:extLst>
          </a:blip>
          <a:srcRect/>
          <a:stretch>
            <a:fillRect l="-14000" r="-14000"/>
          </a:stretch>
        </a:blipFill>
      </dgm:spPr>
    </dgm:pt>
    <dgm:pt modelId="{73EA2810-B6C5-449E-8ACF-29ECACC7E82A}" type="pres">
      <dgm:prSet presAssocID="{84337AF3-8AD5-43D3-8529-DF470CAA4AC7}" presName="text2" presStyleLbl="revTx" presStyleIdx="2" presStyleCnt="4" custScaleX="117996" custLinFactNeighborX="23142" custLinFactNeighborY="57795">
        <dgm:presLayoutVars>
          <dgm:chPref val="3"/>
        </dgm:presLayoutVars>
      </dgm:prSet>
      <dgm:spPr/>
      <dgm:t>
        <a:bodyPr/>
        <a:lstStyle/>
        <a:p>
          <a:pPr rtl="1"/>
          <a:endParaRPr lang="ar-SA"/>
        </a:p>
      </dgm:t>
    </dgm:pt>
    <dgm:pt modelId="{1743A982-A0C1-4888-99DD-9411E90683A0}" type="pres">
      <dgm:prSet presAssocID="{84337AF3-8AD5-43D3-8529-DF470CAA4AC7}" presName="hierChild3" presStyleCnt="0"/>
      <dgm:spPr/>
    </dgm:pt>
    <dgm:pt modelId="{80FC1F6C-91BF-4CD6-A55B-888683E4C7CC}" type="pres">
      <dgm:prSet presAssocID="{D35C9F76-6348-4FB2-BF76-3098E3B557A9}" presName="Name10" presStyleLbl="parChTrans1D2" presStyleIdx="2" presStyleCnt="3"/>
      <dgm:spPr/>
      <dgm:t>
        <a:bodyPr/>
        <a:lstStyle/>
        <a:p>
          <a:pPr rtl="1"/>
          <a:endParaRPr lang="ar-SA"/>
        </a:p>
      </dgm:t>
    </dgm:pt>
    <dgm:pt modelId="{FAD2BC2F-609C-4090-839F-1EC18E130583}" type="pres">
      <dgm:prSet presAssocID="{FCFA90D1-17FD-4753-BE47-822311735399}" presName="hierRoot2" presStyleCnt="0"/>
      <dgm:spPr/>
    </dgm:pt>
    <dgm:pt modelId="{7547B987-54DF-489D-9316-3998F7BBC0F4}" type="pres">
      <dgm:prSet presAssocID="{FCFA90D1-17FD-4753-BE47-822311735399}" presName="composite2" presStyleCnt="0"/>
      <dgm:spPr/>
    </dgm:pt>
    <dgm:pt modelId="{55B8B3EA-7D52-4761-8F6A-4C2B685AFB1C}" type="pres">
      <dgm:prSet presAssocID="{FCFA90D1-17FD-4753-BE47-822311735399}" presName="image2" presStyleLbl="node2" presStyleIdx="2" presStyleCnt="3" custScaleX="300307" custScaleY="234814"/>
      <dgm:spPr>
        <a:blipFill>
          <a:blip xmlns:r="http://schemas.openxmlformats.org/officeDocument/2006/relationships" r:embed="rId4">
            <a:extLst>
              <a:ext uri="{28A0092B-C50C-407E-A947-70E740481C1C}">
                <a14:useLocalDpi xmlns="" xmlns:a14="http://schemas.microsoft.com/office/drawing/2010/main" val="0"/>
              </a:ext>
            </a:extLst>
          </a:blip>
          <a:srcRect/>
          <a:stretch>
            <a:fillRect l="-2000" r="-2000"/>
          </a:stretch>
        </a:blipFill>
      </dgm:spPr>
    </dgm:pt>
    <dgm:pt modelId="{FBAAE734-FA2E-4C35-9683-DD0979A096A3}" type="pres">
      <dgm:prSet presAssocID="{FCFA90D1-17FD-4753-BE47-822311735399}" presName="text2" presStyleLbl="revTx" presStyleIdx="3" presStyleCnt="4" custScaleX="128529" custScaleY="110017" custLinFactNeighborY="38556">
        <dgm:presLayoutVars>
          <dgm:chPref val="3"/>
        </dgm:presLayoutVars>
      </dgm:prSet>
      <dgm:spPr/>
      <dgm:t>
        <a:bodyPr/>
        <a:lstStyle/>
        <a:p>
          <a:pPr rtl="1"/>
          <a:endParaRPr lang="ar-SA"/>
        </a:p>
      </dgm:t>
    </dgm:pt>
    <dgm:pt modelId="{1E70E0C6-785B-4BFB-A058-1122426B3D8D}" type="pres">
      <dgm:prSet presAssocID="{FCFA90D1-17FD-4753-BE47-822311735399}" presName="hierChild3" presStyleCnt="0"/>
      <dgm:spPr/>
    </dgm:pt>
  </dgm:ptLst>
  <dgm:cxnLst>
    <dgm:cxn modelId="{1CB03A6E-45CC-4429-A83D-438B503518BC}" srcId="{2A97E11A-9333-40D5-8076-B41FB31B3BBE}" destId="{05A95FAD-860A-40D1-8F8D-E2F04F1E55C2}" srcOrd="0" destOrd="0" parTransId="{BA63643A-B833-487B-8CFA-5DB35CE054FA}" sibTransId="{03952A1A-01E7-4A55-A6B0-6AD33FD8775D}"/>
    <dgm:cxn modelId="{2BE933E3-7552-4414-87A3-26EB9977BF80}" type="presOf" srcId="{2168153F-E1CB-40E7-A343-D2A0C75A1A36}" destId="{308A07FC-9C43-4258-B5F6-9BF96513D4A3}" srcOrd="0" destOrd="0" presId="urn:microsoft.com/office/officeart/2009/layout/CirclePictureHierarchy"/>
    <dgm:cxn modelId="{44D39F08-3232-4654-93B7-DD880889E2F9}" type="presOf" srcId="{2A97E11A-9333-40D5-8076-B41FB31B3BBE}" destId="{D3F4BB06-601A-4FFA-85EE-6E2A924EEBAE}" srcOrd="0" destOrd="0" presId="urn:microsoft.com/office/officeart/2009/layout/CirclePictureHierarchy"/>
    <dgm:cxn modelId="{0FB8FB12-253C-4CE2-BC32-99D65B5C354A}" srcId="{2A97E11A-9333-40D5-8076-B41FB31B3BBE}" destId="{FCFA90D1-17FD-4753-BE47-822311735399}" srcOrd="2" destOrd="0" parTransId="{D35C9F76-6348-4FB2-BF76-3098E3B557A9}" sibTransId="{6A6966D1-31FA-4CD4-99C4-6BFE620F2423}"/>
    <dgm:cxn modelId="{D0726E10-87EE-496D-B406-1CC31E8142B6}" type="presOf" srcId="{05A95FAD-860A-40D1-8F8D-E2F04F1E55C2}" destId="{BA398E73-D911-41C4-821D-1DF22538FB6B}" srcOrd="0" destOrd="0" presId="urn:microsoft.com/office/officeart/2009/layout/CirclePictureHierarchy"/>
    <dgm:cxn modelId="{CE71222F-ACE6-438E-ACF9-6C9A0FDBEC1D}" type="presOf" srcId="{FCFA90D1-17FD-4753-BE47-822311735399}" destId="{FBAAE734-FA2E-4C35-9683-DD0979A096A3}" srcOrd="0" destOrd="0" presId="urn:microsoft.com/office/officeart/2009/layout/CirclePictureHierarchy"/>
    <dgm:cxn modelId="{A20DAC6B-0A3A-4E65-80B4-D45415B2BF74}" type="presOf" srcId="{D35C9F76-6348-4FB2-BF76-3098E3B557A9}" destId="{80FC1F6C-91BF-4CD6-A55B-888683E4C7CC}" srcOrd="0" destOrd="0" presId="urn:microsoft.com/office/officeart/2009/layout/CirclePictureHierarchy"/>
    <dgm:cxn modelId="{AC3BBAD2-F081-4893-86B1-BDB0E1AA8D82}" srcId="{1A250142-A9F4-463C-AC29-6F22498470DA}" destId="{2A97E11A-9333-40D5-8076-B41FB31B3BBE}" srcOrd="0" destOrd="0" parTransId="{BB3F0602-7DE7-4654-91EA-5C656AA65564}" sibTransId="{A0AF2E81-0996-41C1-AA6D-4009DCF6EF15}"/>
    <dgm:cxn modelId="{6ECFDE43-4E0C-4105-AB25-C4B16E8E1BC5}" type="presOf" srcId="{1A250142-A9F4-463C-AC29-6F22498470DA}" destId="{977532CD-025C-457C-9001-F7BDEFA6FC8A}" srcOrd="0" destOrd="0" presId="urn:microsoft.com/office/officeart/2009/layout/CirclePictureHierarchy"/>
    <dgm:cxn modelId="{5FCE19A8-D385-42C1-BB1C-94EF59F55A4D}" type="presOf" srcId="{84337AF3-8AD5-43D3-8529-DF470CAA4AC7}" destId="{73EA2810-B6C5-449E-8ACF-29ECACC7E82A}" srcOrd="0" destOrd="0" presId="urn:microsoft.com/office/officeart/2009/layout/CirclePictureHierarchy"/>
    <dgm:cxn modelId="{0E561232-0ABC-4C4B-9EA8-752D69E5A313}" srcId="{2A97E11A-9333-40D5-8076-B41FB31B3BBE}" destId="{84337AF3-8AD5-43D3-8529-DF470CAA4AC7}" srcOrd="1" destOrd="0" parTransId="{2168153F-E1CB-40E7-A343-D2A0C75A1A36}" sibTransId="{08C8812A-284F-438F-B81A-1ED65DFF4FCB}"/>
    <dgm:cxn modelId="{1BD6F851-2BB7-4BD0-8BF8-831BF0B73F0F}" type="presOf" srcId="{BA63643A-B833-487B-8CFA-5DB35CE054FA}" destId="{87F81F4C-CEE2-4CB4-B1FC-5F9A532880AB}" srcOrd="0" destOrd="0" presId="urn:microsoft.com/office/officeart/2009/layout/CirclePictureHierarchy"/>
    <dgm:cxn modelId="{39936237-402F-460C-9AD4-2694B2F58D09}" type="presParOf" srcId="{977532CD-025C-457C-9001-F7BDEFA6FC8A}" destId="{C934C643-FD44-4F3C-A396-71835AF81B47}" srcOrd="0" destOrd="0" presId="urn:microsoft.com/office/officeart/2009/layout/CirclePictureHierarchy"/>
    <dgm:cxn modelId="{8D68D03B-6107-42BC-B9E9-4501D9AAA6C6}" type="presParOf" srcId="{C934C643-FD44-4F3C-A396-71835AF81B47}" destId="{FADE188D-2CC2-4CC5-BDC1-47C11A814E8F}" srcOrd="0" destOrd="0" presId="urn:microsoft.com/office/officeart/2009/layout/CirclePictureHierarchy"/>
    <dgm:cxn modelId="{B96EEB0E-ECB6-4673-BB80-4AED5990CB18}" type="presParOf" srcId="{FADE188D-2CC2-4CC5-BDC1-47C11A814E8F}" destId="{83AD6BD3-921B-4FEA-848A-C1ADCEE1E00B}" srcOrd="0" destOrd="0" presId="urn:microsoft.com/office/officeart/2009/layout/CirclePictureHierarchy"/>
    <dgm:cxn modelId="{908A4FEA-64FD-4980-AAE3-FF8D6C765315}" type="presParOf" srcId="{FADE188D-2CC2-4CC5-BDC1-47C11A814E8F}" destId="{D3F4BB06-601A-4FFA-85EE-6E2A924EEBAE}" srcOrd="1" destOrd="0" presId="urn:microsoft.com/office/officeart/2009/layout/CirclePictureHierarchy"/>
    <dgm:cxn modelId="{DE37A4C0-6D5E-425E-B46F-7899316C7A38}" type="presParOf" srcId="{C934C643-FD44-4F3C-A396-71835AF81B47}" destId="{37590C28-33A8-49F1-86CF-33C92E63E319}" srcOrd="1" destOrd="0" presId="urn:microsoft.com/office/officeart/2009/layout/CirclePictureHierarchy"/>
    <dgm:cxn modelId="{78FF7F85-9B74-425A-80CE-65B9CC0CDA54}" type="presParOf" srcId="{37590C28-33A8-49F1-86CF-33C92E63E319}" destId="{87F81F4C-CEE2-4CB4-B1FC-5F9A532880AB}" srcOrd="0" destOrd="0" presId="urn:microsoft.com/office/officeart/2009/layout/CirclePictureHierarchy"/>
    <dgm:cxn modelId="{8F66C0B2-0160-473B-86C2-5721B0EF0CE7}" type="presParOf" srcId="{37590C28-33A8-49F1-86CF-33C92E63E319}" destId="{95C367F3-710F-4372-BB10-82FA440C13F6}" srcOrd="1" destOrd="0" presId="urn:microsoft.com/office/officeart/2009/layout/CirclePictureHierarchy"/>
    <dgm:cxn modelId="{B3D54464-ADFA-4237-94E5-13B3AB75ACCC}" type="presParOf" srcId="{95C367F3-710F-4372-BB10-82FA440C13F6}" destId="{14A89AB1-8D79-403D-9FF1-9E9D5BFCFC8E}" srcOrd="0" destOrd="0" presId="urn:microsoft.com/office/officeart/2009/layout/CirclePictureHierarchy"/>
    <dgm:cxn modelId="{C4DC5784-D266-4330-B521-7B4DE477AAC8}" type="presParOf" srcId="{14A89AB1-8D79-403D-9FF1-9E9D5BFCFC8E}" destId="{4BF3822F-8D8C-435B-8EFF-57413EA145E5}" srcOrd="0" destOrd="0" presId="urn:microsoft.com/office/officeart/2009/layout/CirclePictureHierarchy"/>
    <dgm:cxn modelId="{FFB6FD20-DE10-4303-B325-C519A6491A2B}" type="presParOf" srcId="{14A89AB1-8D79-403D-9FF1-9E9D5BFCFC8E}" destId="{BA398E73-D911-41C4-821D-1DF22538FB6B}" srcOrd="1" destOrd="0" presId="urn:microsoft.com/office/officeart/2009/layout/CirclePictureHierarchy"/>
    <dgm:cxn modelId="{A98E7E8C-9CC6-4880-BC17-9EA75A95D6B0}" type="presParOf" srcId="{95C367F3-710F-4372-BB10-82FA440C13F6}" destId="{47E1E928-68AE-47FB-A19D-56F6ECC13205}" srcOrd="1" destOrd="0" presId="urn:microsoft.com/office/officeart/2009/layout/CirclePictureHierarchy"/>
    <dgm:cxn modelId="{29F29035-FA7C-48D2-ACF2-08C085BF90A4}" type="presParOf" srcId="{37590C28-33A8-49F1-86CF-33C92E63E319}" destId="{308A07FC-9C43-4258-B5F6-9BF96513D4A3}" srcOrd="2" destOrd="0" presId="urn:microsoft.com/office/officeart/2009/layout/CirclePictureHierarchy"/>
    <dgm:cxn modelId="{9893DABA-2D9D-425F-A659-3957A28C677F}" type="presParOf" srcId="{37590C28-33A8-49F1-86CF-33C92E63E319}" destId="{2BC44F2A-8631-4871-ACAA-522F09E35E74}" srcOrd="3" destOrd="0" presId="urn:microsoft.com/office/officeart/2009/layout/CirclePictureHierarchy"/>
    <dgm:cxn modelId="{02674519-845F-411E-A488-9ED6D3DD1FFA}" type="presParOf" srcId="{2BC44F2A-8631-4871-ACAA-522F09E35E74}" destId="{55942C9B-3887-4C95-8C1C-6C5FBA198B61}" srcOrd="0" destOrd="0" presId="urn:microsoft.com/office/officeart/2009/layout/CirclePictureHierarchy"/>
    <dgm:cxn modelId="{274E08AA-C202-455C-A14F-2E8FA74C6877}" type="presParOf" srcId="{55942C9B-3887-4C95-8C1C-6C5FBA198B61}" destId="{69283853-CF4A-4F44-95DA-37A5E24A671D}" srcOrd="0" destOrd="0" presId="urn:microsoft.com/office/officeart/2009/layout/CirclePictureHierarchy"/>
    <dgm:cxn modelId="{35CB7CDA-77E0-4B29-AEA9-EDE635AA263C}" type="presParOf" srcId="{55942C9B-3887-4C95-8C1C-6C5FBA198B61}" destId="{73EA2810-B6C5-449E-8ACF-29ECACC7E82A}" srcOrd="1" destOrd="0" presId="urn:microsoft.com/office/officeart/2009/layout/CirclePictureHierarchy"/>
    <dgm:cxn modelId="{4F96CAD8-8AE6-402D-9DFD-8FC609A6EC5A}" type="presParOf" srcId="{2BC44F2A-8631-4871-ACAA-522F09E35E74}" destId="{1743A982-A0C1-4888-99DD-9411E90683A0}" srcOrd="1" destOrd="0" presId="urn:microsoft.com/office/officeart/2009/layout/CirclePictureHierarchy"/>
    <dgm:cxn modelId="{7FB4E5EF-7B19-46EE-8A87-FFF535E4A4E6}" type="presParOf" srcId="{37590C28-33A8-49F1-86CF-33C92E63E319}" destId="{80FC1F6C-91BF-4CD6-A55B-888683E4C7CC}" srcOrd="4" destOrd="0" presId="urn:microsoft.com/office/officeart/2009/layout/CirclePictureHierarchy"/>
    <dgm:cxn modelId="{3026C0CC-9BB7-43BF-9C5B-9AA91145065F}" type="presParOf" srcId="{37590C28-33A8-49F1-86CF-33C92E63E319}" destId="{FAD2BC2F-609C-4090-839F-1EC18E130583}" srcOrd="5" destOrd="0" presId="urn:microsoft.com/office/officeart/2009/layout/CirclePictureHierarchy"/>
    <dgm:cxn modelId="{3D944CFD-6A54-4276-BD5C-F07A2740F149}" type="presParOf" srcId="{FAD2BC2F-609C-4090-839F-1EC18E130583}" destId="{7547B987-54DF-489D-9316-3998F7BBC0F4}" srcOrd="0" destOrd="0" presId="urn:microsoft.com/office/officeart/2009/layout/CirclePictureHierarchy"/>
    <dgm:cxn modelId="{A85EA1B5-8F69-406F-A4FC-21C38BD07A0B}" type="presParOf" srcId="{7547B987-54DF-489D-9316-3998F7BBC0F4}" destId="{55B8B3EA-7D52-4761-8F6A-4C2B685AFB1C}" srcOrd="0" destOrd="0" presId="urn:microsoft.com/office/officeart/2009/layout/CirclePictureHierarchy"/>
    <dgm:cxn modelId="{BBE7F171-A385-4965-A567-B3B26A705ADB}" type="presParOf" srcId="{7547B987-54DF-489D-9316-3998F7BBC0F4}" destId="{FBAAE734-FA2E-4C35-9683-DD0979A096A3}" srcOrd="1" destOrd="0" presId="urn:microsoft.com/office/officeart/2009/layout/CirclePictureHierarchy"/>
    <dgm:cxn modelId="{72B7F602-4F59-4398-B978-0A902E35BC91}" type="presParOf" srcId="{FAD2BC2F-609C-4090-839F-1EC18E130583}" destId="{1E70E0C6-785B-4BFB-A058-1122426B3D8D}" srcOrd="1" destOrd="0" presId="urn:microsoft.com/office/officeart/2009/layout/CirclePictureHierarchy"/>
  </dgm:cxnLst>
  <dgm:bg/>
  <dgm:whole/>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11-04T08:04:44.6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2702-54,'0'0,"-25"0,0 0,-25 0,1 0,24 0,-25 0,26 0,-1 0,-25 0,1 0,49 0,-25 0,25 0,-25 0,0 0,-24 0,24 0,25 0,-50 0,50 0,-24 0,24 0,-50 0,50 0,-50 0,26 0,-1 0,0 0,-49 0,24 0,50 0,-74 0,49 0,-49 0,49 0,-49 0,49 0,-50 0,1 0,0 0,-25 0,24 0,-24 0,49 0,-24 0,49 0,-24 0,-1 0,1 0,-1 0,0 0,1 18,-1-18,26 0,-1 0,-25 0,25 0,1 0,24 0,-25 0,0 0,0 0,0 0,25 0,-49 0,49 0,-25 0,25 0,-25 0,1 0,-1 0,25 0,-25 0,0 0,0 0,25 0,-24 0,-1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FFBFD1-3918-425B-8E23-6DF5468602B8}" type="datetimeFigureOut">
              <a:rPr lang="ar-SA" smtClean="0"/>
              <a:pPr/>
              <a:t>09/04/1436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FA2673-0470-4552-BE74-64B3E6146346}"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Binge_eatin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accent1">
                    <a:lumMod val="60000"/>
                    <a:lumOff val="40000"/>
                  </a:schemeClr>
                </a:solidFill>
              </a:rPr>
              <a:t>Associated with insulin resistance, diabetes, </a:t>
            </a:r>
            <a:r>
              <a:rPr lang="en-US" dirty="0" err="1" smtClean="0">
                <a:solidFill>
                  <a:schemeClr val="accent1">
                    <a:lumMod val="60000"/>
                    <a:lumOff val="40000"/>
                  </a:schemeClr>
                </a:solidFill>
              </a:rPr>
              <a:t>dyslipidemia</a:t>
            </a:r>
            <a:r>
              <a:rPr lang="en-US" dirty="0" smtClean="0">
                <a:solidFill>
                  <a:schemeClr val="accent1">
                    <a:lumMod val="60000"/>
                    <a:lumOff val="40000"/>
                  </a:schemeClr>
                </a:solidFill>
              </a:rPr>
              <a:t> and coronary heart disease.  due to access to liver circulation.</a:t>
            </a:r>
          </a:p>
          <a:p>
            <a:endParaRPr lang="ar-SA" dirty="0"/>
          </a:p>
        </p:txBody>
      </p:sp>
      <p:sp>
        <p:nvSpPr>
          <p:cNvPr id="4" name="Slide Number Placeholder 3"/>
          <p:cNvSpPr>
            <a:spLocks noGrp="1"/>
          </p:cNvSpPr>
          <p:nvPr>
            <p:ph type="sldNum" sz="quarter" idx="10"/>
          </p:nvPr>
        </p:nvSpPr>
        <p:spPr/>
        <p:txBody>
          <a:bodyPr/>
          <a:lstStyle/>
          <a:p>
            <a:fld id="{91B842C0-B6E7-46C1-A6D0-BD4B6F5DE10A}"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9635" name="عنصر نائب للملاحظات 2"/>
          <p:cNvSpPr>
            <a:spLocks noGrp="1"/>
          </p:cNvSpPr>
          <p:nvPr>
            <p:ph type="body" idx="1"/>
          </p:nvPr>
        </p:nvSpPr>
        <p:spPr bwMode="auto">
          <a:noFill/>
        </p:spPr>
        <p:txBody>
          <a:bodyPr/>
          <a:lstStyle/>
          <a:p>
            <a:endParaRPr lang="ar-SA" dirty="0" smtClean="0"/>
          </a:p>
        </p:txBody>
      </p:sp>
      <p:sp>
        <p:nvSpPr>
          <p:cNvPr id="6963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82F884-2FC3-4FFD-89C6-5D2211F6ACD8}" type="slidenum">
              <a:rPr lang="ar-SA" smtClean="0"/>
              <a:pPr/>
              <a:t>40</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0659" name="عنصر نائب للملاحظات 2"/>
          <p:cNvSpPr>
            <a:spLocks noGrp="1"/>
          </p:cNvSpPr>
          <p:nvPr>
            <p:ph type="body" idx="1"/>
          </p:nvPr>
        </p:nvSpPr>
        <p:spPr bwMode="auto">
          <a:noFill/>
        </p:spPr>
        <p:txBody>
          <a:bodyPr/>
          <a:lstStyle/>
          <a:p>
            <a:r>
              <a:rPr lang="en-US" smtClean="0">
                <a:latin typeface="Times New Roman" pitchFamily="18" charset="0"/>
                <a:cs typeface="Times New Roman" pitchFamily="18" charset="0"/>
              </a:rPr>
              <a:t>exercise program and decreased caloric intake be recommended to all patients about to stop smoking </a:t>
            </a:r>
            <a:endParaRPr lang="ar-SA" smtClean="0"/>
          </a:p>
        </p:txBody>
      </p:sp>
      <p:sp>
        <p:nvSpPr>
          <p:cNvPr id="7066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4AFBD6-871A-477D-AE8F-2E8966D50AF8}" type="slidenum">
              <a:rPr lang="ar-SA" smtClean="0"/>
              <a:pPr/>
              <a:t>46</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latin typeface="+mn-lt"/>
                <a:ea typeface="+mn-ea"/>
                <a:cs typeface="+mn-cs"/>
              </a:rPr>
              <a:t>Ghrelin</a:t>
            </a:r>
            <a:r>
              <a:rPr lang="en-US" sz="1200" b="0" i="0" kern="1200" dirty="0" smtClean="0">
                <a:solidFill>
                  <a:schemeClr val="tx1"/>
                </a:solidFill>
                <a:latin typeface="+mn-lt"/>
                <a:ea typeface="+mn-ea"/>
                <a:cs typeface="+mn-cs"/>
              </a:rPr>
              <a:t> is a hormone produced mainly by P</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cells lining the </a:t>
            </a:r>
            <a:r>
              <a:rPr lang="en-US" sz="1200" b="0" i="0" kern="1200" dirty="0" err="1" smtClean="0">
                <a:solidFill>
                  <a:schemeClr val="tx1"/>
                </a:solidFill>
                <a:latin typeface="+mn-lt"/>
                <a:ea typeface="+mn-ea"/>
                <a:cs typeface="+mn-cs"/>
              </a:rPr>
              <a:t>fundus</a:t>
            </a:r>
            <a:r>
              <a:rPr lang="en-US" sz="1200" b="0" i="0" kern="1200" dirty="0" smtClean="0">
                <a:solidFill>
                  <a:schemeClr val="tx1"/>
                </a:solidFill>
                <a:latin typeface="+mn-lt"/>
                <a:ea typeface="+mn-ea"/>
                <a:cs typeface="+mn-cs"/>
              </a:rPr>
              <a:t> of the human stomach and epsilon cells of the pancreas that stimulates hunger</a:t>
            </a:r>
            <a:endParaRPr lang="ar-SA" dirty="0" smtClean="0"/>
          </a:p>
          <a:p>
            <a:endParaRPr lang="ar-SA" dirty="0"/>
          </a:p>
        </p:txBody>
      </p:sp>
      <p:sp>
        <p:nvSpPr>
          <p:cNvPr id="4" name="Slide Number Placeholder 3"/>
          <p:cNvSpPr>
            <a:spLocks noGrp="1"/>
          </p:cNvSpPr>
          <p:nvPr>
            <p:ph type="sldNum" sz="quarter" idx="10"/>
          </p:nvPr>
        </p:nvSpPr>
        <p:spPr/>
        <p:txBody>
          <a:bodyPr/>
          <a:lstStyle/>
          <a:p>
            <a:fld id="{72FA2673-0470-4552-BE74-64B3E6146346}" type="slidenum">
              <a:rPr lang="ar-SA" smtClean="0"/>
              <a:pPr/>
              <a:t>51</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A. Recurrent episodes of binge eating. An episode of </a:t>
            </a:r>
            <a:r>
              <a:rPr lang="en-US" dirty="0" smtClean="0">
                <a:hlinkClick r:id="rId3" tooltip="Binge eating"/>
              </a:rPr>
              <a:t>binge eating</a:t>
            </a:r>
            <a:r>
              <a:rPr lang="en-US" dirty="0" smtClean="0"/>
              <a:t> is characterized by both of the following:</a:t>
            </a:r>
          </a:p>
          <a:p>
            <a:r>
              <a:rPr lang="en-US" dirty="0" smtClean="0"/>
              <a:t>Eating, in discrete period of time (e.g., within any 2-hour period), an amount of food that is definitely larger than what most people would eat in a similar period of time under similar circumstances.</a:t>
            </a:r>
          </a:p>
          <a:p>
            <a:r>
              <a:rPr lang="en-US" dirty="0" smtClean="0"/>
              <a:t>A sense of lack of control over eating during the episode (e.g., a feeling that one cannot stop eating or control what or how much one is eating).</a:t>
            </a:r>
          </a:p>
          <a:p>
            <a:r>
              <a:rPr lang="en-US" dirty="0" smtClean="0"/>
              <a:t>B. The binge-eating episodes are associated with three (or more) of the following:</a:t>
            </a:r>
          </a:p>
          <a:p>
            <a:r>
              <a:rPr lang="en-US" dirty="0" smtClean="0"/>
              <a:t>Eating much more rapidly than normal.</a:t>
            </a:r>
          </a:p>
          <a:p>
            <a:r>
              <a:rPr lang="en-US" dirty="0" smtClean="0"/>
              <a:t>Eating until feeling uncomfortably full.</a:t>
            </a:r>
          </a:p>
          <a:p>
            <a:r>
              <a:rPr lang="en-US" dirty="0" smtClean="0"/>
              <a:t>Eating large amount of food when not feeling physically hungry.</a:t>
            </a:r>
          </a:p>
          <a:p>
            <a:r>
              <a:rPr lang="en-US" dirty="0" smtClean="0"/>
              <a:t>Eating alone because of feeling embarrassed by how much one is eating.</a:t>
            </a:r>
          </a:p>
          <a:p>
            <a:r>
              <a:rPr lang="en-US" dirty="0" smtClean="0"/>
              <a:t>Feeling disgusted with oneself, depressed, or very guilty afterward.</a:t>
            </a:r>
          </a:p>
          <a:p>
            <a:r>
              <a:rPr lang="en-US" dirty="0" smtClean="0"/>
              <a:t>C. Marked distress regarding binge eating is present.</a:t>
            </a:r>
            <a:br>
              <a:rPr lang="en-US" dirty="0" smtClean="0"/>
            </a:br>
            <a:r>
              <a:rPr lang="en-US" dirty="0" smtClean="0"/>
              <a:t>D. The binge eating occurs, on average, at least once a week for 3 months.</a:t>
            </a:r>
          </a:p>
          <a:p>
            <a:endParaRPr lang="en-US" dirty="0"/>
          </a:p>
        </p:txBody>
      </p:sp>
      <p:sp>
        <p:nvSpPr>
          <p:cNvPr id="4" name="عنصر نائب لرقم الشريحة 3"/>
          <p:cNvSpPr>
            <a:spLocks noGrp="1"/>
          </p:cNvSpPr>
          <p:nvPr>
            <p:ph type="sldNum" sz="quarter" idx="10"/>
          </p:nvPr>
        </p:nvSpPr>
        <p:spPr/>
        <p:txBody>
          <a:bodyPr/>
          <a:lstStyle/>
          <a:p>
            <a:fld id="{72FA2673-0470-4552-BE74-64B3E6146346}" type="slidenum">
              <a:rPr lang="ar-SA" smtClean="0"/>
              <a:pPr/>
              <a:t>55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91B842C0-B6E7-46C1-A6D0-BD4B6F5DE10A}" type="slidenum">
              <a:rPr lang="ar-SA" smtClean="0"/>
              <a:pPr/>
              <a:t>56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Depression</a:t>
            </a:r>
            <a:endParaRPr lang="ar-SA" dirty="0"/>
          </a:p>
        </p:txBody>
      </p:sp>
      <p:sp>
        <p:nvSpPr>
          <p:cNvPr id="4" name="Slide Number Placeholder 3"/>
          <p:cNvSpPr>
            <a:spLocks noGrp="1"/>
          </p:cNvSpPr>
          <p:nvPr>
            <p:ph type="sldNum" sz="quarter" idx="10"/>
          </p:nvPr>
        </p:nvSpPr>
        <p:spPr/>
        <p:txBody>
          <a:bodyPr/>
          <a:lstStyle/>
          <a:p>
            <a:fld id="{72FA2673-0470-4552-BE74-64B3E6146346}" type="slidenum">
              <a:rPr lang="ar-SA" smtClean="0"/>
              <a:pPr/>
              <a:t>66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1/29/2015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D8BD707-D9CF-40AE-B4C6-C98DA3205C09}" type="datetimeFigureOut">
              <a:rPr lang="en-US" smtClean="0"/>
              <a:pPr/>
              <a:t>1/29/2015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D8BD707-D9CF-40AE-B4C6-C98DA3205C09}" type="datetimeFigureOut">
              <a:rPr lang="en-US" smtClean="0"/>
              <a:pPr/>
              <a:t>1/29/2015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8BD707-D9CF-40AE-B4C6-C98DA3205C09}" type="datetimeFigureOut">
              <a:rPr lang="en-US" smtClean="0"/>
              <a:pPr/>
              <a:t>1/29/2015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1/29/2015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1/29/2015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hyperlink" Target="http://www.ncbi.nlm.nih.gov/pubmed/1595187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24" Type="http://schemas.openxmlformats.org/officeDocument/2006/relationships/image" Target="../media/image28.emf"/><Relationship Id="rId23" Type="http://schemas.openxmlformats.org/officeDocument/2006/relationships/customXml" Target="../ink/ink10.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219200"/>
            <a:ext cx="6019800" cy="1676400"/>
          </a:xfrm>
        </p:spPr>
        <p:txBody>
          <a:bodyPr>
            <a:normAutofit/>
          </a:bodyPr>
          <a:lstStyle/>
          <a:p>
            <a:r>
              <a:rPr lang="en-US" dirty="0"/>
              <a:t>Approach to obese </a:t>
            </a:r>
            <a:r>
              <a:rPr lang="en-US" dirty="0" smtClean="0"/>
              <a:t>patients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bg2">
                    <a:lumMod val="50000"/>
                  </a:schemeClr>
                </a:solidFill>
              </a:rPr>
              <a:t>Presented by:</a:t>
            </a:r>
          </a:p>
          <a:p>
            <a:r>
              <a:rPr lang="en-US" dirty="0" err="1" smtClean="0">
                <a:solidFill>
                  <a:schemeClr val="bg2">
                    <a:lumMod val="50000"/>
                  </a:schemeClr>
                </a:solidFill>
              </a:rPr>
              <a:t>Abdulaziz</a:t>
            </a:r>
            <a:r>
              <a:rPr lang="en-US" dirty="0" smtClean="0">
                <a:solidFill>
                  <a:schemeClr val="bg2">
                    <a:lumMod val="50000"/>
                  </a:schemeClr>
                </a:solidFill>
              </a:rPr>
              <a:t>  </a:t>
            </a:r>
            <a:r>
              <a:rPr lang="en-US" dirty="0" err="1" smtClean="0">
                <a:solidFill>
                  <a:schemeClr val="bg2">
                    <a:lumMod val="50000"/>
                  </a:schemeClr>
                </a:solidFill>
              </a:rPr>
              <a:t>Mosleh</a:t>
            </a:r>
            <a:r>
              <a:rPr lang="en-US" dirty="0" smtClean="0">
                <a:solidFill>
                  <a:schemeClr val="bg2">
                    <a:lumMod val="50000"/>
                  </a:schemeClr>
                </a:solidFill>
              </a:rPr>
              <a:t> </a:t>
            </a:r>
            <a:r>
              <a:rPr lang="en-US" dirty="0" err="1" smtClean="0">
                <a:solidFill>
                  <a:schemeClr val="bg2">
                    <a:lumMod val="50000"/>
                  </a:schemeClr>
                </a:solidFill>
              </a:rPr>
              <a:t>Alonazy</a:t>
            </a:r>
            <a:endParaRPr lang="en-US" dirty="0" smtClean="0">
              <a:solidFill>
                <a:schemeClr val="bg2">
                  <a:lumMod val="50000"/>
                </a:schemeClr>
              </a:solidFill>
            </a:endParaRPr>
          </a:p>
          <a:p>
            <a:r>
              <a:rPr lang="en-US" dirty="0" smtClean="0">
                <a:solidFill>
                  <a:schemeClr val="bg2">
                    <a:lumMod val="50000"/>
                  </a:schemeClr>
                </a:solidFill>
              </a:rPr>
              <a:t>Abdullah </a:t>
            </a:r>
            <a:r>
              <a:rPr lang="en-US" dirty="0" err="1" smtClean="0">
                <a:solidFill>
                  <a:schemeClr val="bg2">
                    <a:lumMod val="50000"/>
                  </a:schemeClr>
                </a:solidFill>
              </a:rPr>
              <a:t>Saleh</a:t>
            </a:r>
            <a:r>
              <a:rPr lang="en-US" dirty="0" smtClean="0">
                <a:solidFill>
                  <a:schemeClr val="bg2">
                    <a:lumMod val="50000"/>
                  </a:schemeClr>
                </a:solidFill>
              </a:rPr>
              <a:t> </a:t>
            </a:r>
            <a:r>
              <a:rPr lang="en-US" dirty="0" err="1" smtClean="0">
                <a:solidFill>
                  <a:schemeClr val="bg2">
                    <a:lumMod val="50000"/>
                  </a:schemeClr>
                </a:solidFill>
              </a:rPr>
              <a:t>Alkhuraiji</a:t>
            </a:r>
            <a:endParaRPr lang="en-US" dirty="0">
              <a:solidFill>
                <a:schemeClr val="bg2">
                  <a:lumMod val="50000"/>
                </a:schemeClr>
              </a:solidFill>
            </a:endParaRPr>
          </a:p>
          <a:p>
            <a:r>
              <a:rPr lang="en-US" dirty="0" err="1" smtClean="0">
                <a:solidFill>
                  <a:schemeClr val="bg2">
                    <a:lumMod val="50000"/>
                  </a:schemeClr>
                </a:solidFill>
              </a:rPr>
              <a:t>Abdulaziz</a:t>
            </a:r>
            <a:r>
              <a:rPr lang="en-US" dirty="0" smtClean="0">
                <a:solidFill>
                  <a:schemeClr val="bg2">
                    <a:lumMod val="50000"/>
                  </a:schemeClr>
                </a:solidFill>
              </a:rPr>
              <a:t> Bandar </a:t>
            </a:r>
            <a:r>
              <a:rPr lang="en-US" dirty="0" err="1" smtClean="0">
                <a:solidFill>
                  <a:schemeClr val="bg2">
                    <a:lumMod val="50000"/>
                  </a:schemeClr>
                </a:solidFill>
              </a:rPr>
              <a:t>Alsuwailem</a:t>
            </a:r>
            <a:endParaRPr lang="en-US" dirty="0" smtClean="0">
              <a:solidFill>
                <a:schemeClr val="bg2">
                  <a:lumMod val="50000"/>
                </a:schemeClr>
              </a:solidFill>
            </a:endParaRPr>
          </a:p>
          <a:p>
            <a:endParaRPr lang="en-US" dirty="0" smtClean="0">
              <a:solidFill>
                <a:schemeClr val="bg2">
                  <a:lumMod val="50000"/>
                </a:schemeClr>
              </a:solidFill>
            </a:endParaRPr>
          </a:p>
        </p:txBody>
      </p:sp>
    </p:spTree>
    <p:extLst>
      <p:ext uri="{BB962C8B-B14F-4D97-AF65-F5344CB8AC3E}">
        <p14:creationId xmlns:p14="http://schemas.microsoft.com/office/powerpoint/2010/main" xmlns="" val="355949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Classifications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26860408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828800"/>
            <a:ext cx="6957508" cy="4003829"/>
          </a:xfrm>
        </p:spPr>
        <p:txBody>
          <a:bodyPr>
            <a:normAutofit fontScale="92500" lnSpcReduction="20000"/>
          </a:bodyPr>
          <a:lstStyle/>
          <a:p>
            <a:pPr algn="l" rtl="0">
              <a:buFont typeface="Wingdings" pitchFamily="2" charset="2"/>
              <a:buChar char="v"/>
            </a:pPr>
            <a:r>
              <a:rPr lang="en-US" dirty="0" smtClean="0"/>
              <a:t>Complications:</a:t>
            </a:r>
            <a:br>
              <a:rPr lang="en-US" dirty="0" smtClean="0"/>
            </a:br>
            <a:r>
              <a:rPr lang="en-US" dirty="0" smtClean="0">
                <a:sym typeface="Wingdings" pitchFamily="2" charset="2"/>
              </a:rPr>
              <a:t> short term  </a:t>
            </a:r>
            <a:r>
              <a:rPr lang="en-US" sz="4400" dirty="0">
                <a:latin typeface="Angsana New" pitchFamily="18" charset="-34"/>
                <a:cs typeface="Angsana New" pitchFamily="18" charset="-34"/>
                <a:sym typeface="Wingdings" pitchFamily="2" charset="2"/>
              </a:rPr>
              <a:t>Bleeding</a:t>
            </a:r>
            <a:r>
              <a:rPr lang="en-US" dirty="0" smtClean="0">
                <a:sym typeface="Wingdings" pitchFamily="2" charset="2"/>
              </a:rPr>
              <a:t>, Infection, or Anesthesia complications.</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long term  Hypoglycemia</a:t>
            </a:r>
            <a:br>
              <a:rPr lang="en-US" dirty="0" smtClean="0">
                <a:sym typeface="Wingdings" pitchFamily="2" charset="2"/>
              </a:rPr>
            </a:br>
            <a:r>
              <a:rPr lang="en-US" dirty="0" smtClean="0">
                <a:sym typeface="Wingdings" pitchFamily="2" charset="2"/>
              </a:rPr>
              <a:t>                          Anemia</a:t>
            </a:r>
            <a:br>
              <a:rPr lang="en-US" dirty="0" smtClean="0">
                <a:sym typeface="Wingdings" pitchFamily="2" charset="2"/>
              </a:rPr>
            </a:br>
            <a:r>
              <a:rPr lang="en-US" dirty="0" smtClean="0">
                <a:sym typeface="Wingdings" pitchFamily="2" charset="2"/>
              </a:rPr>
              <a:t>                           malnutrition</a:t>
            </a:r>
            <a:br>
              <a:rPr lang="en-US" dirty="0" smtClean="0">
                <a:sym typeface="Wingdings" pitchFamily="2" charset="2"/>
              </a:rPr>
            </a:br>
            <a:r>
              <a:rPr lang="en-US" dirty="0" smtClean="0">
                <a:sym typeface="Wingdings" pitchFamily="2" charset="2"/>
              </a:rPr>
              <a:t>                          vitamin deficiency</a:t>
            </a:r>
            <a:br>
              <a:rPr lang="en-US" dirty="0" smtClean="0">
                <a:sym typeface="Wingdings" pitchFamily="2" charset="2"/>
              </a:rPr>
            </a:br>
            <a:r>
              <a:rPr lang="en-US" dirty="0" smtClean="0">
                <a:sym typeface="Wingdings" pitchFamily="2" charset="2"/>
              </a:rPr>
              <a:t>                           ulcers</a:t>
            </a:r>
            <a:br>
              <a:rPr lang="en-US" dirty="0" smtClean="0">
                <a:sym typeface="Wingdings" pitchFamily="2" charset="2"/>
              </a:rPr>
            </a:br>
            <a:r>
              <a:rPr lang="en-US" dirty="0" smtClean="0">
                <a:sym typeface="Wingdings" pitchFamily="2" charset="2"/>
              </a:rPr>
              <a:t>                          Death,,,,, this is rare</a:t>
            </a:r>
          </a:p>
        </p:txBody>
      </p:sp>
    </p:spTree>
    <p:extLst>
      <p:ext uri="{BB962C8B-B14F-4D97-AF65-F5344CB8AC3E}">
        <p14:creationId xmlns="" xmlns:p14="http://schemas.microsoft.com/office/powerpoint/2010/main" val="14015513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600" y="274638"/>
            <a:ext cx="7924800" cy="1143000"/>
          </a:xfrm>
        </p:spPr>
        <p:txBody>
          <a:bodyPr/>
          <a:lstStyle/>
          <a:p>
            <a:endParaRPr lang="ar-SA"/>
          </a:p>
        </p:txBody>
      </p:sp>
      <p:sp>
        <p:nvSpPr>
          <p:cNvPr id="12" name="Content Placeholder 2"/>
          <p:cNvSpPr>
            <a:spLocks noGrp="1"/>
          </p:cNvSpPr>
          <p:nvPr>
            <p:ph idx="1"/>
          </p:nvPr>
        </p:nvSpPr>
        <p:spPr>
          <a:xfrm>
            <a:off x="457200" y="1600200"/>
            <a:ext cx="8229600" cy="4525963"/>
          </a:xfrm>
          <a:prstGeom prst="rect">
            <a:avLst/>
          </a:prstGeom>
        </p:spPr>
        <p:txBody>
          <a:bodyPr/>
          <a:lstStyle/>
          <a:p>
            <a:endParaRPr lang="ar-SA"/>
          </a:p>
        </p:txBody>
      </p:sp>
      <p:pic>
        <p:nvPicPr>
          <p:cNvPr id="13" name="Picture 2"/>
          <p:cNvPicPr>
            <a:picLocks noChangeAspect="1" noChangeArrowheads="1"/>
          </p:cNvPicPr>
          <p:nvPr/>
        </p:nvPicPr>
        <p:blipFill>
          <a:blip r:embed="rId2" cstate="print"/>
          <a:srcRect/>
          <a:stretch>
            <a:fillRect/>
          </a:stretch>
        </p:blipFill>
        <p:spPr bwMode="auto">
          <a:xfrm>
            <a:off x="361950" y="228600"/>
            <a:ext cx="84201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066800"/>
          </a:xfrm>
        </p:spPr>
        <p:txBody>
          <a:bodyPr>
            <a:normAutofit/>
          </a:bodyPr>
          <a:lstStyle/>
          <a:p>
            <a:r>
              <a:rPr lang="en-US" sz="3600" dirty="0" smtClean="0"/>
              <a:t>    How to Prevent ?</a:t>
            </a:r>
            <a:endParaRPr lang="ar-SA" sz="3600" dirty="0"/>
          </a:p>
        </p:txBody>
      </p:sp>
      <p:sp>
        <p:nvSpPr>
          <p:cNvPr id="3" name="Content Placeholder 2"/>
          <p:cNvSpPr>
            <a:spLocks noGrp="1"/>
          </p:cNvSpPr>
          <p:nvPr>
            <p:ph idx="1"/>
          </p:nvPr>
        </p:nvSpPr>
        <p:spPr/>
        <p:txBody>
          <a:bodyPr/>
          <a:lstStyle/>
          <a:p>
            <a:pPr algn="l" rtl="0"/>
            <a:r>
              <a:rPr lang="en-US" dirty="0">
                <a:solidFill>
                  <a:srgbClr val="336600"/>
                </a:solidFill>
                <a:latin typeface="+mj-lt"/>
              </a:rPr>
              <a:t>T</a:t>
            </a:r>
            <a:r>
              <a:rPr lang="en-US" dirty="0" smtClean="0">
                <a:solidFill>
                  <a:srgbClr val="336600"/>
                </a:solidFill>
                <a:latin typeface="+mj-lt"/>
              </a:rPr>
              <a:t>he </a:t>
            </a:r>
            <a:r>
              <a:rPr lang="en-US" dirty="0">
                <a:solidFill>
                  <a:srgbClr val="336600"/>
                </a:solidFill>
                <a:latin typeface="+mj-lt"/>
              </a:rPr>
              <a:t>steps to prevent weight gain are the same as the steps to lose weight</a:t>
            </a:r>
            <a:r>
              <a:rPr lang="en-US" dirty="0" smtClean="0">
                <a:solidFill>
                  <a:srgbClr val="336600"/>
                </a:solidFill>
                <a:latin typeface="+mj-lt"/>
              </a:rPr>
              <a:t>:</a:t>
            </a:r>
          </a:p>
          <a:p>
            <a:pPr marL="109728" indent="0" algn="l" rtl="0">
              <a:buNone/>
            </a:pPr>
            <a:endParaRPr lang="en-US" dirty="0" smtClean="0">
              <a:latin typeface="+mj-lt"/>
            </a:endParaRPr>
          </a:p>
          <a:p>
            <a:pPr algn="l" rtl="0"/>
            <a:r>
              <a:rPr lang="en-US" dirty="0">
                <a:solidFill>
                  <a:srgbClr val="00B050"/>
                </a:solidFill>
                <a:latin typeface="+mj-lt"/>
              </a:rPr>
              <a:t>D</a:t>
            </a:r>
            <a:r>
              <a:rPr lang="en-US" dirty="0" smtClean="0">
                <a:solidFill>
                  <a:srgbClr val="00B050"/>
                </a:solidFill>
                <a:latin typeface="+mj-lt"/>
              </a:rPr>
              <a:t>aily exercise</a:t>
            </a:r>
          </a:p>
          <a:p>
            <a:pPr algn="l" rtl="0"/>
            <a:r>
              <a:rPr lang="en-US" dirty="0">
                <a:solidFill>
                  <a:srgbClr val="00B050"/>
                </a:solidFill>
                <a:latin typeface="+mj-lt"/>
              </a:rPr>
              <a:t>H</a:t>
            </a:r>
            <a:r>
              <a:rPr lang="en-US" dirty="0" smtClean="0">
                <a:solidFill>
                  <a:srgbClr val="00B050"/>
                </a:solidFill>
                <a:latin typeface="+mj-lt"/>
              </a:rPr>
              <a:t>ealthy </a:t>
            </a:r>
            <a:r>
              <a:rPr lang="en-US" dirty="0">
                <a:solidFill>
                  <a:srgbClr val="00B050"/>
                </a:solidFill>
                <a:latin typeface="+mj-lt"/>
              </a:rPr>
              <a:t>diet, and a long-term commitment to watch what you eat and drink</a:t>
            </a:r>
            <a:endParaRPr lang="ar-SA" dirty="0">
              <a:solidFill>
                <a:srgbClr val="00B050"/>
              </a:solidFill>
              <a:latin typeface="+mj-lt"/>
            </a:endParaRPr>
          </a:p>
        </p:txBody>
      </p:sp>
    </p:spTree>
    <p:extLst>
      <p:ext uri="{BB962C8B-B14F-4D97-AF65-F5344CB8AC3E}">
        <p14:creationId xmlns:p14="http://schemas.microsoft.com/office/powerpoint/2010/main" xmlns="" val="29776332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regularly</a:t>
            </a:r>
            <a:endParaRPr lang="ar-SA" dirty="0"/>
          </a:p>
        </p:txBody>
      </p:sp>
      <p:sp>
        <p:nvSpPr>
          <p:cNvPr id="3" name="Content Placeholder 2"/>
          <p:cNvSpPr>
            <a:spLocks noGrp="1"/>
          </p:cNvSpPr>
          <p:nvPr>
            <p:ph idx="1"/>
          </p:nvPr>
        </p:nvSpPr>
        <p:spPr/>
        <p:txBody>
          <a:bodyPr/>
          <a:lstStyle/>
          <a:p>
            <a:pPr algn="l" rtl="0"/>
            <a:r>
              <a:rPr lang="en-US" dirty="0">
                <a:latin typeface="+mj-lt"/>
              </a:rPr>
              <a:t>According to the American College of Sports Medicine, you need to get </a:t>
            </a:r>
            <a:r>
              <a:rPr lang="en-US" dirty="0">
                <a:solidFill>
                  <a:srgbClr val="0070C0"/>
                </a:solidFill>
                <a:latin typeface="+mj-lt"/>
              </a:rPr>
              <a:t>150 to 250 minutes of moderate-intensity activity a week</a:t>
            </a:r>
            <a:r>
              <a:rPr lang="en-US" dirty="0">
                <a:latin typeface="+mj-lt"/>
              </a:rPr>
              <a:t> to prevent weight gain. </a:t>
            </a:r>
            <a:endParaRPr lang="en-US" dirty="0" smtClean="0">
              <a:latin typeface="+mj-lt"/>
            </a:endParaRPr>
          </a:p>
          <a:p>
            <a:pPr algn="l" rtl="0"/>
            <a:r>
              <a:rPr lang="en-US" dirty="0" smtClean="0">
                <a:latin typeface="+mj-lt"/>
              </a:rPr>
              <a:t>Moderately </a:t>
            </a:r>
            <a:r>
              <a:rPr lang="en-US" dirty="0">
                <a:latin typeface="+mj-lt"/>
              </a:rPr>
              <a:t>intense physical activities include </a:t>
            </a:r>
            <a:r>
              <a:rPr lang="en-US" dirty="0">
                <a:solidFill>
                  <a:srgbClr val="FF9900"/>
                </a:solidFill>
                <a:latin typeface="+mj-lt"/>
              </a:rPr>
              <a:t>fast walking </a:t>
            </a:r>
            <a:r>
              <a:rPr lang="en-US" dirty="0">
                <a:latin typeface="+mj-lt"/>
              </a:rPr>
              <a:t>and </a:t>
            </a:r>
            <a:r>
              <a:rPr lang="en-US" dirty="0" smtClean="0">
                <a:solidFill>
                  <a:srgbClr val="FF9900"/>
                </a:solidFill>
                <a:latin typeface="+mj-lt"/>
              </a:rPr>
              <a:t>swimming</a:t>
            </a:r>
            <a:endParaRPr lang="ar-SA" dirty="0">
              <a:solidFill>
                <a:srgbClr val="FF9900"/>
              </a:solidFill>
              <a:latin typeface="+mj-lt"/>
            </a:endParaRPr>
          </a:p>
        </p:txBody>
      </p:sp>
    </p:spTree>
    <p:extLst>
      <p:ext uri="{BB962C8B-B14F-4D97-AF65-F5344CB8AC3E}">
        <p14:creationId xmlns:p14="http://schemas.microsoft.com/office/powerpoint/2010/main" xmlns="" val="17331860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Monitor your weight regularly</a:t>
            </a:r>
            <a:endParaRPr lang="ar-SA" dirty="0"/>
          </a:p>
        </p:txBody>
      </p:sp>
      <p:sp>
        <p:nvSpPr>
          <p:cNvPr id="3" name="Content Placeholder 2"/>
          <p:cNvSpPr>
            <a:spLocks noGrp="1"/>
          </p:cNvSpPr>
          <p:nvPr>
            <p:ph idx="1"/>
          </p:nvPr>
        </p:nvSpPr>
        <p:spPr>
          <a:xfrm>
            <a:off x="457200" y="2249424"/>
            <a:ext cx="4258816" cy="4325112"/>
          </a:xfrm>
        </p:spPr>
        <p:txBody>
          <a:bodyPr/>
          <a:lstStyle/>
          <a:p>
            <a:pPr algn="l" rtl="0"/>
            <a:r>
              <a:rPr lang="en-US" dirty="0">
                <a:latin typeface="+mj-lt"/>
              </a:rPr>
              <a:t>Monitoring your weight can tell you </a:t>
            </a:r>
            <a:r>
              <a:rPr lang="en-US" dirty="0">
                <a:solidFill>
                  <a:srgbClr val="00B050"/>
                </a:solidFill>
                <a:latin typeface="+mj-lt"/>
              </a:rPr>
              <a:t>whether your efforts are working</a:t>
            </a:r>
            <a:r>
              <a:rPr lang="en-US" dirty="0">
                <a:latin typeface="+mj-lt"/>
              </a:rPr>
              <a:t> and can help you detect small weight gains before they become big problems.</a:t>
            </a:r>
            <a:endParaRPr lang="ar-SA" dirty="0">
              <a:latin typeface="+mj-lt"/>
            </a:endParaRPr>
          </a:p>
        </p:txBody>
      </p:sp>
      <p:pic>
        <p:nvPicPr>
          <p:cNvPr id="4" name="Picture 3" descr="obese pic.jpg"/>
          <p:cNvPicPr>
            <a:picLocks noChangeAspect="1"/>
          </p:cNvPicPr>
          <p:nvPr/>
        </p:nvPicPr>
        <p:blipFill>
          <a:blip r:embed="rId2" cstate="print"/>
          <a:stretch>
            <a:fillRect/>
          </a:stretch>
        </p:blipFill>
        <p:spPr>
          <a:xfrm>
            <a:off x="4648200" y="2276872"/>
            <a:ext cx="3888432" cy="3888432"/>
          </a:xfrm>
          <a:prstGeom prst="rect">
            <a:avLst/>
          </a:prstGeom>
        </p:spPr>
      </p:pic>
    </p:spTree>
    <p:extLst>
      <p:ext uri="{BB962C8B-B14F-4D97-AF65-F5344CB8AC3E}">
        <p14:creationId xmlns:p14="http://schemas.microsoft.com/office/powerpoint/2010/main" xmlns="" val="16756311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pPr algn="ctr"/>
            <a:r>
              <a:rPr lang="en-US" sz="4400" b="1" dirty="0" smtClean="0"/>
              <a:t>Children</a:t>
            </a:r>
            <a:endParaRPr lang="ar-SA" sz="4400" dirty="0"/>
          </a:p>
        </p:txBody>
      </p:sp>
      <p:sp>
        <p:nvSpPr>
          <p:cNvPr id="3" name="Content Placeholder 2"/>
          <p:cNvSpPr>
            <a:spLocks noGrp="1"/>
          </p:cNvSpPr>
          <p:nvPr>
            <p:ph idx="1"/>
          </p:nvPr>
        </p:nvSpPr>
        <p:spPr>
          <a:xfrm>
            <a:off x="457200" y="1988840"/>
            <a:ext cx="8229600" cy="4259560"/>
          </a:xfrm>
        </p:spPr>
        <p:txBody>
          <a:bodyPr>
            <a:normAutofit fontScale="92500" lnSpcReduction="10000"/>
          </a:bodyPr>
          <a:lstStyle/>
          <a:p>
            <a:pPr algn="l" rtl="0"/>
            <a:r>
              <a:rPr lang="en-US" sz="3200" b="1" dirty="0">
                <a:latin typeface="+mj-lt"/>
              </a:rPr>
              <a:t>Be a role model</a:t>
            </a:r>
            <a:r>
              <a:rPr lang="en-US" dirty="0">
                <a:latin typeface="+mj-lt"/>
              </a:rPr>
              <a:t>. Parents who eat healthy foods and participate in physical activity set an example so that a child is more likely to do the same</a:t>
            </a:r>
            <a:r>
              <a:rPr lang="en-US" dirty="0" smtClean="0">
                <a:latin typeface="+mj-lt"/>
              </a:rPr>
              <a:t>.</a:t>
            </a:r>
          </a:p>
          <a:p>
            <a:pPr algn="l" rtl="0"/>
            <a:r>
              <a:rPr lang="en-US" b="1" dirty="0">
                <a:latin typeface="+mj-lt"/>
              </a:rPr>
              <a:t>Encourage physical </a:t>
            </a:r>
            <a:r>
              <a:rPr lang="en-US" b="1" dirty="0" smtClean="0">
                <a:latin typeface="+mj-lt"/>
              </a:rPr>
              <a:t>activity.</a:t>
            </a:r>
          </a:p>
          <a:p>
            <a:r>
              <a:rPr lang="en-US" b="1" dirty="0">
                <a:latin typeface="+mj-lt"/>
              </a:rPr>
              <a:t>Reduce "screen" time in front of </a:t>
            </a:r>
            <a:r>
              <a:rPr lang="en-US" b="1" dirty="0" smtClean="0">
                <a:latin typeface="+mj-lt"/>
              </a:rPr>
              <a:t>TV and </a:t>
            </a:r>
            <a:r>
              <a:rPr lang="en-US" b="1" dirty="0">
                <a:latin typeface="+mj-lt"/>
              </a:rPr>
              <a:t>computer to less than two hours daily.</a:t>
            </a:r>
          </a:p>
          <a:p>
            <a:pPr algn="l" rtl="0"/>
            <a:r>
              <a:rPr lang="en-US" b="1" dirty="0">
                <a:latin typeface="+mj-lt"/>
              </a:rPr>
              <a:t>Avoid using food as a </a:t>
            </a:r>
            <a:r>
              <a:rPr lang="en-US" b="1" dirty="0" smtClean="0">
                <a:latin typeface="+mj-lt"/>
              </a:rPr>
              <a:t>reward.</a:t>
            </a:r>
          </a:p>
          <a:p>
            <a:pPr algn="l" rtl="0"/>
            <a:r>
              <a:rPr lang="en-US" b="1" dirty="0">
                <a:latin typeface="+mj-lt"/>
              </a:rPr>
              <a:t>Encourage children to drink water rather than beverages with added sugar, such as soft </a:t>
            </a:r>
            <a:r>
              <a:rPr lang="en-US" b="1" dirty="0" smtClean="0">
                <a:latin typeface="+mj-lt"/>
              </a:rPr>
              <a:t>drinks.</a:t>
            </a:r>
            <a:endParaRPr lang="ar-SA" b="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381000"/>
            <a:ext cx="1946595" cy="1371600"/>
          </a:xfrm>
          <a:prstGeom prst="rect">
            <a:avLst/>
          </a:prstGeom>
        </p:spPr>
      </p:pic>
    </p:spTree>
    <p:extLst>
      <p:ext uri="{BB962C8B-B14F-4D97-AF65-F5344CB8AC3E}">
        <p14:creationId xmlns:p14="http://schemas.microsoft.com/office/powerpoint/2010/main" xmlns="" val="23602417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descr="http://workers-compensation.usattorneys.com/wp-content/uploads/2014/05/obesity.jpg"/>
          <p:cNvPicPr>
            <a:picLocks noGrp="1" noChangeAspect="1" noChangeArrowheads="1"/>
          </p:cNvPicPr>
          <p:nvPr>
            <p:ph idx="1"/>
          </p:nvPr>
        </p:nvPicPr>
        <p:blipFill>
          <a:blip r:embed="rId2"/>
          <a:srcRect/>
          <a:stretch>
            <a:fillRect/>
          </a:stretch>
        </p:blipFill>
        <p:spPr bwMode="auto">
          <a:xfrm>
            <a:off x="1392863" y="1600200"/>
            <a:ext cx="6358273" cy="4525963"/>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4267199" cy="1702160"/>
          </a:xfrm>
        </p:spPr>
        <p:txBody>
          <a:bodyPr>
            <a:normAutofit fontScale="90000"/>
          </a:bodyPr>
          <a:lstStyle/>
          <a:p>
            <a:pPr algn="ctr"/>
            <a:r>
              <a:rPr lang="en-US" b="1" dirty="0">
                <a:solidFill>
                  <a:schemeClr val="tx1"/>
                </a:solidFill>
              </a:rPr>
              <a:t>Role of health team, medical students, and school health in dealing with obesity in the community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599" y="1447800"/>
            <a:ext cx="4068305"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12348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304800"/>
            <a:ext cx="7467600" cy="1143000"/>
          </a:xfrm>
        </p:spPr>
        <p:txBody>
          <a:bodyPr>
            <a:normAutofit/>
          </a:bodyPr>
          <a:lstStyle/>
          <a:p>
            <a:r>
              <a:rPr lang="en-US" sz="3600" dirty="0"/>
              <a:t>Health team</a:t>
            </a:r>
            <a:endParaRPr lang="ar-SA" sz="3600" dirty="0"/>
          </a:p>
        </p:txBody>
      </p:sp>
      <p:pic>
        <p:nvPicPr>
          <p:cNvPr id="4" name="عنصر نائب للمحتوى 3" descr="Spectrum-Health-Team-275x300.jpg"/>
          <p:cNvPicPr>
            <a:picLocks noGrp="1" noChangeAspect="1"/>
          </p:cNvPicPr>
          <p:nvPr>
            <p:ph idx="1"/>
          </p:nvPr>
        </p:nvPicPr>
        <p:blipFill>
          <a:blip r:embed="rId2" cstate="print"/>
          <a:stretch>
            <a:fillRect/>
          </a:stretch>
        </p:blipFill>
        <p:spPr>
          <a:xfrm>
            <a:off x="6172200" y="2057400"/>
            <a:ext cx="261937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914400" y="1752600"/>
            <a:ext cx="5457800" cy="1938992"/>
          </a:xfrm>
          <a:prstGeom prst="rect">
            <a:avLst/>
          </a:prstGeom>
          <a:noFill/>
        </p:spPr>
        <p:txBody>
          <a:bodyPr wrap="square" rtlCol="1">
            <a:spAutoFit/>
          </a:bodyPr>
          <a:lstStyle/>
          <a:p>
            <a:pPr algn="l">
              <a:buFont typeface="Wingdings" pitchFamily="2" charset="2"/>
              <a:buChar char="ü"/>
            </a:pPr>
            <a:r>
              <a:rPr lang="en-US" sz="2400" dirty="0" smtClean="0">
                <a:solidFill>
                  <a:schemeClr val="tx2"/>
                </a:solidFill>
                <a:sym typeface="Wingdings" pitchFamily="2" charset="2"/>
              </a:rPr>
              <a:t>Education</a:t>
            </a:r>
          </a:p>
          <a:p>
            <a:pPr algn="l"/>
            <a:endParaRPr lang="en-US" sz="2400" dirty="0" smtClean="0">
              <a:solidFill>
                <a:schemeClr val="tx2"/>
              </a:solidFill>
              <a:sym typeface="Wingdings" pitchFamily="2" charset="2"/>
            </a:endParaRPr>
          </a:p>
          <a:p>
            <a:pPr algn="l">
              <a:buFont typeface="Wingdings" pitchFamily="2" charset="2"/>
              <a:buChar char="ü"/>
            </a:pPr>
            <a:r>
              <a:rPr lang="en-US" sz="2400" dirty="0" smtClean="0">
                <a:solidFill>
                  <a:schemeClr val="tx2"/>
                </a:solidFill>
                <a:sym typeface="Wingdings" pitchFamily="2" charset="2"/>
              </a:rPr>
              <a:t>Education</a:t>
            </a:r>
          </a:p>
          <a:p>
            <a:pPr algn="l"/>
            <a:endParaRPr lang="en-US" sz="2400" dirty="0" smtClean="0">
              <a:solidFill>
                <a:schemeClr val="tx2"/>
              </a:solidFill>
              <a:sym typeface="Wingdings" pitchFamily="2" charset="2"/>
            </a:endParaRPr>
          </a:p>
          <a:p>
            <a:pPr algn="l">
              <a:buFont typeface="Wingdings" pitchFamily="2" charset="2"/>
              <a:buChar char="ü"/>
            </a:pPr>
            <a:r>
              <a:rPr lang="en-US" sz="2400" dirty="0" smtClean="0">
                <a:solidFill>
                  <a:schemeClr val="tx2"/>
                </a:solidFill>
                <a:sym typeface="Wingdings" pitchFamily="2" charset="2"/>
              </a:rPr>
              <a:t>Education</a:t>
            </a:r>
            <a:endParaRPr lang="ar-SA" sz="2400" dirty="0">
              <a:solidFill>
                <a:schemeClr val="tx2"/>
              </a:solidFill>
              <a:sym typeface="Wingdings" pitchFamily="2" charset="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304800"/>
            <a:ext cx="7467600" cy="1143000"/>
          </a:xfrm>
        </p:spPr>
        <p:txBody>
          <a:bodyPr>
            <a:normAutofit/>
          </a:bodyPr>
          <a:lstStyle/>
          <a:p>
            <a:r>
              <a:rPr lang="en-US" sz="3600" dirty="0"/>
              <a:t>Health team</a:t>
            </a:r>
            <a:endParaRPr lang="ar-SA" sz="3600" dirty="0"/>
          </a:p>
        </p:txBody>
      </p:sp>
      <p:pic>
        <p:nvPicPr>
          <p:cNvPr id="4" name="عنصر نائب للمحتوى 3" descr="Spectrum-Health-Team-275x300.jpg"/>
          <p:cNvPicPr>
            <a:picLocks noGrp="1" noChangeAspect="1"/>
          </p:cNvPicPr>
          <p:nvPr>
            <p:ph idx="1"/>
          </p:nvPr>
        </p:nvPicPr>
        <p:blipFill>
          <a:blip r:embed="rId2" cstate="print"/>
          <a:stretch>
            <a:fillRect/>
          </a:stretch>
        </p:blipFill>
        <p:spPr>
          <a:xfrm>
            <a:off x="6172200" y="2819400"/>
            <a:ext cx="261937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914400" y="1447800"/>
            <a:ext cx="5457800" cy="4154984"/>
          </a:xfrm>
          <a:prstGeom prst="rect">
            <a:avLst/>
          </a:prstGeom>
          <a:noFill/>
        </p:spPr>
        <p:txBody>
          <a:bodyPr wrap="square" rtlCol="1">
            <a:spAutoFit/>
          </a:bodyPr>
          <a:lstStyle/>
          <a:p>
            <a:pPr algn="l"/>
            <a:r>
              <a:rPr lang="en-US" sz="2400" dirty="0" smtClean="0">
                <a:solidFill>
                  <a:schemeClr val="tx2"/>
                </a:solidFill>
                <a:sym typeface="Wingdings" pitchFamily="2" charset="2"/>
              </a:rPr>
              <a:t>- health professionals have an important role in promoting preventive measures and encouraging positive lifestyle </a:t>
            </a:r>
            <a:endParaRPr lang="ar-SA" sz="2400" dirty="0" smtClean="0">
              <a:solidFill>
                <a:schemeClr val="tx2"/>
              </a:solidFill>
              <a:sym typeface="Wingdings" pitchFamily="2" charset="2"/>
            </a:endParaRPr>
          </a:p>
          <a:p>
            <a:pPr algn="l"/>
            <a:r>
              <a:rPr lang="en-US" sz="2400" dirty="0" smtClean="0">
                <a:solidFill>
                  <a:schemeClr val="tx2"/>
                </a:solidFill>
                <a:sym typeface="Wingdings" pitchFamily="2" charset="2"/>
              </a:rPr>
              <a:t>Behaviors.</a:t>
            </a:r>
          </a:p>
          <a:p>
            <a:pPr algn="l"/>
            <a:endParaRPr lang="en-US" sz="2400" dirty="0" smtClean="0">
              <a:solidFill>
                <a:schemeClr val="tx2"/>
              </a:solidFill>
              <a:sym typeface="Wingdings" pitchFamily="2" charset="2"/>
            </a:endParaRPr>
          </a:p>
          <a:p>
            <a:pPr algn="l"/>
            <a:r>
              <a:rPr lang="en-US" sz="2400" dirty="0" smtClean="0">
                <a:solidFill>
                  <a:schemeClr val="tx2"/>
                </a:solidFill>
                <a:sym typeface="Wingdings" pitchFamily="2" charset="2"/>
              </a:rPr>
              <a:t>- also have a role in counseling patients about safe and effective weight loss and weight maintenance programs.</a:t>
            </a:r>
          </a:p>
          <a:p>
            <a:pPr algn="l"/>
            <a:endParaRPr lang="ar-SA" sz="2400" dirty="0">
              <a:solidFill>
                <a:schemeClr val="tx2"/>
              </a:solidFill>
              <a:sym typeface="Wingdings"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Case 1</a:t>
            </a:r>
            <a:endParaRPr lang="en-US" dirty="0"/>
          </a:p>
        </p:txBody>
      </p:sp>
      <p:sp>
        <p:nvSpPr>
          <p:cNvPr id="3" name="عنصر نائب للمحتوى 2"/>
          <p:cNvSpPr>
            <a:spLocks noGrp="1"/>
          </p:cNvSpPr>
          <p:nvPr>
            <p:ph idx="1"/>
          </p:nvPr>
        </p:nvSpPr>
        <p:spPr/>
        <p:txBody>
          <a:bodyPr>
            <a:normAutofit/>
          </a:bodyPr>
          <a:lstStyle/>
          <a:p>
            <a:pPr marL="0" indent="0">
              <a:buNone/>
            </a:pPr>
            <a:r>
              <a:rPr lang="en-US" sz="2400" dirty="0" smtClean="0">
                <a:latin typeface="+mj-lt"/>
                <a:cs typeface="Times New Roman" pitchFamily="18" charset="0"/>
              </a:rPr>
              <a:t>Sultan is a 26 year old man presented to the PHC for routine check up. His weight was 88 Kg and his height was 171 cm. The doctor told him that he’s obese and he should start a diet to reduce his weight.</a:t>
            </a:r>
          </a:p>
          <a:p>
            <a:pPr>
              <a:buNone/>
            </a:pPr>
            <a:endParaRPr lang="en-US" sz="2400" dirty="0" smtClean="0">
              <a:latin typeface="+mj-lt"/>
              <a:cs typeface="Times New Roman" pitchFamily="18" charset="0"/>
            </a:endParaRPr>
          </a:p>
          <a:p>
            <a:pPr marL="0" indent="0">
              <a:buNone/>
            </a:pPr>
            <a:r>
              <a:rPr lang="en-US" sz="2400" dirty="0" smtClean="0">
                <a:latin typeface="+mj-lt"/>
                <a:cs typeface="Times New Roman" pitchFamily="18" charset="0"/>
              </a:rPr>
              <a:t>What are the methods on which the doctor can back up his statement?</a:t>
            </a:r>
            <a:endParaRPr lang="x-none" sz="2400" smtClean="0">
              <a:latin typeface="+mj-lt"/>
              <a:cs typeface="Times New Roman" pitchFamily="18" charset="0"/>
            </a:endParaRPr>
          </a:p>
          <a:p>
            <a:endParaRPr lang="en-US" sz="2400" dirty="0">
              <a:latin typeface="+mj-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7467600" cy="1143000"/>
          </a:xfrm>
        </p:spPr>
        <p:txBody>
          <a:bodyPr>
            <a:normAutofit/>
          </a:bodyPr>
          <a:lstStyle/>
          <a:p>
            <a:r>
              <a:rPr lang="en-US" sz="3600" dirty="0" smtClean="0"/>
              <a:t> Role </a:t>
            </a:r>
            <a:r>
              <a:rPr lang="en-US" sz="3600" dirty="0"/>
              <a:t>of schools</a:t>
            </a:r>
            <a:endParaRPr lang="ar-SA" sz="3600" dirty="0"/>
          </a:p>
        </p:txBody>
      </p:sp>
      <p:sp>
        <p:nvSpPr>
          <p:cNvPr id="4" name="Content Placeholder 2"/>
          <p:cNvSpPr txBox="1">
            <a:spLocks/>
          </p:cNvSpPr>
          <p:nvPr/>
        </p:nvSpPr>
        <p:spPr>
          <a:xfrm>
            <a:off x="685800" y="1524000"/>
            <a:ext cx="5334000" cy="5029200"/>
          </a:xfrm>
          <a:prstGeom prst="rect">
            <a:avLst/>
          </a:prstGeom>
        </p:spPr>
        <p:txBody>
          <a:bodyPr vert="horz" lIns="91440" tIns="45720" rIns="91440" bIns="45720" rtlCol="1">
            <a:noAutofit/>
          </a:bodyPr>
          <a:lstStyle/>
          <a:p>
            <a:pPr marL="514350" marR="0" lvl="0" indent="-514350" algn="l" defTabSz="914400" rtl="1" eaLnBrk="1" fontAlgn="auto" latinLnBrk="0" hangingPunct="1">
              <a:lnSpc>
                <a:spcPct val="100000"/>
              </a:lnSpc>
              <a:spcBef>
                <a:spcPct val="20000"/>
              </a:spcBef>
              <a:spcAft>
                <a:spcPts val="0"/>
              </a:spcAft>
              <a:buClrTx/>
              <a:buSzTx/>
              <a:tabLst/>
              <a:defRPr/>
            </a:pPr>
            <a:r>
              <a:rPr lang="en-US" sz="2400" dirty="0" smtClean="0">
                <a:solidFill>
                  <a:schemeClr val="tx2"/>
                </a:solidFill>
                <a:sym typeface="Wingdings" pitchFamily="2" charset="2"/>
              </a:rPr>
              <a:t>1- health education </a:t>
            </a:r>
          </a:p>
          <a:p>
            <a:pPr marL="514350" marR="0" lvl="0" indent="-514350" algn="l" defTabSz="914400" rtl="1" eaLnBrk="1" fontAlgn="auto" latinLnBrk="0" hangingPunct="1">
              <a:lnSpc>
                <a:spcPct val="100000"/>
              </a:lnSpc>
              <a:spcBef>
                <a:spcPct val="20000"/>
              </a:spcBef>
              <a:spcAft>
                <a:spcPts val="0"/>
              </a:spcAft>
              <a:buClrTx/>
              <a:buSzTx/>
              <a:tabLst/>
              <a:defRPr/>
            </a:pPr>
            <a:r>
              <a:rPr lang="en-US" sz="2400" dirty="0" smtClean="0">
                <a:solidFill>
                  <a:schemeClr val="tx2"/>
                </a:solidFill>
                <a:sym typeface="Wingdings" pitchFamily="2" charset="2"/>
              </a:rPr>
              <a:t>2- physical education</a:t>
            </a:r>
          </a:p>
          <a:p>
            <a:pPr marL="514350" marR="0" lvl="0" indent="-514350" algn="l" defTabSz="914400" rtl="1" eaLnBrk="1" fontAlgn="auto" latinLnBrk="0" hangingPunct="1">
              <a:lnSpc>
                <a:spcPct val="100000"/>
              </a:lnSpc>
              <a:spcBef>
                <a:spcPct val="20000"/>
              </a:spcBef>
              <a:spcAft>
                <a:spcPts val="0"/>
              </a:spcAft>
              <a:buClrTx/>
              <a:buSzTx/>
              <a:tabLst/>
              <a:defRPr/>
            </a:pPr>
            <a:r>
              <a:rPr lang="en-US" sz="2400" dirty="0" smtClean="0">
                <a:solidFill>
                  <a:schemeClr val="tx2"/>
                </a:solidFill>
                <a:sym typeface="Wingdings" pitchFamily="2" charset="2"/>
              </a:rPr>
              <a:t>3- health services</a:t>
            </a:r>
          </a:p>
          <a:p>
            <a:pPr marL="514350" marR="0" lvl="0" indent="-514350" algn="l" defTabSz="914400" rtl="1" eaLnBrk="1" fontAlgn="auto" latinLnBrk="0" hangingPunct="1">
              <a:lnSpc>
                <a:spcPct val="100000"/>
              </a:lnSpc>
              <a:spcBef>
                <a:spcPct val="20000"/>
              </a:spcBef>
              <a:spcAft>
                <a:spcPts val="0"/>
              </a:spcAft>
              <a:buClrTx/>
              <a:buSzTx/>
              <a:tabLst/>
              <a:defRPr/>
            </a:pPr>
            <a:r>
              <a:rPr lang="en-US" sz="2400" dirty="0" smtClean="0">
                <a:solidFill>
                  <a:schemeClr val="tx2"/>
                </a:solidFill>
                <a:sym typeface="Wingdings" pitchFamily="2" charset="2"/>
              </a:rPr>
              <a:t>4- nutrition services</a:t>
            </a:r>
          </a:p>
          <a:p>
            <a:pPr marL="514350" marR="0" lvl="0" indent="-514350" algn="l" defTabSz="914400" rtl="1" eaLnBrk="1" fontAlgn="auto" latinLnBrk="0" hangingPunct="1">
              <a:lnSpc>
                <a:spcPct val="100000"/>
              </a:lnSpc>
              <a:spcBef>
                <a:spcPct val="20000"/>
              </a:spcBef>
              <a:spcAft>
                <a:spcPts val="0"/>
              </a:spcAft>
              <a:buClrTx/>
              <a:buSzTx/>
              <a:tabLst/>
              <a:defRPr/>
            </a:pPr>
            <a:r>
              <a:rPr lang="en-US" sz="2400" dirty="0" smtClean="0">
                <a:solidFill>
                  <a:schemeClr val="tx2"/>
                </a:solidFill>
                <a:sym typeface="Wingdings" pitchFamily="2" charset="2"/>
              </a:rPr>
              <a:t>5- staff health promotion</a:t>
            </a:r>
          </a:p>
          <a:p>
            <a:pPr marL="514350" marR="0" lvl="0" indent="-514350" algn="l" defTabSz="914400" rtl="1" eaLnBrk="1" fontAlgn="auto" latinLnBrk="0" hangingPunct="1">
              <a:lnSpc>
                <a:spcPct val="100000"/>
              </a:lnSpc>
              <a:spcBef>
                <a:spcPct val="20000"/>
              </a:spcBef>
              <a:spcAft>
                <a:spcPts val="0"/>
              </a:spcAft>
              <a:buClrTx/>
              <a:buSzTx/>
              <a:tabLst/>
              <a:defRPr/>
            </a:pPr>
            <a:r>
              <a:rPr lang="en-US" sz="2400" dirty="0" smtClean="0">
                <a:solidFill>
                  <a:schemeClr val="tx2"/>
                </a:solidFill>
                <a:sym typeface="Wingdings" pitchFamily="2" charset="2"/>
              </a:rPr>
              <a:t>6- health educations for family</a:t>
            </a:r>
            <a:endParaRPr lang="en-US" sz="2400" dirty="0">
              <a:solidFill>
                <a:schemeClr val="tx2"/>
              </a:solidFill>
              <a:sym typeface="Wingdings" pitchFamily="2" charset="2"/>
            </a:endParaRPr>
          </a:p>
        </p:txBody>
      </p:sp>
      <p:pic>
        <p:nvPicPr>
          <p:cNvPr id="5" name="صورة 4" descr="hshfp.png"/>
          <p:cNvPicPr>
            <a:picLocks noChangeAspect="1"/>
          </p:cNvPicPr>
          <p:nvPr/>
        </p:nvPicPr>
        <p:blipFill>
          <a:blip r:embed="rId2" cstate="print"/>
          <a:stretch>
            <a:fillRect/>
          </a:stretch>
        </p:blipFill>
        <p:spPr>
          <a:xfrm>
            <a:off x="5715000" y="1752600"/>
            <a:ext cx="2952000" cy="3130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781396"/>
            <a:ext cx="7086600" cy="5314604"/>
          </a:xfrm>
          <a:prstGeom prst="rect">
            <a:avLst/>
          </a:prstGeom>
        </p:spPr>
      </p:pic>
    </p:spTree>
    <p:extLst>
      <p:ext uri="{BB962C8B-B14F-4D97-AF65-F5344CB8AC3E}">
        <p14:creationId xmlns:p14="http://schemas.microsoft.com/office/powerpoint/2010/main" xmlns="" val="38929195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637468" cy="1362075"/>
          </a:xfrm>
        </p:spPr>
        <p:txBody>
          <a:bodyPr>
            <a:noAutofit/>
          </a:bodyPr>
          <a:lstStyle/>
          <a:p>
            <a:pPr lvl="0"/>
            <a:r>
              <a:rPr lang="en-US" sz="2800" dirty="0"/>
              <a:t>All true about obesity except:</a:t>
            </a:r>
          </a:p>
        </p:txBody>
      </p:sp>
      <p:sp>
        <p:nvSpPr>
          <p:cNvPr id="3" name="Text Placeholder 2"/>
          <p:cNvSpPr>
            <a:spLocks noGrp="1"/>
          </p:cNvSpPr>
          <p:nvPr>
            <p:ph type="body" idx="1"/>
          </p:nvPr>
        </p:nvSpPr>
        <p:spPr>
          <a:xfrm>
            <a:off x="1219201" y="2895600"/>
            <a:ext cx="6676912" cy="2892013"/>
          </a:xfrm>
        </p:spPr>
        <p:txBody>
          <a:bodyPr>
            <a:normAutofit/>
          </a:bodyPr>
          <a:lstStyle/>
          <a:p>
            <a:pPr marL="457200" lvl="0" indent="-457200">
              <a:buFont typeface="+mj-lt"/>
              <a:buAutoNum type="alphaUcPeriod"/>
            </a:pPr>
            <a:r>
              <a:rPr lang="en-US" dirty="0">
                <a:solidFill>
                  <a:srgbClr val="002060"/>
                </a:solidFill>
              </a:rPr>
              <a:t>It affects all body systems.</a:t>
            </a:r>
          </a:p>
          <a:p>
            <a:pPr marL="457200" lvl="0" indent="-457200">
              <a:buFont typeface="+mj-lt"/>
              <a:buAutoNum type="alphaUcPeriod"/>
            </a:pPr>
            <a:r>
              <a:rPr lang="en-US" dirty="0">
                <a:solidFill>
                  <a:srgbClr val="002060"/>
                </a:solidFill>
              </a:rPr>
              <a:t>It’s the fifth leading cause of death worldwide.</a:t>
            </a:r>
          </a:p>
          <a:p>
            <a:pPr marL="457200" lvl="0" indent="-457200">
              <a:buFont typeface="+mj-lt"/>
              <a:buAutoNum type="alphaUcPeriod"/>
            </a:pPr>
            <a:r>
              <a:rPr lang="en-US" dirty="0">
                <a:solidFill>
                  <a:srgbClr val="002060"/>
                </a:solidFill>
              </a:rPr>
              <a:t>It’s prevalence is decreasing due to new prevention methods.</a:t>
            </a:r>
          </a:p>
          <a:p>
            <a:pPr marL="457200" lvl="0" indent="-457200">
              <a:buFont typeface="+mj-lt"/>
              <a:buAutoNum type="alphaUcPeriod"/>
            </a:pPr>
            <a:r>
              <a:rPr lang="en-US" dirty="0">
                <a:solidFill>
                  <a:srgbClr val="002060"/>
                </a:solidFill>
              </a:rPr>
              <a:t>80-90% of diabetics are obese</a:t>
            </a:r>
            <a:r>
              <a:rPr lang="en-US" dirty="0" smtClean="0">
                <a:solidFill>
                  <a:srgbClr val="002060"/>
                </a:solidFill>
              </a:rPr>
              <a:t>.</a:t>
            </a:r>
            <a:endParaRPr lang="en-US" dirty="0">
              <a:solidFill>
                <a:srgbClr val="002060"/>
              </a:solidFill>
            </a:endParaRPr>
          </a:p>
        </p:txBody>
      </p:sp>
      <p:sp>
        <p:nvSpPr>
          <p:cNvPr id="4" name="Rectangle 3"/>
          <p:cNvSpPr/>
          <p:nvPr/>
        </p:nvSpPr>
        <p:spPr>
          <a:xfrm>
            <a:off x="762000" y="533400"/>
            <a:ext cx="27446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0244536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6637468" cy="1362075"/>
          </a:xfrm>
        </p:spPr>
        <p:txBody>
          <a:bodyPr>
            <a:noAutofit/>
          </a:bodyPr>
          <a:lstStyle/>
          <a:p>
            <a:pPr lvl="0"/>
            <a:r>
              <a:rPr lang="en-US" sz="2800" dirty="0" smtClean="0"/>
              <a:t>A patient ,with a weight of </a:t>
            </a:r>
            <a:r>
              <a:rPr lang="en-US" sz="2800" i="1" dirty="0" smtClean="0"/>
              <a:t>92 Kg</a:t>
            </a:r>
            <a:r>
              <a:rPr lang="en-US" sz="2800" dirty="0" smtClean="0"/>
              <a:t> and a height of </a:t>
            </a:r>
            <a:r>
              <a:rPr lang="en-US" sz="2800" i="1" dirty="0" smtClean="0"/>
              <a:t>175 cm</a:t>
            </a:r>
            <a:r>
              <a:rPr lang="en-US" sz="2800" dirty="0" smtClean="0"/>
              <a:t>, is considered:</a:t>
            </a:r>
            <a:endParaRPr lang="ar-SA" sz="2800" dirty="0"/>
          </a:p>
        </p:txBody>
      </p:sp>
      <p:sp>
        <p:nvSpPr>
          <p:cNvPr id="3" name="Text Placeholder 2"/>
          <p:cNvSpPr>
            <a:spLocks noGrp="1"/>
          </p:cNvSpPr>
          <p:nvPr>
            <p:ph type="body" idx="1"/>
          </p:nvPr>
        </p:nvSpPr>
        <p:spPr>
          <a:xfrm>
            <a:off x="1219201" y="2895600"/>
            <a:ext cx="6676912" cy="2892013"/>
          </a:xfrm>
        </p:spPr>
        <p:txBody>
          <a:bodyPr>
            <a:normAutofit/>
          </a:bodyPr>
          <a:lstStyle/>
          <a:p>
            <a:pPr marL="457200" lvl="0" indent="-457200">
              <a:buFont typeface="+mj-lt"/>
              <a:buAutoNum type="alphaUcPeriod"/>
            </a:pPr>
            <a:r>
              <a:rPr lang="en-US" dirty="0">
                <a:solidFill>
                  <a:srgbClr val="002060"/>
                </a:solidFill>
              </a:rPr>
              <a:t>Obese </a:t>
            </a:r>
            <a:r>
              <a:rPr lang="en-US" dirty="0" smtClean="0">
                <a:solidFill>
                  <a:srgbClr val="002060"/>
                </a:solidFill>
              </a:rPr>
              <a:t>class l.</a:t>
            </a:r>
            <a:r>
              <a:rPr lang="en-US" dirty="0">
                <a:solidFill>
                  <a:srgbClr val="002060"/>
                </a:solidFill>
              </a:rPr>
              <a:t> </a:t>
            </a:r>
          </a:p>
          <a:p>
            <a:pPr marL="457200" lvl="0" indent="-457200">
              <a:buFont typeface="+mj-lt"/>
              <a:buAutoNum type="alphaUcPeriod"/>
            </a:pPr>
            <a:r>
              <a:rPr lang="en-US" dirty="0">
                <a:solidFill>
                  <a:srgbClr val="002060"/>
                </a:solidFill>
              </a:rPr>
              <a:t>BMI = 24 and it is normal.</a:t>
            </a:r>
          </a:p>
          <a:p>
            <a:pPr marL="457200" lvl="0" indent="-457200">
              <a:buFont typeface="+mj-lt"/>
              <a:buAutoNum type="alphaUcPeriod"/>
            </a:pPr>
            <a:r>
              <a:rPr lang="en-US" dirty="0" smtClean="0">
                <a:solidFill>
                  <a:srgbClr val="002060"/>
                </a:solidFill>
              </a:rPr>
              <a:t>Obese class ll.</a:t>
            </a:r>
          </a:p>
          <a:p>
            <a:pPr marL="457200" lvl="0" indent="-457200">
              <a:buFont typeface="+mj-lt"/>
              <a:buAutoNum type="alphaUcPeriod"/>
            </a:pPr>
            <a:r>
              <a:rPr lang="en-US" dirty="0" smtClean="0">
                <a:solidFill>
                  <a:srgbClr val="002060"/>
                </a:solidFill>
              </a:rPr>
              <a:t>Overweight </a:t>
            </a:r>
            <a:r>
              <a:rPr lang="en-US" dirty="0">
                <a:solidFill>
                  <a:srgbClr val="002060"/>
                </a:solidFill>
              </a:rPr>
              <a:t>and you advice him a healthy diet and exercise.  </a:t>
            </a:r>
          </a:p>
          <a:p>
            <a:pPr marL="457200" indent="-457200">
              <a:buFont typeface="+mj-lt"/>
              <a:buAutoNum type="alphaUcPeriod"/>
            </a:pPr>
            <a:endParaRPr lang="ar-SA" dirty="0">
              <a:solidFill>
                <a:srgbClr val="002060"/>
              </a:solidFill>
            </a:endParaRPr>
          </a:p>
        </p:txBody>
      </p:sp>
      <p:sp>
        <p:nvSpPr>
          <p:cNvPr id="4" name="Rectangle 3"/>
          <p:cNvSpPr/>
          <p:nvPr/>
        </p:nvSpPr>
        <p:spPr>
          <a:xfrm>
            <a:off x="762000" y="533400"/>
            <a:ext cx="27446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7450596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637468" cy="1362075"/>
          </a:xfrm>
        </p:spPr>
        <p:txBody>
          <a:bodyPr>
            <a:noAutofit/>
          </a:bodyPr>
          <a:lstStyle/>
          <a:p>
            <a:pPr lvl="0"/>
            <a:r>
              <a:rPr lang="en-US" sz="2800" dirty="0" smtClean="0"/>
              <a:t>What causes Obesity ?:</a:t>
            </a:r>
            <a:endParaRPr lang="ar-SA" sz="2800" dirty="0"/>
          </a:p>
        </p:txBody>
      </p:sp>
      <p:sp>
        <p:nvSpPr>
          <p:cNvPr id="3" name="Text Placeholder 2"/>
          <p:cNvSpPr>
            <a:spLocks noGrp="1"/>
          </p:cNvSpPr>
          <p:nvPr>
            <p:ph type="body" idx="1"/>
          </p:nvPr>
        </p:nvSpPr>
        <p:spPr>
          <a:xfrm>
            <a:off x="1219201" y="2895600"/>
            <a:ext cx="6676912" cy="2892013"/>
          </a:xfrm>
        </p:spPr>
        <p:txBody>
          <a:bodyPr>
            <a:normAutofit/>
          </a:bodyPr>
          <a:lstStyle/>
          <a:p>
            <a:pPr fontAlgn="base"/>
            <a:r>
              <a:rPr lang="en-US" sz="1800" dirty="0" smtClean="0">
                <a:solidFill>
                  <a:schemeClr val="bg2">
                    <a:lumMod val="75000"/>
                  </a:schemeClr>
                </a:solidFill>
              </a:rPr>
              <a:t>A. </a:t>
            </a:r>
            <a:r>
              <a:rPr lang="en-US" dirty="0" smtClean="0">
                <a:solidFill>
                  <a:srgbClr val="00B050"/>
                </a:solidFill>
              </a:rPr>
              <a:t> </a:t>
            </a:r>
            <a:r>
              <a:rPr lang="en-US" dirty="0" smtClean="0">
                <a:solidFill>
                  <a:srgbClr val="002060"/>
                </a:solidFill>
              </a:rPr>
              <a:t>Heredity</a:t>
            </a:r>
          </a:p>
          <a:p>
            <a:pPr fontAlgn="base"/>
            <a:r>
              <a:rPr lang="en-US" sz="1800" dirty="0" smtClean="0">
                <a:solidFill>
                  <a:schemeClr val="bg2">
                    <a:lumMod val="75000"/>
                  </a:schemeClr>
                </a:solidFill>
              </a:rPr>
              <a:t>B. </a:t>
            </a:r>
            <a:r>
              <a:rPr lang="en-US" dirty="0" smtClean="0">
                <a:solidFill>
                  <a:srgbClr val="002060"/>
                </a:solidFill>
              </a:rPr>
              <a:t> Poor eating habits</a:t>
            </a:r>
          </a:p>
          <a:p>
            <a:pPr fontAlgn="base"/>
            <a:r>
              <a:rPr lang="en-US" sz="1800" dirty="0" smtClean="0">
                <a:solidFill>
                  <a:schemeClr val="bg2">
                    <a:lumMod val="75000"/>
                  </a:schemeClr>
                </a:solidFill>
              </a:rPr>
              <a:t>C. </a:t>
            </a:r>
            <a:r>
              <a:rPr lang="en-US" dirty="0" smtClean="0">
                <a:solidFill>
                  <a:srgbClr val="002060"/>
                </a:solidFill>
              </a:rPr>
              <a:t> Lack of physical activity</a:t>
            </a:r>
          </a:p>
          <a:p>
            <a:pPr fontAlgn="base"/>
            <a:r>
              <a:rPr lang="en-US" sz="1800" dirty="0" smtClean="0">
                <a:solidFill>
                  <a:schemeClr val="bg2">
                    <a:lumMod val="75000"/>
                  </a:schemeClr>
                </a:solidFill>
              </a:rPr>
              <a:t>D. </a:t>
            </a:r>
            <a:r>
              <a:rPr lang="en-US" dirty="0" smtClean="0">
                <a:solidFill>
                  <a:srgbClr val="002060"/>
                </a:solidFill>
              </a:rPr>
              <a:t> All of the above</a:t>
            </a:r>
          </a:p>
          <a:p>
            <a:pPr marL="457200" indent="-457200">
              <a:buFont typeface="+mj-lt"/>
              <a:buAutoNum type="alphaUcPeriod"/>
            </a:pPr>
            <a:endParaRPr lang="ar-SA" dirty="0">
              <a:solidFill>
                <a:srgbClr val="002060"/>
              </a:solidFill>
            </a:endParaRPr>
          </a:p>
        </p:txBody>
      </p:sp>
      <p:sp>
        <p:nvSpPr>
          <p:cNvPr id="4" name="Rectangle 3"/>
          <p:cNvSpPr/>
          <p:nvPr/>
        </p:nvSpPr>
        <p:spPr>
          <a:xfrm>
            <a:off x="762000" y="533400"/>
            <a:ext cx="27446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745059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637468" cy="1362075"/>
          </a:xfrm>
        </p:spPr>
        <p:txBody>
          <a:bodyPr>
            <a:noAutofit/>
          </a:bodyPr>
          <a:lstStyle/>
          <a:p>
            <a:pPr lvl="0"/>
            <a:r>
              <a:rPr lang="en-US" sz="2800" dirty="0"/>
              <a:t>Mainstay of treatment for obesity:</a:t>
            </a:r>
          </a:p>
        </p:txBody>
      </p:sp>
      <p:sp>
        <p:nvSpPr>
          <p:cNvPr id="3" name="Text Placeholder 2"/>
          <p:cNvSpPr>
            <a:spLocks noGrp="1"/>
          </p:cNvSpPr>
          <p:nvPr>
            <p:ph type="body" idx="1"/>
          </p:nvPr>
        </p:nvSpPr>
        <p:spPr>
          <a:xfrm>
            <a:off x="1219201" y="2895600"/>
            <a:ext cx="6676912" cy="2892013"/>
          </a:xfrm>
        </p:spPr>
        <p:txBody>
          <a:bodyPr>
            <a:normAutofit/>
          </a:bodyPr>
          <a:lstStyle/>
          <a:p>
            <a:pPr marL="457200" lvl="0" indent="-457200">
              <a:buFont typeface="+mj-lt"/>
              <a:buAutoNum type="alphaUcPeriod"/>
            </a:pPr>
            <a:r>
              <a:rPr lang="en-US" dirty="0">
                <a:solidFill>
                  <a:srgbClr val="002060"/>
                </a:solidFill>
              </a:rPr>
              <a:t>Diet and exercise.</a:t>
            </a:r>
          </a:p>
          <a:p>
            <a:pPr marL="457200" lvl="0" indent="-457200">
              <a:buFont typeface="+mj-lt"/>
              <a:buAutoNum type="alphaUcPeriod"/>
            </a:pPr>
            <a:r>
              <a:rPr lang="en-US" dirty="0">
                <a:solidFill>
                  <a:srgbClr val="002060"/>
                </a:solidFill>
              </a:rPr>
              <a:t>Pharmacological.</a:t>
            </a:r>
          </a:p>
          <a:p>
            <a:pPr marL="457200" lvl="0" indent="-457200">
              <a:buFont typeface="+mj-lt"/>
              <a:buAutoNum type="alphaUcPeriod"/>
            </a:pPr>
            <a:r>
              <a:rPr lang="en-US" dirty="0">
                <a:solidFill>
                  <a:srgbClr val="002060"/>
                </a:solidFill>
              </a:rPr>
              <a:t>Restrictive surgery.</a:t>
            </a:r>
          </a:p>
          <a:p>
            <a:pPr marL="457200" lvl="0" indent="-457200">
              <a:buFont typeface="+mj-lt"/>
              <a:buAutoNum type="alphaUcPeriod"/>
            </a:pPr>
            <a:r>
              <a:rPr lang="en-US" dirty="0" err="1">
                <a:solidFill>
                  <a:srgbClr val="002060"/>
                </a:solidFill>
              </a:rPr>
              <a:t>Malabsorbative</a:t>
            </a:r>
            <a:r>
              <a:rPr lang="en-US" dirty="0">
                <a:solidFill>
                  <a:srgbClr val="002060"/>
                </a:solidFill>
              </a:rPr>
              <a:t> surgery</a:t>
            </a:r>
            <a:r>
              <a:rPr lang="en-US" dirty="0" smtClean="0">
                <a:solidFill>
                  <a:srgbClr val="002060"/>
                </a:solidFill>
              </a:rPr>
              <a:t>.</a:t>
            </a:r>
            <a:endParaRPr lang="en-US" dirty="0">
              <a:solidFill>
                <a:srgbClr val="002060"/>
              </a:solidFill>
            </a:endParaRPr>
          </a:p>
        </p:txBody>
      </p:sp>
      <p:sp>
        <p:nvSpPr>
          <p:cNvPr id="4" name="Rectangle 3"/>
          <p:cNvSpPr/>
          <p:nvPr/>
        </p:nvSpPr>
        <p:spPr>
          <a:xfrm>
            <a:off x="762000" y="533400"/>
            <a:ext cx="27446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02445368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6637468" cy="1362075"/>
          </a:xfrm>
        </p:spPr>
        <p:txBody>
          <a:bodyPr>
            <a:noAutofit/>
          </a:bodyPr>
          <a:lstStyle/>
          <a:p>
            <a:pPr lvl="0"/>
            <a:r>
              <a:rPr lang="en-US" sz="2800" dirty="0" smtClean="0"/>
              <a:t>All of the following considered as an indication for bariatric surgery, except :</a:t>
            </a:r>
            <a:endParaRPr lang="ar-SA" sz="2800" dirty="0"/>
          </a:p>
        </p:txBody>
      </p:sp>
      <p:sp>
        <p:nvSpPr>
          <p:cNvPr id="3" name="Text Placeholder 2"/>
          <p:cNvSpPr>
            <a:spLocks noGrp="1"/>
          </p:cNvSpPr>
          <p:nvPr>
            <p:ph type="body" idx="1"/>
          </p:nvPr>
        </p:nvSpPr>
        <p:spPr>
          <a:xfrm>
            <a:off x="1219201" y="2895600"/>
            <a:ext cx="6676912" cy="2892013"/>
          </a:xfrm>
        </p:spPr>
        <p:txBody>
          <a:bodyPr>
            <a:noAutofit/>
          </a:bodyPr>
          <a:lstStyle/>
          <a:p>
            <a:pPr marL="457200" lvl="0" indent="-457200">
              <a:buFont typeface="+mj-lt"/>
              <a:buAutoNum type="alphaUcPeriod"/>
            </a:pPr>
            <a:r>
              <a:rPr lang="en-US" sz="1800" dirty="0" smtClean="0">
                <a:solidFill>
                  <a:srgbClr val="002060"/>
                </a:solidFill>
                <a:sym typeface="Wingdings" pitchFamily="2" charset="2"/>
              </a:rPr>
              <a:t>BMI &gt; 40 </a:t>
            </a:r>
            <a:r>
              <a:rPr lang="en-US" sz="1800" dirty="0">
                <a:solidFill>
                  <a:srgbClr val="002060"/>
                </a:solidFill>
              </a:rPr>
              <a:t> </a:t>
            </a:r>
          </a:p>
          <a:p>
            <a:pPr marL="457200" lvl="0" indent="-457200">
              <a:buFont typeface="+mj-lt"/>
              <a:buAutoNum type="alphaUcPeriod"/>
            </a:pPr>
            <a:r>
              <a:rPr lang="en-US" sz="1800" dirty="0" smtClean="0">
                <a:solidFill>
                  <a:srgbClr val="002060"/>
                </a:solidFill>
              </a:rPr>
              <a:t>Age (60 &amp; above).</a:t>
            </a:r>
            <a:endParaRPr lang="en-US" sz="1800" dirty="0">
              <a:solidFill>
                <a:srgbClr val="002060"/>
              </a:solidFill>
            </a:endParaRPr>
          </a:p>
          <a:p>
            <a:pPr marL="457200" lvl="0" indent="-457200">
              <a:buFont typeface="+mj-lt"/>
              <a:buAutoNum type="alphaUcPeriod"/>
            </a:pPr>
            <a:r>
              <a:rPr lang="en-US" sz="1800" dirty="0" smtClean="0">
                <a:solidFill>
                  <a:srgbClr val="002060"/>
                </a:solidFill>
                <a:sym typeface="Wingdings" pitchFamily="2" charset="2"/>
              </a:rPr>
              <a:t>BMI 30- 30.9 and associated with obesity related health problems</a:t>
            </a:r>
            <a:r>
              <a:rPr lang="en-US" sz="1800" dirty="0" smtClean="0">
                <a:solidFill>
                  <a:srgbClr val="002060"/>
                </a:solidFill>
              </a:rPr>
              <a:t>.</a:t>
            </a:r>
          </a:p>
          <a:p>
            <a:pPr marL="457200" lvl="0" indent="-457200">
              <a:buFont typeface="+mj-lt"/>
              <a:buAutoNum type="alphaUcPeriod"/>
            </a:pPr>
            <a:r>
              <a:rPr lang="en-US" sz="1800" dirty="0" smtClean="0">
                <a:solidFill>
                  <a:srgbClr val="002060"/>
                </a:solidFill>
              </a:rPr>
              <a:t>If all other methods tried and did not </a:t>
            </a:r>
            <a:r>
              <a:rPr lang="en-US" sz="1700" dirty="0" smtClean="0">
                <a:solidFill>
                  <a:srgbClr val="002060"/>
                </a:solidFill>
              </a:rPr>
              <a:t>work.</a:t>
            </a:r>
            <a:endParaRPr lang="ar-SA" sz="1700" dirty="0">
              <a:solidFill>
                <a:srgbClr val="002060"/>
              </a:solidFill>
            </a:endParaRPr>
          </a:p>
        </p:txBody>
      </p:sp>
      <p:sp>
        <p:nvSpPr>
          <p:cNvPr id="4" name="Rectangle 3"/>
          <p:cNvSpPr/>
          <p:nvPr/>
        </p:nvSpPr>
        <p:spPr>
          <a:xfrm>
            <a:off x="762000" y="533400"/>
            <a:ext cx="27446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745059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Take Home Message</a:t>
            </a:r>
            <a:endParaRPr lang="ar-SA" dirty="0"/>
          </a:p>
        </p:txBody>
      </p:sp>
      <p:sp>
        <p:nvSpPr>
          <p:cNvPr id="3" name="عنصر نائب للمحتوى 2"/>
          <p:cNvSpPr>
            <a:spLocks noGrp="1"/>
          </p:cNvSpPr>
          <p:nvPr>
            <p:ph idx="1"/>
          </p:nvPr>
        </p:nvSpPr>
        <p:spPr>
          <a:xfrm>
            <a:off x="457200" y="1600200"/>
            <a:ext cx="8229600" cy="4757758"/>
          </a:xfrm>
        </p:spPr>
        <p:txBody>
          <a:bodyPr>
            <a:normAutofit/>
          </a:bodyPr>
          <a:lstStyle/>
          <a:p>
            <a:pPr>
              <a:defRPr/>
            </a:pPr>
            <a:r>
              <a:rPr lang="en-US" sz="2400" dirty="0" smtClean="0">
                <a:latin typeface="+mj-lt"/>
                <a:cs typeface="Times New Roman" pitchFamily="18" charset="0"/>
              </a:rPr>
              <a:t>BMI, Waist Circumference and Waist To Hip Ratio can all be used to identify and classify obesity.</a:t>
            </a:r>
          </a:p>
          <a:p>
            <a:pPr>
              <a:defRPr/>
            </a:pPr>
            <a:endParaRPr lang="en-US" sz="2400" dirty="0" smtClean="0">
              <a:latin typeface="+mj-lt"/>
              <a:cs typeface="Times New Roman" pitchFamily="18" charset="0"/>
            </a:endParaRPr>
          </a:p>
          <a:p>
            <a:pPr>
              <a:defRPr/>
            </a:pPr>
            <a:r>
              <a:rPr lang="en-US" sz="2400" dirty="0" smtClean="0">
                <a:latin typeface="+mj-lt"/>
                <a:cs typeface="Times New Roman" pitchFamily="18" charset="0"/>
              </a:rPr>
              <a:t>The local studies suggest an increase in the prevalence of obesity.</a:t>
            </a:r>
          </a:p>
          <a:p>
            <a:pPr>
              <a:defRPr/>
            </a:pPr>
            <a:endParaRPr lang="en-US" sz="2400" dirty="0" smtClean="0">
              <a:latin typeface="+mj-lt"/>
              <a:cs typeface="Times New Roman" pitchFamily="18" charset="0"/>
            </a:endParaRPr>
          </a:p>
          <a:p>
            <a:pPr lvl="0"/>
            <a:r>
              <a:rPr lang="en-US" sz="2400" dirty="0" smtClean="0">
                <a:latin typeface="+mj-lt"/>
                <a:cs typeface="Times New Roman" pitchFamily="18" charset="0"/>
              </a:rPr>
              <a:t>Diet, Life Style, </a:t>
            </a:r>
            <a:r>
              <a:rPr lang="en-US" sz="2400" dirty="0" err="1" smtClean="0">
                <a:latin typeface="+mj-lt"/>
                <a:cs typeface="Times New Roman" pitchFamily="18" charset="0"/>
              </a:rPr>
              <a:t>Neuroendocrine</a:t>
            </a:r>
            <a:r>
              <a:rPr lang="en-US" sz="2400" dirty="0" smtClean="0">
                <a:latin typeface="+mj-lt"/>
                <a:cs typeface="Times New Roman" pitchFamily="18" charset="0"/>
              </a:rPr>
              <a:t> diseases, Drugs, Psychological </a:t>
            </a:r>
            <a:r>
              <a:rPr lang="en-US" sz="2400" dirty="0" err="1" smtClean="0">
                <a:latin typeface="+mj-lt"/>
                <a:cs typeface="Times New Roman" pitchFamily="18" charset="0"/>
              </a:rPr>
              <a:t>influenses</a:t>
            </a:r>
            <a:r>
              <a:rPr lang="en-US" sz="2400" dirty="0" smtClean="0">
                <a:latin typeface="+mj-lt"/>
                <a:cs typeface="Times New Roman" pitchFamily="18" charset="0"/>
              </a:rPr>
              <a:t> ,Genetics, Socioeconomics and some Infections can lead to obesity.</a:t>
            </a:r>
            <a:endParaRPr lang="ar-SA" sz="2400" dirty="0" smtClean="0">
              <a:latin typeface="+mj-lt"/>
              <a:cs typeface="Times New Roman" pitchFamily="18" charset="0"/>
            </a:endParaRPr>
          </a:p>
          <a:p>
            <a:pPr>
              <a:defRPr/>
            </a:pPr>
            <a:endParaRPr lang="ar-SA"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Take Home Message</a:t>
            </a:r>
            <a:endParaRPr lang="ar-SA" dirty="0"/>
          </a:p>
        </p:txBody>
      </p:sp>
      <p:sp>
        <p:nvSpPr>
          <p:cNvPr id="3" name="عنصر نائب للمحتوى 2"/>
          <p:cNvSpPr>
            <a:spLocks noGrp="1"/>
          </p:cNvSpPr>
          <p:nvPr>
            <p:ph idx="1"/>
          </p:nvPr>
        </p:nvSpPr>
        <p:spPr>
          <a:xfrm>
            <a:off x="457200" y="1600200"/>
            <a:ext cx="8229600" cy="4757758"/>
          </a:xfrm>
        </p:spPr>
        <p:txBody>
          <a:bodyPr>
            <a:normAutofit/>
          </a:bodyPr>
          <a:lstStyle/>
          <a:p>
            <a:pPr lvl="0"/>
            <a:r>
              <a:rPr lang="en-US" sz="2400" dirty="0" smtClean="0">
                <a:latin typeface="+mj-lt"/>
                <a:cs typeface="Times New Roman" pitchFamily="18" charset="0"/>
              </a:rPr>
              <a:t>Diabetes, Hypertension, </a:t>
            </a:r>
            <a:r>
              <a:rPr lang="en-US" sz="2400" dirty="0" err="1" smtClean="0">
                <a:latin typeface="+mj-lt"/>
                <a:cs typeface="Times New Roman" pitchFamily="18" charset="0"/>
              </a:rPr>
              <a:t>Dyslipidemia</a:t>
            </a:r>
            <a:r>
              <a:rPr lang="en-US" sz="2400" dirty="0" smtClean="0">
                <a:latin typeface="+mj-lt"/>
                <a:cs typeface="Times New Roman" pitchFamily="18" charset="0"/>
              </a:rPr>
              <a:t>, Gout, Heart Diseases, Stroke, Sleep </a:t>
            </a:r>
            <a:r>
              <a:rPr lang="en-US" sz="2400" dirty="0" err="1" smtClean="0">
                <a:latin typeface="+mj-lt"/>
                <a:cs typeface="Times New Roman" pitchFamily="18" charset="0"/>
              </a:rPr>
              <a:t>apnoea</a:t>
            </a:r>
            <a:r>
              <a:rPr lang="en-US" sz="2400" dirty="0" smtClean="0">
                <a:latin typeface="+mj-lt"/>
                <a:cs typeface="Times New Roman" pitchFamily="18" charset="0"/>
              </a:rPr>
              <a:t> and  specific Skin Changes are well known complications of obesity.</a:t>
            </a:r>
          </a:p>
          <a:p>
            <a:pPr lvl="0"/>
            <a:endParaRPr lang="en-US" sz="2400" dirty="0" smtClean="0">
              <a:latin typeface="+mj-lt"/>
              <a:cs typeface="Times New Roman" pitchFamily="18" charset="0"/>
            </a:endParaRPr>
          </a:p>
          <a:p>
            <a:pPr lvl="0"/>
            <a:r>
              <a:rPr lang="en-US" sz="2400" dirty="0" smtClean="0">
                <a:latin typeface="+mj-lt"/>
                <a:cs typeface="Times New Roman" pitchFamily="18" charset="0"/>
              </a:rPr>
              <a:t>Obesity should be managed initially with diet and life style modification followed by pharmacotherapy and surgery as a last option.</a:t>
            </a:r>
          </a:p>
          <a:p>
            <a:pPr lvl="0"/>
            <a:endParaRPr lang="ar-SA" sz="2400" dirty="0" smtClean="0">
              <a:latin typeface="+mj-lt"/>
              <a:cs typeface="Times New Roman" pitchFamily="18" charset="0"/>
            </a:endParaRPr>
          </a:p>
          <a:p>
            <a:endParaRPr lang="ar-SA"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86040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How to classify the degree of obesity ?</a:t>
            </a:r>
            <a:endParaRPr lang="en-US" sz="3400"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dirty="0"/>
          </a:p>
          <a:p>
            <a:pPr>
              <a:buFont typeface="Wingdings" pitchFamily="2" charset="2"/>
              <a:buChar char="Ø"/>
            </a:pPr>
            <a:r>
              <a:rPr lang="en-US" b="1" dirty="0"/>
              <a:t>Body mass index (</a:t>
            </a:r>
            <a:r>
              <a:rPr lang="en-US" b="1" dirty="0">
                <a:solidFill>
                  <a:srgbClr val="00B0F0"/>
                </a:solidFill>
              </a:rPr>
              <a:t>BMI</a:t>
            </a:r>
            <a:r>
              <a:rPr lang="en-US" b="1" dirty="0" smtClean="0"/>
              <a:t>).</a:t>
            </a:r>
            <a:endParaRPr lang="en-US" b="1" dirty="0"/>
          </a:p>
          <a:p>
            <a:pPr>
              <a:buFont typeface="Wingdings" pitchFamily="2" charset="2"/>
              <a:buChar char="Ø"/>
            </a:pPr>
            <a:endParaRPr lang="en-US" b="1" dirty="0"/>
          </a:p>
          <a:p>
            <a:pPr>
              <a:buFont typeface="Wingdings" pitchFamily="2" charset="2"/>
              <a:buChar char="Ø"/>
            </a:pPr>
            <a:r>
              <a:rPr lang="en-US" b="1" dirty="0">
                <a:solidFill>
                  <a:srgbClr val="00B0F0"/>
                </a:solidFill>
              </a:rPr>
              <a:t>Waist </a:t>
            </a:r>
            <a:r>
              <a:rPr lang="en-US" b="1" dirty="0" smtClean="0">
                <a:solidFill>
                  <a:srgbClr val="00B0F0"/>
                </a:solidFill>
              </a:rPr>
              <a:t>circumference </a:t>
            </a:r>
            <a:r>
              <a:rPr lang="en-US" b="1" dirty="0" smtClean="0"/>
              <a:t>and </a:t>
            </a:r>
            <a:r>
              <a:rPr lang="en-US" b="1" dirty="0" smtClean="0">
                <a:solidFill>
                  <a:srgbClr val="00B0F0"/>
                </a:solidFill>
              </a:rPr>
              <a:t>Waist/Hip ratio</a:t>
            </a:r>
            <a:r>
              <a:rPr lang="en-US" b="1" dirty="0" smtClean="0"/>
              <a:t>.</a:t>
            </a:r>
          </a:p>
          <a:p>
            <a:pPr>
              <a:buFont typeface="Wingdings" pitchFamily="2" charset="2"/>
              <a:buChar char="Ø"/>
            </a:pPr>
            <a:endParaRPr lang="en-US" b="1" dirty="0" smtClean="0"/>
          </a:p>
          <a:p>
            <a:pPr>
              <a:buFont typeface="Wingdings" pitchFamily="2" charset="2"/>
              <a:buChar char="Ø"/>
            </a:pPr>
            <a:r>
              <a:rPr lang="en-US" dirty="0" smtClean="0"/>
              <a:t>Total fat percentage. </a:t>
            </a:r>
          </a:p>
          <a:p>
            <a:pPr>
              <a:buFont typeface="Wingdings" pitchFamily="2" charset="2"/>
              <a:buChar char="Ø"/>
            </a:pPr>
            <a:endParaRPr lang="en-US" dirty="0"/>
          </a:p>
        </p:txBody>
      </p:sp>
      <p:pic>
        <p:nvPicPr>
          <p:cNvPr id="4" name="Picture 3" descr="abdominal-pinch.jpg"/>
          <p:cNvPicPr>
            <a:picLocks noChangeAspect="1"/>
          </p:cNvPicPr>
          <p:nvPr/>
        </p:nvPicPr>
        <p:blipFill>
          <a:blip r:embed="rId2" cstate="print"/>
          <a:stretch>
            <a:fillRect/>
          </a:stretch>
        </p:blipFill>
        <p:spPr>
          <a:xfrm>
            <a:off x="6324600" y="4343400"/>
            <a:ext cx="2362200" cy="2133600"/>
          </a:xfrm>
          <a:prstGeom prst="rect">
            <a:avLst/>
          </a:prstGeom>
        </p:spPr>
      </p:pic>
    </p:spTree>
    <p:extLst>
      <p:ext uri="{BB962C8B-B14F-4D97-AF65-F5344CB8AC3E}">
        <p14:creationId xmlns="" xmlns:p14="http://schemas.microsoft.com/office/powerpoint/2010/main" val="13759520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6777317" cy="5943600"/>
          </a:xfrm>
        </p:spPr>
        <p:txBody>
          <a:bodyPr>
            <a:normAutofit fontScale="92500" lnSpcReduction="10000"/>
          </a:bodyPr>
          <a:lstStyle/>
          <a:p>
            <a:pPr marL="525780" indent="-457200">
              <a:buFont typeface="+mj-lt"/>
              <a:buAutoNum type="arabicParenR"/>
            </a:pPr>
            <a:r>
              <a:rPr lang="en-US" sz="1600" dirty="0" smtClean="0"/>
              <a:t>World Health Organization</a:t>
            </a:r>
            <a:r>
              <a:rPr lang="en-US" sz="1600" dirty="0"/>
              <a:t>. “Obesity and </a:t>
            </a:r>
            <a:r>
              <a:rPr lang="en-US" sz="1600" dirty="0" smtClean="0"/>
              <a:t>overweight - fact sheet”</a:t>
            </a:r>
          </a:p>
          <a:p>
            <a:pPr marL="525780" indent="-457200">
              <a:buFont typeface="+mj-lt"/>
              <a:buAutoNum type="arabicParenR"/>
            </a:pPr>
            <a:r>
              <a:rPr lang="en-US" sz="1600" dirty="0" smtClean="0"/>
              <a:t>Centers of Disease Control </a:t>
            </a:r>
            <a:r>
              <a:rPr lang="en-US" sz="1600" dirty="0"/>
              <a:t>and Prevention “Prevalence of Obesity in the United States, </a:t>
            </a:r>
            <a:r>
              <a:rPr lang="en-US" sz="1600" dirty="0" smtClean="0"/>
              <a:t>2009–2010”</a:t>
            </a:r>
          </a:p>
          <a:p>
            <a:pPr marL="525780" indent="-457200">
              <a:buFont typeface="+mj-lt"/>
              <a:buAutoNum type="arabicParenR"/>
            </a:pPr>
            <a:r>
              <a:rPr lang="en-US" sz="1600" i="1" dirty="0"/>
              <a:t>Al-</a:t>
            </a:r>
            <a:r>
              <a:rPr lang="en-US" sz="1600" i="1" dirty="0" err="1"/>
              <a:t>Nozha</a:t>
            </a:r>
            <a:r>
              <a:rPr lang="en-US" sz="1600" i="1" dirty="0"/>
              <a:t> MM, Al-</a:t>
            </a:r>
            <a:r>
              <a:rPr lang="en-US" sz="1600" i="1" dirty="0" err="1"/>
              <a:t>Mazrou</a:t>
            </a:r>
            <a:r>
              <a:rPr lang="en-US" sz="1600" i="1" dirty="0"/>
              <a:t> YY, Al-</a:t>
            </a:r>
            <a:r>
              <a:rPr lang="en-US" sz="1600" i="1" dirty="0" err="1"/>
              <a:t>Maatouq</a:t>
            </a:r>
            <a:r>
              <a:rPr lang="en-US" sz="1600" i="1" dirty="0"/>
              <a:t> MA, </a:t>
            </a:r>
            <a:r>
              <a:rPr lang="en-US" sz="1600" i="1" dirty="0" err="1"/>
              <a:t>Arafah</a:t>
            </a:r>
            <a:r>
              <a:rPr lang="en-US" sz="1600" i="1" dirty="0"/>
              <a:t> MR, Khalil MZ, Khan NB, Al-</a:t>
            </a:r>
            <a:r>
              <a:rPr lang="en-US" sz="1600" i="1" dirty="0" err="1"/>
              <a:t>Marzouki</a:t>
            </a:r>
            <a:r>
              <a:rPr lang="en-US" sz="1600" i="1" dirty="0"/>
              <a:t> K, Abdullah MA, Al-</a:t>
            </a:r>
            <a:r>
              <a:rPr lang="en-US" sz="1600" i="1" dirty="0" err="1"/>
              <a:t>Khadra</a:t>
            </a:r>
            <a:r>
              <a:rPr lang="en-US" sz="1600" i="1" dirty="0"/>
              <a:t> AH, Al-</a:t>
            </a:r>
            <a:r>
              <a:rPr lang="en-US" sz="1600" i="1" dirty="0" err="1"/>
              <a:t>Harthi</a:t>
            </a:r>
            <a:r>
              <a:rPr lang="en-US" sz="1600" i="1" dirty="0"/>
              <a:t> SS, Al-</a:t>
            </a:r>
            <a:r>
              <a:rPr lang="en-US" sz="1600" i="1" dirty="0" err="1"/>
              <a:t>Shahid</a:t>
            </a:r>
            <a:r>
              <a:rPr lang="en-US" sz="1600" i="1" dirty="0"/>
              <a:t> MS, Al-</a:t>
            </a:r>
            <a:r>
              <a:rPr lang="en-US" sz="1600" i="1" dirty="0" err="1"/>
              <a:t>Mobeireek</a:t>
            </a:r>
            <a:r>
              <a:rPr lang="en-US" sz="1600" i="1" dirty="0"/>
              <a:t> A, </a:t>
            </a:r>
            <a:r>
              <a:rPr lang="en-US" sz="1600" i="1" dirty="0" err="1"/>
              <a:t>Nouh</a:t>
            </a:r>
            <a:r>
              <a:rPr lang="en-US" sz="1600" i="1" dirty="0"/>
              <a:t> MS</a:t>
            </a:r>
            <a:r>
              <a:rPr lang="en-US" sz="1600" dirty="0"/>
              <a:t>. </a:t>
            </a:r>
            <a:r>
              <a:rPr lang="en-US" sz="1600" b="1" dirty="0"/>
              <a:t>Obesity in Saudi Arabia</a:t>
            </a:r>
            <a:r>
              <a:rPr lang="en-US" sz="1600" dirty="0" smtClean="0"/>
              <a:t>. </a:t>
            </a:r>
            <a:r>
              <a:rPr lang="en-US" sz="1600" u="sng" dirty="0" smtClean="0"/>
              <a:t>Saudi </a:t>
            </a:r>
            <a:r>
              <a:rPr lang="en-US" sz="1600" u="sng" dirty="0"/>
              <a:t>Med J</a:t>
            </a:r>
            <a:r>
              <a:rPr lang="en-US" sz="1600" dirty="0"/>
              <a:t>. 2005 May;26(5):824-9</a:t>
            </a:r>
            <a:r>
              <a:rPr lang="en-US" sz="1600" dirty="0" smtClean="0"/>
              <a:t>.</a:t>
            </a:r>
          </a:p>
          <a:p>
            <a:pPr marL="525780" indent="-457200">
              <a:buFont typeface="+mj-lt"/>
              <a:buAutoNum type="arabicParenR"/>
            </a:pPr>
            <a:r>
              <a:rPr lang="en-US" sz="1600" dirty="0"/>
              <a:t>"Why Extreme Dieting Sometimes Leads To Eating Disorder Treatment" http://www.casapalmera.com/articles/relationship-between-dieting-and-eating-disorders</a:t>
            </a:r>
          </a:p>
          <a:p>
            <a:pPr marL="525780" indent="-457200">
              <a:buFont typeface="+mj-lt"/>
              <a:buAutoNum type="arabicParenR"/>
            </a:pPr>
            <a:r>
              <a:rPr lang="en-US" sz="1600" dirty="0" smtClean="0"/>
              <a:t>“Questions </a:t>
            </a:r>
            <a:r>
              <a:rPr lang="en-US" sz="1600" dirty="0"/>
              <a:t>and Answers on </a:t>
            </a:r>
            <a:r>
              <a:rPr lang="en-US" sz="1600" dirty="0" err="1"/>
              <a:t>Prader-Willi</a:t>
            </a:r>
            <a:r>
              <a:rPr lang="en-US" sz="1600" dirty="0"/>
              <a:t> Syndrome". </a:t>
            </a:r>
            <a:r>
              <a:rPr lang="en-US" sz="1600" dirty="0" err="1"/>
              <a:t>Prader-Willi</a:t>
            </a:r>
            <a:r>
              <a:rPr lang="en-US" sz="1600" dirty="0"/>
              <a:t> Syndrome Association. Retrieved February 2, 2012.</a:t>
            </a:r>
          </a:p>
          <a:p>
            <a:pPr marL="525780" indent="-457200">
              <a:buFont typeface="+mj-lt"/>
              <a:buAutoNum type="arabicParenR"/>
            </a:pPr>
            <a:r>
              <a:rPr lang="en-US" sz="1600" dirty="0" smtClean="0"/>
              <a:t>http</a:t>
            </a:r>
            <a:r>
              <a:rPr lang="en-US" sz="1600" dirty="0"/>
              <a:t>://www.mayoclinic.com/health/obesity/DS00314/DSECTION=prevention</a:t>
            </a:r>
          </a:p>
          <a:p>
            <a:pPr marL="525780" indent="-457200">
              <a:buFont typeface="+mj-lt"/>
              <a:buAutoNum type="arabicParenR"/>
            </a:pPr>
            <a:r>
              <a:rPr lang="en-US" sz="1600" dirty="0" smtClean="0"/>
              <a:t>http</a:t>
            </a:r>
            <a:r>
              <a:rPr lang="en-US" sz="1600" dirty="0"/>
              <a:t>://www.stjohnprovidence.org/HealthInfoLib/swArticle.aspx?85,P07863</a:t>
            </a:r>
          </a:p>
          <a:p>
            <a:pPr marL="525780" indent="-457200">
              <a:buFont typeface="+mj-lt"/>
              <a:buAutoNum type="arabicParenR"/>
            </a:pPr>
            <a:r>
              <a:rPr lang="en-US" sz="1600" dirty="0" smtClean="0"/>
              <a:t>"</a:t>
            </a:r>
            <a:r>
              <a:rPr lang="en-US" sz="1600" dirty="0" err="1" smtClean="0"/>
              <a:t>EarthTrends</a:t>
            </a:r>
            <a:r>
              <a:rPr lang="en-US" sz="1600" dirty="0"/>
              <a:t>: Nutrition: Calorie supply per capita". World Resources Institute. Retrieved Oct. 18, 2009</a:t>
            </a:r>
          </a:p>
          <a:p>
            <a:pPr marL="525780" indent="-457200">
              <a:buFont typeface="+mj-lt"/>
              <a:buAutoNum type="arabicParenR"/>
            </a:pPr>
            <a:r>
              <a:rPr lang="en-US" sz="1600" dirty="0" err="1" smtClean="0"/>
              <a:t>Rosenheck</a:t>
            </a:r>
            <a:r>
              <a:rPr lang="en-US" sz="1600" dirty="0" smtClean="0"/>
              <a:t> </a:t>
            </a:r>
            <a:r>
              <a:rPr lang="en-US" sz="1600" dirty="0"/>
              <a:t>R (November 2008). "</a:t>
            </a:r>
            <a:r>
              <a:rPr lang="en-US" sz="1600" b="1" dirty="0"/>
              <a:t>Fast food consumption and increased caloric intake: a systematic review of a trajectory towards weight gain and obesity risk</a:t>
            </a:r>
            <a:r>
              <a:rPr lang="en-US" sz="1600" dirty="0"/>
              <a:t>". </a:t>
            </a:r>
            <a:r>
              <a:rPr lang="en-US" sz="1600" dirty="0" err="1"/>
              <a:t>Obes</a:t>
            </a:r>
            <a:r>
              <a:rPr lang="en-US" sz="1600" dirty="0"/>
              <a:t> Rev 9 (6): 535–47. doi:10.1111/j.1467-789X.2008.00477.x. PMID 18346099.</a:t>
            </a:r>
          </a:p>
          <a:p>
            <a:pPr marL="525780" indent="-457200">
              <a:buFont typeface="+mj-lt"/>
              <a:buAutoNum type="arabicParenR"/>
            </a:pPr>
            <a:r>
              <a:rPr lang="en-US" sz="1600" dirty="0" smtClean="0"/>
              <a:t>"WHO </a:t>
            </a:r>
            <a:r>
              <a:rPr lang="en-US" sz="1600" dirty="0"/>
              <a:t>| Physical Inactivity: A Global Public Health Problem". World Health Organization. Retrieved February 22, 2009.</a:t>
            </a:r>
            <a:endParaRPr lang="en-US" sz="1600" dirty="0" smtClean="0"/>
          </a:p>
          <a:p>
            <a:pPr marL="508000" indent="-439738">
              <a:buFont typeface="+mj-lt"/>
              <a:buAutoNum type="arabicParenR"/>
            </a:pPr>
            <a:r>
              <a:rPr lang="en-US" sz="1600" i="1" dirty="0"/>
              <a:t>Dixon JB, Jones K, Dixon M</a:t>
            </a:r>
            <a:r>
              <a:rPr lang="en-US" sz="1600" dirty="0"/>
              <a:t>. </a:t>
            </a:r>
            <a:r>
              <a:rPr lang="en-US" sz="1600" b="1" dirty="0"/>
              <a:t>Medical versus surgical interventions for the metabolic complications of obesity in children</a:t>
            </a:r>
            <a:r>
              <a:rPr lang="en-US" sz="1600" dirty="0"/>
              <a:t>. </a:t>
            </a:r>
            <a:r>
              <a:rPr lang="en-US" sz="1600" u="sng" dirty="0" err="1"/>
              <a:t>Semin</a:t>
            </a:r>
            <a:r>
              <a:rPr lang="en-US" sz="1600" u="sng" dirty="0"/>
              <a:t> </a:t>
            </a:r>
            <a:r>
              <a:rPr lang="en-US" sz="1600" u="sng" dirty="0" err="1"/>
              <a:t>Pediatr</a:t>
            </a:r>
            <a:r>
              <a:rPr lang="en-US" sz="1600" u="sng" dirty="0"/>
              <a:t> Surg.</a:t>
            </a:r>
            <a:r>
              <a:rPr lang="en-US" sz="1600" dirty="0"/>
              <a:t> </a:t>
            </a:r>
            <a:r>
              <a:rPr lang="en-US" sz="1600" dirty="0" smtClean="0"/>
              <a:t>2009. Aug;18(3</a:t>
            </a:r>
            <a:r>
              <a:rPr lang="en-US" sz="1600" dirty="0"/>
              <a:t>):168-75. PubMed PMID: 19573759</a:t>
            </a:r>
            <a:r>
              <a:rPr lang="en-US" sz="1600" dirty="0" smtClean="0"/>
              <a:t>.</a:t>
            </a:r>
          </a:p>
          <a:p>
            <a:pPr marL="508000" indent="-439738">
              <a:buFont typeface="+mj-lt"/>
              <a:buAutoNum type="arabicParenR"/>
            </a:pPr>
            <a:r>
              <a:rPr lang="en-US" sz="1600" dirty="0" smtClean="0"/>
              <a:t>Our Colleagues previous presentations.</a:t>
            </a:r>
          </a:p>
          <a:p>
            <a:pPr marL="411480" indent="-342900">
              <a:buFont typeface="+mj-lt"/>
              <a:buAutoNum type="arabicParenR"/>
            </a:pPr>
            <a:endParaRPr lang="en-US" sz="1600" dirty="0"/>
          </a:p>
          <a:p>
            <a:pPr marL="525780" indent="-457200">
              <a:buFont typeface="+mj-lt"/>
              <a:buAutoNum type="arabicParenR"/>
            </a:pPr>
            <a:endParaRPr lang="en-US" sz="1600" dirty="0" smtClean="0"/>
          </a:p>
          <a:p>
            <a:pPr marL="525780" indent="-457200">
              <a:buFont typeface="+mj-lt"/>
              <a:buAutoNum type="arabicParenR"/>
            </a:pPr>
            <a:endParaRPr lang="en-US" sz="1600" dirty="0" smtClean="0"/>
          </a:p>
        </p:txBody>
      </p:sp>
    </p:spTree>
    <p:extLst>
      <p:ext uri="{BB962C8B-B14F-4D97-AF65-F5344CB8AC3E}">
        <p14:creationId xmlns:p14="http://schemas.microsoft.com/office/powerpoint/2010/main" xmlns="" val="21268223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5" y="1752601"/>
            <a:ext cx="6637468" cy="2510304"/>
          </a:xfrm>
        </p:spPr>
        <p:txBody>
          <a:bodyPr/>
          <a:lstStyle/>
          <a:p>
            <a:pPr algn="ctr"/>
            <a:r>
              <a:rPr lang="en-US" dirty="0" smtClean="0"/>
              <a:t>Questions ?</a:t>
            </a:r>
            <a:endParaRPr lang="ar-SA" dirty="0"/>
          </a:p>
        </p:txBody>
      </p:sp>
      <p:sp>
        <p:nvSpPr>
          <p:cNvPr id="5" name="Text Placeholder 4"/>
          <p:cNvSpPr>
            <a:spLocks noGrp="1"/>
          </p:cNvSpPr>
          <p:nvPr>
            <p:ph type="body" idx="1"/>
          </p:nvPr>
        </p:nvSpPr>
        <p:spPr/>
        <p:txBody>
          <a:bodyPr/>
          <a:lstStyle/>
          <a:p>
            <a:endParaRPr lang="ar-S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smtClean="0"/>
              <a:t>1- BMI</a:t>
            </a:r>
            <a:endParaRPr lang="en-US" dirty="0"/>
          </a:p>
        </p:txBody>
      </p:sp>
      <p:pic>
        <p:nvPicPr>
          <p:cNvPr id="3074" name="Picture 2" descr="http://www.ukhairdressers.com/fill.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314700"/>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19400" y="4953000"/>
            <a:ext cx="4038600" cy="1373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3" name="Rectangle 2"/>
          <p:cNvSpPr/>
          <p:nvPr/>
        </p:nvSpPr>
        <p:spPr>
          <a:xfrm>
            <a:off x="914400" y="2057400"/>
            <a:ext cx="7543800" cy="2862322"/>
          </a:xfrm>
          <a:prstGeom prst="rect">
            <a:avLst/>
          </a:prstGeom>
        </p:spPr>
        <p:txBody>
          <a:bodyPr wrap="square">
            <a:spAutoFit/>
          </a:bodyPr>
          <a:lstStyle/>
          <a:p>
            <a:pPr marL="285750" indent="-285750">
              <a:buFont typeface="Arial" pitchFamily="34" charset="0"/>
              <a:buChar char="•"/>
            </a:pPr>
            <a:r>
              <a:rPr lang="en-US" sz="2000" dirty="0" smtClean="0"/>
              <a:t>is a simple index of weight-for-height that is commonly used to </a:t>
            </a:r>
            <a:r>
              <a:rPr lang="en-US" sz="2000" b="1" dirty="0" smtClean="0"/>
              <a:t>classify</a:t>
            </a:r>
            <a:r>
              <a:rPr lang="en-US" sz="2000" dirty="0" smtClean="0"/>
              <a:t> underweight, overweight and obesity in adults. </a:t>
            </a:r>
          </a:p>
          <a:p>
            <a:pPr marL="285750" indent="-285750"/>
            <a:endParaRPr lang="en-US" sz="2000" dirty="0" smtClean="0"/>
          </a:p>
          <a:p>
            <a:pPr marL="285750" indent="-285750">
              <a:buFont typeface="Arial" pitchFamily="34" charset="0"/>
              <a:buChar char="•"/>
            </a:pPr>
            <a:r>
              <a:rPr lang="en-US" sz="2000" dirty="0" smtClean="0"/>
              <a:t>It is defined as the weight in </a:t>
            </a:r>
            <a:r>
              <a:rPr lang="en-US" sz="2000" b="1" dirty="0" smtClean="0"/>
              <a:t>kilograms</a:t>
            </a:r>
            <a:r>
              <a:rPr lang="en-US" sz="2000" dirty="0" smtClean="0"/>
              <a:t> divided by the square of the </a:t>
            </a:r>
            <a:r>
              <a:rPr lang="en-US" sz="2000" b="1" dirty="0" smtClean="0"/>
              <a:t>height </a:t>
            </a:r>
            <a:r>
              <a:rPr lang="en-US" sz="2000" dirty="0" smtClean="0"/>
              <a:t>in meters (kg/m</a:t>
            </a:r>
            <a:r>
              <a:rPr lang="en-US" sz="2000" baseline="30000" dirty="0" smtClean="0"/>
              <a:t>2</a:t>
            </a:r>
            <a:r>
              <a:rPr lang="en-US" sz="2000" dirty="0" smtClean="0"/>
              <a:t>)</a:t>
            </a:r>
            <a:endParaRPr lang="en-US" sz="2000" b="1" dirty="0" smtClean="0"/>
          </a:p>
          <a:p>
            <a:pPr marL="285750" indent="-285750"/>
            <a:endParaRPr lang="en-US" sz="2000" dirty="0" smtClean="0"/>
          </a:p>
          <a:p>
            <a:pPr marL="285750" indent="-285750">
              <a:buFont typeface="Arial" pitchFamily="34" charset="0"/>
              <a:buChar char="•"/>
            </a:pPr>
            <a:r>
              <a:rPr lang="en-US" sz="2000" dirty="0" smtClean="0"/>
              <a:t>BMI </a:t>
            </a:r>
            <a:r>
              <a:rPr lang="en-US" sz="2000" dirty="0"/>
              <a:t>is a </a:t>
            </a:r>
            <a:r>
              <a:rPr lang="en-US" sz="2000" b="1" dirty="0"/>
              <a:t>fairly reliable </a:t>
            </a:r>
            <a:r>
              <a:rPr lang="en-US" sz="2000" dirty="0"/>
              <a:t>indicator of body fatness for most people.</a:t>
            </a:r>
          </a:p>
        </p:txBody>
      </p:sp>
    </p:spTree>
    <p:extLst>
      <p:ext uri="{BB962C8B-B14F-4D97-AF65-F5344CB8AC3E}">
        <p14:creationId xmlns="" xmlns:p14="http://schemas.microsoft.com/office/powerpoint/2010/main" val="413888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14710" cy="1143000"/>
          </a:xfrm>
        </p:spPr>
        <p:txBody>
          <a:bodyPr>
            <a:normAutofit/>
          </a:bodyPr>
          <a:lstStyle/>
          <a:p>
            <a:r>
              <a:rPr lang="en-US" dirty="0" smtClean="0"/>
              <a:t>Classification according to BMI</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668922226"/>
              </p:ext>
            </p:extLst>
          </p:nvPr>
        </p:nvGraphicFramePr>
        <p:xfrm>
          <a:off x="1600200" y="3733800"/>
          <a:ext cx="6096000" cy="2595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Classification</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 BMI from</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Till BMI of</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b="1" dirty="0" smtClean="0"/>
                        <a:t>Underweight</a:t>
                      </a:r>
                      <a:endParaRPr lang="en-US" b="1" dirty="0"/>
                    </a:p>
                  </a:txBody>
                  <a:tcPr>
                    <a:lnL w="12700" cap="flat" cmpd="sng" algn="ctr">
                      <a:solidFill>
                        <a:schemeClr val="tx1"/>
                      </a:solidFill>
                      <a:prstDash val="solid"/>
                      <a:round/>
                      <a:headEnd type="none" w="med" len="med"/>
                      <a:tailEnd type="none" w="med" len="med"/>
                    </a:lnL>
                  </a:tcPr>
                </a:tc>
                <a:tc gridSpan="2">
                  <a:txBody>
                    <a:bodyPr/>
                    <a:lstStyle/>
                    <a:p>
                      <a:pPr algn="ctr"/>
                      <a:r>
                        <a:rPr lang="en-US" b="1" dirty="0" smtClean="0"/>
                        <a:t>&lt;18.5</a:t>
                      </a:r>
                      <a:endParaRPr lang="en-US" b="1" dirty="0"/>
                    </a:p>
                  </a:txBody>
                  <a:tcPr>
                    <a:lnR w="12700" cap="flat" cmpd="sng" algn="ctr">
                      <a:solidFill>
                        <a:schemeClr val="tx1"/>
                      </a:solidFill>
                      <a:prstDash val="solid"/>
                      <a:round/>
                      <a:headEnd type="none" w="med" len="med"/>
                      <a:tailEnd type="none" w="med" len="med"/>
                    </a:lnR>
                  </a:tcPr>
                </a:tc>
                <a:tc hMerge="1">
                  <a:txBody>
                    <a:bodyPr/>
                    <a:lstStyle/>
                    <a:p>
                      <a:pPr algn="ctr"/>
                      <a:endParaRPr lang="en-US" b="1" dirty="0"/>
                    </a:p>
                  </a:txBody>
                  <a:tcPr>
                    <a:lnR w="12700" cap="flat" cmpd="sng" algn="ctr">
                      <a:solidFill>
                        <a:schemeClr val="tx1"/>
                      </a:solidFill>
                      <a:prstDash val="solid"/>
                      <a:round/>
                      <a:headEnd type="none" w="med" len="med"/>
                      <a:tailEnd type="none" w="med" len="med"/>
                    </a:lnR>
                  </a:tcPr>
                </a:tc>
              </a:tr>
              <a:tr h="370840">
                <a:tc>
                  <a:txBody>
                    <a:bodyPr/>
                    <a:lstStyle/>
                    <a:p>
                      <a:pPr algn="ctr"/>
                      <a:r>
                        <a:rPr lang="en-US" b="1" dirty="0" smtClean="0"/>
                        <a:t>Healthy weight </a:t>
                      </a:r>
                      <a:endParaRPr lang="en-US" b="1" dirty="0"/>
                    </a:p>
                  </a:txBody>
                  <a:tcPr>
                    <a:lnL w="12700" cap="flat" cmpd="sng" algn="ctr">
                      <a:solidFill>
                        <a:schemeClr val="tx1"/>
                      </a:solidFill>
                      <a:prstDash val="solid"/>
                      <a:round/>
                      <a:headEnd type="none" w="med" len="med"/>
                      <a:tailEnd type="none" w="med" len="med"/>
                    </a:lnL>
                  </a:tcPr>
                </a:tc>
                <a:tc>
                  <a:txBody>
                    <a:bodyPr/>
                    <a:lstStyle/>
                    <a:p>
                      <a:pPr algn="ctr"/>
                      <a:r>
                        <a:rPr lang="en-US" b="1" dirty="0" smtClean="0"/>
                        <a:t>18.5</a:t>
                      </a:r>
                      <a:endParaRPr lang="en-US" b="1" dirty="0"/>
                    </a:p>
                  </a:txBody>
                  <a:tcPr/>
                </a:tc>
                <a:tc>
                  <a:txBody>
                    <a:bodyPr/>
                    <a:lstStyle/>
                    <a:p>
                      <a:pPr algn="ctr"/>
                      <a:r>
                        <a:rPr lang="en-US" b="1" dirty="0" smtClean="0"/>
                        <a:t>24.9</a:t>
                      </a:r>
                      <a:endParaRPr lang="en-US" b="1" dirty="0"/>
                    </a:p>
                  </a:txBody>
                  <a:tcPr>
                    <a:lnR w="12700" cap="flat" cmpd="sng" algn="ctr">
                      <a:solidFill>
                        <a:schemeClr val="tx1"/>
                      </a:solidFill>
                      <a:prstDash val="solid"/>
                      <a:round/>
                      <a:headEnd type="none" w="med" len="med"/>
                      <a:tailEnd type="none" w="med" len="med"/>
                    </a:lnR>
                  </a:tcPr>
                </a:tc>
              </a:tr>
              <a:tr h="370840">
                <a:tc>
                  <a:txBody>
                    <a:bodyPr/>
                    <a:lstStyle/>
                    <a:p>
                      <a:pPr algn="ctr"/>
                      <a:r>
                        <a:rPr lang="en-US" b="1" dirty="0" smtClean="0"/>
                        <a:t>Overweight </a:t>
                      </a:r>
                      <a:endParaRPr lang="en-US" b="1" dirty="0"/>
                    </a:p>
                  </a:txBody>
                  <a:tcPr>
                    <a:lnL w="12700" cap="flat" cmpd="sng" algn="ctr">
                      <a:solidFill>
                        <a:schemeClr val="tx1"/>
                      </a:solidFill>
                      <a:prstDash val="solid"/>
                      <a:round/>
                      <a:headEnd type="none" w="med" len="med"/>
                      <a:tailEnd type="none" w="med" len="med"/>
                    </a:lnL>
                  </a:tcPr>
                </a:tc>
                <a:tc>
                  <a:txBody>
                    <a:bodyPr/>
                    <a:lstStyle/>
                    <a:p>
                      <a:pPr algn="ctr"/>
                      <a:r>
                        <a:rPr lang="en-US" b="1" dirty="0" smtClean="0"/>
                        <a:t>25</a:t>
                      </a:r>
                      <a:endParaRPr lang="en-US" b="1" dirty="0"/>
                    </a:p>
                  </a:txBody>
                  <a:tcPr/>
                </a:tc>
                <a:tc>
                  <a:txBody>
                    <a:bodyPr/>
                    <a:lstStyle/>
                    <a:p>
                      <a:pPr algn="ctr"/>
                      <a:r>
                        <a:rPr lang="en-US" b="1" dirty="0" smtClean="0"/>
                        <a:t>29.9</a:t>
                      </a:r>
                      <a:endParaRPr lang="en-US" b="1" dirty="0"/>
                    </a:p>
                  </a:txBody>
                  <a:tcPr>
                    <a:lnR w="12700" cap="flat" cmpd="sng" algn="ctr">
                      <a:solidFill>
                        <a:schemeClr val="tx1"/>
                      </a:solidFill>
                      <a:prstDash val="solid"/>
                      <a:round/>
                      <a:headEnd type="none" w="med" len="med"/>
                      <a:tailEnd type="none" w="med" len="med"/>
                    </a:lnR>
                  </a:tcPr>
                </a:tc>
              </a:tr>
              <a:tr h="370840">
                <a:tc>
                  <a:txBody>
                    <a:bodyPr/>
                    <a:lstStyle/>
                    <a:p>
                      <a:pPr algn="ctr"/>
                      <a:r>
                        <a:rPr lang="en-US" b="1" dirty="0" smtClean="0"/>
                        <a:t>Obesity I</a:t>
                      </a:r>
                      <a:endParaRPr lang="en-US" b="1" dirty="0"/>
                    </a:p>
                  </a:txBody>
                  <a:tcPr>
                    <a:lnL w="12700" cap="flat" cmpd="sng" algn="ctr">
                      <a:solidFill>
                        <a:schemeClr val="tx1"/>
                      </a:solidFill>
                      <a:prstDash val="solid"/>
                      <a:round/>
                      <a:headEnd type="none" w="med" len="med"/>
                      <a:tailEnd type="none" w="med" len="med"/>
                    </a:lnL>
                  </a:tcPr>
                </a:tc>
                <a:tc>
                  <a:txBody>
                    <a:bodyPr/>
                    <a:lstStyle/>
                    <a:p>
                      <a:pPr algn="ctr"/>
                      <a:r>
                        <a:rPr lang="en-US" b="1" dirty="0" smtClean="0"/>
                        <a:t>30</a:t>
                      </a:r>
                      <a:endParaRPr lang="en-US" b="1" dirty="0"/>
                    </a:p>
                  </a:txBody>
                  <a:tcPr/>
                </a:tc>
                <a:tc>
                  <a:txBody>
                    <a:bodyPr/>
                    <a:lstStyle/>
                    <a:p>
                      <a:pPr algn="ctr"/>
                      <a:r>
                        <a:rPr lang="en-US" b="1" dirty="0" smtClean="0"/>
                        <a:t>34.9</a:t>
                      </a:r>
                      <a:endParaRPr lang="en-US" b="1" dirty="0"/>
                    </a:p>
                  </a:txBody>
                  <a:tcPr>
                    <a:lnR w="12700" cap="flat" cmpd="sng" algn="ctr">
                      <a:solidFill>
                        <a:schemeClr val="tx1"/>
                      </a:solidFill>
                      <a:prstDash val="solid"/>
                      <a:round/>
                      <a:headEnd type="none" w="med" len="med"/>
                      <a:tailEnd type="none" w="med" len="med"/>
                    </a:lnR>
                  </a:tcPr>
                </a:tc>
              </a:tr>
              <a:tr h="370840">
                <a:tc>
                  <a:txBody>
                    <a:bodyPr/>
                    <a:lstStyle/>
                    <a:p>
                      <a:pPr algn="ctr"/>
                      <a:r>
                        <a:rPr lang="en-US" b="1" dirty="0" smtClean="0"/>
                        <a:t>Obesity II</a:t>
                      </a:r>
                      <a:endParaRPr lang="en-US" b="1" dirty="0"/>
                    </a:p>
                  </a:txBody>
                  <a:tcPr>
                    <a:lnL w="12700" cap="flat" cmpd="sng" algn="ctr">
                      <a:solidFill>
                        <a:schemeClr val="tx1"/>
                      </a:solidFill>
                      <a:prstDash val="solid"/>
                      <a:round/>
                      <a:headEnd type="none" w="med" len="med"/>
                      <a:tailEnd type="none" w="med" len="med"/>
                    </a:lnL>
                  </a:tcPr>
                </a:tc>
                <a:tc>
                  <a:txBody>
                    <a:bodyPr/>
                    <a:lstStyle/>
                    <a:p>
                      <a:pPr algn="ctr"/>
                      <a:r>
                        <a:rPr lang="en-US" b="1" dirty="0" smtClean="0"/>
                        <a:t>35</a:t>
                      </a:r>
                      <a:endParaRPr lang="en-US" b="1" dirty="0"/>
                    </a:p>
                  </a:txBody>
                  <a:tcPr/>
                </a:tc>
                <a:tc>
                  <a:txBody>
                    <a:bodyPr/>
                    <a:lstStyle/>
                    <a:p>
                      <a:pPr algn="ctr"/>
                      <a:r>
                        <a:rPr lang="en-US" b="1" dirty="0" smtClean="0"/>
                        <a:t>39.9</a:t>
                      </a:r>
                      <a:endParaRPr lang="en-US" b="1" dirty="0"/>
                    </a:p>
                  </a:txBody>
                  <a:tcPr>
                    <a:lnR w="12700" cap="flat" cmpd="sng" algn="ctr">
                      <a:solidFill>
                        <a:schemeClr val="tx1"/>
                      </a:solidFill>
                      <a:prstDash val="solid"/>
                      <a:round/>
                      <a:headEnd type="none" w="med" len="med"/>
                      <a:tailEnd type="none" w="med" len="med"/>
                    </a:lnR>
                  </a:tcPr>
                </a:tc>
              </a:tr>
              <a:tr h="370840">
                <a:tc>
                  <a:txBody>
                    <a:bodyPr/>
                    <a:lstStyle/>
                    <a:p>
                      <a:pPr algn="ctr"/>
                      <a:r>
                        <a:rPr lang="en-US" b="1" dirty="0" smtClean="0"/>
                        <a:t>Obesity III</a:t>
                      </a:r>
                      <a:endParaRPr 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ctr"/>
                      <a:r>
                        <a:rPr lang="en-US" b="1" dirty="0" smtClean="0"/>
                        <a:t>40&lt;</a:t>
                      </a:r>
                      <a:endParaRPr lang="en-US"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r>
            </a:tbl>
          </a:graphicData>
        </a:graphic>
      </p:graphicFrame>
      <p:pic>
        <p:nvPicPr>
          <p:cNvPr id="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1676400"/>
            <a:ext cx="3810000" cy="1985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53765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76325"/>
            <a:ext cx="7848600" cy="828675"/>
          </a:xfrm>
        </p:spPr>
        <p:txBody>
          <a:bodyPr>
            <a:normAutofit fontScale="90000"/>
          </a:bodyPr>
          <a:lstStyle/>
          <a:p>
            <a:r>
              <a:rPr lang="en-US" sz="3200" dirty="0" smtClean="0"/>
              <a:t>The classification is different in </a:t>
            </a:r>
            <a:r>
              <a:rPr lang="en-US" sz="3200" b="1" u="sng" dirty="0" smtClean="0"/>
              <a:t>children</a:t>
            </a:r>
            <a:endParaRPr lang="ar-SA" sz="3200" b="1" u="sng" dirty="0"/>
          </a:p>
        </p:txBody>
      </p:sp>
      <p:sp>
        <p:nvSpPr>
          <p:cNvPr id="3" name="Text Placeholder 2"/>
          <p:cNvSpPr>
            <a:spLocks noGrp="1"/>
          </p:cNvSpPr>
          <p:nvPr>
            <p:ph type="body" idx="1"/>
          </p:nvPr>
        </p:nvSpPr>
        <p:spPr>
          <a:xfrm>
            <a:off x="1219200" y="2590800"/>
            <a:ext cx="6637467" cy="2739613"/>
          </a:xfrm>
        </p:spPr>
        <p:txBody>
          <a:bodyPr/>
          <a:lstStyle/>
          <a:p>
            <a:r>
              <a:rPr lang="en-US" sz="2200" dirty="0" smtClean="0">
                <a:solidFill>
                  <a:schemeClr val="tx1"/>
                </a:solidFill>
              </a:rPr>
              <a:t>1- You measure the </a:t>
            </a:r>
            <a:r>
              <a:rPr lang="en-US" sz="2200" b="1" dirty="0" smtClean="0">
                <a:solidFill>
                  <a:schemeClr val="tx1"/>
                </a:solidFill>
              </a:rPr>
              <a:t>BMI</a:t>
            </a:r>
            <a:r>
              <a:rPr lang="en-US" sz="2200" dirty="0" smtClean="0">
                <a:solidFill>
                  <a:schemeClr val="tx1"/>
                </a:solidFill>
              </a:rPr>
              <a:t> of the child.</a:t>
            </a:r>
          </a:p>
          <a:p>
            <a:endParaRPr lang="en-US" sz="2200" dirty="0" smtClean="0">
              <a:solidFill>
                <a:schemeClr val="tx1"/>
              </a:solidFill>
            </a:endParaRPr>
          </a:p>
          <a:p>
            <a:r>
              <a:rPr lang="en-US" sz="2200" dirty="0" smtClean="0">
                <a:solidFill>
                  <a:schemeClr val="tx1"/>
                </a:solidFill>
              </a:rPr>
              <a:t>2- If the BMI lies above the </a:t>
            </a:r>
            <a:r>
              <a:rPr lang="en-US" sz="2200" b="1" dirty="0" smtClean="0">
                <a:solidFill>
                  <a:schemeClr val="tx1"/>
                </a:solidFill>
              </a:rPr>
              <a:t>95</a:t>
            </a:r>
            <a:r>
              <a:rPr lang="en-US" sz="2200" b="1" baseline="30000" dirty="0" smtClean="0">
                <a:solidFill>
                  <a:schemeClr val="tx1"/>
                </a:solidFill>
              </a:rPr>
              <a:t>th</a:t>
            </a:r>
            <a:r>
              <a:rPr lang="en-US" sz="2200" b="1" dirty="0" smtClean="0">
                <a:solidFill>
                  <a:schemeClr val="tx1"/>
                </a:solidFill>
              </a:rPr>
              <a:t> percentile </a:t>
            </a:r>
            <a:r>
              <a:rPr lang="en-US" sz="2200" dirty="0" smtClean="0">
                <a:solidFill>
                  <a:schemeClr val="tx1"/>
                </a:solidFill>
              </a:rPr>
              <a:t>on the growth chart, the child is considered obese.</a:t>
            </a:r>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56" y="228600"/>
            <a:ext cx="7024744" cy="762000"/>
          </a:xfrm>
        </p:spPr>
        <p:txBody>
          <a:bodyPr>
            <a:normAutofit/>
          </a:bodyPr>
          <a:lstStyle/>
          <a:p>
            <a:r>
              <a:rPr lang="en-US" sz="3600" dirty="0" smtClean="0"/>
              <a:t>The Growth Chart</a:t>
            </a:r>
            <a:endParaRPr lang="ar-SA" sz="3600" dirty="0"/>
          </a:p>
        </p:txBody>
      </p:sp>
      <p:sp>
        <p:nvSpPr>
          <p:cNvPr id="5" name="Content Placeholder 4"/>
          <p:cNvSpPr>
            <a:spLocks noGrp="1"/>
          </p:cNvSpPr>
          <p:nvPr>
            <p:ph idx="1"/>
          </p:nvPr>
        </p:nvSpPr>
        <p:spPr/>
        <p:txBody>
          <a:bodyPr/>
          <a:lstStyle/>
          <a:p>
            <a:endParaRPr lang="ar-SA"/>
          </a:p>
        </p:txBody>
      </p:sp>
      <p:pic>
        <p:nvPicPr>
          <p:cNvPr id="6" name="Picture 2" descr="C:\Users\flib\Desktop\growthchart_example2.gif"/>
          <p:cNvPicPr>
            <a:picLocks noChangeAspect="1" noChangeArrowheads="1"/>
          </p:cNvPicPr>
          <p:nvPr/>
        </p:nvPicPr>
        <p:blipFill>
          <a:blip r:embed="rId2" cstate="print"/>
          <a:srcRect/>
          <a:stretch>
            <a:fillRect/>
          </a:stretch>
        </p:blipFill>
        <p:spPr bwMode="auto">
          <a:xfrm>
            <a:off x="609600" y="1066800"/>
            <a:ext cx="7848600" cy="53285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a:t>
            </a:r>
            <a:endParaRPr lang="ar-SA" dirty="0"/>
          </a:p>
        </p:txBody>
      </p:sp>
      <p:sp>
        <p:nvSpPr>
          <p:cNvPr id="3" name="Content Placeholder 2"/>
          <p:cNvSpPr>
            <a:spLocks noGrp="1"/>
          </p:cNvSpPr>
          <p:nvPr>
            <p:ph idx="1"/>
          </p:nvPr>
        </p:nvSpPr>
        <p:spPr/>
        <p:txBody>
          <a:bodyPr>
            <a:normAutofit/>
          </a:bodyPr>
          <a:lstStyle/>
          <a:p>
            <a:pPr>
              <a:defRPr/>
            </a:pPr>
            <a:r>
              <a:rPr lang="en-US" sz="2200" dirty="0" smtClean="0"/>
              <a:t>BMI is the measurement of choice for most health professionals.</a:t>
            </a:r>
          </a:p>
          <a:p>
            <a:pPr>
              <a:defRPr/>
            </a:pPr>
            <a:endParaRPr lang="en-US" sz="2200" dirty="0" smtClean="0"/>
          </a:p>
          <a:p>
            <a:pPr>
              <a:defRPr/>
            </a:pPr>
            <a:r>
              <a:rPr lang="en-US" sz="2200" dirty="0" smtClean="0"/>
              <a:t> It is not a diagnostic tool. Health professionals need to do further assessments to fully evaluate health risks.</a:t>
            </a:r>
          </a:p>
          <a:p>
            <a:pPr>
              <a:defRPr/>
            </a:pPr>
            <a:endParaRPr lang="en-US" sz="2200" dirty="0" smtClean="0"/>
          </a:p>
          <a:p>
            <a:pPr>
              <a:defRPr/>
            </a:pPr>
            <a:r>
              <a:rPr lang="en-US" sz="2200" dirty="0" smtClean="0"/>
              <a:t> BMI does not take into account age, gender, or muscle mass. Nor does it distinguish between lean body mass and fat mass.</a:t>
            </a:r>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a:t>
            </a:r>
            <a:endParaRPr lang="ar-SA" dirty="0"/>
          </a:p>
        </p:txBody>
      </p:sp>
      <p:sp>
        <p:nvSpPr>
          <p:cNvPr id="3" name="Content Placeholder 2"/>
          <p:cNvSpPr>
            <a:spLocks noGrp="1"/>
          </p:cNvSpPr>
          <p:nvPr>
            <p:ph idx="1"/>
          </p:nvPr>
        </p:nvSpPr>
        <p:spPr/>
        <p:txBody>
          <a:bodyPr>
            <a:normAutofit/>
          </a:bodyPr>
          <a:lstStyle/>
          <a:p>
            <a:r>
              <a:rPr lang="en-US" sz="2200" dirty="0" smtClean="0"/>
              <a:t>As Asian populations develop negative health consequences at a </a:t>
            </a:r>
            <a:r>
              <a:rPr lang="en-US" sz="2200" b="1" dirty="0" smtClean="0"/>
              <a:t>lower</a:t>
            </a:r>
            <a:r>
              <a:rPr lang="en-US" sz="2200" dirty="0" smtClean="0"/>
              <a:t> BMI than Caucasians, some nations have redefined obesity.</a:t>
            </a:r>
          </a:p>
          <a:p>
            <a:pPr>
              <a:buNone/>
            </a:pPr>
            <a:endParaRPr lang="en-US" sz="2200" dirty="0" smtClean="0"/>
          </a:p>
          <a:p>
            <a:r>
              <a:rPr lang="en-US" sz="2200" dirty="0" smtClean="0"/>
              <a:t>the Japanese have defined obesity as any BMI greater than </a:t>
            </a:r>
            <a:r>
              <a:rPr lang="en-US" sz="2200" b="1" dirty="0" smtClean="0"/>
              <a:t>25</a:t>
            </a:r>
            <a:r>
              <a:rPr lang="en-US" sz="2200" dirty="0" smtClean="0"/>
              <a:t>, while China uses a BMI of greater than </a:t>
            </a:r>
            <a:r>
              <a:rPr lang="en-US" sz="2200" b="1" dirty="0" smtClean="0"/>
              <a:t>28</a:t>
            </a:r>
            <a:r>
              <a:rPr lang="en-US" sz="2200" dirty="0" smtClean="0"/>
              <a:t>.</a:t>
            </a:r>
          </a:p>
          <a:p>
            <a:endParaRPr lang="ar-SA"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Waist circumference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07816944"/>
              </p:ext>
            </p:extLst>
          </p:nvPr>
        </p:nvGraphicFramePr>
        <p:xfrm>
          <a:off x="685800" y="2565400"/>
          <a:ext cx="7848600" cy="2997200"/>
        </p:xfrm>
        <a:graphic>
          <a:graphicData uri="http://schemas.openxmlformats.org/drawingml/2006/table">
            <a:tbl>
              <a:tblPr firstRow="1" bandRow="1">
                <a:tableStyleId>{7DF18680-E054-41AD-8BC1-D1AEF772440D}</a:tableStyleId>
              </a:tblPr>
              <a:tblGrid>
                <a:gridCol w="2616200"/>
                <a:gridCol w="2616200"/>
                <a:gridCol w="2616200"/>
              </a:tblGrid>
              <a:tr h="599440">
                <a:tc>
                  <a:txBody>
                    <a:bodyPr/>
                    <a:lstStyle/>
                    <a:p>
                      <a:pPr algn="ctr"/>
                      <a:r>
                        <a:rPr lang="en-US" b="1" dirty="0" smtClean="0"/>
                        <a:t>Gender</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b="1" dirty="0" smtClean="0"/>
                        <a:t>Waist circumference </a:t>
                      </a:r>
                      <a:endParaRPr lang="en-US" b="1" dirty="0"/>
                    </a:p>
                  </a:txBody>
                  <a:tcPr>
                    <a:lnT w="12700" cap="flat" cmpd="sng" algn="ctr">
                      <a:solidFill>
                        <a:schemeClr val="tx1"/>
                      </a:solidFill>
                      <a:prstDash val="solid"/>
                      <a:round/>
                      <a:headEnd type="none" w="med" len="med"/>
                      <a:tailEnd type="none" w="med" len="med"/>
                    </a:lnT>
                  </a:tcPr>
                </a:tc>
                <a:tc>
                  <a:txBody>
                    <a:bodyPr/>
                    <a:lstStyle/>
                    <a:p>
                      <a:pPr algn="ctr"/>
                      <a:r>
                        <a:rPr lang="en-US" b="1" dirty="0" smtClean="0"/>
                        <a:t>Complications</a:t>
                      </a: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99440">
                <a:tc rowSpan="2">
                  <a:txBody>
                    <a:bodyPr/>
                    <a:lstStyle/>
                    <a:p>
                      <a:pPr algn="ctr"/>
                      <a:r>
                        <a:rPr lang="en-US" b="1" dirty="0" smtClean="0"/>
                        <a:t>Men</a:t>
                      </a:r>
                      <a:endParaRPr lang="en-US" b="1" dirty="0"/>
                    </a:p>
                  </a:txBody>
                  <a:tcPr>
                    <a:lnL w="12700" cap="flat" cmpd="sng" algn="ctr">
                      <a:solidFill>
                        <a:schemeClr val="tx1"/>
                      </a:solidFill>
                      <a:prstDash val="solid"/>
                      <a:round/>
                      <a:headEnd type="none" w="med" len="med"/>
                      <a:tailEnd type="none" w="med" len="med"/>
                    </a:lnL>
                  </a:tcPr>
                </a:tc>
                <a:tc>
                  <a:txBody>
                    <a:bodyPr/>
                    <a:lstStyle/>
                    <a:p>
                      <a:pPr algn="ctr"/>
                      <a:r>
                        <a:rPr lang="en-US" b="1" dirty="0" smtClean="0"/>
                        <a:t>&gt; 94cm</a:t>
                      </a:r>
                      <a:endParaRPr lang="en-US" b="1" dirty="0"/>
                    </a:p>
                  </a:txBody>
                  <a:tcPr/>
                </a:tc>
                <a:tc>
                  <a:txBody>
                    <a:bodyPr/>
                    <a:lstStyle/>
                    <a:p>
                      <a:pPr algn="ctr"/>
                      <a:r>
                        <a:rPr lang="en-US" b="1" dirty="0" smtClean="0"/>
                        <a:t>Increased risk</a:t>
                      </a:r>
                      <a:endParaRPr lang="en-US" b="1" dirty="0"/>
                    </a:p>
                  </a:txBody>
                  <a:tcPr>
                    <a:lnR w="12700" cap="flat" cmpd="sng" algn="ctr">
                      <a:solidFill>
                        <a:schemeClr val="tx1"/>
                      </a:solidFill>
                      <a:prstDash val="solid"/>
                      <a:round/>
                      <a:headEnd type="none" w="med" len="med"/>
                      <a:tailEnd type="none" w="med" len="med"/>
                    </a:lnR>
                  </a:tcPr>
                </a:tc>
              </a:tr>
              <a:tr h="599440">
                <a:tc vMerge="1">
                  <a:txBody>
                    <a:bodyPr/>
                    <a:lstStyle/>
                    <a:p>
                      <a:endParaRPr lang="en-US" dirty="0"/>
                    </a:p>
                  </a:txBody>
                  <a:tcPr/>
                </a:tc>
                <a:tc>
                  <a:txBody>
                    <a:bodyPr/>
                    <a:lstStyle/>
                    <a:p>
                      <a:pPr algn="ctr"/>
                      <a:r>
                        <a:rPr lang="en-US" b="1" dirty="0" smtClean="0"/>
                        <a:t>&gt;102cm</a:t>
                      </a:r>
                      <a:endParaRPr lang="en-US" b="1" dirty="0"/>
                    </a:p>
                  </a:txBody>
                  <a:tcPr/>
                </a:tc>
                <a:tc>
                  <a:txBody>
                    <a:bodyPr/>
                    <a:lstStyle/>
                    <a:p>
                      <a:pPr algn="ctr"/>
                      <a:r>
                        <a:rPr lang="en-US" b="1" dirty="0" smtClean="0"/>
                        <a:t>Highly increased risk</a:t>
                      </a:r>
                      <a:endParaRPr lang="en-US" b="1" dirty="0"/>
                    </a:p>
                  </a:txBody>
                  <a:tcPr>
                    <a:lnR w="12700" cap="flat" cmpd="sng" algn="ctr">
                      <a:solidFill>
                        <a:schemeClr val="tx1"/>
                      </a:solidFill>
                      <a:prstDash val="solid"/>
                      <a:round/>
                      <a:headEnd type="none" w="med" len="med"/>
                      <a:tailEnd type="none" w="med" len="med"/>
                    </a:lnR>
                  </a:tcPr>
                </a:tc>
              </a:tr>
              <a:tr h="599440">
                <a:tc rowSpan="2">
                  <a:txBody>
                    <a:bodyPr/>
                    <a:lstStyle/>
                    <a:p>
                      <a:pPr algn="ctr"/>
                      <a:r>
                        <a:rPr lang="en-US" b="1" dirty="0" smtClean="0"/>
                        <a:t>Women</a:t>
                      </a:r>
                      <a:endParaRPr 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b="1" dirty="0" smtClean="0"/>
                        <a:t> &gt; 80cm</a:t>
                      </a:r>
                      <a:endParaRPr lang="en-US" b="1" dirty="0"/>
                    </a:p>
                  </a:txBody>
                  <a:tcPr/>
                </a:tc>
                <a:tc>
                  <a:txBody>
                    <a:bodyPr/>
                    <a:lstStyle/>
                    <a:p>
                      <a:pPr algn="ctr"/>
                      <a:r>
                        <a:rPr lang="en-US" b="1" dirty="0" smtClean="0"/>
                        <a:t>Increased</a:t>
                      </a:r>
                      <a:r>
                        <a:rPr lang="en-US" b="1" baseline="0" dirty="0" smtClean="0"/>
                        <a:t> </a:t>
                      </a:r>
                      <a:r>
                        <a:rPr lang="en-US" b="1" dirty="0" smtClean="0"/>
                        <a:t>risk</a:t>
                      </a:r>
                      <a:endParaRPr lang="en-US" b="1" dirty="0"/>
                    </a:p>
                  </a:txBody>
                  <a:tcPr>
                    <a:lnR w="12700" cap="flat" cmpd="sng" algn="ctr">
                      <a:solidFill>
                        <a:schemeClr val="tx1"/>
                      </a:solidFill>
                      <a:prstDash val="solid"/>
                      <a:round/>
                      <a:headEnd type="none" w="med" len="med"/>
                      <a:tailEnd type="none" w="med" len="med"/>
                    </a:lnR>
                  </a:tcPr>
                </a:tc>
              </a:tr>
              <a:tr h="599440">
                <a:tc vMerge="1">
                  <a:txBody>
                    <a:bodyPr/>
                    <a:lstStyle/>
                    <a:p>
                      <a:endParaRPr lang="en-US" dirty="0"/>
                    </a:p>
                  </a:txBody>
                  <a:tcPr/>
                </a:tc>
                <a:tc>
                  <a:txBody>
                    <a:bodyPr/>
                    <a:lstStyle/>
                    <a:p>
                      <a:pPr algn="ctr"/>
                      <a:r>
                        <a:rPr lang="en-US" b="1" dirty="0" smtClean="0"/>
                        <a:t> &gt; 88cm</a:t>
                      </a:r>
                      <a:r>
                        <a:rPr lang="en-US" b="1" baseline="0" dirty="0" smtClean="0"/>
                        <a:t> </a:t>
                      </a:r>
                      <a:endParaRPr lang="en-US" b="1" dirty="0"/>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Highly increased risk</a:t>
                      </a:r>
                      <a:endParaRPr lang="en-US"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1968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762000"/>
          </a:xfrm>
        </p:spPr>
        <p:txBody>
          <a:bodyPr/>
          <a:lstStyle/>
          <a:p>
            <a:r>
              <a:rPr lang="en-US" dirty="0" smtClean="0"/>
              <a:t>Our Objectives :</a:t>
            </a:r>
            <a:endParaRPr lang="en-US" dirty="0"/>
          </a:p>
        </p:txBody>
      </p:sp>
      <p:sp>
        <p:nvSpPr>
          <p:cNvPr id="3" name="Content Placeholder 2"/>
          <p:cNvSpPr>
            <a:spLocks noGrp="1"/>
          </p:cNvSpPr>
          <p:nvPr>
            <p:ph idx="1"/>
          </p:nvPr>
        </p:nvSpPr>
        <p:spPr>
          <a:xfrm>
            <a:off x="990600" y="1752600"/>
            <a:ext cx="6777317" cy="4495800"/>
          </a:xfrm>
        </p:spPr>
        <p:txBody>
          <a:bodyPr>
            <a:noAutofit/>
          </a:bodyPr>
          <a:lstStyle/>
          <a:p>
            <a:pPr indent="-342900"/>
            <a:r>
              <a:rPr lang="en-US" sz="2000" dirty="0" smtClean="0"/>
              <a:t>To define and Classify the degree of obesity.</a:t>
            </a:r>
          </a:p>
          <a:p>
            <a:pPr indent="-342900">
              <a:buNone/>
            </a:pPr>
            <a:endParaRPr lang="en-US" sz="300" dirty="0" smtClean="0"/>
          </a:p>
          <a:p>
            <a:pPr indent="-342900"/>
            <a:r>
              <a:rPr lang="en-US" sz="2000" dirty="0" smtClean="0"/>
              <a:t>To Highlight the prevalence of obesity in Saudi Arabia.</a:t>
            </a:r>
          </a:p>
          <a:p>
            <a:pPr indent="-342900">
              <a:buNone/>
            </a:pPr>
            <a:endParaRPr lang="en-US" sz="300" dirty="0" smtClean="0"/>
          </a:p>
          <a:p>
            <a:pPr indent="-342900"/>
            <a:r>
              <a:rPr lang="en-US" sz="2000" dirty="0" smtClean="0"/>
              <a:t>Discuss how to prevent obesity in the community.</a:t>
            </a:r>
          </a:p>
          <a:p>
            <a:pPr indent="-342900">
              <a:buNone/>
            </a:pPr>
            <a:endParaRPr lang="en-US" sz="300" dirty="0" smtClean="0"/>
          </a:p>
          <a:p>
            <a:pPr indent="-342900"/>
            <a:r>
              <a:rPr lang="en-US" sz="2000" dirty="0" smtClean="0"/>
              <a:t>Discuss common causes of obesity in the community.</a:t>
            </a:r>
          </a:p>
          <a:p>
            <a:pPr indent="-342900">
              <a:buNone/>
            </a:pPr>
            <a:endParaRPr lang="en-US" sz="300" dirty="0" smtClean="0"/>
          </a:p>
          <a:p>
            <a:pPr indent="-342900"/>
            <a:r>
              <a:rPr lang="en-US" sz="2000" dirty="0" smtClean="0"/>
              <a:t>To know common morbidities caused by obesity.</a:t>
            </a:r>
          </a:p>
          <a:p>
            <a:pPr indent="-342900">
              <a:buNone/>
            </a:pPr>
            <a:endParaRPr lang="en-US" sz="300" dirty="0" smtClean="0"/>
          </a:p>
          <a:p>
            <a:pPr indent="-342900"/>
            <a:r>
              <a:rPr lang="en-US" sz="2000" dirty="0" smtClean="0"/>
              <a:t>Discuss evidence based approach to decrease weight.</a:t>
            </a:r>
          </a:p>
          <a:p>
            <a:pPr indent="-342900">
              <a:buNone/>
            </a:pPr>
            <a:endParaRPr lang="en-US" sz="300" dirty="0" smtClean="0"/>
          </a:p>
          <a:p>
            <a:pPr indent="-342900"/>
            <a:r>
              <a:rPr lang="en-US" sz="2000" dirty="0" smtClean="0"/>
              <a:t>Discuss role of health team, medical students, and school health in dealing with obesity in the community.</a:t>
            </a:r>
          </a:p>
        </p:txBody>
      </p:sp>
    </p:spTree>
    <p:extLst>
      <p:ext uri="{BB962C8B-B14F-4D97-AF65-F5344CB8AC3E}">
        <p14:creationId xmlns:p14="http://schemas.microsoft.com/office/powerpoint/2010/main" xmlns="" val="194503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r>
              <a:rPr lang="en-US" dirty="0" smtClean="0">
                <a:latin typeface="Times New Roman" pitchFamily="18" charset="0"/>
                <a:cs typeface="Times New Roman" pitchFamily="18" charset="0"/>
              </a:rPr>
              <a:t>3- Waist To Hip Ratio</a:t>
            </a:r>
            <a:endParaRPr lang="ar-SA" sz="2400" dirty="0" smtClean="0"/>
          </a:p>
        </p:txBody>
      </p:sp>
      <p:graphicFrame>
        <p:nvGraphicFramePr>
          <p:cNvPr id="4" name="عنصر نائب للمحتوى 3"/>
          <p:cNvGraphicFramePr>
            <a:graphicFrameLocks noGrp="1"/>
          </p:cNvGraphicFramePr>
          <p:nvPr>
            <p:ph idx="1"/>
          </p:nvPr>
        </p:nvGraphicFramePr>
        <p:xfrm>
          <a:off x="533400" y="2438400"/>
          <a:ext cx="8077200" cy="3124943"/>
        </p:xfrm>
        <a:graphic>
          <a:graphicData uri="http://schemas.openxmlformats.org/drawingml/2006/table">
            <a:tbl>
              <a:tblPr firstRow="1" bandRow="1">
                <a:tableStyleId>{7DF18680-E054-41AD-8BC1-D1AEF772440D}</a:tableStyleId>
              </a:tblPr>
              <a:tblGrid>
                <a:gridCol w="2692400"/>
                <a:gridCol w="2692400"/>
                <a:gridCol w="2692400"/>
              </a:tblGrid>
              <a:tr h="920189">
                <a:tc>
                  <a:txBody>
                    <a:bodyPr/>
                    <a:lstStyle/>
                    <a:p>
                      <a:r>
                        <a:rPr lang="en-US" dirty="0" smtClean="0"/>
                        <a:t>Male</a:t>
                      </a:r>
                      <a:r>
                        <a:rPr lang="en-US" baseline="0" dirty="0" smtClean="0"/>
                        <a:t> Waist-to-Hip Ratio</a:t>
                      </a:r>
                      <a:endParaRPr lang="en-US" b="1" dirty="0">
                        <a:solidFill>
                          <a:schemeClr val="tx1"/>
                        </a:solidFill>
                      </a:endParaRPr>
                    </a:p>
                  </a:txBody>
                  <a:tcPr/>
                </a:tc>
                <a:tc>
                  <a:txBody>
                    <a:bodyPr/>
                    <a:lstStyle/>
                    <a:p>
                      <a:pPr algn="ctr"/>
                      <a:r>
                        <a:rPr lang="en-US" dirty="0" smtClean="0"/>
                        <a:t>Female Waist-to-Hip Ratio </a:t>
                      </a:r>
                      <a:endParaRPr lang="en-US" dirty="0">
                        <a:solidFill>
                          <a:schemeClr val="tx1"/>
                        </a:solidFill>
                      </a:endParaRPr>
                    </a:p>
                  </a:txBody>
                  <a:tcPr/>
                </a:tc>
                <a:tc>
                  <a:txBody>
                    <a:bodyPr/>
                    <a:lstStyle/>
                    <a:p>
                      <a:pPr algn="ctr"/>
                      <a:r>
                        <a:rPr lang="en-US" dirty="0" smtClean="0"/>
                        <a:t>Health Risk</a:t>
                      </a:r>
                      <a:endParaRPr lang="en-US" dirty="0">
                        <a:solidFill>
                          <a:schemeClr val="tx1"/>
                        </a:solidFill>
                      </a:endParaRPr>
                    </a:p>
                  </a:txBody>
                  <a:tcPr/>
                </a:tc>
              </a:tr>
              <a:tr h="734918">
                <a:tc>
                  <a:txBody>
                    <a:bodyPr/>
                    <a:lstStyle/>
                    <a:p>
                      <a:pPr algn="ctr"/>
                      <a:r>
                        <a:rPr lang="en-US" dirty="0" smtClean="0"/>
                        <a:t>0.95 or below</a:t>
                      </a:r>
                      <a:endParaRPr lang="en-US" dirty="0"/>
                    </a:p>
                  </a:txBody>
                  <a:tcPr/>
                </a:tc>
                <a:tc>
                  <a:txBody>
                    <a:bodyPr/>
                    <a:lstStyle/>
                    <a:p>
                      <a:pPr algn="ctr"/>
                      <a:r>
                        <a:rPr lang="en-US" dirty="0" smtClean="0"/>
                        <a:t>0.80 or</a:t>
                      </a:r>
                      <a:r>
                        <a:rPr lang="en-US" baseline="0" dirty="0" smtClean="0"/>
                        <a:t> below</a:t>
                      </a:r>
                      <a:endParaRPr lang="en-US" dirty="0"/>
                    </a:p>
                  </a:txBody>
                  <a:tcPr/>
                </a:tc>
                <a:tc>
                  <a:txBody>
                    <a:bodyPr/>
                    <a:lstStyle/>
                    <a:p>
                      <a:pPr algn="ctr"/>
                      <a:r>
                        <a:rPr lang="en-US" dirty="0" smtClean="0"/>
                        <a:t>Low risk</a:t>
                      </a:r>
                      <a:endParaRPr lang="en-US" dirty="0"/>
                    </a:p>
                  </a:txBody>
                  <a:tcPr/>
                </a:tc>
              </a:tr>
              <a:tr h="734918">
                <a:tc>
                  <a:txBody>
                    <a:bodyPr/>
                    <a:lstStyle/>
                    <a:p>
                      <a:pPr algn="ctr"/>
                      <a:r>
                        <a:rPr lang="en-US" dirty="0" smtClean="0"/>
                        <a:t>0.96 – 1.0</a:t>
                      </a:r>
                      <a:endParaRPr lang="en-US" dirty="0"/>
                    </a:p>
                  </a:txBody>
                  <a:tcPr/>
                </a:tc>
                <a:tc>
                  <a:txBody>
                    <a:bodyPr/>
                    <a:lstStyle/>
                    <a:p>
                      <a:pPr algn="ctr"/>
                      <a:r>
                        <a:rPr lang="en-US" dirty="0" smtClean="0"/>
                        <a:t>0.81 – 0.85</a:t>
                      </a:r>
                      <a:endParaRPr lang="en-US" dirty="0"/>
                    </a:p>
                  </a:txBody>
                  <a:tcPr/>
                </a:tc>
                <a:tc>
                  <a:txBody>
                    <a:bodyPr/>
                    <a:lstStyle/>
                    <a:p>
                      <a:pPr algn="ctr"/>
                      <a:r>
                        <a:rPr lang="en-US" dirty="0" smtClean="0"/>
                        <a:t>Moderate risk</a:t>
                      </a:r>
                      <a:endParaRPr lang="en-US" dirty="0"/>
                    </a:p>
                  </a:txBody>
                  <a:tcPr/>
                </a:tc>
              </a:tr>
              <a:tr h="734918">
                <a:tc>
                  <a:txBody>
                    <a:bodyPr/>
                    <a:lstStyle/>
                    <a:p>
                      <a:pPr algn="ctr"/>
                      <a:r>
                        <a:rPr lang="en-US" dirty="0" smtClean="0"/>
                        <a:t>1.0+</a:t>
                      </a:r>
                      <a:endParaRPr lang="en-US" dirty="0"/>
                    </a:p>
                  </a:txBody>
                  <a:tcPr/>
                </a:tc>
                <a:tc>
                  <a:txBody>
                    <a:bodyPr/>
                    <a:lstStyle/>
                    <a:p>
                      <a:pPr algn="ctr"/>
                      <a:r>
                        <a:rPr lang="en-US" dirty="0" smtClean="0"/>
                        <a:t>0.85+</a:t>
                      </a:r>
                      <a:endParaRPr lang="en-US" dirty="0"/>
                    </a:p>
                  </a:txBody>
                  <a:tcPr/>
                </a:tc>
                <a:tc>
                  <a:txBody>
                    <a:bodyPr/>
                    <a:lstStyle/>
                    <a:p>
                      <a:pPr algn="ctr"/>
                      <a:r>
                        <a:rPr lang="en-US" dirty="0" smtClean="0"/>
                        <a:t>High risk</a:t>
                      </a:r>
                      <a:endParaRPr lang="en-US"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Waist To Hip Ratio </a:t>
            </a:r>
            <a:r>
              <a:rPr lang="en-US" sz="2200" dirty="0" smtClean="0"/>
              <a:t>cont’d</a:t>
            </a:r>
            <a:endParaRPr lang="ar-SA" sz="2200" dirty="0" smtClean="0"/>
          </a:p>
        </p:txBody>
      </p:sp>
      <p:pic>
        <p:nvPicPr>
          <p:cNvPr id="4" name="Content Placeholder 3" descr="waist-hip-ratio-2.jpg"/>
          <p:cNvPicPr>
            <a:picLocks noGrp="1" noChangeAspect="1"/>
          </p:cNvPicPr>
          <p:nvPr>
            <p:ph idx="1"/>
          </p:nvPr>
        </p:nvPicPr>
        <p:blipFill rotWithShape="1">
          <a:blip r:embed="rId2">
            <a:extLst>
              <a:ext uri="{28A0092B-C50C-407E-A947-70E740481C1C}">
                <a14:useLocalDpi xmlns:a14="http://schemas.microsoft.com/office/drawing/2010/main" xmlns="" val="0"/>
              </a:ext>
            </a:extLst>
          </a:blip>
          <a:stretch/>
        </p:blipFill>
        <p:spPr>
          <a:xfrm>
            <a:off x="1397000" y="2986881"/>
            <a:ext cx="6350000" cy="1752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a:t>Classification according to </a:t>
            </a:r>
            <a:r>
              <a:rPr lang="en-US" sz="2400" dirty="0" smtClean="0"/>
              <a:t>Waist/Hip </a:t>
            </a:r>
            <a:r>
              <a:rPr lang="en-US" sz="2400" dirty="0"/>
              <a:t>ratio</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29726351"/>
              </p:ext>
            </p:extLst>
          </p:nvPr>
        </p:nvGraphicFramePr>
        <p:xfrm>
          <a:off x="1219200" y="1143000"/>
          <a:ext cx="6777036" cy="1112520"/>
        </p:xfrm>
        <a:graphic>
          <a:graphicData uri="http://schemas.openxmlformats.org/drawingml/2006/table">
            <a:tbl>
              <a:tblPr firstRow="1" bandRow="1">
                <a:tableStyleId>{5A111915-BE36-4E01-A7E5-04B1672EAD32}</a:tableStyleId>
              </a:tblPr>
              <a:tblGrid>
                <a:gridCol w="2259012"/>
                <a:gridCol w="2259012"/>
                <a:gridCol w="2259012"/>
              </a:tblGrid>
              <a:tr h="370840">
                <a:tc>
                  <a:txBody>
                    <a:bodyPr/>
                    <a:lstStyle/>
                    <a:p>
                      <a:pPr algn="ctr"/>
                      <a:r>
                        <a:rPr lang="en-US" b="1" dirty="0" smtClean="0"/>
                        <a:t>Gender</a:t>
                      </a:r>
                      <a:endParaRPr lang="en-US" b="1" dirty="0"/>
                    </a:p>
                  </a:txBody>
                  <a:tcPr/>
                </a:tc>
                <a:tc>
                  <a:txBody>
                    <a:bodyPr/>
                    <a:lstStyle/>
                    <a:p>
                      <a:pPr algn="ctr"/>
                      <a:r>
                        <a:rPr lang="en-US" b="1" dirty="0" smtClean="0"/>
                        <a:t>Android</a:t>
                      </a:r>
                      <a:endParaRPr lang="en-US" b="1" dirty="0"/>
                    </a:p>
                  </a:txBody>
                  <a:tcPr/>
                </a:tc>
                <a:tc>
                  <a:txBody>
                    <a:bodyPr/>
                    <a:lstStyle/>
                    <a:p>
                      <a:pPr algn="ctr"/>
                      <a:r>
                        <a:rPr lang="en-US" b="1" dirty="0" err="1" smtClean="0"/>
                        <a:t>Gynoid</a:t>
                      </a:r>
                      <a:endParaRPr lang="en-US" b="1" dirty="0"/>
                    </a:p>
                  </a:txBody>
                  <a:tcPr/>
                </a:tc>
              </a:tr>
              <a:tr h="370840">
                <a:tc>
                  <a:txBody>
                    <a:bodyPr/>
                    <a:lstStyle/>
                    <a:p>
                      <a:pPr algn="ctr"/>
                      <a:r>
                        <a:rPr lang="en-US" b="1" dirty="0" smtClean="0"/>
                        <a:t>Male</a:t>
                      </a:r>
                      <a:endParaRPr lang="en-US" b="1" dirty="0"/>
                    </a:p>
                  </a:txBody>
                  <a:tcPr/>
                </a:tc>
                <a:tc>
                  <a:txBody>
                    <a:bodyPr/>
                    <a:lstStyle/>
                    <a:p>
                      <a:pPr algn="ctr"/>
                      <a:r>
                        <a:rPr lang="en-US" b="1" dirty="0" smtClean="0"/>
                        <a:t>W/H</a:t>
                      </a:r>
                      <a:r>
                        <a:rPr lang="en-US" b="1" baseline="0" dirty="0" smtClean="0"/>
                        <a:t> ratio &gt;1</a:t>
                      </a:r>
                      <a:endParaRPr lang="en-US" b="1" dirty="0"/>
                    </a:p>
                  </a:txBody>
                  <a:tcPr/>
                </a:tc>
                <a:tc>
                  <a:txBody>
                    <a:bodyPr/>
                    <a:lstStyle/>
                    <a:p>
                      <a:pPr algn="ctr"/>
                      <a:r>
                        <a:rPr lang="en-US" b="1" dirty="0" smtClean="0"/>
                        <a:t>W/H ratio &lt;1</a:t>
                      </a:r>
                      <a:endParaRPr lang="en-US" b="1" dirty="0"/>
                    </a:p>
                  </a:txBody>
                  <a:tcPr/>
                </a:tc>
              </a:tr>
              <a:tr h="370840">
                <a:tc>
                  <a:txBody>
                    <a:bodyPr/>
                    <a:lstStyle/>
                    <a:p>
                      <a:pPr algn="ctr"/>
                      <a:r>
                        <a:rPr lang="en-US" b="1" dirty="0" smtClean="0"/>
                        <a:t>Female</a:t>
                      </a:r>
                      <a:endParaRPr lang="en-US" b="1" dirty="0"/>
                    </a:p>
                  </a:txBody>
                  <a:tcPr/>
                </a:tc>
                <a:tc>
                  <a:txBody>
                    <a:bodyPr/>
                    <a:lstStyle/>
                    <a:p>
                      <a:pPr algn="ctr"/>
                      <a:r>
                        <a:rPr lang="en-US" b="1" dirty="0" smtClean="0"/>
                        <a:t>W/H</a:t>
                      </a:r>
                      <a:r>
                        <a:rPr lang="en-US" b="1" baseline="0" dirty="0" smtClean="0"/>
                        <a:t> ratio &gt;.8</a:t>
                      </a:r>
                      <a:endParaRPr lang="en-US" b="1" dirty="0"/>
                    </a:p>
                  </a:txBody>
                  <a:tcPr/>
                </a:tc>
                <a:tc>
                  <a:txBody>
                    <a:bodyPr/>
                    <a:lstStyle/>
                    <a:p>
                      <a:pPr algn="ctr"/>
                      <a:r>
                        <a:rPr lang="en-US" b="1" dirty="0" smtClean="0"/>
                        <a:t>W/H ratio &lt;.8</a:t>
                      </a:r>
                      <a:endParaRPr lang="en-US" b="1" dirty="0"/>
                    </a:p>
                  </a:txBody>
                  <a:tcPr/>
                </a:tc>
              </a:tr>
            </a:tbl>
          </a:graphicData>
        </a:graphic>
      </p:graphicFrame>
      <p:pic>
        <p:nvPicPr>
          <p:cNvPr id="93186" name="Picture 2" descr="http://4.bp.blogspot.com/-48rWZQrybK0/UWjyKcxoBjI/AAAAAAAAAZA/R0XPukOWpOI/s1600/meddude+apple+vs+pear+body+shape.JPG"/>
          <p:cNvPicPr>
            <a:picLocks noChangeAspect="1" noChangeArrowheads="1"/>
          </p:cNvPicPr>
          <p:nvPr/>
        </p:nvPicPr>
        <p:blipFill>
          <a:blip r:embed="rId2"/>
          <a:srcRect/>
          <a:stretch>
            <a:fillRect/>
          </a:stretch>
        </p:blipFill>
        <p:spPr bwMode="auto">
          <a:xfrm>
            <a:off x="2362200" y="2438400"/>
            <a:ext cx="4537364" cy="4159250"/>
          </a:xfrm>
          <a:prstGeom prst="rect">
            <a:avLst/>
          </a:prstGeom>
          <a:noFill/>
        </p:spPr>
      </p:pic>
    </p:spTree>
    <p:extLst>
      <p:ext uri="{BB962C8B-B14F-4D97-AF65-F5344CB8AC3E}">
        <p14:creationId xmlns="" xmlns:p14="http://schemas.microsoft.com/office/powerpoint/2010/main" val="612709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a:xfrm>
            <a:off x="468313" y="260350"/>
            <a:ext cx="8229600" cy="1143000"/>
          </a:xfrm>
        </p:spPr>
        <p:txBody>
          <a:bodyPr>
            <a:normAutofit fontScale="90000"/>
          </a:bodyPr>
          <a:lstStyle/>
          <a:p>
            <a:r>
              <a:rPr lang="en-US" dirty="0" smtClean="0"/>
              <a:t> </a:t>
            </a:r>
            <a:br>
              <a:rPr lang="en-US" dirty="0" smtClean="0"/>
            </a:br>
            <a:r>
              <a:rPr lang="en-US" dirty="0" smtClean="0"/>
              <a:t>  Waist to hip ratio </a:t>
            </a:r>
            <a:r>
              <a:rPr lang="en-US" sz="2400" dirty="0" smtClean="0"/>
              <a:t>cont’d</a:t>
            </a:r>
          </a:p>
        </p:txBody>
      </p:sp>
      <p:sp>
        <p:nvSpPr>
          <p:cNvPr id="15363" name="عنصر نائب للمحتوى 2"/>
          <p:cNvSpPr>
            <a:spLocks noGrp="1"/>
          </p:cNvSpPr>
          <p:nvPr>
            <p:ph idx="1"/>
          </p:nvPr>
        </p:nvSpPr>
        <p:spPr>
          <a:xfrm>
            <a:off x="357188" y="1643063"/>
            <a:ext cx="8229600" cy="4525962"/>
          </a:xfrm>
        </p:spPr>
        <p:txBody>
          <a:bodyPr>
            <a:normAutofit/>
          </a:bodyPr>
          <a:lstStyle/>
          <a:p>
            <a:r>
              <a:rPr lang="en-US" sz="2200" dirty="0" smtClean="0">
                <a:solidFill>
                  <a:schemeClr val="tx1"/>
                </a:solidFill>
                <a:cs typeface="Times New Roman" pitchFamily="18" charset="0"/>
              </a:rPr>
              <a:t>Android (or abdominal, or central) poses a greater health risk than </a:t>
            </a:r>
            <a:r>
              <a:rPr lang="en-US" sz="2200" dirty="0" err="1" smtClean="0">
                <a:solidFill>
                  <a:schemeClr val="tx1"/>
                </a:solidFill>
                <a:cs typeface="Times New Roman" pitchFamily="18" charset="0"/>
              </a:rPr>
              <a:t>Gynoid</a:t>
            </a:r>
            <a:r>
              <a:rPr lang="en-US" sz="2200" dirty="0" smtClean="0">
                <a:solidFill>
                  <a:schemeClr val="tx1"/>
                </a:solidFill>
                <a:cs typeface="Times New Roman" pitchFamily="18" charset="0"/>
              </a:rPr>
              <a:t> (excess fat in the hips and thighs).</a:t>
            </a:r>
          </a:p>
          <a:p>
            <a:endParaRPr lang="en-US" sz="2200" dirty="0" smtClean="0">
              <a:solidFill>
                <a:schemeClr val="tx1"/>
              </a:solidFill>
              <a:cs typeface="Times New Roman" pitchFamily="18" charset="0"/>
            </a:endParaRPr>
          </a:p>
          <a:p>
            <a:r>
              <a:rPr lang="en-US" sz="2200" dirty="0" smtClean="0">
                <a:solidFill>
                  <a:schemeClr val="tx1"/>
                </a:solidFill>
                <a:cs typeface="Times New Roman" pitchFamily="18" charset="0"/>
              </a:rPr>
              <a:t>It is associated with a higher risk of high blood pressure, diabetes, early onset of heart disease, and certain types of cancers (American Dietetic Association).</a:t>
            </a:r>
          </a:p>
          <a:p>
            <a:pPr>
              <a:buNone/>
            </a:pPr>
            <a:endParaRPr lang="en-US" sz="22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627848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43000"/>
            <a:ext cx="6777317" cy="4572000"/>
          </a:xfrm>
        </p:spPr>
        <p:txBody>
          <a:bodyPr>
            <a:normAutofit fontScale="85000" lnSpcReduction="10000"/>
          </a:bodyPr>
          <a:lstStyle/>
          <a:p>
            <a:r>
              <a:rPr lang="en-US" dirty="0"/>
              <a:t>Overweight and obesity are </a:t>
            </a:r>
            <a:r>
              <a:rPr lang="en-US" b="1" dirty="0">
                <a:solidFill>
                  <a:schemeClr val="accent6">
                    <a:lumMod val="75000"/>
                  </a:schemeClr>
                </a:solidFill>
              </a:rPr>
              <a:t>the </a:t>
            </a:r>
            <a:r>
              <a:rPr lang="en-US" b="1" dirty="0" smtClean="0">
                <a:solidFill>
                  <a:schemeClr val="accent6">
                    <a:lumMod val="75000"/>
                  </a:schemeClr>
                </a:solidFill>
              </a:rPr>
              <a:t>5th </a:t>
            </a:r>
            <a:r>
              <a:rPr lang="en-US" b="1" dirty="0">
                <a:solidFill>
                  <a:schemeClr val="accent6">
                    <a:lumMod val="75000"/>
                  </a:schemeClr>
                </a:solidFill>
              </a:rPr>
              <a:t>leading risk for global </a:t>
            </a:r>
            <a:r>
              <a:rPr lang="en-US" b="1" dirty="0" smtClean="0">
                <a:solidFill>
                  <a:schemeClr val="accent6">
                    <a:lumMod val="75000"/>
                  </a:schemeClr>
                </a:solidFill>
              </a:rPr>
              <a:t>deaths</a:t>
            </a:r>
            <a:r>
              <a:rPr lang="en-US" dirty="0" smtClean="0"/>
              <a:t>. (preventable !!!)</a:t>
            </a:r>
          </a:p>
          <a:p>
            <a:endParaRPr lang="en-US" dirty="0" smtClean="0"/>
          </a:p>
          <a:p>
            <a:r>
              <a:rPr lang="en-US" b="1" dirty="0" smtClean="0">
                <a:solidFill>
                  <a:srgbClr val="C00000"/>
                </a:solidFill>
              </a:rPr>
              <a:t>At </a:t>
            </a:r>
            <a:r>
              <a:rPr lang="en-US" b="1" dirty="0">
                <a:solidFill>
                  <a:srgbClr val="C00000"/>
                </a:solidFill>
              </a:rPr>
              <a:t>least 2.8 million adults die each year </a:t>
            </a:r>
            <a:r>
              <a:rPr lang="en-US" dirty="0"/>
              <a:t>as a result of being overweight or obese</a:t>
            </a:r>
            <a:r>
              <a:rPr lang="en-US" dirty="0" smtClean="0"/>
              <a:t>.</a:t>
            </a:r>
          </a:p>
          <a:p>
            <a:endParaRPr lang="en-US" dirty="0" smtClean="0"/>
          </a:p>
          <a:p>
            <a:r>
              <a:rPr lang="en-US" dirty="0" smtClean="0"/>
              <a:t>In </a:t>
            </a:r>
            <a:r>
              <a:rPr lang="en-US" dirty="0"/>
              <a:t>addition</a:t>
            </a:r>
            <a:r>
              <a:rPr lang="en-US" dirty="0">
                <a:solidFill>
                  <a:srgbClr val="00B0F0"/>
                </a:solidFill>
              </a:rPr>
              <a:t>, 44% of the diabetes burden</a:t>
            </a:r>
            <a:r>
              <a:rPr lang="en-US" dirty="0"/>
              <a:t>, </a:t>
            </a:r>
            <a:r>
              <a:rPr lang="en-US" dirty="0">
                <a:solidFill>
                  <a:srgbClr val="00B0F0"/>
                </a:solidFill>
              </a:rPr>
              <a:t>23% of the ischemic heart disease burden </a:t>
            </a:r>
            <a:r>
              <a:rPr lang="en-US" dirty="0"/>
              <a:t>and </a:t>
            </a:r>
            <a:r>
              <a:rPr lang="en-US" dirty="0">
                <a:solidFill>
                  <a:srgbClr val="00B0F0"/>
                </a:solidFill>
              </a:rPr>
              <a:t>between 7% and 41% of certain cancer burdens</a:t>
            </a:r>
            <a:r>
              <a:rPr lang="en-US" dirty="0"/>
              <a:t> are attributable to overweight and obesity.</a:t>
            </a:r>
          </a:p>
        </p:txBody>
      </p:sp>
    </p:spTree>
    <p:extLst>
      <p:ext uri="{BB962C8B-B14F-4D97-AF65-F5344CB8AC3E}">
        <p14:creationId xmlns:p14="http://schemas.microsoft.com/office/powerpoint/2010/main" xmlns="" val="2224267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fontScale="92500" lnSpcReduction="20000"/>
          </a:bodyPr>
          <a:lstStyle/>
          <a:p>
            <a:r>
              <a:rPr lang="en-US" dirty="0"/>
              <a:t>Overweight and obesity are major risk factors for a number of chronic </a:t>
            </a:r>
            <a:r>
              <a:rPr lang="en-US" dirty="0" smtClean="0"/>
              <a:t>diseases:</a:t>
            </a:r>
          </a:p>
          <a:p>
            <a:endParaRPr lang="en-US" dirty="0" smtClean="0"/>
          </a:p>
          <a:p>
            <a:pPr>
              <a:buFont typeface="Wingdings" pitchFamily="2" charset="2"/>
              <a:buChar char="q"/>
            </a:pPr>
            <a:r>
              <a:rPr lang="en-US" b="1" dirty="0" smtClean="0">
                <a:solidFill>
                  <a:srgbClr val="92D050"/>
                </a:solidFill>
              </a:rPr>
              <a:t>Diabetes</a:t>
            </a:r>
          </a:p>
          <a:p>
            <a:pPr>
              <a:buFont typeface="Wingdings" pitchFamily="2" charset="2"/>
              <a:buChar char="q"/>
            </a:pPr>
            <a:r>
              <a:rPr lang="en-US" b="1" dirty="0" smtClean="0">
                <a:solidFill>
                  <a:srgbClr val="92D050"/>
                </a:solidFill>
              </a:rPr>
              <a:t>CV diseases.</a:t>
            </a:r>
          </a:p>
          <a:p>
            <a:pPr>
              <a:buFont typeface="Wingdings" pitchFamily="2" charset="2"/>
              <a:buChar char="q"/>
            </a:pPr>
            <a:r>
              <a:rPr lang="en-US" b="1" dirty="0" smtClean="0">
                <a:solidFill>
                  <a:srgbClr val="92D050"/>
                </a:solidFill>
              </a:rPr>
              <a:t>Cancer.</a:t>
            </a:r>
          </a:p>
          <a:p>
            <a:pPr>
              <a:buFont typeface="Wingdings" pitchFamily="2" charset="2"/>
              <a:buChar char="q"/>
            </a:pPr>
            <a:r>
              <a:rPr lang="en-US" b="1" dirty="0" smtClean="0">
                <a:solidFill>
                  <a:srgbClr val="92D050"/>
                </a:solidFill>
              </a:rPr>
              <a:t>Gallstones.</a:t>
            </a:r>
            <a:endParaRPr lang="en-US" b="1" dirty="0">
              <a:solidFill>
                <a:srgbClr val="92D050"/>
              </a:solidFill>
            </a:endParaRPr>
          </a:p>
          <a:p>
            <a:pPr>
              <a:buFont typeface="Wingdings" pitchFamily="2" charset="2"/>
              <a:buChar char="q"/>
            </a:pPr>
            <a:r>
              <a:rPr lang="en-US" b="1" dirty="0" smtClean="0">
                <a:solidFill>
                  <a:srgbClr val="92D050"/>
                </a:solidFill>
              </a:rPr>
              <a:t>Osteoarthritis.</a:t>
            </a:r>
          </a:p>
          <a:p>
            <a:pPr>
              <a:buFont typeface="Wingdings" pitchFamily="2" charset="2"/>
              <a:buChar char="q"/>
            </a:pPr>
            <a:r>
              <a:rPr lang="en-US" b="1" dirty="0" smtClean="0">
                <a:solidFill>
                  <a:srgbClr val="92D050"/>
                </a:solidFill>
              </a:rPr>
              <a:t>Sleep apnea.</a:t>
            </a:r>
            <a:endParaRPr lang="en-US" b="1" dirty="0">
              <a:solidFill>
                <a:srgbClr val="92D05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22834" y="2286000"/>
            <a:ext cx="4788776"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230809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Prevalence</a:t>
            </a:r>
            <a:endParaRPr lang="en-US" dirty="0"/>
          </a:p>
        </p:txBody>
      </p:sp>
      <p:sp>
        <p:nvSpPr>
          <p:cNvPr id="3" name="Subtitle 2"/>
          <p:cNvSpPr>
            <a:spLocks noGrp="1"/>
          </p:cNvSpPr>
          <p:nvPr>
            <p:ph type="subTitle" idx="1"/>
          </p:nvPr>
        </p:nvSpPr>
        <p:spPr/>
        <p:txBody>
          <a:bodyPr/>
          <a:lstStyle/>
          <a:p>
            <a:r>
              <a:rPr lang="en-US" b="1" dirty="0" smtClean="0">
                <a:solidFill>
                  <a:schemeClr val="accent6">
                    <a:lumMod val="75000"/>
                  </a:schemeClr>
                </a:solidFill>
              </a:rPr>
              <a:t>Worldwide</a:t>
            </a:r>
            <a:endParaRPr lang="en-US" b="1" dirty="0">
              <a:solidFill>
                <a:schemeClr val="accent6">
                  <a:lumMod val="75000"/>
                </a:schemeClr>
              </a:solidFill>
            </a:endParaRPr>
          </a:p>
        </p:txBody>
      </p:sp>
    </p:spTree>
    <p:extLst>
      <p:ext uri="{BB962C8B-B14F-4D97-AF65-F5344CB8AC3E}">
        <p14:creationId xmlns:p14="http://schemas.microsoft.com/office/powerpoint/2010/main" xmlns="" val="1662549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p:txBody>
          <a:bodyPr>
            <a:normAutofit lnSpcReduction="10000"/>
          </a:bodyPr>
          <a:lstStyle/>
          <a:p>
            <a:r>
              <a:rPr lang="en-US" dirty="0"/>
              <a:t>In 2008, </a:t>
            </a:r>
            <a:r>
              <a:rPr lang="en-US" b="1" dirty="0">
                <a:solidFill>
                  <a:srgbClr val="00B0F0"/>
                </a:solidFill>
              </a:rPr>
              <a:t>35% of adults aged 20+ were</a:t>
            </a:r>
            <a:r>
              <a:rPr lang="en-US" b="1" u="sng" dirty="0">
                <a:solidFill>
                  <a:srgbClr val="00B0F0"/>
                </a:solidFill>
              </a:rPr>
              <a:t> overweigh</a:t>
            </a:r>
            <a:r>
              <a:rPr lang="en-US" b="1" dirty="0">
                <a:solidFill>
                  <a:srgbClr val="00B0F0"/>
                </a:solidFill>
              </a:rPr>
              <a:t>t</a:t>
            </a:r>
            <a:r>
              <a:rPr lang="en-US" dirty="0"/>
              <a:t> (</a:t>
            </a:r>
            <a:r>
              <a:rPr lang="en-US" i="1" dirty="0">
                <a:solidFill>
                  <a:srgbClr val="FFC000"/>
                </a:solidFill>
              </a:rPr>
              <a:t>BMI ≥ 25 kg/m2</a:t>
            </a:r>
            <a:r>
              <a:rPr lang="en-US" dirty="0" smtClean="0"/>
              <a:t>).</a:t>
            </a:r>
          </a:p>
          <a:p>
            <a:endParaRPr lang="en-US" dirty="0" smtClean="0"/>
          </a:p>
          <a:p>
            <a:r>
              <a:rPr lang="en-US" dirty="0"/>
              <a:t>In 2008, </a:t>
            </a:r>
            <a:r>
              <a:rPr lang="en-US" b="1" dirty="0">
                <a:solidFill>
                  <a:srgbClr val="00B0F0"/>
                </a:solidFill>
              </a:rPr>
              <a:t>10% of men and 14% of women in the world were </a:t>
            </a:r>
            <a:r>
              <a:rPr lang="en-US" b="1" u="sng" dirty="0">
                <a:solidFill>
                  <a:srgbClr val="00B0F0"/>
                </a:solidFill>
              </a:rPr>
              <a:t>obese</a:t>
            </a:r>
            <a:r>
              <a:rPr lang="en-US" b="1" dirty="0">
                <a:solidFill>
                  <a:srgbClr val="00B0F0"/>
                </a:solidFill>
              </a:rPr>
              <a:t> </a:t>
            </a:r>
            <a:r>
              <a:rPr lang="en-US" dirty="0"/>
              <a:t>(</a:t>
            </a:r>
            <a:r>
              <a:rPr lang="en-US" i="1" dirty="0">
                <a:solidFill>
                  <a:srgbClr val="FFC000"/>
                </a:solidFill>
              </a:rPr>
              <a:t>BMI ≥30 kg/m2</a:t>
            </a:r>
            <a:r>
              <a:rPr lang="en-US" dirty="0" smtClean="0"/>
              <a:t>).</a:t>
            </a:r>
          </a:p>
          <a:p>
            <a:endParaRPr lang="en-US" dirty="0" smtClean="0"/>
          </a:p>
          <a:p>
            <a:r>
              <a:rPr lang="en-US" dirty="0" smtClean="0"/>
              <a:t>An </a:t>
            </a:r>
            <a:r>
              <a:rPr lang="en-US" dirty="0"/>
              <a:t>estimated </a:t>
            </a:r>
            <a:r>
              <a:rPr lang="en-US" b="1" dirty="0">
                <a:solidFill>
                  <a:schemeClr val="accent3">
                    <a:lumMod val="75000"/>
                  </a:schemeClr>
                </a:solidFill>
              </a:rPr>
              <a:t>205 million men </a:t>
            </a:r>
            <a:r>
              <a:rPr lang="en-US" dirty="0"/>
              <a:t>and </a:t>
            </a:r>
            <a:r>
              <a:rPr lang="en-US" b="1" dirty="0">
                <a:solidFill>
                  <a:schemeClr val="accent3">
                    <a:lumMod val="75000"/>
                  </a:schemeClr>
                </a:solidFill>
              </a:rPr>
              <a:t>297 million women</a:t>
            </a:r>
            <a:r>
              <a:rPr lang="en-US" dirty="0"/>
              <a:t> </a:t>
            </a:r>
            <a:r>
              <a:rPr lang="en-US" b="1" dirty="0">
                <a:solidFill>
                  <a:srgbClr val="00B050"/>
                </a:solidFill>
              </a:rPr>
              <a:t>over the age of 20 </a:t>
            </a:r>
            <a:r>
              <a:rPr lang="en-US" b="1" u="sng" dirty="0">
                <a:solidFill>
                  <a:srgbClr val="00B0F0"/>
                </a:solidFill>
              </a:rPr>
              <a:t>were </a:t>
            </a:r>
            <a:r>
              <a:rPr lang="en-US" b="1" u="sng" dirty="0" smtClean="0">
                <a:solidFill>
                  <a:srgbClr val="00B0F0"/>
                </a:solidFill>
              </a:rPr>
              <a:t>obese </a:t>
            </a:r>
            <a:r>
              <a:rPr lang="en-US" dirty="0" smtClean="0"/>
              <a:t>worldwide.</a:t>
            </a:r>
            <a:endParaRPr lang="en-US" dirty="0"/>
          </a:p>
        </p:txBody>
      </p:sp>
    </p:spTree>
    <p:extLst>
      <p:ext uri="{BB962C8B-B14F-4D97-AF65-F5344CB8AC3E}">
        <p14:creationId xmlns:p14="http://schemas.microsoft.com/office/powerpoint/2010/main" xmlns="" val="1862596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a:t>
            </a:r>
            <a:endParaRPr lang="en-US" dirty="0"/>
          </a:p>
        </p:txBody>
      </p:sp>
      <p:sp>
        <p:nvSpPr>
          <p:cNvPr id="3" name="Content Placeholder 2"/>
          <p:cNvSpPr>
            <a:spLocks noGrp="1"/>
          </p:cNvSpPr>
          <p:nvPr>
            <p:ph idx="1"/>
          </p:nvPr>
        </p:nvSpPr>
        <p:spPr/>
        <p:txBody>
          <a:bodyPr/>
          <a:lstStyle/>
          <a:p>
            <a:r>
              <a:rPr lang="en-US" b="1" dirty="0">
                <a:solidFill>
                  <a:srgbClr val="7030A0"/>
                </a:solidFill>
              </a:rPr>
              <a:t>In </a:t>
            </a:r>
            <a:r>
              <a:rPr lang="en-US" b="1" dirty="0" smtClean="0">
                <a:solidFill>
                  <a:srgbClr val="7030A0"/>
                </a:solidFill>
              </a:rPr>
              <a:t>2009–2010:</a:t>
            </a:r>
          </a:p>
          <a:p>
            <a:endParaRPr lang="en-US" b="1" dirty="0">
              <a:solidFill>
                <a:srgbClr val="00B0F0"/>
              </a:solidFill>
            </a:endParaRPr>
          </a:p>
          <a:p>
            <a:pPr>
              <a:buFont typeface="Wingdings" pitchFamily="2" charset="2"/>
              <a:buChar char="v"/>
            </a:pPr>
            <a:r>
              <a:rPr lang="en-US" b="1" dirty="0" smtClean="0">
                <a:solidFill>
                  <a:srgbClr val="00B0F0"/>
                </a:solidFill>
              </a:rPr>
              <a:t>35.7</a:t>
            </a:r>
            <a:r>
              <a:rPr lang="en-US" b="1" dirty="0">
                <a:solidFill>
                  <a:srgbClr val="00B0F0"/>
                </a:solidFill>
              </a:rPr>
              <a:t>% of </a:t>
            </a:r>
            <a:r>
              <a:rPr lang="en-US" b="1" dirty="0">
                <a:solidFill>
                  <a:schemeClr val="accent6">
                    <a:lumMod val="50000"/>
                  </a:schemeClr>
                </a:solidFill>
              </a:rPr>
              <a:t>U.S. adults</a:t>
            </a:r>
            <a:r>
              <a:rPr lang="en-US" b="1" dirty="0">
                <a:solidFill>
                  <a:srgbClr val="00B0F0"/>
                </a:solidFill>
              </a:rPr>
              <a:t> were </a:t>
            </a:r>
            <a:r>
              <a:rPr lang="en-US" b="1" dirty="0" smtClean="0">
                <a:solidFill>
                  <a:srgbClr val="00B0F0"/>
                </a:solidFill>
              </a:rPr>
              <a:t>obese.</a:t>
            </a:r>
          </a:p>
          <a:p>
            <a:pPr>
              <a:buFont typeface="Wingdings" pitchFamily="2" charset="2"/>
              <a:buChar char="v"/>
            </a:pPr>
            <a:endParaRPr lang="en-US" b="1" dirty="0" smtClean="0">
              <a:solidFill>
                <a:srgbClr val="00B0F0"/>
              </a:solidFill>
            </a:endParaRPr>
          </a:p>
          <a:p>
            <a:pPr>
              <a:buFont typeface="Wingdings" pitchFamily="2" charset="2"/>
              <a:buChar char="v"/>
            </a:pPr>
            <a:r>
              <a:rPr lang="en-US" b="1" dirty="0" smtClean="0">
                <a:solidFill>
                  <a:srgbClr val="00B0F0"/>
                </a:solidFill>
              </a:rPr>
              <a:t>16.9</a:t>
            </a:r>
            <a:r>
              <a:rPr lang="en-US" b="1" dirty="0">
                <a:solidFill>
                  <a:srgbClr val="00B0F0"/>
                </a:solidFill>
              </a:rPr>
              <a:t>% of </a:t>
            </a:r>
            <a:r>
              <a:rPr lang="en-US" b="1" dirty="0">
                <a:solidFill>
                  <a:schemeClr val="accent6">
                    <a:lumMod val="50000"/>
                  </a:schemeClr>
                </a:solidFill>
              </a:rPr>
              <a:t>U.S.</a:t>
            </a:r>
            <a:r>
              <a:rPr lang="en-US" b="1" dirty="0">
                <a:solidFill>
                  <a:srgbClr val="00B0F0"/>
                </a:solidFill>
              </a:rPr>
              <a:t> </a:t>
            </a:r>
            <a:r>
              <a:rPr lang="en-US" b="1" dirty="0">
                <a:solidFill>
                  <a:schemeClr val="accent6">
                    <a:lumMod val="50000"/>
                  </a:schemeClr>
                </a:solidFill>
              </a:rPr>
              <a:t>children and adolescents </a:t>
            </a:r>
            <a:r>
              <a:rPr lang="en-US" b="1" dirty="0">
                <a:solidFill>
                  <a:srgbClr val="00B0F0"/>
                </a:solidFill>
              </a:rPr>
              <a:t>were </a:t>
            </a:r>
            <a:r>
              <a:rPr lang="en-US" b="1" dirty="0" smtClean="0">
                <a:solidFill>
                  <a:srgbClr val="00B0F0"/>
                </a:solidFill>
              </a:rPr>
              <a:t>obese.</a:t>
            </a:r>
          </a:p>
          <a:p>
            <a:endParaRPr lang="en-US" b="1" dirty="0">
              <a:solidFill>
                <a:srgbClr val="00B0F0"/>
              </a:solidFill>
            </a:endParaRPr>
          </a:p>
          <a:p>
            <a:endParaRPr lang="en-US" b="1" dirty="0">
              <a:solidFill>
                <a:srgbClr val="00B0F0"/>
              </a:solidFill>
            </a:endParaRPr>
          </a:p>
          <a:p>
            <a:endParaRPr lang="en-US" b="1" dirty="0">
              <a:solidFill>
                <a:srgbClr val="00B0F0"/>
              </a:solidFill>
            </a:endParaRPr>
          </a:p>
        </p:txBody>
      </p:sp>
    </p:spTree>
    <p:extLst>
      <p:ext uri="{BB962C8B-B14F-4D97-AF65-F5344CB8AC3E}">
        <p14:creationId xmlns:p14="http://schemas.microsoft.com/office/powerpoint/2010/main" xmlns="" val="696958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637468" cy="1362075"/>
          </a:xfrm>
        </p:spPr>
        <p:txBody>
          <a:bodyPr>
            <a:noAutofit/>
          </a:bodyPr>
          <a:lstStyle/>
          <a:p>
            <a:pPr lvl="0"/>
            <a:r>
              <a:rPr lang="en-US" sz="2800" dirty="0"/>
              <a:t>All true about obesity except:</a:t>
            </a:r>
          </a:p>
        </p:txBody>
      </p:sp>
      <p:sp>
        <p:nvSpPr>
          <p:cNvPr id="3" name="Text Placeholder 2"/>
          <p:cNvSpPr>
            <a:spLocks noGrp="1"/>
          </p:cNvSpPr>
          <p:nvPr>
            <p:ph type="body" idx="1"/>
          </p:nvPr>
        </p:nvSpPr>
        <p:spPr>
          <a:xfrm>
            <a:off x="1219201" y="2895600"/>
            <a:ext cx="6676912" cy="2892013"/>
          </a:xfrm>
        </p:spPr>
        <p:txBody>
          <a:bodyPr>
            <a:normAutofit/>
          </a:bodyPr>
          <a:lstStyle/>
          <a:p>
            <a:pPr marL="457200" lvl="0" indent="-457200">
              <a:buFont typeface="+mj-lt"/>
              <a:buAutoNum type="alphaUcPeriod"/>
            </a:pPr>
            <a:r>
              <a:rPr lang="en-US" dirty="0">
                <a:solidFill>
                  <a:srgbClr val="002060"/>
                </a:solidFill>
              </a:rPr>
              <a:t>It affects all body systems.</a:t>
            </a:r>
          </a:p>
          <a:p>
            <a:pPr marL="457200" lvl="0" indent="-457200">
              <a:buFont typeface="+mj-lt"/>
              <a:buAutoNum type="alphaUcPeriod"/>
            </a:pPr>
            <a:r>
              <a:rPr lang="en-US" dirty="0">
                <a:solidFill>
                  <a:srgbClr val="002060"/>
                </a:solidFill>
              </a:rPr>
              <a:t>It’s the fifth leading cause of death worldwide.</a:t>
            </a:r>
          </a:p>
          <a:p>
            <a:pPr marL="457200" lvl="0" indent="-457200">
              <a:buFont typeface="+mj-lt"/>
              <a:buAutoNum type="alphaUcPeriod"/>
            </a:pPr>
            <a:r>
              <a:rPr lang="en-US" dirty="0">
                <a:solidFill>
                  <a:srgbClr val="002060"/>
                </a:solidFill>
              </a:rPr>
              <a:t>It’s prevalence is decreasing due to new prevention methods.</a:t>
            </a:r>
          </a:p>
          <a:p>
            <a:pPr marL="457200" lvl="0" indent="-457200">
              <a:buFont typeface="+mj-lt"/>
              <a:buAutoNum type="alphaUcPeriod"/>
            </a:pPr>
            <a:r>
              <a:rPr lang="en-US" dirty="0">
                <a:solidFill>
                  <a:srgbClr val="002060"/>
                </a:solidFill>
              </a:rPr>
              <a:t>80-90% of diabetics are obese</a:t>
            </a:r>
            <a:r>
              <a:rPr lang="en-US" dirty="0" smtClean="0">
                <a:solidFill>
                  <a:srgbClr val="002060"/>
                </a:solidFill>
              </a:rPr>
              <a:t>.</a:t>
            </a:r>
            <a:endParaRPr lang="en-US" dirty="0">
              <a:solidFill>
                <a:srgbClr val="002060"/>
              </a:solidFill>
            </a:endParaRPr>
          </a:p>
        </p:txBody>
      </p:sp>
      <p:sp>
        <p:nvSpPr>
          <p:cNvPr id="4" name="Rectangle 3"/>
          <p:cNvSpPr/>
          <p:nvPr/>
        </p:nvSpPr>
        <p:spPr>
          <a:xfrm>
            <a:off x="762000" y="533400"/>
            <a:ext cx="12415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024453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Prevalence</a:t>
            </a:r>
            <a:endParaRPr lang="en-US" dirty="0"/>
          </a:p>
        </p:txBody>
      </p:sp>
      <p:sp>
        <p:nvSpPr>
          <p:cNvPr id="3" name="Subtitle 2"/>
          <p:cNvSpPr>
            <a:spLocks noGrp="1"/>
          </p:cNvSpPr>
          <p:nvPr>
            <p:ph type="subTitle" idx="1"/>
          </p:nvPr>
        </p:nvSpPr>
        <p:spPr/>
        <p:txBody>
          <a:bodyPr/>
          <a:lstStyle/>
          <a:p>
            <a:r>
              <a:rPr lang="en-US" b="1" dirty="0" smtClean="0">
                <a:solidFill>
                  <a:schemeClr val="accent6">
                    <a:lumMod val="75000"/>
                  </a:schemeClr>
                </a:solidFill>
              </a:rPr>
              <a:t>In KSA</a:t>
            </a:r>
            <a:endParaRPr lang="en-US" b="1" dirty="0">
              <a:solidFill>
                <a:schemeClr val="accent6">
                  <a:lumMod val="75000"/>
                </a:schemeClr>
              </a:solidFill>
            </a:endParaRPr>
          </a:p>
        </p:txBody>
      </p:sp>
    </p:spTree>
    <p:extLst>
      <p:ext uri="{BB962C8B-B14F-4D97-AF65-F5344CB8AC3E}">
        <p14:creationId xmlns:p14="http://schemas.microsoft.com/office/powerpoint/2010/main" xmlns="" val="2493775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grpSp>
        <p:nvGrpSpPr>
          <p:cNvPr id="4" name="Group 3"/>
          <p:cNvGrpSpPr/>
          <p:nvPr/>
        </p:nvGrpSpPr>
        <p:grpSpPr>
          <a:xfrm>
            <a:off x="2667000" y="2013044"/>
            <a:ext cx="5698082" cy="2101755"/>
            <a:chOff x="2836318" y="2013045"/>
            <a:chExt cx="5698082" cy="2101755"/>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9143" t="40470" r="7064" b="30799"/>
            <a:stretch/>
          </p:blipFill>
          <p:spPr bwMode="auto">
            <a:xfrm>
              <a:off x="2836318" y="2013045"/>
              <a:ext cx="5698082" cy="2101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168" t="80769" r="42372" b="12116"/>
            <a:stretch/>
          </p:blipFill>
          <p:spPr bwMode="auto">
            <a:xfrm>
              <a:off x="3748903" y="2425421"/>
              <a:ext cx="823546" cy="441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pSp>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4419600"/>
            <a:ext cx="8104637" cy="158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images (6).jpg"/>
          <p:cNvPicPr>
            <a:picLocks noChangeAspect="1"/>
          </p:cNvPicPr>
          <p:nvPr/>
        </p:nvPicPr>
        <p:blipFill>
          <a:blip r:embed="rId5" cstate="print"/>
          <a:stretch>
            <a:fillRect/>
          </a:stretch>
        </p:blipFill>
        <p:spPr>
          <a:xfrm>
            <a:off x="5562600" y="762000"/>
            <a:ext cx="2619375" cy="1008112"/>
          </a:xfrm>
          <a:prstGeom prst="rect">
            <a:avLst/>
          </a:prstGeom>
        </p:spPr>
      </p:pic>
    </p:spTree>
    <p:extLst>
      <p:ext uri="{BB962C8B-B14F-4D97-AF65-F5344CB8AC3E}">
        <p14:creationId xmlns:p14="http://schemas.microsoft.com/office/powerpoint/2010/main" xmlns="" val="38463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Local study (2005)</a:t>
            </a:r>
            <a:endParaRPr lang="en-US" dirty="0"/>
          </a:p>
        </p:txBody>
      </p:sp>
      <p:sp>
        <p:nvSpPr>
          <p:cNvPr id="6" name="Content Placeholder 5"/>
          <p:cNvSpPr>
            <a:spLocks noGrp="1"/>
          </p:cNvSpPr>
          <p:nvPr>
            <p:ph idx="1"/>
          </p:nvPr>
        </p:nvSpPr>
        <p:spPr>
          <a:xfrm>
            <a:off x="1043492" y="1600200"/>
            <a:ext cx="6777317" cy="3508977"/>
          </a:xfrm>
        </p:spPr>
        <p:txBody>
          <a:bodyPr>
            <a:normAutofit fontScale="77500" lnSpcReduction="20000"/>
          </a:bodyPr>
          <a:lstStyle/>
          <a:p>
            <a:r>
              <a:rPr lang="en-US" dirty="0" smtClean="0"/>
              <a:t>17,232 </a:t>
            </a:r>
            <a:r>
              <a:rPr lang="en-US" dirty="0"/>
              <a:t>Saudi subjects from selected households who participated in the study</a:t>
            </a:r>
            <a:r>
              <a:rPr lang="en-US" dirty="0" smtClean="0"/>
              <a:t>.</a:t>
            </a:r>
          </a:p>
          <a:p>
            <a:r>
              <a:rPr lang="en-US" b="1" dirty="0" smtClean="0">
                <a:solidFill>
                  <a:srgbClr val="00B0F0"/>
                </a:solidFill>
              </a:rPr>
              <a:t>The </a:t>
            </a:r>
            <a:r>
              <a:rPr lang="en-US" b="1" dirty="0">
                <a:solidFill>
                  <a:srgbClr val="00B0F0"/>
                </a:solidFill>
              </a:rPr>
              <a:t>prevalence of </a:t>
            </a:r>
            <a:r>
              <a:rPr lang="en-US" b="1" u="sng" dirty="0">
                <a:solidFill>
                  <a:srgbClr val="00B0F0"/>
                </a:solidFill>
              </a:rPr>
              <a:t>overweight</a:t>
            </a:r>
            <a:r>
              <a:rPr lang="en-US" b="1" dirty="0">
                <a:solidFill>
                  <a:srgbClr val="00B0F0"/>
                </a:solidFill>
              </a:rPr>
              <a:t> was 36.9%. </a:t>
            </a:r>
            <a:r>
              <a:rPr lang="en-US" dirty="0"/>
              <a:t>Overweight is significantly more prevalent in males (</a:t>
            </a:r>
            <a:r>
              <a:rPr lang="en-US" b="1" dirty="0">
                <a:solidFill>
                  <a:srgbClr val="FFC000"/>
                </a:solidFill>
              </a:rPr>
              <a:t>42.4%</a:t>
            </a:r>
            <a:r>
              <a:rPr lang="en-US" dirty="0"/>
              <a:t>) compared </a:t>
            </a:r>
            <a:r>
              <a:rPr lang="en-US" dirty="0" smtClean="0"/>
              <a:t>to(</a:t>
            </a:r>
            <a:r>
              <a:rPr lang="en-US" b="1" dirty="0" smtClean="0">
                <a:solidFill>
                  <a:srgbClr val="FFC000"/>
                </a:solidFill>
              </a:rPr>
              <a:t>31.8%</a:t>
            </a:r>
            <a:r>
              <a:rPr lang="en-US" dirty="0" smtClean="0"/>
              <a:t>)in females. </a:t>
            </a:r>
          </a:p>
          <a:p>
            <a:r>
              <a:rPr lang="en-US" b="1" dirty="0" smtClean="0">
                <a:solidFill>
                  <a:srgbClr val="00B0F0"/>
                </a:solidFill>
              </a:rPr>
              <a:t>The overall </a:t>
            </a:r>
            <a:r>
              <a:rPr lang="en-US" b="1" dirty="0">
                <a:solidFill>
                  <a:srgbClr val="00B0F0"/>
                </a:solidFill>
              </a:rPr>
              <a:t>prevalence of </a:t>
            </a:r>
            <a:r>
              <a:rPr lang="en-US" b="1" u="sng" dirty="0">
                <a:solidFill>
                  <a:srgbClr val="00B0F0"/>
                </a:solidFill>
              </a:rPr>
              <a:t>obesity</a:t>
            </a:r>
            <a:r>
              <a:rPr lang="en-US" b="1" dirty="0">
                <a:solidFill>
                  <a:srgbClr val="00B0F0"/>
                </a:solidFill>
              </a:rPr>
              <a:t> was </a:t>
            </a:r>
            <a:r>
              <a:rPr lang="en-US" b="1" dirty="0" smtClean="0">
                <a:solidFill>
                  <a:srgbClr val="00B0F0"/>
                </a:solidFill>
              </a:rPr>
              <a:t>35.5% (</a:t>
            </a:r>
            <a:r>
              <a:rPr lang="en-US" b="1" dirty="0" smtClean="0">
                <a:solidFill>
                  <a:srgbClr val="FFC000"/>
                </a:solidFill>
              </a:rPr>
              <a:t>Females </a:t>
            </a:r>
            <a:r>
              <a:rPr lang="en-US" b="1" dirty="0">
                <a:solidFill>
                  <a:srgbClr val="FFC000"/>
                </a:solidFill>
              </a:rPr>
              <a:t>are </a:t>
            </a:r>
            <a:r>
              <a:rPr lang="en-US" b="1" dirty="0" smtClean="0">
                <a:solidFill>
                  <a:srgbClr val="FFC000"/>
                </a:solidFill>
              </a:rPr>
              <a:t>44</a:t>
            </a:r>
            <a:r>
              <a:rPr lang="en-US" b="1" dirty="0">
                <a:solidFill>
                  <a:srgbClr val="FFC000"/>
                </a:solidFill>
              </a:rPr>
              <a:t>% </a:t>
            </a:r>
            <a:r>
              <a:rPr lang="en-US" dirty="0" smtClean="0"/>
              <a:t>and </a:t>
            </a:r>
            <a:r>
              <a:rPr lang="en-US" b="1" dirty="0">
                <a:solidFill>
                  <a:srgbClr val="FFC000"/>
                </a:solidFill>
              </a:rPr>
              <a:t>males 26.4</a:t>
            </a:r>
            <a:r>
              <a:rPr lang="en-US" b="1" dirty="0" smtClean="0">
                <a:solidFill>
                  <a:srgbClr val="FFC000"/>
                </a:solidFill>
              </a:rPr>
              <a:t>%</a:t>
            </a:r>
            <a:r>
              <a:rPr lang="en-US" b="1" dirty="0" smtClean="0">
                <a:solidFill>
                  <a:srgbClr val="00B0F0"/>
                </a:solidFill>
              </a:rPr>
              <a:t>).</a:t>
            </a:r>
          </a:p>
          <a:p>
            <a:endParaRPr lang="en-US" b="1" dirty="0" smtClean="0">
              <a:solidFill>
                <a:srgbClr val="00B0F0"/>
              </a:solidFill>
            </a:endParaRPr>
          </a:p>
          <a:p>
            <a:r>
              <a:rPr lang="en-US" b="1" dirty="0" smtClean="0">
                <a:solidFill>
                  <a:schemeClr val="accent6">
                    <a:lumMod val="75000"/>
                  </a:schemeClr>
                </a:solidFill>
              </a:rPr>
              <a:t>Severe </a:t>
            </a:r>
            <a:r>
              <a:rPr lang="en-US" b="1" dirty="0">
                <a:solidFill>
                  <a:schemeClr val="accent6">
                    <a:lumMod val="75000"/>
                  </a:schemeClr>
                </a:solidFill>
              </a:rPr>
              <a:t>(gross) obesity was 3.2%. </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1958673588"/>
              </p:ext>
            </p:extLst>
          </p:nvPr>
        </p:nvGraphicFramePr>
        <p:xfrm>
          <a:off x="685800" y="5105400"/>
          <a:ext cx="7772400" cy="118872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pPr algn="ctr"/>
                      <a:endParaRPr lang="en-US" sz="20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b="1" dirty="0" smtClean="0"/>
                        <a:t>Males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b="1" dirty="0" smtClean="0"/>
                        <a:t>Females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b="1" dirty="0" smtClean="0"/>
                        <a:t>Total</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Overweight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smtClean="0">
                          <a:solidFill>
                            <a:srgbClr val="0070C0"/>
                          </a:solidFill>
                        </a:rPr>
                        <a:t>42.4%</a:t>
                      </a:r>
                      <a:endParaRPr lang="en-US" sz="18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smtClean="0">
                          <a:solidFill>
                            <a:schemeClr val="accent6">
                              <a:lumMod val="75000"/>
                            </a:schemeClr>
                          </a:solidFill>
                        </a:rPr>
                        <a:t>34.8%</a:t>
                      </a:r>
                      <a:endParaRPr lang="en-US" sz="1800" b="1"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smtClean="0">
                          <a:solidFill>
                            <a:srgbClr val="C00000"/>
                          </a:solidFill>
                        </a:rPr>
                        <a:t>36.9%</a:t>
                      </a:r>
                      <a:endParaRPr lang="en-US" sz="1800" b="1" dirty="0">
                        <a:solidFill>
                          <a:srgbClr val="C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Obese</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solidFill>
                            <a:srgbClr val="0070C0"/>
                          </a:solidFill>
                        </a:rPr>
                        <a:t>26.4%</a:t>
                      </a:r>
                      <a:endParaRPr lang="en-US" sz="18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solidFill>
                            <a:schemeClr val="accent6">
                              <a:lumMod val="75000"/>
                            </a:schemeClr>
                          </a:solidFill>
                        </a:rPr>
                        <a:t>44%</a:t>
                      </a:r>
                      <a:endParaRPr lang="en-US" sz="1800" b="1"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solidFill>
                            <a:srgbClr val="C00000"/>
                          </a:solidFill>
                        </a:rPr>
                        <a:t>35.5%</a:t>
                      </a:r>
                      <a:endParaRPr lang="en-US" sz="1800" b="1" dirty="0">
                        <a:solidFill>
                          <a:srgbClr val="C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762000" y="6211669"/>
            <a:ext cx="7772400" cy="892552"/>
          </a:xfrm>
          <a:prstGeom prst="rect">
            <a:avLst/>
          </a:prstGeom>
          <a:noFill/>
        </p:spPr>
        <p:txBody>
          <a:bodyPr wrap="square" rtlCol="1">
            <a:spAutoFit/>
          </a:bodyPr>
          <a:lstStyle/>
          <a:p>
            <a:endParaRPr lang="en-US" sz="1600" u="sng" dirty="0" smtClean="0">
              <a:hlinkClick r:id="rId2" tooltip="Saudi medical journal."/>
            </a:endParaRPr>
          </a:p>
          <a:p>
            <a:r>
              <a:rPr lang="en-US" u="sng" dirty="0" smtClean="0">
                <a:hlinkClick r:id="rId2" tooltip="Saudi medical journal."/>
              </a:rPr>
              <a:t>*Saudi Med J.</a:t>
            </a:r>
            <a:r>
              <a:rPr lang="en-US" dirty="0" smtClean="0"/>
              <a:t> </a:t>
            </a:r>
            <a:r>
              <a:rPr lang="en-US" b="1" u="sng" dirty="0" smtClean="0"/>
              <a:t>2005</a:t>
            </a:r>
            <a:r>
              <a:rPr lang="en-US" dirty="0" smtClean="0"/>
              <a:t> May;26(5):824-9,Obesity in Saudi Arabia.</a:t>
            </a:r>
          </a:p>
          <a:p>
            <a:endParaRPr lang="ar-SA" dirty="0"/>
          </a:p>
        </p:txBody>
      </p:sp>
    </p:spTree>
    <p:extLst>
      <p:ext uri="{BB962C8B-B14F-4D97-AF65-F5344CB8AC3E}">
        <p14:creationId xmlns:p14="http://schemas.microsoft.com/office/powerpoint/2010/main" xmlns="" val="3753678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1875" t="25000" r="13125" b="4688"/>
          <a:stretch>
            <a:fillRect/>
          </a:stretch>
        </p:blipFill>
        <p:spPr bwMode="auto">
          <a:xfrm>
            <a:off x="301488" y="13252"/>
            <a:ext cx="8534400" cy="6400800"/>
          </a:xfrm>
          <a:prstGeom prst="rect">
            <a:avLst/>
          </a:prstGeom>
          <a:noFill/>
          <a:ln w="9525">
            <a:noFill/>
            <a:miter lim="800000"/>
            <a:headEnd/>
            <a:tailEnd/>
          </a:ln>
        </p:spPr>
      </p:pic>
      <p:sp>
        <p:nvSpPr>
          <p:cNvPr id="5" name="Rectangle 4"/>
          <p:cNvSpPr/>
          <p:nvPr/>
        </p:nvSpPr>
        <p:spPr>
          <a:xfrm>
            <a:off x="304800" y="6453808"/>
            <a:ext cx="6629400" cy="369332"/>
          </a:xfrm>
          <a:prstGeom prst="rect">
            <a:avLst/>
          </a:prstGeom>
        </p:spPr>
        <p:txBody>
          <a:bodyPr wrap="square">
            <a:spAutoFit/>
          </a:bodyPr>
          <a:lstStyle/>
          <a:p>
            <a:r>
              <a:rPr lang="en-US" dirty="0" smtClean="0"/>
              <a:t>*</a:t>
            </a:r>
            <a:r>
              <a:rPr lang="en-US" sz="1600" dirty="0" smtClean="0"/>
              <a:t>International Association for the Study of Obesity- IASO- 2012</a:t>
            </a:r>
            <a:endParaRPr lang="ar-SA"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453808"/>
            <a:ext cx="6629400" cy="369332"/>
          </a:xfrm>
          <a:prstGeom prst="rect">
            <a:avLst/>
          </a:prstGeom>
        </p:spPr>
        <p:txBody>
          <a:bodyPr wrap="square">
            <a:spAutoFit/>
          </a:bodyPr>
          <a:lstStyle/>
          <a:p>
            <a:r>
              <a:rPr lang="en-US" dirty="0" smtClean="0"/>
              <a:t>*</a:t>
            </a:r>
            <a:r>
              <a:rPr lang="en-US" sz="1600" dirty="0" smtClean="0"/>
              <a:t>International Association for the Study of Obesity- IASO- 2012</a:t>
            </a:r>
            <a:endParaRPr lang="ar-SA" sz="1600" dirty="0"/>
          </a:p>
        </p:txBody>
      </p:sp>
      <p:pic>
        <p:nvPicPr>
          <p:cNvPr id="1026" name="Picture 2"/>
          <p:cNvPicPr>
            <a:picLocks noChangeAspect="1" noChangeArrowheads="1"/>
          </p:cNvPicPr>
          <p:nvPr/>
        </p:nvPicPr>
        <p:blipFill>
          <a:blip r:embed="rId2" cstate="print"/>
          <a:srcRect l="11875" t="8594" r="13125" b="21094"/>
          <a:stretch>
            <a:fillRect/>
          </a:stretch>
        </p:blipFill>
        <p:spPr bwMode="auto">
          <a:xfrm>
            <a:off x="290444" y="0"/>
            <a:ext cx="8585200"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besitydefinition.jpg"/>
          <p:cNvPicPr>
            <a:picLocks noChangeAspect="1"/>
          </p:cNvPicPr>
          <p:nvPr/>
        </p:nvPicPr>
        <p:blipFill>
          <a:blip r:embed="rId2" cstate="print"/>
          <a:stretch>
            <a:fillRect/>
          </a:stretch>
        </p:blipFill>
        <p:spPr>
          <a:xfrm>
            <a:off x="4495799" y="3657600"/>
            <a:ext cx="4074375" cy="2743200"/>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dirty="0" smtClean="0"/>
              <a:t>Causes</a:t>
            </a:r>
            <a:endParaRPr lang="ar-SA" dirty="0"/>
          </a:p>
        </p:txBody>
      </p:sp>
      <p:pic>
        <p:nvPicPr>
          <p:cNvPr id="6" name="Picture 5" descr="download (3).jpg"/>
          <p:cNvPicPr>
            <a:picLocks noChangeAspect="1"/>
          </p:cNvPicPr>
          <p:nvPr/>
        </p:nvPicPr>
        <p:blipFill>
          <a:blip r:embed="rId3" cstate="print"/>
          <a:stretch>
            <a:fillRect/>
          </a:stretch>
        </p:blipFill>
        <p:spPr>
          <a:xfrm>
            <a:off x="779658" y="3886200"/>
            <a:ext cx="3182742" cy="2553660"/>
          </a:xfrm>
          <a:prstGeom prst="rect">
            <a:avLst/>
          </a:prstGeom>
          <a:ln>
            <a:noFill/>
          </a:ln>
          <a:effectLst>
            <a:softEdge rad="112500"/>
          </a:effectLst>
        </p:spPr>
      </p:pic>
    </p:spTree>
    <p:extLst>
      <p:ext uri="{BB962C8B-B14F-4D97-AF65-F5344CB8AC3E}">
        <p14:creationId xmlns:p14="http://schemas.microsoft.com/office/powerpoint/2010/main" xmlns="" val="3781347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ance-scale.jpg"/>
          <p:cNvPicPr>
            <a:picLocks noChangeAspect="1"/>
          </p:cNvPicPr>
          <p:nvPr/>
        </p:nvPicPr>
        <p:blipFill>
          <a:blip r:embed="rId2" cstate="print"/>
          <a:stretch>
            <a:fillRect/>
          </a:stretch>
        </p:blipFill>
        <p:spPr>
          <a:xfrm>
            <a:off x="3581400" y="4755092"/>
            <a:ext cx="2502768" cy="1770251"/>
          </a:xfrm>
          <a:prstGeom prst="rect">
            <a:avLst/>
          </a:prstGeom>
        </p:spPr>
      </p:pic>
      <p:sp>
        <p:nvSpPr>
          <p:cNvPr id="2" name="Content Placeholder 1"/>
          <p:cNvSpPr>
            <a:spLocks noGrp="1"/>
          </p:cNvSpPr>
          <p:nvPr>
            <p:ph idx="1"/>
          </p:nvPr>
        </p:nvSpPr>
        <p:spPr>
          <a:xfrm>
            <a:off x="457200" y="304800"/>
            <a:ext cx="8229600" cy="4801720"/>
          </a:xfrm>
        </p:spPr>
        <p:txBody>
          <a:bodyPr>
            <a:normAutofit/>
          </a:bodyPr>
          <a:lstStyle/>
          <a:p>
            <a:pPr algn="l" rtl="0" fontAlgn="base"/>
            <a:r>
              <a:rPr lang="en-US" sz="2400" dirty="0">
                <a:latin typeface="+mj-lt"/>
              </a:rPr>
              <a:t>The fundamental cause of obesity and overweight is an energy imbalance between calories consumed and calories expended. Globally, there has been</a:t>
            </a:r>
            <a:r>
              <a:rPr lang="en-US" sz="2400" dirty="0" smtClean="0">
                <a:latin typeface="+mj-lt"/>
              </a:rPr>
              <a:t>:</a:t>
            </a:r>
          </a:p>
          <a:p>
            <a:pPr marL="109728" indent="0" algn="l" rtl="0" fontAlgn="base">
              <a:buNone/>
            </a:pPr>
            <a:endParaRPr lang="en-US" sz="2400" dirty="0">
              <a:latin typeface="+mj-lt"/>
            </a:endParaRPr>
          </a:p>
          <a:p>
            <a:pPr algn="l" rtl="0" fontAlgn="base"/>
            <a:r>
              <a:rPr lang="en-US" sz="2400" dirty="0">
                <a:solidFill>
                  <a:srgbClr val="00B050"/>
                </a:solidFill>
                <a:latin typeface="+mj-lt"/>
              </a:rPr>
              <a:t>an increased intake of energy-dense foods that are high in fat, salt and sugars but low in vitamins, minerals and other micronutrients; and</a:t>
            </a:r>
          </a:p>
          <a:p>
            <a:pPr algn="l" rtl="0" fontAlgn="base"/>
            <a:r>
              <a:rPr lang="en-US" sz="2400" dirty="0">
                <a:solidFill>
                  <a:srgbClr val="FF0000"/>
                </a:solidFill>
                <a:latin typeface="+mj-lt"/>
              </a:rPr>
              <a:t>a decrease in physical activity due to the increasingly sedentary nature of many forms of work, changing modes of transportation, and increasing urbanization.</a:t>
            </a:r>
          </a:p>
          <a:p>
            <a:pPr algn="l" rtl="0"/>
            <a:endParaRPr lang="ar-SA" sz="2400" dirty="0">
              <a:latin typeface="+mj-lt"/>
            </a:endParaRPr>
          </a:p>
        </p:txBody>
      </p:sp>
    </p:spTree>
    <p:extLst>
      <p:ext uri="{BB962C8B-B14F-4D97-AF65-F5344CB8AC3E}">
        <p14:creationId xmlns:p14="http://schemas.microsoft.com/office/powerpoint/2010/main" xmlns="" val="589129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healthncare.info/wp-content/uploads/2014/02/obesity-causes-fatness-reasons.jpg"/>
          <p:cNvPicPr>
            <a:picLocks noChangeAspect="1" noChangeArrowheads="1"/>
          </p:cNvPicPr>
          <p:nvPr/>
        </p:nvPicPr>
        <p:blipFill>
          <a:blip r:embed="rId2"/>
          <a:srcRect/>
          <a:stretch>
            <a:fillRect/>
          </a:stretch>
        </p:blipFill>
        <p:spPr bwMode="auto">
          <a:xfrm>
            <a:off x="1143000" y="1143000"/>
            <a:ext cx="7086600" cy="488579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229600" cy="1066800"/>
          </a:xfrm>
        </p:spPr>
        <p:txBody>
          <a:bodyPr/>
          <a:lstStyle/>
          <a:p>
            <a:r>
              <a:rPr lang="en-US" dirty="0" smtClean="0"/>
              <a:t>1- Diet</a:t>
            </a:r>
            <a:endParaRPr lang="ar-SA" dirty="0"/>
          </a:p>
        </p:txBody>
      </p:sp>
      <p:sp>
        <p:nvSpPr>
          <p:cNvPr id="3" name="Content Placeholder 2"/>
          <p:cNvSpPr>
            <a:spLocks noGrp="1"/>
          </p:cNvSpPr>
          <p:nvPr>
            <p:ph idx="1"/>
          </p:nvPr>
        </p:nvSpPr>
        <p:spPr>
          <a:xfrm>
            <a:off x="358957" y="1828800"/>
            <a:ext cx="8327843" cy="4724400"/>
          </a:xfrm>
        </p:spPr>
        <p:txBody>
          <a:bodyPr>
            <a:normAutofit/>
          </a:bodyPr>
          <a:lstStyle/>
          <a:p>
            <a:pPr algn="l" rtl="0"/>
            <a:r>
              <a:rPr lang="en-US" sz="2400" dirty="0" smtClean="0">
                <a:latin typeface="+mj-lt"/>
              </a:rPr>
              <a:t>T</a:t>
            </a:r>
            <a:r>
              <a:rPr lang="en-US" sz="2400" dirty="0" smtClean="0">
                <a:latin typeface="+mj-lt"/>
              </a:rPr>
              <a:t>he </a:t>
            </a:r>
            <a:r>
              <a:rPr lang="en-US" sz="2400" dirty="0">
                <a:latin typeface="+mj-lt"/>
              </a:rPr>
              <a:t>average calories available per person per </a:t>
            </a:r>
            <a:r>
              <a:rPr lang="en-US" sz="2400" dirty="0" smtClean="0">
                <a:latin typeface="+mj-lt"/>
              </a:rPr>
              <a:t>day </a:t>
            </a:r>
            <a:r>
              <a:rPr lang="en-US" sz="2400" dirty="0">
                <a:solidFill>
                  <a:srgbClr val="FF0000"/>
                </a:solidFill>
                <a:latin typeface="+mj-lt"/>
              </a:rPr>
              <a:t>increased</a:t>
            </a:r>
            <a:r>
              <a:rPr lang="en-US" sz="2400" dirty="0">
                <a:latin typeface="+mj-lt"/>
              </a:rPr>
              <a:t> in all parts of the world except Eastern Europe. </a:t>
            </a:r>
            <a:endParaRPr lang="en-US" sz="2400" dirty="0" smtClean="0">
              <a:latin typeface="+mj-lt"/>
            </a:endParaRPr>
          </a:p>
          <a:p>
            <a:pPr algn="l" rtl="0"/>
            <a:endParaRPr lang="en-US" sz="2400" dirty="0" smtClean="0">
              <a:latin typeface="+mj-lt"/>
            </a:endParaRPr>
          </a:p>
          <a:p>
            <a:pPr algn="l" rtl="0"/>
            <a:r>
              <a:rPr lang="en-US" sz="2400" dirty="0" smtClean="0">
                <a:latin typeface="+mj-lt"/>
              </a:rPr>
              <a:t>Total </a:t>
            </a:r>
            <a:r>
              <a:rPr lang="en-US" sz="2400" dirty="0">
                <a:latin typeface="+mj-lt"/>
              </a:rPr>
              <a:t>calorie consumption has been found to be </a:t>
            </a:r>
            <a:r>
              <a:rPr lang="en-US" sz="2400" dirty="0">
                <a:solidFill>
                  <a:srgbClr val="FF0000"/>
                </a:solidFill>
                <a:latin typeface="+mj-lt"/>
              </a:rPr>
              <a:t>related to obesity</a:t>
            </a:r>
            <a:r>
              <a:rPr lang="en-US" sz="2400" dirty="0" smtClean="0">
                <a:latin typeface="+mj-lt"/>
              </a:rPr>
              <a:t>.</a:t>
            </a:r>
            <a:endParaRPr lang="ar-SA" sz="2400" dirty="0">
              <a:latin typeface="+mj-lt"/>
            </a:endParaRPr>
          </a:p>
        </p:txBody>
      </p:sp>
      <p:pic>
        <p:nvPicPr>
          <p:cNvPr id="4" name="Picture 3" descr="big-mac-meal.jpg"/>
          <p:cNvPicPr>
            <a:picLocks noChangeAspect="1"/>
          </p:cNvPicPr>
          <p:nvPr/>
        </p:nvPicPr>
        <p:blipFill>
          <a:blip r:embed="rId2" cstate="print"/>
          <a:stretch>
            <a:fillRect/>
          </a:stretch>
        </p:blipFill>
        <p:spPr>
          <a:xfrm flipH="1">
            <a:off x="6705600" y="228600"/>
            <a:ext cx="2019652" cy="1368152"/>
          </a:xfrm>
          <a:prstGeom prst="rect">
            <a:avLst/>
          </a:prstGeom>
        </p:spPr>
      </p:pic>
    </p:spTree>
    <p:extLst>
      <p:ext uri="{BB962C8B-B14F-4D97-AF65-F5344CB8AC3E}">
        <p14:creationId xmlns:p14="http://schemas.microsoft.com/office/powerpoint/2010/main" xmlns="" val="3609534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 y="0"/>
            <a:ext cx="9124121" cy="6858000"/>
          </a:xfrm>
        </p:spPr>
      </p:pic>
    </p:spTree>
    <p:extLst>
      <p:ext uri="{BB962C8B-B14F-4D97-AF65-F5344CB8AC3E}">
        <p14:creationId xmlns:p14="http://schemas.microsoft.com/office/powerpoint/2010/main" xmlns="" val="1534217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6637468" cy="1362075"/>
          </a:xfrm>
        </p:spPr>
        <p:txBody>
          <a:bodyPr>
            <a:noAutofit/>
          </a:bodyPr>
          <a:lstStyle/>
          <a:p>
            <a:pPr lvl="0"/>
            <a:r>
              <a:rPr lang="en-US" sz="2800" dirty="0" smtClean="0"/>
              <a:t>A patient ,with a weight of </a:t>
            </a:r>
            <a:r>
              <a:rPr lang="en-US" sz="2800" i="1" dirty="0" smtClean="0"/>
              <a:t>92 Kg</a:t>
            </a:r>
            <a:r>
              <a:rPr lang="en-US" sz="2800" dirty="0" smtClean="0"/>
              <a:t> and a height of </a:t>
            </a:r>
            <a:r>
              <a:rPr lang="en-US" sz="2800" i="1" dirty="0" smtClean="0"/>
              <a:t>175 cm</a:t>
            </a:r>
            <a:r>
              <a:rPr lang="en-US" sz="2800" dirty="0" smtClean="0"/>
              <a:t>, is considered:</a:t>
            </a:r>
            <a:endParaRPr lang="ar-SA" sz="2800" dirty="0"/>
          </a:p>
        </p:txBody>
      </p:sp>
      <p:sp>
        <p:nvSpPr>
          <p:cNvPr id="3" name="Text Placeholder 2"/>
          <p:cNvSpPr>
            <a:spLocks noGrp="1"/>
          </p:cNvSpPr>
          <p:nvPr>
            <p:ph type="body" idx="1"/>
          </p:nvPr>
        </p:nvSpPr>
        <p:spPr>
          <a:xfrm>
            <a:off x="1219201" y="2895600"/>
            <a:ext cx="6676912" cy="2892013"/>
          </a:xfrm>
        </p:spPr>
        <p:txBody>
          <a:bodyPr>
            <a:normAutofit/>
          </a:bodyPr>
          <a:lstStyle/>
          <a:p>
            <a:pPr marL="457200" lvl="0" indent="-457200">
              <a:buFont typeface="+mj-lt"/>
              <a:buAutoNum type="alphaUcPeriod"/>
            </a:pPr>
            <a:r>
              <a:rPr lang="en-US" dirty="0">
                <a:solidFill>
                  <a:srgbClr val="002060"/>
                </a:solidFill>
              </a:rPr>
              <a:t>Obese </a:t>
            </a:r>
            <a:r>
              <a:rPr lang="en-US" dirty="0" smtClean="0">
                <a:solidFill>
                  <a:srgbClr val="002060"/>
                </a:solidFill>
              </a:rPr>
              <a:t>class l.</a:t>
            </a:r>
            <a:r>
              <a:rPr lang="en-US" dirty="0">
                <a:solidFill>
                  <a:srgbClr val="002060"/>
                </a:solidFill>
              </a:rPr>
              <a:t> </a:t>
            </a:r>
          </a:p>
          <a:p>
            <a:pPr marL="457200" lvl="0" indent="-457200">
              <a:buFont typeface="+mj-lt"/>
              <a:buAutoNum type="alphaUcPeriod"/>
            </a:pPr>
            <a:r>
              <a:rPr lang="en-US" dirty="0">
                <a:solidFill>
                  <a:srgbClr val="002060"/>
                </a:solidFill>
              </a:rPr>
              <a:t>BMI = 24 and it is normal.</a:t>
            </a:r>
          </a:p>
          <a:p>
            <a:pPr marL="457200" lvl="0" indent="-457200">
              <a:buFont typeface="+mj-lt"/>
              <a:buAutoNum type="alphaUcPeriod"/>
            </a:pPr>
            <a:r>
              <a:rPr lang="en-US" dirty="0" smtClean="0">
                <a:solidFill>
                  <a:srgbClr val="002060"/>
                </a:solidFill>
              </a:rPr>
              <a:t>Obese class ll.</a:t>
            </a:r>
          </a:p>
          <a:p>
            <a:pPr marL="457200" lvl="0" indent="-457200">
              <a:buFont typeface="+mj-lt"/>
              <a:buAutoNum type="alphaUcPeriod"/>
            </a:pPr>
            <a:r>
              <a:rPr lang="en-US" dirty="0" smtClean="0">
                <a:solidFill>
                  <a:srgbClr val="002060"/>
                </a:solidFill>
              </a:rPr>
              <a:t>Overweight </a:t>
            </a:r>
            <a:r>
              <a:rPr lang="en-US" dirty="0">
                <a:solidFill>
                  <a:srgbClr val="002060"/>
                </a:solidFill>
              </a:rPr>
              <a:t>and you advice him a healthy diet and exercise.  </a:t>
            </a:r>
          </a:p>
          <a:p>
            <a:pPr marL="457200" indent="-457200">
              <a:buFont typeface="+mj-lt"/>
              <a:buAutoNum type="alphaUcPeriod"/>
            </a:pPr>
            <a:endParaRPr lang="ar-SA" dirty="0">
              <a:solidFill>
                <a:srgbClr val="002060"/>
              </a:solidFill>
            </a:endParaRPr>
          </a:p>
        </p:txBody>
      </p:sp>
      <p:sp>
        <p:nvSpPr>
          <p:cNvPr id="4" name="Rectangle 3"/>
          <p:cNvSpPr/>
          <p:nvPr/>
        </p:nvSpPr>
        <p:spPr>
          <a:xfrm>
            <a:off x="762000" y="533400"/>
            <a:ext cx="12415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74505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smtClean="0"/>
              <a:t>Diet</a:t>
            </a:r>
            <a:endParaRPr lang="ar-SA" dirty="0"/>
          </a:p>
        </p:txBody>
      </p:sp>
      <p:sp>
        <p:nvSpPr>
          <p:cNvPr id="3" name="عنصر نائب للمحتوى 2"/>
          <p:cNvSpPr>
            <a:spLocks noGrp="1"/>
          </p:cNvSpPr>
          <p:nvPr>
            <p:ph idx="1"/>
          </p:nvPr>
        </p:nvSpPr>
        <p:spPr/>
        <p:txBody>
          <a:bodyPr>
            <a:normAutofit/>
          </a:bodyPr>
          <a:lstStyle/>
          <a:p>
            <a:pPr>
              <a:defRPr/>
            </a:pPr>
            <a:r>
              <a:rPr lang="en-US" sz="2400" dirty="0" smtClean="0">
                <a:latin typeface="Times New Roman" pitchFamily="18" charset="0"/>
                <a:cs typeface="Times New Roman" pitchFamily="18" charset="0"/>
              </a:rPr>
              <a:t>Settings </a:t>
            </a:r>
            <a:r>
              <a:rPr lang="en-US" sz="2400" dirty="0">
                <a:latin typeface="Times New Roman" pitchFamily="18" charset="0"/>
                <a:cs typeface="Times New Roman" pitchFamily="18" charset="0"/>
              </a:rPr>
              <a:t>in which dietary factors become </a:t>
            </a:r>
            <a:r>
              <a:rPr lang="en-US" sz="2400" dirty="0" smtClean="0">
                <a:latin typeface="Times New Roman" pitchFamily="18" charset="0"/>
                <a:cs typeface="Times New Roman" pitchFamily="18" charset="0"/>
              </a:rPr>
              <a:t>important:</a:t>
            </a:r>
          </a:p>
          <a:p>
            <a:pPr>
              <a:defRPr/>
            </a:pPr>
            <a:endParaRPr lang="en-US" sz="2400" dirty="0" smtClean="0">
              <a:latin typeface="Times New Roman" pitchFamily="18" charset="0"/>
              <a:cs typeface="Times New Roman" pitchFamily="18" charset="0"/>
            </a:endParaRPr>
          </a:p>
          <a:p>
            <a:pPr>
              <a:buFontTx/>
              <a:buNone/>
              <a:defRPr/>
            </a:pPr>
            <a:r>
              <a:rPr lang="en-US" sz="2400" b="1" dirty="0" smtClean="0">
                <a:latin typeface="Times New Roman" pitchFamily="18" charset="0"/>
                <a:cs typeface="Times New Roman" pitchFamily="18" charset="0"/>
              </a:rPr>
              <a:t>1- </a:t>
            </a:r>
            <a:r>
              <a:rPr lang="en-US" sz="2400" b="1" dirty="0">
                <a:latin typeface="Times New Roman" pitchFamily="18" charset="0"/>
                <a:cs typeface="Times New Roman" pitchFamily="18" charset="0"/>
              </a:rPr>
              <a:t>Overeating and restrained </a:t>
            </a:r>
            <a:r>
              <a:rPr lang="en-US" sz="2400" b="1" dirty="0" smtClean="0">
                <a:latin typeface="Times New Roman" pitchFamily="18" charset="0"/>
                <a:cs typeface="Times New Roman" pitchFamily="18" charset="0"/>
              </a:rPr>
              <a:t>eating:</a:t>
            </a:r>
          </a:p>
          <a:p>
            <a:pPr>
              <a:buFontTx/>
              <a:buNone/>
              <a:defRPr/>
            </a:pPr>
            <a:endParaRPr lang="en-US" sz="2400" b="1" dirty="0" smtClean="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Many people have a </a:t>
            </a:r>
            <a:r>
              <a:rPr lang="en-US" sz="2400" dirty="0" smtClean="0">
                <a:latin typeface="Times New Roman" pitchFamily="18" charset="0"/>
                <a:cs typeface="Times New Roman" pitchFamily="18" charset="0"/>
              </a:rPr>
              <a:t>pattern </a:t>
            </a:r>
            <a:r>
              <a:rPr lang="en-US" sz="2400" dirty="0">
                <a:latin typeface="Times New Roman" pitchFamily="18" charset="0"/>
                <a:cs typeface="Times New Roman" pitchFamily="18" charset="0"/>
              </a:rPr>
              <a:t>of conscious limitation of food intake, termed "restrained" </a:t>
            </a:r>
            <a:r>
              <a:rPr lang="en-US" sz="2400" dirty="0" smtClean="0">
                <a:latin typeface="Times New Roman" pitchFamily="18" charset="0"/>
                <a:cs typeface="Times New Roman" pitchFamily="18" charset="0"/>
              </a:rPr>
              <a:t>eating.</a:t>
            </a:r>
          </a:p>
          <a:p>
            <a:pPr>
              <a:defRPr/>
            </a:pPr>
            <a:r>
              <a:rPr lang="en-US" sz="2400" dirty="0">
                <a:latin typeface="Times New Roman" pitchFamily="18" charset="0"/>
                <a:cs typeface="Times New Roman" pitchFamily="18" charset="0"/>
              </a:rPr>
              <a:t>Overeating relative to energy expenditure will uniformly cause </a:t>
            </a:r>
            <a:r>
              <a:rPr lang="en-US" sz="2400" dirty="0" smtClean="0">
                <a:latin typeface="Times New Roman" pitchFamily="18" charset="0"/>
                <a:cs typeface="Times New Roman" pitchFamily="18" charset="0"/>
              </a:rPr>
              <a:t>obesity; </a:t>
            </a:r>
            <a:r>
              <a:rPr lang="en-US" sz="2400" dirty="0">
                <a:latin typeface="Times New Roman" pitchFamily="18" charset="0"/>
                <a:cs typeface="Times New Roman" pitchFamily="18" charset="0"/>
              </a:rPr>
              <a:t>most obese subjects have lost control of their </a:t>
            </a:r>
            <a:r>
              <a:rPr lang="en-US" sz="2400" dirty="0" smtClean="0">
                <a:latin typeface="Times New Roman" pitchFamily="18" charset="0"/>
                <a:cs typeface="Times New Roman" pitchFamily="18" charset="0"/>
              </a:rPr>
              <a:t>eating.</a:t>
            </a:r>
            <a:endParaRPr lang="ar-SA" sz="2400" dirty="0">
              <a:latin typeface="Times New Roman" pitchFamily="18" charset="0"/>
              <a:cs typeface="Times New Roman" pitchFamily="18" charset="0"/>
            </a:endParaRPr>
          </a:p>
        </p:txBody>
      </p:sp>
      <p:pic>
        <p:nvPicPr>
          <p:cNvPr id="5" name="Picture 4" descr="images (8).jpg"/>
          <p:cNvPicPr>
            <a:picLocks noChangeAspect="1"/>
          </p:cNvPicPr>
          <p:nvPr/>
        </p:nvPicPr>
        <p:blipFill>
          <a:blip r:embed="rId3" cstate="print"/>
          <a:stretch>
            <a:fillRect/>
          </a:stretch>
        </p:blipFill>
        <p:spPr>
          <a:xfrm>
            <a:off x="6019800" y="381000"/>
            <a:ext cx="2628900" cy="1008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88" y="428625"/>
            <a:ext cx="8429625" cy="6000750"/>
          </a:xfrm>
        </p:spPr>
        <p:txBody>
          <a:bodyPr>
            <a:normAutofit/>
          </a:bodyPr>
          <a:lstStyle/>
          <a:p>
            <a:pPr>
              <a:buFontTx/>
              <a:buNone/>
              <a:defRPr/>
            </a:pPr>
            <a:endParaRPr lang="en-US" sz="2400" b="1" dirty="0" smtClean="0">
              <a:latin typeface="Times New Roman" pitchFamily="18" charset="0"/>
              <a:cs typeface="Times New Roman" pitchFamily="18" charset="0"/>
            </a:endParaRPr>
          </a:p>
          <a:p>
            <a:pPr>
              <a:buFontTx/>
              <a:buNone/>
              <a:defRPr/>
            </a:pPr>
            <a:endParaRPr lang="en-US" sz="2400" b="1" dirty="0" smtClean="0">
              <a:latin typeface="Times New Roman" pitchFamily="18" charset="0"/>
              <a:cs typeface="Times New Roman" pitchFamily="18" charset="0"/>
            </a:endParaRPr>
          </a:p>
          <a:p>
            <a:pPr>
              <a:buFontTx/>
              <a:buNone/>
              <a:defRPr/>
            </a:pPr>
            <a:r>
              <a:rPr lang="en-US" sz="2400" b="1" dirty="0" smtClean="0">
                <a:latin typeface="Times New Roman" pitchFamily="18" charset="0"/>
                <a:cs typeface="Times New Roman" pitchFamily="18" charset="0"/>
              </a:rPr>
              <a:t>2- Frequency </a:t>
            </a:r>
            <a:r>
              <a:rPr lang="en-US" sz="2400" b="1" dirty="0">
                <a:latin typeface="Times New Roman" pitchFamily="18" charset="0"/>
                <a:cs typeface="Times New Roman" pitchFamily="18" charset="0"/>
              </a:rPr>
              <a:t>of </a:t>
            </a:r>
            <a:r>
              <a:rPr lang="en-US" sz="2400" b="1" dirty="0" smtClean="0">
                <a:latin typeface="Times New Roman" pitchFamily="18" charset="0"/>
                <a:cs typeface="Times New Roman" pitchFamily="18" charset="0"/>
              </a:rPr>
              <a:t>eating:</a:t>
            </a:r>
          </a:p>
          <a:p>
            <a:pPr>
              <a:buFontTx/>
              <a:buNone/>
              <a:defRPr/>
            </a:pPr>
            <a:r>
              <a:rPr lang="en-US" sz="2400" dirty="0" smtClean="0">
                <a:latin typeface="Times New Roman" pitchFamily="18" charset="0"/>
                <a:cs typeface="Times New Roman" pitchFamily="18" charset="0"/>
              </a:rPr>
              <a:t> </a:t>
            </a:r>
          </a:p>
          <a:p>
            <a:pPr>
              <a:defRPr/>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five meal-a-day pattern was associated with significantly lower risk of overweight and </a:t>
            </a:r>
            <a:r>
              <a:rPr lang="en-US" sz="2400" dirty="0" smtClean="0">
                <a:latin typeface="Times New Roman" pitchFamily="18" charset="0"/>
                <a:cs typeface="Times New Roman" pitchFamily="18" charset="0"/>
              </a:rPr>
              <a:t>obesity. </a:t>
            </a:r>
          </a:p>
          <a:p>
            <a:pPr>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Eating breakfast is associated with lower risk of </a:t>
            </a:r>
            <a:r>
              <a:rPr lang="en-US" sz="2400" dirty="0" smtClean="0">
                <a:latin typeface="Times New Roman" pitchFamily="18" charset="0"/>
                <a:cs typeface="Times New Roman" pitchFamily="18" charset="0"/>
              </a:rPr>
              <a:t>overweight.</a:t>
            </a:r>
          </a:p>
          <a:p>
            <a:pPr>
              <a:buFontTx/>
              <a:buNone/>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One explanation for the effects of frequent small meals versus a few large meals could be the difference in insulin secretion associated with these meal sizes (</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increased with large meals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defRPr/>
            </a:pP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625" y="428625"/>
            <a:ext cx="8358188" cy="6000750"/>
          </a:xfrm>
        </p:spPr>
        <p:txBody>
          <a:bodyPr>
            <a:normAutofit/>
          </a:bodyPr>
          <a:lstStyle/>
          <a:p>
            <a:pPr>
              <a:buFontTx/>
              <a:buNone/>
              <a:defRPr/>
            </a:pPr>
            <a:r>
              <a:rPr lang="en-US" sz="2400" b="1" dirty="0" smtClean="0">
                <a:latin typeface="Times New Roman" pitchFamily="18" charset="0"/>
                <a:cs typeface="Times New Roman" pitchFamily="18" charset="0"/>
              </a:rPr>
              <a:t>3- Dietary habits:</a:t>
            </a:r>
          </a:p>
          <a:p>
            <a:pPr>
              <a:defRPr/>
            </a:pPr>
            <a:r>
              <a:rPr lang="en-US" sz="2400" dirty="0">
                <a:latin typeface="Times New Roman" pitchFamily="18" charset="0"/>
                <a:cs typeface="Times New Roman" pitchFamily="18" charset="0"/>
              </a:rPr>
              <a:t> Epidemiological data suggest that a </a:t>
            </a:r>
            <a:r>
              <a:rPr lang="en-US" sz="2400" b="1" dirty="0">
                <a:latin typeface="Times New Roman" pitchFamily="18" charset="0"/>
                <a:cs typeface="Times New Roman" pitchFamily="18" charset="0"/>
              </a:rPr>
              <a:t>diet high in fat </a:t>
            </a:r>
            <a:r>
              <a:rPr lang="en-US" sz="2400" dirty="0">
                <a:latin typeface="Times New Roman" pitchFamily="18" charset="0"/>
                <a:cs typeface="Times New Roman" pitchFamily="18" charset="0"/>
              </a:rPr>
              <a:t>is associated with obesity. </a:t>
            </a: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contrast, intake of </a:t>
            </a:r>
            <a:r>
              <a:rPr lang="en-US" sz="2400" b="1" dirty="0">
                <a:latin typeface="Times New Roman" pitchFamily="18" charset="0"/>
                <a:cs typeface="Times New Roman" pitchFamily="18" charset="0"/>
              </a:rPr>
              <a:t>vegetables</a:t>
            </a:r>
            <a:r>
              <a:rPr lang="en-US" sz="2400" dirty="0">
                <a:latin typeface="Times New Roman" pitchFamily="18" charset="0"/>
                <a:cs typeface="Times New Roman" pitchFamily="18" charset="0"/>
              </a:rPr>
              <a:t>, whole grains, </a:t>
            </a:r>
            <a:r>
              <a:rPr lang="en-US" sz="2400" b="1" dirty="0">
                <a:latin typeface="Times New Roman" pitchFamily="18" charset="0"/>
                <a:cs typeface="Times New Roman" pitchFamily="18" charset="0"/>
              </a:rPr>
              <a:t>fruits</a:t>
            </a:r>
            <a:r>
              <a:rPr lang="en-US" sz="2400" dirty="0">
                <a:latin typeface="Times New Roman" pitchFamily="18" charset="0"/>
                <a:cs typeface="Times New Roman" pitchFamily="18" charset="0"/>
              </a:rPr>
              <a:t>, nuts, and </a:t>
            </a:r>
            <a:r>
              <a:rPr lang="en-US" sz="2400" b="1" dirty="0">
                <a:latin typeface="Times New Roman" pitchFamily="18" charset="0"/>
                <a:cs typeface="Times New Roman" pitchFamily="18" charset="0"/>
              </a:rPr>
              <a:t>yogurt</a:t>
            </a:r>
            <a:r>
              <a:rPr lang="en-US" sz="2400" dirty="0">
                <a:latin typeface="Times New Roman" pitchFamily="18" charset="0"/>
                <a:cs typeface="Times New Roman" pitchFamily="18" charset="0"/>
              </a:rPr>
              <a:t> was inversely associated with weight </a:t>
            </a:r>
            <a:r>
              <a:rPr lang="en-US" sz="2400" dirty="0" smtClean="0">
                <a:latin typeface="Times New Roman" pitchFamily="18" charset="0"/>
                <a:cs typeface="Times New Roman" pitchFamily="18" charset="0"/>
              </a:rPr>
              <a:t>gain.</a:t>
            </a:r>
          </a:p>
          <a:p>
            <a:pPr>
              <a:defRPr/>
            </a:pPr>
            <a:r>
              <a:rPr lang="en-US" sz="2400" dirty="0">
                <a:latin typeface="Times New Roman" pitchFamily="18" charset="0"/>
                <a:cs typeface="Times New Roman" pitchFamily="18" charset="0"/>
              </a:rPr>
              <a:t>Sugar-sweetened </a:t>
            </a:r>
            <a:r>
              <a:rPr lang="en-US" sz="2400" dirty="0" smtClean="0">
                <a:latin typeface="Times New Roman" pitchFamily="18" charset="0"/>
                <a:cs typeface="Times New Roman" pitchFamily="18" charset="0"/>
              </a:rPr>
              <a:t>beverages.</a:t>
            </a: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buNone/>
              <a:defRPr/>
            </a:pPr>
            <a:r>
              <a:rPr lang="en-US" sz="2400" b="1"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Fast </a:t>
            </a:r>
            <a:r>
              <a:rPr lang="en-US" sz="2400" b="1" dirty="0" smtClean="0">
                <a:latin typeface="Times New Roman" pitchFamily="18" charset="0"/>
                <a:cs typeface="Times New Roman" pitchFamily="18" charset="0"/>
              </a:rPr>
              <a:t>food:</a:t>
            </a:r>
          </a:p>
          <a:p>
            <a:pPr>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Comparison between subjects </a:t>
            </a:r>
            <a:r>
              <a:rPr lang="en-US" sz="2400" dirty="0">
                <a:latin typeface="Times New Roman" pitchFamily="18" charset="0"/>
                <a:cs typeface="Times New Roman" pitchFamily="18" charset="0"/>
              </a:rPr>
              <a:t>who ate fast food infrequently (&lt;once per week), </a:t>
            </a:r>
            <a:r>
              <a:rPr lang="en-US" sz="2400" dirty="0" smtClean="0">
                <a:latin typeface="Times New Roman" pitchFamily="18" charset="0"/>
                <a:cs typeface="Times New Roman" pitchFamily="18" charset="0"/>
              </a:rPr>
              <a:t>with subjects </a:t>
            </a:r>
            <a:r>
              <a:rPr lang="en-US" sz="2400" dirty="0">
                <a:latin typeface="Times New Roman" pitchFamily="18" charset="0"/>
                <a:cs typeface="Times New Roman" pitchFamily="18" charset="0"/>
              </a:rPr>
              <a:t>who consumed fast food frequently (&gt;twice per week) at baseline and follow-up gained an extra 4.5 kg of weight and had a twofold increase in insulin </a:t>
            </a:r>
            <a:r>
              <a:rPr lang="en-US" sz="2400" dirty="0" smtClean="0">
                <a:latin typeface="Times New Roman" pitchFamily="18" charset="0"/>
                <a:cs typeface="Times New Roman" pitchFamily="18" charset="0"/>
              </a:rPr>
              <a:t>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88" y="571500"/>
            <a:ext cx="8429625" cy="5929313"/>
          </a:xfrm>
        </p:spPr>
        <p:txBody>
          <a:bodyPr>
            <a:normAutofit/>
          </a:bodyPr>
          <a:lstStyle/>
          <a:p>
            <a:pPr>
              <a:buFontTx/>
              <a:buNone/>
              <a:defRPr/>
            </a:pPr>
            <a:r>
              <a:rPr lang="en-US" sz="2400" b="1" dirty="0" smtClean="0">
                <a:latin typeface="Times New Roman" pitchFamily="18" charset="0"/>
                <a:cs typeface="Times New Roman" pitchFamily="18" charset="0"/>
              </a:rPr>
              <a:t>5-Night-eating syndrome: </a:t>
            </a:r>
          </a:p>
          <a:p>
            <a:pPr>
              <a:defRPr/>
            </a:pPr>
            <a:r>
              <a:rPr lang="en-US" sz="2400" dirty="0">
                <a:latin typeface="Times New Roman" pitchFamily="18" charset="0"/>
                <a:cs typeface="Times New Roman" pitchFamily="18" charset="0"/>
              </a:rPr>
              <a:t> Night-eating syndrome is defined as consumption of at least 25 percent (and usually more than 50 percent) of energy between the evening meal and the next </a:t>
            </a:r>
            <a:r>
              <a:rPr lang="en-US" sz="2400" dirty="0" smtClean="0">
                <a:latin typeface="Times New Roman" pitchFamily="18" charset="0"/>
                <a:cs typeface="Times New Roman" pitchFamily="18" charset="0"/>
              </a:rPr>
              <a:t>morning. </a:t>
            </a:r>
          </a:p>
          <a:p>
            <a:pPr>
              <a:defRPr/>
            </a:pPr>
            <a:r>
              <a:rPr lang="en-US" sz="2400" dirty="0" smtClean="0">
                <a:latin typeface="Times New Roman" pitchFamily="18" charset="0"/>
                <a:cs typeface="Times New Roman" pitchFamily="18" charset="0"/>
              </a:rPr>
              <a:t>Component </a:t>
            </a:r>
            <a:r>
              <a:rPr lang="en-US" sz="2400" dirty="0">
                <a:latin typeface="Times New Roman" pitchFamily="18" charset="0"/>
                <a:cs typeface="Times New Roman" pitchFamily="18" charset="0"/>
              </a:rPr>
              <a:t>of sleep apnea, in which daytime somnolence and nocturnal wakefulness are common</a:t>
            </a:r>
            <a:r>
              <a:rPr lang="en-US" sz="2400" dirty="0" smtClean="0">
                <a:latin typeface="Times New Roman" pitchFamily="18" charset="0"/>
                <a:cs typeface="Times New Roman" pitchFamily="18" charset="0"/>
              </a:rPr>
              <a:t>.</a:t>
            </a:r>
          </a:p>
          <a:p>
            <a:pPr>
              <a:buFontTx/>
              <a:buNone/>
              <a:defRPr/>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buFontTx/>
              <a:buNone/>
              <a:defRPr/>
            </a:pPr>
            <a:r>
              <a:rPr lang="en-US" sz="2400" b="1" dirty="0" smtClean="0">
                <a:latin typeface="Times New Roman" pitchFamily="18" charset="0"/>
                <a:cs typeface="Times New Roman" pitchFamily="18" charset="0"/>
              </a:rPr>
              <a:t>6- Binge-eating disorder:</a:t>
            </a:r>
          </a:p>
          <a:p>
            <a:pPr>
              <a:buFontTx/>
              <a:buNone/>
              <a:defRPr/>
            </a:pPr>
            <a:r>
              <a:rPr lang="en-US" sz="2400" dirty="0">
                <a:latin typeface="Times New Roman" pitchFamily="18" charset="0"/>
                <a:cs typeface="Times New Roman" pitchFamily="18" charset="0"/>
              </a:rPr>
              <a:t> Binge-eating disorder is a psychiatric illness characterized by uncontrolled episodes of eating that usually occur in the </a:t>
            </a:r>
            <a:r>
              <a:rPr lang="en-US" sz="2400" dirty="0" smtClean="0">
                <a:latin typeface="Times New Roman" pitchFamily="18" charset="0"/>
                <a:cs typeface="Times New Roman" pitchFamily="18" charset="0"/>
              </a:rPr>
              <a:t>evening.</a:t>
            </a:r>
            <a:endParaRPr lang="en-US" sz="2400" dirty="0">
              <a:latin typeface="Times New Roman" pitchFamily="18" charset="0"/>
              <a:cs typeface="Times New Roman" pitchFamily="18" charset="0"/>
            </a:endParaRPr>
          </a:p>
          <a:p>
            <a:pPr>
              <a:defRPr/>
            </a:pP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smtClean="0"/>
              <a:t>Life Style</a:t>
            </a:r>
            <a:endParaRPr lang="ar-SA" dirty="0"/>
          </a:p>
        </p:txBody>
      </p:sp>
      <p:sp>
        <p:nvSpPr>
          <p:cNvPr id="3" name="عنصر نائب للمحتوى 2"/>
          <p:cNvSpPr>
            <a:spLocks noGrp="1"/>
          </p:cNvSpPr>
          <p:nvPr>
            <p:ph idx="1"/>
          </p:nvPr>
        </p:nvSpPr>
        <p:spPr>
          <a:xfrm>
            <a:off x="428625" y="1600200"/>
            <a:ext cx="8358188" cy="4829175"/>
          </a:xfrm>
        </p:spPr>
        <p:txBody>
          <a:bodyPr>
            <a:normAutofit/>
          </a:bodyPr>
          <a:lstStyle/>
          <a:p>
            <a:pPr>
              <a:buFontTx/>
              <a:buNone/>
              <a:defRPr/>
            </a:pPr>
            <a:endParaRPr lang="en-US" sz="2400" b="1" dirty="0">
              <a:latin typeface="Times New Roman" pitchFamily="18" charset="0"/>
              <a:cs typeface="Times New Roman" pitchFamily="18" charset="0"/>
            </a:endParaRPr>
          </a:p>
          <a:p>
            <a:pPr>
              <a:buFontTx/>
              <a:buNone/>
              <a:defRPr/>
            </a:pPr>
            <a:r>
              <a:rPr lang="en-US" sz="2400" b="1" dirty="0" smtClean="0">
                <a:latin typeface="Times New Roman" pitchFamily="18" charset="0"/>
                <a:cs typeface="Times New Roman" pitchFamily="18" charset="0"/>
              </a:rPr>
              <a:t>1-Physical inactivity:</a:t>
            </a:r>
          </a:p>
          <a:p>
            <a:pPr>
              <a:defRPr/>
            </a:pPr>
            <a:r>
              <a:rPr lang="en-US" sz="2400" dirty="0">
                <a:cs typeface="Times New Roman" pitchFamily="18" charset="0"/>
              </a:rPr>
              <a:t>A sedentary lifestyle lowers energy expenditure and promotes weight </a:t>
            </a:r>
            <a:r>
              <a:rPr lang="en-US" sz="2400" dirty="0" smtClean="0">
                <a:cs typeface="Times New Roman" pitchFamily="18" charset="0"/>
              </a:rPr>
              <a:t>gain.</a:t>
            </a:r>
          </a:p>
          <a:p>
            <a:pPr>
              <a:defRPr/>
            </a:pPr>
            <a:endParaRPr lang="en-US" sz="2400" dirty="0" smtClean="0">
              <a:cs typeface="Times New Roman" pitchFamily="18" charset="0"/>
            </a:endParaRPr>
          </a:p>
          <a:p>
            <a:pPr>
              <a:defRPr/>
            </a:pPr>
            <a:r>
              <a:rPr lang="en-US" sz="2400" b="1" dirty="0" smtClean="0"/>
              <a:t>Television</a:t>
            </a:r>
            <a:r>
              <a:rPr lang="en-US" sz="2400" dirty="0"/>
              <a:t> — Television viewing is perhaps the best established environmental influence on the development of obesity during childhood.</a:t>
            </a:r>
            <a:endParaRPr lang="en-US" sz="2400" dirty="0" smtClean="0">
              <a:cs typeface="Times New Roman" pitchFamily="18" charset="0"/>
            </a:endParaRPr>
          </a:p>
          <a:p>
            <a:pPr>
              <a:defRPr/>
            </a:pPr>
            <a:endParaRPr lang="ar-SA" sz="2400" dirty="0">
              <a:latin typeface="Times New Roman" pitchFamily="18" charset="0"/>
              <a:cs typeface="Times New Roman" pitchFamily="18" charset="0"/>
            </a:endParaRPr>
          </a:p>
        </p:txBody>
      </p:sp>
      <p:pic>
        <p:nvPicPr>
          <p:cNvPr id="4" name="Picture 3" descr="images (10).jpg"/>
          <p:cNvPicPr>
            <a:picLocks noChangeAspect="1"/>
          </p:cNvPicPr>
          <p:nvPr/>
        </p:nvPicPr>
        <p:blipFill>
          <a:blip r:embed="rId2" cstate="print"/>
          <a:stretch>
            <a:fillRect/>
          </a:stretch>
        </p:blipFill>
        <p:spPr>
          <a:xfrm>
            <a:off x="467544" y="332656"/>
            <a:ext cx="2390775" cy="1008111"/>
          </a:xfrm>
          <a:prstGeom prst="rect">
            <a:avLst/>
          </a:prstGeom>
        </p:spPr>
      </p:pic>
      <p:pic>
        <p:nvPicPr>
          <p:cNvPr id="5" name="Picture 4" descr="images (11).jpg"/>
          <p:cNvPicPr>
            <a:picLocks noChangeAspect="1"/>
          </p:cNvPicPr>
          <p:nvPr/>
        </p:nvPicPr>
        <p:blipFill>
          <a:blip r:embed="rId3" cstate="print"/>
          <a:stretch>
            <a:fillRect/>
          </a:stretch>
        </p:blipFill>
        <p:spPr>
          <a:xfrm>
            <a:off x="6012160" y="332657"/>
            <a:ext cx="2628900" cy="1008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640" y="929754"/>
            <a:ext cx="5040560" cy="5953848"/>
          </a:xfrm>
        </p:spPr>
        <p:txBody>
          <a:bodyPr>
            <a:normAutofit/>
          </a:bodyPr>
          <a:lstStyle/>
          <a:p>
            <a:pPr algn="l" rtl="0"/>
            <a:r>
              <a:rPr lang="en-US" sz="2400" dirty="0">
                <a:latin typeface="+mj-lt"/>
              </a:rPr>
              <a:t>In both children and adults, there is an association between television viewing time and </a:t>
            </a:r>
            <a:r>
              <a:rPr lang="en-US" sz="2400" dirty="0">
                <a:solidFill>
                  <a:srgbClr val="FF0000"/>
                </a:solidFill>
                <a:latin typeface="+mj-lt"/>
              </a:rPr>
              <a:t>the risk of obesity. </a:t>
            </a:r>
            <a:endParaRPr lang="en-US" sz="2400" dirty="0" smtClean="0">
              <a:solidFill>
                <a:srgbClr val="FF0000"/>
              </a:solidFill>
              <a:latin typeface="+mj-lt"/>
            </a:endParaRPr>
          </a:p>
          <a:p>
            <a:pPr algn="l" rtl="0"/>
            <a:endParaRPr lang="en-US" sz="2400" dirty="0" smtClean="0">
              <a:solidFill>
                <a:srgbClr val="FF0000"/>
              </a:solidFill>
              <a:latin typeface="+mj-lt"/>
            </a:endParaRPr>
          </a:p>
          <a:p>
            <a:pPr algn="l" rtl="0"/>
            <a:r>
              <a:rPr lang="en-US" sz="2400" dirty="0" smtClean="0">
                <a:latin typeface="+mj-lt"/>
              </a:rPr>
              <a:t>A </a:t>
            </a:r>
            <a:r>
              <a:rPr lang="en-US" sz="2400" dirty="0">
                <a:latin typeface="+mj-lt"/>
              </a:rPr>
              <a:t>review found 63 of 73 studies (86%) showed an increased rate of childhood obesity with </a:t>
            </a:r>
            <a:r>
              <a:rPr lang="en-US" sz="2400" dirty="0">
                <a:solidFill>
                  <a:srgbClr val="0070C0"/>
                </a:solidFill>
                <a:latin typeface="+mj-lt"/>
              </a:rPr>
              <a:t>increased media exposure</a:t>
            </a:r>
            <a:r>
              <a:rPr lang="en-US" sz="2400" dirty="0">
                <a:latin typeface="+mj-lt"/>
              </a:rPr>
              <a:t>, with rates increasing proportionally to time spent watching television.</a:t>
            </a:r>
          </a:p>
          <a:p>
            <a:pPr algn="l" rtl="0"/>
            <a:endParaRPr lang="ar-SA" sz="2400" dirty="0">
              <a:latin typeface="+mj-lt"/>
            </a:endParaRPr>
          </a:p>
          <a:p>
            <a:endParaRPr lang="ar-SA"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940" y="3352800"/>
            <a:ext cx="3490860" cy="3166864"/>
          </a:xfrm>
          <a:prstGeom prst="rect">
            <a:avLst/>
          </a:prstGeom>
        </p:spPr>
      </p:pic>
      <p:sp>
        <p:nvSpPr>
          <p:cNvPr id="5" name="Rectangle 4"/>
          <p:cNvSpPr/>
          <p:nvPr/>
        </p:nvSpPr>
        <p:spPr>
          <a:xfrm>
            <a:off x="5868144" y="1700808"/>
            <a:ext cx="2232248"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TV</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2284457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88" y="571500"/>
            <a:ext cx="8329612" cy="6000750"/>
          </a:xfrm>
        </p:spPr>
        <p:txBody>
          <a:bodyPr>
            <a:noAutofit/>
          </a:bodyPr>
          <a:lstStyle/>
          <a:p>
            <a:pPr>
              <a:buFontTx/>
              <a:buNone/>
              <a:defRPr/>
            </a:pPr>
            <a:r>
              <a:rPr lang="en-US" sz="2400" b="1" dirty="0" smtClean="0">
                <a:latin typeface="Times New Roman" pitchFamily="18" charset="0"/>
                <a:cs typeface="Times New Roman" pitchFamily="18" charset="0"/>
              </a:rPr>
              <a:t>2-Sleep deprivation:</a:t>
            </a:r>
          </a:p>
          <a:p>
            <a:pPr>
              <a:defRPr/>
            </a:pPr>
            <a:r>
              <a:rPr lang="en-US" sz="2400" dirty="0" smtClean="0">
                <a:cs typeface="Times New Roman" pitchFamily="18" charset="0"/>
              </a:rPr>
              <a:t>Sleep restriction, when compared to sleep extension, was associated with a decrease in </a:t>
            </a:r>
            <a:r>
              <a:rPr lang="en-US" sz="2400" b="1" dirty="0" smtClean="0">
                <a:cs typeface="Times New Roman" pitchFamily="18" charset="0"/>
              </a:rPr>
              <a:t>serum </a:t>
            </a:r>
            <a:r>
              <a:rPr lang="en-US" sz="2400" b="1" dirty="0" err="1" smtClean="0">
                <a:cs typeface="Times New Roman" pitchFamily="18" charset="0"/>
              </a:rPr>
              <a:t>leptin</a:t>
            </a:r>
            <a:r>
              <a:rPr lang="en-US" sz="2400" b="1" dirty="0" smtClean="0">
                <a:cs typeface="Times New Roman" pitchFamily="18" charset="0"/>
              </a:rPr>
              <a:t> </a:t>
            </a:r>
            <a:r>
              <a:rPr lang="en-US" sz="2400" dirty="0" smtClean="0">
                <a:cs typeface="Times New Roman" pitchFamily="18" charset="0"/>
              </a:rPr>
              <a:t>, an increase in serum </a:t>
            </a:r>
            <a:r>
              <a:rPr lang="en-US" sz="2400" b="1" dirty="0" err="1" smtClean="0">
                <a:cs typeface="Times New Roman" pitchFamily="18" charset="0"/>
              </a:rPr>
              <a:t>ghrelin</a:t>
            </a:r>
            <a:r>
              <a:rPr lang="en-US" sz="2400" dirty="0" smtClean="0">
                <a:cs typeface="Times New Roman" pitchFamily="18" charset="0"/>
              </a:rPr>
              <a:t> and increased hunger and appetite.</a:t>
            </a:r>
          </a:p>
          <a:p>
            <a:pPr>
              <a:defRPr/>
            </a:pPr>
            <a:endParaRPr lang="en-US" sz="2400" dirty="0" smtClean="0">
              <a:cs typeface="Times New Roman" pitchFamily="18" charset="0"/>
            </a:endParaRPr>
          </a:p>
          <a:p>
            <a:pPr>
              <a:defRPr/>
            </a:pPr>
            <a:r>
              <a:rPr lang="en-US" sz="2400" dirty="0" smtClean="0">
                <a:cs typeface="Times New Roman" pitchFamily="18" charset="0"/>
              </a:rPr>
              <a:t>Inadequate sleep could result in excessive eating, obesity, and altered response to dietary therapy. </a:t>
            </a:r>
          </a:p>
          <a:p>
            <a:pPr>
              <a:buNone/>
              <a:defRPr/>
            </a:pPr>
            <a:endParaRPr lang="en-US" sz="2400" dirty="0" smtClean="0">
              <a:latin typeface="Times New Roman" pitchFamily="18" charset="0"/>
              <a:cs typeface="Times New Roman" pitchFamily="18" charset="0"/>
            </a:endParaRPr>
          </a:p>
          <a:p>
            <a:pPr>
              <a:buNone/>
              <a:defRPr/>
            </a:pPr>
            <a:r>
              <a:rPr lang="en-US" sz="2400" b="1" dirty="0" smtClean="0">
                <a:latin typeface="Times New Roman" pitchFamily="18" charset="0"/>
                <a:cs typeface="Times New Roman" pitchFamily="18" charset="0"/>
              </a:rPr>
              <a:t>3- </a:t>
            </a:r>
            <a:r>
              <a:rPr lang="en-US" sz="2400" b="1" dirty="0">
                <a:latin typeface="Times New Roman" pitchFamily="18" charset="0"/>
                <a:cs typeface="Times New Roman" pitchFamily="18" charset="0"/>
              </a:rPr>
              <a:t>Cessation of smoking </a:t>
            </a:r>
            <a:r>
              <a:rPr lang="en-US" sz="2400" b="1" dirty="0" smtClean="0">
                <a:latin typeface="Times New Roman" pitchFamily="18" charset="0"/>
                <a:cs typeface="Times New Roman" pitchFamily="18" charset="0"/>
              </a:rPr>
              <a:t>:</a:t>
            </a:r>
          </a:p>
          <a:p>
            <a:pPr>
              <a:defRPr/>
            </a:pPr>
            <a:r>
              <a:rPr lang="en-US" sz="2400" dirty="0" smtClean="0">
                <a:latin typeface="Times New Roman" pitchFamily="18" charset="0"/>
                <a:cs typeface="Times New Roman" pitchFamily="18" charset="0"/>
              </a:rPr>
              <a:t> </a:t>
            </a:r>
            <a:r>
              <a:rPr lang="en-US" sz="2400" dirty="0">
                <a:cs typeface="Times New Roman" pitchFamily="18" charset="0"/>
              </a:rPr>
              <a:t>This is thought to be mediated at least in part by nicotine withdrawal. Weight gain of 1 to 2 kg in the first two weeks is often followed by an additional 2 to 3 kg weight gain over the next four to five months. </a:t>
            </a:r>
            <a:endParaRPr lang="en-US" sz="2400" dirty="0" smtClean="0">
              <a:latin typeface="Times New Roman" pitchFamily="18" charset="0"/>
              <a:cs typeface="Times New Roman" pitchFamily="18" charset="0"/>
            </a:endParaRPr>
          </a:p>
          <a:p>
            <a:pPr>
              <a:buNone/>
              <a:defRPr/>
            </a:pP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smtClean="0"/>
              <a:t>Drugs</a:t>
            </a:r>
            <a:endParaRPr lang="ar-SA" dirty="0"/>
          </a:p>
        </p:txBody>
      </p:sp>
      <p:sp>
        <p:nvSpPr>
          <p:cNvPr id="3" name="عنصر نائب للمحتوى 2"/>
          <p:cNvSpPr>
            <a:spLocks noGrp="1"/>
          </p:cNvSpPr>
          <p:nvPr>
            <p:ph idx="1"/>
          </p:nvPr>
        </p:nvSpPr>
        <p:spPr>
          <a:xfrm>
            <a:off x="457200" y="1600200"/>
            <a:ext cx="8229600" cy="4953000"/>
          </a:xfrm>
        </p:spPr>
        <p:txBody>
          <a:bodyPr>
            <a:noAutofit/>
          </a:bodyPr>
          <a:lstStyle/>
          <a:p>
            <a:pPr>
              <a:buFontTx/>
              <a:buNone/>
              <a:defRPr/>
            </a:pPr>
            <a:r>
              <a:rPr lang="en-US" sz="2400" b="1" dirty="0" smtClean="0">
                <a:latin typeface="Times New Roman" pitchFamily="18" charset="0"/>
                <a:cs typeface="Times New Roman" pitchFamily="18" charset="0"/>
              </a:rPr>
              <a:t>1- Antipsychotics:</a:t>
            </a:r>
          </a:p>
          <a:p>
            <a:pPr>
              <a:defRPr/>
            </a:pPr>
            <a:r>
              <a:rPr lang="en-US" sz="2400" dirty="0" smtClean="0">
                <a:cs typeface="Times New Roman" pitchFamily="18" charset="0"/>
              </a:rPr>
              <a:t>Conventional </a:t>
            </a:r>
            <a:r>
              <a:rPr lang="en-US" sz="2400" dirty="0">
                <a:cs typeface="Times New Roman" pitchFamily="18" charset="0"/>
              </a:rPr>
              <a:t>(first generation) antipsychotics, </a:t>
            </a:r>
            <a:r>
              <a:rPr lang="en-US" sz="2400" dirty="0" smtClean="0">
                <a:cs typeface="Times New Roman" pitchFamily="18" charset="0"/>
              </a:rPr>
              <a:t> like </a:t>
            </a:r>
            <a:r>
              <a:rPr lang="en-US" sz="2400" dirty="0" err="1" smtClean="0">
                <a:cs typeface="Times New Roman" pitchFamily="18" charset="0"/>
              </a:rPr>
              <a:t>thioridazine</a:t>
            </a:r>
            <a:r>
              <a:rPr lang="en-US" sz="2400" dirty="0" smtClean="0">
                <a:cs typeface="Times New Roman" pitchFamily="18" charset="0"/>
              </a:rPr>
              <a:t>.</a:t>
            </a:r>
            <a:r>
              <a:rPr lang="en-US" sz="2400" dirty="0">
                <a:cs typeface="Times New Roman" pitchFamily="18" charset="0"/>
              </a:rPr>
              <a:t> </a:t>
            </a:r>
          </a:p>
          <a:p>
            <a:pPr>
              <a:defRPr/>
            </a:pPr>
            <a:r>
              <a:rPr lang="en-US" sz="2400" dirty="0" smtClean="0">
                <a:cs typeface="Times New Roman" pitchFamily="18" charset="0"/>
              </a:rPr>
              <a:t>Atypical </a:t>
            </a:r>
            <a:r>
              <a:rPr lang="en-US" sz="2400" dirty="0">
                <a:cs typeface="Times New Roman" pitchFamily="18" charset="0"/>
              </a:rPr>
              <a:t>(second </a:t>
            </a:r>
            <a:r>
              <a:rPr lang="en-US" sz="2400" dirty="0" smtClean="0">
                <a:cs typeface="Times New Roman" pitchFamily="18" charset="0"/>
              </a:rPr>
              <a:t>generation) antipsychotics</a:t>
            </a:r>
            <a:r>
              <a:rPr lang="en-US" sz="2400" dirty="0">
                <a:cs typeface="Times New Roman" pitchFamily="18" charset="0"/>
              </a:rPr>
              <a:t>, </a:t>
            </a:r>
            <a:r>
              <a:rPr lang="en-US" sz="2400" dirty="0" err="1">
                <a:cs typeface="Times New Roman" pitchFamily="18" charset="0"/>
              </a:rPr>
              <a:t>clozapine</a:t>
            </a:r>
            <a:r>
              <a:rPr lang="en-US" sz="2400" dirty="0">
                <a:cs typeface="Times New Roman" pitchFamily="18" charset="0"/>
              </a:rPr>
              <a:t> and </a:t>
            </a:r>
            <a:r>
              <a:rPr lang="en-US" sz="2400" dirty="0" err="1" smtClean="0">
                <a:cs typeface="Times New Roman" pitchFamily="18" charset="0"/>
              </a:rPr>
              <a:t>olanzapine</a:t>
            </a:r>
            <a:r>
              <a:rPr lang="en-US" sz="2400" dirty="0" smtClean="0">
                <a:cs typeface="Times New Roman" pitchFamily="18" charset="0"/>
              </a:rPr>
              <a:t>.</a:t>
            </a:r>
          </a:p>
          <a:p>
            <a:pPr>
              <a:buFontTx/>
              <a:buNone/>
              <a:defRPr/>
            </a:pPr>
            <a:endParaRPr lang="en-US" sz="2400" dirty="0" smtClean="0">
              <a:latin typeface="Times New Roman" pitchFamily="18" charset="0"/>
              <a:cs typeface="Times New Roman" pitchFamily="18" charset="0"/>
            </a:endParaRPr>
          </a:p>
          <a:p>
            <a:pPr>
              <a:buFontTx/>
              <a:buNone/>
              <a:defRPr/>
            </a:pPr>
            <a:r>
              <a:rPr lang="en-US" sz="2400" dirty="0" smtClean="0">
                <a:latin typeface="Times New Roman" pitchFamily="18" charset="0"/>
                <a:cs typeface="Times New Roman" pitchFamily="18" charset="0"/>
              </a:rPr>
              <a:t>2- </a:t>
            </a:r>
            <a:r>
              <a:rPr lang="en-US" sz="2400" b="1" dirty="0" smtClean="0">
                <a:latin typeface="Times New Roman" pitchFamily="18" charset="0"/>
                <a:cs typeface="Times New Roman" pitchFamily="18" charset="0"/>
              </a:rPr>
              <a:t>Antidepressants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a:t>
            </a:r>
            <a:r>
              <a:rPr lang="en-US" sz="2400" b="1" dirty="0" err="1" smtClean="0">
                <a:cs typeface="Times New Roman" pitchFamily="18" charset="0"/>
              </a:rPr>
              <a:t>Tricyclic</a:t>
            </a:r>
            <a:r>
              <a:rPr lang="en-US" sz="2400" b="1" dirty="0" smtClean="0">
                <a:cs typeface="Times New Roman" pitchFamily="18" charset="0"/>
              </a:rPr>
              <a:t> antidepressants</a:t>
            </a:r>
            <a:r>
              <a:rPr lang="en-US" sz="2400" dirty="0" smtClean="0">
                <a:cs typeface="Times New Roman" pitchFamily="18" charset="0"/>
              </a:rPr>
              <a:t>, in particular, </a:t>
            </a:r>
            <a:r>
              <a:rPr lang="en-US" sz="2400" dirty="0" err="1" smtClean="0">
                <a:cs typeface="Times New Roman" pitchFamily="18" charset="0"/>
              </a:rPr>
              <a:t>amitriptyline</a:t>
            </a:r>
            <a:r>
              <a:rPr lang="en-US" sz="2400" dirty="0" smtClean="0">
                <a:cs typeface="Times New Roman" pitchFamily="18" charset="0"/>
              </a:rPr>
              <a:t>, </a:t>
            </a:r>
            <a:r>
              <a:rPr lang="en-US" sz="2400" dirty="0" err="1" smtClean="0">
                <a:cs typeface="Times New Roman" pitchFamily="18" charset="0"/>
              </a:rPr>
              <a:t>clomipramine</a:t>
            </a:r>
            <a:r>
              <a:rPr lang="en-US" sz="2400" dirty="0" smtClean="0">
                <a:cs typeface="Times New Roman" pitchFamily="18" charset="0"/>
              </a:rPr>
              <a:t>, </a:t>
            </a:r>
            <a:r>
              <a:rPr lang="en-US" sz="2400" dirty="0" err="1" smtClean="0">
                <a:cs typeface="Times New Roman" pitchFamily="18" charset="0"/>
              </a:rPr>
              <a:t>doxepin</a:t>
            </a:r>
            <a:r>
              <a:rPr lang="en-US" sz="2400" dirty="0" smtClean="0">
                <a:cs typeface="Times New Roman" pitchFamily="18" charset="0"/>
              </a:rPr>
              <a:t>, and </a:t>
            </a:r>
            <a:r>
              <a:rPr lang="en-US" sz="2400" dirty="0" err="1" smtClean="0">
                <a:cs typeface="Times New Roman" pitchFamily="18" charset="0"/>
              </a:rPr>
              <a:t>imipramine</a:t>
            </a:r>
            <a:r>
              <a:rPr lang="en-US" sz="2400" dirty="0" smtClean="0">
                <a:cs typeface="Times New Roman" pitchFamily="18" charset="0"/>
              </a:rPr>
              <a:t> are associated with significant weight gain.</a:t>
            </a:r>
          </a:p>
          <a:p>
            <a:pPr>
              <a:defRPr/>
            </a:pPr>
            <a:r>
              <a:rPr lang="en-US" sz="2400" b="1" dirty="0" smtClean="0">
                <a:cs typeface="Times New Roman" pitchFamily="18" charset="0"/>
              </a:rPr>
              <a:t>Short-term use of </a:t>
            </a:r>
            <a:r>
              <a:rPr lang="en-US" sz="2400" b="1" dirty="0" err="1" smtClean="0">
                <a:cs typeface="Times New Roman" pitchFamily="18" charset="0"/>
              </a:rPr>
              <a:t>fluoxetine</a:t>
            </a:r>
            <a:r>
              <a:rPr lang="en-US" sz="2400" dirty="0" smtClean="0">
                <a:cs typeface="Times New Roman" pitchFamily="18" charset="0"/>
              </a:rPr>
              <a:t> and </a:t>
            </a:r>
            <a:r>
              <a:rPr lang="en-US" sz="2400" b="1" dirty="0" err="1" smtClean="0">
                <a:cs typeface="Times New Roman" pitchFamily="18" charset="0"/>
              </a:rPr>
              <a:t>sertraline</a:t>
            </a:r>
            <a:r>
              <a:rPr lang="en-US" sz="2400" dirty="0" smtClean="0">
                <a:cs typeface="Times New Roman" pitchFamily="18" charset="0"/>
              </a:rPr>
              <a:t> has been associated with weight loss</a:t>
            </a:r>
          </a:p>
          <a:p>
            <a:pPr>
              <a:defRPr/>
            </a:pPr>
            <a:endParaRPr lang="ar-SA" sz="2400" dirty="0">
              <a:cs typeface="Times New Roman" pitchFamily="18" charset="0"/>
            </a:endParaRPr>
          </a:p>
        </p:txBody>
      </p:sp>
      <p:pic>
        <p:nvPicPr>
          <p:cNvPr id="5" name="Picture 4" descr="download (5).jpg"/>
          <p:cNvPicPr>
            <a:picLocks noChangeAspect="1"/>
          </p:cNvPicPr>
          <p:nvPr/>
        </p:nvPicPr>
        <p:blipFill>
          <a:blip r:embed="rId2" cstate="print"/>
          <a:stretch>
            <a:fillRect/>
          </a:stretch>
        </p:blipFill>
        <p:spPr>
          <a:xfrm>
            <a:off x="6019800" y="381000"/>
            <a:ext cx="2543175" cy="1008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لمحتوى 2"/>
          <p:cNvSpPr>
            <a:spLocks noGrp="1"/>
          </p:cNvSpPr>
          <p:nvPr>
            <p:ph idx="1"/>
          </p:nvPr>
        </p:nvSpPr>
        <p:spPr>
          <a:xfrm>
            <a:off x="457200" y="357188"/>
            <a:ext cx="8229600" cy="6072187"/>
          </a:xfrm>
        </p:spPr>
        <p:txBody>
          <a:bodyPr>
            <a:normAutofit/>
          </a:bodyPr>
          <a:lstStyle/>
          <a:p>
            <a:pPr>
              <a:buFontTx/>
              <a:buNone/>
            </a:pPr>
            <a:endParaRPr lang="en-US" sz="2400" dirty="0" smtClean="0">
              <a:latin typeface="Times New Roman" pitchFamily="18" charset="0"/>
              <a:cs typeface="Times New Roman" pitchFamily="18" charset="0"/>
            </a:endParaRPr>
          </a:p>
          <a:p>
            <a:pPr>
              <a:buFontTx/>
              <a:buNone/>
            </a:pPr>
            <a:r>
              <a:rPr lang="en-US" sz="2400" dirty="0" smtClean="0">
                <a:latin typeface="Times New Roman" pitchFamily="18" charset="0"/>
                <a:cs typeface="Times New Roman" pitchFamily="18" charset="0"/>
              </a:rPr>
              <a:t>3- </a:t>
            </a:r>
            <a:r>
              <a:rPr lang="en-US" sz="2400" b="1" dirty="0" smtClean="0">
                <a:latin typeface="Times New Roman" pitchFamily="18" charset="0"/>
                <a:cs typeface="Times New Roman" pitchFamily="18" charset="0"/>
              </a:rPr>
              <a:t>Antiepileptic drugs:</a:t>
            </a:r>
          </a:p>
          <a:p>
            <a:r>
              <a:rPr lang="en-US" sz="2400" dirty="0" smtClean="0">
                <a:cs typeface="Times New Roman" pitchFamily="18" charset="0"/>
              </a:rPr>
              <a:t>The antiepileptic drugs </a:t>
            </a:r>
            <a:r>
              <a:rPr lang="en-US" sz="2400" dirty="0" err="1" smtClean="0">
                <a:cs typeface="Times New Roman" pitchFamily="18" charset="0"/>
              </a:rPr>
              <a:t>valproate</a:t>
            </a:r>
            <a:r>
              <a:rPr lang="en-US" sz="2400" dirty="0" smtClean="0">
                <a:cs typeface="Times New Roman" pitchFamily="18" charset="0"/>
              </a:rPr>
              <a:t> (</a:t>
            </a:r>
            <a:r>
              <a:rPr lang="en-US" sz="2400" dirty="0" err="1" smtClean="0">
                <a:cs typeface="Times New Roman" pitchFamily="18" charset="0"/>
              </a:rPr>
              <a:t>valproic</a:t>
            </a:r>
            <a:r>
              <a:rPr lang="en-US" sz="2400" dirty="0" smtClean="0">
                <a:cs typeface="Times New Roman" pitchFamily="18" charset="0"/>
              </a:rPr>
              <a:t> acid) and </a:t>
            </a:r>
            <a:r>
              <a:rPr lang="en-US" sz="2400" dirty="0" err="1" smtClean="0">
                <a:cs typeface="Times New Roman" pitchFamily="18" charset="0"/>
              </a:rPr>
              <a:t>carbamazepine</a:t>
            </a:r>
            <a:r>
              <a:rPr lang="en-US" sz="2400" dirty="0" smtClean="0">
                <a:cs typeface="Times New Roman" pitchFamily="18" charset="0"/>
              </a:rPr>
              <a:t>, which are commonly used in the management of bipolar disorder, are associated with weight gain.</a:t>
            </a:r>
          </a:p>
          <a:p>
            <a:pPr>
              <a:buNone/>
            </a:pPr>
            <a:endParaRPr lang="en-US" sz="2400" dirty="0" smtClean="0">
              <a:cs typeface="Times New Roman" pitchFamily="18" charset="0"/>
            </a:endParaRPr>
          </a:p>
          <a:p>
            <a:pPr>
              <a:buFontTx/>
              <a:buNone/>
            </a:pPr>
            <a:r>
              <a:rPr lang="en-US" sz="2400" b="1" dirty="0" smtClean="0">
                <a:latin typeface="Times New Roman" pitchFamily="18" charset="0"/>
                <a:cs typeface="Times New Roman" pitchFamily="18" charset="0"/>
              </a:rPr>
              <a:t>4- Diabetes drugs:</a:t>
            </a:r>
          </a:p>
          <a:p>
            <a:r>
              <a:rPr lang="en-US" sz="2400" dirty="0" smtClean="0">
                <a:cs typeface="Times New Roman" pitchFamily="18" charset="0"/>
              </a:rPr>
              <a:t>Insulin stimulates weight gain, possibly through hypoglycemia, and the </a:t>
            </a:r>
            <a:r>
              <a:rPr lang="en-US" sz="2400" dirty="0" err="1" smtClean="0">
                <a:cs typeface="Times New Roman" pitchFamily="18" charset="0"/>
              </a:rPr>
              <a:t>sulfonylureas</a:t>
            </a:r>
            <a:r>
              <a:rPr lang="en-US" sz="2400" dirty="0" smtClean="0">
                <a:cs typeface="Times New Roman" pitchFamily="18" charset="0"/>
              </a:rPr>
              <a:t> that increase insulin release also increase weight.</a:t>
            </a:r>
          </a:p>
          <a:p>
            <a:pPr>
              <a:buNone/>
            </a:pPr>
            <a:endParaRPr lang="en-US" sz="2400" dirty="0" smtClean="0">
              <a:cs typeface="Times New Roman" pitchFamily="18" charset="0"/>
            </a:endParaRPr>
          </a:p>
          <a:p>
            <a:r>
              <a:rPr lang="en-US" sz="2400" dirty="0" err="1" smtClean="0">
                <a:cs typeface="Times New Roman" pitchFamily="18" charset="0"/>
              </a:rPr>
              <a:t>pioglitazone</a:t>
            </a:r>
            <a:r>
              <a:rPr lang="en-US" sz="2400" dirty="0" smtClean="0">
                <a:cs typeface="Times New Roman" pitchFamily="18" charset="0"/>
              </a:rPr>
              <a:t> and </a:t>
            </a:r>
            <a:r>
              <a:rPr lang="en-US" sz="2400" dirty="0" err="1" smtClean="0">
                <a:cs typeface="Times New Roman" pitchFamily="18" charset="0"/>
              </a:rPr>
              <a:t>rosiglitazone</a:t>
            </a:r>
            <a:r>
              <a:rPr lang="en-US" sz="2400" dirty="0" smtClean="0">
                <a:cs typeface="Times New Roman" pitchFamily="18" charset="0"/>
              </a:rPr>
              <a:t>, are also associated with weight gain</a:t>
            </a:r>
            <a:endParaRPr lang="ar-SA" sz="2400" dirty="0" smtClean="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 calcmode="lin" valueType="num">
                                      <p:cBhvr additive="base">
                                        <p:cTn id="7"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Effect transition="in" filter="fade">
                                      <p:cBhvr>
                                        <p:cTn id="13" dur="500"/>
                                        <p:tgtEl>
                                          <p:spTgt spid="3174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746">
                                            <p:txEl>
                                              <p:pRg st="4" end="4"/>
                                            </p:txEl>
                                          </p:spTgt>
                                        </p:tgtEl>
                                        <p:attrNameLst>
                                          <p:attrName>style.visibility</p:attrName>
                                        </p:attrNameLst>
                                      </p:cBhvr>
                                      <p:to>
                                        <p:strVal val="visible"/>
                                      </p:to>
                                    </p:set>
                                    <p:anim calcmode="lin" valueType="num">
                                      <p:cBhvr additive="base">
                                        <p:cTn id="18" dur="5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746">
                                            <p:txEl>
                                              <p:pRg st="5" end="5"/>
                                            </p:txEl>
                                          </p:spTgt>
                                        </p:tgtEl>
                                        <p:attrNameLst>
                                          <p:attrName>style.visibility</p:attrName>
                                        </p:attrNameLst>
                                      </p:cBhvr>
                                      <p:to>
                                        <p:strVal val="visible"/>
                                      </p:to>
                                    </p:set>
                                    <p:animEffect transition="in" filter="fade">
                                      <p:cBhvr>
                                        <p:cTn id="24" dur="500"/>
                                        <p:tgtEl>
                                          <p:spTgt spid="3174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746">
                                            <p:txEl>
                                              <p:pRg st="7" end="7"/>
                                            </p:txEl>
                                          </p:spTgt>
                                        </p:tgtEl>
                                        <p:attrNameLst>
                                          <p:attrName>style.visibility</p:attrName>
                                        </p:attrNameLst>
                                      </p:cBhvr>
                                      <p:to>
                                        <p:strVal val="visible"/>
                                      </p:to>
                                    </p:set>
                                    <p:animEffect transition="in" filter="fade">
                                      <p:cBhvr>
                                        <p:cTn id="29" dur="500"/>
                                        <p:tgtEl>
                                          <p:spTgt spid="317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63" y="500063"/>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smtClean="0"/>
              <a:t>Infections</a:t>
            </a:r>
            <a:endParaRPr lang="ar-SA" dirty="0"/>
          </a:p>
        </p:txBody>
      </p:sp>
      <p:sp>
        <p:nvSpPr>
          <p:cNvPr id="34819" name="عنصر نائب للمحتوى 2"/>
          <p:cNvSpPr>
            <a:spLocks noGrp="1"/>
          </p:cNvSpPr>
          <p:nvPr>
            <p:ph idx="1"/>
          </p:nvPr>
        </p:nvSpPr>
        <p:spPr>
          <a:xfrm>
            <a:off x="500063" y="1785938"/>
            <a:ext cx="8229600" cy="2043112"/>
          </a:xfrm>
        </p:spPr>
        <p:txBody>
          <a:bodyPr/>
          <a:lstStyle/>
          <a:p>
            <a:r>
              <a:rPr lang="en-US" sz="2400" dirty="0" smtClean="0"/>
              <a:t>Human </a:t>
            </a:r>
            <a:r>
              <a:rPr lang="en-US" sz="2400" dirty="0" smtClean="0"/>
              <a:t>studies, including a small study in twins, have shown an association between adenovirus 36 antibodies and obesity status in adults.</a:t>
            </a:r>
          </a:p>
          <a:p>
            <a:pPr>
              <a:buFontTx/>
              <a:buNone/>
            </a:pPr>
            <a:endParaRPr lang="ar-SA" dirty="0" smtClean="0"/>
          </a:p>
        </p:txBody>
      </p:sp>
      <p:pic>
        <p:nvPicPr>
          <p:cNvPr id="5" name="Picture 4" descr="images (12).jpg"/>
          <p:cNvPicPr>
            <a:picLocks noChangeAspect="1"/>
          </p:cNvPicPr>
          <p:nvPr/>
        </p:nvPicPr>
        <p:blipFill>
          <a:blip r:embed="rId2" cstate="print"/>
          <a:stretch>
            <a:fillRect/>
          </a:stretch>
        </p:blipFill>
        <p:spPr>
          <a:xfrm>
            <a:off x="6516216" y="548681"/>
            <a:ext cx="215265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637468" cy="1362075"/>
          </a:xfrm>
        </p:spPr>
        <p:txBody>
          <a:bodyPr>
            <a:noAutofit/>
          </a:bodyPr>
          <a:lstStyle/>
          <a:p>
            <a:pPr lvl="0"/>
            <a:r>
              <a:rPr lang="en-US" sz="2800" dirty="0" smtClean="0"/>
              <a:t>What causes Obesity ?:</a:t>
            </a:r>
            <a:endParaRPr lang="ar-SA" sz="2800" dirty="0"/>
          </a:p>
        </p:txBody>
      </p:sp>
      <p:sp>
        <p:nvSpPr>
          <p:cNvPr id="3" name="Text Placeholder 2"/>
          <p:cNvSpPr>
            <a:spLocks noGrp="1"/>
          </p:cNvSpPr>
          <p:nvPr>
            <p:ph type="body" idx="1"/>
          </p:nvPr>
        </p:nvSpPr>
        <p:spPr>
          <a:xfrm>
            <a:off x="1219201" y="2895600"/>
            <a:ext cx="6676912" cy="2892013"/>
          </a:xfrm>
        </p:spPr>
        <p:txBody>
          <a:bodyPr>
            <a:normAutofit/>
          </a:bodyPr>
          <a:lstStyle/>
          <a:p>
            <a:pPr fontAlgn="base"/>
            <a:r>
              <a:rPr lang="en-US" sz="1800" dirty="0" smtClean="0">
                <a:solidFill>
                  <a:schemeClr val="bg2">
                    <a:lumMod val="75000"/>
                  </a:schemeClr>
                </a:solidFill>
              </a:rPr>
              <a:t>A. </a:t>
            </a:r>
            <a:r>
              <a:rPr lang="en-US" dirty="0" smtClean="0">
                <a:solidFill>
                  <a:srgbClr val="00B050"/>
                </a:solidFill>
              </a:rPr>
              <a:t> </a:t>
            </a:r>
            <a:r>
              <a:rPr lang="en-US" dirty="0" smtClean="0">
                <a:solidFill>
                  <a:srgbClr val="002060"/>
                </a:solidFill>
              </a:rPr>
              <a:t>Heredity</a:t>
            </a:r>
          </a:p>
          <a:p>
            <a:pPr fontAlgn="base"/>
            <a:r>
              <a:rPr lang="en-US" sz="1800" dirty="0" smtClean="0">
                <a:solidFill>
                  <a:schemeClr val="bg2">
                    <a:lumMod val="75000"/>
                  </a:schemeClr>
                </a:solidFill>
              </a:rPr>
              <a:t>B. </a:t>
            </a:r>
            <a:r>
              <a:rPr lang="en-US" dirty="0" smtClean="0">
                <a:solidFill>
                  <a:srgbClr val="002060"/>
                </a:solidFill>
              </a:rPr>
              <a:t> Poor eating habits</a:t>
            </a:r>
          </a:p>
          <a:p>
            <a:pPr fontAlgn="base"/>
            <a:r>
              <a:rPr lang="en-US" sz="1800" dirty="0" smtClean="0">
                <a:solidFill>
                  <a:schemeClr val="bg2">
                    <a:lumMod val="75000"/>
                  </a:schemeClr>
                </a:solidFill>
              </a:rPr>
              <a:t>C. </a:t>
            </a:r>
            <a:r>
              <a:rPr lang="en-US" dirty="0" smtClean="0">
                <a:solidFill>
                  <a:srgbClr val="002060"/>
                </a:solidFill>
              </a:rPr>
              <a:t> Lack of physical activity</a:t>
            </a:r>
          </a:p>
          <a:p>
            <a:pPr fontAlgn="base"/>
            <a:r>
              <a:rPr lang="en-US" sz="1800" dirty="0" smtClean="0">
                <a:solidFill>
                  <a:schemeClr val="bg2">
                    <a:lumMod val="75000"/>
                  </a:schemeClr>
                </a:solidFill>
              </a:rPr>
              <a:t>D. </a:t>
            </a:r>
            <a:r>
              <a:rPr lang="en-US" dirty="0" smtClean="0">
                <a:solidFill>
                  <a:srgbClr val="002060"/>
                </a:solidFill>
              </a:rPr>
              <a:t> All of the above</a:t>
            </a:r>
          </a:p>
          <a:p>
            <a:pPr marL="457200" indent="-457200">
              <a:buFont typeface="+mj-lt"/>
              <a:buAutoNum type="alphaUcPeriod"/>
            </a:pPr>
            <a:endParaRPr lang="ar-SA" dirty="0">
              <a:solidFill>
                <a:srgbClr val="002060"/>
              </a:solidFill>
            </a:endParaRPr>
          </a:p>
        </p:txBody>
      </p:sp>
      <p:sp>
        <p:nvSpPr>
          <p:cNvPr id="4" name="Rectangle 3"/>
          <p:cNvSpPr/>
          <p:nvPr/>
        </p:nvSpPr>
        <p:spPr>
          <a:xfrm>
            <a:off x="762000" y="533400"/>
            <a:ext cx="12415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74505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a:bodyPr>
          <a:lstStyle/>
          <a:p>
            <a:r>
              <a:rPr lang="en-US" b="1" dirty="0" smtClean="0"/>
              <a:t>   </a:t>
            </a:r>
            <a:endParaRPr lang="ar-SA" dirty="0"/>
          </a:p>
        </p:txBody>
      </p:sp>
      <p:sp>
        <p:nvSpPr>
          <p:cNvPr id="3" name="Content Placeholder 2"/>
          <p:cNvSpPr>
            <a:spLocks noGrp="1"/>
          </p:cNvSpPr>
          <p:nvPr>
            <p:ph idx="1"/>
          </p:nvPr>
        </p:nvSpPr>
        <p:spPr>
          <a:xfrm>
            <a:off x="533400" y="1556792"/>
            <a:ext cx="8153400" cy="4873728"/>
          </a:xfrm>
        </p:spPr>
        <p:txBody>
          <a:bodyPr>
            <a:noAutofit/>
          </a:bodyPr>
          <a:lstStyle/>
          <a:p>
            <a:pPr marL="365125" indent="-255588" algn="l" rtl="0"/>
            <a:r>
              <a:rPr lang="en-US" sz="1800" dirty="0"/>
              <a:t>Like many other medical conditions, obesity is the result of an interplay between genetic and environmental </a:t>
            </a:r>
            <a:r>
              <a:rPr lang="en-US" sz="1800" dirty="0" smtClean="0"/>
              <a:t>factors. </a:t>
            </a:r>
            <a:r>
              <a:rPr lang="en-US" sz="1800" dirty="0" smtClean="0">
                <a:solidFill>
                  <a:srgbClr val="C00000"/>
                </a:solidFill>
              </a:rPr>
              <a:t>Polymorphisms</a:t>
            </a:r>
            <a:r>
              <a:rPr lang="en-US" sz="1800" dirty="0" smtClean="0"/>
              <a:t> in various</a:t>
            </a:r>
            <a:r>
              <a:rPr lang="en-US" sz="1800" dirty="0"/>
              <a:t> </a:t>
            </a:r>
            <a:r>
              <a:rPr lang="en-US" sz="1800" dirty="0" smtClean="0"/>
              <a:t>genes controlling</a:t>
            </a:r>
            <a:r>
              <a:rPr lang="en-US" sz="1800" dirty="0"/>
              <a:t> </a:t>
            </a:r>
            <a:r>
              <a:rPr lang="en-US" sz="1800" dirty="0" smtClean="0">
                <a:solidFill>
                  <a:srgbClr val="0070C0"/>
                </a:solidFill>
              </a:rPr>
              <a:t>appetite</a:t>
            </a:r>
            <a:r>
              <a:rPr lang="en-US" sz="1800" dirty="0">
                <a:solidFill>
                  <a:srgbClr val="0070C0"/>
                </a:solidFill>
              </a:rPr>
              <a:t> </a:t>
            </a:r>
            <a:r>
              <a:rPr lang="en-US" sz="1800" dirty="0" smtClean="0">
                <a:solidFill>
                  <a:srgbClr val="0070C0"/>
                </a:solidFill>
              </a:rPr>
              <a:t>and</a:t>
            </a:r>
            <a:r>
              <a:rPr lang="en-US" sz="1800" dirty="0">
                <a:solidFill>
                  <a:srgbClr val="0070C0"/>
                </a:solidFill>
              </a:rPr>
              <a:t> </a:t>
            </a:r>
            <a:r>
              <a:rPr lang="en-US" sz="1800" dirty="0" smtClean="0">
                <a:solidFill>
                  <a:srgbClr val="0070C0"/>
                </a:solidFill>
              </a:rPr>
              <a:t>metabolism </a:t>
            </a:r>
            <a:r>
              <a:rPr lang="en-US" sz="1800" dirty="0" smtClean="0"/>
              <a:t>predispose to </a:t>
            </a:r>
            <a:r>
              <a:rPr lang="en-US" sz="1800" dirty="0"/>
              <a:t>obesity when sufficient food energy </a:t>
            </a:r>
            <a:r>
              <a:rPr lang="en-US" sz="1800" dirty="0" smtClean="0"/>
              <a:t>present.</a:t>
            </a:r>
          </a:p>
          <a:p>
            <a:pPr marL="365125" indent="-255588" algn="l" rtl="0">
              <a:buNone/>
            </a:pPr>
            <a:endParaRPr lang="en-US" sz="300" dirty="0" smtClean="0"/>
          </a:p>
          <a:p>
            <a:pPr marL="365125" indent="-255588" algn="l" rtl="0"/>
            <a:r>
              <a:rPr lang="en-US" sz="1800" dirty="0" smtClean="0"/>
              <a:t>People </a:t>
            </a:r>
            <a:r>
              <a:rPr lang="en-US" sz="1800" dirty="0"/>
              <a:t>with two copies of the </a:t>
            </a:r>
            <a:r>
              <a:rPr lang="en-US" sz="1800" dirty="0">
                <a:solidFill>
                  <a:srgbClr val="C00000"/>
                </a:solidFill>
              </a:rPr>
              <a:t>FTO gene</a:t>
            </a:r>
            <a:r>
              <a:rPr lang="en-US" sz="1800" dirty="0"/>
              <a:t> (fat mass and obesity associated gene) has been found on average to weigh 3–4 kg more and have a 1.67-fold greater risk of obesity compared </a:t>
            </a:r>
            <a:r>
              <a:rPr lang="en-US" sz="1800" dirty="0" smtClean="0"/>
              <a:t>to normal people.</a:t>
            </a:r>
          </a:p>
          <a:p>
            <a:pPr marL="365125" indent="-255588" algn="l" rtl="0">
              <a:buNone/>
            </a:pPr>
            <a:endParaRPr lang="en-US" sz="1800" dirty="0" smtClean="0"/>
          </a:p>
          <a:p>
            <a:pPr>
              <a:defRPr/>
            </a:pPr>
            <a:r>
              <a:rPr lang="en-US" sz="1800" dirty="0" smtClean="0">
                <a:cs typeface="Times New Roman" pitchFamily="18" charset="0"/>
              </a:rPr>
              <a:t>Obesity is a feature of at least 24 genetic disorders, most commonly known ones:</a:t>
            </a:r>
          </a:p>
          <a:p>
            <a:pPr>
              <a:defRPr/>
            </a:pPr>
            <a:r>
              <a:rPr lang="en-US" sz="2100" b="1" dirty="0" err="1" smtClean="0">
                <a:latin typeface="Times New Roman" pitchFamily="18" charset="0"/>
                <a:cs typeface="Times New Roman" pitchFamily="18" charset="0"/>
              </a:rPr>
              <a:t>Prader-Willi</a:t>
            </a:r>
            <a:r>
              <a:rPr lang="en-US" sz="2100" b="1" dirty="0" smtClean="0">
                <a:latin typeface="Times New Roman" pitchFamily="18" charset="0"/>
                <a:cs typeface="Times New Roman" pitchFamily="18" charset="0"/>
              </a:rPr>
              <a:t> syndrome</a:t>
            </a:r>
            <a:r>
              <a:rPr lang="en-US" sz="2100" dirty="0" smtClean="0">
                <a:latin typeface="Times New Roman" pitchFamily="18" charset="0"/>
                <a:cs typeface="Times New Roman" pitchFamily="18" charset="0"/>
              </a:rPr>
              <a:t> </a:t>
            </a:r>
          </a:p>
          <a:p>
            <a:pPr>
              <a:defRPr/>
            </a:pPr>
            <a:r>
              <a:rPr lang="en-US" sz="2100" b="1" dirty="0" err="1" smtClean="0">
                <a:latin typeface="Times New Roman" pitchFamily="18" charset="0"/>
                <a:cs typeface="Times New Roman" pitchFamily="18" charset="0"/>
              </a:rPr>
              <a:t>Bardet-Biedl</a:t>
            </a:r>
            <a:r>
              <a:rPr lang="en-US" sz="2100" b="1" dirty="0" smtClean="0">
                <a:latin typeface="Times New Roman" pitchFamily="18" charset="0"/>
                <a:cs typeface="Times New Roman" pitchFamily="18" charset="0"/>
              </a:rPr>
              <a:t> syndrome</a:t>
            </a:r>
            <a:endParaRPr lang="ar-SA" sz="2100" dirty="0" smtClean="0">
              <a:latin typeface="Times New Roman" pitchFamily="18" charset="0"/>
              <a:cs typeface="Times New Roman" pitchFamily="18" charset="0"/>
            </a:endParaRPr>
          </a:p>
          <a:p>
            <a:pPr marL="365125" indent="-255588" algn="l" rtl="0"/>
            <a:endParaRPr lang="ar-SA" dirty="0">
              <a:latin typeface="+mj-lt"/>
            </a:endParaRPr>
          </a:p>
        </p:txBody>
      </p:sp>
      <p:sp>
        <p:nvSpPr>
          <p:cNvPr id="4" name="عنوان 1"/>
          <p:cNvSpPr txBox="1">
            <a:spLocks/>
          </p:cNvSpPr>
          <p:nvPr/>
        </p:nvSpPr>
        <p:spPr>
          <a:xfrm>
            <a:off x="3810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gn="ctr">
              <a:spcBef>
                <a:spcPct val="0"/>
              </a:spcBef>
              <a:defRPr/>
            </a:pPr>
            <a:r>
              <a:rPr lang="en-US" sz="4400" b="1" dirty="0" smtClean="0"/>
              <a:t>Genetics</a:t>
            </a:r>
            <a:endParaRPr kumimoji="0" lang="ar-SA"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529560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a:bodyPr>
          <a:lstStyle/>
          <a:p>
            <a:r>
              <a:rPr lang="en-US" b="1" dirty="0" err="1"/>
              <a:t>Prader</a:t>
            </a:r>
            <a:r>
              <a:rPr lang="en-US" b="1" dirty="0"/>
              <a:t>–</a:t>
            </a:r>
            <a:r>
              <a:rPr lang="en-US" b="1" dirty="0" err="1"/>
              <a:t>Willi</a:t>
            </a:r>
            <a:r>
              <a:rPr lang="en-US" b="1" dirty="0"/>
              <a:t> </a:t>
            </a:r>
            <a:r>
              <a:rPr lang="en-US" b="1" dirty="0" smtClean="0"/>
              <a:t>syndrome</a:t>
            </a:r>
            <a:endParaRPr lang="ar-SA" b="1" dirty="0"/>
          </a:p>
        </p:txBody>
      </p:sp>
      <p:sp>
        <p:nvSpPr>
          <p:cNvPr id="3" name="Content Placeholder 2"/>
          <p:cNvSpPr>
            <a:spLocks noGrp="1"/>
          </p:cNvSpPr>
          <p:nvPr>
            <p:ph idx="1"/>
          </p:nvPr>
        </p:nvSpPr>
        <p:spPr>
          <a:xfrm>
            <a:off x="457200" y="2132856"/>
            <a:ext cx="8095928" cy="4325112"/>
          </a:xfrm>
        </p:spPr>
        <p:txBody>
          <a:bodyPr>
            <a:normAutofit/>
          </a:bodyPr>
          <a:lstStyle/>
          <a:p>
            <a:pPr algn="l" rtl="0"/>
            <a:r>
              <a:rPr lang="en-US" sz="2400" dirty="0">
                <a:latin typeface="+mj-lt"/>
              </a:rPr>
              <a:t>low muscle tone, short stature, incomplete sexual development, cognitive disabilities, problem behaviors, and a </a:t>
            </a:r>
            <a:r>
              <a:rPr lang="en-US" sz="2400" dirty="0">
                <a:solidFill>
                  <a:srgbClr val="C00000"/>
                </a:solidFill>
                <a:latin typeface="+mj-lt"/>
              </a:rPr>
              <a:t>chronic feeling of hunger</a:t>
            </a:r>
            <a:r>
              <a:rPr lang="en-US" sz="2400" dirty="0">
                <a:latin typeface="+mj-lt"/>
              </a:rPr>
              <a:t> that can lead to excessive eating and life-threatening obesity</a:t>
            </a:r>
            <a:r>
              <a:rPr lang="en-US" sz="2400" dirty="0" smtClean="0">
                <a:latin typeface="+mj-lt"/>
              </a:rPr>
              <a:t>.</a:t>
            </a:r>
          </a:p>
          <a:p>
            <a:pPr algn="l" rtl="0"/>
            <a:endParaRPr lang="en-US" sz="2400" dirty="0">
              <a:latin typeface="+mj-lt"/>
            </a:endParaRPr>
          </a:p>
          <a:p>
            <a:pPr algn="l" rtl="0"/>
            <a:r>
              <a:rPr lang="en-US" sz="2400" dirty="0" err="1">
                <a:latin typeface="+mj-lt"/>
              </a:rPr>
              <a:t>Prader</a:t>
            </a:r>
            <a:r>
              <a:rPr lang="en-US" sz="2400" dirty="0">
                <a:latin typeface="+mj-lt"/>
              </a:rPr>
              <a:t>–</a:t>
            </a:r>
            <a:r>
              <a:rPr lang="en-US" sz="2400" dirty="0" err="1">
                <a:latin typeface="+mj-lt"/>
              </a:rPr>
              <a:t>Willi</a:t>
            </a:r>
            <a:r>
              <a:rPr lang="en-US" sz="2400" dirty="0">
                <a:latin typeface="+mj-lt"/>
              </a:rPr>
              <a:t> syndrome patients </a:t>
            </a:r>
            <a:r>
              <a:rPr lang="en-US" sz="2400" dirty="0" smtClean="0">
                <a:latin typeface="+mj-lt"/>
              </a:rPr>
              <a:t>have </a:t>
            </a:r>
            <a:r>
              <a:rPr lang="en-US" sz="2400" u="sng" dirty="0" smtClean="0">
                <a:solidFill>
                  <a:srgbClr val="FF0000"/>
                </a:solidFill>
                <a:latin typeface="+mj-lt"/>
              </a:rPr>
              <a:t>high</a:t>
            </a:r>
            <a:r>
              <a:rPr lang="en-US" sz="2400" u="sng" dirty="0">
                <a:solidFill>
                  <a:srgbClr val="FF0000"/>
                </a:solidFill>
                <a:latin typeface="+mj-lt"/>
              </a:rPr>
              <a:t> </a:t>
            </a:r>
            <a:r>
              <a:rPr lang="en-US" sz="2400" u="sng" dirty="0" smtClean="0">
                <a:solidFill>
                  <a:srgbClr val="FF0000"/>
                </a:solidFill>
                <a:latin typeface="+mj-lt"/>
              </a:rPr>
              <a:t>ghrelin </a:t>
            </a:r>
            <a:r>
              <a:rPr lang="en-US" sz="2400" dirty="0" smtClean="0">
                <a:latin typeface="+mj-lt"/>
              </a:rPr>
              <a:t>levels.</a:t>
            </a:r>
            <a:endParaRPr lang="ar-SA" sz="2400" dirty="0">
              <a:latin typeface="+mj-lt"/>
            </a:endParaRPr>
          </a:p>
        </p:txBody>
      </p:sp>
    </p:spTree>
    <p:extLst>
      <p:ext uri="{BB962C8B-B14F-4D97-AF65-F5344CB8AC3E}">
        <p14:creationId xmlns:p14="http://schemas.microsoft.com/office/powerpoint/2010/main" xmlns="" val="718391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1828800"/>
          </a:xfrm>
        </p:spPr>
        <p:txBody>
          <a:bodyPr>
            <a:normAutofit/>
          </a:bodyPr>
          <a:lstStyle/>
          <a:p>
            <a:r>
              <a:rPr lang="en-US" dirty="0" smtClean="0"/>
              <a:t>Single-gene cause of obesity:</a:t>
            </a:r>
            <a:br>
              <a:rPr lang="en-US" dirty="0" smtClean="0"/>
            </a:br>
            <a:endParaRPr lang="ar-SA" dirty="0"/>
          </a:p>
        </p:txBody>
      </p:sp>
      <p:sp>
        <p:nvSpPr>
          <p:cNvPr id="3" name="Text Placeholder 2"/>
          <p:cNvSpPr>
            <a:spLocks noGrp="1"/>
          </p:cNvSpPr>
          <p:nvPr>
            <p:ph type="body" idx="1"/>
          </p:nvPr>
        </p:nvSpPr>
        <p:spPr>
          <a:xfrm>
            <a:off x="685800" y="2133600"/>
            <a:ext cx="7696200" cy="3730213"/>
          </a:xfrm>
        </p:spPr>
        <p:txBody>
          <a:bodyPr>
            <a:noAutofit/>
          </a:bodyPr>
          <a:lstStyle/>
          <a:p>
            <a:pPr>
              <a:buFontTx/>
              <a:buChar char="-"/>
            </a:pPr>
            <a:r>
              <a:rPr lang="en-US" sz="2400" b="1" dirty="0" err="1" smtClean="0">
                <a:solidFill>
                  <a:srgbClr val="FF0000"/>
                </a:solidFill>
                <a:latin typeface="+mj-lt"/>
              </a:rPr>
              <a:t>Leptin</a:t>
            </a:r>
            <a:r>
              <a:rPr lang="en-US" sz="2400" b="1" dirty="0" smtClean="0">
                <a:solidFill>
                  <a:srgbClr val="FF0000"/>
                </a:solidFill>
                <a:latin typeface="+mj-lt"/>
              </a:rPr>
              <a:t> and </a:t>
            </a:r>
            <a:r>
              <a:rPr lang="en-US" sz="2400" b="1" dirty="0" err="1" smtClean="0">
                <a:solidFill>
                  <a:srgbClr val="FF0000"/>
                </a:solidFill>
                <a:latin typeface="+mj-lt"/>
              </a:rPr>
              <a:t>leptin</a:t>
            </a:r>
            <a:r>
              <a:rPr lang="en-US" sz="2400" b="1" dirty="0" smtClean="0">
                <a:solidFill>
                  <a:srgbClr val="FF0000"/>
                </a:solidFill>
                <a:latin typeface="+mj-lt"/>
              </a:rPr>
              <a:t> gene deficiency</a:t>
            </a:r>
          </a:p>
          <a:p>
            <a:pPr>
              <a:buFontTx/>
              <a:buChar char="-"/>
            </a:pPr>
            <a:endParaRPr lang="en-US" sz="2400" b="1" dirty="0" smtClean="0">
              <a:solidFill>
                <a:srgbClr val="FF0000"/>
              </a:solidFill>
              <a:latin typeface="+mj-lt"/>
            </a:endParaRPr>
          </a:p>
          <a:p>
            <a:r>
              <a:rPr lang="en-US" dirty="0" smtClean="0">
                <a:solidFill>
                  <a:schemeClr val="tx2"/>
                </a:solidFill>
                <a:latin typeface="+mj-lt"/>
              </a:rPr>
              <a:t>NB : injection with </a:t>
            </a:r>
            <a:r>
              <a:rPr lang="en-US" dirty="0" err="1" smtClean="0">
                <a:solidFill>
                  <a:schemeClr val="tx2"/>
                </a:solidFill>
                <a:latin typeface="+mj-lt"/>
              </a:rPr>
              <a:t>leptin</a:t>
            </a:r>
            <a:r>
              <a:rPr lang="en-US" dirty="0" smtClean="0">
                <a:solidFill>
                  <a:schemeClr val="tx2"/>
                </a:solidFill>
                <a:latin typeface="+mj-lt"/>
              </a:rPr>
              <a:t> will decrease the appetite</a:t>
            </a:r>
          </a:p>
          <a:p>
            <a:r>
              <a:rPr lang="en-US" dirty="0" smtClean="0">
                <a:solidFill>
                  <a:schemeClr val="tx2"/>
                </a:solidFill>
                <a:latin typeface="+mj-lt"/>
              </a:rPr>
              <a:t>some obese patients may have resistance to </a:t>
            </a:r>
            <a:r>
              <a:rPr lang="en-US" dirty="0" err="1" smtClean="0">
                <a:solidFill>
                  <a:schemeClr val="tx2"/>
                </a:solidFill>
                <a:latin typeface="+mj-lt"/>
              </a:rPr>
              <a:t>leptin</a:t>
            </a:r>
            <a:r>
              <a:rPr lang="en-US" dirty="0" smtClean="0">
                <a:solidFill>
                  <a:schemeClr val="tx2"/>
                </a:solidFill>
                <a:latin typeface="+mj-lt"/>
              </a:rPr>
              <a:t>.</a:t>
            </a:r>
          </a:p>
          <a:p>
            <a:r>
              <a:rPr lang="ar-SA" dirty="0" smtClean="0">
                <a:solidFill>
                  <a:schemeClr val="tx2"/>
                </a:solidFill>
                <a:latin typeface="+mj-lt"/>
              </a:rPr>
              <a:t/>
            </a:r>
            <a:br>
              <a:rPr lang="ar-SA" dirty="0" smtClean="0">
                <a:solidFill>
                  <a:schemeClr val="tx2"/>
                </a:solidFill>
                <a:latin typeface="+mj-lt"/>
              </a:rPr>
            </a:br>
            <a:endParaRPr lang="ar-SA"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066800"/>
          </a:xfrm>
        </p:spPr>
        <p:txBody>
          <a:bodyPr>
            <a:normAutofit fontScale="90000"/>
          </a:bodyPr>
          <a:lstStyle/>
          <a:p>
            <a:r>
              <a:rPr lang="en-US" dirty="0" smtClean="0"/>
              <a:t>Other causes</a:t>
            </a:r>
            <a:br>
              <a:rPr lang="en-US" dirty="0" smtClean="0"/>
            </a:br>
            <a:endParaRPr lang="ar-SA" dirty="0"/>
          </a:p>
        </p:txBody>
      </p:sp>
      <p:sp>
        <p:nvSpPr>
          <p:cNvPr id="3" name="Content Placeholder 2"/>
          <p:cNvSpPr>
            <a:spLocks noGrp="1"/>
          </p:cNvSpPr>
          <p:nvPr>
            <p:ph idx="1"/>
          </p:nvPr>
        </p:nvSpPr>
        <p:spPr/>
        <p:txBody>
          <a:bodyPr/>
          <a:lstStyle/>
          <a:p>
            <a:pPr algn="l" rtl="0"/>
            <a:r>
              <a:rPr lang="en-US" dirty="0" smtClean="0">
                <a:latin typeface="+mj-lt"/>
              </a:rPr>
              <a:t>Hypothyroidism</a:t>
            </a:r>
            <a:r>
              <a:rPr lang="en-US" dirty="0">
                <a:latin typeface="+mj-lt"/>
              </a:rPr>
              <a:t>, Cushing's syndrome, growth hormone </a:t>
            </a:r>
            <a:r>
              <a:rPr lang="en-US" dirty="0" smtClean="0">
                <a:latin typeface="+mj-lt"/>
              </a:rPr>
              <a:t>deficiency.</a:t>
            </a:r>
          </a:p>
          <a:p>
            <a:pPr algn="l" rtl="0">
              <a:buNone/>
            </a:pPr>
            <a:endParaRPr lang="en-US" dirty="0" smtClean="0">
              <a:latin typeface="+mj-lt"/>
            </a:endParaRPr>
          </a:p>
          <a:p>
            <a:pPr algn="l" rtl="0"/>
            <a:r>
              <a:rPr lang="en-US" dirty="0" smtClean="0">
                <a:latin typeface="+mj-lt"/>
              </a:rPr>
              <a:t>Eating disorders: binge-eating disorder and</a:t>
            </a:r>
            <a:r>
              <a:rPr lang="en-US" dirty="0">
                <a:latin typeface="+mj-lt"/>
              </a:rPr>
              <a:t> </a:t>
            </a:r>
            <a:r>
              <a:rPr lang="en-US" dirty="0" smtClean="0">
                <a:latin typeface="+mj-lt"/>
              </a:rPr>
              <a:t>N</a:t>
            </a:r>
            <a:r>
              <a:rPr lang="en-US" dirty="0" smtClean="0">
                <a:latin typeface="+mj-lt"/>
              </a:rPr>
              <a:t>ight </a:t>
            </a:r>
            <a:r>
              <a:rPr lang="en-US" dirty="0" smtClean="0">
                <a:latin typeface="+mj-lt"/>
              </a:rPr>
              <a:t>eating </a:t>
            </a:r>
            <a:r>
              <a:rPr lang="en-US" dirty="0">
                <a:latin typeface="+mj-lt"/>
              </a:rPr>
              <a:t>syndrome.</a:t>
            </a:r>
            <a:endParaRPr lang="ar-SA" dirty="0">
              <a:latin typeface="+mj-lt"/>
            </a:endParaRPr>
          </a:p>
        </p:txBody>
      </p:sp>
    </p:spTree>
    <p:extLst>
      <p:ext uri="{BB962C8B-B14F-4D97-AF65-F5344CB8AC3E}">
        <p14:creationId xmlns:p14="http://schemas.microsoft.com/office/powerpoint/2010/main" xmlns="" val="1864925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Binge-eating disorder</a:t>
            </a:r>
            <a:endParaRPr lang="ar-SA" dirty="0">
              <a:solidFill>
                <a:srgbClr val="FF0000"/>
              </a:solidFill>
            </a:endParaRPr>
          </a:p>
        </p:txBody>
      </p:sp>
      <p:sp>
        <p:nvSpPr>
          <p:cNvPr id="3" name="Content Placeholder 2"/>
          <p:cNvSpPr>
            <a:spLocks noGrp="1"/>
          </p:cNvSpPr>
          <p:nvPr>
            <p:ph idx="1"/>
          </p:nvPr>
        </p:nvSpPr>
        <p:spPr/>
        <p:txBody>
          <a:bodyPr/>
          <a:lstStyle/>
          <a:p>
            <a:r>
              <a:rPr lang="en-US" dirty="0" smtClean="0">
                <a:latin typeface="+mj-lt"/>
                <a:cs typeface="Times New Roman" pitchFamily="18" charset="0"/>
              </a:rPr>
              <a:t>Binge-eating disorder is a psychiatric illness characterized by </a:t>
            </a:r>
            <a:r>
              <a:rPr lang="en-US" dirty="0" smtClean="0"/>
              <a:t>Recurrent </a:t>
            </a:r>
            <a:r>
              <a:rPr lang="en-US" dirty="0" smtClean="0">
                <a:latin typeface="+mj-lt"/>
                <a:cs typeface="Times New Roman" pitchFamily="18" charset="0"/>
              </a:rPr>
              <a:t>uncontrolled </a:t>
            </a:r>
            <a:r>
              <a:rPr lang="en-US" dirty="0" smtClean="0">
                <a:latin typeface="+mj-lt"/>
                <a:cs typeface="Times New Roman" pitchFamily="18" charset="0"/>
              </a:rPr>
              <a:t>episodes of eating that usually occur in the evening</a:t>
            </a:r>
            <a:r>
              <a:rPr lang="en-US" dirty="0" smtClean="0">
                <a:latin typeface="+mj-lt"/>
                <a:cs typeface="Times New Roman" pitchFamily="18"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066800"/>
          </a:xfrm>
        </p:spPr>
        <p:txBody>
          <a:bodyPr>
            <a:normAutofit/>
          </a:bodyPr>
          <a:lstStyle/>
          <a:p>
            <a:pPr rtl="0"/>
            <a:r>
              <a:rPr lang="en-US" dirty="0">
                <a:solidFill>
                  <a:srgbClr val="FF0000"/>
                </a:solidFill>
              </a:rPr>
              <a:t>Binge eating </a:t>
            </a:r>
            <a:r>
              <a:rPr lang="en-US" dirty="0" smtClean="0">
                <a:solidFill>
                  <a:srgbClr val="FF0000"/>
                </a:solidFill>
              </a:rPr>
              <a:t>disorder</a:t>
            </a:r>
            <a:endParaRPr lang="ar-SA" dirty="0">
              <a:solidFill>
                <a:srgbClr val="FF0000"/>
              </a:solidFill>
            </a:endParaRPr>
          </a:p>
        </p:txBody>
      </p:sp>
      <p:sp>
        <p:nvSpPr>
          <p:cNvPr id="3" name="Content Placeholder 2"/>
          <p:cNvSpPr>
            <a:spLocks noGrp="1"/>
          </p:cNvSpPr>
          <p:nvPr>
            <p:ph idx="1"/>
          </p:nvPr>
        </p:nvSpPr>
        <p:spPr>
          <a:xfrm>
            <a:off x="457200" y="1600200"/>
            <a:ext cx="8229600" cy="4800600"/>
          </a:xfrm>
        </p:spPr>
        <p:txBody>
          <a:bodyPr>
            <a:noAutofit/>
          </a:bodyPr>
          <a:lstStyle/>
          <a:p>
            <a:r>
              <a:rPr lang="en-US" sz="2000" dirty="0" smtClean="0"/>
              <a:t>Eating much more rapidly than normal.</a:t>
            </a:r>
          </a:p>
          <a:p>
            <a:r>
              <a:rPr lang="en-US" sz="2000" dirty="0" smtClean="0"/>
              <a:t>Eating until feeling uncomfortably full.</a:t>
            </a:r>
          </a:p>
          <a:p>
            <a:r>
              <a:rPr lang="en-US" sz="2000" dirty="0" smtClean="0"/>
              <a:t>Eating large amount of food when not feeling physically hungry.</a:t>
            </a:r>
          </a:p>
          <a:p>
            <a:r>
              <a:rPr lang="en-US" sz="2000" dirty="0" smtClean="0"/>
              <a:t>Eating alone because of feeling embarrassed by how much one is eating.</a:t>
            </a:r>
          </a:p>
          <a:p>
            <a:r>
              <a:rPr lang="en-US" sz="2000" dirty="0" smtClean="0"/>
              <a:t>Feeling disgusted with oneself, depressed, or very guilty afterward.</a:t>
            </a:r>
          </a:p>
          <a:p>
            <a:pPr algn="l" rtl="0"/>
            <a:endParaRPr lang="en-US" sz="2000" dirty="0" smtClean="0">
              <a:latin typeface="+mj-lt"/>
            </a:endParaRPr>
          </a:p>
          <a:p>
            <a:pPr algn="l" rtl="0"/>
            <a:endParaRPr lang="ar-SA" sz="2000" dirty="0">
              <a:latin typeface="+mj-lt"/>
            </a:endParaRPr>
          </a:p>
        </p:txBody>
      </p:sp>
    </p:spTree>
    <p:extLst>
      <p:ext uri="{BB962C8B-B14F-4D97-AF65-F5344CB8AC3E}">
        <p14:creationId xmlns:p14="http://schemas.microsoft.com/office/powerpoint/2010/main" xmlns="" val="2200585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07504" y="8835"/>
            <a:ext cx="8208912" cy="6732534"/>
          </a:xfrm>
          <a:prstGeom prst="rect">
            <a:avLst/>
          </a:prstGeom>
          <a:noFill/>
          <a:ln w="9525">
            <a:noFill/>
            <a:miter lim="800000"/>
            <a:headEnd/>
            <a:tailEnd/>
          </a:ln>
        </p:spPr>
      </p:pic>
      <mc:AlternateContent xmlns:mc="http://schemas.openxmlformats.org/markup-compatibility/2006">
        <mc:Choice xmlns="" xmlns:p14="http://schemas.microsoft.com/office/powerpoint/2010/main" Requires="p14">
          <p:contentPart p14:bwMode="auto" r:id="rId23">
            <p14:nvContentPartPr>
              <p14:cNvPr id="30730" name="Ink 10"/>
              <p14:cNvContentPartPr>
                <a14:cpLocks xmlns:a14="http://schemas.microsoft.com/office/drawing/2010/main" noRot="1" noChangeAspect="1" noEditPoints="1" noChangeArrowheads="1" noChangeShapeType="1"/>
              </p14:cNvContentPartPr>
              <p14:nvPr/>
            </p14:nvContentPartPr>
            <p14:xfrm>
              <a:off x="1152525" y="6581775"/>
              <a:ext cx="973138" cy="9525"/>
            </p14:xfrm>
          </p:contentPart>
        </mc:Choice>
        <mc:Fallback>
          <p:pic>
            <p:nvPicPr>
              <p:cNvPr id="30730" name="Ink 10"/>
              <p:cNvPicPr>
                <a:picLocks noRot="1" noChangeAspect="1" noEditPoints="1" noChangeArrowheads="1" noChangeShapeType="1"/>
              </p:cNvPicPr>
              <p:nvPr/>
            </p:nvPicPr>
            <p:blipFill>
              <a:blip r:embed="rId24"/>
              <a:stretch>
                <a:fillRect/>
              </a:stretch>
            </p:blipFill>
            <p:spPr>
              <a:xfrm>
                <a:off x="1136684" y="6556612"/>
                <a:ext cx="1004820" cy="59709"/>
              </a:xfrm>
              <a:prstGeom prst="rect">
                <a:avLst/>
              </a:prstGeom>
            </p:spPr>
          </p:pic>
        </mc:Fallback>
      </mc:AlternateContent>
    </p:spTree>
    <p:extLst>
      <p:ext uri="{BB962C8B-B14F-4D97-AF65-F5344CB8AC3E}">
        <p14:creationId xmlns="" xmlns:p14="http://schemas.microsoft.com/office/powerpoint/2010/main" val="3049284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024744" cy="1143000"/>
          </a:xfrm>
        </p:spPr>
        <p:txBody>
          <a:bodyPr>
            <a:normAutofit/>
          </a:bodyPr>
          <a:lstStyle/>
          <a:p>
            <a:r>
              <a:rPr lang="en-US" sz="2800" b="1" dirty="0" smtClean="0"/>
              <a:t>How to assess cause of obesity clinically?</a:t>
            </a:r>
            <a:endParaRPr lang="ar-SA" sz="2800" dirty="0"/>
          </a:p>
        </p:txBody>
      </p:sp>
      <p:sp>
        <p:nvSpPr>
          <p:cNvPr id="3" name="Content Placeholder 2"/>
          <p:cNvSpPr>
            <a:spLocks noGrp="1"/>
          </p:cNvSpPr>
          <p:nvPr>
            <p:ph idx="1"/>
          </p:nvPr>
        </p:nvSpPr>
        <p:spPr>
          <a:xfrm>
            <a:off x="457200" y="1600200"/>
            <a:ext cx="8229600" cy="4525963"/>
          </a:xfrm>
          <a:prstGeom prst="rect">
            <a:avLst/>
          </a:prstGeom>
        </p:spPr>
        <p:txBody>
          <a:bodyPr/>
          <a:lstStyle/>
          <a:p>
            <a:endParaRPr lang="ar-SA"/>
          </a:p>
        </p:txBody>
      </p:sp>
      <p:pic>
        <p:nvPicPr>
          <p:cNvPr id="3074" name="Picture 2"/>
          <p:cNvPicPr>
            <a:picLocks noChangeAspect="1" noChangeArrowheads="1"/>
          </p:cNvPicPr>
          <p:nvPr/>
        </p:nvPicPr>
        <p:blipFill>
          <a:blip r:embed="rId2"/>
          <a:srcRect/>
          <a:stretch>
            <a:fillRect/>
          </a:stretch>
        </p:blipFill>
        <p:spPr bwMode="auto">
          <a:xfrm>
            <a:off x="0" y="1447800"/>
            <a:ext cx="9144000"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Case : </a:t>
            </a:r>
            <a:endParaRPr lang="en-US" dirty="0"/>
          </a:p>
        </p:txBody>
      </p:sp>
      <p:sp>
        <p:nvSpPr>
          <p:cNvPr id="3" name="عنصر نائب للمحتوى 2"/>
          <p:cNvSpPr>
            <a:spLocks noGrp="1"/>
          </p:cNvSpPr>
          <p:nvPr>
            <p:ph idx="1"/>
          </p:nvPr>
        </p:nvSpPr>
        <p:spPr/>
        <p:txBody>
          <a:bodyPr>
            <a:normAutofit/>
          </a:bodyPr>
          <a:lstStyle/>
          <a:p>
            <a:pPr marL="0" indent="0">
              <a:buNone/>
            </a:pPr>
            <a:r>
              <a:rPr lang="en-US" sz="2400" dirty="0" err="1" smtClean="0">
                <a:latin typeface="+mj-lt"/>
                <a:cs typeface="Times New Roman" pitchFamily="18" charset="0"/>
              </a:rPr>
              <a:t>Salma</a:t>
            </a:r>
            <a:r>
              <a:rPr lang="en-US" sz="2400" dirty="0" smtClean="0">
                <a:latin typeface="+mj-lt"/>
                <a:cs typeface="Times New Roman" pitchFamily="18" charset="0"/>
              </a:rPr>
              <a:t> is a 22 year old female presented to the PHC after months of failed dieting to overcome her obesity. Her weight is 98 Kg and her height is 166 cm.</a:t>
            </a:r>
          </a:p>
          <a:p>
            <a:pPr marL="0" indent="0">
              <a:buNone/>
            </a:pPr>
            <a:r>
              <a:rPr lang="en-US" sz="2400" dirty="0" smtClean="0">
                <a:latin typeface="+mj-lt"/>
                <a:cs typeface="Times New Roman" pitchFamily="18" charset="0"/>
              </a:rPr>
              <a:t>During that visit, she mentioned that her lower limbs are getting thinner and noticed numerous stretch marks in her trunk. The doctor noticed that she has acne.</a:t>
            </a:r>
          </a:p>
          <a:p>
            <a:pPr marL="0" indent="0">
              <a:buNone/>
            </a:pPr>
            <a:endParaRPr lang="en-US" sz="2400" dirty="0" smtClean="0">
              <a:latin typeface="+mj-lt"/>
              <a:cs typeface="Times New Roman" pitchFamily="18" charset="0"/>
            </a:endParaRPr>
          </a:p>
          <a:p>
            <a:pPr marL="0" indent="0">
              <a:buNone/>
            </a:pPr>
            <a:r>
              <a:rPr lang="en-US" sz="2400" dirty="0" smtClean="0">
                <a:latin typeface="+mj-lt"/>
                <a:cs typeface="Times New Roman" pitchFamily="18" charset="0"/>
              </a:rPr>
              <a:t>What is the most likely cause of her obesity?</a:t>
            </a:r>
            <a:endParaRPr lang="x-none" sz="2400" smtClean="0">
              <a:latin typeface="+mj-lt"/>
              <a:cs typeface="Times New Roman" pitchFamily="18" charset="0"/>
            </a:endParaRPr>
          </a:p>
          <a:p>
            <a:endParaRPr lang="en-US" sz="2400" dirty="0">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772400" cy="1470025"/>
          </a:xfrm>
        </p:spPr>
        <p:txBody>
          <a:bodyPr>
            <a:normAutofit/>
          </a:bodyPr>
          <a:lstStyle/>
          <a:p>
            <a:r>
              <a:rPr lang="en-US" sz="3400" dirty="0" smtClean="0"/>
              <a:t>Complications</a:t>
            </a:r>
            <a:endParaRPr lang="ar-SA" sz="3400" dirty="0"/>
          </a:p>
        </p:txBody>
      </p:sp>
      <p:sp>
        <p:nvSpPr>
          <p:cNvPr id="5" name="Subtitle 4"/>
          <p:cNvSpPr>
            <a:spLocks noGrp="1"/>
          </p:cNvSpPr>
          <p:nvPr>
            <p:ph type="subTitle" idx="1"/>
          </p:nvPr>
        </p:nvSpPr>
        <p:spPr/>
        <p:txBody>
          <a:bodyPr/>
          <a:lstStyle/>
          <a:p>
            <a:endParaRPr lang="ar-SA"/>
          </a:p>
        </p:txBody>
      </p:sp>
      <p:pic>
        <p:nvPicPr>
          <p:cNvPr id="6" name="Content Placeholder 3" descr="obesitymore1.jpg"/>
          <p:cNvPicPr>
            <a:picLocks noChangeAspect="1"/>
          </p:cNvPicPr>
          <p:nvPr/>
        </p:nvPicPr>
        <p:blipFill>
          <a:blip r:embed="rId2"/>
          <a:stretch>
            <a:fillRect/>
          </a:stretch>
        </p:blipFill>
        <p:spPr>
          <a:xfrm>
            <a:off x="2514600" y="1676400"/>
            <a:ext cx="4111511" cy="457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637468" cy="1362075"/>
          </a:xfrm>
        </p:spPr>
        <p:txBody>
          <a:bodyPr>
            <a:noAutofit/>
          </a:bodyPr>
          <a:lstStyle/>
          <a:p>
            <a:pPr lvl="0"/>
            <a:r>
              <a:rPr lang="en-US" sz="2800" dirty="0"/>
              <a:t>Mainstay of treatment for obesity:</a:t>
            </a:r>
          </a:p>
        </p:txBody>
      </p:sp>
      <p:sp>
        <p:nvSpPr>
          <p:cNvPr id="3" name="Text Placeholder 2"/>
          <p:cNvSpPr>
            <a:spLocks noGrp="1"/>
          </p:cNvSpPr>
          <p:nvPr>
            <p:ph type="body" idx="1"/>
          </p:nvPr>
        </p:nvSpPr>
        <p:spPr>
          <a:xfrm>
            <a:off x="1219201" y="2895600"/>
            <a:ext cx="6676912" cy="2892013"/>
          </a:xfrm>
        </p:spPr>
        <p:txBody>
          <a:bodyPr>
            <a:normAutofit/>
          </a:bodyPr>
          <a:lstStyle/>
          <a:p>
            <a:pPr marL="457200" lvl="0" indent="-457200">
              <a:buFont typeface="+mj-lt"/>
              <a:buAutoNum type="alphaUcPeriod"/>
            </a:pPr>
            <a:r>
              <a:rPr lang="en-US" dirty="0">
                <a:solidFill>
                  <a:srgbClr val="002060"/>
                </a:solidFill>
              </a:rPr>
              <a:t>Diet and exercise.</a:t>
            </a:r>
          </a:p>
          <a:p>
            <a:pPr marL="457200" lvl="0" indent="-457200">
              <a:buFont typeface="+mj-lt"/>
              <a:buAutoNum type="alphaUcPeriod"/>
            </a:pPr>
            <a:r>
              <a:rPr lang="en-US" dirty="0">
                <a:solidFill>
                  <a:srgbClr val="002060"/>
                </a:solidFill>
              </a:rPr>
              <a:t>Pharmacological.</a:t>
            </a:r>
          </a:p>
          <a:p>
            <a:pPr marL="457200" lvl="0" indent="-457200">
              <a:buFont typeface="+mj-lt"/>
              <a:buAutoNum type="alphaUcPeriod"/>
            </a:pPr>
            <a:r>
              <a:rPr lang="en-US" dirty="0">
                <a:solidFill>
                  <a:srgbClr val="002060"/>
                </a:solidFill>
              </a:rPr>
              <a:t>Restrictive surgery.</a:t>
            </a:r>
          </a:p>
          <a:p>
            <a:pPr marL="457200" lvl="0" indent="-457200">
              <a:buFont typeface="+mj-lt"/>
              <a:buAutoNum type="alphaUcPeriod"/>
            </a:pPr>
            <a:r>
              <a:rPr lang="en-US" dirty="0" err="1">
                <a:solidFill>
                  <a:srgbClr val="002060"/>
                </a:solidFill>
              </a:rPr>
              <a:t>Malabsorbative</a:t>
            </a:r>
            <a:r>
              <a:rPr lang="en-US" dirty="0">
                <a:solidFill>
                  <a:srgbClr val="002060"/>
                </a:solidFill>
              </a:rPr>
              <a:t> surgery</a:t>
            </a:r>
            <a:r>
              <a:rPr lang="en-US" dirty="0" smtClean="0">
                <a:solidFill>
                  <a:srgbClr val="002060"/>
                </a:solidFill>
              </a:rPr>
              <a:t>.</a:t>
            </a:r>
            <a:endParaRPr lang="en-US" dirty="0">
              <a:solidFill>
                <a:srgbClr val="002060"/>
              </a:solidFill>
            </a:endParaRPr>
          </a:p>
        </p:txBody>
      </p:sp>
      <p:sp>
        <p:nvSpPr>
          <p:cNvPr id="4" name="Rectangle 3"/>
          <p:cNvSpPr/>
          <p:nvPr/>
        </p:nvSpPr>
        <p:spPr>
          <a:xfrm>
            <a:off x="762000" y="533400"/>
            <a:ext cx="12415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024453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6777317" cy="5562600"/>
          </a:xfrm>
        </p:spPr>
        <p:txBody>
          <a:bodyPr>
            <a:normAutofit/>
          </a:bodyPr>
          <a:lstStyle/>
          <a:p>
            <a:pPr algn="l" rtl="0">
              <a:buFont typeface="Wingdings" pitchFamily="2" charset="2"/>
              <a:buChar char="ü"/>
            </a:pPr>
            <a:r>
              <a:rPr lang="en-US" dirty="0" smtClean="0"/>
              <a:t> </a:t>
            </a:r>
            <a:r>
              <a:rPr lang="en-US" b="1" dirty="0"/>
              <a:t>Mortality: </a:t>
            </a:r>
            <a:r>
              <a:rPr lang="en-US" sz="2600" dirty="0"/>
              <a:t/>
            </a:r>
            <a:br>
              <a:rPr lang="en-US" sz="2600" dirty="0"/>
            </a:br>
            <a:r>
              <a:rPr lang="en-US" sz="2600" dirty="0"/>
              <a:t>       obesity is one of the leading preventable causes of death. Large scale American and European study showed that mortality risk is lowest at a BMI between 20-25 kg\m2 in non-smokers</a:t>
            </a:r>
            <a:r>
              <a:rPr lang="en-US" sz="2600" dirty="0" smtClean="0"/>
              <a:t>.</a:t>
            </a:r>
          </a:p>
          <a:p>
            <a:pPr algn="l" rtl="0">
              <a:buNone/>
            </a:pPr>
            <a:endParaRPr lang="en-US" dirty="0" smtClean="0"/>
          </a:p>
          <a:p>
            <a:pPr>
              <a:buFont typeface="Wingdings" pitchFamily="2" charset="2"/>
              <a:buChar char="ü"/>
            </a:pPr>
            <a:r>
              <a:rPr lang="en-US" b="1" dirty="0" smtClean="0"/>
              <a:t>Morbidity:</a:t>
            </a:r>
          </a:p>
          <a:p>
            <a:pPr>
              <a:buNone/>
            </a:pPr>
            <a:r>
              <a:rPr lang="en-US" sz="2600" dirty="0" smtClean="0"/>
              <a:t>Obesity increases the risk of developing a number of chronic diseases :</a:t>
            </a:r>
          </a:p>
          <a:p>
            <a:pPr algn="l" rtl="0">
              <a:buNone/>
            </a:pPr>
            <a:endParaRPr lang="en-US" dirty="0" smtClean="0"/>
          </a:p>
          <a:p>
            <a:pPr algn="l" rtl="0">
              <a:buNone/>
            </a:pPr>
            <a:endParaRPr lang="en-US" dirty="0"/>
          </a:p>
        </p:txBody>
      </p:sp>
    </p:spTree>
    <p:extLst>
      <p:ext uri="{BB962C8B-B14F-4D97-AF65-F5344CB8AC3E}">
        <p14:creationId xmlns="" xmlns:p14="http://schemas.microsoft.com/office/powerpoint/2010/main" val="3235009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685800"/>
            <a:ext cx="7024744"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en-US" dirty="0" smtClean="0">
                <a:solidFill>
                  <a:schemeClr val="bg1"/>
                </a:solidFill>
              </a:rPr>
              <a:t>1-Diabetes</a:t>
            </a:r>
            <a:endParaRPr lang="ar-SA" dirty="0">
              <a:solidFill>
                <a:schemeClr val="bg1"/>
              </a:solidFill>
            </a:endParaRPr>
          </a:p>
        </p:txBody>
      </p:sp>
      <p:sp>
        <p:nvSpPr>
          <p:cNvPr id="3" name="عنصر نائب للمحتوى 2"/>
          <p:cNvSpPr>
            <a:spLocks noGrp="1"/>
          </p:cNvSpPr>
          <p:nvPr>
            <p:ph idx="1"/>
          </p:nvPr>
        </p:nvSpPr>
        <p:spPr>
          <a:xfrm>
            <a:off x="457200" y="1600200"/>
            <a:ext cx="8229600" cy="4972050"/>
          </a:xfrm>
        </p:spPr>
        <p:txBody>
          <a:bodyPr>
            <a:normAutofit/>
          </a:bodyPr>
          <a:lstStyle/>
          <a:p>
            <a:pPr>
              <a:defRPr/>
            </a:pPr>
            <a:endParaRPr lang="en-US" sz="2400" dirty="0" smtClean="0">
              <a:latin typeface="Times New Roman" pitchFamily="18" charset="0"/>
              <a:cs typeface="Times New Roman" pitchFamily="18" charset="0"/>
            </a:endParaRPr>
          </a:p>
          <a:p>
            <a:pPr>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More </a:t>
            </a:r>
            <a:r>
              <a:rPr lang="en-US" sz="2400" dirty="0">
                <a:latin typeface="Times New Roman" pitchFamily="18" charset="0"/>
                <a:cs typeface="Times New Roman" pitchFamily="18" charset="0"/>
              </a:rPr>
              <a:t>than 80 percent of cases of type 2 diabetes can be attributed to </a:t>
            </a:r>
            <a:r>
              <a:rPr lang="en-US" sz="2400" dirty="0" smtClean="0">
                <a:latin typeface="Times New Roman" pitchFamily="18" charset="0"/>
                <a:cs typeface="Times New Roman" pitchFamily="18" charset="0"/>
              </a:rPr>
              <a:t>obesity.</a:t>
            </a:r>
          </a:p>
          <a:p>
            <a:pPr>
              <a:buFontTx/>
              <a:buNone/>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At </a:t>
            </a:r>
            <a:r>
              <a:rPr lang="en-US" sz="2400" dirty="0">
                <a:latin typeface="Times New Roman" pitchFamily="18" charset="0"/>
                <a:cs typeface="Times New Roman" pitchFamily="18" charset="0"/>
              </a:rPr>
              <a:t>a BMI greater than 35 kg/m2, the relative risk for diabetes adjusted for age increased to 61</a:t>
            </a:r>
            <a:r>
              <a:rPr lang="en-US" sz="2400" dirty="0" smtClean="0">
                <a:latin typeface="Times New Roman" pitchFamily="18" charset="0"/>
                <a:cs typeface="Times New Roman" pitchFamily="18" charset="0"/>
              </a:rPr>
              <a:t>.</a:t>
            </a:r>
          </a:p>
          <a:p>
            <a:pPr>
              <a:buFontTx/>
              <a:buNone/>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Weight gain after age 18 years in women and after age 20 years in men also increases the risk of type 2 diabetes.</a:t>
            </a:r>
            <a:endParaRPr lang="ar-SA" sz="2400" dirty="0">
              <a:latin typeface="Times New Roman" pitchFamily="18" charset="0"/>
              <a:cs typeface="Times New Roman" pitchFamily="18" charset="0"/>
            </a:endParaRPr>
          </a:p>
        </p:txBody>
      </p:sp>
      <p:pic>
        <p:nvPicPr>
          <p:cNvPr id="5" name="Picture 4" descr="images (14).jpg"/>
          <p:cNvPicPr>
            <a:picLocks noChangeAspect="1"/>
          </p:cNvPicPr>
          <p:nvPr/>
        </p:nvPicPr>
        <p:blipFill>
          <a:blip r:embed="rId2" cstate="print"/>
          <a:stretch>
            <a:fillRect/>
          </a:stretch>
        </p:blipFill>
        <p:spPr>
          <a:xfrm>
            <a:off x="5638800" y="762000"/>
            <a:ext cx="2305050" cy="1008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685800"/>
            <a:ext cx="7024744"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en-US" dirty="0" smtClean="0">
                <a:solidFill>
                  <a:schemeClr val="bg1"/>
                </a:solidFill>
              </a:rPr>
              <a:t>2-Hypertension</a:t>
            </a:r>
            <a:endParaRPr lang="ar-SA" dirty="0">
              <a:solidFill>
                <a:schemeClr val="bg1"/>
              </a:solidFill>
            </a:endParaRPr>
          </a:p>
        </p:txBody>
      </p:sp>
      <p:sp>
        <p:nvSpPr>
          <p:cNvPr id="39939" name="عنصر نائب للمحتوى 2"/>
          <p:cNvSpPr>
            <a:spLocks noGrp="1"/>
          </p:cNvSpPr>
          <p:nvPr>
            <p:ph idx="1"/>
          </p:nvPr>
        </p:nvSpPr>
        <p:spPr>
          <a:xfrm>
            <a:off x="457200" y="1600200"/>
            <a:ext cx="8229600" cy="4972050"/>
          </a:xfrm>
        </p:spPr>
        <p:txBody>
          <a:bodyPr>
            <a:normAutofit/>
          </a:bodyPr>
          <a:lstStyle/>
          <a:p>
            <a:pPr>
              <a:buNone/>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risk of hypertension is greatest in those subjects with upper body and abdominal obesity.</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Persistent obesity makes the hypertension more difficult to control by interfering with the efficacy of antihypertensive drugs.</a:t>
            </a:r>
            <a:endParaRPr lang="ar-SA" sz="2400" dirty="0" smtClean="0">
              <a:latin typeface="Times New Roman" pitchFamily="18" charset="0"/>
              <a:cs typeface="Times New Roman" pitchFamily="18" charset="0"/>
            </a:endParaRPr>
          </a:p>
        </p:txBody>
      </p:sp>
      <p:pic>
        <p:nvPicPr>
          <p:cNvPr id="5" name="Picture 4" descr="images (15).jpg"/>
          <p:cNvPicPr>
            <a:picLocks noChangeAspect="1"/>
          </p:cNvPicPr>
          <p:nvPr/>
        </p:nvPicPr>
        <p:blipFill>
          <a:blip r:embed="rId2" cstate="print"/>
          <a:stretch>
            <a:fillRect/>
          </a:stretch>
        </p:blipFill>
        <p:spPr>
          <a:xfrm>
            <a:off x="5791200" y="838200"/>
            <a:ext cx="1984251" cy="966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fade">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4" end="4"/>
                                            </p:txEl>
                                          </p:spTgt>
                                        </p:tgtEl>
                                        <p:attrNameLst>
                                          <p:attrName>style.visibility</p:attrName>
                                        </p:attrNameLst>
                                      </p:cBhvr>
                                      <p:to>
                                        <p:strVal val="visible"/>
                                      </p:to>
                                    </p:set>
                                    <p:animEffect transition="in" filter="fade">
                                      <p:cBhvr>
                                        <p:cTn id="12"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685800"/>
            <a:ext cx="7024744"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en-US" dirty="0" smtClean="0">
                <a:solidFill>
                  <a:schemeClr val="bg1"/>
                </a:solidFill>
              </a:rPr>
              <a:t>3-Dyslipidemia</a:t>
            </a:r>
            <a:endParaRPr lang="ar-SA" dirty="0">
              <a:solidFill>
                <a:schemeClr val="bg1"/>
              </a:solidFill>
            </a:endParaRPr>
          </a:p>
        </p:txBody>
      </p:sp>
      <p:sp>
        <p:nvSpPr>
          <p:cNvPr id="40963" name="عنصر نائب للمحتوى 2"/>
          <p:cNvSpPr>
            <a:spLocks noGrp="1"/>
          </p:cNvSpPr>
          <p:nvPr>
            <p:ph idx="1"/>
          </p:nvPr>
        </p:nvSpPr>
        <p:spPr>
          <a:xfrm>
            <a:off x="457200" y="2667000"/>
            <a:ext cx="8229600" cy="3459163"/>
          </a:xfrm>
        </p:spPr>
        <p:txBody>
          <a:bodyPr>
            <a:normAutofit/>
          </a:bodyPr>
          <a:lstStyle/>
          <a:p>
            <a:r>
              <a:rPr lang="en-US" sz="2400" dirty="0" smtClean="0">
                <a:latin typeface="Times New Roman" pitchFamily="18" charset="0"/>
                <a:cs typeface="Times New Roman" pitchFamily="18" charset="0"/>
              </a:rPr>
              <a:t>The prevalence of obesity-associated </a:t>
            </a:r>
            <a:r>
              <a:rPr lang="en-US" sz="2400" dirty="0" err="1" smtClean="0">
                <a:latin typeface="Times New Roman" pitchFamily="18" charset="0"/>
                <a:cs typeface="Times New Roman" pitchFamily="18" charset="0"/>
              </a:rPr>
              <a:t>dyslipidemia</a:t>
            </a:r>
            <a:r>
              <a:rPr lang="en-US" sz="2400" dirty="0" smtClean="0">
                <a:latin typeface="Times New Roman" pitchFamily="18" charset="0"/>
                <a:cs typeface="Times New Roman" pitchFamily="18" charset="0"/>
              </a:rPr>
              <a:t> may be decreasing.</a:t>
            </a:r>
          </a:p>
          <a:p>
            <a:r>
              <a:rPr lang="en-US" sz="2400" dirty="0" smtClean="0">
                <a:latin typeface="Times New Roman" pitchFamily="18" charset="0"/>
                <a:cs typeface="Times New Roman" pitchFamily="18" charset="0"/>
              </a:rPr>
              <a:t>Unfavorable obesity-related effects include: high (LDL), (VLDL)and triglycerides.</a:t>
            </a:r>
          </a:p>
          <a:p>
            <a:pPr>
              <a:buFontTx/>
              <a:buNone/>
            </a:pPr>
            <a:endParaRPr lang="en-US" sz="2400" dirty="0" smtClean="0">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 Reduction in serum (HDL) cholesterol of about 5 percent</a:t>
            </a:r>
            <a:r>
              <a:rPr lang="en-US" sz="2400" dirty="0" smtClean="0">
                <a:latin typeface="Times New Roman" pitchFamily="18" charset="0"/>
                <a:cs typeface="Times New Roman" pitchFamily="18" charset="0"/>
              </a:rPr>
              <a:t> .</a:t>
            </a:r>
            <a:endParaRPr lang="ar-SA" sz="2400" dirty="0" smtClean="0">
              <a:latin typeface="Times New Roman" pitchFamily="18" charset="0"/>
              <a:cs typeface="Times New Roman" pitchFamily="18" charset="0"/>
            </a:endParaRPr>
          </a:p>
        </p:txBody>
      </p:sp>
      <p:pic>
        <p:nvPicPr>
          <p:cNvPr id="5" name="Picture 4" descr="images (16).jpg"/>
          <p:cNvPicPr>
            <a:picLocks noChangeAspect="1"/>
          </p:cNvPicPr>
          <p:nvPr/>
        </p:nvPicPr>
        <p:blipFill>
          <a:blip r:embed="rId2" cstate="print"/>
          <a:stretch>
            <a:fillRect/>
          </a:stretch>
        </p:blipFill>
        <p:spPr>
          <a:xfrm>
            <a:off x="5943600" y="762000"/>
            <a:ext cx="2086917" cy="1049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762000"/>
            <a:ext cx="7024744"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en-US" dirty="0" smtClean="0">
                <a:solidFill>
                  <a:schemeClr val="bg1"/>
                </a:solidFill>
              </a:rPr>
              <a:t>4-Heart Disease</a:t>
            </a:r>
            <a:endParaRPr lang="ar-SA" dirty="0">
              <a:solidFill>
                <a:schemeClr val="bg1"/>
              </a:solidFill>
            </a:endParaRPr>
          </a:p>
        </p:txBody>
      </p:sp>
      <p:sp>
        <p:nvSpPr>
          <p:cNvPr id="41987" name="عنصر نائب للمحتوى 2"/>
          <p:cNvSpPr>
            <a:spLocks noGrp="1"/>
          </p:cNvSpPr>
          <p:nvPr>
            <p:ph idx="1"/>
          </p:nvPr>
        </p:nvSpPr>
        <p:spPr>
          <a:xfrm>
            <a:off x="457200" y="2819400"/>
            <a:ext cx="8229600" cy="3306763"/>
          </a:xfrm>
        </p:spPr>
        <p:txBody>
          <a:bodyPr>
            <a:normAutofit/>
          </a:bodyPr>
          <a:lstStyle/>
          <a:p>
            <a:r>
              <a:rPr lang="en-US" sz="2400" dirty="0" smtClean="0">
                <a:latin typeface="Times New Roman" pitchFamily="18" charset="0"/>
                <a:cs typeface="Times New Roman" pitchFamily="18" charset="0"/>
              </a:rPr>
              <a:t>1) Coronary disease.</a:t>
            </a:r>
          </a:p>
          <a:p>
            <a:r>
              <a:rPr lang="en-US" sz="2400" dirty="0" smtClean="0">
                <a:latin typeface="Times New Roman" pitchFamily="18" charset="0"/>
                <a:cs typeface="Times New Roman" pitchFamily="18" charset="0"/>
              </a:rPr>
              <a:t>2) Heart failure.</a:t>
            </a:r>
          </a:p>
          <a:p>
            <a:r>
              <a:rPr lang="en-US" sz="2400" dirty="0" smtClean="0">
                <a:latin typeface="Times New Roman" pitchFamily="18" charset="0"/>
                <a:cs typeface="Times New Roman" pitchFamily="18" charset="0"/>
              </a:rPr>
              <a:t>3) Myocardial </a:t>
            </a:r>
            <a:r>
              <a:rPr lang="en-US" sz="2400" dirty="0" err="1" smtClean="0">
                <a:latin typeface="Times New Roman" pitchFamily="18" charset="0"/>
                <a:cs typeface="Times New Roman" pitchFamily="18" charset="0"/>
              </a:rPr>
              <a:t>Steatosis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Atrial</a:t>
            </a:r>
            <a:r>
              <a:rPr lang="en-US" sz="2400" dirty="0" smtClean="0">
                <a:latin typeface="Times New Roman" pitchFamily="18" charset="0"/>
                <a:cs typeface="Times New Roman" pitchFamily="18" charset="0"/>
              </a:rPr>
              <a:t> fibrillation/flutter.</a:t>
            </a:r>
            <a:endParaRPr lang="ar-SA" sz="2400" dirty="0" smtClean="0">
              <a:latin typeface="Times New Roman" pitchFamily="18" charset="0"/>
              <a:cs typeface="Times New Roman" pitchFamily="18" charset="0"/>
            </a:endParaRPr>
          </a:p>
        </p:txBody>
      </p:sp>
      <p:pic>
        <p:nvPicPr>
          <p:cNvPr id="5" name="Picture 4" descr="download (10).jpg"/>
          <p:cNvPicPr>
            <a:picLocks noChangeAspect="1"/>
          </p:cNvPicPr>
          <p:nvPr/>
        </p:nvPicPr>
        <p:blipFill>
          <a:blip r:embed="rId2" cstate="print"/>
          <a:stretch>
            <a:fillRect/>
          </a:stretch>
        </p:blipFill>
        <p:spPr>
          <a:xfrm>
            <a:off x="6096000" y="838200"/>
            <a:ext cx="1827460" cy="1035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85800"/>
            <a:ext cx="7024744" cy="914400"/>
          </a:xfr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smtClean="0">
                <a:solidFill>
                  <a:schemeClr val="bg1"/>
                </a:solidFill>
              </a:rPr>
              <a:t>5- Skin changes</a:t>
            </a:r>
            <a:endParaRPr lang="ar-SA" dirty="0">
              <a:solidFill>
                <a:schemeClr val="bg1"/>
              </a:solidFill>
            </a:endParaRPr>
          </a:p>
        </p:txBody>
      </p:sp>
      <p:sp>
        <p:nvSpPr>
          <p:cNvPr id="3" name="عنصر نائب للمحتوى 2"/>
          <p:cNvSpPr>
            <a:spLocks noGrp="1"/>
          </p:cNvSpPr>
          <p:nvPr>
            <p:ph idx="1"/>
          </p:nvPr>
        </p:nvSpPr>
        <p:spPr>
          <a:xfrm>
            <a:off x="457200" y="1600200"/>
            <a:ext cx="8229600" cy="4925144"/>
          </a:xfrm>
        </p:spPr>
        <p:txBody>
          <a:bodyPr>
            <a:normAutofit/>
          </a:bodyPr>
          <a:lstStyle/>
          <a:p>
            <a:pPr marL="514350" indent="-514350">
              <a:buFontTx/>
              <a:buAutoNum type="arabicPeriod"/>
            </a:pPr>
            <a:endParaRPr lang="en-US" sz="2400" dirty="0" smtClean="0">
              <a:latin typeface="Times New Roman" pitchFamily="18" charset="0"/>
              <a:cs typeface="Times New Roman" pitchFamily="18" charset="0"/>
            </a:endParaRPr>
          </a:p>
          <a:p>
            <a:pPr marL="514350" indent="-514350">
              <a:buFontTx/>
              <a:buAutoNum type="arabicPeriod"/>
            </a:pPr>
            <a:r>
              <a:rPr lang="en-US" sz="2400" b="1" dirty="0" smtClean="0">
                <a:latin typeface="Times New Roman" pitchFamily="18" charset="0"/>
                <a:cs typeface="Times New Roman" pitchFamily="18" charset="0"/>
              </a:rPr>
              <a:t>Stretch marks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striae</a:t>
            </a:r>
            <a:r>
              <a:rPr lang="en-US" sz="2400" dirty="0" smtClean="0">
                <a:latin typeface="Times New Roman" pitchFamily="18" charset="0"/>
                <a:cs typeface="Times New Roman" pitchFamily="18" charset="0"/>
              </a:rPr>
              <a:t>). are common and reflect the tension on the skin from expanding subcutaneous deposits of fat.</a:t>
            </a:r>
          </a:p>
          <a:p>
            <a:pPr marL="514350" indent="-514350">
              <a:buFontTx/>
              <a:buAutoNum type="arabicPeriod"/>
            </a:pPr>
            <a:endParaRPr lang="en-US" sz="2400" dirty="0" smtClean="0">
              <a:latin typeface="Times New Roman" pitchFamily="18" charset="0"/>
              <a:cs typeface="Times New Roman" pitchFamily="18" charset="0"/>
            </a:endParaRPr>
          </a:p>
          <a:p>
            <a:pPr marL="514350" indent="-514350">
              <a:buFontTx/>
              <a:buAutoNum type="arabicPeriod"/>
            </a:pPr>
            <a:r>
              <a:rPr lang="en-US" sz="2400" dirty="0" err="1" smtClean="0">
                <a:latin typeface="Times New Roman" pitchFamily="18" charset="0"/>
                <a:cs typeface="Times New Roman" pitchFamily="18" charset="0"/>
              </a:rPr>
              <a:t>Acanthosis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nigricans</a:t>
            </a:r>
            <a:r>
              <a:rPr lang="en-US" sz="2400" dirty="0" smtClean="0">
                <a:latin typeface="Times New Roman" pitchFamily="18" charset="0"/>
                <a:cs typeface="Times New Roman" pitchFamily="18" charset="0"/>
              </a:rPr>
              <a:t> (hyper pig.).</a:t>
            </a:r>
          </a:p>
          <a:p>
            <a:pPr marL="514350" indent="-514350">
              <a:buFontTx/>
              <a:buAutoNum type="arabicPeriod"/>
            </a:pPr>
            <a:endParaRPr lang="en-US" sz="2400" dirty="0" smtClean="0">
              <a:latin typeface="Times New Roman" pitchFamily="18" charset="0"/>
              <a:cs typeface="Times New Roman" pitchFamily="18" charset="0"/>
            </a:endParaRPr>
          </a:p>
          <a:p>
            <a:pPr marL="514350" indent="-514350">
              <a:buFontTx/>
              <a:buAutoNum type="arabicPeriod"/>
            </a:pPr>
            <a:r>
              <a:rPr lang="en-US" sz="2400" dirty="0" err="1" smtClean="0">
                <a:latin typeface="Times New Roman" pitchFamily="18" charset="0"/>
                <a:cs typeface="Times New Roman" pitchFamily="18" charset="0"/>
              </a:rPr>
              <a:t>Hirsutism</a:t>
            </a:r>
            <a:endParaRPr lang="en-US" sz="2400" dirty="0" smtClean="0">
              <a:latin typeface="Times New Roman" pitchFamily="18" charset="0"/>
              <a:cs typeface="Times New Roman" pitchFamily="18" charset="0"/>
            </a:endParaRPr>
          </a:p>
          <a:p>
            <a:pPr marL="514350" indent="-514350"/>
            <a:endParaRPr lang="en-US" sz="2400" dirty="0" smtClean="0">
              <a:latin typeface="Times New Roman" pitchFamily="18" charset="0"/>
              <a:cs typeface="Times New Roman" pitchFamily="18" charset="0"/>
            </a:endParaRPr>
          </a:p>
        </p:txBody>
      </p:sp>
      <p:pic>
        <p:nvPicPr>
          <p:cNvPr id="4" name="Picture 3" descr="images (17).jpg"/>
          <p:cNvPicPr>
            <a:picLocks noChangeAspect="1"/>
          </p:cNvPicPr>
          <p:nvPr/>
        </p:nvPicPr>
        <p:blipFill>
          <a:blip r:embed="rId2" cstate="print"/>
          <a:stretch>
            <a:fillRect/>
          </a:stretch>
        </p:blipFill>
        <p:spPr>
          <a:xfrm>
            <a:off x="5029200" y="3886200"/>
            <a:ext cx="3497718" cy="2103115"/>
          </a:xfrm>
          <a:prstGeom prst="rect">
            <a:avLst/>
          </a:prstGeom>
        </p:spPr>
      </p:pic>
      <p:sp>
        <p:nvSpPr>
          <p:cNvPr id="5" name="TextBox 4"/>
          <p:cNvSpPr txBox="1"/>
          <p:nvPr/>
        </p:nvSpPr>
        <p:spPr>
          <a:xfrm>
            <a:off x="5724128" y="6021288"/>
            <a:ext cx="2088232" cy="369332"/>
          </a:xfrm>
          <a:prstGeom prst="rect">
            <a:avLst/>
          </a:prstGeom>
          <a:noFill/>
        </p:spPr>
        <p:txBody>
          <a:bodyPr wrap="square" rtlCol="1">
            <a:spAutoFit/>
          </a:bodyPr>
          <a:lstStyle/>
          <a:p>
            <a:pPr algn="ctr"/>
            <a:r>
              <a:rPr lang="en-US" dirty="0" err="1" smtClean="0"/>
              <a:t>Striae</a:t>
            </a:r>
            <a:r>
              <a:rPr lang="en-US"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09601"/>
            <a:ext cx="8229600" cy="54102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a:defRPr/>
            </a:pPr>
            <a:r>
              <a:rPr lang="en-US" dirty="0" smtClean="0">
                <a:solidFill>
                  <a:schemeClr val="bg1"/>
                </a:solidFill>
              </a:rPr>
              <a:t>6- Gout.</a:t>
            </a:r>
          </a:p>
          <a:p>
            <a:pPr>
              <a:defRPr/>
            </a:pPr>
            <a:r>
              <a:rPr lang="en-US" dirty="0" smtClean="0">
                <a:solidFill>
                  <a:schemeClr val="bg1"/>
                </a:solidFill>
              </a:rPr>
              <a:t>7-Stroke.</a:t>
            </a:r>
          </a:p>
          <a:p>
            <a:pPr>
              <a:defRPr/>
            </a:pPr>
            <a:r>
              <a:rPr lang="en-US" dirty="0" smtClean="0">
                <a:solidFill>
                  <a:schemeClr val="bg1"/>
                </a:solidFill>
              </a:rPr>
              <a:t>8- Venous thrombosis.</a:t>
            </a:r>
          </a:p>
          <a:p>
            <a:pPr>
              <a:defRPr/>
            </a:pPr>
            <a:r>
              <a:rPr lang="en-US" dirty="0" smtClean="0">
                <a:solidFill>
                  <a:schemeClr val="bg1"/>
                </a:solidFill>
              </a:rPr>
              <a:t>9- Dementia.</a:t>
            </a:r>
          </a:p>
          <a:p>
            <a:pPr>
              <a:defRPr/>
            </a:pPr>
            <a:r>
              <a:rPr lang="en-US" dirty="0" smtClean="0">
                <a:solidFill>
                  <a:schemeClr val="bg1"/>
                </a:solidFill>
              </a:rPr>
              <a:t>10- Obstructive sleep </a:t>
            </a:r>
            <a:r>
              <a:rPr lang="en-US" dirty="0" err="1" smtClean="0">
                <a:solidFill>
                  <a:schemeClr val="bg1"/>
                </a:solidFill>
              </a:rPr>
              <a:t>apnoea</a:t>
            </a:r>
            <a:r>
              <a:rPr lang="en-US" dirty="0" smtClean="0">
                <a:solidFill>
                  <a:schemeClr val="bg1"/>
                </a:solidFill>
              </a:rPr>
              <a:t>.</a:t>
            </a:r>
          </a:p>
          <a:p>
            <a:pPr>
              <a:defRPr/>
            </a:pPr>
            <a:r>
              <a:rPr lang="en-US" dirty="0" smtClean="0">
                <a:solidFill>
                  <a:schemeClr val="bg1"/>
                </a:solidFill>
              </a:rPr>
              <a:t>11- </a:t>
            </a:r>
            <a:r>
              <a:rPr lang="en-US" dirty="0" err="1" smtClean="0">
                <a:solidFill>
                  <a:schemeClr val="bg1"/>
                </a:solidFill>
              </a:rPr>
              <a:t>Hepatobilliary</a:t>
            </a:r>
            <a:r>
              <a:rPr lang="en-US" dirty="0" smtClean="0">
                <a:solidFill>
                  <a:schemeClr val="bg1"/>
                </a:solidFill>
              </a:rPr>
              <a:t> disease.</a:t>
            </a:r>
          </a:p>
          <a:p>
            <a:pPr>
              <a:defRPr/>
            </a:pPr>
            <a:r>
              <a:rPr lang="en-US" dirty="0" smtClean="0">
                <a:solidFill>
                  <a:schemeClr val="bg1"/>
                </a:solidFill>
              </a:rPr>
              <a:t>12-GERD/ GI cancer.</a:t>
            </a:r>
          </a:p>
          <a:p>
            <a:pPr>
              <a:defRPr/>
            </a:pPr>
            <a:r>
              <a:rPr lang="en-US" dirty="0" smtClean="0">
                <a:solidFill>
                  <a:schemeClr val="bg1"/>
                </a:solidFill>
              </a:rPr>
              <a:t>13- Osteoarthritis.</a:t>
            </a:r>
          </a:p>
          <a:p>
            <a:pPr>
              <a:defRPr/>
            </a:pPr>
            <a:r>
              <a:rPr lang="en-US" dirty="0" smtClean="0">
                <a:solidFill>
                  <a:schemeClr val="bg1"/>
                </a:solidFill>
              </a:rPr>
              <a:t>14- Kidney Disease.</a:t>
            </a:r>
          </a:p>
          <a:p>
            <a:pPr>
              <a:defRPr/>
            </a:pPr>
            <a:r>
              <a:rPr lang="en-US" dirty="0" smtClean="0">
                <a:solidFill>
                  <a:schemeClr val="bg1"/>
                </a:solidFill>
              </a:rPr>
              <a:t>15- Depression.</a:t>
            </a:r>
          </a:p>
          <a:p>
            <a:pPr>
              <a:defRPr/>
            </a:pPr>
            <a:r>
              <a:rPr lang="en-US" dirty="0" smtClean="0">
                <a:solidFill>
                  <a:schemeClr val="bg1"/>
                </a:solidFill>
              </a:rPr>
              <a:t>16- Poor mobility.</a:t>
            </a:r>
          </a:p>
          <a:p>
            <a:pPr>
              <a:defRPr/>
            </a:pPr>
            <a:endParaRPr lang="ar-SA" dirty="0" smtClean="0">
              <a:solidFill>
                <a:srgbClr val="00B050"/>
              </a:solidFill>
            </a:endParaRPr>
          </a:p>
          <a:p>
            <a:pPr>
              <a:defRPr/>
            </a:pPr>
            <a:endParaRPr lang="ar-SA" dirty="0">
              <a:solidFill>
                <a:srgbClr val="00B050"/>
              </a:solidFill>
            </a:endParaRPr>
          </a:p>
        </p:txBody>
      </p:sp>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How would someone lose weight?</a:t>
            </a:r>
            <a:endParaRPr lang="en-US" dirty="0"/>
          </a:p>
        </p:txBody>
      </p:sp>
      <p:sp>
        <p:nvSpPr>
          <p:cNvPr id="3" name="Content Placeholder 2"/>
          <p:cNvSpPr>
            <a:spLocks noGrp="1"/>
          </p:cNvSpPr>
          <p:nvPr>
            <p:ph idx="1"/>
          </p:nvPr>
        </p:nvSpPr>
        <p:spPr/>
        <p:txBody>
          <a:bodyPr/>
          <a:lstStyle/>
          <a:p>
            <a:pPr algn="l" rtl="0"/>
            <a:r>
              <a:rPr lang="en-US" dirty="0" smtClean="0"/>
              <a:t>Well, there are 3 ways to do that:</a:t>
            </a:r>
            <a:endParaRPr lang="en-US" dirty="0"/>
          </a:p>
        </p:txBody>
      </p:sp>
      <p:graphicFrame>
        <p:nvGraphicFramePr>
          <p:cNvPr id="5" name="Diagram 4"/>
          <p:cNvGraphicFramePr/>
          <p:nvPr>
            <p:extLst>
              <p:ext uri="{D42A27DB-BD31-4B8C-83A1-F6EECF244321}">
                <p14:modId xmlns="" xmlns:p14="http://schemas.microsoft.com/office/powerpoint/2010/main" val="1706955993"/>
              </p:ext>
            </p:extLst>
          </p:nvPr>
        </p:nvGraphicFramePr>
        <p:xfrm>
          <a:off x="1676400" y="2743200"/>
          <a:ext cx="59436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454274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Angsana New" pitchFamily="18" charset="-34"/>
                <a:ea typeface="+mn-ea"/>
                <a:cs typeface="Angsana New" pitchFamily="18" charset="-34"/>
              </a:rPr>
              <a:t>1\ Lifestyle Modification</a:t>
            </a:r>
          </a:p>
        </p:txBody>
      </p:sp>
      <p:graphicFrame>
        <p:nvGraphicFramePr>
          <p:cNvPr id="3" name="Diagram 2"/>
          <p:cNvGraphicFramePr/>
          <p:nvPr>
            <p:extLst>
              <p:ext uri="{D42A27DB-BD31-4B8C-83A1-F6EECF244321}">
                <p14:modId xmlns="" xmlns:p14="http://schemas.microsoft.com/office/powerpoint/2010/main" val="3062891361"/>
              </p:ext>
            </p:extLst>
          </p:nvPr>
        </p:nvGraphicFramePr>
        <p:xfrm>
          <a:off x="838200" y="1676400"/>
          <a:ext cx="7696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9316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6637468" cy="1362075"/>
          </a:xfrm>
        </p:spPr>
        <p:txBody>
          <a:bodyPr>
            <a:noAutofit/>
          </a:bodyPr>
          <a:lstStyle/>
          <a:p>
            <a:pPr lvl="0"/>
            <a:r>
              <a:rPr lang="en-US" sz="2800" dirty="0" smtClean="0"/>
              <a:t>All of the following considered as an indication for bariatric surgery, except :</a:t>
            </a:r>
            <a:endParaRPr lang="ar-SA" sz="2800" dirty="0"/>
          </a:p>
        </p:txBody>
      </p:sp>
      <p:sp>
        <p:nvSpPr>
          <p:cNvPr id="3" name="Text Placeholder 2"/>
          <p:cNvSpPr>
            <a:spLocks noGrp="1"/>
          </p:cNvSpPr>
          <p:nvPr>
            <p:ph type="body" idx="1"/>
          </p:nvPr>
        </p:nvSpPr>
        <p:spPr>
          <a:xfrm>
            <a:off x="1219201" y="2895600"/>
            <a:ext cx="6676912" cy="2892013"/>
          </a:xfrm>
        </p:spPr>
        <p:txBody>
          <a:bodyPr>
            <a:noAutofit/>
          </a:bodyPr>
          <a:lstStyle/>
          <a:p>
            <a:pPr marL="457200" lvl="0" indent="-457200">
              <a:buFont typeface="+mj-lt"/>
              <a:buAutoNum type="alphaUcPeriod"/>
            </a:pPr>
            <a:r>
              <a:rPr lang="en-US" sz="1800" dirty="0" smtClean="0">
                <a:solidFill>
                  <a:srgbClr val="002060"/>
                </a:solidFill>
                <a:sym typeface="Wingdings" pitchFamily="2" charset="2"/>
              </a:rPr>
              <a:t>BMI &gt; 40 </a:t>
            </a:r>
            <a:r>
              <a:rPr lang="en-US" sz="1800" dirty="0">
                <a:solidFill>
                  <a:srgbClr val="002060"/>
                </a:solidFill>
              </a:rPr>
              <a:t> </a:t>
            </a:r>
          </a:p>
          <a:p>
            <a:pPr marL="457200" lvl="0" indent="-457200">
              <a:buFont typeface="+mj-lt"/>
              <a:buAutoNum type="alphaUcPeriod"/>
            </a:pPr>
            <a:r>
              <a:rPr lang="en-US" sz="1800" dirty="0" smtClean="0">
                <a:solidFill>
                  <a:srgbClr val="002060"/>
                </a:solidFill>
              </a:rPr>
              <a:t>Age (60 &amp; above).</a:t>
            </a:r>
            <a:endParaRPr lang="en-US" sz="1800" dirty="0">
              <a:solidFill>
                <a:srgbClr val="002060"/>
              </a:solidFill>
            </a:endParaRPr>
          </a:p>
          <a:p>
            <a:pPr marL="457200" lvl="0" indent="-457200">
              <a:buFont typeface="+mj-lt"/>
              <a:buAutoNum type="alphaUcPeriod"/>
            </a:pPr>
            <a:r>
              <a:rPr lang="en-US" sz="1800" dirty="0" smtClean="0">
                <a:solidFill>
                  <a:srgbClr val="002060"/>
                </a:solidFill>
                <a:sym typeface="Wingdings" pitchFamily="2" charset="2"/>
              </a:rPr>
              <a:t>BMI 30- 30.9 and associated with obesity related health problems</a:t>
            </a:r>
            <a:r>
              <a:rPr lang="en-US" sz="1800" dirty="0" smtClean="0">
                <a:solidFill>
                  <a:srgbClr val="002060"/>
                </a:solidFill>
              </a:rPr>
              <a:t>.</a:t>
            </a:r>
          </a:p>
          <a:p>
            <a:pPr marL="457200" lvl="0" indent="-457200">
              <a:buFont typeface="+mj-lt"/>
              <a:buAutoNum type="alphaUcPeriod"/>
            </a:pPr>
            <a:r>
              <a:rPr lang="en-US" sz="1800" dirty="0" smtClean="0">
                <a:solidFill>
                  <a:srgbClr val="002060"/>
                </a:solidFill>
              </a:rPr>
              <a:t>If all other methods tried and did not </a:t>
            </a:r>
            <a:r>
              <a:rPr lang="en-US" sz="1700" dirty="0" smtClean="0">
                <a:solidFill>
                  <a:srgbClr val="002060"/>
                </a:solidFill>
              </a:rPr>
              <a:t>work.</a:t>
            </a:r>
            <a:endParaRPr lang="ar-SA" sz="1700" dirty="0">
              <a:solidFill>
                <a:srgbClr val="002060"/>
              </a:solidFill>
            </a:endParaRPr>
          </a:p>
        </p:txBody>
      </p:sp>
      <p:sp>
        <p:nvSpPr>
          <p:cNvPr id="4" name="Rectangle 3"/>
          <p:cNvSpPr/>
          <p:nvPr/>
        </p:nvSpPr>
        <p:spPr>
          <a:xfrm>
            <a:off x="762000" y="533400"/>
            <a:ext cx="12415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Pre-test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745059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58944" cy="1293912"/>
          </a:xfrm>
        </p:spPr>
        <p:txBody>
          <a:bodyPr/>
          <a:lstStyle/>
          <a:p>
            <a:r>
              <a:rPr lang="en-US" b="1" dirty="0" smtClean="0"/>
              <a:t>Eat </a:t>
            </a:r>
            <a:r>
              <a:rPr lang="en-US" b="1" dirty="0"/>
              <a:t>healthy meals and snacks</a:t>
            </a:r>
            <a:endParaRPr lang="ar-SA" dirty="0"/>
          </a:p>
        </p:txBody>
      </p:sp>
      <p:sp>
        <p:nvSpPr>
          <p:cNvPr id="3" name="Content Placeholder 2"/>
          <p:cNvSpPr>
            <a:spLocks noGrp="1"/>
          </p:cNvSpPr>
          <p:nvPr>
            <p:ph idx="1"/>
          </p:nvPr>
        </p:nvSpPr>
        <p:spPr>
          <a:xfrm>
            <a:off x="574968" y="2530880"/>
            <a:ext cx="3682752" cy="2857504"/>
          </a:xfrm>
        </p:spPr>
        <p:txBody>
          <a:bodyPr/>
          <a:lstStyle/>
          <a:p>
            <a:pPr marL="109728" indent="0" algn="l" rtl="0">
              <a:buNone/>
            </a:pPr>
            <a:r>
              <a:rPr lang="en-US" dirty="0" smtClean="0">
                <a:solidFill>
                  <a:srgbClr val="0070C0"/>
                </a:solidFill>
                <a:latin typeface="+mj-lt"/>
              </a:rPr>
              <a:t>low-calorie</a:t>
            </a:r>
            <a:r>
              <a:rPr lang="en-US" dirty="0">
                <a:solidFill>
                  <a:srgbClr val="0070C0"/>
                </a:solidFill>
                <a:latin typeface="+mj-lt"/>
              </a:rPr>
              <a:t>, nutrient-dense foods, such as fruits, vegetables and whole </a:t>
            </a:r>
            <a:r>
              <a:rPr lang="en-US" dirty="0" smtClean="0">
                <a:solidFill>
                  <a:srgbClr val="0070C0"/>
                </a:solidFill>
                <a:latin typeface="+mj-lt"/>
              </a:rPr>
              <a:t>grains</a:t>
            </a:r>
            <a:r>
              <a:rPr lang="en-US" dirty="0" smtClean="0">
                <a:solidFill>
                  <a:srgbClr val="0070C0"/>
                </a:solidFill>
              </a:rPr>
              <a:t>.</a:t>
            </a:r>
          </a:p>
          <a:p>
            <a:pPr algn="l" rtl="0"/>
            <a:endParaRPr lang="ar-SA" dirty="0">
              <a:solidFill>
                <a:srgbClr val="0070C0"/>
              </a:solidFill>
            </a:endParaRPr>
          </a:p>
        </p:txBody>
      </p:sp>
      <p:sp>
        <p:nvSpPr>
          <p:cNvPr id="4" name="Content Placeholder 2"/>
          <p:cNvSpPr txBox="1">
            <a:spLocks/>
          </p:cNvSpPr>
          <p:nvPr/>
        </p:nvSpPr>
        <p:spPr>
          <a:xfrm>
            <a:off x="5148064" y="2756332"/>
            <a:ext cx="3322712" cy="2641480"/>
          </a:xfrm>
          <a:prstGeom prst="rect">
            <a:avLst/>
          </a:prstGeom>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buNone/>
            </a:pPr>
            <a:r>
              <a:rPr lang="en-US" dirty="0" smtClean="0">
                <a:solidFill>
                  <a:srgbClr val="FF0000"/>
                </a:solidFill>
                <a:latin typeface="+mj-lt"/>
              </a:rPr>
              <a:t>saturated fat, alcohol and limit sweets.</a:t>
            </a:r>
            <a:endParaRPr lang="ar-SA" dirty="0">
              <a:solidFill>
                <a:srgbClr val="FF0000"/>
              </a:solidFill>
              <a:latin typeface="+mj-lt"/>
            </a:endParaRPr>
          </a:p>
        </p:txBody>
      </p:sp>
      <p:sp>
        <p:nvSpPr>
          <p:cNvPr id="9" name="Double Bracket 8"/>
          <p:cNvSpPr/>
          <p:nvPr/>
        </p:nvSpPr>
        <p:spPr>
          <a:xfrm>
            <a:off x="609600" y="2159432"/>
            <a:ext cx="3672408" cy="3168352"/>
          </a:xfrm>
          <a:prstGeom prst="bracketPair">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Double Bracket 9"/>
          <p:cNvSpPr/>
          <p:nvPr/>
        </p:nvSpPr>
        <p:spPr>
          <a:xfrm>
            <a:off x="5145008" y="2492895"/>
            <a:ext cx="3236992" cy="2448272"/>
          </a:xfrm>
          <a:prstGeom prst="bracketPair">
            <a:avLst/>
          </a:prstGeom>
          <a:ln>
            <a:solidFill>
              <a:srgbClr val="FF0000"/>
            </a:solidFill>
          </a:ln>
        </p:spPr>
        <p:style>
          <a:lnRef idx="1">
            <a:schemeClr val="accent5"/>
          </a:lnRef>
          <a:fillRef idx="0">
            <a:schemeClr val="accent5"/>
          </a:fillRef>
          <a:effectRef idx="0">
            <a:schemeClr val="accent5"/>
          </a:effectRef>
          <a:fontRef idx="minor">
            <a:schemeClr val="tx1"/>
          </a:fontRef>
        </p:style>
        <p:txBody>
          <a:bodyPr rtlCol="1" anchor="ctr"/>
          <a:lstStyle/>
          <a:p>
            <a:pPr algn="ctr"/>
            <a:endParaRPr lang="ar-SA"/>
          </a:p>
        </p:txBody>
      </p:sp>
      <p:sp>
        <p:nvSpPr>
          <p:cNvPr id="11" name="TextBox 10"/>
          <p:cNvSpPr txBox="1"/>
          <p:nvPr/>
        </p:nvSpPr>
        <p:spPr>
          <a:xfrm>
            <a:off x="1043608" y="1905000"/>
            <a:ext cx="2520280" cy="584775"/>
          </a:xfrm>
          <a:prstGeom prst="rect">
            <a:avLst/>
          </a:prstGeom>
          <a:noFill/>
        </p:spPr>
        <p:txBody>
          <a:bodyPr wrap="square" rtlCol="1">
            <a:spAutoFit/>
          </a:bodyPr>
          <a:lstStyle/>
          <a:p>
            <a:pPr algn="ctr" rtl="0"/>
            <a:r>
              <a:rPr lang="en-US" sz="3200" b="1" dirty="0" smtClean="0">
                <a:solidFill>
                  <a:srgbClr val="0070C0"/>
                </a:solidFill>
                <a:latin typeface="+mj-lt"/>
              </a:rPr>
              <a:t>Focus on</a:t>
            </a:r>
            <a:endParaRPr lang="ar-SA" sz="3200" b="1" dirty="0">
              <a:solidFill>
                <a:srgbClr val="0070C0"/>
              </a:solidFill>
              <a:latin typeface="+mj-lt"/>
            </a:endParaRPr>
          </a:p>
        </p:txBody>
      </p:sp>
      <p:sp>
        <p:nvSpPr>
          <p:cNvPr id="12" name="TextBox 11"/>
          <p:cNvSpPr txBox="1"/>
          <p:nvPr/>
        </p:nvSpPr>
        <p:spPr>
          <a:xfrm>
            <a:off x="5398564" y="2171556"/>
            <a:ext cx="2520280" cy="584775"/>
          </a:xfrm>
          <a:prstGeom prst="rect">
            <a:avLst/>
          </a:prstGeom>
          <a:noFill/>
        </p:spPr>
        <p:txBody>
          <a:bodyPr wrap="square" rtlCol="1">
            <a:spAutoFit/>
          </a:bodyPr>
          <a:lstStyle/>
          <a:p>
            <a:pPr algn="ctr" rtl="0"/>
            <a:r>
              <a:rPr lang="en-US" sz="3200" b="1" dirty="0" smtClean="0">
                <a:solidFill>
                  <a:srgbClr val="FF0000"/>
                </a:solidFill>
                <a:latin typeface="+mj-lt"/>
              </a:rPr>
              <a:t>Avoid</a:t>
            </a:r>
            <a:endParaRPr lang="ar-SA" sz="3200" b="1" dirty="0">
              <a:solidFill>
                <a:srgbClr val="FF0000"/>
              </a:solidFill>
              <a:latin typeface="+mj-lt"/>
            </a:endParaRPr>
          </a:p>
        </p:txBody>
      </p:sp>
      <p:pic>
        <p:nvPicPr>
          <p:cNvPr id="13" name="صورة 3" descr="10-Healthy-Snacks-Youll-Love-MainPhoto.jpg"/>
          <p:cNvPicPr>
            <a:picLocks noChangeAspect="1"/>
          </p:cNvPicPr>
          <p:nvPr/>
        </p:nvPicPr>
        <p:blipFill>
          <a:blip r:embed="rId2" cstate="print"/>
          <a:stretch>
            <a:fillRect/>
          </a:stretch>
        </p:blipFill>
        <p:spPr>
          <a:xfrm>
            <a:off x="1447800" y="4983988"/>
            <a:ext cx="2362200" cy="1874012"/>
          </a:xfrm>
          <a:prstGeom prst="ellipse">
            <a:avLst/>
          </a:prstGeom>
          <a:ln>
            <a:noFill/>
          </a:ln>
          <a:effectLst>
            <a:softEdge rad="112500"/>
          </a:effectLst>
        </p:spPr>
      </p:pic>
      <p:pic>
        <p:nvPicPr>
          <p:cNvPr id="34818" name="Picture 2" descr="https://encrypted-tbn3.gstatic.com/images?q=tbn:ANd9GcSMC7Yay_EtM0y19MDYW55ptj6NOIEuPelrE4Wq7ui3ImXKrUjn"/>
          <p:cNvPicPr>
            <a:picLocks noChangeAspect="1" noChangeArrowheads="1"/>
          </p:cNvPicPr>
          <p:nvPr/>
        </p:nvPicPr>
        <p:blipFill>
          <a:blip r:embed="rId3" cstate="print"/>
          <a:srcRect/>
          <a:stretch>
            <a:fillRect/>
          </a:stretch>
        </p:blipFill>
        <p:spPr bwMode="auto">
          <a:xfrm>
            <a:off x="5562600" y="4876800"/>
            <a:ext cx="2629524" cy="1981200"/>
          </a:xfrm>
          <a:prstGeom prst="ellipse">
            <a:avLst/>
          </a:prstGeom>
          <a:ln>
            <a:noFill/>
          </a:ln>
          <a:effectLst>
            <a:softEdge rad="112500"/>
          </a:effectLst>
        </p:spPr>
      </p:pic>
    </p:spTree>
    <p:extLst>
      <p:ext uri="{BB962C8B-B14F-4D97-AF65-F5344CB8AC3E}">
        <p14:creationId xmlns="" xmlns:p14="http://schemas.microsoft.com/office/powerpoint/2010/main" val="32316414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2057400"/>
            <a:ext cx="7406640" cy="1472184"/>
          </a:xfrm>
        </p:spPr>
        <p:txBody>
          <a:bodyPr/>
          <a:lstStyle/>
          <a:p>
            <a:r>
              <a:rPr lang="en-US" dirty="0" smtClean="0"/>
              <a:t>10 tips to modify your diet</a:t>
            </a:r>
            <a:endParaRPr lang="en-US" dirty="0"/>
          </a:p>
        </p:txBody>
      </p:sp>
    </p:spTree>
    <p:extLst>
      <p:ext uri="{BB962C8B-B14F-4D97-AF65-F5344CB8AC3E}">
        <p14:creationId xmlns:p14="http://schemas.microsoft.com/office/powerpoint/2010/main" xmlns="" val="1039465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Set yourself for success and stay motivated</a:t>
            </a:r>
            <a:endParaRPr lang="en-US" dirty="0"/>
          </a:p>
        </p:txBody>
      </p:sp>
      <p:sp>
        <p:nvSpPr>
          <p:cNvPr id="3" name="Content Placeholder 2"/>
          <p:cNvSpPr>
            <a:spLocks noGrp="1"/>
          </p:cNvSpPr>
          <p:nvPr>
            <p:ph idx="1"/>
          </p:nvPr>
        </p:nvSpPr>
        <p:spPr/>
        <p:txBody>
          <a:bodyPr/>
          <a:lstStyle/>
          <a:p>
            <a:r>
              <a:rPr lang="en-US" dirty="0" smtClean="0"/>
              <a:t>Determine the exact weight you want to reach( better healthy….. Not ideal weight)</a:t>
            </a:r>
          </a:p>
          <a:p>
            <a:endParaRPr lang="en-US" dirty="0" smtClean="0"/>
          </a:p>
          <a:p>
            <a:r>
              <a:rPr lang="en-US" dirty="0" smtClean="0"/>
              <a:t>Set a specific date to reach that weight.</a:t>
            </a:r>
          </a:p>
          <a:p>
            <a:endParaRPr lang="en-US" dirty="0" smtClean="0"/>
          </a:p>
          <a:p>
            <a:r>
              <a:rPr lang="en-US" dirty="0" smtClean="0"/>
              <a:t>If you have to, break your goal into several smaller goals.</a:t>
            </a:r>
          </a:p>
          <a:p>
            <a:endParaRPr lang="en-US" dirty="0"/>
          </a:p>
        </p:txBody>
      </p:sp>
    </p:spTree>
    <p:extLst>
      <p:ext uri="{BB962C8B-B14F-4D97-AF65-F5344CB8AC3E}">
        <p14:creationId xmlns:p14="http://schemas.microsoft.com/office/powerpoint/2010/main" xmlns="" val="1424301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Set yourself for success and stay motivated</a:t>
            </a:r>
            <a:endParaRPr lang="en-US" dirty="0"/>
          </a:p>
        </p:txBody>
      </p:sp>
      <p:sp>
        <p:nvSpPr>
          <p:cNvPr id="3" name="Content Placeholder 2"/>
          <p:cNvSpPr>
            <a:spLocks noGrp="1"/>
          </p:cNvSpPr>
          <p:nvPr>
            <p:ph idx="1"/>
          </p:nvPr>
        </p:nvSpPr>
        <p:spPr/>
        <p:txBody>
          <a:bodyPr/>
          <a:lstStyle/>
          <a:p>
            <a:endParaRPr lang="en-US" dirty="0" smtClean="0"/>
          </a:p>
          <a:p>
            <a:r>
              <a:rPr lang="en-US" dirty="0" smtClean="0"/>
              <a:t>Simplify……. Don’t be so concerned about counting calories or measuring portion sizes. Remember, you are adapting a healthier lifestyle, not crash diet.</a:t>
            </a:r>
          </a:p>
          <a:p>
            <a:endParaRPr lang="en-US" dirty="0"/>
          </a:p>
          <a:p>
            <a:r>
              <a:rPr lang="en-US" dirty="0" smtClean="0"/>
              <a:t>Start slow and make the changes over time.</a:t>
            </a:r>
            <a:endParaRPr lang="en-US" dirty="0"/>
          </a:p>
        </p:txBody>
      </p:sp>
    </p:spTree>
    <p:extLst>
      <p:ext uri="{BB962C8B-B14F-4D97-AF65-F5344CB8AC3E}">
        <p14:creationId xmlns:p14="http://schemas.microsoft.com/office/powerpoint/2010/main" xmlns="" val="70290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Moderation</a:t>
            </a:r>
            <a:endParaRPr lang="en-US" dirty="0"/>
          </a:p>
        </p:txBody>
      </p:sp>
      <p:sp>
        <p:nvSpPr>
          <p:cNvPr id="3" name="Content Placeholder 2"/>
          <p:cNvSpPr>
            <a:spLocks noGrp="1"/>
          </p:cNvSpPr>
          <p:nvPr>
            <p:ph idx="1"/>
          </p:nvPr>
        </p:nvSpPr>
        <p:spPr/>
        <p:txBody>
          <a:bodyPr>
            <a:normAutofit/>
          </a:bodyPr>
          <a:lstStyle/>
          <a:p>
            <a:r>
              <a:rPr lang="en-US" dirty="0" smtClean="0"/>
              <a:t>To maintain a healthy body, you need balanced portions of carbohydrates, fats, proteins, vitamins, and minerals.</a:t>
            </a:r>
          </a:p>
          <a:p>
            <a:endParaRPr lang="en-US" dirty="0"/>
          </a:p>
          <a:p>
            <a:r>
              <a:rPr lang="ar-SA" dirty="0" smtClean="0"/>
              <a:t>قال تعالى: ( إنا كل شئ خلقناه بقدر)          </a:t>
            </a:r>
            <a:endParaRPr lang="en-US" dirty="0" smtClean="0"/>
          </a:p>
          <a:p>
            <a:endParaRPr lang="en-US" dirty="0" smtClean="0"/>
          </a:p>
        </p:txBody>
      </p:sp>
    </p:spTree>
    <p:extLst>
      <p:ext uri="{BB962C8B-B14F-4D97-AF65-F5344CB8AC3E}">
        <p14:creationId xmlns:p14="http://schemas.microsoft.com/office/powerpoint/2010/main" xmlns="" val="3518360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Moderation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There is no food that is “off limits”. You can still enjoy the food you love but in moderation </a:t>
            </a:r>
          </a:p>
          <a:p>
            <a:endParaRPr lang="en-US" dirty="0" smtClean="0"/>
          </a:p>
          <a:p>
            <a:r>
              <a:rPr lang="en-US" dirty="0" smtClean="0"/>
              <a:t>Choose healthy foods more often than unhealthy ones.</a:t>
            </a:r>
          </a:p>
          <a:p>
            <a:endParaRPr lang="en-US" dirty="0"/>
          </a:p>
        </p:txBody>
      </p:sp>
    </p:spTree>
    <p:extLst>
      <p:ext uri="{BB962C8B-B14F-4D97-AF65-F5344CB8AC3E}">
        <p14:creationId xmlns:p14="http://schemas.microsoft.com/office/powerpoint/2010/main" xmlns="" val="4195430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Moderation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Eat smaller meals throughout the day, instead of large less frequent ones.</a:t>
            </a:r>
          </a:p>
          <a:p>
            <a:endParaRPr lang="en-US" dirty="0"/>
          </a:p>
          <a:p>
            <a:pPr marL="0" indent="0">
              <a:buNone/>
            </a:pPr>
            <a:r>
              <a:rPr lang="en-US" dirty="0" smtClean="0"/>
              <a:t> </a:t>
            </a:r>
            <a:r>
              <a:rPr lang="ar-SA" dirty="0" smtClean="0"/>
              <a:t>قال صلى الله عليه وسلم: (ما ملأ ادمي وعاء شرا من بطن, بحسب ابن ادم أكلات يقمن صلبه, فإن كان لا محالة فثلث لطعامه و ثلث لشرابه و ثلث لنفسه )                       </a:t>
            </a:r>
            <a:endParaRPr lang="en-US" dirty="0" smtClean="0"/>
          </a:p>
          <a:p>
            <a:pPr marL="0" indent="0">
              <a:buNone/>
            </a:pPr>
            <a:endParaRPr lang="en-US" dirty="0"/>
          </a:p>
        </p:txBody>
      </p:sp>
    </p:spTree>
    <p:extLst>
      <p:ext uri="{BB962C8B-B14F-4D97-AF65-F5344CB8AC3E}">
        <p14:creationId xmlns:p14="http://schemas.microsoft.com/office/powerpoint/2010/main" xmlns="" val="3271274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Shift from unhealthy to healthy carbs</a:t>
            </a:r>
            <a:endParaRPr lang="en-US" dirty="0"/>
          </a:p>
        </p:txBody>
      </p:sp>
      <p:sp>
        <p:nvSpPr>
          <p:cNvPr id="3" name="Content Placeholder 2"/>
          <p:cNvSpPr>
            <a:spLocks noGrp="1"/>
          </p:cNvSpPr>
          <p:nvPr>
            <p:ph idx="1"/>
          </p:nvPr>
        </p:nvSpPr>
        <p:spPr/>
        <p:txBody>
          <a:bodyPr/>
          <a:lstStyle/>
          <a:p>
            <a:endParaRPr lang="en-US" dirty="0" smtClean="0"/>
          </a:p>
          <a:p>
            <a:r>
              <a:rPr lang="en-US" dirty="0" smtClean="0"/>
              <a:t>Healthy carbohydrates give you sustained energy throughout the day.</a:t>
            </a:r>
          </a:p>
          <a:p>
            <a:endParaRPr lang="en-US" dirty="0"/>
          </a:p>
          <a:p>
            <a:r>
              <a:rPr lang="en-US" dirty="0" smtClean="0"/>
              <a:t>Studies have shown that people who eat more whole grains have healthier hearts.</a:t>
            </a:r>
          </a:p>
          <a:p>
            <a:pPr marL="0" indent="0">
              <a:buNone/>
            </a:pPr>
            <a:endParaRPr lang="en-US" dirty="0"/>
          </a:p>
        </p:txBody>
      </p:sp>
    </p:spTree>
    <p:extLst>
      <p:ext uri="{BB962C8B-B14F-4D97-AF65-F5344CB8AC3E}">
        <p14:creationId xmlns:p14="http://schemas.microsoft.com/office/powerpoint/2010/main" xmlns="" val="3321410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Shift from unhealthy to healthy carbs</a:t>
            </a:r>
            <a:endParaRPr lang="en-US" dirty="0"/>
          </a:p>
        </p:txBody>
      </p:sp>
      <p:sp>
        <p:nvSpPr>
          <p:cNvPr id="3" name="Content Placeholder 2"/>
          <p:cNvSpPr>
            <a:spLocks noGrp="1"/>
          </p:cNvSpPr>
          <p:nvPr>
            <p:ph idx="1"/>
          </p:nvPr>
        </p:nvSpPr>
        <p:spPr/>
        <p:txBody>
          <a:bodyPr/>
          <a:lstStyle/>
          <a:p>
            <a:r>
              <a:rPr lang="en-US" dirty="0" smtClean="0"/>
              <a:t>So, what is a healthy carb??</a:t>
            </a:r>
          </a:p>
          <a:p>
            <a:pPr marL="0" indent="0">
              <a:buNone/>
            </a:pPr>
            <a:r>
              <a:rPr lang="en-US" dirty="0"/>
              <a:t/>
            </a:r>
            <a:br>
              <a:rPr lang="en-US" dirty="0"/>
            </a:br>
            <a:r>
              <a:rPr lang="en-US" dirty="0" smtClean="0">
                <a:sym typeface="Wingdings" pitchFamily="2" charset="2"/>
              </a:rPr>
              <a:t> Healthy carbs  whole grains, beans, brown </a:t>
            </a:r>
            <a:br>
              <a:rPr lang="en-US" dirty="0" smtClean="0">
                <a:sym typeface="Wingdings" pitchFamily="2" charset="2"/>
              </a:rPr>
            </a:br>
            <a:r>
              <a:rPr lang="en-US" dirty="0" smtClean="0">
                <a:sym typeface="Wingdings" pitchFamily="2" charset="2"/>
              </a:rPr>
              <a:t>     rice, fruits, and vegetables.</a:t>
            </a:r>
          </a:p>
          <a:p>
            <a:pPr marL="0" indent="0">
              <a:buNone/>
            </a:pPr>
            <a:endParaRPr lang="en-US" dirty="0" smtClean="0">
              <a:sym typeface="Wingdings" pitchFamily="2" charset="2"/>
            </a:endParaRPr>
          </a:p>
          <a:p>
            <a:pPr marL="0" indent="0">
              <a:buNone/>
            </a:pPr>
            <a:r>
              <a:rPr lang="en-US" dirty="0" smtClean="0">
                <a:sym typeface="Wingdings" pitchFamily="2" charset="2"/>
              </a:rPr>
              <a:t> Unhealthy ones  white flour, pasta, white bread, and refined sugar.</a:t>
            </a:r>
            <a:endParaRPr lang="en-US" dirty="0"/>
          </a:p>
        </p:txBody>
      </p:sp>
    </p:spTree>
    <p:extLst>
      <p:ext uri="{BB962C8B-B14F-4D97-AF65-F5344CB8AC3E}">
        <p14:creationId xmlns:p14="http://schemas.microsoft.com/office/powerpoint/2010/main" xmlns="" val="3284876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Proteins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These are important for energy, and growth of cells and organs.</a:t>
            </a:r>
          </a:p>
          <a:p>
            <a:endParaRPr lang="en-US" dirty="0" smtClean="0"/>
          </a:p>
          <a:p>
            <a:r>
              <a:rPr lang="en-US" dirty="0" smtClean="0"/>
              <a:t>Reduction in protein intake is associated with impaired growth, low immunity, and affects the heart and respiratory system.</a:t>
            </a:r>
            <a:endParaRPr lang="en-US" dirty="0"/>
          </a:p>
        </p:txBody>
      </p:sp>
    </p:spTree>
    <p:extLst>
      <p:ext uri="{BB962C8B-B14F-4D97-AF65-F5344CB8AC3E}">
        <p14:creationId xmlns:p14="http://schemas.microsoft.com/office/powerpoint/2010/main" xmlns="" val="269481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Definitions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0899988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Proteins</a:t>
            </a:r>
            <a:endParaRPr lang="en-US" dirty="0"/>
          </a:p>
        </p:txBody>
      </p:sp>
      <p:sp>
        <p:nvSpPr>
          <p:cNvPr id="3" name="Content Placeholder 2"/>
          <p:cNvSpPr>
            <a:spLocks noGrp="1"/>
          </p:cNvSpPr>
          <p:nvPr>
            <p:ph idx="1"/>
          </p:nvPr>
        </p:nvSpPr>
        <p:spPr/>
        <p:txBody>
          <a:bodyPr/>
          <a:lstStyle/>
          <a:p>
            <a:endParaRPr lang="en-US" dirty="0" smtClean="0"/>
          </a:p>
          <a:p>
            <a:r>
              <a:rPr lang="en-US" dirty="0" smtClean="0"/>
              <a:t>Include different varieties of proteins into your diet ( even if you are a vegetarian)</a:t>
            </a:r>
          </a:p>
          <a:p>
            <a:endParaRPr lang="en-US" dirty="0"/>
          </a:p>
          <a:p>
            <a:r>
              <a:rPr lang="en-US" dirty="0" smtClean="0"/>
              <a:t>Types of proteins </a:t>
            </a:r>
            <a:r>
              <a:rPr lang="en-US" dirty="0" smtClean="0">
                <a:sym typeface="Wingdings" pitchFamily="2" charset="2"/>
              </a:rPr>
              <a:t> plant  beans, nuts</a:t>
            </a:r>
            <a:br>
              <a:rPr lang="en-US" dirty="0" smtClean="0">
                <a:sym typeface="Wingdings" pitchFamily="2" charset="2"/>
              </a:rPr>
            </a:br>
            <a:r>
              <a:rPr lang="en-US" dirty="0" smtClean="0">
                <a:sym typeface="Wingdings" pitchFamily="2" charset="2"/>
              </a:rPr>
              <a:t>                                meat  red meat, poultry</a:t>
            </a:r>
            <a:br>
              <a:rPr lang="en-US" dirty="0" smtClean="0">
                <a:sym typeface="Wingdings" pitchFamily="2" charset="2"/>
              </a:rPr>
            </a:br>
            <a:r>
              <a:rPr lang="en-US" dirty="0" smtClean="0">
                <a:sym typeface="Wingdings" pitchFamily="2" charset="2"/>
              </a:rPr>
              <a:t>                                                    or fish</a:t>
            </a:r>
            <a:endParaRPr lang="en-US" dirty="0"/>
          </a:p>
        </p:txBody>
      </p:sp>
    </p:spTree>
    <p:extLst>
      <p:ext uri="{BB962C8B-B14F-4D97-AF65-F5344CB8AC3E}">
        <p14:creationId xmlns:p14="http://schemas.microsoft.com/office/powerpoint/2010/main" xmlns="" val="3622925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Proteins</a:t>
            </a:r>
            <a:endParaRPr lang="en-US" dirty="0"/>
          </a:p>
        </p:txBody>
      </p:sp>
      <p:sp>
        <p:nvSpPr>
          <p:cNvPr id="3" name="Content Placeholder 2"/>
          <p:cNvSpPr>
            <a:spLocks noGrp="1"/>
          </p:cNvSpPr>
          <p:nvPr>
            <p:ph idx="1"/>
          </p:nvPr>
        </p:nvSpPr>
        <p:spPr/>
        <p:txBody>
          <a:bodyPr/>
          <a:lstStyle/>
          <a:p>
            <a:endParaRPr lang="en-US" dirty="0" smtClean="0"/>
          </a:p>
          <a:p>
            <a:r>
              <a:rPr lang="en-US" dirty="0" smtClean="0"/>
              <a:t>Choose healthy protein sources like plants, fish, poultry, and eggs</a:t>
            </a:r>
          </a:p>
          <a:p>
            <a:endParaRPr lang="en-US" dirty="0"/>
          </a:p>
          <a:p>
            <a:r>
              <a:rPr lang="en-US" dirty="0" smtClean="0"/>
              <a:t>Limit red meat to twice a week.</a:t>
            </a:r>
          </a:p>
          <a:p>
            <a:endParaRPr lang="en-US" dirty="0"/>
          </a:p>
          <a:p>
            <a:r>
              <a:rPr lang="en-US" dirty="0" smtClean="0"/>
              <a:t>Don’t let protein to be the center of your diet.</a:t>
            </a:r>
            <a:endParaRPr lang="en-US" dirty="0"/>
          </a:p>
        </p:txBody>
      </p:sp>
    </p:spTree>
    <p:extLst>
      <p:ext uri="{BB962C8B-B14F-4D97-AF65-F5344CB8AC3E}">
        <p14:creationId xmlns:p14="http://schemas.microsoft.com/office/powerpoint/2010/main" xmlns="" val="120726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Shift from unhealthy to healthy fats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Types of fat:</a:t>
            </a:r>
            <a:br>
              <a:rPr lang="en-US" dirty="0" smtClean="0"/>
            </a:br>
            <a:r>
              <a:rPr lang="en-US" dirty="0" smtClean="0"/>
              <a:t/>
            </a:r>
            <a:br>
              <a:rPr lang="en-US" dirty="0" smtClean="0"/>
            </a:br>
            <a:r>
              <a:rPr lang="en-US" dirty="0" smtClean="0">
                <a:sym typeface="Wingdings" pitchFamily="2" charset="2"/>
              </a:rPr>
              <a:t> Healthy  Monounsaturated fat</a:t>
            </a:r>
            <a:br>
              <a:rPr lang="en-US" dirty="0" smtClean="0">
                <a:sym typeface="Wingdings" pitchFamily="2" charset="2"/>
              </a:rPr>
            </a:br>
            <a:r>
              <a:rPr lang="en-US" dirty="0" smtClean="0">
                <a:sym typeface="Wingdings" pitchFamily="2" charset="2"/>
              </a:rPr>
              <a:t>                     polyunsaturated fat</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Unhealthy  Saturated</a:t>
            </a:r>
            <a:br>
              <a:rPr lang="en-US" dirty="0" smtClean="0">
                <a:sym typeface="Wingdings" pitchFamily="2" charset="2"/>
              </a:rPr>
            </a:br>
            <a:r>
              <a:rPr lang="en-US" dirty="0" smtClean="0">
                <a:sym typeface="Wingdings" pitchFamily="2" charset="2"/>
              </a:rPr>
              <a:t>                          Trans</a:t>
            </a:r>
            <a:br>
              <a:rPr lang="en-US" dirty="0" smtClean="0">
                <a:sym typeface="Wingdings" pitchFamily="2" charset="2"/>
              </a:rPr>
            </a:br>
            <a:r>
              <a:rPr lang="en-US" dirty="0" smtClean="0">
                <a:sym typeface="Wingdings" pitchFamily="2" charset="2"/>
              </a:rPr>
              <a:t>                          Cholesterol</a:t>
            </a:r>
            <a:endParaRPr lang="en-US" dirty="0"/>
          </a:p>
        </p:txBody>
      </p:sp>
    </p:spTree>
    <p:extLst>
      <p:ext uri="{BB962C8B-B14F-4D97-AF65-F5344CB8AC3E}">
        <p14:creationId xmlns:p14="http://schemas.microsoft.com/office/powerpoint/2010/main" xmlns="" val="10236119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Shift from unhealthy to healthy fats</a:t>
            </a:r>
            <a:endParaRPr lang="en-US" dirty="0"/>
          </a:p>
        </p:txBody>
      </p:sp>
      <p:sp>
        <p:nvSpPr>
          <p:cNvPr id="3" name="Content Placeholder 2"/>
          <p:cNvSpPr>
            <a:spLocks noGrp="1"/>
          </p:cNvSpPr>
          <p:nvPr>
            <p:ph idx="1"/>
          </p:nvPr>
        </p:nvSpPr>
        <p:spPr/>
        <p:txBody>
          <a:bodyPr/>
          <a:lstStyle/>
          <a:p>
            <a:endParaRPr lang="en-US" dirty="0" smtClean="0"/>
          </a:p>
          <a:p>
            <a:r>
              <a:rPr lang="en-US" dirty="0" smtClean="0"/>
              <a:t>Always try to choose foods that contain more healthy fats </a:t>
            </a:r>
            <a:r>
              <a:rPr lang="en-US" dirty="0" smtClean="0">
                <a:sym typeface="Wingdings" pitchFamily="2" charset="2"/>
              </a:rPr>
              <a:t> check the nutritional facts.</a:t>
            </a:r>
          </a:p>
          <a:p>
            <a:endParaRPr lang="en-US" dirty="0" smtClean="0">
              <a:sym typeface="Wingdings" pitchFamily="2" charset="2"/>
            </a:endParaRPr>
          </a:p>
          <a:p>
            <a:r>
              <a:rPr lang="en-US" dirty="0" smtClean="0">
                <a:sym typeface="Wingdings" pitchFamily="2" charset="2"/>
              </a:rPr>
              <a:t>When cooking your meals, use olive or canola oil instead of butter.</a:t>
            </a:r>
            <a:endParaRPr lang="en-US" dirty="0"/>
          </a:p>
        </p:txBody>
      </p:sp>
    </p:spTree>
    <p:extLst>
      <p:ext uri="{BB962C8B-B14F-4D97-AF65-F5344CB8AC3E}">
        <p14:creationId xmlns:p14="http://schemas.microsoft.com/office/powerpoint/2010/main" xmlns="" val="1253157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Eat calcium rich foods</a:t>
            </a:r>
            <a:endParaRPr lang="en-US" dirty="0"/>
          </a:p>
        </p:txBody>
      </p:sp>
      <p:sp>
        <p:nvSpPr>
          <p:cNvPr id="3" name="Content Placeholder 2"/>
          <p:cNvSpPr>
            <a:spLocks noGrp="1"/>
          </p:cNvSpPr>
          <p:nvPr>
            <p:ph idx="1"/>
          </p:nvPr>
        </p:nvSpPr>
        <p:spPr/>
        <p:txBody>
          <a:bodyPr/>
          <a:lstStyle/>
          <a:p>
            <a:endParaRPr lang="en-US" dirty="0" smtClean="0"/>
          </a:p>
          <a:p>
            <a:r>
              <a:rPr lang="en-US" dirty="0" smtClean="0"/>
              <a:t>Calcium is important to keep your body and bones strong.</a:t>
            </a:r>
          </a:p>
          <a:p>
            <a:endParaRPr lang="en-US" dirty="0" smtClean="0"/>
          </a:p>
          <a:p>
            <a:r>
              <a:rPr lang="en-US" dirty="0" smtClean="0"/>
              <a:t>We need 1000 mg of it a day ( &gt; 50 years need 1200 mg a day)</a:t>
            </a:r>
          </a:p>
          <a:p>
            <a:endParaRPr lang="en-US" dirty="0"/>
          </a:p>
        </p:txBody>
      </p:sp>
    </p:spTree>
    <p:extLst>
      <p:ext uri="{BB962C8B-B14F-4D97-AF65-F5344CB8AC3E}">
        <p14:creationId xmlns:p14="http://schemas.microsoft.com/office/powerpoint/2010/main" xmlns="" val="11327623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Eat calcium rich foods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Foods rich in calcium</a:t>
            </a:r>
            <a:br>
              <a:rPr lang="en-US" dirty="0" smtClean="0"/>
            </a:br>
            <a:r>
              <a:rPr lang="en-US" dirty="0" smtClean="0">
                <a:sym typeface="Wingdings" pitchFamily="2" charset="2"/>
              </a:rPr>
              <a:t> Dairy products  low fat</a:t>
            </a:r>
            <a:br>
              <a:rPr lang="en-US" dirty="0" smtClean="0">
                <a:sym typeface="Wingdings" pitchFamily="2" charset="2"/>
              </a:rPr>
            </a:br>
            <a:endParaRPr lang="en-US" dirty="0" smtClean="0">
              <a:sym typeface="Wingdings" pitchFamily="2" charset="2"/>
            </a:endParaRPr>
          </a:p>
          <a:p>
            <a:r>
              <a:rPr lang="en-US" dirty="0" smtClean="0">
                <a:sym typeface="Wingdings" pitchFamily="2" charset="2"/>
              </a:rPr>
              <a:t> Beans  Kidney beans, black </a:t>
            </a:r>
            <a:r>
              <a:rPr lang="en-US" dirty="0" err="1" smtClean="0">
                <a:sym typeface="Wingdings" pitchFamily="2" charset="2"/>
              </a:rPr>
              <a:t>beans,and</a:t>
            </a:r>
            <a:r>
              <a:rPr lang="en-US" dirty="0" smtClean="0">
                <a:sym typeface="Wingdings" pitchFamily="2" charset="2"/>
              </a:rPr>
              <a:t> white beans</a:t>
            </a:r>
            <a:br>
              <a:rPr lang="en-US" dirty="0" smtClean="0">
                <a:sym typeface="Wingdings" pitchFamily="2" charset="2"/>
              </a:rPr>
            </a:br>
            <a:endParaRPr lang="en-US" dirty="0" smtClean="0">
              <a:sym typeface="Wingdings" pitchFamily="2" charset="2"/>
            </a:endParaRPr>
          </a:p>
          <a:p>
            <a:r>
              <a:rPr lang="en-US" dirty="0" smtClean="0">
                <a:sym typeface="Wingdings" pitchFamily="2" charset="2"/>
              </a:rPr>
              <a:t> Vegetables and greens  lettuce, celery, and broccoli.</a:t>
            </a:r>
            <a:endParaRPr lang="en-US" dirty="0" smtClean="0"/>
          </a:p>
        </p:txBody>
      </p:sp>
    </p:spTree>
    <p:extLst>
      <p:ext uri="{BB962C8B-B14F-4D97-AF65-F5344CB8AC3E}">
        <p14:creationId xmlns:p14="http://schemas.microsoft.com/office/powerpoint/2010/main" xmlns="" val="32649971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Include more fruits and veggies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They are low in calorie, and rich in nutrients.</a:t>
            </a:r>
          </a:p>
          <a:p>
            <a:endParaRPr lang="en-US" dirty="0"/>
          </a:p>
          <a:p>
            <a:r>
              <a:rPr lang="en-US" dirty="0" smtClean="0"/>
              <a:t>They are rich in fiber, antioxidants, vitamins, and minerals.</a:t>
            </a:r>
            <a:endParaRPr lang="en-US" dirty="0"/>
          </a:p>
        </p:txBody>
      </p:sp>
    </p:spTree>
    <p:extLst>
      <p:ext uri="{BB962C8B-B14F-4D97-AF65-F5344CB8AC3E}">
        <p14:creationId xmlns:p14="http://schemas.microsoft.com/office/powerpoint/2010/main" xmlns="" val="17310766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Limit salt and sugar intake</a:t>
            </a:r>
            <a:endParaRPr lang="en-US" dirty="0"/>
          </a:p>
        </p:txBody>
      </p:sp>
      <p:sp>
        <p:nvSpPr>
          <p:cNvPr id="3" name="Content Placeholder 2"/>
          <p:cNvSpPr>
            <a:spLocks noGrp="1"/>
          </p:cNvSpPr>
          <p:nvPr>
            <p:ph idx="1"/>
          </p:nvPr>
        </p:nvSpPr>
        <p:spPr/>
        <p:txBody>
          <a:bodyPr>
            <a:normAutofit/>
          </a:bodyPr>
          <a:lstStyle/>
          <a:p>
            <a:r>
              <a:rPr lang="en-US" dirty="0" smtClean="0"/>
              <a:t>Sugars</a:t>
            </a:r>
            <a:br>
              <a:rPr lang="en-US" dirty="0" smtClean="0"/>
            </a:br>
            <a:r>
              <a:rPr lang="en-US" dirty="0" smtClean="0"/>
              <a:t/>
            </a:r>
            <a:br>
              <a:rPr lang="en-US" dirty="0" smtClean="0"/>
            </a:br>
            <a:r>
              <a:rPr lang="en-US" dirty="0" smtClean="0">
                <a:sym typeface="Wingdings" pitchFamily="2" charset="2"/>
              </a:rPr>
              <a:t> they cause ups and downs in energy</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some sources are obvious like: cakes, candy</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others are hidden resources like: rice, bread, and ketchup.</a:t>
            </a:r>
            <a:br>
              <a:rPr lang="en-US" dirty="0" smtClean="0">
                <a:sym typeface="Wingdings" pitchFamily="2" charset="2"/>
              </a:rPr>
            </a:br>
            <a:endParaRPr lang="en-US" dirty="0"/>
          </a:p>
        </p:txBody>
      </p:sp>
    </p:spTree>
    <p:extLst>
      <p:ext uri="{BB962C8B-B14F-4D97-AF65-F5344CB8AC3E}">
        <p14:creationId xmlns:p14="http://schemas.microsoft.com/office/powerpoint/2010/main" xmlns="" val="34921071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Limit salt and sugar intake</a:t>
            </a:r>
            <a:endParaRPr lang="en-US" dirty="0"/>
          </a:p>
        </p:txBody>
      </p:sp>
      <p:sp>
        <p:nvSpPr>
          <p:cNvPr id="3" name="Content Placeholder 2"/>
          <p:cNvSpPr>
            <a:spLocks noGrp="1"/>
          </p:cNvSpPr>
          <p:nvPr>
            <p:ph idx="1"/>
          </p:nvPr>
        </p:nvSpPr>
        <p:spPr/>
        <p:txBody>
          <a:bodyPr/>
          <a:lstStyle/>
          <a:p>
            <a:r>
              <a:rPr lang="en-US" dirty="0" smtClean="0"/>
              <a:t>Sugars </a:t>
            </a:r>
            <a:br>
              <a:rPr lang="en-US" dirty="0" smtClean="0"/>
            </a:br>
            <a:r>
              <a:rPr lang="en-US" dirty="0" smtClean="0"/>
              <a:t/>
            </a:r>
            <a:br>
              <a:rPr lang="en-US" dirty="0" smtClean="0"/>
            </a:br>
            <a:r>
              <a:rPr lang="en-US" dirty="0" smtClean="0">
                <a:sym typeface="Wingdings" pitchFamily="2" charset="2"/>
              </a:rPr>
              <a:t></a:t>
            </a:r>
            <a:r>
              <a:rPr lang="en-US" dirty="0" smtClean="0"/>
              <a:t>limit the sweets…… no worries you can still eat the food you like but in moderation.</a:t>
            </a:r>
            <a:br>
              <a:rPr lang="en-US" dirty="0" smtClean="0"/>
            </a:br>
            <a:r>
              <a:rPr lang="en-US" dirty="0" smtClean="0"/>
              <a:t/>
            </a:r>
            <a:br>
              <a:rPr lang="en-US" dirty="0" smtClean="0"/>
            </a:br>
            <a:r>
              <a:rPr lang="en-US" dirty="0" smtClean="0">
                <a:sym typeface="Wingdings" pitchFamily="2" charset="2"/>
              </a:rPr>
              <a:t></a:t>
            </a:r>
            <a:r>
              <a:rPr lang="en-US" dirty="0" smtClean="0"/>
              <a:t> Limit sugary drinks like: sodas…. Use juice or sparkling water. </a:t>
            </a:r>
          </a:p>
          <a:p>
            <a:pPr marL="0" indent="0">
              <a:buNone/>
            </a:pPr>
            <a:endParaRPr lang="en-US" dirty="0"/>
          </a:p>
        </p:txBody>
      </p:sp>
    </p:spTree>
    <p:extLst>
      <p:ext uri="{BB962C8B-B14F-4D97-AF65-F5344CB8AC3E}">
        <p14:creationId xmlns:p14="http://schemas.microsoft.com/office/powerpoint/2010/main" xmlns="" val="18055461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Limit salt and sugar intake</a:t>
            </a:r>
            <a:endParaRPr lang="en-US" dirty="0"/>
          </a:p>
        </p:txBody>
      </p:sp>
      <p:sp>
        <p:nvSpPr>
          <p:cNvPr id="3" name="Content Placeholder 2"/>
          <p:cNvSpPr>
            <a:spLocks noGrp="1"/>
          </p:cNvSpPr>
          <p:nvPr>
            <p:ph idx="1"/>
          </p:nvPr>
        </p:nvSpPr>
        <p:spPr/>
        <p:txBody>
          <a:bodyPr/>
          <a:lstStyle/>
          <a:p>
            <a:r>
              <a:rPr lang="en-US" dirty="0" smtClean="0"/>
              <a:t>Salt</a:t>
            </a:r>
            <a:br>
              <a:rPr lang="en-US" dirty="0" smtClean="0"/>
            </a:br>
            <a:r>
              <a:rPr lang="en-US" dirty="0" smtClean="0">
                <a:sym typeface="Wingdings" pitchFamily="2" charset="2"/>
              </a:rPr>
              <a:t> we consume more salt than what we need</a:t>
            </a:r>
            <a:br>
              <a:rPr lang="en-US" dirty="0" smtClean="0">
                <a:sym typeface="Wingdings" pitchFamily="2" charset="2"/>
              </a:rPr>
            </a:br>
            <a:r>
              <a:rPr lang="en-US" dirty="0" smtClean="0">
                <a:sym typeface="Wingdings" pitchFamily="2" charset="2"/>
              </a:rPr>
              <a:t>recommendation is to consume 1500-2300 mg a day ( which is about 1 teaspoon)</a:t>
            </a:r>
            <a:br>
              <a:rPr lang="en-US" dirty="0" smtClean="0">
                <a:sym typeface="Wingdings" pitchFamily="2" charset="2"/>
              </a:rPr>
            </a:br>
            <a:r>
              <a:rPr lang="en-US" dirty="0" smtClean="0">
                <a:sym typeface="Wingdings" pitchFamily="2" charset="2"/>
              </a:rPr>
              <a:t> avoid salty snacks like potato chips.</a:t>
            </a:r>
            <a:br>
              <a:rPr lang="en-US" dirty="0" smtClean="0">
                <a:sym typeface="Wingdings" pitchFamily="2" charset="2"/>
              </a:rPr>
            </a:br>
            <a:endParaRPr lang="en-US" dirty="0"/>
          </a:p>
        </p:txBody>
      </p:sp>
    </p:spTree>
    <p:extLst>
      <p:ext uri="{BB962C8B-B14F-4D97-AF65-F5344CB8AC3E}">
        <p14:creationId xmlns:p14="http://schemas.microsoft.com/office/powerpoint/2010/main" xmlns="" val="161009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85800"/>
            <a:ext cx="6777317" cy="5638799"/>
          </a:xfrm>
        </p:spPr>
        <p:txBody>
          <a:bodyPr>
            <a:normAutofit/>
          </a:bodyPr>
          <a:lstStyle/>
          <a:p>
            <a:endParaRPr lang="en-US" sz="2000" dirty="0" smtClean="0"/>
          </a:p>
          <a:p>
            <a:r>
              <a:rPr lang="en-US" sz="2000" dirty="0" smtClean="0"/>
              <a:t>Abnormal or excessive fat accumulation that may impair health. (WHO)</a:t>
            </a:r>
          </a:p>
          <a:p>
            <a:pPr>
              <a:buNone/>
            </a:pPr>
            <a:endParaRPr lang="en-US" sz="2000" dirty="0" smtClean="0"/>
          </a:p>
          <a:p>
            <a:r>
              <a:rPr lang="en-US" sz="2000" dirty="0" smtClean="0"/>
              <a:t>It is a medical condition in which there is excess accumulation of body fat to the extent that it may have adverse effects on the person’s health and wellbeing.</a:t>
            </a:r>
          </a:p>
          <a:p>
            <a:pPr>
              <a:buNone/>
            </a:pPr>
            <a:endParaRPr lang="en-US" sz="2000" dirty="0" smtClean="0"/>
          </a:p>
          <a:p>
            <a:r>
              <a:rPr lang="en-US" sz="2000" dirty="0" smtClean="0">
                <a:latin typeface="Calibri"/>
                <a:cs typeface="Calibri"/>
              </a:rPr>
              <a:t> </a:t>
            </a:r>
            <a:r>
              <a:rPr lang="en-US" sz="2000" dirty="0" smtClean="0"/>
              <a:t>A condition that is characterized by excessive accumulation and storage of fat in the body and that in an adult is typically indicated by a body mass index of 30 or greater (Medical Dictionary).</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dirty="0"/>
          </a:p>
        </p:txBody>
      </p:sp>
      <p:sp>
        <p:nvSpPr>
          <p:cNvPr id="6" name="TextBox 5"/>
          <p:cNvSpPr txBox="1"/>
          <p:nvPr/>
        </p:nvSpPr>
        <p:spPr>
          <a:xfrm>
            <a:off x="609600" y="2590800"/>
            <a:ext cx="4343400" cy="369332"/>
          </a:xfrm>
          <a:prstGeom prst="rect">
            <a:avLst/>
          </a:prstGeom>
          <a:noFill/>
        </p:spPr>
        <p:txBody>
          <a:bodyPr wrap="square" rtlCol="0">
            <a:spAutoFit/>
          </a:bodyPr>
          <a:lstStyle/>
          <a:p>
            <a:pPr marL="285750" indent="-285750">
              <a:buFont typeface="Arial" pitchFamily="34" charset="0"/>
              <a:buChar char="•"/>
            </a:pPr>
            <a:endParaRPr lang="en-US" dirty="0"/>
          </a:p>
        </p:txBody>
      </p:sp>
    </p:spTree>
    <p:extLst>
      <p:ext uri="{BB962C8B-B14F-4D97-AF65-F5344CB8AC3E}">
        <p14:creationId xmlns:p14="http://schemas.microsoft.com/office/powerpoint/2010/main" xmlns="" val="33398733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Limit salt and sugar intake</a:t>
            </a:r>
            <a:endParaRPr lang="en-US" dirty="0"/>
          </a:p>
        </p:txBody>
      </p:sp>
      <p:sp>
        <p:nvSpPr>
          <p:cNvPr id="3" name="Content Placeholder 2"/>
          <p:cNvSpPr>
            <a:spLocks noGrp="1"/>
          </p:cNvSpPr>
          <p:nvPr>
            <p:ph idx="1"/>
          </p:nvPr>
        </p:nvSpPr>
        <p:spPr/>
        <p:txBody>
          <a:bodyPr/>
          <a:lstStyle/>
          <a:p>
            <a:r>
              <a:rPr lang="en-US" dirty="0" smtClean="0"/>
              <a:t>salt</a:t>
            </a:r>
            <a:br>
              <a:rPr lang="en-US" dirty="0" smtClean="0"/>
            </a:br>
            <a:endParaRPr lang="en-US" dirty="0" smtClean="0"/>
          </a:p>
          <a:p>
            <a:pPr marL="0" indent="0">
              <a:buNone/>
            </a:pPr>
            <a:r>
              <a:rPr lang="en-US" dirty="0" smtClean="0">
                <a:sym typeface="Wingdings" pitchFamily="2" charset="2"/>
              </a:rPr>
              <a:t></a:t>
            </a:r>
            <a:r>
              <a:rPr lang="en-US" dirty="0" smtClean="0"/>
              <a:t>choose reduced sodium products.</a:t>
            </a:r>
            <a:br>
              <a:rPr lang="en-US" dirty="0" smtClean="0"/>
            </a:br>
            <a:endParaRPr lang="en-US" dirty="0" smtClean="0"/>
          </a:p>
          <a:p>
            <a:pPr marL="0" indent="0">
              <a:buNone/>
            </a:pPr>
            <a:r>
              <a:rPr lang="en-US" dirty="0" smtClean="0">
                <a:sym typeface="Wingdings" pitchFamily="2" charset="2"/>
              </a:rPr>
              <a:t></a:t>
            </a:r>
            <a:r>
              <a:rPr lang="en-US" dirty="0" smtClean="0"/>
              <a:t>eat more fresh foods</a:t>
            </a:r>
            <a:br>
              <a:rPr lang="en-US" dirty="0" smtClean="0"/>
            </a:br>
            <a:endParaRPr lang="en-US" dirty="0" smtClean="0"/>
          </a:p>
          <a:p>
            <a:pPr marL="0" indent="0">
              <a:buNone/>
            </a:pPr>
            <a:r>
              <a:rPr lang="en-US" dirty="0" smtClean="0">
                <a:sym typeface="Wingdings" pitchFamily="2" charset="2"/>
              </a:rPr>
              <a:t></a:t>
            </a:r>
            <a:r>
              <a:rPr lang="en-US" dirty="0" smtClean="0"/>
              <a:t> be careful when you dine out.</a:t>
            </a:r>
            <a:endParaRPr lang="en-US" dirty="0"/>
          </a:p>
        </p:txBody>
      </p:sp>
    </p:spTree>
    <p:extLst>
      <p:ext uri="{BB962C8B-B14F-4D97-AF65-F5344CB8AC3E}">
        <p14:creationId xmlns:p14="http://schemas.microsoft.com/office/powerpoint/2010/main" xmlns="" val="2883742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Drink plenty of water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Sometimes your body mistakes thirst for hunger</a:t>
            </a:r>
            <a:endParaRPr lang="en-US" dirty="0"/>
          </a:p>
        </p:txBody>
      </p:sp>
    </p:spTree>
    <p:extLst>
      <p:ext uri="{BB962C8B-B14F-4D97-AF65-F5344CB8AC3E}">
        <p14:creationId xmlns:p14="http://schemas.microsoft.com/office/powerpoint/2010/main" xmlns="" val="13404930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Beware of emotional eating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Recognize the situations which trigger you to eat.</a:t>
            </a:r>
          </a:p>
          <a:p>
            <a:endParaRPr lang="en-US" dirty="0" smtClean="0"/>
          </a:p>
          <a:p>
            <a:r>
              <a:rPr lang="en-US" dirty="0" smtClean="0"/>
              <a:t>Is it when you are stressed, depressed, bored, or tiered.</a:t>
            </a:r>
          </a:p>
        </p:txBody>
      </p:sp>
    </p:spTree>
    <p:extLst>
      <p:ext uri="{BB962C8B-B14F-4D97-AF65-F5344CB8AC3E}">
        <p14:creationId xmlns:p14="http://schemas.microsoft.com/office/powerpoint/2010/main" xmlns="" val="2186141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Beware of emotional eating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Try to deal with these situations using other means like: calling a friend, taking a walk, or curling up with a book.</a:t>
            </a:r>
          </a:p>
          <a:p>
            <a:endParaRPr lang="en-US" dirty="0" smtClean="0"/>
          </a:p>
          <a:p>
            <a:r>
              <a:rPr lang="en-US" dirty="0" smtClean="0"/>
              <a:t>Just stay away from the refrigerator.</a:t>
            </a:r>
          </a:p>
          <a:p>
            <a:endParaRPr lang="en-US" dirty="0"/>
          </a:p>
        </p:txBody>
      </p:sp>
    </p:spTree>
    <p:extLst>
      <p:ext uri="{BB962C8B-B14F-4D97-AF65-F5344CB8AC3E}">
        <p14:creationId xmlns:p14="http://schemas.microsoft.com/office/powerpoint/2010/main" xmlns="" val="28628826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Angsana New" pitchFamily="18" charset="-34"/>
                <a:ea typeface="+mn-ea"/>
                <a:cs typeface="Angsana New" pitchFamily="18" charset="-34"/>
              </a:rPr>
              <a:t>2\ Medications</a:t>
            </a:r>
          </a:p>
        </p:txBody>
      </p:sp>
      <p:sp>
        <p:nvSpPr>
          <p:cNvPr id="3" name="Content Placeholder 2"/>
          <p:cNvSpPr>
            <a:spLocks noGrp="1"/>
          </p:cNvSpPr>
          <p:nvPr>
            <p:ph idx="1"/>
          </p:nvPr>
        </p:nvSpPr>
        <p:spPr/>
        <p:txBody>
          <a:bodyPr>
            <a:normAutofit/>
          </a:bodyPr>
          <a:lstStyle/>
          <a:p>
            <a:pPr algn="l" rtl="0">
              <a:buFont typeface="Wingdings" pitchFamily="2" charset="2"/>
              <a:buChar char="v"/>
            </a:pPr>
            <a:endParaRPr lang="en-US" dirty="0" smtClean="0"/>
          </a:p>
          <a:p>
            <a:pPr algn="l" rtl="0">
              <a:buFont typeface="Wingdings" pitchFamily="2" charset="2"/>
              <a:buChar char="v"/>
            </a:pPr>
            <a:r>
              <a:rPr lang="en-US" dirty="0" smtClean="0"/>
              <a:t>Medications are another way to lose weight.</a:t>
            </a:r>
          </a:p>
          <a:p>
            <a:pPr algn="l" rtl="0">
              <a:buFont typeface="Wingdings" pitchFamily="2" charset="2"/>
              <a:buChar char="v"/>
            </a:pPr>
            <a:endParaRPr lang="en-US" dirty="0" smtClean="0"/>
          </a:p>
          <a:p>
            <a:pPr algn="l" rtl="0">
              <a:buFont typeface="Wingdings" pitchFamily="2" charset="2"/>
              <a:buChar char="ü"/>
            </a:pPr>
            <a:r>
              <a:rPr lang="en-US" b="1" dirty="0" smtClean="0"/>
              <a:t>When to use?</a:t>
            </a:r>
            <a:r>
              <a:rPr lang="en-US" dirty="0" smtClean="0"/>
              <a:t/>
            </a:r>
            <a:br>
              <a:rPr lang="en-US" dirty="0" smtClean="0"/>
            </a:br>
            <a:r>
              <a:rPr lang="en-US" dirty="0" smtClean="0">
                <a:sym typeface="Wingdings" pitchFamily="2" charset="2"/>
              </a:rPr>
              <a:t> Failure of diet and exercise</a:t>
            </a:r>
            <a:br>
              <a:rPr lang="en-US" dirty="0" smtClean="0">
                <a:sym typeface="Wingdings" pitchFamily="2" charset="2"/>
              </a:rPr>
            </a:br>
            <a:r>
              <a:rPr lang="en-US" dirty="0" smtClean="0">
                <a:sym typeface="Wingdings" pitchFamily="2" charset="2"/>
              </a:rPr>
              <a:t> BMI &gt; 30</a:t>
            </a:r>
            <a:br>
              <a:rPr lang="en-US" dirty="0" smtClean="0">
                <a:sym typeface="Wingdings" pitchFamily="2" charset="2"/>
              </a:rPr>
            </a:br>
            <a:r>
              <a:rPr lang="en-US" dirty="0" smtClean="0">
                <a:sym typeface="Wingdings" pitchFamily="2" charset="2"/>
              </a:rPr>
              <a:t> BMI &gt; 27 and associated with medical problems related to obesity</a:t>
            </a:r>
            <a:endParaRPr lang="en-US" dirty="0"/>
          </a:p>
        </p:txBody>
      </p:sp>
    </p:spTree>
    <p:extLst>
      <p:ext uri="{BB962C8B-B14F-4D97-AF65-F5344CB8AC3E}">
        <p14:creationId xmlns="" xmlns:p14="http://schemas.microsoft.com/office/powerpoint/2010/main" val="5347393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212779880"/>
              </p:ext>
            </p:extLst>
          </p:nvPr>
        </p:nvGraphicFramePr>
        <p:xfrm>
          <a:off x="960984" y="838200"/>
          <a:ext cx="7344816" cy="5022697"/>
        </p:xfrm>
        <a:graphic>
          <a:graphicData uri="http://schemas.openxmlformats.org/drawingml/2006/table">
            <a:tbl>
              <a:tblPr firstRow="1" bandRow="1">
                <a:tableStyleId>{5C22544A-7EE6-4342-B048-85BDC9FD1C3A}</a:tableStyleId>
              </a:tblPr>
              <a:tblGrid>
                <a:gridCol w="2448272"/>
                <a:gridCol w="2448272"/>
                <a:gridCol w="2448272"/>
              </a:tblGrid>
              <a:tr h="352470">
                <a:tc>
                  <a:txBody>
                    <a:bodyPr/>
                    <a:lstStyle/>
                    <a:p>
                      <a:pPr algn="ctr" rtl="0"/>
                      <a:r>
                        <a:rPr lang="en-US" sz="1600" dirty="0" smtClean="0"/>
                        <a:t>Drug</a:t>
                      </a:r>
                      <a:endParaRPr lang="en-US" sz="1600" dirty="0"/>
                    </a:p>
                  </a:txBody>
                  <a:tcPr/>
                </a:tc>
                <a:tc>
                  <a:txBody>
                    <a:bodyPr/>
                    <a:lstStyle/>
                    <a:p>
                      <a:pPr algn="ctr" rtl="0"/>
                      <a:r>
                        <a:rPr lang="en-US" sz="1600" dirty="0" smtClean="0"/>
                        <a:t>Action</a:t>
                      </a:r>
                      <a:endParaRPr lang="en-US" sz="1600" dirty="0"/>
                    </a:p>
                  </a:txBody>
                  <a:tcPr/>
                </a:tc>
                <a:tc>
                  <a:txBody>
                    <a:bodyPr/>
                    <a:lstStyle/>
                    <a:p>
                      <a:pPr algn="ctr" rtl="0"/>
                      <a:r>
                        <a:rPr lang="en-US" sz="1600" dirty="0" smtClean="0"/>
                        <a:t>Side Effects</a:t>
                      </a:r>
                      <a:endParaRPr lang="en-US" sz="1600" dirty="0"/>
                    </a:p>
                  </a:txBody>
                  <a:tcPr/>
                </a:tc>
              </a:tr>
              <a:tr h="881175">
                <a:tc>
                  <a:txBody>
                    <a:bodyPr/>
                    <a:lstStyle/>
                    <a:p>
                      <a:pPr algn="l" rtl="0"/>
                      <a:r>
                        <a:rPr lang="en-US" sz="1600" dirty="0" err="1" smtClean="0"/>
                        <a:t>Diethylpropion</a:t>
                      </a:r>
                      <a:r>
                        <a:rPr lang="en-US" sz="1600" dirty="0" smtClean="0"/>
                        <a:t> (</a:t>
                      </a:r>
                      <a:r>
                        <a:rPr lang="en-US" sz="1600" dirty="0" err="1" smtClean="0"/>
                        <a:t>Tenuate</a:t>
                      </a:r>
                      <a:r>
                        <a:rPr lang="en-US" sz="1600" dirty="0" smtClean="0"/>
                        <a:t>)</a:t>
                      </a:r>
                      <a:endParaRPr lang="en-US" sz="1600" dirty="0"/>
                    </a:p>
                  </a:txBody>
                  <a:tcPr/>
                </a:tc>
                <a:tc>
                  <a:txBody>
                    <a:bodyPr/>
                    <a:lstStyle/>
                    <a:p>
                      <a:pPr algn="l" rtl="0"/>
                      <a:r>
                        <a:rPr lang="en-US" sz="1600" dirty="0" smtClean="0"/>
                        <a:t>Decreases appetite, increases feeling of fullness </a:t>
                      </a:r>
                      <a:endParaRPr lang="en-US" sz="1600" dirty="0"/>
                    </a:p>
                  </a:txBody>
                  <a:tcPr/>
                </a:tc>
                <a:tc>
                  <a:txBody>
                    <a:bodyPr/>
                    <a:lstStyle/>
                    <a:p>
                      <a:pPr algn="l" rtl="0"/>
                      <a:r>
                        <a:rPr lang="en-US" sz="1600" dirty="0" smtClean="0"/>
                        <a:t>Increased blood pressure and heart rate, insomnia, dizziness</a:t>
                      </a:r>
                      <a:endParaRPr lang="en-US" sz="1600" dirty="0"/>
                    </a:p>
                  </a:txBody>
                  <a:tcPr/>
                </a:tc>
              </a:tr>
              <a:tr h="881175">
                <a:tc>
                  <a:txBody>
                    <a:bodyPr/>
                    <a:lstStyle/>
                    <a:p>
                      <a:pPr algn="l" rtl="0">
                        <a:buFont typeface="Wingdings" pitchFamily="2" charset="2"/>
                        <a:buChar char="ü"/>
                      </a:pPr>
                      <a:r>
                        <a:rPr lang="en-US" sz="1600" b="0" dirty="0" smtClean="0"/>
                        <a:t> </a:t>
                      </a:r>
                      <a:r>
                        <a:rPr lang="en-US" sz="1600" b="0" dirty="0" err="1" smtClean="0"/>
                        <a:t>Lorcaserin</a:t>
                      </a:r>
                      <a:r>
                        <a:rPr lang="en-US" sz="1600" b="0" dirty="0" smtClean="0"/>
                        <a:t> (</a:t>
                      </a:r>
                      <a:r>
                        <a:rPr lang="en-US" sz="1600" b="0" dirty="0" err="1" smtClean="0"/>
                        <a:t>Belviq</a:t>
                      </a:r>
                      <a:r>
                        <a:rPr lang="en-US" sz="1600" b="0" dirty="0" smtClean="0"/>
                        <a:t>)</a:t>
                      </a:r>
                    </a:p>
                    <a:p>
                      <a:pPr algn="l" rtl="0"/>
                      <a:endParaRPr lang="en-US" sz="1600" b="0" dirty="0" smtClean="0"/>
                    </a:p>
                    <a:p>
                      <a:pPr algn="l" rtl="0"/>
                      <a:r>
                        <a:rPr lang="en-US" sz="1600" b="1" dirty="0" smtClean="0"/>
                        <a:t>2013</a:t>
                      </a:r>
                      <a:endParaRPr lang="en-US" sz="1600" b="1" dirty="0"/>
                    </a:p>
                  </a:txBody>
                  <a:tcPr/>
                </a:tc>
                <a:tc>
                  <a:txBody>
                    <a:bodyPr/>
                    <a:lstStyle/>
                    <a:p>
                      <a:pPr algn="l" rtl="0"/>
                      <a:r>
                        <a:rPr lang="en-US" sz="1600" dirty="0" smtClean="0"/>
                        <a:t>Decreases appetite, increases feeling of fullness </a:t>
                      </a:r>
                      <a:endParaRPr lang="en-US" sz="1600" dirty="0"/>
                    </a:p>
                  </a:txBody>
                  <a:tcPr/>
                </a:tc>
                <a:tc>
                  <a:txBody>
                    <a:bodyPr/>
                    <a:lstStyle/>
                    <a:p>
                      <a:pPr algn="l" rtl="0"/>
                      <a:r>
                        <a:rPr lang="en-US" sz="1600" dirty="0" smtClean="0"/>
                        <a:t>Headache, dizziness, fatigue, nausea, dry mouth, constipation </a:t>
                      </a:r>
                      <a:endParaRPr lang="en-US" sz="1600" dirty="0"/>
                    </a:p>
                  </a:txBody>
                  <a:tcPr/>
                </a:tc>
              </a:tr>
              <a:tr h="881175">
                <a:tc>
                  <a:txBody>
                    <a:bodyPr/>
                    <a:lstStyle/>
                    <a:p>
                      <a:pPr algn="l" rtl="0"/>
                      <a:r>
                        <a:rPr lang="en-US" sz="1600" dirty="0" smtClean="0"/>
                        <a:t>Phentermine (</a:t>
                      </a:r>
                      <a:r>
                        <a:rPr lang="en-US" sz="1600" dirty="0" err="1" smtClean="0"/>
                        <a:t>Adipex</a:t>
                      </a:r>
                      <a:r>
                        <a:rPr lang="en-US" sz="1600" dirty="0" smtClean="0"/>
                        <a:t>)</a:t>
                      </a:r>
                      <a:endParaRPr lang="en-US" sz="1600" dirty="0"/>
                    </a:p>
                  </a:txBody>
                  <a:tcPr/>
                </a:tc>
                <a:tc>
                  <a:txBody>
                    <a:bodyPr/>
                    <a:lstStyle/>
                    <a:p>
                      <a:pPr algn="l" rtl="0"/>
                      <a:r>
                        <a:rPr lang="en-US" sz="1600" dirty="0" smtClean="0"/>
                        <a:t>Decreases appetite, increases feeling of fullness </a:t>
                      </a:r>
                      <a:endParaRPr lang="en-US" sz="1600" dirty="0"/>
                    </a:p>
                  </a:txBody>
                  <a:tcPr/>
                </a:tc>
                <a:tc>
                  <a:txBody>
                    <a:bodyPr/>
                    <a:lstStyle/>
                    <a:p>
                      <a:pPr algn="l" rtl="0"/>
                      <a:r>
                        <a:rPr lang="en-US" sz="1600" dirty="0" smtClean="0"/>
                        <a:t>Increased blood pressure and heart rate, insomnia, dizziness</a:t>
                      </a:r>
                      <a:endParaRPr lang="en-US" sz="1600" dirty="0"/>
                    </a:p>
                  </a:txBody>
                  <a:tcPr/>
                </a:tc>
              </a:tr>
              <a:tr h="616822">
                <a:tc>
                  <a:txBody>
                    <a:bodyPr/>
                    <a:lstStyle/>
                    <a:p>
                      <a:pPr algn="l" rtl="0">
                        <a:buFont typeface="Wingdings" pitchFamily="2" charset="2"/>
                        <a:buChar char="ü"/>
                      </a:pPr>
                      <a:r>
                        <a:rPr lang="en-US" sz="1600" dirty="0" err="1" smtClean="0"/>
                        <a:t>Orlistat</a:t>
                      </a:r>
                      <a:r>
                        <a:rPr lang="en-US" sz="1600" dirty="0" smtClean="0"/>
                        <a:t> (</a:t>
                      </a:r>
                      <a:r>
                        <a:rPr lang="en-US" sz="1600" dirty="0" err="1" smtClean="0"/>
                        <a:t>Xenical</a:t>
                      </a:r>
                      <a:r>
                        <a:rPr lang="en-US" sz="1600" dirty="0" smtClean="0"/>
                        <a:t>)</a:t>
                      </a:r>
                      <a:endParaRPr lang="en-US" sz="1600" dirty="0"/>
                    </a:p>
                  </a:txBody>
                  <a:tcPr/>
                </a:tc>
                <a:tc>
                  <a:txBody>
                    <a:bodyPr/>
                    <a:lstStyle/>
                    <a:p>
                      <a:pPr algn="l" rtl="0"/>
                      <a:r>
                        <a:rPr lang="en-US" sz="1600" dirty="0" smtClean="0"/>
                        <a:t>Blocks absorption of fat</a:t>
                      </a:r>
                      <a:endParaRPr lang="en-US" sz="1600" dirty="0"/>
                    </a:p>
                  </a:txBody>
                  <a:tcPr/>
                </a:tc>
                <a:tc>
                  <a:txBody>
                    <a:bodyPr/>
                    <a:lstStyle/>
                    <a:p>
                      <a:pPr algn="l" rtl="0"/>
                      <a:r>
                        <a:rPr lang="en-US" sz="1600" dirty="0" smtClean="0"/>
                        <a:t>Intestinal cramps, gas, diarrhea, oily spotting</a:t>
                      </a:r>
                      <a:endParaRPr lang="en-US" sz="1600" dirty="0"/>
                    </a:p>
                  </a:txBody>
                  <a:tcPr/>
                </a:tc>
              </a:tr>
              <a:tr h="1409880">
                <a:tc>
                  <a:txBody>
                    <a:bodyPr/>
                    <a:lstStyle/>
                    <a:p>
                      <a:pPr algn="l" rtl="0"/>
                      <a:r>
                        <a:rPr lang="en-US" sz="1600" dirty="0" smtClean="0"/>
                        <a:t>Phentermine and extended-release </a:t>
                      </a:r>
                      <a:r>
                        <a:rPr lang="en-US" sz="1600" dirty="0" err="1" smtClean="0"/>
                        <a:t>topiramate</a:t>
                      </a:r>
                      <a:r>
                        <a:rPr lang="en-US" sz="1600" dirty="0" smtClean="0"/>
                        <a:t> (</a:t>
                      </a:r>
                      <a:r>
                        <a:rPr lang="en-US" sz="1600" dirty="0" err="1" smtClean="0"/>
                        <a:t>Qsymia</a:t>
                      </a:r>
                      <a:r>
                        <a:rPr lang="en-US" sz="1600" dirty="0" smtClean="0"/>
                        <a:t>)</a:t>
                      </a:r>
                      <a:endParaRPr lang="en-US" sz="1600" dirty="0"/>
                    </a:p>
                  </a:txBody>
                  <a:tcPr/>
                </a:tc>
                <a:tc>
                  <a:txBody>
                    <a:bodyPr/>
                    <a:lstStyle/>
                    <a:p>
                      <a:pPr algn="l" rtl="0"/>
                      <a:r>
                        <a:rPr lang="en-US" sz="1600" dirty="0" smtClean="0"/>
                        <a:t>Decreases appetite, increases feeling of fullness</a:t>
                      </a:r>
                      <a:endParaRPr lang="en-US" sz="1600" dirty="0"/>
                    </a:p>
                  </a:txBody>
                  <a:tcPr/>
                </a:tc>
                <a:tc>
                  <a:txBody>
                    <a:bodyPr/>
                    <a:lstStyle/>
                    <a:p>
                      <a:pPr algn="l" rtl="0"/>
                      <a:r>
                        <a:rPr lang="en-US" sz="1600" dirty="0" smtClean="0"/>
                        <a:t>Increased heart rate, birth defects, tingling of hands and feet, insomnia, dizziness, constipation, dry mouth </a:t>
                      </a:r>
                      <a:endParaRPr lang="en-US" sz="1600" dirty="0"/>
                    </a:p>
                  </a:txBody>
                  <a:tcPr/>
                </a:tc>
              </a:tr>
            </a:tbl>
          </a:graphicData>
        </a:graphic>
      </p:graphicFrame>
    </p:spTree>
    <p:extLst>
      <p:ext uri="{BB962C8B-B14F-4D97-AF65-F5344CB8AC3E}">
        <p14:creationId xmlns="" xmlns:p14="http://schemas.microsoft.com/office/powerpoint/2010/main" val="36266781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6).jpg"/>
          <p:cNvPicPr>
            <a:picLocks noGrp="1" noChangeAspect="1"/>
          </p:cNvPicPr>
          <p:nvPr>
            <p:ph idx="1"/>
          </p:nvPr>
        </p:nvPicPr>
        <p:blipFill>
          <a:blip r:embed="rId2" cstate="print"/>
          <a:stretch>
            <a:fillRect/>
          </a:stretch>
        </p:blipFill>
        <p:spPr>
          <a:xfrm>
            <a:off x="1259632" y="2132856"/>
            <a:ext cx="6408712" cy="3672408"/>
          </a:xfrm>
        </p:spPr>
      </p:pic>
      <p:sp>
        <p:nvSpPr>
          <p:cNvPr id="5" name="مربع نص 4"/>
          <p:cNvSpPr txBox="1"/>
          <p:nvPr/>
        </p:nvSpPr>
        <p:spPr>
          <a:xfrm>
            <a:off x="2771800" y="1124744"/>
            <a:ext cx="2880320" cy="830997"/>
          </a:xfrm>
          <a:prstGeom prst="rect">
            <a:avLst/>
          </a:prstGeom>
          <a:noFill/>
        </p:spPr>
        <p:txBody>
          <a:bodyPr wrap="square" rtlCol="0">
            <a:spAutoFit/>
          </a:bodyPr>
          <a:lstStyle/>
          <a:p>
            <a:pPr algn="ctr"/>
            <a:r>
              <a:rPr lang="en-US" sz="4800" b="1" dirty="0" smtClean="0">
                <a:solidFill>
                  <a:srgbClr val="0070C0"/>
                </a:solidFill>
              </a:rPr>
              <a:t>Surgery</a:t>
            </a:r>
            <a:endParaRPr lang="en-US" sz="4800" b="1" dirty="0">
              <a:solidFill>
                <a:srgbClr val="0070C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latin typeface="Angsana New" pitchFamily="18" charset="-34"/>
                <a:ea typeface="+mn-ea"/>
                <a:cs typeface="Angsana New" pitchFamily="18" charset="-34"/>
              </a:rPr>
              <a:t>Bariatric </a:t>
            </a:r>
            <a:r>
              <a:rPr lang="en-US" sz="6000" b="1" dirty="0">
                <a:effectLst>
                  <a:outerShdw blurRad="38100" dist="38100" dir="2700000" algn="tl">
                    <a:srgbClr val="000000">
                      <a:alpha val="43137"/>
                    </a:srgbClr>
                  </a:outerShdw>
                </a:effectLst>
                <a:latin typeface="Angsana New" pitchFamily="18" charset="-34"/>
                <a:ea typeface="+mn-ea"/>
                <a:cs typeface="Angsana New" pitchFamily="18" charset="-34"/>
              </a:rPr>
              <a:t>Surgery</a:t>
            </a:r>
          </a:p>
        </p:txBody>
      </p:sp>
      <p:sp>
        <p:nvSpPr>
          <p:cNvPr id="3" name="Content Placeholder 2"/>
          <p:cNvSpPr>
            <a:spLocks noGrp="1"/>
          </p:cNvSpPr>
          <p:nvPr>
            <p:ph idx="1"/>
          </p:nvPr>
        </p:nvSpPr>
        <p:spPr/>
        <p:txBody>
          <a:bodyPr/>
          <a:lstStyle/>
          <a:p>
            <a:pPr algn="l" rtl="0">
              <a:buFont typeface="Wingdings" pitchFamily="2" charset="2"/>
              <a:buChar char="Ø"/>
            </a:pPr>
            <a:endParaRPr lang="en-US" dirty="0" smtClean="0"/>
          </a:p>
          <a:p>
            <a:pPr algn="l" rtl="0">
              <a:buFont typeface="Wingdings" pitchFamily="2" charset="2"/>
              <a:buChar char="Ø"/>
            </a:pPr>
            <a:r>
              <a:rPr lang="en-US" dirty="0" smtClean="0"/>
              <a:t>This is the last resort. </a:t>
            </a:r>
          </a:p>
          <a:p>
            <a:pPr algn="l" rtl="0">
              <a:buFont typeface="Wingdings" pitchFamily="2" charset="2"/>
              <a:buChar char="Ø"/>
            </a:pPr>
            <a:endParaRPr lang="en-US" dirty="0" smtClean="0"/>
          </a:p>
          <a:p>
            <a:pPr algn="l" rtl="0">
              <a:buFont typeface="Wingdings" pitchFamily="2" charset="2"/>
              <a:buChar char="Ø"/>
            </a:pPr>
            <a:r>
              <a:rPr lang="en-US" dirty="0" smtClean="0"/>
              <a:t>Only when all else </a:t>
            </a:r>
            <a:r>
              <a:rPr lang="en-US" b="1" dirty="0" smtClean="0"/>
              <a:t>fails</a:t>
            </a:r>
            <a:r>
              <a:rPr lang="en-US" dirty="0" smtClean="0"/>
              <a:t>.</a:t>
            </a:r>
          </a:p>
          <a:p>
            <a:pPr algn="l" rtl="0">
              <a:buFont typeface="Wingdings" pitchFamily="2" charset="2"/>
              <a:buChar char="Ø"/>
            </a:pPr>
            <a:endParaRPr lang="en-US" dirty="0" smtClean="0"/>
          </a:p>
          <a:p>
            <a:pPr algn="l" rtl="0">
              <a:buFont typeface="Wingdings" pitchFamily="2" charset="2"/>
              <a:buChar char="Ø"/>
            </a:pPr>
            <a:r>
              <a:rPr lang="en-US" dirty="0" smtClean="0"/>
              <a:t>Basically, the surgeons change the anatomy of the digestive system to help the person lose weight.</a:t>
            </a:r>
            <a:endParaRPr lang="en-US" dirty="0"/>
          </a:p>
        </p:txBody>
      </p:sp>
    </p:spTree>
    <p:extLst>
      <p:ext uri="{BB962C8B-B14F-4D97-AF65-F5344CB8AC3E}">
        <p14:creationId xmlns="" xmlns:p14="http://schemas.microsoft.com/office/powerpoint/2010/main" val="30394364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buFont typeface="Wingdings" pitchFamily="2" charset="2"/>
              <a:buChar char="v"/>
            </a:pPr>
            <a:endParaRPr lang="en-US" dirty="0" smtClean="0"/>
          </a:p>
          <a:p>
            <a:pPr algn="l" rtl="0">
              <a:buFont typeface="Wingdings" pitchFamily="2" charset="2"/>
              <a:buChar char="v"/>
            </a:pPr>
            <a:r>
              <a:rPr lang="en-US" dirty="0" smtClean="0"/>
              <a:t>Indications:</a:t>
            </a:r>
            <a:br>
              <a:rPr lang="en-US" dirty="0" smtClean="0"/>
            </a:br>
            <a:r>
              <a:rPr lang="en-US" dirty="0" smtClean="0">
                <a:sym typeface="Wingdings" pitchFamily="2" charset="2"/>
              </a:rPr>
              <a:t> BMI &gt; 40</a:t>
            </a:r>
            <a:br>
              <a:rPr lang="en-US" dirty="0" smtClean="0">
                <a:sym typeface="Wingdings" pitchFamily="2" charset="2"/>
              </a:rPr>
            </a:br>
            <a:r>
              <a:rPr lang="en-US" dirty="0" smtClean="0">
                <a:sym typeface="Wingdings" pitchFamily="2" charset="2"/>
              </a:rPr>
              <a:t> BMI 30- 30.9 and associated with obesity related health problems.</a:t>
            </a:r>
            <a:br>
              <a:rPr lang="en-US" dirty="0" smtClean="0">
                <a:sym typeface="Wingdings" pitchFamily="2" charset="2"/>
              </a:rPr>
            </a:br>
            <a:r>
              <a:rPr lang="en-US" dirty="0" smtClean="0">
                <a:sym typeface="Wingdings" pitchFamily="2" charset="2"/>
              </a:rPr>
              <a:t> All else has failed</a:t>
            </a:r>
            <a:endParaRPr lang="en-US" dirty="0"/>
          </a:p>
        </p:txBody>
      </p:sp>
    </p:spTree>
    <p:extLst>
      <p:ext uri="{BB962C8B-B14F-4D97-AF65-F5344CB8AC3E}">
        <p14:creationId xmlns="" xmlns:p14="http://schemas.microsoft.com/office/powerpoint/2010/main" val="24191395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a:p>
        </p:txBody>
      </p:sp>
      <p:sp>
        <p:nvSpPr>
          <p:cNvPr id="3" name="Content Placeholder 2"/>
          <p:cNvSpPr>
            <a:spLocks noGrp="1"/>
          </p:cNvSpPr>
          <p:nvPr>
            <p:ph idx="1"/>
          </p:nvPr>
        </p:nvSpPr>
        <p:spPr>
          <a:xfrm>
            <a:off x="1043492" y="1828800"/>
            <a:ext cx="7033708" cy="4003829"/>
          </a:xfrm>
        </p:spPr>
        <p:txBody>
          <a:bodyPr>
            <a:normAutofit fontScale="92500" lnSpcReduction="10000"/>
          </a:bodyPr>
          <a:lstStyle/>
          <a:p>
            <a:pPr algn="l" rtl="0">
              <a:buFont typeface="Wingdings" pitchFamily="2" charset="2"/>
              <a:buChar char="v"/>
            </a:pPr>
            <a:endParaRPr lang="en-US" dirty="0" smtClean="0"/>
          </a:p>
          <a:p>
            <a:pPr algn="l" rtl="0">
              <a:buFont typeface="Wingdings" pitchFamily="2" charset="2"/>
              <a:buChar char="v"/>
            </a:pPr>
            <a:r>
              <a:rPr lang="en-US" dirty="0" smtClean="0"/>
              <a:t>The classification of surgery</a:t>
            </a:r>
            <a:br>
              <a:rPr lang="en-US" dirty="0" smtClean="0"/>
            </a:br>
            <a:r>
              <a:rPr lang="en-US" dirty="0" smtClean="0">
                <a:sym typeface="Wingdings" pitchFamily="2" charset="2"/>
              </a:rPr>
              <a:t> </a:t>
            </a:r>
            <a:r>
              <a:rPr lang="en-US" b="1" dirty="0" err="1">
                <a:sym typeface="Wingdings" pitchFamily="2" charset="2"/>
              </a:rPr>
              <a:t>M</a:t>
            </a:r>
            <a:r>
              <a:rPr lang="en-US" b="1" dirty="0" err="1" smtClean="0">
                <a:sym typeface="Wingdings" pitchFamily="2" charset="2"/>
              </a:rPr>
              <a:t>alabsorptive</a:t>
            </a:r>
            <a:r>
              <a:rPr lang="en-US" dirty="0" smtClean="0">
                <a:sym typeface="Wingdings" pitchFamily="2" charset="2"/>
              </a:rPr>
              <a:t>  </a:t>
            </a:r>
            <a:r>
              <a:rPr lang="en-US" dirty="0" err="1" smtClean="0">
                <a:sym typeface="Wingdings" pitchFamily="2" charset="2"/>
              </a:rPr>
              <a:t>Biliopancreatic</a:t>
            </a:r>
            <a:r>
              <a:rPr lang="en-US" dirty="0" smtClean="0">
                <a:sym typeface="Wingdings" pitchFamily="2" charset="2"/>
              </a:rPr>
              <a:t> surgery</a:t>
            </a:r>
            <a:br>
              <a:rPr lang="en-US" dirty="0" smtClean="0">
                <a:sym typeface="Wingdings" pitchFamily="2" charset="2"/>
              </a:rPr>
            </a:br>
            <a:r>
              <a:rPr lang="en-US" dirty="0" smtClean="0">
                <a:sym typeface="Wingdings" pitchFamily="2" charset="2"/>
              </a:rPr>
              <a:t> </a:t>
            </a:r>
            <a:r>
              <a:rPr lang="en-US" b="1" dirty="0" smtClean="0">
                <a:sym typeface="Wingdings" pitchFamily="2" charset="2"/>
              </a:rPr>
              <a:t>Restrictive</a:t>
            </a:r>
            <a:r>
              <a:rPr lang="en-US" dirty="0" smtClean="0">
                <a:sym typeface="Wingdings" pitchFamily="2" charset="2"/>
              </a:rPr>
              <a:t>  Adjustable Gastric Band</a:t>
            </a:r>
            <a:br>
              <a:rPr lang="en-US" dirty="0" smtClean="0">
                <a:sym typeface="Wingdings" pitchFamily="2" charset="2"/>
              </a:rPr>
            </a:br>
            <a:r>
              <a:rPr lang="en-US" dirty="0" smtClean="0">
                <a:sym typeface="Wingdings" pitchFamily="2" charset="2"/>
              </a:rPr>
              <a:t> </a:t>
            </a:r>
            <a:r>
              <a:rPr lang="en-US" b="1" dirty="0" smtClean="0">
                <a:sym typeface="Wingdings" pitchFamily="2" charset="2"/>
              </a:rPr>
              <a:t>Mixed</a:t>
            </a:r>
            <a:r>
              <a:rPr lang="en-US" dirty="0" smtClean="0">
                <a:sym typeface="Wingdings" pitchFamily="2" charset="2"/>
              </a:rPr>
              <a:t>  Gastric Bypass</a:t>
            </a:r>
          </a:p>
          <a:p>
            <a:pPr algn="l" rtl="0">
              <a:buFont typeface="Wingdings" pitchFamily="2" charset="2"/>
              <a:buChar char="v"/>
            </a:pPr>
            <a:endParaRPr lang="en-US" dirty="0">
              <a:sym typeface="Wingdings" pitchFamily="2" charset="2"/>
            </a:endParaRPr>
          </a:p>
          <a:p>
            <a:pPr algn="l" rtl="0">
              <a:buFont typeface="Wingdings" pitchFamily="2" charset="2"/>
              <a:buChar char="ü"/>
            </a:pPr>
            <a:r>
              <a:rPr lang="en-US" dirty="0" smtClean="0">
                <a:sym typeface="Wingdings" pitchFamily="2" charset="2"/>
              </a:rPr>
              <a:t>The Gastric Bypass is the most common.</a:t>
            </a:r>
            <a:endParaRPr lang="en-US" dirty="0"/>
          </a:p>
        </p:txBody>
      </p:sp>
    </p:spTree>
    <p:extLst>
      <p:ext uri="{BB962C8B-B14F-4D97-AF65-F5344CB8AC3E}">
        <p14:creationId xmlns="" xmlns:p14="http://schemas.microsoft.com/office/powerpoint/2010/main" val="33939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1509</TotalTime>
  <Words>3547</Words>
  <Application>Microsoft Office PowerPoint</Application>
  <PresentationFormat>عرض على الشاشة (3:4)‏</PresentationFormat>
  <Paragraphs>634</Paragraphs>
  <Slides>121</Slides>
  <Notes>7</Notes>
  <HiddenSlides>0</HiddenSlides>
  <MMClips>0</MMClips>
  <ScaleCrop>false</ScaleCrop>
  <HeadingPairs>
    <vt:vector size="4" baseType="variant">
      <vt:variant>
        <vt:lpstr>سمة</vt:lpstr>
      </vt:variant>
      <vt:variant>
        <vt:i4>1</vt:i4>
      </vt:variant>
      <vt:variant>
        <vt:lpstr>عناوين الشرائح</vt:lpstr>
      </vt:variant>
      <vt:variant>
        <vt:i4>121</vt:i4>
      </vt:variant>
    </vt:vector>
  </HeadingPairs>
  <TitlesOfParts>
    <vt:vector size="122" baseType="lpstr">
      <vt:lpstr>سمة Office</vt:lpstr>
      <vt:lpstr>Approach to obese patients</vt:lpstr>
      <vt:lpstr>Our Objectives :</vt:lpstr>
      <vt:lpstr>All true about obesity except:</vt:lpstr>
      <vt:lpstr>A patient ,with a weight of 92 Kg and a height of 175 cm, is considered:</vt:lpstr>
      <vt:lpstr>What causes Obesity ?:</vt:lpstr>
      <vt:lpstr>Mainstay of treatment for obesity:</vt:lpstr>
      <vt:lpstr>All of the following considered as an indication for bariatric surgery, except :</vt:lpstr>
      <vt:lpstr>Definitions</vt:lpstr>
      <vt:lpstr>الشريحة 9</vt:lpstr>
      <vt:lpstr>Classifications</vt:lpstr>
      <vt:lpstr>Case 1</vt:lpstr>
      <vt:lpstr>How to classify the degree of obesity ?</vt:lpstr>
      <vt:lpstr>1- BMI</vt:lpstr>
      <vt:lpstr>Classification according to BMI</vt:lpstr>
      <vt:lpstr>The classification is different in children</vt:lpstr>
      <vt:lpstr>The Growth Chart</vt:lpstr>
      <vt:lpstr>BMI</vt:lpstr>
      <vt:lpstr>BMI</vt:lpstr>
      <vt:lpstr>2- Waist circumference </vt:lpstr>
      <vt:lpstr>3- Waist To Hip Ratio</vt:lpstr>
      <vt:lpstr>Waist To Hip Ratio cont’d</vt:lpstr>
      <vt:lpstr>Classification according to Waist/Hip ratio</vt:lpstr>
      <vt:lpstr>    Waist to hip ratio cont’d</vt:lpstr>
      <vt:lpstr>Importance</vt:lpstr>
      <vt:lpstr>الشريحة 25</vt:lpstr>
      <vt:lpstr>الشريحة 26</vt:lpstr>
      <vt:lpstr>Prevalence</vt:lpstr>
      <vt:lpstr>WHO</vt:lpstr>
      <vt:lpstr>CDC</vt:lpstr>
      <vt:lpstr>Prevalence</vt:lpstr>
      <vt:lpstr>WHO</vt:lpstr>
      <vt:lpstr>Local study (2005)</vt:lpstr>
      <vt:lpstr>الشريحة 33</vt:lpstr>
      <vt:lpstr>الشريحة 34</vt:lpstr>
      <vt:lpstr>Causes</vt:lpstr>
      <vt:lpstr>الشريحة 36</vt:lpstr>
      <vt:lpstr>الشريحة 37</vt:lpstr>
      <vt:lpstr>1- Diet</vt:lpstr>
      <vt:lpstr>الشريحة 39</vt:lpstr>
      <vt:lpstr>Diet</vt:lpstr>
      <vt:lpstr>الشريحة 41</vt:lpstr>
      <vt:lpstr>الشريحة 42</vt:lpstr>
      <vt:lpstr>الشريحة 43</vt:lpstr>
      <vt:lpstr>Life Style</vt:lpstr>
      <vt:lpstr>الشريحة 45</vt:lpstr>
      <vt:lpstr>الشريحة 46</vt:lpstr>
      <vt:lpstr>Drugs</vt:lpstr>
      <vt:lpstr>الشريحة 48</vt:lpstr>
      <vt:lpstr>Infections</vt:lpstr>
      <vt:lpstr>   </vt:lpstr>
      <vt:lpstr>Prader–Willi syndrome</vt:lpstr>
      <vt:lpstr>Single-gene cause of obesity: </vt:lpstr>
      <vt:lpstr>Other causes </vt:lpstr>
      <vt:lpstr>Binge-eating disorder</vt:lpstr>
      <vt:lpstr>Binge eating disorder</vt:lpstr>
      <vt:lpstr>الشريحة 56</vt:lpstr>
      <vt:lpstr>How to assess cause of obesity clinically?</vt:lpstr>
      <vt:lpstr>Case : </vt:lpstr>
      <vt:lpstr>Complications</vt:lpstr>
      <vt:lpstr>الشريحة 60</vt:lpstr>
      <vt:lpstr>1-Diabetes</vt:lpstr>
      <vt:lpstr>2-Hypertension</vt:lpstr>
      <vt:lpstr>3-Dyslipidemia</vt:lpstr>
      <vt:lpstr>4-Heart Disease</vt:lpstr>
      <vt:lpstr>5- Skin changes</vt:lpstr>
      <vt:lpstr>الشريحة 66</vt:lpstr>
      <vt:lpstr>Management </vt:lpstr>
      <vt:lpstr>How would someone lose weight?</vt:lpstr>
      <vt:lpstr>1\ Lifestyle Modification</vt:lpstr>
      <vt:lpstr>Eat healthy meals and snacks</vt:lpstr>
      <vt:lpstr>10 tips to modify your diet</vt:lpstr>
      <vt:lpstr>#1 Set yourself for success and stay motivated</vt:lpstr>
      <vt:lpstr>#1 Set yourself for success and stay motivated</vt:lpstr>
      <vt:lpstr>#2 Moderation</vt:lpstr>
      <vt:lpstr>#2 Moderation</vt:lpstr>
      <vt:lpstr>#2 Moderation</vt:lpstr>
      <vt:lpstr>#3 Shift from unhealthy to healthy carbs</vt:lpstr>
      <vt:lpstr>#3 Shift from unhealthy to healthy carbs</vt:lpstr>
      <vt:lpstr>#4 Proteins</vt:lpstr>
      <vt:lpstr>#4 Proteins</vt:lpstr>
      <vt:lpstr>#4 Proteins</vt:lpstr>
      <vt:lpstr>#5 Shift from unhealthy to healthy fats</vt:lpstr>
      <vt:lpstr>#5 Shift from unhealthy to healthy fats</vt:lpstr>
      <vt:lpstr>#6 Eat calcium rich foods</vt:lpstr>
      <vt:lpstr>#6 Eat calcium rich foods</vt:lpstr>
      <vt:lpstr>#7 Include more fruits and veggies</vt:lpstr>
      <vt:lpstr>#8 Limit salt and sugar intake</vt:lpstr>
      <vt:lpstr>#8 Limit salt and sugar intake</vt:lpstr>
      <vt:lpstr>#8 Limit salt and sugar intake</vt:lpstr>
      <vt:lpstr>#8 Limit salt and sugar intake</vt:lpstr>
      <vt:lpstr>#9 Drink plenty of water</vt:lpstr>
      <vt:lpstr>#10 Beware of emotional eating</vt:lpstr>
      <vt:lpstr>#10 Beware of emotional eating</vt:lpstr>
      <vt:lpstr>2\ Medications</vt:lpstr>
      <vt:lpstr>الشريحة 95</vt:lpstr>
      <vt:lpstr>الشريحة 96</vt:lpstr>
      <vt:lpstr>Bariatric Surgery</vt:lpstr>
      <vt:lpstr>الشريحة 98</vt:lpstr>
      <vt:lpstr>الشريحة 99</vt:lpstr>
      <vt:lpstr>الشريحة 100</vt:lpstr>
      <vt:lpstr>الشريحة 101</vt:lpstr>
      <vt:lpstr>    How to Prevent ?</vt:lpstr>
      <vt:lpstr>Exercise regularly</vt:lpstr>
      <vt:lpstr>Monitor your weight regularly</vt:lpstr>
      <vt:lpstr>Children</vt:lpstr>
      <vt:lpstr>الشريحة 106</vt:lpstr>
      <vt:lpstr>Role of health team, medical students, and school health in dealing with obesity in the community</vt:lpstr>
      <vt:lpstr>Health team</vt:lpstr>
      <vt:lpstr>Health team</vt:lpstr>
      <vt:lpstr> Role of schools</vt:lpstr>
      <vt:lpstr>الشريحة 111</vt:lpstr>
      <vt:lpstr>All true about obesity except:</vt:lpstr>
      <vt:lpstr>A patient ,with a weight of 92 Kg and a height of 175 cm, is considered:</vt:lpstr>
      <vt:lpstr>What causes Obesity ?:</vt:lpstr>
      <vt:lpstr>Mainstay of treatment for obesity:</vt:lpstr>
      <vt:lpstr>All of the following considered as an indication for bariatric surgery, except :</vt:lpstr>
      <vt:lpstr>Take Home Message</vt:lpstr>
      <vt:lpstr>Take Home Message</vt:lpstr>
      <vt:lpstr>References</vt:lpstr>
      <vt:lpstr>الشريحة 120</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health team, medical students, and school health in dealing with obesity in the community</dc:title>
  <dc:creator>Hossam</dc:creator>
  <cp:lastModifiedBy>toshiba</cp:lastModifiedBy>
  <cp:revision>67</cp:revision>
  <dcterms:created xsi:type="dcterms:W3CDTF">2006-08-16T00:00:00Z</dcterms:created>
  <dcterms:modified xsi:type="dcterms:W3CDTF">2015-01-28T22:14:56Z</dcterms:modified>
</cp:coreProperties>
</file>