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sldIdLst>
    <p:sldId id="256" r:id="rId2"/>
    <p:sldId id="283" r:id="rId3"/>
    <p:sldId id="257" r:id="rId4"/>
    <p:sldId id="288" r:id="rId5"/>
    <p:sldId id="284" r:id="rId6"/>
    <p:sldId id="290" r:id="rId7"/>
    <p:sldId id="291" r:id="rId8"/>
    <p:sldId id="285" r:id="rId9"/>
    <p:sldId id="292" r:id="rId10"/>
    <p:sldId id="258" r:id="rId11"/>
    <p:sldId id="308" r:id="rId12"/>
    <p:sldId id="307" r:id="rId13"/>
    <p:sldId id="259" r:id="rId14"/>
    <p:sldId id="261" r:id="rId15"/>
    <p:sldId id="262" r:id="rId16"/>
    <p:sldId id="263" r:id="rId17"/>
    <p:sldId id="264" r:id="rId18"/>
    <p:sldId id="297" r:id="rId19"/>
    <p:sldId id="298" r:id="rId20"/>
    <p:sldId id="265" r:id="rId21"/>
    <p:sldId id="289" r:id="rId22"/>
    <p:sldId id="266" r:id="rId23"/>
    <p:sldId id="301" r:id="rId24"/>
    <p:sldId id="303" r:id="rId25"/>
    <p:sldId id="267" r:id="rId26"/>
    <p:sldId id="268" r:id="rId27"/>
    <p:sldId id="309" r:id="rId28"/>
    <p:sldId id="269" r:id="rId29"/>
    <p:sldId id="302" r:id="rId30"/>
    <p:sldId id="271" r:id="rId31"/>
    <p:sldId id="272" r:id="rId32"/>
    <p:sldId id="273" r:id="rId33"/>
    <p:sldId id="304" r:id="rId34"/>
    <p:sldId id="274" r:id="rId35"/>
    <p:sldId id="275" r:id="rId36"/>
    <p:sldId id="276" r:id="rId37"/>
    <p:sldId id="305" r:id="rId38"/>
    <p:sldId id="299" r:id="rId39"/>
    <p:sldId id="277" r:id="rId40"/>
    <p:sldId id="311" r:id="rId41"/>
    <p:sldId id="312" r:id="rId42"/>
    <p:sldId id="278" r:id="rId43"/>
    <p:sldId id="279" r:id="rId44"/>
    <p:sldId id="280" r:id="rId45"/>
    <p:sldId id="281" r:id="rId46"/>
    <p:sldId id="282" r:id="rId47"/>
    <p:sldId id="286" r:id="rId48"/>
    <p:sldId id="294" r:id="rId49"/>
    <p:sldId id="293" r:id="rId50"/>
    <p:sldId id="310" r:id="rId51"/>
    <p:sldId id="295" r:id="rId52"/>
    <p:sldId id="260"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94660"/>
  </p:normalViewPr>
  <p:slideViewPr>
    <p:cSldViewPr snapToGrid="0">
      <p:cViewPr varScale="1">
        <p:scale>
          <a:sx n="76" d="100"/>
          <a:sy n="76" d="100"/>
        </p:scale>
        <p:origin x="-108" y="-1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33D86C1C-5007-44FB-A9DE-F03DD80A12B4}" type="datetimeFigureOut">
              <a:rPr lang="en-US" smtClean="0"/>
              <a:pPr/>
              <a:t>1/29/2015</a:t>
            </a:fld>
            <a:endParaRPr lang="en-US"/>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6285B5F6-F0BA-4EDF-BCA1-050EA0B5C7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D86C1C-5007-44FB-A9DE-F03DD80A12B4}"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D86C1C-5007-44FB-A9DE-F03DD80A12B4}"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33D86C1C-5007-44FB-A9DE-F03DD80A12B4}" type="datetimeFigureOut">
              <a:rPr lang="en-US" smtClean="0"/>
              <a:pPr/>
              <a:t>1/29/2015</a:t>
            </a:fld>
            <a:endParaRPr lang="en-US"/>
          </a:p>
        </p:txBody>
      </p:sp>
      <p:sp>
        <p:nvSpPr>
          <p:cNvPr id="5" name="Footer Placeholder 4"/>
          <p:cNvSpPr>
            <a:spLocks noGrp="1"/>
          </p:cNvSpPr>
          <p:nvPr>
            <p:ph type="ftr" sz="quarter" idx="11"/>
          </p:nvPr>
        </p:nvSpPr>
        <p:spPr>
          <a:xfrm>
            <a:off x="609600" y="6480970"/>
            <a:ext cx="5680075" cy="300831"/>
          </a:xfrm>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9274176" y="6477000"/>
            <a:ext cx="2844800" cy="304800"/>
          </a:xfrm>
        </p:spPr>
        <p:txBody>
          <a:bodyPr/>
          <a:lstStyle/>
          <a:p>
            <a:fld id="{33D86C1C-5007-44FB-A9DE-F03DD80A12B4}" type="datetimeFigureOut">
              <a:rPr lang="en-US" smtClean="0"/>
              <a:pPr/>
              <a:t>1/29/2015</a:t>
            </a:fld>
            <a:endParaRPr lang="en-US"/>
          </a:p>
        </p:txBody>
      </p:sp>
      <p:sp>
        <p:nvSpPr>
          <p:cNvPr id="5" name="Footer Placeholder 4"/>
          <p:cNvSpPr>
            <a:spLocks noGrp="1"/>
          </p:cNvSpPr>
          <p:nvPr>
            <p:ph type="ftr" sz="quarter" idx="11"/>
          </p:nvPr>
        </p:nvSpPr>
        <p:spPr>
          <a:xfrm>
            <a:off x="3492501" y="6480970"/>
            <a:ext cx="5680075" cy="300831"/>
          </a:xfrm>
        </p:spPr>
        <p:txBody>
          <a:bodyPr/>
          <a:lstStyle/>
          <a:p>
            <a:endParaRPr lang="en-US"/>
          </a:p>
        </p:txBody>
      </p:sp>
      <p:sp>
        <p:nvSpPr>
          <p:cNvPr id="6" name="Slide Number Placeholder 5"/>
          <p:cNvSpPr>
            <a:spLocks noGrp="1"/>
          </p:cNvSpPr>
          <p:nvPr>
            <p:ph type="sldNum" sz="quarter" idx="12"/>
          </p:nvPr>
        </p:nvSpPr>
        <p:spPr>
          <a:xfrm>
            <a:off x="11268075" y="809625"/>
            <a:ext cx="670560" cy="300831"/>
          </a:xfrm>
        </p:spPr>
        <p:txBody>
          <a:bodyPr/>
          <a:lstStyle/>
          <a:p>
            <a:fld id="{6285B5F6-F0BA-4EDF-BCA1-050EA0B5C745}" type="slidenum">
              <a:rPr lang="en-US" smtClean="0"/>
              <a:pPr/>
              <a:t>‹#›</a:t>
            </a:fld>
            <a:endParaRPr lang="en-US"/>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33D86C1C-5007-44FB-A9DE-F03DD80A12B4}" type="datetimeFigureOut">
              <a:rPr lang="en-US" smtClean="0"/>
              <a:pPr/>
              <a:t>1/29/2015</a:t>
            </a:fld>
            <a:endParaRPr lang="en-US"/>
          </a:p>
        </p:txBody>
      </p:sp>
      <p:sp>
        <p:nvSpPr>
          <p:cNvPr id="6" name="Footer Placeholder 5"/>
          <p:cNvSpPr>
            <a:spLocks noGrp="1"/>
          </p:cNvSpPr>
          <p:nvPr>
            <p:ph type="ftr" sz="quarter" idx="11"/>
          </p:nvPr>
        </p:nvSpPr>
        <p:spPr>
          <a:xfrm>
            <a:off x="609600" y="6480969"/>
            <a:ext cx="5680075" cy="301752"/>
          </a:xfrm>
        </p:spPr>
        <p:txBody>
          <a:bodyPr/>
          <a:lstStyle/>
          <a:p>
            <a:endParaRPr lang="en-US"/>
          </a:p>
        </p:txBody>
      </p:sp>
      <p:sp>
        <p:nvSpPr>
          <p:cNvPr id="7" name="Slide Number Placeholder 6"/>
          <p:cNvSpPr>
            <a:spLocks noGrp="1"/>
          </p:cNvSpPr>
          <p:nvPr>
            <p:ph type="sldNum" sz="quarter" idx="12"/>
          </p:nvPr>
        </p:nvSpPr>
        <p:spPr>
          <a:xfrm>
            <a:off x="10119360" y="6480969"/>
            <a:ext cx="670560" cy="301752"/>
          </a:xfrm>
        </p:spPr>
        <p:txBody>
          <a:bodyPr/>
          <a:lstStyle/>
          <a:p>
            <a:fld id="{6285B5F6-F0BA-4EDF-BCA1-050EA0B5C7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33D86C1C-5007-44FB-A9DE-F03DD80A12B4}" type="datetimeFigureOut">
              <a:rPr lang="en-US" smtClean="0"/>
              <a:pPr/>
              <a:t>1/29/2015</a:t>
            </a:fld>
            <a:endParaRPr lang="en-US"/>
          </a:p>
        </p:txBody>
      </p:sp>
      <p:sp>
        <p:nvSpPr>
          <p:cNvPr id="8" name="Footer Placeholder 7"/>
          <p:cNvSpPr>
            <a:spLocks noGrp="1"/>
          </p:cNvSpPr>
          <p:nvPr>
            <p:ph type="ftr" sz="quarter" idx="11"/>
          </p:nvPr>
        </p:nvSpPr>
        <p:spPr>
          <a:xfrm>
            <a:off x="609600" y="6480969"/>
            <a:ext cx="5681472" cy="301752"/>
          </a:xfrm>
        </p:spPr>
        <p:txBody>
          <a:bodyPr/>
          <a:lstStyle/>
          <a:p>
            <a:endParaRPr lang="en-US"/>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6285B5F6-F0BA-4EDF-BCA1-050EA0B5C7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D86C1C-5007-44FB-A9DE-F03DD80A12B4}"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5B5F6-F0BA-4EDF-BCA1-050EA0B5C7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33D86C1C-5007-44FB-A9DE-F03DD80A12B4}" type="datetimeFigureOut">
              <a:rPr lang="en-US" smtClean="0"/>
              <a:pPr/>
              <a:t>1/29/2015</a:t>
            </a:fld>
            <a:endParaRPr lang="en-US"/>
          </a:p>
        </p:txBody>
      </p:sp>
      <p:sp>
        <p:nvSpPr>
          <p:cNvPr id="3" name="Footer Placeholder 2"/>
          <p:cNvSpPr>
            <a:spLocks noGrp="1"/>
          </p:cNvSpPr>
          <p:nvPr>
            <p:ph type="ftr" sz="quarter" idx="11"/>
          </p:nvPr>
        </p:nvSpPr>
        <p:spPr>
          <a:xfrm>
            <a:off x="609600" y="6481891"/>
            <a:ext cx="5680075" cy="300831"/>
          </a:xfrm>
        </p:spPr>
        <p:txBody>
          <a:bodyPr/>
          <a:lstStyle/>
          <a:p>
            <a:endParaRPr lang="en-US"/>
          </a:p>
        </p:txBody>
      </p:sp>
      <p:sp>
        <p:nvSpPr>
          <p:cNvPr id="4" name="Slide Number Placeholder 3"/>
          <p:cNvSpPr>
            <a:spLocks noGrp="1"/>
          </p:cNvSpPr>
          <p:nvPr>
            <p:ph type="sldNum" sz="quarter" idx="12"/>
          </p:nvPr>
        </p:nvSpPr>
        <p:spPr>
          <a:xfrm>
            <a:off x="10119360" y="6480969"/>
            <a:ext cx="670560" cy="301752"/>
          </a:xfrm>
        </p:spPr>
        <p:txBody>
          <a:bodyPr/>
          <a:lstStyle/>
          <a:p>
            <a:fld id="{6285B5F6-F0BA-4EDF-BCA1-050EA0B5C7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33D86C1C-5007-44FB-A9DE-F03DD80A12B4}" type="datetimeFigureOut">
              <a:rPr lang="en-US" smtClean="0"/>
              <a:pPr/>
              <a:t>1/29/2015</a:t>
            </a:fld>
            <a:endParaRPr lang="en-US"/>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6285B5F6-F0BA-4EDF-BCA1-050EA0B5C7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33D86C1C-5007-44FB-A9DE-F03DD80A12B4}" type="datetimeFigureOut">
              <a:rPr lang="en-US" smtClean="0"/>
              <a:pPr/>
              <a:t>1/29/2015</a:t>
            </a:fld>
            <a:endParaRPr lang="en-US"/>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6285B5F6-F0BA-4EDF-BCA1-050EA0B5C7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33D86C1C-5007-44FB-A9DE-F03DD80A12B4}" type="datetimeFigureOut">
              <a:rPr lang="en-US" smtClean="0"/>
              <a:pPr/>
              <a:t>1/29/2015</a:t>
            </a:fld>
            <a:endParaRPr lang="en-US"/>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6285B5F6-F0BA-4EDF-BCA1-050EA0B5C74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naqa.org.sa/" TargetMode="External"/><Relationship Id="rId2" Type="http://schemas.openxmlformats.org/officeDocument/2006/relationships/hyperlink" Target="http://www.sa-tcp.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uptodate.com/contents/image?imageKey=PC/74402&amp;topicKey=PC/6920&amp;source=see_link&amp;utdPopup=true" TargetMode="External"/><Relationship Id="rId2" Type="http://schemas.openxmlformats.org/officeDocument/2006/relationships/hyperlink" Target="http://www.betterhealth.vic.gov.au/bhcv2/bhcarticles.nsf/pages/Passive_smokin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pPr algn="l" rtl="0"/>
            <a:r>
              <a:rPr lang="en-US" sz="9600" b="1" dirty="0" smtClean="0">
                <a:solidFill>
                  <a:schemeClr val="accent1"/>
                </a:solidFill>
              </a:rPr>
              <a:t>Smoking</a:t>
            </a:r>
            <a:endParaRPr lang="en-US" sz="9600" b="1" dirty="0">
              <a:solidFill>
                <a:schemeClr val="accent1"/>
              </a:solidFill>
            </a:endParaRPr>
          </a:p>
        </p:txBody>
      </p:sp>
      <p:sp>
        <p:nvSpPr>
          <p:cNvPr id="3" name="عنوان فرعي 2"/>
          <p:cNvSpPr>
            <a:spLocks noGrp="1"/>
          </p:cNvSpPr>
          <p:nvPr>
            <p:ph type="subTitle" idx="1"/>
          </p:nvPr>
        </p:nvSpPr>
        <p:spPr>
          <a:xfrm>
            <a:off x="773735" y="4238106"/>
            <a:ext cx="10750549" cy="1752600"/>
          </a:xfrm>
        </p:spPr>
        <p:txBody>
          <a:bodyPr>
            <a:normAutofit/>
          </a:bodyPr>
          <a:lstStyle/>
          <a:p>
            <a:pPr algn="l" rtl="0"/>
            <a:r>
              <a:rPr lang="en-US" b="1" dirty="0" smtClean="0"/>
              <a:t>Presented By:</a:t>
            </a:r>
          </a:p>
          <a:p>
            <a:pPr algn="l" rtl="0"/>
            <a:r>
              <a:rPr lang="en-US" b="1" dirty="0" smtClean="0"/>
              <a:t>Bader </a:t>
            </a:r>
            <a:r>
              <a:rPr lang="en-US" b="1" dirty="0" err="1" smtClean="0"/>
              <a:t>Alghamdi</a:t>
            </a:r>
            <a:r>
              <a:rPr lang="en-US" b="1" dirty="0" smtClean="0"/>
              <a:t>		431101291</a:t>
            </a:r>
          </a:p>
          <a:p>
            <a:pPr algn="l" rtl="0"/>
            <a:r>
              <a:rPr lang="en-US" b="1" dirty="0" smtClean="0"/>
              <a:t>Khalid Alshomar		431100148</a:t>
            </a:r>
          </a:p>
          <a:p>
            <a:pPr algn="l" rtl="0"/>
            <a:endParaRPr lang="ar-SA" b="1" dirty="0" smtClean="0"/>
          </a:p>
          <a:p>
            <a:pPr algn="l" rtl="0"/>
            <a:endParaRPr lang="en-US" b="1" dirty="0"/>
          </a:p>
        </p:txBody>
      </p:sp>
    </p:spTree>
    <p:extLst>
      <p:ext uri="{BB962C8B-B14F-4D97-AF65-F5344CB8AC3E}">
        <p14:creationId xmlns="" xmlns:p14="http://schemas.microsoft.com/office/powerpoint/2010/main" val="47171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1692275"/>
          </a:xfrm>
        </p:spPr>
        <p:txBody>
          <a:bodyPr>
            <a:normAutofit fontScale="90000"/>
          </a:bodyPr>
          <a:lstStyle/>
          <a:p>
            <a:r>
              <a:rPr lang="en-US" sz="4400" b="1" dirty="0" smtClean="0">
                <a:solidFill>
                  <a:srgbClr val="FF0000"/>
                </a:solidFill>
              </a:rPr>
              <a:t>Epidemiology of Smoking in KSA</a:t>
            </a:r>
            <a:r>
              <a:rPr lang="en-US" sz="4000" dirty="0" smtClean="0">
                <a:solidFill>
                  <a:srgbClr val="FF0000"/>
                </a:solidFill>
              </a:rPr>
              <a:t/>
            </a:r>
            <a:br>
              <a:rPr lang="en-US" sz="4000" dirty="0" smtClean="0">
                <a:solidFill>
                  <a:srgbClr val="FF0000"/>
                </a:solidFill>
              </a:rPr>
            </a:br>
            <a:r>
              <a:rPr lang="en-US" sz="4000" dirty="0" smtClean="0">
                <a:solidFill>
                  <a:srgbClr val="FF0000"/>
                </a:solidFill>
              </a:rPr>
              <a:t/>
            </a:r>
            <a:br>
              <a:rPr lang="en-US" sz="4000" dirty="0" smtClean="0">
                <a:solidFill>
                  <a:srgbClr val="FF0000"/>
                </a:solidFill>
              </a:rPr>
            </a:br>
            <a:r>
              <a:rPr lang="en-US" sz="1400" dirty="0" smtClean="0">
                <a:solidFill>
                  <a:schemeClr val="tx2">
                    <a:lumMod val="90000"/>
                  </a:schemeClr>
                </a:solidFill>
              </a:rPr>
              <a:t/>
            </a:r>
            <a:br>
              <a:rPr lang="en-US" sz="1400" dirty="0" smtClean="0">
                <a:solidFill>
                  <a:schemeClr val="tx2">
                    <a:lumMod val="90000"/>
                  </a:schemeClr>
                </a:solidFill>
              </a:rPr>
            </a:br>
            <a:r>
              <a:rPr lang="en-US" sz="2000" b="1" dirty="0" smtClean="0">
                <a:solidFill>
                  <a:schemeClr val="tx1"/>
                </a:solidFill>
              </a:rPr>
              <a:t>WHO age-standardized estimated prevalence of smoking among those aged 15 years or more: Year 2011</a:t>
            </a:r>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1439336835"/>
              </p:ext>
            </p:extLst>
          </p:nvPr>
        </p:nvGraphicFramePr>
        <p:xfrm>
          <a:off x="940419" y="2236980"/>
          <a:ext cx="10388600" cy="3889375"/>
        </p:xfrm>
        <a:graphic>
          <a:graphicData uri="http://schemas.openxmlformats.org/drawingml/2006/table">
            <a:tbl>
              <a:tblPr firstRow="1" bandRow="1">
                <a:tableStyleId>{5C22544A-7EE6-4342-B048-85BDC9FD1C3A}</a:tableStyleId>
              </a:tblPr>
              <a:tblGrid>
                <a:gridCol w="2077720"/>
                <a:gridCol w="2077720"/>
                <a:gridCol w="2077720"/>
                <a:gridCol w="2077720"/>
                <a:gridCol w="2077720"/>
              </a:tblGrid>
              <a:tr h="777875">
                <a:tc rowSpan="2">
                  <a:txBody>
                    <a:bodyPr/>
                    <a:lstStyle/>
                    <a:p>
                      <a:r>
                        <a:rPr lang="en-US" dirty="0" smtClean="0"/>
                        <a:t>Adult prevalence, smoking (%) </a:t>
                      </a:r>
                      <a:endParaRPr lang="en-US" dirty="0"/>
                    </a:p>
                  </a:txBody>
                  <a:tcPr/>
                </a:tc>
                <a:tc gridSpan="2">
                  <a:txBody>
                    <a:bodyPr/>
                    <a:lstStyle/>
                    <a:p>
                      <a:r>
                        <a:rPr lang="en-US" dirty="0" smtClean="0"/>
                        <a:t>Any smoked tobacco </a:t>
                      </a:r>
                      <a:endParaRPr lang="en-US" dirty="0"/>
                    </a:p>
                  </a:txBody>
                  <a:tcPr/>
                </a:tc>
                <a:tc hMerge="1">
                  <a:txBody>
                    <a:bodyPr/>
                    <a:lstStyle/>
                    <a:p>
                      <a:endParaRPr lang="en-US" dirty="0"/>
                    </a:p>
                  </a:txBody>
                  <a:tcPr/>
                </a:tc>
                <a:tc gridSpan="2">
                  <a:txBody>
                    <a:bodyPr/>
                    <a:lstStyle/>
                    <a:p>
                      <a:r>
                        <a:rPr lang="en-US" dirty="0" smtClean="0"/>
                        <a:t>Cigarettes</a:t>
                      </a:r>
                      <a:endParaRPr lang="en-US" dirty="0"/>
                    </a:p>
                  </a:txBody>
                  <a:tcPr/>
                </a:tc>
                <a:tc hMerge="1">
                  <a:txBody>
                    <a:bodyPr/>
                    <a:lstStyle/>
                    <a:p>
                      <a:endParaRPr lang="en-US" dirty="0"/>
                    </a:p>
                  </a:txBody>
                  <a:tcPr/>
                </a:tc>
              </a:tr>
              <a:tr h="777875">
                <a:tc vMerge="1">
                  <a:txBody>
                    <a:bodyPr/>
                    <a:lstStyle/>
                    <a:p>
                      <a:endParaRPr lang="en-US" dirty="0"/>
                    </a:p>
                  </a:txBody>
                  <a:tcPr/>
                </a:tc>
                <a:tc>
                  <a:txBody>
                    <a:bodyPr/>
                    <a:lstStyle/>
                    <a:p>
                      <a:r>
                        <a:rPr lang="en-US" dirty="0" smtClean="0"/>
                        <a:t>Current*</a:t>
                      </a:r>
                      <a:endParaRPr lang="en-US" dirty="0"/>
                    </a:p>
                  </a:txBody>
                  <a:tcPr/>
                </a:tc>
                <a:tc>
                  <a:txBody>
                    <a:bodyPr/>
                    <a:lstStyle/>
                    <a:p>
                      <a:r>
                        <a:rPr lang="en-US" dirty="0" smtClean="0"/>
                        <a:t>Daily</a:t>
                      </a:r>
                      <a:endParaRPr lang="en-US" dirty="0"/>
                    </a:p>
                  </a:txBody>
                  <a:tcPr/>
                </a:tc>
                <a:tc>
                  <a:txBody>
                    <a:bodyPr/>
                    <a:lstStyle/>
                    <a:p>
                      <a:r>
                        <a:rPr lang="en-US" dirty="0" smtClean="0"/>
                        <a:t>Current*</a:t>
                      </a:r>
                      <a:endParaRPr lang="en-US" dirty="0"/>
                    </a:p>
                  </a:txBody>
                  <a:tcPr/>
                </a:tc>
                <a:tc>
                  <a:txBody>
                    <a:bodyPr/>
                    <a:lstStyle/>
                    <a:p>
                      <a:r>
                        <a:rPr lang="en-US" dirty="0" smtClean="0"/>
                        <a:t>Daily</a:t>
                      </a:r>
                      <a:endParaRPr lang="en-US" dirty="0"/>
                    </a:p>
                  </a:txBody>
                  <a:tcPr/>
                </a:tc>
              </a:tr>
              <a:tr h="777875">
                <a:tc>
                  <a:txBody>
                    <a:bodyPr/>
                    <a:lstStyle/>
                    <a:p>
                      <a:r>
                        <a:rPr lang="en-US" dirty="0" smtClean="0"/>
                        <a:t>Male</a:t>
                      </a:r>
                      <a:endParaRPr lang="en-US" dirty="0"/>
                    </a:p>
                  </a:txBody>
                  <a:tcPr/>
                </a:tc>
                <a:tc>
                  <a:txBody>
                    <a:bodyPr/>
                    <a:lstStyle/>
                    <a:p>
                      <a:r>
                        <a:rPr lang="en-US" dirty="0" smtClean="0"/>
                        <a:t>38 </a:t>
                      </a:r>
                      <a:endParaRPr lang="en-US" dirty="0"/>
                    </a:p>
                  </a:txBody>
                  <a:tcPr/>
                </a:tc>
                <a:tc>
                  <a:txBody>
                    <a:bodyPr/>
                    <a:lstStyle/>
                    <a:p>
                      <a:r>
                        <a:rPr lang="en-US" dirty="0" smtClean="0"/>
                        <a:t>31</a:t>
                      </a:r>
                      <a:endParaRPr lang="en-US" dirty="0"/>
                    </a:p>
                  </a:txBody>
                  <a:tcPr/>
                </a:tc>
                <a:tc>
                  <a:txBody>
                    <a:bodyPr/>
                    <a:lstStyle/>
                    <a:p>
                      <a:r>
                        <a:rPr lang="en-US" dirty="0" smtClean="0"/>
                        <a:t>32</a:t>
                      </a:r>
                      <a:endParaRPr lang="en-US" dirty="0"/>
                    </a:p>
                  </a:txBody>
                  <a:tcPr/>
                </a:tc>
                <a:tc>
                  <a:txBody>
                    <a:bodyPr/>
                    <a:lstStyle/>
                    <a:p>
                      <a:r>
                        <a:rPr lang="en-US" dirty="0" smtClean="0"/>
                        <a:t>24</a:t>
                      </a:r>
                    </a:p>
                    <a:p>
                      <a:endParaRPr lang="en-US" dirty="0"/>
                    </a:p>
                  </a:txBody>
                  <a:tcPr/>
                </a:tc>
              </a:tr>
              <a:tr h="777875">
                <a:tc>
                  <a:txBody>
                    <a:bodyPr/>
                    <a:lstStyle/>
                    <a:p>
                      <a:r>
                        <a:rPr lang="en-US" dirty="0" smtClean="0"/>
                        <a:t>Female</a:t>
                      </a:r>
                      <a:endParaRPr lang="en-US" dirty="0"/>
                    </a:p>
                  </a:txBody>
                  <a:tcPr/>
                </a:tc>
                <a:tc>
                  <a:txBody>
                    <a:bodyPr/>
                    <a:lstStyle/>
                    <a:p>
                      <a:r>
                        <a:rPr lang="en-US" dirty="0" smtClean="0"/>
                        <a:t>&lt;1</a:t>
                      </a:r>
                      <a:endParaRPr lang="en-US" dirty="0"/>
                    </a:p>
                  </a:txBody>
                  <a:tcPr/>
                </a:tc>
                <a:tc>
                  <a:txBody>
                    <a:bodyPr/>
                    <a:lstStyle/>
                    <a:p>
                      <a:r>
                        <a:rPr lang="en-US" dirty="0" smtClean="0"/>
                        <a:t>&lt;1</a:t>
                      </a:r>
                      <a:endParaRPr lang="en-US" dirty="0"/>
                    </a:p>
                  </a:txBody>
                  <a:tcPr/>
                </a:tc>
                <a:tc>
                  <a:txBody>
                    <a:bodyPr/>
                    <a:lstStyle/>
                    <a:p>
                      <a:r>
                        <a:rPr lang="en-US" dirty="0" smtClean="0"/>
                        <a:t>&lt;1 </a:t>
                      </a:r>
                      <a:endParaRPr lang="en-US" dirty="0"/>
                    </a:p>
                  </a:txBody>
                  <a:tcPr/>
                </a:tc>
                <a:tc>
                  <a:txBody>
                    <a:bodyPr/>
                    <a:lstStyle/>
                    <a:p>
                      <a:r>
                        <a:rPr lang="en-US" dirty="0" smtClean="0"/>
                        <a:t>&lt;1 </a:t>
                      </a:r>
                      <a:endParaRPr lang="en-US" dirty="0"/>
                    </a:p>
                  </a:txBody>
                  <a:tcPr/>
                </a:tc>
              </a:tr>
              <a:tr h="777875">
                <a:tc>
                  <a:txBody>
                    <a:bodyPr/>
                    <a:lstStyle/>
                    <a:p>
                      <a:r>
                        <a:rPr lang="en-US" dirty="0" smtClean="0"/>
                        <a:t>Total</a:t>
                      </a:r>
                      <a:endParaRPr lang="en-US" dirty="0"/>
                    </a:p>
                  </a:txBody>
                  <a:tcPr/>
                </a:tc>
                <a:tc>
                  <a:txBody>
                    <a:bodyPr/>
                    <a:lstStyle/>
                    <a:p>
                      <a:r>
                        <a:rPr lang="en-US" dirty="0" smtClean="0"/>
                        <a:t>22</a:t>
                      </a:r>
                      <a:endParaRPr lang="en-US" dirty="0"/>
                    </a:p>
                  </a:txBody>
                  <a:tcPr/>
                </a:tc>
                <a:tc>
                  <a:txBody>
                    <a:bodyPr/>
                    <a:lstStyle/>
                    <a:p>
                      <a:r>
                        <a:rPr lang="en-US" dirty="0" smtClean="0"/>
                        <a:t>17 </a:t>
                      </a:r>
                      <a:endParaRPr lang="en-US" dirty="0"/>
                    </a:p>
                  </a:txBody>
                  <a:tcPr/>
                </a:tc>
                <a:tc>
                  <a:txBody>
                    <a:bodyPr/>
                    <a:lstStyle/>
                    <a:p>
                      <a:r>
                        <a:rPr lang="en-US" dirty="0" smtClean="0"/>
                        <a:t>18</a:t>
                      </a:r>
                      <a:endParaRPr lang="en-US" dirty="0"/>
                    </a:p>
                  </a:txBody>
                  <a:tcPr/>
                </a:tc>
                <a:tc>
                  <a:txBody>
                    <a:bodyPr/>
                    <a:lstStyle/>
                    <a:p>
                      <a:r>
                        <a:rPr lang="en-US" dirty="0" smtClean="0"/>
                        <a:t>14</a:t>
                      </a:r>
                      <a:endParaRPr lang="en-US" dirty="0"/>
                    </a:p>
                  </a:txBody>
                  <a:tcPr/>
                </a:tc>
              </a:tr>
            </a:tbl>
          </a:graphicData>
        </a:graphic>
      </p:graphicFrame>
      <p:sp>
        <p:nvSpPr>
          <p:cNvPr id="7" name="مربع نص 6"/>
          <p:cNvSpPr txBox="1"/>
          <p:nvPr/>
        </p:nvSpPr>
        <p:spPr>
          <a:xfrm>
            <a:off x="1104900" y="6223929"/>
            <a:ext cx="10350500" cy="369332"/>
          </a:xfrm>
          <a:prstGeom prst="rect">
            <a:avLst/>
          </a:prstGeom>
          <a:noFill/>
        </p:spPr>
        <p:txBody>
          <a:bodyPr wrap="square" rtlCol="0">
            <a:spAutoFit/>
          </a:bodyPr>
          <a:lstStyle/>
          <a:p>
            <a:r>
              <a:rPr lang="en-US" dirty="0" smtClean="0"/>
              <a:t>*Current </a:t>
            </a:r>
            <a:r>
              <a:rPr lang="en-US" dirty="0"/>
              <a:t>smokers are defined as persons who reported smoking at least 100 cigarettes during their lifetime</a:t>
            </a:r>
          </a:p>
        </p:txBody>
      </p:sp>
    </p:spTree>
    <p:extLst>
      <p:ext uri="{BB962C8B-B14F-4D97-AF65-F5344CB8AC3E}">
        <p14:creationId xmlns="" xmlns:p14="http://schemas.microsoft.com/office/powerpoint/2010/main" val="2757254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cstate="print"/>
          <a:srcRect l="24349" t="34886" r="24075" b="16895"/>
          <a:stretch>
            <a:fillRect/>
          </a:stretch>
        </p:blipFill>
        <p:spPr bwMode="auto">
          <a:xfrm>
            <a:off x="0" y="0"/>
            <a:ext cx="12192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pPr rtl="0"/>
            <a:r>
              <a:rPr lang="en-US" dirty="0" smtClean="0"/>
              <a:t>Prevalence</a:t>
            </a:r>
            <a:endParaRPr lang="ar-SA" dirty="0"/>
          </a:p>
        </p:txBody>
      </p:sp>
      <p:sp>
        <p:nvSpPr>
          <p:cNvPr id="3" name="Content Placeholder 2"/>
          <p:cNvSpPr>
            <a:spLocks noGrp="1"/>
          </p:cNvSpPr>
          <p:nvPr>
            <p:ph idx="1"/>
          </p:nvPr>
        </p:nvSpPr>
        <p:spPr>
          <a:xfrm>
            <a:off x="584548" y="1356714"/>
            <a:ext cx="10972800" cy="5501285"/>
          </a:xfrm>
        </p:spPr>
        <p:txBody>
          <a:bodyPr>
            <a:normAutofit fontScale="62500" lnSpcReduction="20000"/>
          </a:bodyPr>
          <a:lstStyle/>
          <a:p>
            <a:pPr algn="l" rtl="0">
              <a:buNone/>
            </a:pPr>
            <a:r>
              <a:rPr lang="en-US" b="1" dirty="0" smtClean="0"/>
              <a:t>Prevalence of smoking among secondary school male students in Jeddah, Saudi Arabia: a survey study</a:t>
            </a:r>
          </a:p>
          <a:p>
            <a:pPr algn="l" rtl="0"/>
            <a:endParaRPr lang="en-US" dirty="0" smtClean="0"/>
          </a:p>
          <a:p>
            <a:pPr algn="l" rtl="0">
              <a:lnSpc>
                <a:spcPct val="120000"/>
              </a:lnSpc>
            </a:pPr>
            <a:r>
              <a:rPr lang="en-US" dirty="0" smtClean="0"/>
              <a:t>Among students of age 16–22 years.</a:t>
            </a:r>
          </a:p>
          <a:p>
            <a:pPr algn="l" rtl="0">
              <a:lnSpc>
                <a:spcPct val="120000"/>
              </a:lnSpc>
            </a:pPr>
            <a:r>
              <a:rPr lang="en-US" dirty="0" smtClean="0"/>
              <a:t>A total of 695 students responded to the questionnaires with an 87.4% response rate.</a:t>
            </a:r>
          </a:p>
          <a:p>
            <a:pPr algn="l" rtl="0">
              <a:lnSpc>
                <a:spcPct val="120000"/>
              </a:lnSpc>
            </a:pPr>
            <a:r>
              <a:rPr lang="en-US" dirty="0" smtClean="0"/>
              <a:t>Two hundred fifty-eight (37%) of the study group were current smokers.</a:t>
            </a:r>
          </a:p>
          <a:p>
            <a:pPr algn="l" rtl="0">
              <a:lnSpc>
                <a:spcPct val="120000"/>
              </a:lnSpc>
            </a:pPr>
            <a:r>
              <a:rPr lang="en-US" dirty="0" smtClean="0"/>
              <a:t>The most common reasons given for smoking were: </a:t>
            </a:r>
          </a:p>
          <a:p>
            <a:pPr lvl="1" algn="l" rtl="0">
              <a:lnSpc>
                <a:spcPct val="120000"/>
              </a:lnSpc>
            </a:pPr>
            <a:r>
              <a:rPr lang="en-US" dirty="0" smtClean="0"/>
              <a:t>personal choice (50.8%) </a:t>
            </a:r>
          </a:p>
          <a:p>
            <a:pPr lvl="1" algn="l" rtl="0">
              <a:lnSpc>
                <a:spcPct val="120000"/>
              </a:lnSpc>
            </a:pPr>
            <a:r>
              <a:rPr lang="en-US" dirty="0" smtClean="0"/>
              <a:t>the peer pressure from smoker friends (32.8%). </a:t>
            </a:r>
          </a:p>
          <a:p>
            <a:pPr algn="l" rtl="0">
              <a:lnSpc>
                <a:spcPct val="120000"/>
              </a:lnSpc>
            </a:pPr>
            <a:r>
              <a:rPr lang="en-US" dirty="0" smtClean="0"/>
              <a:t>Many students researched the smoking hazards (68.1%), but only 47.6% knew about the bad effects of passive smoking. </a:t>
            </a:r>
          </a:p>
          <a:p>
            <a:pPr algn="l" rtl="0">
              <a:lnSpc>
                <a:spcPct val="120000"/>
              </a:lnSpc>
            </a:pPr>
            <a:r>
              <a:rPr lang="en-US" dirty="0" smtClean="0"/>
              <a:t>Two thirds of the smoking students wanted to quit smoking (63.2%), especially if suitable help was available, and 75.1% tried to quit. </a:t>
            </a:r>
          </a:p>
          <a:p>
            <a:pPr algn="l" rtl="0">
              <a:lnSpc>
                <a:spcPct val="120000"/>
              </a:lnSpc>
            </a:pPr>
            <a:r>
              <a:rPr lang="en-US" dirty="0" smtClean="0"/>
              <a:t>A third of the smoking students (36.8%) found it difficult to stop smoking in no-smoking areas.</a:t>
            </a:r>
          </a:p>
          <a:p>
            <a:pPr algn="l" rtl="0"/>
            <a:endParaRPr lang="en-US" sz="1500" dirty="0" smtClean="0">
              <a:solidFill>
                <a:srgbClr val="FFFF00"/>
              </a:solidFill>
            </a:endParaRPr>
          </a:p>
          <a:p>
            <a:pPr algn="l" rtl="0"/>
            <a:endParaRPr lang="en-US" sz="1500" dirty="0" smtClean="0">
              <a:solidFill>
                <a:srgbClr val="FFFF00"/>
              </a:solidFill>
            </a:endParaRPr>
          </a:p>
          <a:p>
            <a:pPr algn="l" rtl="0"/>
            <a:endParaRPr lang="en-US" sz="1500" dirty="0" smtClean="0">
              <a:solidFill>
                <a:srgbClr val="FFFF00"/>
              </a:solidFill>
            </a:endParaRPr>
          </a:p>
          <a:p>
            <a:pPr algn="l" rtl="0">
              <a:buNone/>
            </a:pPr>
            <a:endParaRPr lang="en-US" sz="1500" dirty="0" smtClean="0">
              <a:solidFill>
                <a:srgbClr val="FFFF00"/>
              </a:solidFill>
            </a:endParaRPr>
          </a:p>
          <a:p>
            <a:pPr algn="l" rtl="0"/>
            <a:r>
              <a:rPr lang="en-US" sz="1900" dirty="0" smtClean="0">
                <a:solidFill>
                  <a:srgbClr val="FFFF00"/>
                </a:solidFill>
              </a:rPr>
              <a:t>http://www.biomedcentral.com/1471-2458/13/1010</a:t>
            </a:r>
            <a:endParaRPr lang="ar-SA" sz="19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C00000"/>
                </a:solidFill>
              </a:rPr>
              <a:t>Risks of smoking (Morbidity and Mortality)</a:t>
            </a:r>
            <a:endParaRPr lang="en-US" b="1" dirty="0">
              <a:solidFill>
                <a:srgbClr val="C00000"/>
              </a:solidFill>
            </a:endParaRPr>
          </a:p>
        </p:txBody>
      </p:sp>
      <p:sp>
        <p:nvSpPr>
          <p:cNvPr id="3" name="عنصر نائب للمحتوى 2"/>
          <p:cNvSpPr>
            <a:spLocks noGrp="1"/>
          </p:cNvSpPr>
          <p:nvPr>
            <p:ph idx="1"/>
          </p:nvPr>
        </p:nvSpPr>
        <p:spPr>
          <a:xfrm>
            <a:off x="1636710" y="2501899"/>
            <a:ext cx="10018713" cy="3124201"/>
          </a:xfrm>
        </p:spPr>
        <p:txBody>
          <a:bodyPr>
            <a:normAutofit fontScale="70000" lnSpcReduction="20000"/>
          </a:bodyPr>
          <a:lstStyle/>
          <a:p>
            <a:pPr algn="l" rtl="0"/>
            <a:r>
              <a:rPr lang="en-US" b="1" dirty="0"/>
              <a:t>Cigarette smoking causes more than 480,000 deaths each year in the United States. This is about one in five </a:t>
            </a:r>
            <a:r>
              <a:rPr lang="en-US" b="1" dirty="0" smtClean="0"/>
              <a:t>deaths.</a:t>
            </a:r>
            <a:endParaRPr lang="en-US" b="1" baseline="30000" dirty="0"/>
          </a:p>
          <a:p>
            <a:pPr algn="l" rtl="0"/>
            <a:endParaRPr lang="en-US" dirty="0"/>
          </a:p>
          <a:p>
            <a:pPr algn="l" rtl="0"/>
            <a:r>
              <a:rPr lang="en-US" b="1" dirty="0"/>
              <a:t>Smoking causes more deaths each year than all of these combined</a:t>
            </a:r>
            <a:r>
              <a:rPr lang="en-US" b="1" dirty="0" smtClean="0"/>
              <a:t>:</a:t>
            </a:r>
            <a:endParaRPr lang="en-US" b="1" dirty="0"/>
          </a:p>
          <a:p>
            <a:pPr lvl="1" algn="l" rtl="0"/>
            <a:r>
              <a:rPr lang="en-US" dirty="0"/>
              <a:t>Human immunodeficiency virus (HIV)</a:t>
            </a:r>
          </a:p>
          <a:p>
            <a:pPr lvl="1" algn="l" rtl="0"/>
            <a:r>
              <a:rPr lang="en-US" dirty="0"/>
              <a:t>Illegal drug use</a:t>
            </a:r>
          </a:p>
          <a:p>
            <a:pPr lvl="1" algn="l" rtl="0"/>
            <a:r>
              <a:rPr lang="en-US" dirty="0"/>
              <a:t>Alcohol use</a:t>
            </a:r>
          </a:p>
          <a:p>
            <a:pPr lvl="1" algn="l" rtl="0"/>
            <a:r>
              <a:rPr lang="en-US" dirty="0"/>
              <a:t>Motor vehicle injuries</a:t>
            </a:r>
          </a:p>
          <a:p>
            <a:pPr lvl="1" algn="l" rtl="0"/>
            <a:r>
              <a:rPr lang="en-US" dirty="0"/>
              <a:t>Firearm-related </a:t>
            </a:r>
            <a:r>
              <a:rPr lang="en-US" dirty="0" smtClean="0"/>
              <a:t>incidents</a:t>
            </a:r>
            <a:endParaRPr lang="en-US" dirty="0"/>
          </a:p>
        </p:txBody>
      </p:sp>
    </p:spTree>
    <p:extLst>
      <p:ext uri="{BB962C8B-B14F-4D97-AF65-F5344CB8AC3E}">
        <p14:creationId xmlns="" xmlns:p14="http://schemas.microsoft.com/office/powerpoint/2010/main" val="242098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C00000"/>
                </a:solidFill>
              </a:rPr>
              <a:t>Risks of smoking (Morbidity and Mortality)</a:t>
            </a:r>
            <a:endParaRPr lang="en-US" b="1" dirty="0">
              <a:solidFill>
                <a:srgbClr val="C00000"/>
              </a:solidFill>
            </a:endParaRPr>
          </a:p>
        </p:txBody>
      </p:sp>
      <p:sp>
        <p:nvSpPr>
          <p:cNvPr id="3" name="عنصر نائب للمحتوى 2"/>
          <p:cNvSpPr>
            <a:spLocks noGrp="1"/>
          </p:cNvSpPr>
          <p:nvPr>
            <p:ph idx="1"/>
          </p:nvPr>
        </p:nvSpPr>
        <p:spPr/>
        <p:txBody>
          <a:bodyPr>
            <a:normAutofit/>
          </a:bodyPr>
          <a:lstStyle/>
          <a:p>
            <a:pPr algn="l" rtl="0"/>
            <a:r>
              <a:rPr lang="en-US" b="1" dirty="0"/>
              <a:t>Smokers are more likely than nonsmokers to develop heart disease, stroke, and lung cancer</a:t>
            </a:r>
            <a:r>
              <a:rPr lang="en-US" b="1" dirty="0" smtClean="0"/>
              <a:t>.</a:t>
            </a:r>
          </a:p>
          <a:p>
            <a:pPr algn="l" rtl="0"/>
            <a:endParaRPr lang="en-US" dirty="0"/>
          </a:p>
          <a:p>
            <a:pPr algn="l" rtl="0"/>
            <a:r>
              <a:rPr lang="en-US" b="1" dirty="0"/>
              <a:t>Smoking is estimated to increase the </a:t>
            </a:r>
            <a:r>
              <a:rPr lang="en-US" b="1" dirty="0" smtClean="0"/>
              <a:t>risk</a:t>
            </a:r>
            <a:endParaRPr lang="en-US" b="1" dirty="0"/>
          </a:p>
          <a:p>
            <a:pPr lvl="1" algn="l" rtl="0"/>
            <a:r>
              <a:rPr lang="en-US" dirty="0" smtClean="0"/>
              <a:t>Coronary </a:t>
            </a:r>
            <a:r>
              <a:rPr lang="en-US" dirty="0"/>
              <a:t>heart disease by 2 to 4 </a:t>
            </a:r>
            <a:r>
              <a:rPr lang="en-US" dirty="0" smtClean="0"/>
              <a:t>times</a:t>
            </a:r>
            <a:endParaRPr lang="en-US" dirty="0"/>
          </a:p>
          <a:p>
            <a:pPr lvl="1" algn="l" rtl="0"/>
            <a:r>
              <a:rPr lang="en-US" dirty="0" smtClean="0"/>
              <a:t>Stroke </a:t>
            </a:r>
            <a:r>
              <a:rPr lang="en-US" dirty="0"/>
              <a:t>by 2 to 4 </a:t>
            </a:r>
            <a:r>
              <a:rPr lang="en-US" dirty="0" smtClean="0"/>
              <a:t>times</a:t>
            </a:r>
            <a:endParaRPr lang="en-US" dirty="0"/>
          </a:p>
          <a:p>
            <a:pPr lvl="1" algn="l" rtl="0"/>
            <a:r>
              <a:rPr lang="en-US" dirty="0" smtClean="0"/>
              <a:t>Lung </a:t>
            </a:r>
            <a:r>
              <a:rPr lang="en-US" dirty="0"/>
              <a:t>cancer by 25 </a:t>
            </a:r>
            <a:r>
              <a:rPr lang="en-US" dirty="0" smtClean="0"/>
              <a:t>times</a:t>
            </a:r>
            <a:endParaRPr lang="en-US" dirty="0"/>
          </a:p>
          <a:p>
            <a:pPr algn="l" rtl="0"/>
            <a:endParaRPr lang="en-US" dirty="0"/>
          </a:p>
        </p:txBody>
      </p:sp>
    </p:spTree>
    <p:extLst>
      <p:ext uri="{BB962C8B-B14F-4D97-AF65-F5344CB8AC3E}">
        <p14:creationId xmlns="" xmlns:p14="http://schemas.microsoft.com/office/powerpoint/2010/main" val="2317910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C00000"/>
                </a:solidFill>
              </a:rPr>
              <a:t>Smoking and Cardiovascular System</a:t>
            </a:r>
            <a:endParaRPr lang="en-US" b="1" dirty="0">
              <a:solidFill>
                <a:srgbClr val="C00000"/>
              </a:solidFill>
            </a:endParaRPr>
          </a:p>
        </p:txBody>
      </p:sp>
      <p:sp>
        <p:nvSpPr>
          <p:cNvPr id="3" name="عنصر نائب للمحتوى 2"/>
          <p:cNvSpPr>
            <a:spLocks noGrp="1"/>
          </p:cNvSpPr>
          <p:nvPr>
            <p:ph idx="1"/>
          </p:nvPr>
        </p:nvSpPr>
        <p:spPr/>
        <p:txBody>
          <a:bodyPr/>
          <a:lstStyle/>
          <a:p>
            <a:pPr algn="l" rtl="0"/>
            <a:r>
              <a:rPr lang="en-US" b="1" dirty="0"/>
              <a:t>Smoking causes stroke and coronary heart disease—the leading causes of death in the United States.</a:t>
            </a:r>
            <a:endParaRPr lang="en-US" b="1" dirty="0" smtClean="0"/>
          </a:p>
          <a:p>
            <a:pPr algn="l" rtl="0"/>
            <a:r>
              <a:rPr lang="en-US" b="1" dirty="0" smtClean="0"/>
              <a:t>Smoking </a:t>
            </a:r>
            <a:r>
              <a:rPr lang="en-US" b="1" dirty="0"/>
              <a:t>damages blood vessels and can make them thicken and grow narrower. This makes your heart beat faster and your blood pressure go up. Clots can also form</a:t>
            </a:r>
            <a:r>
              <a:rPr lang="en-US" b="1" dirty="0" smtClean="0"/>
              <a:t>.</a:t>
            </a:r>
          </a:p>
          <a:p>
            <a:pPr algn="l" rtl="0"/>
            <a:r>
              <a:rPr lang="en-US" b="1" dirty="0"/>
              <a:t>Even people who smoke fewer than five cigarettes a day can have early signs of cardiovascular disease.</a:t>
            </a:r>
          </a:p>
        </p:txBody>
      </p:sp>
    </p:spTree>
    <p:extLst>
      <p:ext uri="{BB962C8B-B14F-4D97-AF65-F5344CB8AC3E}">
        <p14:creationId xmlns="" xmlns:p14="http://schemas.microsoft.com/office/powerpoint/2010/main" val="2560827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C00000"/>
                </a:solidFill>
              </a:rPr>
              <a:t>Smoking and Respiratory System</a:t>
            </a:r>
            <a:br>
              <a:rPr lang="en-US" b="1" dirty="0" smtClean="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p:txBody>
          <a:bodyPr>
            <a:normAutofit/>
          </a:bodyPr>
          <a:lstStyle/>
          <a:p>
            <a:pPr algn="l" rtl="0"/>
            <a:r>
              <a:rPr lang="en-US" b="1" dirty="0"/>
              <a:t>Lung diseases caused by smoking include COPD, which includes emphysema and chronic bronchitis</a:t>
            </a:r>
            <a:r>
              <a:rPr lang="en-US" b="1" dirty="0" smtClean="0"/>
              <a:t>.</a:t>
            </a:r>
          </a:p>
          <a:p>
            <a:pPr algn="l" rtl="0"/>
            <a:r>
              <a:rPr lang="en-US" b="1" dirty="0"/>
              <a:t>Smoking can cause lung disease by damaging </a:t>
            </a:r>
            <a:r>
              <a:rPr lang="en-US" b="1" dirty="0" smtClean="0"/>
              <a:t>the </a:t>
            </a:r>
            <a:r>
              <a:rPr lang="en-US" b="1" dirty="0"/>
              <a:t>airways and the </a:t>
            </a:r>
            <a:r>
              <a:rPr lang="en-US" b="1" dirty="0" smtClean="0"/>
              <a:t>alveoli.</a:t>
            </a:r>
          </a:p>
          <a:p>
            <a:pPr algn="l" rtl="0"/>
            <a:r>
              <a:rPr lang="en-US" b="1" dirty="0"/>
              <a:t>Cigarette smoking causes most cases of lung </a:t>
            </a:r>
            <a:r>
              <a:rPr lang="en-US" b="1" dirty="0" smtClean="0"/>
              <a:t>cancer.</a:t>
            </a:r>
            <a:endParaRPr lang="en-US" b="1" dirty="0"/>
          </a:p>
          <a:p>
            <a:pPr algn="l" rtl="0"/>
            <a:r>
              <a:rPr lang="en-US" b="1" dirty="0" smtClean="0"/>
              <a:t>In presence of asthma</a:t>
            </a:r>
            <a:r>
              <a:rPr lang="en-US" b="1" dirty="0"/>
              <a:t>, tobacco smoke can trigger an attack or make an attack </a:t>
            </a:r>
            <a:r>
              <a:rPr lang="en-US" b="1" dirty="0" smtClean="0"/>
              <a:t>worse.</a:t>
            </a:r>
            <a:endParaRPr lang="en-US" b="1" dirty="0"/>
          </a:p>
          <a:p>
            <a:pPr algn="l" rtl="0"/>
            <a:r>
              <a:rPr lang="en-US" b="1" dirty="0"/>
              <a:t>Smokers are 12 to 13 times more likely to die from COPD than nonsmokers</a:t>
            </a:r>
          </a:p>
          <a:p>
            <a:pPr algn="l" rtl="0"/>
            <a:endParaRPr lang="en-US" b="1" dirty="0"/>
          </a:p>
        </p:txBody>
      </p:sp>
    </p:spTree>
    <p:extLst>
      <p:ext uri="{BB962C8B-B14F-4D97-AF65-F5344CB8AC3E}">
        <p14:creationId xmlns="" xmlns:p14="http://schemas.microsoft.com/office/powerpoint/2010/main" val="4135889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Smoking and Cancer</a:t>
            </a:r>
            <a:br>
              <a:rPr lang="en-US" b="1" dirty="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a:xfrm>
            <a:off x="1484310" y="2197099"/>
            <a:ext cx="10018713" cy="3124201"/>
          </a:xfrm>
        </p:spPr>
        <p:txBody>
          <a:bodyPr>
            <a:normAutofit fontScale="85000" lnSpcReduction="20000"/>
          </a:bodyPr>
          <a:lstStyle/>
          <a:p>
            <a:pPr algn="l" rtl="0">
              <a:buFont typeface="Wingdings" panose="05000000000000000000" pitchFamily="2" charset="2"/>
              <a:buChar char="Ø"/>
            </a:pPr>
            <a:r>
              <a:rPr lang="en-US" b="1" dirty="0"/>
              <a:t>Smoking can cause cancer almost anywhere in your </a:t>
            </a:r>
            <a:r>
              <a:rPr lang="en-US" b="1" dirty="0" smtClean="0"/>
              <a:t>body:</a:t>
            </a:r>
          </a:p>
          <a:p>
            <a:pPr algn="l" rtl="0"/>
            <a:r>
              <a:rPr lang="en-US" dirty="0" smtClean="0"/>
              <a:t>Trachea, bronchus, and lung</a:t>
            </a:r>
          </a:p>
          <a:p>
            <a:pPr algn="l" rtl="0"/>
            <a:r>
              <a:rPr lang="en-US" dirty="0" smtClean="0"/>
              <a:t>Bladder</a:t>
            </a:r>
            <a:endParaRPr lang="en-US" dirty="0"/>
          </a:p>
          <a:p>
            <a:pPr algn="l" rtl="0"/>
            <a:r>
              <a:rPr lang="en-US" dirty="0" smtClean="0"/>
              <a:t>Esophagus</a:t>
            </a:r>
            <a:endParaRPr lang="en-US" dirty="0"/>
          </a:p>
          <a:p>
            <a:pPr algn="l" rtl="0"/>
            <a:r>
              <a:rPr lang="en-US" dirty="0" smtClean="0"/>
              <a:t>Larynx</a:t>
            </a:r>
            <a:endParaRPr lang="en-US" dirty="0"/>
          </a:p>
          <a:p>
            <a:pPr algn="l" rtl="0"/>
            <a:r>
              <a:rPr lang="en-US" dirty="0" smtClean="0"/>
              <a:t>Oropharynx </a:t>
            </a:r>
            <a:r>
              <a:rPr lang="en-US" dirty="0"/>
              <a:t>(includes parts of the throat, tongue, soft palate, and the tonsils)</a:t>
            </a:r>
          </a:p>
          <a:p>
            <a:pPr algn="l" rtl="0"/>
            <a:endParaRPr lang="en-US" dirty="0"/>
          </a:p>
        </p:txBody>
      </p:sp>
      <p:sp>
        <p:nvSpPr>
          <p:cNvPr id="4" name="مربع نص 3"/>
          <p:cNvSpPr txBox="1"/>
          <p:nvPr/>
        </p:nvSpPr>
        <p:spPr>
          <a:xfrm>
            <a:off x="838200" y="5357793"/>
            <a:ext cx="10121900" cy="830997"/>
          </a:xfrm>
          <a:prstGeom prst="rect">
            <a:avLst/>
          </a:prstGeom>
          <a:noFill/>
        </p:spPr>
        <p:txBody>
          <a:bodyPr wrap="square" rtlCol="0">
            <a:spAutoFit/>
          </a:bodyPr>
          <a:lstStyle/>
          <a:p>
            <a:pPr marL="914400" lvl="1" indent="-457200">
              <a:buFont typeface="Wingdings" panose="05000000000000000000" pitchFamily="2" charset="2"/>
              <a:buChar char="Ø"/>
            </a:pPr>
            <a:r>
              <a:rPr lang="en-US" sz="2400" b="1" dirty="0"/>
              <a:t>If nobody smoked, one of every three cancer deaths in the United States would not happen.</a:t>
            </a:r>
          </a:p>
        </p:txBody>
      </p:sp>
    </p:spTree>
    <p:extLst>
      <p:ext uri="{BB962C8B-B14F-4D97-AF65-F5344CB8AC3E}">
        <p14:creationId xmlns="" xmlns:p14="http://schemas.microsoft.com/office/powerpoint/2010/main" val="601536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Risks_form_smoking-smoking_can_damage_every_part_of_the_body.png"/>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92471" y="212942"/>
            <a:ext cx="7214992" cy="6645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Smoking</a:t>
            </a:r>
            <a:endParaRPr lang="ar-SA" dirty="0"/>
          </a:p>
        </p:txBody>
      </p:sp>
      <p:sp>
        <p:nvSpPr>
          <p:cNvPr id="4" name="Content Placeholder 3"/>
          <p:cNvSpPr>
            <a:spLocks noGrp="1"/>
          </p:cNvSpPr>
          <p:nvPr>
            <p:ph sz="half" idx="1"/>
          </p:nvPr>
        </p:nvSpPr>
        <p:spPr/>
        <p:txBody>
          <a:bodyPr/>
          <a:lstStyle/>
          <a:p>
            <a:pPr algn="l" rtl="0"/>
            <a:r>
              <a:rPr lang="en-US" dirty="0" smtClean="0"/>
              <a:t>Conventional smoking</a:t>
            </a:r>
          </a:p>
          <a:p>
            <a:pPr algn="l" rtl="0">
              <a:buNone/>
            </a:pPr>
            <a:endParaRPr lang="ar-SA" dirty="0"/>
          </a:p>
        </p:txBody>
      </p:sp>
      <p:sp>
        <p:nvSpPr>
          <p:cNvPr id="5" name="Content Placeholder 4"/>
          <p:cNvSpPr>
            <a:spLocks noGrp="1"/>
          </p:cNvSpPr>
          <p:nvPr>
            <p:ph sz="half" idx="2"/>
          </p:nvPr>
        </p:nvSpPr>
        <p:spPr/>
        <p:txBody>
          <a:bodyPr/>
          <a:lstStyle/>
          <a:p>
            <a:pPr algn="l" rtl="0"/>
            <a:r>
              <a:rPr lang="en-US" dirty="0" smtClean="0"/>
              <a:t>Passive ( second hand) smoking </a:t>
            </a:r>
          </a:p>
          <a:p>
            <a:pPr algn="l" rtl="0">
              <a:buNone/>
            </a:pPr>
            <a:endParaRPr lang="en-US" dirty="0" smtClean="0"/>
          </a:p>
          <a:p>
            <a:pPr algn="l" rtl="0">
              <a:buNone/>
            </a:pPr>
            <a:endParaRPr lang="ar-SA" dirty="0"/>
          </a:p>
        </p:txBody>
      </p:sp>
      <p:pic>
        <p:nvPicPr>
          <p:cNvPr id="1028" name="Picture 4" descr="C:\Users\bader\Desktop\passive-smoking1.jpg"/>
          <p:cNvPicPr>
            <a:picLocks noChangeAspect="1" noChangeArrowheads="1"/>
          </p:cNvPicPr>
          <p:nvPr/>
        </p:nvPicPr>
        <p:blipFill>
          <a:blip r:embed="rId2" cstate="print"/>
          <a:srcRect/>
          <a:stretch>
            <a:fillRect/>
          </a:stretch>
        </p:blipFill>
        <p:spPr bwMode="auto">
          <a:xfrm>
            <a:off x="6375747" y="2906038"/>
            <a:ext cx="5215003" cy="3291387"/>
          </a:xfrm>
          <a:prstGeom prst="rect">
            <a:avLst/>
          </a:prstGeom>
          <a:noFill/>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2083" y="2902907"/>
            <a:ext cx="4096010" cy="32097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2"/>
            <a:ext cx="12192000" cy="6865621"/>
          </a:xfrm>
        </p:spPr>
      </p:pic>
    </p:spTree>
    <p:extLst>
      <p:ext uri="{BB962C8B-B14F-4D97-AF65-F5344CB8AC3E}">
        <p14:creationId xmlns="" xmlns:p14="http://schemas.microsoft.com/office/powerpoint/2010/main" val="69634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accent1"/>
                </a:solidFill>
              </a:rPr>
              <a:t>Effect of passive smoking</a:t>
            </a:r>
            <a:endParaRPr lang="en-US" b="1" dirty="0">
              <a:solidFill>
                <a:schemeClr val="accent1"/>
              </a:solidFill>
            </a:endParaRPr>
          </a:p>
        </p:txBody>
      </p:sp>
      <p:sp>
        <p:nvSpPr>
          <p:cNvPr id="3" name="عنصر نائب للمحتوى 2"/>
          <p:cNvSpPr>
            <a:spLocks noGrp="1"/>
          </p:cNvSpPr>
          <p:nvPr>
            <p:ph idx="1"/>
          </p:nvPr>
        </p:nvSpPr>
        <p:spPr>
          <a:xfrm>
            <a:off x="912660" y="1940273"/>
            <a:ext cx="10515600" cy="4351338"/>
          </a:xfrm>
        </p:spPr>
        <p:txBody>
          <a:bodyPr/>
          <a:lstStyle/>
          <a:p>
            <a:pPr algn="l" rtl="0"/>
            <a:r>
              <a:rPr lang="en-US" b="1" dirty="0" smtClean="0"/>
              <a:t>What is passive smoking?</a:t>
            </a:r>
          </a:p>
          <a:p>
            <a:pPr marL="0" indent="0" algn="l" rtl="0">
              <a:buNone/>
            </a:pPr>
            <a:r>
              <a:rPr lang="en-US" sz="2400" dirty="0"/>
              <a:t>Passive smoking means breathing in other people’s tobacco smoke. Exhaled smoke is called exhaled mainstream smoke. The smoke drifting from a lit cigarette is called </a:t>
            </a:r>
            <a:r>
              <a:rPr lang="en-US" sz="2400" dirty="0" err="1"/>
              <a:t>sidestream</a:t>
            </a:r>
            <a:r>
              <a:rPr lang="en-US" sz="2400" dirty="0"/>
              <a:t> smoke. The combination of mainstream and </a:t>
            </a:r>
            <a:r>
              <a:rPr lang="en-US" sz="2400" dirty="0" err="1"/>
              <a:t>sidestream</a:t>
            </a:r>
            <a:r>
              <a:rPr lang="en-US" sz="2400" dirty="0"/>
              <a:t> smoke is called second-hand smoke (SHS</a:t>
            </a:r>
            <a:r>
              <a:rPr lang="en-US" sz="2400" dirty="0" smtClean="0"/>
              <a:t>).</a:t>
            </a:r>
            <a:r>
              <a:rPr lang="en-US" sz="2400" dirty="0"/>
              <a:t> </a:t>
            </a:r>
            <a:r>
              <a:rPr lang="en-US" dirty="0" smtClean="0"/>
              <a:t/>
            </a:r>
            <a:br>
              <a:rPr lang="en-US" dirty="0" smtClean="0"/>
            </a:br>
            <a:endParaRPr lang="en-US" dirty="0"/>
          </a:p>
        </p:txBody>
      </p:sp>
    </p:spTree>
    <p:extLst>
      <p:ext uri="{BB962C8B-B14F-4D97-AF65-F5344CB8AC3E}">
        <p14:creationId xmlns="" xmlns:p14="http://schemas.microsoft.com/office/powerpoint/2010/main" val="1713331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14300"/>
            <a:ext cx="10018713" cy="1752599"/>
          </a:xfrm>
        </p:spPr>
        <p:txBody>
          <a:bodyPr/>
          <a:lstStyle/>
          <a:p>
            <a:r>
              <a:rPr lang="en-US" b="1" dirty="0">
                <a:solidFill>
                  <a:schemeClr val="accent1"/>
                </a:solidFill>
              </a:rPr>
              <a:t>Effect of passive smoking on pregnancy and children</a:t>
            </a:r>
            <a:endParaRPr lang="en-US" dirty="0">
              <a:solidFill>
                <a:schemeClr val="accent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92179" y="1663700"/>
            <a:ext cx="9002975" cy="4356278"/>
          </a:xfrm>
        </p:spPr>
      </p:pic>
    </p:spTree>
    <p:extLst>
      <p:ext uri="{BB962C8B-B14F-4D97-AF65-F5344CB8AC3E}">
        <p14:creationId xmlns="" xmlns:p14="http://schemas.microsoft.com/office/powerpoint/2010/main" val="2823364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chemeClr val="accent1"/>
                </a:solidFill>
              </a:rPr>
              <a:t>Effect of passive smoking on pregnancy and children</a:t>
            </a:r>
            <a:endParaRPr lang="en-US" b="1" dirty="0">
              <a:solidFill>
                <a:schemeClr val="accent1"/>
              </a:solidFill>
            </a:endParaRPr>
          </a:p>
        </p:txBody>
      </p:sp>
      <p:sp>
        <p:nvSpPr>
          <p:cNvPr id="3" name="عنصر نائب للمحتوى 2"/>
          <p:cNvSpPr>
            <a:spLocks noGrp="1"/>
          </p:cNvSpPr>
          <p:nvPr>
            <p:ph idx="1"/>
          </p:nvPr>
        </p:nvSpPr>
        <p:spPr>
          <a:xfrm>
            <a:off x="1158633" y="1849677"/>
            <a:ext cx="10542590" cy="4739013"/>
          </a:xfrm>
        </p:spPr>
        <p:txBody>
          <a:bodyPr>
            <a:normAutofit fontScale="92500" lnSpcReduction="10000"/>
          </a:bodyPr>
          <a:lstStyle/>
          <a:p>
            <a:pPr algn="l" rtl="0">
              <a:buFont typeface="Wingdings" panose="05000000000000000000" pitchFamily="2" charset="2"/>
              <a:buChar char="Ø"/>
            </a:pPr>
            <a:r>
              <a:rPr lang="en-US" b="1" dirty="0"/>
              <a:t>Kids are particularly at risk for the effects of secondhand smoke because their bodies are still growing and they breathe at a faster rate than adults.</a:t>
            </a:r>
          </a:p>
          <a:p>
            <a:pPr algn="l" rtl="0"/>
            <a:endParaRPr lang="en-US" dirty="0" smtClean="0"/>
          </a:p>
          <a:p>
            <a:pPr algn="l" rtl="0">
              <a:buFont typeface="Wingdings" pitchFamily="2" charset="2"/>
              <a:buChar char="Ø"/>
            </a:pPr>
            <a:r>
              <a:rPr lang="en-US" b="1" dirty="0" smtClean="0"/>
              <a:t>Conditions </a:t>
            </a:r>
            <a:r>
              <a:rPr lang="en-US" b="1" dirty="0"/>
              <a:t>have been linked to secondhand smoke exposure in </a:t>
            </a:r>
            <a:r>
              <a:rPr lang="en-US" b="1" dirty="0" smtClean="0"/>
              <a:t>children:</a:t>
            </a:r>
          </a:p>
          <a:p>
            <a:pPr lvl="1" algn="l" rtl="0">
              <a:buFont typeface="Wingdings" pitchFamily="2" charset="2"/>
              <a:buChar char="Ø"/>
            </a:pPr>
            <a:r>
              <a:rPr lang="en-US" dirty="0" smtClean="0"/>
              <a:t>Sudden</a:t>
            </a:r>
            <a:r>
              <a:rPr lang="en-US" dirty="0"/>
              <a:t> infant death syndrome (</a:t>
            </a:r>
            <a:r>
              <a:rPr lang="en-US" dirty="0" smtClean="0"/>
              <a:t>SIDS)</a:t>
            </a:r>
          </a:p>
          <a:p>
            <a:pPr lvl="1" algn="l" rtl="0">
              <a:buFont typeface="Wingdings" pitchFamily="2" charset="2"/>
              <a:buChar char="Ø"/>
            </a:pPr>
            <a:r>
              <a:rPr lang="en-US" dirty="0" smtClean="0"/>
              <a:t>More </a:t>
            </a:r>
            <a:r>
              <a:rPr lang="en-US" dirty="0"/>
              <a:t>respiratory infections (such as bronchitis and </a:t>
            </a:r>
            <a:r>
              <a:rPr lang="en-US" dirty="0" smtClean="0"/>
              <a:t>pneumonia)</a:t>
            </a:r>
          </a:p>
          <a:p>
            <a:pPr lvl="1" algn="l" rtl="0">
              <a:buFont typeface="Wingdings" pitchFamily="2" charset="2"/>
              <a:buChar char="Ø"/>
            </a:pPr>
            <a:r>
              <a:rPr lang="en-US" dirty="0" smtClean="0"/>
              <a:t>More </a:t>
            </a:r>
            <a:r>
              <a:rPr lang="en-US" dirty="0"/>
              <a:t>severe and frequent asthma </a:t>
            </a:r>
            <a:r>
              <a:rPr lang="en-US" dirty="0" smtClean="0"/>
              <a:t>attacks</a:t>
            </a:r>
          </a:p>
          <a:p>
            <a:pPr lvl="1" algn="l" rtl="0">
              <a:buFont typeface="Wingdings" pitchFamily="2" charset="2"/>
              <a:buChar char="Ø"/>
            </a:pPr>
            <a:r>
              <a:rPr lang="en-US" dirty="0" smtClean="0"/>
              <a:t>Ear infections</a:t>
            </a:r>
          </a:p>
          <a:p>
            <a:pPr lvl="1" algn="l" rtl="0">
              <a:buFont typeface="Wingdings" pitchFamily="2" charset="2"/>
              <a:buChar char="Ø"/>
            </a:pPr>
            <a:r>
              <a:rPr lang="en-US" dirty="0" smtClean="0"/>
              <a:t>Chronic </a:t>
            </a:r>
            <a:r>
              <a:rPr lang="en-US" dirty="0"/>
              <a:t>cough</a:t>
            </a:r>
          </a:p>
          <a:p>
            <a:pPr algn="l" rtl="0"/>
            <a:endParaRPr lang="en-US" dirty="0"/>
          </a:p>
        </p:txBody>
      </p:sp>
    </p:spTree>
    <p:extLst>
      <p:ext uri="{BB962C8B-B14F-4D97-AF65-F5344CB8AC3E}">
        <p14:creationId xmlns="" xmlns:p14="http://schemas.microsoft.com/office/powerpoint/2010/main" val="3282959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chemeClr val="accent1"/>
                </a:solidFill>
              </a:rPr>
              <a:t>Effect of passive smoking on pregnancy and children</a:t>
            </a:r>
            <a:endParaRPr lang="en-US" b="1" dirty="0">
              <a:solidFill>
                <a:schemeClr val="accent1"/>
              </a:solidFill>
            </a:endParaRPr>
          </a:p>
        </p:txBody>
      </p:sp>
      <p:sp>
        <p:nvSpPr>
          <p:cNvPr id="3" name="عنصر نائب للمحتوى 2"/>
          <p:cNvSpPr>
            <a:spLocks noGrp="1"/>
          </p:cNvSpPr>
          <p:nvPr>
            <p:ph idx="1"/>
          </p:nvPr>
        </p:nvSpPr>
        <p:spPr>
          <a:xfrm>
            <a:off x="1158633" y="1849677"/>
            <a:ext cx="10542590" cy="4739013"/>
          </a:xfrm>
        </p:spPr>
        <p:txBody>
          <a:bodyPr>
            <a:normAutofit/>
          </a:bodyPr>
          <a:lstStyle/>
          <a:p>
            <a:pPr algn="l" rtl="0">
              <a:buFont typeface="Wingdings" panose="05000000000000000000" pitchFamily="2" charset="2"/>
              <a:buChar char="Ø"/>
            </a:pPr>
            <a:r>
              <a:rPr lang="en-US" b="1" dirty="0" smtClean="0"/>
              <a:t>Smoking </a:t>
            </a:r>
            <a:r>
              <a:rPr lang="en-US" b="1" dirty="0"/>
              <a:t>during pregnancy is especially dangerous to the developing baby. It's tied to premature delivery, low birth weight, SIDS, limited mental ability, trouble with learning, and ADHD. The more cigarettes a mother-to-be smokes, the greater the danger to her baby</a:t>
            </a:r>
            <a:r>
              <a:rPr lang="en-US" b="1" dirty="0" smtClean="0"/>
              <a:t>. </a:t>
            </a:r>
          </a:p>
          <a:p>
            <a:pPr algn="l" rtl="0">
              <a:buFont typeface="Wingdings" panose="05000000000000000000" pitchFamily="2" charset="2"/>
              <a:buChar char="Ø"/>
            </a:pPr>
            <a:r>
              <a:rPr lang="en-US" b="1" dirty="0" smtClean="0">
                <a:solidFill>
                  <a:srgbClr val="FF0000"/>
                </a:solidFill>
              </a:rPr>
              <a:t>5 % of infant deaths, 10 % of preterm births</a:t>
            </a:r>
            <a:endParaRPr lang="en-US" b="1" dirty="0">
              <a:solidFill>
                <a:srgbClr val="FF0000"/>
              </a:solidFill>
            </a:endParaRPr>
          </a:p>
          <a:p>
            <a:pPr algn="l" rtl="0"/>
            <a:endParaRPr lang="en-US" dirty="0"/>
          </a:p>
        </p:txBody>
      </p:sp>
    </p:spTree>
    <p:extLst>
      <p:ext uri="{BB962C8B-B14F-4D97-AF65-F5344CB8AC3E}">
        <p14:creationId xmlns="" xmlns:p14="http://schemas.microsoft.com/office/powerpoint/2010/main" val="3282959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957" y="2358886"/>
            <a:ext cx="10933043" cy="2031325"/>
          </a:xfrm>
          <a:prstGeom prst="rect">
            <a:avLst/>
          </a:prstGeom>
        </p:spPr>
        <p:txBody>
          <a:bodyPr wrap="square">
            <a:spAutoFit/>
          </a:bodyPr>
          <a:lstStyle/>
          <a:p>
            <a:r>
              <a:rPr lang="en-US" sz="4200" b="1" dirty="0" smtClean="0">
                <a:ln w="6350">
                  <a:solidFill>
                    <a:schemeClr val="accent1">
                      <a:shade val="43000"/>
                    </a:schemeClr>
                  </a:solidFill>
                </a:ln>
                <a:solidFill>
                  <a:schemeClr val="accent1"/>
                </a:solidFill>
                <a:effectLst>
                  <a:outerShdw blurRad="26000" dist="26000" dir="14500000" algn="tl" rotWithShape="0">
                    <a:srgbClr val="000000">
                      <a:alpha val="40000"/>
                    </a:srgbClr>
                  </a:outerShdw>
                </a:effectLst>
                <a:latin typeface="+mj-lt"/>
                <a:ea typeface="+mj-ea"/>
                <a:cs typeface="+mj-cs"/>
              </a:rPr>
              <a:t>How are you going to help the smoker to quit and how to overcome withdrawal symptoms?</a:t>
            </a:r>
            <a:endParaRPr lang="ar-SA" sz="4200" b="1" dirty="0">
              <a:ln w="6350">
                <a:solidFill>
                  <a:schemeClr val="accent1">
                    <a:shade val="43000"/>
                  </a:schemeClr>
                </a:solidFill>
              </a:ln>
              <a:solidFill>
                <a:schemeClr val="accent1"/>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accent1"/>
                </a:solidFill>
              </a:rPr>
              <a:t>Why is it so hard to quit smoking?</a:t>
            </a:r>
            <a:br>
              <a:rPr lang="en-US" b="1" dirty="0">
                <a:solidFill>
                  <a:schemeClr val="accent1"/>
                </a:solidFill>
              </a:rPr>
            </a:br>
            <a:endParaRPr lang="en-US" dirty="0">
              <a:solidFill>
                <a:schemeClr val="accent1"/>
              </a:solidFill>
            </a:endParaRPr>
          </a:p>
        </p:txBody>
      </p:sp>
      <p:sp>
        <p:nvSpPr>
          <p:cNvPr id="3" name="عنصر نائب للمحتوى 2"/>
          <p:cNvSpPr>
            <a:spLocks noGrp="1"/>
          </p:cNvSpPr>
          <p:nvPr>
            <p:ph idx="1"/>
          </p:nvPr>
        </p:nvSpPr>
        <p:spPr/>
        <p:txBody>
          <a:bodyPr>
            <a:normAutofit fontScale="92500" lnSpcReduction="20000"/>
          </a:bodyPr>
          <a:lstStyle/>
          <a:p>
            <a:pPr marL="0" indent="0" algn="l" rtl="0" fontAlgn="base">
              <a:buNone/>
            </a:pPr>
            <a:r>
              <a:rPr lang="en-US" b="1" dirty="0"/>
              <a:t>Nicotine</a:t>
            </a:r>
          </a:p>
          <a:p>
            <a:pPr algn="l" rtl="0" fontAlgn="base"/>
            <a:r>
              <a:rPr lang="en-US" dirty="0" smtClean="0"/>
              <a:t>Found </a:t>
            </a:r>
            <a:r>
              <a:rPr lang="en-US" dirty="0"/>
              <a:t>naturally in tobacco, which is as addictive as heroin or cocaine. </a:t>
            </a:r>
            <a:endParaRPr lang="en-US" dirty="0" smtClean="0"/>
          </a:p>
          <a:p>
            <a:pPr algn="l" rtl="0" fontAlgn="base"/>
            <a:r>
              <a:rPr lang="en-US" dirty="0" smtClean="0"/>
              <a:t>Over </a:t>
            </a:r>
            <a:r>
              <a:rPr lang="en-US" dirty="0"/>
              <a:t>time, a person becomes physically dependent on and emotionally addicted to nicotine</a:t>
            </a:r>
            <a:r>
              <a:rPr lang="en-US" dirty="0" smtClean="0"/>
              <a:t>.</a:t>
            </a:r>
          </a:p>
          <a:p>
            <a:pPr lvl="1" algn="l" rtl="0" fontAlgn="base"/>
            <a:r>
              <a:rPr lang="en-US" dirty="0" smtClean="0"/>
              <a:t> </a:t>
            </a:r>
            <a:r>
              <a:rPr lang="en-US" dirty="0"/>
              <a:t>This physical dependence causes unpleasant withdrawal symptoms when you try to quit</a:t>
            </a:r>
            <a:r>
              <a:rPr lang="en-US" dirty="0" smtClean="0"/>
              <a:t>.</a:t>
            </a:r>
          </a:p>
          <a:p>
            <a:pPr algn="l" rtl="0" fontAlgn="base"/>
            <a:r>
              <a:rPr lang="en-US" dirty="0" smtClean="0"/>
              <a:t> </a:t>
            </a:r>
            <a:r>
              <a:rPr lang="en-US" dirty="0"/>
              <a:t>The emotional and mental dependence (addiction) make it hard to stay away from nicotine after you quit. </a:t>
            </a:r>
            <a:endParaRPr lang="en-US" dirty="0" smtClean="0"/>
          </a:p>
          <a:p>
            <a:pPr algn="l" rtl="0" fontAlgn="base"/>
            <a:r>
              <a:rPr lang="en-US" dirty="0" smtClean="0"/>
              <a:t>Studies </a:t>
            </a:r>
            <a:r>
              <a:rPr lang="en-US" dirty="0"/>
              <a:t>have shown that to quit and stay quit, smokers must deal with both the physical and mental dependence</a:t>
            </a:r>
          </a:p>
          <a:p>
            <a:pPr algn="l" rtl="0"/>
            <a:endParaRPr lang="en-US" dirty="0"/>
          </a:p>
        </p:txBody>
      </p:sp>
    </p:spTree>
    <p:extLst>
      <p:ext uri="{BB962C8B-B14F-4D97-AF65-F5344CB8AC3E}">
        <p14:creationId xmlns="" xmlns:p14="http://schemas.microsoft.com/office/powerpoint/2010/main" val="3270092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84311" y="-101600"/>
            <a:ext cx="10018713" cy="1752599"/>
          </a:xfrm>
        </p:spPr>
        <p:txBody>
          <a:bodyPr>
            <a:normAutofit/>
          </a:bodyPr>
          <a:lstStyle/>
          <a:p>
            <a:r>
              <a:rPr lang="en-US" b="1" dirty="0">
                <a:solidFill>
                  <a:schemeClr val="accent1"/>
                </a:solidFill>
              </a:rPr>
              <a:t>Why quit smoking now?</a:t>
            </a:r>
            <a:br>
              <a:rPr lang="en-US" b="1" dirty="0">
                <a:solidFill>
                  <a:schemeClr val="accent1"/>
                </a:solidFill>
              </a:rPr>
            </a:br>
            <a:endParaRPr lang="en-US" dirty="0">
              <a:solidFill>
                <a:schemeClr val="accent1"/>
              </a:solidFill>
            </a:endParaRPr>
          </a:p>
        </p:txBody>
      </p:sp>
      <p:sp>
        <p:nvSpPr>
          <p:cNvPr id="3" name="عنصر نائب للمحتوى 2"/>
          <p:cNvSpPr>
            <a:spLocks noGrp="1"/>
          </p:cNvSpPr>
          <p:nvPr>
            <p:ph idx="1"/>
          </p:nvPr>
        </p:nvSpPr>
        <p:spPr>
          <a:xfrm>
            <a:off x="-1" y="1155700"/>
            <a:ext cx="12192001" cy="5702300"/>
          </a:xfrm>
        </p:spPr>
        <p:txBody>
          <a:bodyPr>
            <a:normAutofit fontScale="92500"/>
          </a:bodyPr>
          <a:lstStyle/>
          <a:p>
            <a:pPr algn="l" rtl="0">
              <a:lnSpc>
                <a:spcPct val="150000"/>
              </a:lnSpc>
            </a:pPr>
            <a:r>
              <a:rPr lang="en-US" dirty="0"/>
              <a:t>No matter how old </a:t>
            </a:r>
            <a:r>
              <a:rPr lang="en-US" dirty="0" smtClean="0"/>
              <a:t>or </a:t>
            </a:r>
            <a:r>
              <a:rPr lang="en-US" dirty="0"/>
              <a:t>how long </a:t>
            </a:r>
            <a:r>
              <a:rPr lang="en-US" dirty="0" smtClean="0"/>
              <a:t>a person’s </a:t>
            </a:r>
            <a:r>
              <a:rPr lang="en-US" dirty="0"/>
              <a:t>smoked, quitting can </a:t>
            </a:r>
            <a:r>
              <a:rPr lang="en-US" dirty="0" smtClean="0"/>
              <a:t>help </a:t>
            </a:r>
            <a:r>
              <a:rPr lang="en-US" dirty="0"/>
              <a:t>live longer and be healthier. </a:t>
            </a:r>
            <a:endParaRPr lang="en-US" dirty="0" smtClean="0"/>
          </a:p>
          <a:p>
            <a:pPr algn="l" rtl="0">
              <a:lnSpc>
                <a:spcPct val="150000"/>
              </a:lnSpc>
            </a:pPr>
            <a:r>
              <a:rPr lang="en-US" dirty="0" smtClean="0"/>
              <a:t>People </a:t>
            </a:r>
            <a:r>
              <a:rPr lang="en-US" dirty="0"/>
              <a:t>who stop smoking before age 50 cut their risk of dying in the next 15 years in half compared with those who keep smoking. </a:t>
            </a:r>
            <a:endParaRPr lang="en-US" dirty="0" smtClean="0"/>
          </a:p>
          <a:p>
            <a:pPr algn="l" rtl="0">
              <a:lnSpc>
                <a:spcPct val="150000"/>
              </a:lnSpc>
            </a:pPr>
            <a:r>
              <a:rPr lang="en-US" dirty="0" smtClean="0"/>
              <a:t>Ex-smokers </a:t>
            </a:r>
            <a:r>
              <a:rPr lang="en-US" dirty="0"/>
              <a:t>enjoy a higher quality of life – they have fewer illnesses like colds and the flu, lower rates of bronchitis and pneumonia, and feel healthier than people who still smoke</a:t>
            </a:r>
            <a:r>
              <a:rPr lang="en-US" dirty="0" smtClean="0"/>
              <a:t>.</a:t>
            </a:r>
          </a:p>
          <a:p>
            <a:pPr marL="0" indent="0" algn="l" rtl="0">
              <a:lnSpc>
                <a:spcPct val="150000"/>
              </a:lnSpc>
              <a:buNone/>
            </a:pPr>
            <a:r>
              <a:rPr lang="en-US" b="1" dirty="0"/>
              <a:t> </a:t>
            </a:r>
            <a:endParaRPr lang="en-US" dirty="0"/>
          </a:p>
          <a:p>
            <a:pPr algn="l" rtl="0">
              <a:lnSpc>
                <a:spcPct val="150000"/>
              </a:lnSpc>
            </a:pPr>
            <a:endParaRPr lang="en-US" dirty="0"/>
          </a:p>
        </p:txBody>
      </p:sp>
    </p:spTree>
    <p:extLst>
      <p:ext uri="{BB962C8B-B14F-4D97-AF65-F5344CB8AC3E}">
        <p14:creationId xmlns="" xmlns:p14="http://schemas.microsoft.com/office/powerpoint/2010/main" val="341691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l" rtl="0">
              <a:buNone/>
            </a:pPr>
            <a:r>
              <a:rPr lang="en-US" b="1" dirty="0" smtClean="0"/>
              <a:t>Immediate rewards of quitting smoking:</a:t>
            </a:r>
            <a:endParaRPr lang="en-US" dirty="0" smtClean="0"/>
          </a:p>
          <a:p>
            <a:pPr algn="l" rtl="0" fontAlgn="base"/>
            <a:r>
              <a:rPr lang="en-US" dirty="0" smtClean="0"/>
              <a:t>Breath smells better</a:t>
            </a:r>
          </a:p>
          <a:p>
            <a:pPr algn="l" rtl="0" fontAlgn="base"/>
            <a:r>
              <a:rPr lang="en-US" dirty="0" smtClean="0"/>
              <a:t>Stained teeth get whiter</a:t>
            </a:r>
          </a:p>
          <a:p>
            <a:pPr algn="l" rtl="0" fontAlgn="base"/>
            <a:r>
              <a:rPr lang="en-US" dirty="0" smtClean="0"/>
              <a:t>Bad smell in clothes and hair go away</a:t>
            </a:r>
          </a:p>
          <a:p>
            <a:pPr algn="l" rtl="0" fontAlgn="base"/>
            <a:r>
              <a:rPr lang="en-US" dirty="0" smtClean="0"/>
              <a:t>Yellow fingers and fingernails disappear</a:t>
            </a:r>
          </a:p>
          <a:p>
            <a:pPr algn="l" rtl="0" fontAlgn="base"/>
            <a:r>
              <a:rPr lang="en-US" dirty="0" smtClean="0"/>
              <a:t>Food tastes better</a:t>
            </a:r>
          </a:p>
          <a:p>
            <a:pPr algn="l" rtl="0" fontAlgn="base"/>
            <a:r>
              <a:rPr lang="en-US" dirty="0" smtClean="0"/>
              <a:t>Sense of smell returns to normal</a:t>
            </a:r>
          </a:p>
          <a:p>
            <a:pPr algn="l" rtl="0" fontAlgn="base"/>
            <a:r>
              <a:rPr lang="en-US" dirty="0" smtClean="0"/>
              <a:t>Everyday activities (such as climbing stairs or light housework) no longer leave them out of breath</a:t>
            </a:r>
          </a:p>
          <a:p>
            <a:pPr algn="l" rtl="0" fontAlgn="base"/>
            <a:r>
              <a:rPr lang="en-US" dirty="0" smtClean="0"/>
              <a:t>They can be in smoke-free buildings without having to go outside to smoke.</a:t>
            </a:r>
          </a:p>
          <a:p>
            <a:pPr algn="l" rtl="0" fontAlgn="base"/>
            <a:r>
              <a:rPr lang="en-US" dirty="0" smtClean="0"/>
              <a:t>Cost</a:t>
            </a:r>
          </a:p>
          <a:p>
            <a:pPr algn="l" rtl="0" fontAlgn="base"/>
            <a:r>
              <a:rPr lang="en-US" dirty="0" smtClean="0"/>
              <a:t>Social acceptance</a:t>
            </a:r>
          </a:p>
          <a:p>
            <a:endParaRPr lang="ar-SA" dirty="0"/>
          </a:p>
        </p:txBody>
      </p:sp>
      <p:sp>
        <p:nvSpPr>
          <p:cNvPr id="4" name="عنوان 1"/>
          <p:cNvSpPr>
            <a:spLocks noGrp="1"/>
          </p:cNvSpPr>
          <p:nvPr>
            <p:ph type="title"/>
          </p:nvPr>
        </p:nvSpPr>
        <p:spPr>
          <a:xfrm>
            <a:off x="1484311" y="-101600"/>
            <a:ext cx="10018713" cy="1752599"/>
          </a:xfrm>
        </p:spPr>
        <p:txBody>
          <a:bodyPr>
            <a:normAutofit/>
          </a:bodyPr>
          <a:lstStyle/>
          <a:p>
            <a:r>
              <a:rPr lang="en-US" b="1" dirty="0">
                <a:solidFill>
                  <a:schemeClr val="accent1"/>
                </a:solidFill>
              </a:rPr>
              <a:t>Why quit smoking now?</a:t>
            </a:r>
            <a:br>
              <a:rPr lang="en-US" b="1" dirty="0">
                <a:solidFill>
                  <a:schemeClr val="accent1"/>
                </a:solidFill>
              </a:rPr>
            </a:b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chemeClr val="accent1"/>
                </a:solidFill>
              </a:rPr>
              <a:t>Getting help with the mental </a:t>
            </a:r>
            <a:r>
              <a:rPr lang="en-US" b="1" dirty="0" smtClean="0">
                <a:solidFill>
                  <a:schemeClr val="accent1"/>
                </a:solidFill>
              </a:rPr>
              <a:t>and physical addiction</a:t>
            </a:r>
            <a:r>
              <a:rPr lang="en-US" b="1" dirty="0">
                <a:solidFill>
                  <a:schemeClr val="accent1"/>
                </a:solidFill>
              </a:rPr>
              <a:t/>
            </a:r>
            <a:br>
              <a:rPr lang="en-US" b="1" dirty="0">
                <a:solidFill>
                  <a:schemeClr val="accent1"/>
                </a:solidFill>
              </a:rPr>
            </a:br>
            <a:endParaRPr lang="en-US" dirty="0">
              <a:solidFill>
                <a:schemeClr val="accent1"/>
              </a:solidFill>
            </a:endParaRPr>
          </a:p>
        </p:txBody>
      </p:sp>
      <p:sp>
        <p:nvSpPr>
          <p:cNvPr id="3" name="عنصر نائب للمحتوى 2"/>
          <p:cNvSpPr>
            <a:spLocks noGrp="1"/>
          </p:cNvSpPr>
          <p:nvPr>
            <p:ph idx="1"/>
          </p:nvPr>
        </p:nvSpPr>
        <p:spPr/>
        <p:txBody>
          <a:bodyPr>
            <a:normAutofit fontScale="85000" lnSpcReduction="20000"/>
          </a:bodyPr>
          <a:lstStyle/>
          <a:p>
            <a:pPr marL="0" indent="0" algn="l" rtl="0">
              <a:buNone/>
            </a:pPr>
            <a:r>
              <a:rPr lang="en-US" dirty="0"/>
              <a:t>Some people are able to quit on their own, without the help of others or the use of medicines. But for many smokers, it can be hard to break the social and emotional ties to smoking while getting over nicotine withdrawal symptoms at the same time. Fortunately, there are many sources of support out </a:t>
            </a:r>
            <a:r>
              <a:rPr lang="en-US" dirty="0" smtClean="0"/>
              <a:t>there:</a:t>
            </a:r>
          </a:p>
          <a:p>
            <a:pPr algn="l" rtl="0">
              <a:buFont typeface="Wingdings" panose="05000000000000000000" pitchFamily="2" charset="2"/>
              <a:buChar char="Ø"/>
            </a:pPr>
            <a:r>
              <a:rPr lang="en-US" b="1" dirty="0"/>
              <a:t>Quit-smoking </a:t>
            </a:r>
            <a:r>
              <a:rPr lang="en-US" b="1" dirty="0" smtClean="0"/>
              <a:t>programs:</a:t>
            </a:r>
          </a:p>
          <a:p>
            <a:pPr algn="l" rtl="0">
              <a:buFont typeface="Wingdings" panose="05000000000000000000" pitchFamily="2" charset="2"/>
              <a:buChar char="§"/>
            </a:pPr>
            <a:r>
              <a:rPr lang="en-US" dirty="0" smtClean="0"/>
              <a:t>Tobacco Control Program; Ministry of Health(</a:t>
            </a:r>
            <a:r>
              <a:rPr lang="en-US" dirty="0" smtClean="0">
                <a:hlinkClick r:id="rId2"/>
              </a:rPr>
              <a:t>http://www.sa-tcp.com</a:t>
            </a:r>
            <a:r>
              <a:rPr lang="en-US" dirty="0" smtClean="0"/>
              <a:t>)</a:t>
            </a:r>
          </a:p>
          <a:p>
            <a:pPr algn="l" rtl="0">
              <a:buFont typeface="Wingdings" panose="05000000000000000000" pitchFamily="2" charset="2"/>
              <a:buChar char="§"/>
            </a:pPr>
            <a:r>
              <a:rPr lang="en-US" dirty="0" smtClean="0"/>
              <a:t>Purity Organization; Ministry of Social Affairs(</a:t>
            </a:r>
            <a:r>
              <a:rPr lang="en-US" dirty="0" smtClean="0">
                <a:hlinkClick r:id="rId3"/>
              </a:rPr>
              <a:t>http://naqa.org.sa/</a:t>
            </a:r>
            <a:r>
              <a:rPr lang="en-US" dirty="0"/>
              <a:t>)</a:t>
            </a:r>
            <a:endParaRPr lang="ar-SA" dirty="0" smtClean="0"/>
          </a:p>
          <a:p>
            <a:pPr algn="l" rtl="0">
              <a:buFont typeface="Wingdings" panose="05000000000000000000" pitchFamily="2" charset="2"/>
              <a:buChar char="Ø"/>
            </a:pPr>
            <a:r>
              <a:rPr lang="en-US" b="1" dirty="0"/>
              <a:t>Support of family and friends</a:t>
            </a:r>
          </a:p>
          <a:p>
            <a:pPr marL="0" indent="0" algn="l" rtl="0">
              <a:buNone/>
            </a:pPr>
            <a:r>
              <a:rPr lang="en-US" dirty="0" smtClean="0"/>
              <a:t>And </a:t>
            </a:r>
            <a:r>
              <a:rPr lang="en-US" dirty="0"/>
              <a:t>f</a:t>
            </a:r>
            <a:r>
              <a:rPr lang="en-US" dirty="0" smtClean="0"/>
              <a:t>or the physical part of addiction </a:t>
            </a:r>
            <a:r>
              <a:rPr lang="en-US" b="1" dirty="0" smtClean="0"/>
              <a:t>nicotine replacement therapy (NRT) </a:t>
            </a:r>
            <a:r>
              <a:rPr lang="en-US" dirty="0" smtClean="0"/>
              <a:t>is used</a:t>
            </a:r>
            <a:endParaRPr lang="ar-SA" dirty="0" smtClean="0"/>
          </a:p>
          <a:p>
            <a:pPr algn="l" rtl="0">
              <a:buFont typeface="Wingdings" panose="05000000000000000000" pitchFamily="2" charset="2"/>
              <a:buChar char="§"/>
            </a:pPr>
            <a:endParaRPr lang="en-US" b="1" dirty="0"/>
          </a:p>
          <a:p>
            <a:pPr marL="0" indent="0" algn="l" rtl="0">
              <a:buNone/>
            </a:pPr>
            <a:endParaRPr lang="en-US" dirty="0"/>
          </a:p>
        </p:txBody>
      </p:sp>
    </p:spTree>
    <p:extLst>
      <p:ext uri="{BB962C8B-B14F-4D97-AF65-F5344CB8AC3E}">
        <p14:creationId xmlns="" xmlns:p14="http://schemas.microsoft.com/office/powerpoint/2010/main" val="2332314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6607" b="4464"/>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Objectives</a:t>
            </a:r>
            <a:endParaRPr lang="en-US" b="1" dirty="0"/>
          </a:p>
        </p:txBody>
      </p:sp>
      <p:sp>
        <p:nvSpPr>
          <p:cNvPr id="3" name="عنصر نائب للمحتوى 2"/>
          <p:cNvSpPr>
            <a:spLocks noGrp="1"/>
          </p:cNvSpPr>
          <p:nvPr>
            <p:ph idx="1"/>
          </p:nvPr>
        </p:nvSpPr>
        <p:spPr>
          <a:xfrm>
            <a:off x="934183" y="1942170"/>
            <a:ext cx="10018713" cy="4012581"/>
          </a:xfrm>
        </p:spPr>
        <p:txBody>
          <a:bodyPr>
            <a:noAutofit/>
          </a:bodyPr>
          <a:lstStyle/>
          <a:p>
            <a:pPr algn="l" rtl="0">
              <a:lnSpc>
                <a:spcPct val="150000"/>
              </a:lnSpc>
              <a:buFont typeface="Wingdings" panose="05000000000000000000" pitchFamily="2" charset="2"/>
              <a:buChar char="§"/>
            </a:pPr>
            <a:r>
              <a:rPr lang="en-US" sz="2000" dirty="0" smtClean="0"/>
              <a:t>Epidemiology of smoking in Saudi Arabia.</a:t>
            </a:r>
          </a:p>
          <a:p>
            <a:pPr algn="l" rtl="0">
              <a:lnSpc>
                <a:spcPct val="150000"/>
              </a:lnSpc>
              <a:buFont typeface="Wingdings" panose="05000000000000000000" pitchFamily="2" charset="2"/>
              <a:buChar char="§"/>
            </a:pPr>
            <a:r>
              <a:rPr lang="en-US" sz="2000" dirty="0" smtClean="0"/>
              <a:t>Risks of smoking (Morbidity and Mortality).</a:t>
            </a:r>
          </a:p>
          <a:p>
            <a:pPr algn="l" rtl="0">
              <a:lnSpc>
                <a:spcPct val="150000"/>
              </a:lnSpc>
              <a:buFont typeface="Wingdings" panose="05000000000000000000" pitchFamily="2" charset="2"/>
              <a:buChar char="§"/>
            </a:pPr>
            <a:r>
              <a:rPr lang="en-US" sz="2000" dirty="0" smtClean="0"/>
              <a:t>Effect of passive smoking on pregnancy, children …</a:t>
            </a:r>
          </a:p>
          <a:p>
            <a:pPr algn="l" rtl="0">
              <a:lnSpc>
                <a:spcPct val="150000"/>
              </a:lnSpc>
              <a:buFont typeface="Wingdings" panose="05000000000000000000" pitchFamily="2" charset="2"/>
              <a:buChar char="§"/>
            </a:pPr>
            <a:r>
              <a:rPr lang="en-US" sz="2000" dirty="0" smtClean="0"/>
              <a:t>How are you going to help the smoker to quit and how to overcome withdrawal symptoms.</a:t>
            </a:r>
          </a:p>
          <a:p>
            <a:pPr algn="l" rtl="0">
              <a:lnSpc>
                <a:spcPct val="150000"/>
              </a:lnSpc>
              <a:buFont typeface="Wingdings" panose="05000000000000000000" pitchFamily="2" charset="2"/>
              <a:buChar char="§"/>
            </a:pPr>
            <a:r>
              <a:rPr lang="en-US" sz="2000" dirty="0" smtClean="0"/>
              <a:t>Role of PHC physician “smoking cessation clinic”.</a:t>
            </a:r>
          </a:p>
          <a:p>
            <a:pPr algn="l" rtl="0">
              <a:lnSpc>
                <a:spcPct val="150000"/>
              </a:lnSpc>
              <a:buFont typeface="Wingdings" panose="05000000000000000000" pitchFamily="2" charset="2"/>
              <a:buChar char="§"/>
            </a:pPr>
            <a:r>
              <a:rPr lang="en-US" sz="2000" dirty="0" smtClean="0"/>
              <a:t>Update in pharmacological management, smoking cessation medication.</a:t>
            </a:r>
          </a:p>
          <a:p>
            <a:pPr algn="l" rtl="0">
              <a:buFont typeface="Wingdings" panose="05000000000000000000" pitchFamily="2" charset="2"/>
              <a:buChar char="§"/>
            </a:pPr>
            <a:r>
              <a:rPr lang="en-US" sz="2000" dirty="0" smtClean="0"/>
              <a:t>Nicotine preparations, </a:t>
            </a:r>
            <a:r>
              <a:rPr lang="en-US" sz="2000" dirty="0" err="1" smtClean="0"/>
              <a:t>varniciline</a:t>
            </a:r>
            <a:r>
              <a:rPr lang="en-US" sz="2000" dirty="0" smtClean="0"/>
              <a:t>, bupropion …</a:t>
            </a:r>
            <a:endParaRPr lang="en-US" sz="2000" dirty="0"/>
          </a:p>
        </p:txBody>
      </p:sp>
    </p:spTree>
    <p:extLst>
      <p:ext uri="{BB962C8B-B14F-4D97-AF65-F5344CB8AC3E}">
        <p14:creationId xmlns="" xmlns:p14="http://schemas.microsoft.com/office/powerpoint/2010/main" val="4027730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39043" y="215900"/>
            <a:ext cx="11105357" cy="1752599"/>
          </a:xfrm>
        </p:spPr>
        <p:txBody>
          <a:bodyPr>
            <a:normAutofit fontScale="90000"/>
          </a:bodyPr>
          <a:lstStyle/>
          <a:p>
            <a:r>
              <a:rPr lang="en-US" dirty="0" smtClean="0">
                <a:solidFill>
                  <a:schemeClr val="accent1"/>
                </a:solidFill>
              </a:rPr>
              <a:t>Withdrawal symptoms can include any of the following:</a:t>
            </a:r>
            <a:br>
              <a:rPr lang="en-US" dirty="0" smtClean="0">
                <a:solidFill>
                  <a:schemeClr val="accent1"/>
                </a:solidFill>
              </a:rPr>
            </a:br>
            <a:endParaRPr lang="en-US" dirty="0">
              <a:solidFill>
                <a:schemeClr val="accent1"/>
              </a:solidFill>
            </a:endParaRPr>
          </a:p>
        </p:txBody>
      </p:sp>
      <p:sp>
        <p:nvSpPr>
          <p:cNvPr id="3" name="عنصر نائب للمحتوى 2"/>
          <p:cNvSpPr>
            <a:spLocks noGrp="1"/>
          </p:cNvSpPr>
          <p:nvPr>
            <p:ph idx="1"/>
          </p:nvPr>
        </p:nvSpPr>
        <p:spPr>
          <a:xfrm>
            <a:off x="2222500" y="1320800"/>
            <a:ext cx="10515600" cy="5575300"/>
          </a:xfrm>
        </p:spPr>
        <p:txBody>
          <a:bodyPr>
            <a:normAutofit fontScale="70000" lnSpcReduction="20000"/>
          </a:bodyPr>
          <a:lstStyle/>
          <a:p>
            <a:pPr algn="l" rtl="0" fontAlgn="base"/>
            <a:r>
              <a:rPr lang="en-US" b="1" dirty="0" smtClean="0"/>
              <a:t>Dizziness </a:t>
            </a:r>
            <a:r>
              <a:rPr lang="en-US" b="1" dirty="0"/>
              <a:t>(which may last 1 to 2 days after quitting)</a:t>
            </a:r>
          </a:p>
          <a:p>
            <a:pPr algn="l" rtl="0" fontAlgn="base"/>
            <a:r>
              <a:rPr lang="en-US" b="1" dirty="0"/>
              <a:t>Depression</a:t>
            </a:r>
          </a:p>
          <a:p>
            <a:pPr algn="l" rtl="0" fontAlgn="base"/>
            <a:r>
              <a:rPr lang="en-US" b="1" dirty="0"/>
              <a:t>Feelings of frustration, impatience, and anger</a:t>
            </a:r>
          </a:p>
          <a:p>
            <a:pPr algn="l" rtl="0" fontAlgn="base"/>
            <a:r>
              <a:rPr lang="en-US" b="1" dirty="0"/>
              <a:t>Anxiety</a:t>
            </a:r>
          </a:p>
          <a:p>
            <a:pPr algn="l" rtl="0" fontAlgn="base"/>
            <a:r>
              <a:rPr lang="en-US" b="1" dirty="0"/>
              <a:t>Irritability</a:t>
            </a:r>
          </a:p>
          <a:p>
            <a:pPr algn="l" rtl="0" fontAlgn="base"/>
            <a:r>
              <a:rPr lang="en-US" b="1" dirty="0"/>
              <a:t>Sleep </a:t>
            </a:r>
            <a:r>
              <a:rPr lang="en-US" b="1" dirty="0" smtClean="0"/>
              <a:t>disturbances</a:t>
            </a:r>
            <a:endParaRPr lang="en-US" b="1" dirty="0"/>
          </a:p>
          <a:p>
            <a:pPr algn="l" rtl="0" fontAlgn="base"/>
            <a:r>
              <a:rPr lang="en-US" b="1" dirty="0"/>
              <a:t>Trouble concentrating</a:t>
            </a:r>
          </a:p>
          <a:p>
            <a:pPr algn="l" rtl="0" fontAlgn="base"/>
            <a:r>
              <a:rPr lang="en-US" b="1" dirty="0"/>
              <a:t>Restlessness or boredom</a:t>
            </a:r>
          </a:p>
          <a:p>
            <a:pPr algn="l" rtl="0" fontAlgn="base"/>
            <a:r>
              <a:rPr lang="en-US" b="1" dirty="0"/>
              <a:t>Headaches</a:t>
            </a:r>
          </a:p>
          <a:p>
            <a:pPr algn="l" rtl="0" fontAlgn="base"/>
            <a:r>
              <a:rPr lang="en-US" b="1" dirty="0"/>
              <a:t>Tiredness</a:t>
            </a:r>
          </a:p>
          <a:p>
            <a:pPr algn="l" rtl="0" fontAlgn="base"/>
            <a:r>
              <a:rPr lang="en-US" b="1" dirty="0"/>
              <a:t>Increased appetite</a:t>
            </a:r>
          </a:p>
          <a:p>
            <a:pPr algn="l" rtl="0" fontAlgn="base"/>
            <a:r>
              <a:rPr lang="en-US" b="1" dirty="0"/>
              <a:t>Weight gain</a:t>
            </a:r>
          </a:p>
          <a:p>
            <a:pPr algn="l" rtl="0" fontAlgn="base"/>
            <a:r>
              <a:rPr lang="en-US" b="1" dirty="0"/>
              <a:t>Constipation and gas</a:t>
            </a:r>
          </a:p>
          <a:p>
            <a:pPr algn="l" rtl="0" fontAlgn="base"/>
            <a:r>
              <a:rPr lang="en-US" b="1" dirty="0"/>
              <a:t>Cough, dry mouth, sore throat, and nasal drip</a:t>
            </a:r>
          </a:p>
          <a:p>
            <a:pPr algn="l" rtl="0" fontAlgn="base"/>
            <a:r>
              <a:rPr lang="en-US" b="1" dirty="0"/>
              <a:t>Chest tightness</a:t>
            </a:r>
          </a:p>
          <a:p>
            <a:pPr algn="l" rtl="0" fontAlgn="base"/>
            <a:r>
              <a:rPr lang="en-US" b="1" dirty="0"/>
              <a:t>Slower heart rate</a:t>
            </a:r>
          </a:p>
          <a:p>
            <a:pPr algn="l" rtl="0"/>
            <a:endParaRPr lang="en-US" b="1" dirty="0"/>
          </a:p>
        </p:txBody>
      </p:sp>
    </p:spTree>
    <p:extLst>
      <p:ext uri="{BB962C8B-B14F-4D97-AF65-F5344CB8AC3E}">
        <p14:creationId xmlns="" xmlns:p14="http://schemas.microsoft.com/office/powerpoint/2010/main" val="1018651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accent1"/>
                </a:solidFill>
              </a:rPr>
              <a:t>Dealing with smoking withdrawal</a:t>
            </a:r>
            <a:br>
              <a:rPr lang="en-US" b="1" dirty="0">
                <a:solidFill>
                  <a:schemeClr val="accent1"/>
                </a:solidFill>
              </a:rPr>
            </a:br>
            <a:endParaRPr lang="en-US" dirty="0">
              <a:solidFill>
                <a:schemeClr val="accent1"/>
              </a:solidFill>
            </a:endParaRPr>
          </a:p>
        </p:txBody>
      </p:sp>
      <p:sp>
        <p:nvSpPr>
          <p:cNvPr id="3" name="عنصر نائب للمحتوى 2"/>
          <p:cNvSpPr>
            <a:spLocks noGrp="1"/>
          </p:cNvSpPr>
          <p:nvPr>
            <p:ph idx="1"/>
          </p:nvPr>
        </p:nvSpPr>
        <p:spPr/>
        <p:txBody>
          <a:bodyPr/>
          <a:lstStyle/>
          <a:p>
            <a:pPr algn="l" rtl="0"/>
            <a:r>
              <a:rPr lang="en-US" dirty="0"/>
              <a:t>If </a:t>
            </a:r>
            <a:r>
              <a:rPr lang="en-US" dirty="0" smtClean="0"/>
              <a:t>someone’s </a:t>
            </a:r>
            <a:r>
              <a:rPr lang="en-US" dirty="0"/>
              <a:t>been smoking for any length of time, smoking has become linked with a lot of the things </a:t>
            </a:r>
            <a:r>
              <a:rPr lang="en-US" dirty="0" smtClean="0"/>
              <a:t>in daily life </a:t>
            </a:r>
            <a:r>
              <a:rPr lang="en-US" dirty="0"/>
              <a:t>– waking up in the morning, eating, reading, watching TV, and drinking </a:t>
            </a:r>
            <a:r>
              <a:rPr lang="en-US" dirty="0" smtClean="0"/>
              <a:t>coffee, for example.</a:t>
            </a:r>
          </a:p>
          <a:p>
            <a:pPr algn="l" rtl="0">
              <a:buNone/>
            </a:pPr>
            <a:endParaRPr lang="en-US" dirty="0" smtClean="0"/>
          </a:p>
          <a:p>
            <a:pPr algn="l" rtl="0">
              <a:buNone/>
            </a:pPr>
            <a:r>
              <a:rPr lang="en-US" dirty="0" smtClean="0"/>
              <a:t>It </a:t>
            </a:r>
            <a:r>
              <a:rPr lang="en-US" dirty="0"/>
              <a:t>will take time to “un-link” smoking from these activities. This is why, even if </a:t>
            </a:r>
            <a:r>
              <a:rPr lang="en-US" dirty="0" smtClean="0"/>
              <a:t>nicotine </a:t>
            </a:r>
            <a:r>
              <a:rPr lang="en-US" dirty="0"/>
              <a:t>replacement </a:t>
            </a:r>
            <a:r>
              <a:rPr lang="en-US" dirty="0" smtClean="0"/>
              <a:t>therapy is used, strong </a:t>
            </a:r>
            <a:r>
              <a:rPr lang="en-US" dirty="0"/>
              <a:t>urges to </a:t>
            </a:r>
            <a:r>
              <a:rPr lang="en-US" dirty="0" smtClean="0"/>
              <a:t>smoke will may present.</a:t>
            </a:r>
            <a:endParaRPr lang="en-US" dirty="0"/>
          </a:p>
        </p:txBody>
      </p:sp>
    </p:spTree>
    <p:extLst>
      <p:ext uri="{BB962C8B-B14F-4D97-AF65-F5344CB8AC3E}">
        <p14:creationId xmlns="" xmlns:p14="http://schemas.microsoft.com/office/powerpoint/2010/main" val="2541861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09537"/>
            <a:ext cx="10515600" cy="1325563"/>
          </a:xfrm>
        </p:spPr>
        <p:txBody>
          <a:bodyPr>
            <a:normAutofit fontScale="90000"/>
          </a:bodyPr>
          <a:lstStyle/>
          <a:p>
            <a:r>
              <a:rPr lang="en-US" dirty="0" smtClean="0">
                <a:solidFill>
                  <a:schemeClr val="accent1"/>
                </a:solidFill>
              </a:rPr>
              <a:t>Tips to overcome withdrawal symptoms</a:t>
            </a:r>
            <a:endParaRPr lang="en-US" dirty="0">
              <a:solidFill>
                <a:schemeClr val="accent1"/>
              </a:solidFill>
            </a:endParaRPr>
          </a:p>
        </p:txBody>
      </p:sp>
      <p:sp>
        <p:nvSpPr>
          <p:cNvPr id="3" name="عنصر نائب للمحتوى 2"/>
          <p:cNvSpPr>
            <a:spLocks noGrp="1"/>
          </p:cNvSpPr>
          <p:nvPr>
            <p:ph idx="1"/>
          </p:nvPr>
        </p:nvSpPr>
        <p:spPr>
          <a:xfrm>
            <a:off x="883114" y="1435100"/>
            <a:ext cx="10515600" cy="5422900"/>
          </a:xfrm>
        </p:spPr>
        <p:txBody>
          <a:bodyPr>
            <a:normAutofit fontScale="55000" lnSpcReduction="20000"/>
          </a:bodyPr>
          <a:lstStyle/>
          <a:p>
            <a:pPr algn="l" rtl="0" fontAlgn="base">
              <a:lnSpc>
                <a:spcPct val="170000"/>
              </a:lnSpc>
            </a:pPr>
            <a:r>
              <a:rPr lang="en-US" b="1" dirty="0"/>
              <a:t>Avoid temptation. </a:t>
            </a:r>
            <a:r>
              <a:rPr lang="en-US" dirty="0"/>
              <a:t>Stay away from people and places that tempt you to smoke. Later on you’ll be able to handle these with more confidence.</a:t>
            </a:r>
          </a:p>
          <a:p>
            <a:pPr algn="l" rtl="0" fontAlgn="base">
              <a:lnSpc>
                <a:spcPct val="170000"/>
              </a:lnSpc>
            </a:pPr>
            <a:r>
              <a:rPr lang="en-US" b="1" dirty="0"/>
              <a:t>Change your habits. </a:t>
            </a:r>
            <a:r>
              <a:rPr lang="en-US" dirty="0"/>
              <a:t>Switch to juices or water instead of alcohol or coffee. Choose foods that don’t make you want to smoke. Take a different route to work. Take a brisk walk instead of a smoke break.</a:t>
            </a:r>
          </a:p>
          <a:p>
            <a:pPr algn="l" rtl="0" fontAlgn="base">
              <a:lnSpc>
                <a:spcPct val="170000"/>
              </a:lnSpc>
            </a:pPr>
            <a:r>
              <a:rPr lang="en-US" b="1" dirty="0"/>
              <a:t>Choose other things for your mouth:</a:t>
            </a:r>
            <a:r>
              <a:rPr lang="en-US" dirty="0"/>
              <a:t> Use substitutes you can put in your mouth such as sugarless gum or hard candy, raw vegetables such as carrot sticks, or sunflower seeds. Some people chew on a coffee stirrer or a straw.</a:t>
            </a:r>
          </a:p>
          <a:p>
            <a:pPr algn="l" rtl="0" fontAlgn="base">
              <a:lnSpc>
                <a:spcPct val="170000"/>
              </a:lnSpc>
            </a:pPr>
            <a:r>
              <a:rPr lang="en-US" b="1" dirty="0"/>
              <a:t>Get active with your hands:</a:t>
            </a:r>
            <a:r>
              <a:rPr lang="en-US" dirty="0"/>
              <a:t> Do something to reduce your stress. Exercise or do something that keeps your hands busy, such as needlework or woodworking, which can help distract you from the urge to smoke. Take a hot bath, go for a walk, or read a book.</a:t>
            </a:r>
          </a:p>
          <a:p>
            <a:pPr algn="l" rtl="0">
              <a:lnSpc>
                <a:spcPct val="170000"/>
              </a:lnSpc>
            </a:pPr>
            <a:endParaRPr lang="en-US" dirty="0"/>
          </a:p>
        </p:txBody>
      </p:sp>
    </p:spTree>
    <p:extLst>
      <p:ext uri="{BB962C8B-B14F-4D97-AF65-F5344CB8AC3E}">
        <p14:creationId xmlns="" xmlns:p14="http://schemas.microsoft.com/office/powerpoint/2010/main" val="1682225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09537"/>
            <a:ext cx="10515600" cy="1325563"/>
          </a:xfrm>
        </p:spPr>
        <p:txBody>
          <a:bodyPr>
            <a:normAutofit fontScale="90000"/>
          </a:bodyPr>
          <a:lstStyle/>
          <a:p>
            <a:r>
              <a:rPr lang="en-US" dirty="0" smtClean="0">
                <a:solidFill>
                  <a:schemeClr val="accent1"/>
                </a:solidFill>
              </a:rPr>
              <a:t>Tips to overcome withdrawal symptoms</a:t>
            </a:r>
            <a:endParaRPr lang="en-US" dirty="0">
              <a:solidFill>
                <a:schemeClr val="accent1"/>
              </a:solidFill>
            </a:endParaRPr>
          </a:p>
        </p:txBody>
      </p:sp>
      <p:sp>
        <p:nvSpPr>
          <p:cNvPr id="3" name="عنصر نائب للمحتوى 2"/>
          <p:cNvSpPr>
            <a:spLocks noGrp="1"/>
          </p:cNvSpPr>
          <p:nvPr>
            <p:ph idx="1"/>
          </p:nvPr>
        </p:nvSpPr>
        <p:spPr>
          <a:xfrm>
            <a:off x="883114" y="1435100"/>
            <a:ext cx="10515600" cy="5422900"/>
          </a:xfrm>
        </p:spPr>
        <p:txBody>
          <a:bodyPr>
            <a:normAutofit fontScale="62500" lnSpcReduction="20000"/>
          </a:bodyPr>
          <a:lstStyle/>
          <a:p>
            <a:pPr algn="l" rtl="0" fontAlgn="base">
              <a:lnSpc>
                <a:spcPct val="170000"/>
              </a:lnSpc>
            </a:pPr>
            <a:r>
              <a:rPr lang="en-US" b="1" dirty="0" smtClean="0"/>
              <a:t>Breathe </a:t>
            </a:r>
            <a:r>
              <a:rPr lang="en-US" b="1" dirty="0"/>
              <a:t>deeply:</a:t>
            </a:r>
            <a:r>
              <a:rPr lang="en-US" dirty="0"/>
              <a:t> When you were smoking, you breathed deeply as you inhaled the smoke. When the urge strikes now, breathe deeply and picture your lungs filling with fresh, clean air. Remind yourself of your reasons for quitting and the benefits you’ll gain as an ex-smoker.</a:t>
            </a:r>
          </a:p>
          <a:p>
            <a:pPr algn="l" rtl="0" fontAlgn="base">
              <a:lnSpc>
                <a:spcPct val="170000"/>
              </a:lnSpc>
            </a:pPr>
            <a:r>
              <a:rPr lang="en-US" b="1" dirty="0"/>
              <a:t>Delay:</a:t>
            </a:r>
            <a:r>
              <a:rPr lang="en-US" dirty="0"/>
              <a:t> If you feel that you’re about to light up, hold off. Tell yourself you must wait at least 10 minutes. Often this simple trick will allow you to move beyond the strong urge to smoke.</a:t>
            </a:r>
          </a:p>
          <a:p>
            <a:pPr algn="l" rtl="0" fontAlgn="base">
              <a:lnSpc>
                <a:spcPct val="170000"/>
              </a:lnSpc>
            </a:pPr>
            <a:r>
              <a:rPr lang="en-US" b="1" dirty="0"/>
              <a:t>Reward yourself. </a:t>
            </a:r>
            <a:r>
              <a:rPr lang="en-US" dirty="0"/>
              <a:t>What you’re doing isn’t easy, and you deserve a reward. Put the money you would have spent on tobacco in a jar every day and then buy yourself a weekly treat. Buy a book or some new music, go out to eat, start a new hobby, or join a gym. Or save the money for a major purchase.</a:t>
            </a:r>
          </a:p>
          <a:p>
            <a:pPr algn="l" rtl="0">
              <a:lnSpc>
                <a:spcPct val="170000"/>
              </a:lnSpc>
            </a:pPr>
            <a:endParaRPr lang="en-US" dirty="0"/>
          </a:p>
        </p:txBody>
      </p:sp>
    </p:spTree>
    <p:extLst>
      <p:ext uri="{BB962C8B-B14F-4D97-AF65-F5344CB8AC3E}">
        <p14:creationId xmlns="" xmlns:p14="http://schemas.microsoft.com/office/powerpoint/2010/main" val="1682225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7300" y="2705101"/>
            <a:ext cx="10731500" cy="2287588"/>
          </a:xfrm>
        </p:spPr>
        <p:txBody>
          <a:bodyPr>
            <a:normAutofit/>
          </a:bodyPr>
          <a:lstStyle/>
          <a:p>
            <a:r>
              <a:rPr lang="en-US" dirty="0" smtClean="0">
                <a:solidFill>
                  <a:srgbClr val="92D050"/>
                </a:solidFill>
              </a:rPr>
              <a:t>Role of primary health care physician in smoking cessation</a:t>
            </a:r>
            <a:endParaRPr lang="en-US" dirty="0">
              <a:solidFill>
                <a:srgbClr val="92D050"/>
              </a:solidFill>
            </a:endParaRPr>
          </a:p>
        </p:txBody>
      </p:sp>
    </p:spTree>
    <p:extLst>
      <p:ext uri="{BB962C8B-B14F-4D97-AF65-F5344CB8AC3E}">
        <p14:creationId xmlns="" xmlns:p14="http://schemas.microsoft.com/office/powerpoint/2010/main" val="2218884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0"/>
            <a:ext cx="10515600" cy="1325563"/>
          </a:xfrm>
        </p:spPr>
        <p:txBody>
          <a:bodyPr/>
          <a:lstStyle/>
          <a:p>
            <a:r>
              <a:rPr lang="en-US" dirty="0" smtClean="0">
                <a:solidFill>
                  <a:schemeClr val="accent1"/>
                </a:solidFill>
              </a:rPr>
              <a:t>If patient is ready to quit</a:t>
            </a:r>
            <a:endParaRPr lang="en-US" dirty="0">
              <a:solidFill>
                <a:schemeClr val="accent1"/>
              </a:solidFill>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263124" cy="6858000"/>
          </a:xfrm>
        </p:spPr>
      </p:pic>
    </p:spTree>
    <p:extLst>
      <p:ext uri="{BB962C8B-B14F-4D97-AF65-F5344CB8AC3E}">
        <p14:creationId xmlns="" xmlns:p14="http://schemas.microsoft.com/office/powerpoint/2010/main" val="237540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60500" y="111125"/>
            <a:ext cx="10515600" cy="1325563"/>
          </a:xfrm>
        </p:spPr>
        <p:txBody>
          <a:bodyPr>
            <a:normAutofit fontScale="90000"/>
          </a:bodyPr>
          <a:lstStyle/>
          <a:p>
            <a:r>
              <a:rPr lang="en-US" dirty="0" smtClean="0">
                <a:solidFill>
                  <a:schemeClr val="accent1"/>
                </a:solidFill>
              </a:rPr>
              <a:t>If patient is not ready to quit “</a:t>
            </a:r>
            <a:r>
              <a:rPr lang="en-US" dirty="0">
                <a:solidFill>
                  <a:schemeClr val="accent1"/>
                </a:solidFill>
              </a:rPr>
              <a:t>The model of 5 </a:t>
            </a:r>
            <a:r>
              <a:rPr lang="en-US" dirty="0" err="1" smtClean="0">
                <a:solidFill>
                  <a:schemeClr val="accent1"/>
                </a:solidFill>
              </a:rPr>
              <a:t>Rs</a:t>
            </a:r>
            <a:r>
              <a:rPr lang="en-US" dirty="0" smtClean="0">
                <a:solidFill>
                  <a:schemeClr val="accent1"/>
                </a:solidFill>
              </a:rPr>
              <a:t>”</a:t>
            </a:r>
            <a:endParaRPr lang="en-US" dirty="0">
              <a:solidFill>
                <a:schemeClr val="accent1"/>
              </a:solidFill>
            </a:endParaRPr>
          </a:p>
        </p:txBody>
      </p:sp>
      <p:sp>
        <p:nvSpPr>
          <p:cNvPr id="3" name="عنصر نائب للمحتوى 2"/>
          <p:cNvSpPr>
            <a:spLocks noGrp="1"/>
          </p:cNvSpPr>
          <p:nvPr>
            <p:ph idx="1"/>
          </p:nvPr>
        </p:nvSpPr>
        <p:spPr>
          <a:xfrm>
            <a:off x="786160" y="1306590"/>
            <a:ext cx="10515600" cy="5383212"/>
          </a:xfrm>
        </p:spPr>
        <p:txBody>
          <a:bodyPr>
            <a:normAutofit fontScale="70000" lnSpcReduction="20000"/>
          </a:bodyPr>
          <a:lstStyle/>
          <a:p>
            <a:pPr marL="0" indent="0" algn="l" rtl="0">
              <a:lnSpc>
                <a:spcPct val="170000"/>
              </a:lnSpc>
              <a:buNone/>
            </a:pPr>
            <a:r>
              <a:rPr lang="en-US" dirty="0" smtClean="0"/>
              <a:t>●</a:t>
            </a:r>
            <a:r>
              <a:rPr lang="en-US" b="1" dirty="0"/>
              <a:t>Relevance </a:t>
            </a:r>
            <a:r>
              <a:rPr lang="en-US" dirty="0"/>
              <a:t>– Motivational information has the greatest impact if it is personally relevant to the patient’s circumstances, such as their disease status or risk, prior quitting experience, and personal barriers to cessation.</a:t>
            </a:r>
          </a:p>
          <a:p>
            <a:pPr marL="0" indent="0" algn="l" rtl="0">
              <a:lnSpc>
                <a:spcPct val="170000"/>
              </a:lnSpc>
              <a:buNone/>
            </a:pPr>
            <a:r>
              <a:rPr lang="en-US" dirty="0"/>
              <a:t>●</a:t>
            </a:r>
            <a:r>
              <a:rPr lang="en-US" b="1" dirty="0"/>
              <a:t>Risks</a:t>
            </a:r>
            <a:r>
              <a:rPr lang="en-US" dirty="0"/>
              <a:t> – Ask the patient to identify potential negative consequences associated with tobacco use. Stress the risks most applicable to the patient, </a:t>
            </a:r>
            <a:r>
              <a:rPr lang="en-US" dirty="0" smtClean="0"/>
              <a:t>including:</a:t>
            </a:r>
          </a:p>
          <a:p>
            <a:pPr marL="0" indent="0" algn="l" rtl="0">
              <a:lnSpc>
                <a:spcPct val="170000"/>
              </a:lnSpc>
              <a:buNone/>
            </a:pPr>
            <a:r>
              <a:rPr lang="en-US" dirty="0" smtClean="0"/>
              <a:t>•</a:t>
            </a:r>
            <a:r>
              <a:rPr lang="en-US" b="1" dirty="0" smtClean="0"/>
              <a:t>Acute health risks</a:t>
            </a:r>
            <a:r>
              <a:rPr lang="en-US" dirty="0" smtClean="0"/>
              <a:t> – shortness of breath, harm to pregnancy</a:t>
            </a:r>
          </a:p>
          <a:p>
            <a:pPr marL="0" indent="0" algn="l" rtl="0">
              <a:lnSpc>
                <a:spcPct val="170000"/>
              </a:lnSpc>
              <a:buNone/>
            </a:pPr>
            <a:r>
              <a:rPr lang="en-US" dirty="0" smtClean="0"/>
              <a:t>•</a:t>
            </a:r>
            <a:r>
              <a:rPr lang="en-US" b="1" dirty="0"/>
              <a:t>Long-term risks</a:t>
            </a:r>
            <a:r>
              <a:rPr lang="en-US" dirty="0"/>
              <a:t> – heart attacks and stroke, lung, and other cancers</a:t>
            </a:r>
          </a:p>
          <a:p>
            <a:pPr marL="0" indent="0" algn="l" rtl="0">
              <a:lnSpc>
                <a:spcPct val="170000"/>
              </a:lnSpc>
              <a:buNone/>
            </a:pPr>
            <a:r>
              <a:rPr lang="en-US" dirty="0"/>
              <a:t>•</a:t>
            </a:r>
            <a:r>
              <a:rPr lang="en-US" b="1" dirty="0"/>
              <a:t>Environmental risks</a:t>
            </a:r>
            <a:r>
              <a:rPr lang="en-US" dirty="0"/>
              <a:t> – Increased risk of lung cancer in partners, respiratory infections in children of </a:t>
            </a:r>
            <a:r>
              <a:rPr lang="en-US" dirty="0" smtClean="0"/>
              <a:t>smokers</a:t>
            </a:r>
            <a:endParaRPr lang="en-US" dirty="0"/>
          </a:p>
        </p:txBody>
      </p:sp>
    </p:spTree>
    <p:extLst>
      <p:ext uri="{BB962C8B-B14F-4D97-AF65-F5344CB8AC3E}">
        <p14:creationId xmlns="" xmlns:p14="http://schemas.microsoft.com/office/powerpoint/2010/main" val="3623203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60500" y="111125"/>
            <a:ext cx="10515600" cy="1325563"/>
          </a:xfrm>
        </p:spPr>
        <p:txBody>
          <a:bodyPr>
            <a:normAutofit fontScale="90000"/>
          </a:bodyPr>
          <a:lstStyle/>
          <a:p>
            <a:r>
              <a:rPr lang="en-US" dirty="0" smtClean="0">
                <a:solidFill>
                  <a:schemeClr val="accent1"/>
                </a:solidFill>
              </a:rPr>
              <a:t>If patient is not ready to quit “</a:t>
            </a:r>
            <a:r>
              <a:rPr lang="en-US" dirty="0">
                <a:solidFill>
                  <a:schemeClr val="accent1"/>
                </a:solidFill>
              </a:rPr>
              <a:t>The model of 5 </a:t>
            </a:r>
            <a:r>
              <a:rPr lang="en-US" dirty="0" err="1" smtClean="0">
                <a:solidFill>
                  <a:schemeClr val="accent1"/>
                </a:solidFill>
              </a:rPr>
              <a:t>Rs</a:t>
            </a:r>
            <a:r>
              <a:rPr lang="en-US" dirty="0" smtClean="0">
                <a:solidFill>
                  <a:schemeClr val="accent1"/>
                </a:solidFill>
              </a:rPr>
              <a:t>”</a:t>
            </a:r>
            <a:endParaRPr lang="en-US" dirty="0">
              <a:solidFill>
                <a:schemeClr val="accent1"/>
              </a:solidFill>
            </a:endParaRPr>
          </a:p>
        </p:txBody>
      </p:sp>
      <p:sp>
        <p:nvSpPr>
          <p:cNvPr id="3" name="عنصر نائب للمحتوى 2"/>
          <p:cNvSpPr>
            <a:spLocks noGrp="1"/>
          </p:cNvSpPr>
          <p:nvPr>
            <p:ph idx="1"/>
          </p:nvPr>
        </p:nvSpPr>
        <p:spPr>
          <a:xfrm>
            <a:off x="786160" y="1306590"/>
            <a:ext cx="10515600" cy="5383212"/>
          </a:xfrm>
        </p:spPr>
        <p:txBody>
          <a:bodyPr>
            <a:normAutofit fontScale="62500" lnSpcReduction="20000"/>
          </a:bodyPr>
          <a:lstStyle/>
          <a:p>
            <a:pPr marL="0" indent="0" algn="l" rtl="0">
              <a:lnSpc>
                <a:spcPct val="170000"/>
              </a:lnSpc>
              <a:buNone/>
            </a:pPr>
            <a:r>
              <a:rPr lang="en-US" dirty="0" smtClean="0"/>
              <a:t>●</a:t>
            </a:r>
            <a:r>
              <a:rPr lang="en-US" b="1" dirty="0"/>
              <a:t>Rewards</a:t>
            </a:r>
            <a:r>
              <a:rPr lang="en-US" dirty="0"/>
              <a:t> – Encourage the patient to identify potential benefits of quitting smoking and highlight those most relevant to the patient, such as improved health in themselves and their family members, saving money, improved performance in sports, etc.</a:t>
            </a:r>
          </a:p>
          <a:p>
            <a:pPr marL="0" indent="0" algn="l" rtl="0">
              <a:lnSpc>
                <a:spcPct val="170000"/>
              </a:lnSpc>
              <a:buNone/>
            </a:pPr>
            <a:r>
              <a:rPr lang="en-US" dirty="0"/>
              <a:t>●</a:t>
            </a:r>
            <a:r>
              <a:rPr lang="en-US" b="1" dirty="0"/>
              <a:t>Roadblocks</a:t>
            </a:r>
            <a:r>
              <a:rPr lang="en-US" dirty="0"/>
              <a:t> – Invite the patient to identify barriers or impediments to quitting and suggest treatments (problem solving counseling, medication) that could address such barriers.</a:t>
            </a:r>
          </a:p>
          <a:p>
            <a:pPr marL="0" indent="0" algn="l" rtl="0">
              <a:lnSpc>
                <a:spcPct val="170000"/>
              </a:lnSpc>
              <a:buNone/>
            </a:pPr>
            <a:r>
              <a:rPr lang="en-US" dirty="0"/>
              <a:t>●</a:t>
            </a:r>
            <a:r>
              <a:rPr lang="en-US" b="1" dirty="0"/>
              <a:t>Repetition</a:t>
            </a:r>
            <a:r>
              <a:rPr lang="en-US" dirty="0"/>
              <a:t> – Repeat the motivational intervention every time an unmotivated patient visits the clinic setting. Tobacco users who have failed in previous quit attempts should be reminded that the majority of people make repeated quit attempts before they achieve success.</a:t>
            </a:r>
          </a:p>
          <a:p>
            <a:pPr algn="l" rtl="0"/>
            <a:endParaRPr lang="en-US" dirty="0"/>
          </a:p>
        </p:txBody>
      </p:sp>
    </p:spTree>
    <p:extLst>
      <p:ext uri="{BB962C8B-B14F-4D97-AF65-F5344CB8AC3E}">
        <p14:creationId xmlns="" xmlns:p14="http://schemas.microsoft.com/office/powerpoint/2010/main" val="3623203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5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chemeClr val="accent1"/>
                </a:solidFill>
              </a:rPr>
              <a:t>Pharmacological management in smoking cessation:</a:t>
            </a:r>
            <a:endParaRPr lang="en-US" dirty="0">
              <a:solidFill>
                <a:schemeClr val="accent1"/>
              </a:solidFill>
            </a:endParaRPr>
          </a:p>
        </p:txBody>
      </p:sp>
      <p:sp>
        <p:nvSpPr>
          <p:cNvPr id="3" name="عنصر نائب للمحتوى 2"/>
          <p:cNvSpPr>
            <a:spLocks noGrp="1"/>
          </p:cNvSpPr>
          <p:nvPr>
            <p:ph idx="1"/>
          </p:nvPr>
        </p:nvSpPr>
        <p:spPr>
          <a:xfrm>
            <a:off x="1050693" y="1987008"/>
            <a:ext cx="10515600" cy="4351338"/>
          </a:xfrm>
        </p:spPr>
        <p:txBody>
          <a:bodyPr>
            <a:normAutofit lnSpcReduction="10000"/>
          </a:bodyPr>
          <a:lstStyle/>
          <a:p>
            <a:pPr algn="l" rtl="0"/>
            <a:r>
              <a:rPr lang="en-US" dirty="0" smtClean="0"/>
              <a:t>Silver acetate </a:t>
            </a:r>
            <a:r>
              <a:rPr lang="en-US" dirty="0" smtClean="0">
                <a:sym typeface="Wingdings" panose="05000000000000000000" pitchFamily="2" charset="2"/>
              </a:rPr>
              <a:t></a:t>
            </a:r>
            <a:r>
              <a:rPr lang="en-US" dirty="0" smtClean="0"/>
              <a:t> causes cigarettes to have a bad taste </a:t>
            </a:r>
            <a:r>
              <a:rPr lang="en-US" dirty="0" smtClean="0">
                <a:sym typeface="Wingdings" panose="05000000000000000000" pitchFamily="2" charset="2"/>
              </a:rPr>
              <a:t></a:t>
            </a:r>
            <a:r>
              <a:rPr lang="en-US" dirty="0" smtClean="0"/>
              <a:t> the literature showed that it is not effective.</a:t>
            </a:r>
          </a:p>
          <a:p>
            <a:pPr lvl="0" algn="l" rtl="0"/>
            <a:r>
              <a:rPr lang="en-US" dirty="0" smtClean="0"/>
              <a:t>Alprazolam (Xanax) and other benzodiazepines </a:t>
            </a:r>
            <a:r>
              <a:rPr lang="en-US" dirty="0" smtClean="0">
                <a:sym typeface="Wingdings" panose="05000000000000000000" pitchFamily="2" charset="2"/>
              </a:rPr>
              <a:t></a:t>
            </a:r>
            <a:r>
              <a:rPr lang="en-US" dirty="0" smtClean="0"/>
              <a:t> reduce the anxiety associated with nicotine withdrawal.</a:t>
            </a:r>
          </a:p>
          <a:p>
            <a:pPr algn="l" rtl="0"/>
            <a:r>
              <a:rPr lang="en-US" dirty="0" err="1" smtClean="0"/>
              <a:t>Mecamylamine</a:t>
            </a:r>
            <a:r>
              <a:rPr lang="en-US" dirty="0" smtClean="0"/>
              <a:t> (</a:t>
            </a:r>
            <a:r>
              <a:rPr lang="en-US" dirty="0" err="1" smtClean="0"/>
              <a:t>Inversine</a:t>
            </a:r>
            <a:r>
              <a:rPr lang="en-US" dirty="0" smtClean="0"/>
              <a:t> ) together with transdermal nicotine replacement has been shown to improve the abstinence rate in smokers, compared with use of the patch alone</a:t>
            </a:r>
          </a:p>
          <a:p>
            <a:pPr algn="l" rtl="0"/>
            <a:endParaRPr lang="en-US" dirty="0" smtClean="0"/>
          </a:p>
          <a:p>
            <a:pPr algn="l" rtl="0"/>
            <a:endParaRPr lang="en-US" dirty="0"/>
          </a:p>
        </p:txBody>
      </p:sp>
    </p:spTree>
    <p:extLst>
      <p:ext uri="{BB962C8B-B14F-4D97-AF65-F5344CB8AC3E}">
        <p14:creationId xmlns="" xmlns:p14="http://schemas.microsoft.com/office/powerpoint/2010/main" val="201344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a:t>
            </a:r>
            <a:endParaRPr lang="en-US" dirty="0"/>
          </a:p>
        </p:txBody>
      </p:sp>
      <p:sp>
        <p:nvSpPr>
          <p:cNvPr id="3" name="Content Placeholder 2"/>
          <p:cNvSpPr>
            <a:spLocks noGrp="1"/>
          </p:cNvSpPr>
          <p:nvPr>
            <p:ph idx="1"/>
          </p:nvPr>
        </p:nvSpPr>
        <p:spPr/>
        <p:txBody>
          <a:bodyPr/>
          <a:lstStyle/>
          <a:p>
            <a:pPr algn="l" rtl="0"/>
            <a:r>
              <a:rPr lang="en-US" dirty="0" smtClean="0"/>
              <a:t>Ahmad is 33 year old man who has been smoking for 15 years came to the </a:t>
            </a:r>
            <a:r>
              <a:rPr lang="en-US" dirty="0"/>
              <a:t>PCC after </a:t>
            </a:r>
            <a:r>
              <a:rPr lang="en-US" dirty="0" smtClean="0"/>
              <a:t>his </a:t>
            </a:r>
            <a:r>
              <a:rPr lang="en-US" dirty="0"/>
              <a:t>attempts </a:t>
            </a:r>
            <a:r>
              <a:rPr lang="en-US" dirty="0" smtClean="0"/>
              <a:t>to quit smoking failed, he told you that he tried several times in the past 5 years to quit but he couldn’t. His wife advised him to seek medical help so he came to you.</a:t>
            </a:r>
          </a:p>
          <a:p>
            <a:pPr algn="l" rtl="0"/>
            <a:endParaRPr lang="en-US" dirty="0"/>
          </a:p>
          <a:p>
            <a:pPr algn="l" rtl="0"/>
            <a:r>
              <a:rPr lang="en-US" dirty="0" smtClean="0"/>
              <a:t>How can you help Ahmad?</a:t>
            </a:r>
            <a:endParaRPr lang="en-US" dirty="0"/>
          </a:p>
        </p:txBody>
      </p:sp>
    </p:spTree>
    <p:extLst>
      <p:ext uri="{BB962C8B-B14F-4D97-AF65-F5344CB8AC3E}">
        <p14:creationId xmlns="" xmlns:p14="http://schemas.microsoft.com/office/powerpoint/2010/main" val="4049018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Electronic Cigarette</a:t>
            </a:r>
            <a:endParaRPr lang="ar-SA" dirty="0"/>
          </a:p>
        </p:txBody>
      </p:sp>
      <p:sp>
        <p:nvSpPr>
          <p:cNvPr id="3" name="Content Placeholder 2"/>
          <p:cNvSpPr>
            <a:spLocks noGrp="1"/>
          </p:cNvSpPr>
          <p:nvPr>
            <p:ph idx="1"/>
          </p:nvPr>
        </p:nvSpPr>
        <p:spPr/>
        <p:txBody>
          <a:bodyPr/>
          <a:lstStyle/>
          <a:p>
            <a:pPr algn="l" rtl="0"/>
            <a:r>
              <a:rPr lang="en-US" dirty="0" smtClean="0"/>
              <a:t>An </a:t>
            </a:r>
            <a:r>
              <a:rPr lang="en-US" b="1" dirty="0" smtClean="0"/>
              <a:t>electronic cigarette</a:t>
            </a:r>
            <a:r>
              <a:rPr lang="en-US" dirty="0" smtClean="0"/>
              <a:t> (</a:t>
            </a:r>
            <a:r>
              <a:rPr lang="en-US" b="1" dirty="0" smtClean="0"/>
              <a:t>e-cig</a:t>
            </a:r>
            <a:r>
              <a:rPr lang="en-US" dirty="0" smtClean="0"/>
              <a:t> or </a:t>
            </a:r>
            <a:r>
              <a:rPr lang="en-US" b="1" dirty="0" smtClean="0"/>
              <a:t>e-cigarette</a:t>
            </a:r>
            <a:r>
              <a:rPr lang="en-US" dirty="0" smtClean="0"/>
              <a:t>), or</a:t>
            </a:r>
            <a:r>
              <a:rPr lang="en-US" dirty="0" smtClean="0"/>
              <a:t> </a:t>
            </a:r>
            <a:r>
              <a:rPr lang="en-US" b="1" dirty="0" smtClean="0"/>
              <a:t>electronic nicotine delivery system</a:t>
            </a:r>
            <a:r>
              <a:rPr lang="en-US" dirty="0" smtClean="0"/>
              <a:t> (</a:t>
            </a:r>
            <a:r>
              <a:rPr lang="en-US" b="1" dirty="0" smtClean="0"/>
              <a:t>ENDS</a:t>
            </a:r>
            <a:r>
              <a:rPr lang="en-US" dirty="0" smtClean="0"/>
              <a:t>) is a battery-powered vaporizer which has a similar feel to tobacco smoking</a:t>
            </a:r>
            <a:r>
              <a:rPr lang="en-US" dirty="0" smtClean="0"/>
              <a:t>.</a:t>
            </a:r>
            <a:r>
              <a:rPr lang="en-US" dirty="0" smtClean="0"/>
              <a:t> Electronic cigarettes do not contain tobacco, although they do use nicotine from tobacco </a:t>
            </a:r>
            <a:r>
              <a:rPr lang="en-US" dirty="0" smtClean="0"/>
              <a:t>plants. They </a:t>
            </a:r>
            <a:r>
              <a:rPr lang="en-US" dirty="0" smtClean="0"/>
              <a:t>do not produce cigarette smoke but rather an aerosol</a:t>
            </a:r>
            <a:r>
              <a:rPr lang="en-US" dirty="0" smtClean="0"/>
              <a:t>,</a:t>
            </a:r>
            <a:r>
              <a:rPr lang="en-US" dirty="0" smtClean="0"/>
              <a:t> which is frequently but inaccurately referred to as </a:t>
            </a:r>
            <a:r>
              <a:rPr lang="en-US" dirty="0" smtClean="0"/>
              <a:t>vapor.</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E-cig in </a:t>
            </a:r>
            <a:r>
              <a:rPr lang="en-US" dirty="0" smtClean="0"/>
              <a:t>S</a:t>
            </a:r>
            <a:r>
              <a:rPr lang="en-US" dirty="0" smtClean="0"/>
              <a:t>moking Cessation</a:t>
            </a:r>
            <a:endParaRPr lang="ar-SA" dirty="0"/>
          </a:p>
        </p:txBody>
      </p:sp>
      <p:sp>
        <p:nvSpPr>
          <p:cNvPr id="3" name="Content Placeholder 2"/>
          <p:cNvSpPr>
            <a:spLocks noGrp="1"/>
          </p:cNvSpPr>
          <p:nvPr>
            <p:ph sz="half" idx="1"/>
          </p:nvPr>
        </p:nvSpPr>
        <p:spPr>
          <a:xfrm>
            <a:off x="609600" y="1722438"/>
            <a:ext cx="5853830" cy="4525963"/>
          </a:xfrm>
        </p:spPr>
        <p:txBody>
          <a:bodyPr>
            <a:normAutofit fontScale="92500" lnSpcReduction="20000"/>
          </a:bodyPr>
          <a:lstStyle/>
          <a:p>
            <a:pPr algn="l" rtl="0"/>
            <a:r>
              <a:rPr lang="en-US" dirty="0" smtClean="0"/>
              <a:t>As of 2014, research on the safety and efficacy of e-cigarette use for smoking cessation is </a:t>
            </a:r>
            <a:r>
              <a:rPr lang="en-US" dirty="0" smtClean="0"/>
              <a:t>limited.</a:t>
            </a:r>
            <a:r>
              <a:rPr lang="en-US" baseline="30000" dirty="0" smtClean="0"/>
              <a:t> </a:t>
            </a:r>
            <a:r>
              <a:rPr lang="en-US" dirty="0" smtClean="0"/>
              <a:t>Their </a:t>
            </a:r>
            <a:r>
              <a:rPr lang="en-US" dirty="0" smtClean="0"/>
              <a:t>benefit in helping people quit smoking is uncertain</a:t>
            </a:r>
            <a:r>
              <a:rPr lang="en-US" dirty="0" smtClean="0"/>
              <a:t>.</a:t>
            </a:r>
            <a:r>
              <a:rPr lang="en-US" dirty="0" smtClean="0"/>
              <a:t> A 2014 Cochrane review found that e-cigarettes can help people quit, but was based on a small number of studies</a:t>
            </a:r>
            <a:r>
              <a:rPr lang="en-US" dirty="0" smtClean="0"/>
              <a:t>.</a:t>
            </a:r>
            <a:endParaRPr lang="en-US" dirty="0" smtClean="0"/>
          </a:p>
          <a:p>
            <a:pPr algn="l" rtl="0"/>
            <a:r>
              <a:rPr lang="en-US" dirty="0" smtClean="0"/>
              <a:t>Two 2014 reviews found no evidence that e-cigarettes are more effective than existing nicotine replacement treatments for smoking cessation</a:t>
            </a:r>
          </a:p>
          <a:p>
            <a:pPr algn="l" rtl="0"/>
            <a:endParaRPr lang="ar-SA" dirty="0"/>
          </a:p>
        </p:txBody>
      </p:sp>
      <p:pic>
        <p:nvPicPr>
          <p:cNvPr id="5" name="Content Placeholder 4" descr="E cig.jpg"/>
          <p:cNvPicPr>
            <a:picLocks noGrp="1" noChangeAspect="1"/>
          </p:cNvPicPr>
          <p:nvPr>
            <p:ph sz="half" idx="2"/>
          </p:nvPr>
        </p:nvPicPr>
        <p:blipFill>
          <a:blip r:embed="rId2" cstate="print"/>
          <a:stretch>
            <a:fillRect/>
          </a:stretch>
        </p:blipFill>
        <p:spPr>
          <a:xfrm>
            <a:off x="6535802" y="2190924"/>
            <a:ext cx="5384800" cy="358899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6094" y="186673"/>
            <a:ext cx="10463364" cy="1604549"/>
          </a:xfrm>
        </p:spPr>
        <p:txBody>
          <a:bodyPr/>
          <a:lstStyle/>
          <a:p>
            <a:pPr rtl="0"/>
            <a:r>
              <a:rPr lang="ar-SA" b="1" dirty="0" smtClean="0">
                <a:solidFill>
                  <a:schemeClr val="accent1"/>
                </a:solidFill>
              </a:rPr>
              <a:t> </a:t>
            </a:r>
            <a:r>
              <a:rPr lang="en-US" b="1" dirty="0" smtClean="0">
                <a:solidFill>
                  <a:schemeClr val="accent1"/>
                </a:solidFill>
              </a:rPr>
              <a:t>Nicotine replacement therapy (NRT)</a:t>
            </a:r>
            <a:r>
              <a:rPr lang="ar-SA" b="1" dirty="0" smtClean="0">
                <a:solidFill>
                  <a:schemeClr val="accent1"/>
                </a:solidFill>
              </a:rPr>
              <a:t> </a:t>
            </a:r>
            <a:endParaRPr lang="en-US" b="1" dirty="0">
              <a:solidFill>
                <a:schemeClr val="accent1"/>
              </a:solidFill>
            </a:endParaRPr>
          </a:p>
        </p:txBody>
      </p:sp>
      <p:sp>
        <p:nvSpPr>
          <p:cNvPr id="3" name="عنصر نائب للمحتوى 2"/>
          <p:cNvSpPr>
            <a:spLocks noGrp="1"/>
          </p:cNvSpPr>
          <p:nvPr>
            <p:ph idx="1"/>
          </p:nvPr>
        </p:nvSpPr>
        <p:spPr>
          <a:xfrm>
            <a:off x="1535110" y="2641599"/>
            <a:ext cx="10018713" cy="3124201"/>
          </a:xfrm>
        </p:spPr>
        <p:txBody>
          <a:bodyPr/>
          <a:lstStyle/>
          <a:p>
            <a:pPr algn="l" rtl="0"/>
            <a:r>
              <a:rPr lang="en-US" dirty="0" smtClean="0"/>
              <a:t>Nicotine Patch</a:t>
            </a:r>
          </a:p>
          <a:p>
            <a:pPr algn="l" rtl="0"/>
            <a:r>
              <a:rPr lang="en-US" dirty="0" smtClean="0"/>
              <a:t>Nicotine Gum</a:t>
            </a:r>
          </a:p>
          <a:p>
            <a:pPr algn="l" rtl="0"/>
            <a:r>
              <a:rPr lang="en-US" dirty="0" smtClean="0"/>
              <a:t>Nicotine Inhaler</a:t>
            </a:r>
          </a:p>
          <a:p>
            <a:pPr algn="l" rtl="0"/>
            <a:r>
              <a:rPr lang="en-US" dirty="0" smtClean="0"/>
              <a:t>Nicotine Nasal Spray</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80199" y="1908174"/>
            <a:ext cx="2324100" cy="2028824"/>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63865" y="1908174"/>
            <a:ext cx="1905000" cy="2028824"/>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80199" y="4444998"/>
            <a:ext cx="2324100" cy="1866900"/>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363865" y="4444998"/>
            <a:ext cx="1905000" cy="1866900"/>
          </a:xfrm>
          <a:prstGeom prst="rect">
            <a:avLst/>
          </a:prstGeom>
        </p:spPr>
      </p:pic>
    </p:spTree>
    <p:extLst>
      <p:ext uri="{BB962C8B-B14F-4D97-AF65-F5344CB8AC3E}">
        <p14:creationId xmlns="" xmlns:p14="http://schemas.microsoft.com/office/powerpoint/2010/main" val="3487693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accent1"/>
                </a:solidFill>
              </a:rPr>
              <a:t>Comparison of Delivery Systems:</a:t>
            </a:r>
            <a:endParaRPr lang="en-US" dirty="0">
              <a:solidFill>
                <a:schemeClr val="accent1"/>
              </a:solidFill>
            </a:endParaRPr>
          </a:p>
        </p:txBody>
      </p:sp>
      <p:sp>
        <p:nvSpPr>
          <p:cNvPr id="3" name="عنصر نائب للمحتوى 2"/>
          <p:cNvSpPr>
            <a:spLocks noGrp="1"/>
          </p:cNvSpPr>
          <p:nvPr>
            <p:ph idx="1"/>
          </p:nvPr>
        </p:nvSpPr>
        <p:spPr/>
        <p:txBody>
          <a:bodyPr/>
          <a:lstStyle/>
          <a:p>
            <a:pPr lvl="0" algn="l" rtl="0"/>
            <a:r>
              <a:rPr lang="en-US" dirty="0" smtClean="0"/>
              <a:t>Patient preference usually determines the choice of nicotine replacement modality.</a:t>
            </a:r>
          </a:p>
          <a:p>
            <a:pPr lvl="0" algn="l" rtl="0"/>
            <a:r>
              <a:rPr lang="en-US" b="1" u="sng" dirty="0" smtClean="0"/>
              <a:t>For example</a:t>
            </a:r>
            <a:r>
              <a:rPr lang="en-US" dirty="0" smtClean="0"/>
              <a:t>, the patient who needs to be doing something with his or her hands may prefer the nicotine inhaler over the nicotine patch.</a:t>
            </a:r>
          </a:p>
          <a:p>
            <a:pPr algn="l" rtl="0"/>
            <a:r>
              <a:rPr lang="en-US" dirty="0" smtClean="0"/>
              <a:t>The patient who is concerned about gaining weight may prefer to use nicotine gum, which has been shown to delay (but not prevent) weight gain associated with smoking cessation</a:t>
            </a:r>
          </a:p>
          <a:p>
            <a:pPr algn="l" rtl="0"/>
            <a:endParaRPr lang="en-US" dirty="0"/>
          </a:p>
        </p:txBody>
      </p:sp>
    </p:spTree>
    <p:extLst>
      <p:ext uri="{BB962C8B-B14F-4D97-AF65-F5344CB8AC3E}">
        <p14:creationId xmlns="" xmlns:p14="http://schemas.microsoft.com/office/powerpoint/2010/main" val="2824131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14325"/>
            <a:ext cx="10515600" cy="1325563"/>
          </a:xfrm>
        </p:spPr>
        <p:txBody>
          <a:bodyPr/>
          <a:lstStyle/>
          <a:p>
            <a:r>
              <a:rPr lang="en-US" b="1" dirty="0" smtClean="0">
                <a:solidFill>
                  <a:schemeClr val="accent1"/>
                </a:solidFill>
              </a:rPr>
              <a:t>Bupropion</a:t>
            </a:r>
            <a:endParaRPr lang="en-US" b="1" dirty="0">
              <a:solidFill>
                <a:schemeClr val="accent1"/>
              </a:solidFill>
            </a:endParaRPr>
          </a:p>
        </p:txBody>
      </p:sp>
      <p:sp>
        <p:nvSpPr>
          <p:cNvPr id="3" name="عنصر نائب للمحتوى 2"/>
          <p:cNvSpPr>
            <a:spLocks noGrp="1"/>
          </p:cNvSpPr>
          <p:nvPr>
            <p:ph idx="1"/>
          </p:nvPr>
        </p:nvSpPr>
        <p:spPr>
          <a:xfrm>
            <a:off x="1134905" y="1841501"/>
            <a:ext cx="10018713" cy="4013200"/>
          </a:xfrm>
        </p:spPr>
        <p:txBody>
          <a:bodyPr>
            <a:normAutofit fontScale="85000" lnSpcReduction="20000"/>
          </a:bodyPr>
          <a:lstStyle/>
          <a:p>
            <a:pPr algn="l" rtl="0"/>
            <a:r>
              <a:rPr lang="en-US" dirty="0" smtClean="0"/>
              <a:t>Bupropion inhibits the uptake of norepinephrine, serotonin, and dopamine </a:t>
            </a:r>
            <a:r>
              <a:rPr lang="en-US" dirty="0" smtClean="0">
                <a:sym typeface="Wingdings" panose="05000000000000000000" pitchFamily="2" charset="2"/>
              </a:rPr>
              <a:t></a:t>
            </a:r>
            <a:r>
              <a:rPr lang="en-US" dirty="0" smtClean="0"/>
              <a:t> reduce the urge of smoking.</a:t>
            </a:r>
          </a:p>
          <a:p>
            <a:pPr lvl="0" algn="l" rtl="0"/>
            <a:r>
              <a:rPr lang="en-US" dirty="0" smtClean="0"/>
              <a:t>The quit date should be set for one to two weeks after bupropion therapy is initiated.</a:t>
            </a:r>
          </a:p>
          <a:p>
            <a:pPr algn="l" rtl="0"/>
            <a:r>
              <a:rPr lang="en-US" dirty="0" smtClean="0"/>
              <a:t>Bupropion therapy is usually continued for eight to 12 weeks after the patient has quit smoking.</a:t>
            </a:r>
          </a:p>
          <a:p>
            <a:pPr algn="l" rtl="0">
              <a:buFont typeface="Wingdings" panose="05000000000000000000" pitchFamily="2" charset="2"/>
              <a:buChar char="Ø"/>
            </a:pPr>
            <a:r>
              <a:rPr lang="en-US" sz="2600" b="1" u="sng" dirty="0" smtClean="0"/>
              <a:t>Contraindications:</a:t>
            </a:r>
          </a:p>
          <a:p>
            <a:pPr lvl="0" algn="l" rtl="0"/>
            <a:r>
              <a:rPr lang="en-US" dirty="0" smtClean="0"/>
              <a:t>A history of seizure disorder</a:t>
            </a:r>
          </a:p>
          <a:p>
            <a:pPr lvl="0" algn="l" rtl="0"/>
            <a:r>
              <a:rPr lang="en-US" dirty="0" smtClean="0"/>
              <a:t>The presence of eating disorders.</a:t>
            </a:r>
          </a:p>
          <a:p>
            <a:pPr lvl="0" algn="l" rtl="0"/>
            <a:r>
              <a:rPr lang="en-US" dirty="0" smtClean="0"/>
              <a:t>Uncontrolled hypertension</a:t>
            </a:r>
          </a:p>
          <a:p>
            <a:pPr algn="l" rtl="0">
              <a:buFont typeface="Wingdings" panose="05000000000000000000" pitchFamily="2" charset="2"/>
              <a:buChar char="Ø"/>
            </a:pPr>
            <a:endParaRPr lang="en-US" dirty="0" smtClean="0"/>
          </a:p>
          <a:p>
            <a:pPr algn="l" rtl="0"/>
            <a:endParaRPr lang="en-US" dirty="0"/>
          </a:p>
        </p:txBody>
      </p:sp>
    </p:spTree>
    <p:extLst>
      <p:ext uri="{BB962C8B-B14F-4D97-AF65-F5344CB8AC3E}">
        <p14:creationId xmlns="" xmlns:p14="http://schemas.microsoft.com/office/powerpoint/2010/main" val="1856781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chemeClr val="accent1"/>
                </a:solidFill>
              </a:rPr>
              <a:t>Varenicline</a:t>
            </a:r>
            <a:endParaRPr lang="en-US" dirty="0">
              <a:solidFill>
                <a:schemeClr val="accent1"/>
              </a:solidFill>
            </a:endParaRPr>
          </a:p>
        </p:txBody>
      </p:sp>
      <p:sp>
        <p:nvSpPr>
          <p:cNvPr id="3" name="عنصر نائب للمحتوى 2"/>
          <p:cNvSpPr>
            <a:spLocks noGrp="1"/>
          </p:cNvSpPr>
          <p:nvPr>
            <p:ph idx="1"/>
          </p:nvPr>
        </p:nvSpPr>
        <p:spPr/>
        <p:txBody>
          <a:bodyPr>
            <a:normAutofit lnSpcReduction="10000"/>
          </a:bodyPr>
          <a:lstStyle/>
          <a:p>
            <a:pPr algn="l" rtl="0"/>
            <a:r>
              <a:rPr lang="en-US" b="1" dirty="0" err="1"/>
              <a:t>Varenicline</a:t>
            </a:r>
            <a:r>
              <a:rPr lang="en-US" dirty="0"/>
              <a:t> blocks nicotine-receptor sites yet partially stimulates the receptors, resulting in moderate levels of dopamine in the terminal synapse</a:t>
            </a:r>
            <a:r>
              <a:rPr lang="en-US" dirty="0" smtClean="0"/>
              <a:t>.</a:t>
            </a:r>
          </a:p>
          <a:p>
            <a:pPr lvl="0" algn="l" rtl="0"/>
            <a:r>
              <a:rPr lang="en-US" dirty="0" smtClean="0"/>
              <a:t>It increases the chances of a successful quit attempt two- to threefold compare with no pharmacologic assistance.</a:t>
            </a:r>
          </a:p>
          <a:p>
            <a:pPr lvl="0" algn="l" rtl="0"/>
            <a:r>
              <a:rPr lang="en-US" dirty="0" err="1" smtClean="0"/>
              <a:t>Varenicline</a:t>
            </a:r>
            <a:r>
              <a:rPr lang="en-US" dirty="0" smtClean="0"/>
              <a:t> is superior to bupropion in promoting abstinence.</a:t>
            </a:r>
          </a:p>
          <a:p>
            <a:pPr lvl="0" algn="l" rtl="0"/>
            <a:r>
              <a:rPr lang="en-US" dirty="0" smtClean="0"/>
              <a:t>There is increased risk of coronary events with </a:t>
            </a:r>
            <a:r>
              <a:rPr lang="en-US" dirty="0" err="1" smtClean="0"/>
              <a:t>varenicline</a:t>
            </a:r>
            <a:endParaRPr lang="en-US" dirty="0" smtClean="0"/>
          </a:p>
          <a:p>
            <a:pPr algn="l" rtl="0"/>
            <a:endParaRPr lang="en-US" dirty="0" smtClean="0"/>
          </a:p>
          <a:p>
            <a:pPr algn="l" rtl="0"/>
            <a:endParaRPr lang="en-US" dirty="0" smtClean="0"/>
          </a:p>
          <a:p>
            <a:pPr algn="l" rtl="0"/>
            <a:endParaRPr lang="en-US" dirty="0"/>
          </a:p>
        </p:txBody>
      </p:sp>
    </p:spTree>
    <p:extLst>
      <p:ext uri="{BB962C8B-B14F-4D97-AF65-F5344CB8AC3E}">
        <p14:creationId xmlns="" xmlns:p14="http://schemas.microsoft.com/office/powerpoint/2010/main" val="2206456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88900"/>
            <a:ext cx="12192000" cy="7112000"/>
          </a:xfrm>
        </p:spPr>
      </p:pic>
    </p:spTree>
    <p:extLst>
      <p:ext uri="{BB962C8B-B14F-4D97-AF65-F5344CB8AC3E}">
        <p14:creationId xmlns="" xmlns:p14="http://schemas.microsoft.com/office/powerpoint/2010/main" val="433829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330200"/>
            <a:ext cx="10018713" cy="1752599"/>
          </a:xfrm>
        </p:spPr>
        <p:txBody>
          <a:bodyPr/>
          <a:lstStyle/>
          <a:p>
            <a:r>
              <a:rPr lang="en-US" dirty="0" smtClean="0">
                <a:solidFill>
                  <a:schemeClr val="accent1"/>
                </a:solidFill>
              </a:rPr>
              <a:t>MCQs</a:t>
            </a:r>
            <a:endParaRPr lang="en-US" dirty="0">
              <a:solidFill>
                <a:schemeClr val="accent1"/>
              </a:solidFill>
            </a:endParaRPr>
          </a:p>
        </p:txBody>
      </p:sp>
      <p:sp>
        <p:nvSpPr>
          <p:cNvPr id="6" name="Content Placeholder 5"/>
          <p:cNvSpPr>
            <a:spLocks noGrp="1"/>
          </p:cNvSpPr>
          <p:nvPr>
            <p:ph idx="1"/>
          </p:nvPr>
        </p:nvSpPr>
        <p:spPr>
          <a:xfrm>
            <a:off x="1173625" y="1193799"/>
            <a:ext cx="10018713" cy="5664201"/>
          </a:xfrm>
        </p:spPr>
        <p:txBody>
          <a:bodyPr>
            <a:normAutofit/>
          </a:bodyPr>
          <a:lstStyle/>
          <a:p>
            <a:pPr algn="l" rtl="0"/>
            <a:r>
              <a:rPr lang="en-US" b="1" dirty="0" smtClean="0"/>
              <a:t>Which one of the following </a:t>
            </a:r>
            <a:r>
              <a:rPr lang="en-US" b="1" dirty="0"/>
              <a:t>causes more </a:t>
            </a:r>
            <a:r>
              <a:rPr lang="en-US" b="1" dirty="0" smtClean="0"/>
              <a:t>deaths ?</a:t>
            </a:r>
          </a:p>
          <a:p>
            <a:pPr marL="914400" lvl="1" indent="-457200" algn="l" rtl="0">
              <a:buFont typeface="+mj-lt"/>
              <a:buAutoNum type="alphaUcPeriod"/>
            </a:pPr>
            <a:r>
              <a:rPr lang="en-US" dirty="0"/>
              <a:t>Human immunodeficiency virus (HIV)</a:t>
            </a:r>
          </a:p>
          <a:p>
            <a:pPr marL="914400" lvl="1" indent="-457200" algn="l" rtl="0">
              <a:buFont typeface="+mj-lt"/>
              <a:buAutoNum type="alphaUcPeriod"/>
            </a:pPr>
            <a:r>
              <a:rPr lang="en-US" dirty="0" smtClean="0"/>
              <a:t>Smoking</a:t>
            </a:r>
          </a:p>
          <a:p>
            <a:pPr marL="914400" lvl="1" indent="-457200" algn="l" rtl="0">
              <a:buFont typeface="+mj-lt"/>
              <a:buAutoNum type="alphaUcPeriod"/>
            </a:pPr>
            <a:r>
              <a:rPr lang="en-US" dirty="0" smtClean="0"/>
              <a:t>Alcohol use</a:t>
            </a:r>
          </a:p>
          <a:p>
            <a:pPr marL="914400" lvl="1" indent="-457200" algn="l" rtl="0">
              <a:buFont typeface="+mj-lt"/>
              <a:buAutoNum type="alphaUcPeriod"/>
            </a:pPr>
            <a:r>
              <a:rPr lang="en-US" dirty="0" smtClean="0"/>
              <a:t>Motor </a:t>
            </a:r>
            <a:r>
              <a:rPr lang="en-US" dirty="0"/>
              <a:t>vehicle </a:t>
            </a:r>
            <a:r>
              <a:rPr lang="en-US" dirty="0" smtClean="0"/>
              <a:t>injuries</a:t>
            </a:r>
          </a:p>
          <a:p>
            <a:pPr marL="457200" lvl="1" indent="0" algn="l" rtl="0">
              <a:buNone/>
            </a:pPr>
            <a:endParaRPr lang="en-US" b="1" dirty="0" smtClean="0"/>
          </a:p>
          <a:p>
            <a:pPr marL="914400" lvl="2" indent="0" algn="l" rtl="0">
              <a:buNone/>
            </a:pPr>
            <a:endParaRPr lang="en-US" dirty="0"/>
          </a:p>
          <a:p>
            <a:pPr marL="1371600" lvl="2" indent="-457200" algn="l" rtl="0">
              <a:buFont typeface="+mj-lt"/>
              <a:buAutoNum type="alphaUcPeriod"/>
            </a:pPr>
            <a:endParaRPr lang="en-US" dirty="0"/>
          </a:p>
          <a:p>
            <a:pPr marL="0" indent="0" algn="l" rtl="0">
              <a:buNone/>
            </a:pPr>
            <a:endParaRPr lang="en-US" dirty="0"/>
          </a:p>
        </p:txBody>
      </p:sp>
    </p:spTree>
    <p:extLst>
      <p:ext uri="{BB962C8B-B14F-4D97-AF65-F5344CB8AC3E}">
        <p14:creationId xmlns="" xmlns:p14="http://schemas.microsoft.com/office/powerpoint/2010/main" val="4269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330200"/>
            <a:ext cx="10018713" cy="1752599"/>
          </a:xfrm>
        </p:spPr>
        <p:txBody>
          <a:bodyPr/>
          <a:lstStyle/>
          <a:p>
            <a:r>
              <a:rPr lang="en-US" dirty="0" smtClean="0">
                <a:solidFill>
                  <a:schemeClr val="accent1"/>
                </a:solidFill>
              </a:rPr>
              <a:t>MCQs</a:t>
            </a:r>
            <a:endParaRPr lang="en-US" dirty="0">
              <a:solidFill>
                <a:schemeClr val="accent1"/>
              </a:solidFill>
            </a:endParaRPr>
          </a:p>
        </p:txBody>
      </p:sp>
      <p:sp>
        <p:nvSpPr>
          <p:cNvPr id="6" name="Content Placeholder 5"/>
          <p:cNvSpPr>
            <a:spLocks noGrp="1"/>
          </p:cNvSpPr>
          <p:nvPr>
            <p:ph idx="1"/>
          </p:nvPr>
        </p:nvSpPr>
        <p:spPr>
          <a:xfrm>
            <a:off x="1418952" y="1193799"/>
            <a:ext cx="10018713" cy="5664201"/>
          </a:xfrm>
        </p:spPr>
        <p:txBody>
          <a:bodyPr>
            <a:normAutofit/>
          </a:bodyPr>
          <a:lstStyle/>
          <a:p>
            <a:pPr marL="457200" lvl="1" indent="0" algn="l" rtl="0">
              <a:buNone/>
            </a:pPr>
            <a:endParaRPr lang="en-US" b="1" dirty="0" smtClean="0"/>
          </a:p>
          <a:p>
            <a:pPr algn="l" rtl="0">
              <a:buFont typeface="Arial" panose="020B0604020202020204" pitchFamily="34" charset="0"/>
              <a:buChar char="•"/>
            </a:pPr>
            <a:r>
              <a:rPr lang="en-US" b="1" dirty="0" smtClean="0"/>
              <a:t>Smoking can damages blood vessels and can make them:</a:t>
            </a:r>
          </a:p>
          <a:p>
            <a:pPr algn="l" rtl="0">
              <a:buFont typeface="Arial" panose="020B0604020202020204" pitchFamily="34" charset="0"/>
              <a:buChar char="•"/>
            </a:pPr>
            <a:endParaRPr lang="en-US" b="1" dirty="0" smtClean="0"/>
          </a:p>
          <a:p>
            <a:pPr marL="914400" lvl="1" indent="-457200" algn="l" rtl="0">
              <a:buFont typeface="+mj-lt"/>
              <a:buAutoNum type="alphaUcPeriod"/>
            </a:pPr>
            <a:r>
              <a:rPr lang="en-US" dirty="0" smtClean="0"/>
              <a:t>Thick, narrower and increases blood pressure</a:t>
            </a:r>
          </a:p>
          <a:p>
            <a:pPr marL="914400" lvl="1" indent="-457200" algn="l" rtl="0">
              <a:buFont typeface="+mj-lt"/>
              <a:buAutoNum type="alphaUcPeriod"/>
            </a:pPr>
            <a:r>
              <a:rPr lang="en-US" dirty="0" smtClean="0"/>
              <a:t>Thin, wider and increases  blood pressure</a:t>
            </a:r>
          </a:p>
          <a:p>
            <a:pPr marL="914400" lvl="1" indent="-457200" algn="l" rtl="0">
              <a:buFont typeface="+mj-lt"/>
              <a:buAutoNum type="alphaUcPeriod"/>
            </a:pPr>
            <a:r>
              <a:rPr lang="en-US" dirty="0"/>
              <a:t>Thick, narrower and </a:t>
            </a:r>
            <a:r>
              <a:rPr lang="en-US" dirty="0" smtClean="0"/>
              <a:t>decreases </a:t>
            </a:r>
            <a:r>
              <a:rPr lang="en-US" dirty="0"/>
              <a:t>blood </a:t>
            </a:r>
            <a:r>
              <a:rPr lang="en-US" dirty="0" smtClean="0"/>
              <a:t>pressure</a:t>
            </a:r>
          </a:p>
          <a:p>
            <a:pPr marL="914400" lvl="1" indent="-457200" algn="l" rtl="0">
              <a:buFont typeface="+mj-lt"/>
              <a:buAutoNum type="alphaUcPeriod"/>
            </a:pPr>
            <a:r>
              <a:rPr lang="en-US" dirty="0"/>
              <a:t>Thin, wider and </a:t>
            </a:r>
            <a:r>
              <a:rPr lang="en-US" dirty="0" smtClean="0"/>
              <a:t>decreases  </a:t>
            </a:r>
            <a:r>
              <a:rPr lang="en-US" dirty="0"/>
              <a:t>blood pressure</a:t>
            </a:r>
          </a:p>
          <a:p>
            <a:pPr marL="457200" lvl="1" indent="0" algn="l" rtl="0">
              <a:buNone/>
            </a:pPr>
            <a:endParaRPr lang="en-US" dirty="0"/>
          </a:p>
          <a:p>
            <a:pPr marL="914400" lvl="2" indent="0" algn="l" rtl="0">
              <a:buNone/>
            </a:pPr>
            <a:endParaRPr lang="en-US" dirty="0"/>
          </a:p>
          <a:p>
            <a:pPr marL="1371600" lvl="2" indent="-457200" algn="l" rtl="0">
              <a:buFont typeface="+mj-lt"/>
              <a:buAutoNum type="alphaUcPeriod"/>
            </a:pPr>
            <a:endParaRPr lang="en-US" dirty="0"/>
          </a:p>
          <a:p>
            <a:pPr marL="0" indent="0" algn="l" rtl="0">
              <a:buNone/>
            </a:pPr>
            <a:endParaRPr lang="en-US" dirty="0"/>
          </a:p>
        </p:txBody>
      </p:sp>
    </p:spTree>
    <p:extLst>
      <p:ext uri="{BB962C8B-B14F-4D97-AF65-F5344CB8AC3E}">
        <p14:creationId xmlns="" xmlns:p14="http://schemas.microsoft.com/office/powerpoint/2010/main" val="4269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330200"/>
            <a:ext cx="10018713" cy="1752599"/>
          </a:xfrm>
        </p:spPr>
        <p:txBody>
          <a:bodyPr/>
          <a:lstStyle/>
          <a:p>
            <a:r>
              <a:rPr lang="en-US" dirty="0" smtClean="0">
                <a:solidFill>
                  <a:schemeClr val="accent1"/>
                </a:solidFill>
              </a:rPr>
              <a:t>MCQs</a:t>
            </a:r>
            <a:endParaRPr lang="en-US" dirty="0">
              <a:solidFill>
                <a:schemeClr val="accent1"/>
              </a:solidFill>
            </a:endParaRPr>
          </a:p>
        </p:txBody>
      </p:sp>
      <p:sp>
        <p:nvSpPr>
          <p:cNvPr id="6" name="Content Placeholder 5"/>
          <p:cNvSpPr>
            <a:spLocks noGrp="1"/>
          </p:cNvSpPr>
          <p:nvPr>
            <p:ph idx="1"/>
          </p:nvPr>
        </p:nvSpPr>
        <p:spPr>
          <a:xfrm>
            <a:off x="1463557" y="1193799"/>
            <a:ext cx="10018713" cy="5664201"/>
          </a:xfrm>
        </p:spPr>
        <p:txBody>
          <a:bodyPr>
            <a:normAutofit/>
          </a:bodyPr>
          <a:lstStyle/>
          <a:p>
            <a:pPr marL="457200" lvl="1" indent="0" algn="l" rtl="0">
              <a:buNone/>
            </a:pPr>
            <a:endParaRPr lang="en-US" dirty="0"/>
          </a:p>
          <a:p>
            <a:pPr algn="l" rtl="0">
              <a:buFont typeface="Arial" panose="020B0604020202020204" pitchFamily="34" charset="0"/>
              <a:buChar char="•"/>
            </a:pPr>
            <a:r>
              <a:rPr lang="en-US" b="1" dirty="0"/>
              <a:t>What is passive smoking</a:t>
            </a:r>
            <a:r>
              <a:rPr lang="en-US" b="1" dirty="0" smtClean="0"/>
              <a:t>?</a:t>
            </a:r>
          </a:p>
          <a:p>
            <a:pPr marL="914400" lvl="1" indent="-457200" algn="l" rtl="0">
              <a:buFont typeface="+mj-lt"/>
              <a:buAutoNum type="alphaUcPeriod"/>
            </a:pPr>
            <a:r>
              <a:rPr lang="en-US" dirty="0" smtClean="0"/>
              <a:t>Smoking shisha </a:t>
            </a:r>
          </a:p>
          <a:p>
            <a:pPr marL="914400" lvl="1" indent="-457200" algn="l" rtl="0">
              <a:buFont typeface="+mj-lt"/>
              <a:buAutoNum type="alphaUcPeriod"/>
            </a:pPr>
            <a:r>
              <a:rPr lang="en-US" dirty="0" smtClean="0"/>
              <a:t>Smoking  everyday</a:t>
            </a:r>
          </a:p>
          <a:p>
            <a:pPr marL="914400" lvl="1" indent="-457200" algn="l" rtl="0">
              <a:buFont typeface="+mj-lt"/>
              <a:buAutoNum type="alphaUcPeriod"/>
            </a:pPr>
            <a:r>
              <a:rPr lang="en-US" dirty="0" smtClean="0"/>
              <a:t>breathing </a:t>
            </a:r>
            <a:r>
              <a:rPr lang="en-US" dirty="0"/>
              <a:t>in other people’s tobacco </a:t>
            </a:r>
            <a:r>
              <a:rPr lang="en-US" dirty="0" smtClean="0"/>
              <a:t>smoke</a:t>
            </a:r>
          </a:p>
          <a:p>
            <a:pPr marL="914400" lvl="1" indent="-457200" algn="l" rtl="0">
              <a:buFont typeface="+mj-lt"/>
              <a:buAutoNum type="alphaUcPeriod"/>
            </a:pPr>
            <a:r>
              <a:rPr lang="en-US" dirty="0"/>
              <a:t>chewing tobacco</a:t>
            </a:r>
          </a:p>
          <a:p>
            <a:pPr marL="914400" lvl="2" indent="0" algn="l" rtl="0">
              <a:buNone/>
            </a:pPr>
            <a:endParaRPr lang="en-US" dirty="0"/>
          </a:p>
          <a:p>
            <a:pPr marL="1371600" lvl="2" indent="-457200" algn="l" rtl="0">
              <a:buFont typeface="+mj-lt"/>
              <a:buAutoNum type="alphaUcPeriod"/>
            </a:pPr>
            <a:endParaRPr lang="en-US" dirty="0"/>
          </a:p>
          <a:p>
            <a:pPr marL="0" indent="0" algn="l" rtl="0">
              <a:buNone/>
            </a:pPr>
            <a:endParaRPr lang="en-US" dirty="0"/>
          </a:p>
        </p:txBody>
      </p:sp>
    </p:spTree>
    <p:extLst>
      <p:ext uri="{BB962C8B-B14F-4D97-AF65-F5344CB8AC3E}">
        <p14:creationId xmlns="" xmlns:p14="http://schemas.microsoft.com/office/powerpoint/2010/main" val="4269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330200"/>
            <a:ext cx="10018713" cy="1752599"/>
          </a:xfrm>
        </p:spPr>
        <p:txBody>
          <a:bodyPr/>
          <a:lstStyle/>
          <a:p>
            <a:r>
              <a:rPr lang="en-US" dirty="0" smtClean="0">
                <a:solidFill>
                  <a:srgbClr val="C00000"/>
                </a:solidFill>
              </a:rPr>
              <a:t>MCQs</a:t>
            </a:r>
            <a:endParaRPr lang="en-US" dirty="0">
              <a:solidFill>
                <a:srgbClr val="C00000"/>
              </a:solidFill>
            </a:endParaRPr>
          </a:p>
        </p:txBody>
      </p:sp>
      <p:sp>
        <p:nvSpPr>
          <p:cNvPr id="6" name="Content Placeholder 5"/>
          <p:cNvSpPr>
            <a:spLocks noGrp="1"/>
          </p:cNvSpPr>
          <p:nvPr>
            <p:ph idx="1"/>
          </p:nvPr>
        </p:nvSpPr>
        <p:spPr>
          <a:xfrm>
            <a:off x="961752" y="1455854"/>
            <a:ext cx="10018713" cy="4253572"/>
          </a:xfrm>
        </p:spPr>
        <p:txBody>
          <a:bodyPr>
            <a:normAutofit/>
          </a:bodyPr>
          <a:lstStyle/>
          <a:p>
            <a:pPr algn="l" rtl="0"/>
            <a:r>
              <a:rPr lang="en-US" b="1" dirty="0" smtClean="0"/>
              <a:t>Which one of the following </a:t>
            </a:r>
            <a:r>
              <a:rPr lang="en-US" b="1" dirty="0"/>
              <a:t>causes more </a:t>
            </a:r>
            <a:r>
              <a:rPr lang="en-US" b="1" dirty="0" smtClean="0"/>
              <a:t>deaths ?</a:t>
            </a:r>
          </a:p>
          <a:p>
            <a:pPr marL="914400" lvl="1" indent="-457200" algn="l" rtl="0">
              <a:buFont typeface="+mj-lt"/>
              <a:buAutoNum type="alphaUcPeriod"/>
            </a:pPr>
            <a:r>
              <a:rPr lang="en-US" dirty="0"/>
              <a:t>Human immunodeficiency virus (HIV)</a:t>
            </a:r>
          </a:p>
          <a:p>
            <a:pPr marL="914400" lvl="1" indent="-457200" algn="l" rtl="0">
              <a:buFont typeface="+mj-lt"/>
              <a:buAutoNum type="alphaUcPeriod"/>
            </a:pPr>
            <a:r>
              <a:rPr lang="en-US" dirty="0" smtClean="0"/>
              <a:t>Smoking</a:t>
            </a:r>
            <a:endParaRPr lang="en-US" dirty="0"/>
          </a:p>
          <a:p>
            <a:pPr marL="914400" lvl="1" indent="-457200" algn="l" rtl="0">
              <a:buFont typeface="+mj-lt"/>
              <a:buAutoNum type="alphaUcPeriod"/>
            </a:pPr>
            <a:r>
              <a:rPr lang="en-US" dirty="0"/>
              <a:t>Alcohol use</a:t>
            </a:r>
          </a:p>
          <a:p>
            <a:pPr marL="914400" lvl="1" indent="-457200" algn="l" rtl="0">
              <a:buFont typeface="+mj-lt"/>
              <a:buAutoNum type="alphaUcPeriod"/>
            </a:pPr>
            <a:r>
              <a:rPr lang="en-US" dirty="0"/>
              <a:t>Motor vehicle </a:t>
            </a:r>
            <a:r>
              <a:rPr lang="en-US" dirty="0" smtClean="0"/>
              <a:t>injuries</a:t>
            </a:r>
          </a:p>
          <a:p>
            <a:pPr marL="457200" lvl="1" indent="0" algn="l" rtl="0">
              <a:buNone/>
            </a:pPr>
            <a:endParaRPr lang="en-US" b="1" dirty="0" smtClean="0"/>
          </a:p>
          <a:p>
            <a:pPr marL="914400" lvl="2" indent="0" algn="l" rtl="0">
              <a:buNone/>
            </a:pPr>
            <a:endParaRPr lang="en-US" dirty="0"/>
          </a:p>
          <a:p>
            <a:pPr marL="1371600" lvl="2" indent="-457200" algn="l" rtl="0">
              <a:buFont typeface="+mj-lt"/>
              <a:buAutoNum type="alphaUcPeriod"/>
            </a:pPr>
            <a:endParaRPr lang="en-US" dirty="0"/>
          </a:p>
          <a:p>
            <a:pPr marL="0" indent="0" algn="l" rtl="0">
              <a:buNone/>
            </a:pPr>
            <a:endParaRPr lang="en-US" dirty="0"/>
          </a:p>
        </p:txBody>
      </p:sp>
    </p:spTree>
    <p:extLst>
      <p:ext uri="{BB962C8B-B14F-4D97-AF65-F5344CB8AC3E}">
        <p14:creationId xmlns="" xmlns:p14="http://schemas.microsoft.com/office/powerpoint/2010/main" val="3645493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77800"/>
            <a:ext cx="10018713" cy="1752599"/>
          </a:xfrm>
        </p:spPr>
        <p:txBody>
          <a:bodyPr/>
          <a:lstStyle/>
          <a:p>
            <a:r>
              <a:rPr lang="en-US" dirty="0" smtClean="0">
                <a:solidFill>
                  <a:srgbClr val="C00000"/>
                </a:solidFill>
              </a:rPr>
              <a:t>MCQs</a:t>
            </a:r>
            <a:endParaRPr lang="en-US" dirty="0">
              <a:solidFill>
                <a:srgbClr val="C00000"/>
              </a:solidFill>
            </a:endParaRPr>
          </a:p>
        </p:txBody>
      </p:sp>
      <p:sp>
        <p:nvSpPr>
          <p:cNvPr id="3" name="Content Placeholder 2"/>
          <p:cNvSpPr>
            <a:spLocks noGrp="1"/>
          </p:cNvSpPr>
          <p:nvPr>
            <p:ph idx="1"/>
          </p:nvPr>
        </p:nvSpPr>
        <p:spPr>
          <a:xfrm>
            <a:off x="1541615" y="1728750"/>
            <a:ext cx="10018713" cy="4051300"/>
          </a:xfrm>
        </p:spPr>
        <p:txBody>
          <a:bodyPr>
            <a:normAutofit/>
          </a:bodyPr>
          <a:lstStyle/>
          <a:p>
            <a:pPr algn="l" rtl="0"/>
            <a:r>
              <a:rPr lang="en-US" b="1" dirty="0" smtClean="0"/>
              <a:t>What is the prevalence of daily tobacco smoking among adult males in KSA in 2012? </a:t>
            </a:r>
          </a:p>
          <a:p>
            <a:pPr marL="914400" lvl="1" indent="-457200" algn="l" rtl="0">
              <a:buFont typeface="+mj-lt"/>
              <a:buAutoNum type="alphaUcPeriod"/>
            </a:pPr>
            <a:r>
              <a:rPr lang="en-US" dirty="0" smtClean="0"/>
              <a:t>15 %</a:t>
            </a:r>
          </a:p>
          <a:p>
            <a:pPr marL="914400" lvl="1" indent="-457200" algn="l" rtl="0">
              <a:buFont typeface="+mj-lt"/>
              <a:buAutoNum type="alphaUcPeriod"/>
            </a:pPr>
            <a:r>
              <a:rPr lang="en-US" dirty="0" smtClean="0"/>
              <a:t>24 %</a:t>
            </a:r>
          </a:p>
          <a:p>
            <a:pPr marL="914400" lvl="1" indent="-457200" algn="l" rtl="0">
              <a:buFont typeface="+mj-lt"/>
              <a:buAutoNum type="alphaUcPeriod"/>
            </a:pPr>
            <a:r>
              <a:rPr lang="en-US" dirty="0" smtClean="0"/>
              <a:t>35 %</a:t>
            </a:r>
          </a:p>
          <a:p>
            <a:pPr marL="914400" lvl="1" indent="-457200" algn="l" rtl="0">
              <a:buFont typeface="+mj-lt"/>
              <a:buAutoNum type="alphaUcPeriod"/>
            </a:pPr>
            <a:r>
              <a:rPr lang="en-US" dirty="0" smtClean="0"/>
              <a:t>41 %</a:t>
            </a:r>
            <a:endParaRPr lang="en-US" dirty="0"/>
          </a:p>
          <a:p>
            <a:pPr marL="457200" lvl="1" indent="0" algn="l" rtl="0">
              <a:buNone/>
            </a:pPr>
            <a:endParaRPr lang="en-US" b="1" dirty="0"/>
          </a:p>
          <a:p>
            <a:pPr algn="l" rtl="0">
              <a:buFont typeface="Arial" panose="020B0604020202020204" pitchFamily="34" charset="0"/>
              <a:buChar char="•"/>
            </a:pPr>
            <a:endParaRPr lang="en-US" dirty="0" smtClean="0"/>
          </a:p>
          <a:p>
            <a:pPr algn="l" rtl="0">
              <a:buFont typeface="Arial" panose="020B0604020202020204" pitchFamily="34" charset="0"/>
              <a:buChar char="•"/>
            </a:pPr>
            <a:endParaRPr lang="en-US" dirty="0"/>
          </a:p>
          <a:p>
            <a:pPr algn="l" rtl="0">
              <a:buFont typeface="Arial" panose="020B0604020202020204" pitchFamily="34" charset="0"/>
              <a:buChar char="•"/>
            </a:pPr>
            <a:endParaRPr lang="en-US" b="1" dirty="0" smtClean="0"/>
          </a:p>
          <a:p>
            <a:pPr algn="l" rtl="0">
              <a:buFont typeface="Arial" panose="020B0604020202020204" pitchFamily="34" charset="0"/>
              <a:buChar char="•"/>
            </a:pPr>
            <a:endParaRPr lang="en-US" b="1" dirty="0"/>
          </a:p>
          <a:p>
            <a:pPr marL="914400" lvl="1" indent="-457200" algn="l" rtl="0">
              <a:buFont typeface="+mj-lt"/>
              <a:buAutoNum type="alphaUcPeriod"/>
            </a:pPr>
            <a:endParaRPr lang="en-US" b="1" dirty="0"/>
          </a:p>
        </p:txBody>
      </p:sp>
    </p:spTree>
    <p:extLst>
      <p:ext uri="{BB962C8B-B14F-4D97-AF65-F5344CB8AC3E}">
        <p14:creationId xmlns="" xmlns:p14="http://schemas.microsoft.com/office/powerpoint/2010/main" val="341780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77800"/>
            <a:ext cx="10018713" cy="1752599"/>
          </a:xfrm>
        </p:spPr>
        <p:txBody>
          <a:bodyPr/>
          <a:lstStyle/>
          <a:p>
            <a:r>
              <a:rPr lang="en-US" dirty="0" smtClean="0">
                <a:solidFill>
                  <a:schemeClr val="accent1"/>
                </a:solidFill>
              </a:rPr>
              <a:t>MCQs</a:t>
            </a:r>
            <a:endParaRPr lang="en-US" dirty="0">
              <a:solidFill>
                <a:schemeClr val="accent1"/>
              </a:solidFill>
            </a:endParaRPr>
          </a:p>
        </p:txBody>
      </p:sp>
      <p:sp>
        <p:nvSpPr>
          <p:cNvPr id="3" name="Content Placeholder 2"/>
          <p:cNvSpPr>
            <a:spLocks noGrp="1"/>
          </p:cNvSpPr>
          <p:nvPr>
            <p:ph idx="1"/>
          </p:nvPr>
        </p:nvSpPr>
        <p:spPr>
          <a:xfrm>
            <a:off x="1307440" y="1427667"/>
            <a:ext cx="10018713" cy="4051300"/>
          </a:xfrm>
        </p:spPr>
        <p:txBody>
          <a:bodyPr>
            <a:normAutofit fontScale="92500"/>
          </a:bodyPr>
          <a:lstStyle/>
          <a:p>
            <a:pPr marL="457200" lvl="1" indent="0" algn="l" rtl="0">
              <a:buNone/>
            </a:pPr>
            <a:endParaRPr lang="en-US" b="1" dirty="0"/>
          </a:p>
          <a:p>
            <a:pPr algn="l" rtl="0">
              <a:buFont typeface="Arial" panose="020B0604020202020204" pitchFamily="34" charset="0"/>
              <a:buChar char="•"/>
            </a:pPr>
            <a:r>
              <a:rPr lang="en-US" b="1" dirty="0" smtClean="0"/>
              <a:t>What is the mechanism of action for </a:t>
            </a:r>
            <a:r>
              <a:rPr lang="en-US" b="1" dirty="0" err="1" smtClean="0"/>
              <a:t>Varenicline</a:t>
            </a:r>
            <a:r>
              <a:rPr lang="en-US" b="1" dirty="0" smtClean="0"/>
              <a:t> ?</a:t>
            </a:r>
          </a:p>
          <a:p>
            <a:pPr marL="914400" lvl="1" indent="-457200" algn="l" rtl="0">
              <a:buFont typeface="+mj-lt"/>
              <a:buAutoNum type="alphaUcPeriod"/>
            </a:pPr>
            <a:r>
              <a:rPr lang="en-US" dirty="0"/>
              <a:t>causes cigarettes to have a bad taste</a:t>
            </a:r>
            <a:endParaRPr lang="en-US" dirty="0" smtClean="0"/>
          </a:p>
          <a:p>
            <a:pPr marL="914400" lvl="1" indent="-457200" algn="l" rtl="0">
              <a:buFont typeface="+mj-lt"/>
              <a:buAutoNum type="alphaUcPeriod"/>
            </a:pPr>
            <a:r>
              <a:rPr lang="en-US" dirty="0" smtClean="0"/>
              <a:t>reduce </a:t>
            </a:r>
            <a:r>
              <a:rPr lang="en-US" dirty="0"/>
              <a:t>the anxiety associated with nicotine </a:t>
            </a:r>
            <a:r>
              <a:rPr lang="en-US" dirty="0" smtClean="0"/>
              <a:t>withdrawal</a:t>
            </a:r>
          </a:p>
          <a:p>
            <a:pPr marL="914400" lvl="1" indent="-457200" algn="l" rtl="0">
              <a:buFont typeface="+mj-lt"/>
              <a:buAutoNum type="alphaUcPeriod"/>
            </a:pPr>
            <a:r>
              <a:rPr lang="en-US" dirty="0" smtClean="0"/>
              <a:t>inhibits </a:t>
            </a:r>
            <a:r>
              <a:rPr lang="en-US" dirty="0"/>
              <a:t>the uptake of norepinephrine, serotonin, and dopamine </a:t>
            </a:r>
            <a:r>
              <a:rPr lang="en-US" dirty="0" smtClean="0">
                <a:sym typeface="Wingdings" panose="05000000000000000000" pitchFamily="2" charset="2"/>
              </a:rPr>
              <a:t>which leads to</a:t>
            </a:r>
            <a:r>
              <a:rPr lang="en-US" dirty="0" smtClean="0"/>
              <a:t> reduction in </a:t>
            </a:r>
            <a:r>
              <a:rPr lang="en-US" dirty="0"/>
              <a:t>the urge of smoking</a:t>
            </a:r>
            <a:r>
              <a:rPr lang="en-US" dirty="0" smtClean="0"/>
              <a:t>.</a:t>
            </a:r>
          </a:p>
          <a:p>
            <a:pPr marL="914400" lvl="1" indent="-457200" algn="l" rtl="0">
              <a:buFont typeface="+mj-lt"/>
              <a:buAutoNum type="alphaUcPeriod"/>
            </a:pPr>
            <a:r>
              <a:rPr lang="en-US" dirty="0"/>
              <a:t>blocks nicotine-receptor sites yet partially stimulates the receptors, resulting in moderate levels of dopamine in the terminal synapse</a:t>
            </a:r>
          </a:p>
          <a:p>
            <a:pPr algn="l" rtl="0">
              <a:buFont typeface="Arial" panose="020B0604020202020204" pitchFamily="34" charset="0"/>
              <a:buChar char="•"/>
            </a:pPr>
            <a:endParaRPr lang="en-US" dirty="0" smtClean="0"/>
          </a:p>
          <a:p>
            <a:pPr algn="l" rtl="0">
              <a:buFont typeface="Arial" panose="020B0604020202020204" pitchFamily="34" charset="0"/>
              <a:buChar char="•"/>
            </a:pPr>
            <a:endParaRPr lang="en-US" dirty="0"/>
          </a:p>
          <a:p>
            <a:pPr algn="l" rtl="0">
              <a:buFont typeface="Arial" panose="020B0604020202020204" pitchFamily="34" charset="0"/>
              <a:buChar char="•"/>
            </a:pPr>
            <a:endParaRPr lang="en-US" b="1" dirty="0" smtClean="0"/>
          </a:p>
          <a:p>
            <a:pPr algn="l" rtl="0">
              <a:buFont typeface="Arial" panose="020B0604020202020204" pitchFamily="34" charset="0"/>
              <a:buChar char="•"/>
            </a:pPr>
            <a:endParaRPr lang="en-US" b="1" dirty="0"/>
          </a:p>
          <a:p>
            <a:pPr marL="914400" lvl="1" indent="-457200" algn="l" rtl="0">
              <a:buFont typeface="+mj-lt"/>
              <a:buAutoNum type="alphaUcPeriod"/>
            </a:pPr>
            <a:endParaRPr lang="en-US" b="1" dirty="0"/>
          </a:p>
        </p:txBody>
      </p:sp>
    </p:spTree>
    <p:extLst>
      <p:ext uri="{BB962C8B-B14F-4D97-AF65-F5344CB8AC3E}">
        <p14:creationId xmlns="" xmlns:p14="http://schemas.microsoft.com/office/powerpoint/2010/main" val="24438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a:t>
            </a:r>
            <a:endParaRPr lang="en-US" dirty="0"/>
          </a:p>
        </p:txBody>
      </p:sp>
      <p:sp>
        <p:nvSpPr>
          <p:cNvPr id="3" name="عنصر نائب للمحتوى 2"/>
          <p:cNvSpPr>
            <a:spLocks noGrp="1"/>
          </p:cNvSpPr>
          <p:nvPr>
            <p:ph idx="1"/>
          </p:nvPr>
        </p:nvSpPr>
        <p:spPr>
          <a:xfrm>
            <a:off x="838200" y="1733550"/>
            <a:ext cx="10515600" cy="4527549"/>
          </a:xfrm>
        </p:spPr>
        <p:txBody>
          <a:bodyPr>
            <a:normAutofit fontScale="55000" lnSpcReduction="20000"/>
          </a:bodyPr>
          <a:lstStyle/>
          <a:p>
            <a:pPr algn="l" rtl="0"/>
            <a:r>
              <a:rPr lang="en-US" dirty="0" smtClean="0"/>
              <a:t>1-http://who.int/tobacco/surveillance/policy/</a:t>
            </a:r>
            <a:r>
              <a:rPr lang="en-US" dirty="0" err="1" smtClean="0"/>
              <a:t>country_profile</a:t>
            </a:r>
            <a:r>
              <a:rPr lang="en-US" dirty="0" smtClean="0"/>
              <a:t>/</a:t>
            </a:r>
            <a:r>
              <a:rPr lang="en-US" dirty="0" err="1" smtClean="0"/>
              <a:t>sau.pdf?ua</a:t>
            </a:r>
            <a:r>
              <a:rPr lang="en-US" dirty="0" smtClean="0"/>
              <a:t>=1</a:t>
            </a:r>
          </a:p>
          <a:p>
            <a:pPr algn="l" rtl="0"/>
            <a:r>
              <a:rPr lang="en-US" dirty="0" smtClean="0"/>
              <a:t>2-http://www.cdc.gov/tobacco/data_statistics/fact_sheets/health_effects/effects_cig_smoking/</a:t>
            </a:r>
          </a:p>
          <a:p>
            <a:pPr algn="l" rtl="0"/>
            <a:r>
              <a:rPr lang="en-US" dirty="0" smtClean="0"/>
              <a:t>3- </a:t>
            </a:r>
            <a:r>
              <a:rPr lang="en-US" dirty="0" smtClean="0">
                <a:hlinkClick r:id="rId2"/>
              </a:rPr>
              <a:t>http://www.betterhealth.vic.gov.au/bhcv2/bhcarticles.nsf/pages/Passive_smoking</a:t>
            </a:r>
            <a:endParaRPr lang="en-US" dirty="0"/>
          </a:p>
          <a:p>
            <a:pPr algn="l" rtl="0"/>
            <a:r>
              <a:rPr lang="en-US" dirty="0" smtClean="0"/>
              <a:t>4-http://www.cancer.org/%20healthy/stayawayfromtobacco/guidetoquittingsmoking/index</a:t>
            </a:r>
          </a:p>
          <a:p>
            <a:pPr algn="l" rtl="0"/>
            <a:r>
              <a:rPr lang="en-US" dirty="0" smtClean="0"/>
              <a:t>5- </a:t>
            </a:r>
            <a:r>
              <a:rPr lang="en-US" dirty="0" smtClean="0">
                <a:hlinkClick r:id="rId3"/>
              </a:rPr>
              <a:t>http://www.uptodate.com/contents/image?imageKey=PC%2F74402&amp;topicKey=PC%2F6920&amp;source=see_link&amp;utdPopup=true</a:t>
            </a:r>
            <a:endParaRPr lang="en-US" dirty="0" smtClean="0"/>
          </a:p>
          <a:p>
            <a:pPr algn="l" rtl="0"/>
            <a:r>
              <a:rPr lang="en-US" dirty="0" smtClean="0"/>
              <a:t>6-http://www.uptodate.com/contents/behavioral-approaches-to-smoking-cessation#H335652334</a:t>
            </a:r>
          </a:p>
          <a:p>
            <a:pPr algn="l" rtl="0"/>
            <a:r>
              <a:rPr lang="en-US" dirty="0" smtClean="0"/>
              <a:t>7-http://www.aafp.org/dam/AAFP/documents/patient_care/tobacco/AAFPStopSmokeGuide2012.pdf</a:t>
            </a:r>
          </a:p>
          <a:p>
            <a:pPr algn="l" rtl="0"/>
            <a:r>
              <a:rPr lang="en-US" dirty="0" smtClean="0"/>
              <a:t>8-http://www.medscape.com/viewarticle/559955_3</a:t>
            </a:r>
            <a:endParaRPr lang="en-US" dirty="0"/>
          </a:p>
        </p:txBody>
      </p:sp>
    </p:spTree>
    <p:extLst>
      <p:ext uri="{BB962C8B-B14F-4D97-AF65-F5344CB8AC3E}">
        <p14:creationId xmlns="" xmlns:p14="http://schemas.microsoft.com/office/powerpoint/2010/main" val="563437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7957" y="2497976"/>
            <a:ext cx="8416086" cy="1862048"/>
          </a:xfrm>
          <a:prstGeom prst="rect">
            <a:avLst/>
          </a:prstGeom>
          <a:noFill/>
        </p:spPr>
        <p:txBody>
          <a:bodyPr wrap="none" lIns="91440" tIns="45720" rIns="91440" bIns="45720">
            <a:spAutoFit/>
          </a:bodyPr>
          <a:lstStyle/>
          <a:p>
            <a:pPr algn="ctr"/>
            <a:r>
              <a:rPr lang="en-US" sz="1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a:t>
            </a:r>
            <a:endParaRPr lang="en-US" sz="11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330200"/>
            <a:ext cx="10018713" cy="1752599"/>
          </a:xfrm>
        </p:spPr>
        <p:txBody>
          <a:bodyPr/>
          <a:lstStyle/>
          <a:p>
            <a:r>
              <a:rPr lang="en-US" dirty="0" smtClean="0">
                <a:solidFill>
                  <a:srgbClr val="C00000"/>
                </a:solidFill>
              </a:rPr>
              <a:t>MCQs</a:t>
            </a:r>
            <a:endParaRPr lang="en-US" dirty="0">
              <a:solidFill>
                <a:srgbClr val="C00000"/>
              </a:solidFill>
            </a:endParaRPr>
          </a:p>
        </p:txBody>
      </p:sp>
      <p:sp>
        <p:nvSpPr>
          <p:cNvPr id="6" name="Content Placeholder 5"/>
          <p:cNvSpPr>
            <a:spLocks noGrp="1"/>
          </p:cNvSpPr>
          <p:nvPr>
            <p:ph idx="1"/>
          </p:nvPr>
        </p:nvSpPr>
        <p:spPr>
          <a:xfrm>
            <a:off x="1385498" y="1193799"/>
            <a:ext cx="10018713" cy="5664201"/>
          </a:xfrm>
        </p:spPr>
        <p:txBody>
          <a:bodyPr>
            <a:normAutofit/>
          </a:bodyPr>
          <a:lstStyle/>
          <a:p>
            <a:pPr algn="l" rtl="0">
              <a:buFont typeface="Courier New" pitchFamily="49" charset="0"/>
              <a:buChar char="o"/>
            </a:pPr>
            <a:r>
              <a:rPr lang="en-US" b="1" dirty="0" smtClean="0"/>
              <a:t>Smoking can damages blood vessels and can make them:</a:t>
            </a:r>
          </a:p>
          <a:p>
            <a:pPr algn="l" rtl="0">
              <a:buFont typeface="Arial" panose="020B0604020202020204" pitchFamily="34" charset="0"/>
              <a:buChar char="•"/>
            </a:pPr>
            <a:endParaRPr lang="en-US" b="1" dirty="0" smtClean="0"/>
          </a:p>
          <a:p>
            <a:pPr marL="914400" lvl="1" indent="-457200" algn="l" rtl="0">
              <a:buFont typeface="+mj-lt"/>
              <a:buAutoNum type="alphaUcPeriod"/>
            </a:pPr>
            <a:r>
              <a:rPr lang="en-US" dirty="0" smtClean="0"/>
              <a:t>Thick, narrower and increases blood pressure</a:t>
            </a:r>
          </a:p>
          <a:p>
            <a:pPr marL="914400" lvl="1" indent="-457200" algn="l" rtl="0">
              <a:buFont typeface="+mj-lt"/>
              <a:buAutoNum type="alphaUcPeriod"/>
            </a:pPr>
            <a:r>
              <a:rPr lang="en-US" dirty="0" smtClean="0"/>
              <a:t>Thin, wider and increases  blood pressure</a:t>
            </a:r>
          </a:p>
          <a:p>
            <a:pPr marL="914400" lvl="1" indent="-457200" algn="l" rtl="0">
              <a:buFont typeface="+mj-lt"/>
              <a:buAutoNum type="alphaUcPeriod"/>
            </a:pPr>
            <a:r>
              <a:rPr lang="en-US" dirty="0"/>
              <a:t>Thick, narrower and </a:t>
            </a:r>
            <a:r>
              <a:rPr lang="en-US" dirty="0" smtClean="0"/>
              <a:t>decreases </a:t>
            </a:r>
            <a:r>
              <a:rPr lang="en-US" dirty="0"/>
              <a:t>blood </a:t>
            </a:r>
            <a:r>
              <a:rPr lang="en-US" dirty="0" smtClean="0"/>
              <a:t>pressure</a:t>
            </a:r>
          </a:p>
          <a:p>
            <a:pPr marL="914400" lvl="1" indent="-457200" algn="l" rtl="0">
              <a:buFont typeface="+mj-lt"/>
              <a:buAutoNum type="alphaUcPeriod"/>
            </a:pPr>
            <a:r>
              <a:rPr lang="en-US" dirty="0"/>
              <a:t>Thin, wider and </a:t>
            </a:r>
            <a:r>
              <a:rPr lang="en-US" dirty="0" smtClean="0"/>
              <a:t>decreases  </a:t>
            </a:r>
            <a:r>
              <a:rPr lang="en-US" dirty="0"/>
              <a:t>blood pressure</a:t>
            </a:r>
          </a:p>
          <a:p>
            <a:pPr marL="457200" lvl="1" indent="0" algn="l" rtl="0">
              <a:buNone/>
            </a:pPr>
            <a:endParaRPr lang="en-US" dirty="0"/>
          </a:p>
        </p:txBody>
      </p:sp>
    </p:spTree>
    <p:extLst>
      <p:ext uri="{BB962C8B-B14F-4D97-AF65-F5344CB8AC3E}">
        <p14:creationId xmlns="" xmlns:p14="http://schemas.microsoft.com/office/powerpoint/2010/main" val="3645493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330200"/>
            <a:ext cx="10018713" cy="1752599"/>
          </a:xfrm>
        </p:spPr>
        <p:txBody>
          <a:bodyPr/>
          <a:lstStyle/>
          <a:p>
            <a:r>
              <a:rPr lang="en-US" dirty="0" smtClean="0">
                <a:solidFill>
                  <a:srgbClr val="C00000"/>
                </a:solidFill>
              </a:rPr>
              <a:t>MCQs</a:t>
            </a:r>
            <a:endParaRPr lang="en-US" dirty="0">
              <a:solidFill>
                <a:srgbClr val="C00000"/>
              </a:solidFill>
            </a:endParaRPr>
          </a:p>
        </p:txBody>
      </p:sp>
      <p:sp>
        <p:nvSpPr>
          <p:cNvPr id="6" name="Content Placeholder 5"/>
          <p:cNvSpPr>
            <a:spLocks noGrp="1"/>
          </p:cNvSpPr>
          <p:nvPr>
            <p:ph idx="1"/>
          </p:nvPr>
        </p:nvSpPr>
        <p:spPr>
          <a:xfrm>
            <a:off x="1497010" y="1193799"/>
            <a:ext cx="10018713" cy="5664201"/>
          </a:xfrm>
        </p:spPr>
        <p:txBody>
          <a:bodyPr>
            <a:normAutofit/>
          </a:bodyPr>
          <a:lstStyle/>
          <a:p>
            <a:pPr marL="457200" lvl="1" indent="0" algn="l" rtl="0">
              <a:buNone/>
            </a:pPr>
            <a:endParaRPr lang="en-US" dirty="0"/>
          </a:p>
          <a:p>
            <a:pPr algn="l" rtl="0">
              <a:buFont typeface="Arial" panose="020B0604020202020204" pitchFamily="34" charset="0"/>
              <a:buChar char="•"/>
            </a:pPr>
            <a:r>
              <a:rPr lang="en-US" b="1" dirty="0"/>
              <a:t>What is passive smoking</a:t>
            </a:r>
            <a:r>
              <a:rPr lang="en-US" b="1" dirty="0" smtClean="0"/>
              <a:t>?</a:t>
            </a:r>
          </a:p>
          <a:p>
            <a:pPr marL="914400" lvl="1" indent="-457200" algn="l" rtl="0">
              <a:buFont typeface="+mj-lt"/>
              <a:buAutoNum type="alphaUcPeriod"/>
            </a:pPr>
            <a:r>
              <a:rPr lang="en-US" dirty="0" smtClean="0"/>
              <a:t>Smoking shisha </a:t>
            </a:r>
          </a:p>
          <a:p>
            <a:pPr marL="914400" lvl="1" indent="-457200" algn="l" rtl="0">
              <a:buFont typeface="+mj-lt"/>
              <a:buAutoNum type="alphaUcPeriod"/>
            </a:pPr>
            <a:r>
              <a:rPr lang="en-US" dirty="0" smtClean="0"/>
              <a:t>Smoking  everyday</a:t>
            </a:r>
          </a:p>
          <a:p>
            <a:pPr marL="914400" lvl="1" indent="-457200" algn="l" rtl="0">
              <a:buFont typeface="+mj-lt"/>
              <a:buAutoNum type="alphaUcPeriod"/>
            </a:pPr>
            <a:r>
              <a:rPr lang="en-US" dirty="0" smtClean="0"/>
              <a:t>breathing </a:t>
            </a:r>
            <a:r>
              <a:rPr lang="en-US" dirty="0"/>
              <a:t>in other people’s tobacco </a:t>
            </a:r>
            <a:r>
              <a:rPr lang="en-US" dirty="0" smtClean="0"/>
              <a:t>smoke</a:t>
            </a:r>
          </a:p>
          <a:p>
            <a:pPr marL="914400" lvl="1" indent="-457200" algn="l" rtl="0">
              <a:buFont typeface="+mj-lt"/>
              <a:buAutoNum type="alphaUcPeriod"/>
            </a:pPr>
            <a:r>
              <a:rPr lang="en-US" dirty="0"/>
              <a:t>chewing tobacco</a:t>
            </a:r>
          </a:p>
          <a:p>
            <a:pPr marL="914400" lvl="2" indent="0" algn="l" rtl="0">
              <a:buNone/>
            </a:pPr>
            <a:endParaRPr lang="en-US" dirty="0"/>
          </a:p>
          <a:p>
            <a:pPr marL="1371600" lvl="2" indent="-457200" algn="l" rtl="0">
              <a:buFont typeface="+mj-lt"/>
              <a:buAutoNum type="alphaUcPeriod"/>
            </a:pPr>
            <a:endParaRPr lang="en-US" dirty="0"/>
          </a:p>
          <a:p>
            <a:pPr marL="0" indent="0" algn="l" rtl="0">
              <a:buNone/>
            </a:pPr>
            <a:endParaRPr lang="en-US" dirty="0"/>
          </a:p>
        </p:txBody>
      </p:sp>
    </p:spTree>
    <p:extLst>
      <p:ext uri="{BB962C8B-B14F-4D97-AF65-F5344CB8AC3E}">
        <p14:creationId xmlns="" xmlns:p14="http://schemas.microsoft.com/office/powerpoint/2010/main" val="364549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77800"/>
            <a:ext cx="10018713" cy="1752599"/>
          </a:xfrm>
        </p:spPr>
        <p:txBody>
          <a:bodyPr/>
          <a:lstStyle/>
          <a:p>
            <a:r>
              <a:rPr lang="en-US" dirty="0" smtClean="0">
                <a:solidFill>
                  <a:srgbClr val="C00000"/>
                </a:solidFill>
              </a:rPr>
              <a:t>MCQs</a:t>
            </a:r>
            <a:endParaRPr lang="en-US" dirty="0">
              <a:solidFill>
                <a:srgbClr val="C00000"/>
              </a:solidFill>
            </a:endParaRPr>
          </a:p>
        </p:txBody>
      </p:sp>
      <p:sp>
        <p:nvSpPr>
          <p:cNvPr id="3" name="Content Placeholder 2"/>
          <p:cNvSpPr>
            <a:spLocks noGrp="1"/>
          </p:cNvSpPr>
          <p:nvPr>
            <p:ph idx="1"/>
          </p:nvPr>
        </p:nvSpPr>
        <p:spPr>
          <a:xfrm>
            <a:off x="1541615" y="1728750"/>
            <a:ext cx="10018713" cy="4051300"/>
          </a:xfrm>
        </p:spPr>
        <p:txBody>
          <a:bodyPr>
            <a:normAutofit/>
          </a:bodyPr>
          <a:lstStyle/>
          <a:p>
            <a:pPr algn="l" rtl="0"/>
            <a:r>
              <a:rPr lang="en-US" b="1" dirty="0" smtClean="0"/>
              <a:t>What is the prevalence of daily tobacco smoking among adult males in KSA in 2012? </a:t>
            </a:r>
          </a:p>
          <a:p>
            <a:pPr marL="914400" lvl="1" indent="-457200" algn="l" rtl="0">
              <a:buFont typeface="+mj-lt"/>
              <a:buAutoNum type="alphaUcPeriod"/>
            </a:pPr>
            <a:r>
              <a:rPr lang="en-US" dirty="0" smtClean="0"/>
              <a:t>15 %</a:t>
            </a:r>
          </a:p>
          <a:p>
            <a:pPr marL="914400" lvl="1" indent="-457200" algn="l" rtl="0">
              <a:buFont typeface="+mj-lt"/>
              <a:buAutoNum type="alphaUcPeriod"/>
            </a:pPr>
            <a:r>
              <a:rPr lang="en-US" dirty="0" smtClean="0"/>
              <a:t>24 %</a:t>
            </a:r>
          </a:p>
          <a:p>
            <a:pPr marL="914400" lvl="1" indent="-457200" algn="l" rtl="0">
              <a:buFont typeface="+mj-lt"/>
              <a:buAutoNum type="alphaUcPeriod"/>
            </a:pPr>
            <a:r>
              <a:rPr lang="en-US" dirty="0" smtClean="0"/>
              <a:t>35 %</a:t>
            </a:r>
          </a:p>
          <a:p>
            <a:pPr marL="914400" lvl="1" indent="-457200" algn="l" rtl="0">
              <a:buFont typeface="+mj-lt"/>
              <a:buAutoNum type="alphaUcPeriod"/>
            </a:pPr>
            <a:r>
              <a:rPr lang="en-US" dirty="0" smtClean="0"/>
              <a:t>41 %</a:t>
            </a:r>
            <a:endParaRPr lang="en-US" dirty="0"/>
          </a:p>
          <a:p>
            <a:pPr marL="457200" lvl="1" indent="0" algn="l" rtl="0">
              <a:buNone/>
            </a:pPr>
            <a:endParaRPr lang="en-US" b="1" dirty="0"/>
          </a:p>
          <a:p>
            <a:pPr algn="l" rtl="0">
              <a:buFont typeface="Arial" panose="020B0604020202020204" pitchFamily="34" charset="0"/>
              <a:buChar char="•"/>
            </a:pPr>
            <a:endParaRPr lang="en-US" dirty="0" smtClean="0"/>
          </a:p>
          <a:p>
            <a:pPr algn="l" rtl="0">
              <a:buFont typeface="Arial" panose="020B0604020202020204" pitchFamily="34" charset="0"/>
              <a:buChar char="•"/>
            </a:pPr>
            <a:endParaRPr lang="en-US" dirty="0"/>
          </a:p>
          <a:p>
            <a:pPr algn="l" rtl="0">
              <a:buFont typeface="Arial" panose="020B0604020202020204" pitchFamily="34" charset="0"/>
              <a:buChar char="•"/>
            </a:pPr>
            <a:endParaRPr lang="en-US" b="1" dirty="0" smtClean="0"/>
          </a:p>
          <a:p>
            <a:pPr algn="l" rtl="0">
              <a:buFont typeface="Arial" panose="020B0604020202020204" pitchFamily="34" charset="0"/>
              <a:buChar char="•"/>
            </a:pPr>
            <a:endParaRPr lang="en-US" b="1" dirty="0"/>
          </a:p>
          <a:p>
            <a:pPr marL="914400" lvl="1" indent="-457200" algn="l" rtl="0">
              <a:buFont typeface="+mj-lt"/>
              <a:buAutoNum type="alphaUcPeriod"/>
            </a:pPr>
            <a:endParaRPr lang="en-US" b="1" dirty="0"/>
          </a:p>
        </p:txBody>
      </p:sp>
    </p:spTree>
    <p:extLst>
      <p:ext uri="{BB962C8B-B14F-4D97-AF65-F5344CB8AC3E}">
        <p14:creationId xmlns="" xmlns:p14="http://schemas.microsoft.com/office/powerpoint/2010/main" val="341780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77800"/>
            <a:ext cx="10018713" cy="1752599"/>
          </a:xfrm>
        </p:spPr>
        <p:txBody>
          <a:bodyPr/>
          <a:lstStyle/>
          <a:p>
            <a:r>
              <a:rPr lang="en-US" dirty="0" smtClean="0">
                <a:solidFill>
                  <a:srgbClr val="C00000"/>
                </a:solidFill>
              </a:rPr>
              <a:t>MCQs</a:t>
            </a:r>
            <a:endParaRPr lang="en-US" dirty="0">
              <a:solidFill>
                <a:srgbClr val="C00000"/>
              </a:solidFill>
            </a:endParaRPr>
          </a:p>
        </p:txBody>
      </p:sp>
      <p:sp>
        <p:nvSpPr>
          <p:cNvPr id="3" name="Content Placeholder 2"/>
          <p:cNvSpPr>
            <a:spLocks noGrp="1"/>
          </p:cNvSpPr>
          <p:nvPr>
            <p:ph idx="1"/>
          </p:nvPr>
        </p:nvSpPr>
        <p:spPr>
          <a:xfrm>
            <a:off x="1519312" y="1528028"/>
            <a:ext cx="10018713" cy="4051300"/>
          </a:xfrm>
        </p:spPr>
        <p:txBody>
          <a:bodyPr>
            <a:normAutofit fontScale="92500"/>
          </a:bodyPr>
          <a:lstStyle/>
          <a:p>
            <a:pPr marL="457200" lvl="1" indent="0" algn="l" rtl="0">
              <a:buNone/>
            </a:pPr>
            <a:endParaRPr lang="en-US" b="1" dirty="0"/>
          </a:p>
          <a:p>
            <a:pPr algn="l" rtl="0">
              <a:buFont typeface="Arial" panose="020B0604020202020204" pitchFamily="34" charset="0"/>
              <a:buChar char="•"/>
            </a:pPr>
            <a:r>
              <a:rPr lang="en-US" b="1" dirty="0" smtClean="0"/>
              <a:t>What is the mechanism of action for </a:t>
            </a:r>
            <a:r>
              <a:rPr lang="en-US" b="1" dirty="0" err="1" smtClean="0"/>
              <a:t>Varenicline</a:t>
            </a:r>
            <a:r>
              <a:rPr lang="en-US" b="1" dirty="0" smtClean="0"/>
              <a:t> ?</a:t>
            </a:r>
          </a:p>
          <a:p>
            <a:pPr marL="914400" lvl="1" indent="-457200" algn="l" rtl="0">
              <a:buFont typeface="+mj-lt"/>
              <a:buAutoNum type="alphaUcPeriod"/>
            </a:pPr>
            <a:r>
              <a:rPr lang="en-US" dirty="0"/>
              <a:t>causes cigarettes to have a bad taste</a:t>
            </a:r>
            <a:endParaRPr lang="en-US" dirty="0" smtClean="0"/>
          </a:p>
          <a:p>
            <a:pPr marL="914400" lvl="1" indent="-457200" algn="l" rtl="0">
              <a:buFont typeface="+mj-lt"/>
              <a:buAutoNum type="alphaUcPeriod"/>
            </a:pPr>
            <a:r>
              <a:rPr lang="en-US" dirty="0" smtClean="0"/>
              <a:t>reduce </a:t>
            </a:r>
            <a:r>
              <a:rPr lang="en-US" dirty="0"/>
              <a:t>the anxiety associated with nicotine </a:t>
            </a:r>
            <a:r>
              <a:rPr lang="en-US" dirty="0" smtClean="0"/>
              <a:t>withdrawal</a:t>
            </a:r>
          </a:p>
          <a:p>
            <a:pPr marL="914400" lvl="1" indent="-457200" algn="l" rtl="0">
              <a:buFont typeface="+mj-lt"/>
              <a:buAutoNum type="alphaUcPeriod"/>
            </a:pPr>
            <a:r>
              <a:rPr lang="en-US" dirty="0" smtClean="0"/>
              <a:t>inhibits </a:t>
            </a:r>
            <a:r>
              <a:rPr lang="en-US" dirty="0"/>
              <a:t>the uptake of norepinephrine, serotonin, and dopamine </a:t>
            </a:r>
            <a:r>
              <a:rPr lang="en-US" dirty="0" smtClean="0">
                <a:sym typeface="Wingdings" panose="05000000000000000000" pitchFamily="2" charset="2"/>
              </a:rPr>
              <a:t>which leads to</a:t>
            </a:r>
            <a:r>
              <a:rPr lang="en-US" dirty="0" smtClean="0"/>
              <a:t> reduction in </a:t>
            </a:r>
            <a:r>
              <a:rPr lang="en-US" dirty="0"/>
              <a:t>the urge of smoking</a:t>
            </a:r>
            <a:r>
              <a:rPr lang="en-US" dirty="0" smtClean="0"/>
              <a:t>.</a:t>
            </a:r>
          </a:p>
          <a:p>
            <a:pPr marL="914400" lvl="1" indent="-457200" algn="l" rtl="0">
              <a:buFont typeface="+mj-lt"/>
              <a:buAutoNum type="alphaUcPeriod"/>
            </a:pPr>
            <a:r>
              <a:rPr lang="en-US" dirty="0"/>
              <a:t>blocks nicotine-receptor sites yet partially stimulates the receptors, resulting in moderate levels of dopamine in the terminal synapse</a:t>
            </a:r>
          </a:p>
          <a:p>
            <a:pPr algn="l" rtl="0">
              <a:buFont typeface="Arial" panose="020B0604020202020204" pitchFamily="34" charset="0"/>
              <a:buChar char="•"/>
            </a:pPr>
            <a:endParaRPr lang="en-US" dirty="0" smtClean="0"/>
          </a:p>
          <a:p>
            <a:pPr algn="l" rtl="0">
              <a:buFont typeface="Arial" panose="020B0604020202020204" pitchFamily="34" charset="0"/>
              <a:buChar char="•"/>
            </a:pPr>
            <a:endParaRPr lang="en-US" dirty="0"/>
          </a:p>
          <a:p>
            <a:pPr algn="l" rtl="0">
              <a:buFont typeface="Arial" panose="020B0604020202020204" pitchFamily="34" charset="0"/>
              <a:buChar char="•"/>
            </a:pPr>
            <a:endParaRPr lang="en-US" b="1" dirty="0" smtClean="0"/>
          </a:p>
          <a:p>
            <a:pPr algn="l" rtl="0">
              <a:buFont typeface="Arial" panose="020B0604020202020204" pitchFamily="34" charset="0"/>
              <a:buChar char="•"/>
            </a:pPr>
            <a:endParaRPr lang="en-US" b="1" dirty="0"/>
          </a:p>
          <a:p>
            <a:pPr marL="914400" lvl="1" indent="-457200" algn="l" rtl="0">
              <a:buFont typeface="+mj-lt"/>
              <a:buAutoNum type="alphaUcPeriod"/>
            </a:pPr>
            <a:endParaRPr lang="en-US" b="1" dirty="0"/>
          </a:p>
        </p:txBody>
      </p:sp>
    </p:spTree>
    <p:extLst>
      <p:ext uri="{BB962C8B-B14F-4D97-AF65-F5344CB8AC3E}">
        <p14:creationId xmlns="" xmlns:p14="http://schemas.microsoft.com/office/powerpoint/2010/main" val="3417800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TotalTime>
  <Words>1861</Words>
  <Application>Microsoft Office PowerPoint</Application>
  <PresentationFormat>Custom</PresentationFormat>
  <Paragraphs>315</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Verve</vt:lpstr>
      <vt:lpstr>Smoking</vt:lpstr>
      <vt:lpstr>Slide 2</vt:lpstr>
      <vt:lpstr>Objectives</vt:lpstr>
      <vt:lpstr>Case scenario </vt:lpstr>
      <vt:lpstr>MCQs</vt:lpstr>
      <vt:lpstr>MCQs</vt:lpstr>
      <vt:lpstr>MCQs</vt:lpstr>
      <vt:lpstr>MCQs</vt:lpstr>
      <vt:lpstr>MCQs</vt:lpstr>
      <vt:lpstr>Epidemiology of Smoking in KSA   WHO age-standardized estimated prevalence of smoking among those aged 15 years or more: Year 2011</vt:lpstr>
      <vt:lpstr>Slide 11</vt:lpstr>
      <vt:lpstr>Prevalence</vt:lpstr>
      <vt:lpstr>Risks of smoking (Morbidity and Mortality)</vt:lpstr>
      <vt:lpstr>Risks of smoking (Morbidity and Mortality)</vt:lpstr>
      <vt:lpstr>Smoking and Cardiovascular System</vt:lpstr>
      <vt:lpstr>Smoking and Respiratory System </vt:lpstr>
      <vt:lpstr>Smoking and Cancer </vt:lpstr>
      <vt:lpstr>Slide 18</vt:lpstr>
      <vt:lpstr>Types of Smoking</vt:lpstr>
      <vt:lpstr>Effect of passive smoking</vt:lpstr>
      <vt:lpstr>Effect of passive smoking on pregnancy and children</vt:lpstr>
      <vt:lpstr>Effect of passive smoking on pregnancy and children</vt:lpstr>
      <vt:lpstr>Effect of passive smoking on pregnancy and children</vt:lpstr>
      <vt:lpstr>Slide 24</vt:lpstr>
      <vt:lpstr>Why is it so hard to quit smoking? </vt:lpstr>
      <vt:lpstr>Why quit smoking now? </vt:lpstr>
      <vt:lpstr>Why quit smoking now? </vt:lpstr>
      <vt:lpstr>Getting help with the mental and physical addiction </vt:lpstr>
      <vt:lpstr>Slide 29</vt:lpstr>
      <vt:lpstr>Withdrawal symptoms can include any of the following: </vt:lpstr>
      <vt:lpstr>Dealing with smoking withdrawal </vt:lpstr>
      <vt:lpstr>Tips to overcome withdrawal symptoms</vt:lpstr>
      <vt:lpstr>Tips to overcome withdrawal symptoms</vt:lpstr>
      <vt:lpstr>Role of primary health care physician in smoking cessation</vt:lpstr>
      <vt:lpstr>If patient is ready to quit</vt:lpstr>
      <vt:lpstr>If patient is not ready to quit “The model of 5 Rs”</vt:lpstr>
      <vt:lpstr>If patient is not ready to quit “The model of 5 Rs”</vt:lpstr>
      <vt:lpstr>Slide 38</vt:lpstr>
      <vt:lpstr>Pharmacological management in smoking cessation:</vt:lpstr>
      <vt:lpstr>Electronic Cigarette</vt:lpstr>
      <vt:lpstr>E-cig in Smoking Cessation</vt:lpstr>
      <vt:lpstr> Nicotine replacement therapy (NRT) </vt:lpstr>
      <vt:lpstr>Comparison of Delivery Systems:</vt:lpstr>
      <vt:lpstr>Bupropion</vt:lpstr>
      <vt:lpstr>Varenicline</vt:lpstr>
      <vt:lpstr>Slide 46</vt:lpstr>
      <vt:lpstr>MCQs</vt:lpstr>
      <vt:lpstr>MCQs</vt:lpstr>
      <vt:lpstr>MCQs</vt:lpstr>
      <vt:lpstr>MCQs</vt:lpstr>
      <vt:lpstr>MCQs</vt:lpstr>
      <vt:lpstr>References</vt:lpstr>
      <vt:lpstr>Slide 53</vt:lpstr>
    </vt:vector>
  </TitlesOfParts>
  <Company>جامعة الملك سعود</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لجان الأنشطة الطلابية</dc:creator>
  <cp:lastModifiedBy>bader</cp:lastModifiedBy>
  <cp:revision>52</cp:revision>
  <dcterms:created xsi:type="dcterms:W3CDTF">2014-12-03T11:54:26Z</dcterms:created>
  <dcterms:modified xsi:type="dcterms:W3CDTF">2015-01-29T11:05:20Z</dcterms:modified>
</cp:coreProperties>
</file>