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7" r:id="rId1"/>
  </p:sldMasterIdLst>
  <p:notesMasterIdLst>
    <p:notesMasterId r:id="rId66"/>
  </p:notesMasterIdLst>
  <p:sldIdLst>
    <p:sldId id="347" r:id="rId2"/>
    <p:sldId id="348" r:id="rId3"/>
    <p:sldId id="349" r:id="rId4"/>
    <p:sldId id="395" r:id="rId5"/>
    <p:sldId id="396" r:id="rId6"/>
    <p:sldId id="397" r:id="rId7"/>
    <p:sldId id="398" r:id="rId8"/>
    <p:sldId id="399" r:id="rId9"/>
    <p:sldId id="355" r:id="rId10"/>
    <p:sldId id="356" r:id="rId11"/>
    <p:sldId id="357" r:id="rId12"/>
    <p:sldId id="358" r:id="rId13"/>
    <p:sldId id="360" r:id="rId14"/>
    <p:sldId id="361" r:id="rId15"/>
    <p:sldId id="362" r:id="rId16"/>
    <p:sldId id="364" r:id="rId17"/>
    <p:sldId id="366" r:id="rId18"/>
    <p:sldId id="367" r:id="rId19"/>
    <p:sldId id="368" r:id="rId20"/>
    <p:sldId id="369" r:id="rId21"/>
    <p:sldId id="370" r:id="rId22"/>
    <p:sldId id="372" r:id="rId23"/>
    <p:sldId id="373" r:id="rId24"/>
    <p:sldId id="374" r:id="rId25"/>
    <p:sldId id="375" r:id="rId26"/>
    <p:sldId id="392" r:id="rId27"/>
    <p:sldId id="378" r:id="rId28"/>
    <p:sldId id="379" r:id="rId29"/>
    <p:sldId id="401" r:id="rId30"/>
    <p:sldId id="380" r:id="rId31"/>
    <p:sldId id="381" r:id="rId32"/>
    <p:sldId id="384" r:id="rId33"/>
    <p:sldId id="386" r:id="rId34"/>
    <p:sldId id="393" r:id="rId35"/>
    <p:sldId id="387" r:id="rId36"/>
    <p:sldId id="388" r:id="rId37"/>
    <p:sldId id="389" r:id="rId38"/>
    <p:sldId id="390" r:id="rId39"/>
    <p:sldId id="283" r:id="rId40"/>
    <p:sldId id="284" r:id="rId41"/>
    <p:sldId id="286" r:id="rId42"/>
    <p:sldId id="285" r:id="rId43"/>
    <p:sldId id="317" r:id="rId44"/>
    <p:sldId id="376" r:id="rId45"/>
    <p:sldId id="334" r:id="rId46"/>
    <p:sldId id="335" r:id="rId47"/>
    <p:sldId id="337" r:id="rId48"/>
    <p:sldId id="338" r:id="rId49"/>
    <p:sldId id="339" r:id="rId50"/>
    <p:sldId id="287" r:id="rId51"/>
    <p:sldId id="288" r:id="rId52"/>
    <p:sldId id="289" r:id="rId53"/>
    <p:sldId id="295" r:id="rId54"/>
    <p:sldId id="400" r:id="rId55"/>
    <p:sldId id="320" r:id="rId56"/>
    <p:sldId id="321" r:id="rId57"/>
    <p:sldId id="377" r:id="rId58"/>
    <p:sldId id="322" r:id="rId59"/>
    <p:sldId id="345" r:id="rId60"/>
    <p:sldId id="323" r:id="rId61"/>
    <p:sldId id="346" r:id="rId62"/>
    <p:sldId id="319" r:id="rId63"/>
    <p:sldId id="394" r:id="rId64"/>
    <p:sldId id="311" r:id="rId65"/>
  </p:sldIdLst>
  <p:sldSz cx="9144000" cy="6858000" type="screen4x3"/>
  <p:notesSz cx="6858000" cy="9144000"/>
  <p:defaultText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455" autoAdjust="0"/>
    <p:restoredTop sz="86406" autoAdjust="0"/>
  </p:normalViewPr>
  <p:slideViewPr>
    <p:cSldViewPr>
      <p:cViewPr>
        <p:scale>
          <a:sx n="100" d="100"/>
          <a:sy n="100" d="100"/>
        </p:scale>
        <p:origin x="-80" y="-24"/>
      </p:cViewPr>
      <p:guideLst>
        <p:guide orient="horz" pos="2160"/>
        <p:guide pos="2880"/>
      </p:guideLst>
    </p:cSldViewPr>
  </p:slideViewPr>
  <p:outlineViewPr>
    <p:cViewPr>
      <p:scale>
        <a:sx n="33" d="100"/>
        <a:sy n="33" d="100"/>
      </p:scale>
      <p:origin x="0" y="31626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8EC024-F2CC-F040-8B52-2A0E70D8F1B6}"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EC99B4ED-ED60-334F-B8B8-38EAAF71FE38}">
      <dgm:prSet/>
      <dgm:spPr/>
      <dgm:t>
        <a:bodyPr/>
        <a:lstStyle/>
        <a:p>
          <a:pPr rtl="0"/>
          <a:r>
            <a:rPr lang="en-US" dirty="0" smtClean="0"/>
            <a:t>High risk</a:t>
          </a:r>
          <a:endParaRPr lang="en-US" dirty="0"/>
        </a:p>
      </dgm:t>
    </dgm:pt>
    <dgm:pt modelId="{504B15A9-A250-4E4B-AFF2-EFF381D9EE5C}" type="parTrans" cxnId="{47FA67C3-5B8C-BD4E-B039-5F39B1214404}">
      <dgm:prSet/>
      <dgm:spPr/>
      <dgm:t>
        <a:bodyPr/>
        <a:lstStyle/>
        <a:p>
          <a:endParaRPr lang="en-US"/>
        </a:p>
      </dgm:t>
    </dgm:pt>
    <dgm:pt modelId="{D64E5BBB-C3ED-0B46-9B5A-F880F4EA6415}" type="sibTrans" cxnId="{47FA67C3-5B8C-BD4E-B039-5F39B1214404}">
      <dgm:prSet/>
      <dgm:spPr/>
      <dgm:t>
        <a:bodyPr/>
        <a:lstStyle/>
        <a:p>
          <a:endParaRPr lang="en-US"/>
        </a:p>
      </dgm:t>
    </dgm:pt>
    <dgm:pt modelId="{F9935742-F12F-AF4D-8221-2CBB59D2B6BC}">
      <dgm:prSet/>
      <dgm:spPr>
        <a:solidFill>
          <a:schemeClr val="accent5">
            <a:lumMod val="60000"/>
            <a:lumOff val="40000"/>
            <a:alpha val="90000"/>
          </a:schemeClr>
        </a:solidFill>
      </dgm:spPr>
      <dgm:t>
        <a:bodyPr/>
        <a:lstStyle/>
        <a:p>
          <a:pPr rtl="0"/>
          <a:r>
            <a:rPr lang="en-US" dirty="0" smtClean="0"/>
            <a:t>Male</a:t>
          </a:r>
        </a:p>
        <a:p>
          <a:pPr rtl="0"/>
          <a:r>
            <a:rPr lang="en-US" dirty="0" smtClean="0"/>
            <a:t>Lipid screening at age 25</a:t>
          </a:r>
          <a:endParaRPr lang="en-US" dirty="0"/>
        </a:p>
      </dgm:t>
    </dgm:pt>
    <dgm:pt modelId="{5FD12050-4719-2945-92A7-2BAC04EF5E22}" type="parTrans" cxnId="{DBD79622-5D6E-BF46-BB12-F36D6218CC97}">
      <dgm:prSet/>
      <dgm:spPr/>
      <dgm:t>
        <a:bodyPr/>
        <a:lstStyle/>
        <a:p>
          <a:endParaRPr lang="en-US"/>
        </a:p>
      </dgm:t>
    </dgm:pt>
    <dgm:pt modelId="{5512FE60-C6E4-EA44-B54B-F0098695A8A7}" type="sibTrans" cxnId="{DBD79622-5D6E-BF46-BB12-F36D6218CC97}">
      <dgm:prSet/>
      <dgm:spPr/>
      <dgm:t>
        <a:bodyPr/>
        <a:lstStyle/>
        <a:p>
          <a:endParaRPr lang="en-US"/>
        </a:p>
      </dgm:t>
    </dgm:pt>
    <dgm:pt modelId="{4A3ABD3F-A800-DD4F-B0D4-B3F7F393628F}">
      <dgm:prSet/>
      <dgm:spPr>
        <a:solidFill>
          <a:schemeClr val="accent3">
            <a:lumMod val="40000"/>
            <a:lumOff val="60000"/>
            <a:alpha val="90000"/>
          </a:schemeClr>
        </a:solidFill>
      </dgm:spPr>
      <dgm:t>
        <a:bodyPr/>
        <a:lstStyle/>
        <a:p>
          <a:pPr rtl="0"/>
          <a:r>
            <a:rPr lang="en-US" dirty="0" smtClean="0"/>
            <a:t>Female:</a:t>
          </a:r>
        </a:p>
        <a:p>
          <a:pPr rtl="0"/>
          <a:r>
            <a:rPr lang="en-US" dirty="0" smtClean="0"/>
            <a:t>Lipid screening at age 35</a:t>
          </a:r>
          <a:endParaRPr lang="en-US" dirty="0"/>
        </a:p>
      </dgm:t>
    </dgm:pt>
    <dgm:pt modelId="{C9650A7D-B9C8-EE4F-98EE-AF8A84D1037A}" type="parTrans" cxnId="{EDE3B3BF-B5D4-9C4A-993C-1E79E5742F6E}">
      <dgm:prSet/>
      <dgm:spPr/>
      <dgm:t>
        <a:bodyPr/>
        <a:lstStyle/>
        <a:p>
          <a:endParaRPr lang="en-US"/>
        </a:p>
      </dgm:t>
    </dgm:pt>
    <dgm:pt modelId="{CC80D102-3109-8A49-AC0E-388397A336E8}" type="sibTrans" cxnId="{EDE3B3BF-B5D4-9C4A-993C-1E79E5742F6E}">
      <dgm:prSet/>
      <dgm:spPr/>
      <dgm:t>
        <a:bodyPr/>
        <a:lstStyle/>
        <a:p>
          <a:endParaRPr lang="en-US"/>
        </a:p>
      </dgm:t>
    </dgm:pt>
    <dgm:pt modelId="{8EBDDC22-5FF4-554E-A0E8-42B5284C1FE4}">
      <dgm:prSet/>
      <dgm:spPr/>
      <dgm:t>
        <a:bodyPr/>
        <a:lstStyle/>
        <a:p>
          <a:pPr rtl="0"/>
          <a:r>
            <a:rPr lang="en-US" dirty="0" smtClean="0"/>
            <a:t>Low risk</a:t>
          </a:r>
          <a:endParaRPr lang="en-US" dirty="0"/>
        </a:p>
      </dgm:t>
    </dgm:pt>
    <dgm:pt modelId="{3CDD62C3-A30E-2D4B-86BA-15805FE86FEE}" type="parTrans" cxnId="{A9EBE6CE-46D5-FC43-A2E8-E1DADCB05C89}">
      <dgm:prSet/>
      <dgm:spPr/>
      <dgm:t>
        <a:bodyPr/>
        <a:lstStyle/>
        <a:p>
          <a:endParaRPr lang="en-US"/>
        </a:p>
      </dgm:t>
    </dgm:pt>
    <dgm:pt modelId="{3E56EEBC-D2D3-D141-95EA-A1A4191FB732}" type="sibTrans" cxnId="{A9EBE6CE-46D5-FC43-A2E8-E1DADCB05C89}">
      <dgm:prSet/>
      <dgm:spPr/>
      <dgm:t>
        <a:bodyPr/>
        <a:lstStyle/>
        <a:p>
          <a:endParaRPr lang="en-US"/>
        </a:p>
      </dgm:t>
    </dgm:pt>
    <dgm:pt modelId="{967A0634-2CBE-1B4D-97FD-5A471B8FBC94}">
      <dgm:prSet/>
      <dgm:spPr>
        <a:solidFill>
          <a:srgbClr val="94D66C">
            <a:alpha val="90000"/>
          </a:srgbClr>
        </a:solidFill>
      </dgm:spPr>
      <dgm:t>
        <a:bodyPr/>
        <a:lstStyle/>
        <a:p>
          <a:pPr rtl="0"/>
          <a:r>
            <a:rPr lang="en-US" dirty="0" smtClean="0"/>
            <a:t>Male</a:t>
          </a:r>
        </a:p>
        <a:p>
          <a:pPr rtl="0"/>
          <a:r>
            <a:rPr lang="en-US" dirty="0" smtClean="0"/>
            <a:t>Lipid screening at age 35</a:t>
          </a:r>
          <a:endParaRPr lang="en-US" dirty="0"/>
        </a:p>
      </dgm:t>
    </dgm:pt>
    <dgm:pt modelId="{E1C24ADD-949B-0241-BE94-D82EA5E2F0EB}" type="parTrans" cxnId="{D938EFB7-B961-654F-BABA-62963F29983F}">
      <dgm:prSet/>
      <dgm:spPr/>
      <dgm:t>
        <a:bodyPr/>
        <a:lstStyle/>
        <a:p>
          <a:endParaRPr lang="en-US"/>
        </a:p>
      </dgm:t>
    </dgm:pt>
    <dgm:pt modelId="{886CC2BA-3B8B-8A42-ADE7-770917262189}" type="sibTrans" cxnId="{D938EFB7-B961-654F-BABA-62963F29983F}">
      <dgm:prSet/>
      <dgm:spPr/>
      <dgm:t>
        <a:bodyPr/>
        <a:lstStyle/>
        <a:p>
          <a:endParaRPr lang="en-US"/>
        </a:p>
      </dgm:t>
    </dgm:pt>
    <dgm:pt modelId="{6CFC4BEE-10F2-1649-A88C-EB3206D283EA}">
      <dgm:prSet/>
      <dgm:spPr>
        <a:solidFill>
          <a:srgbClr val="F88792">
            <a:alpha val="90000"/>
          </a:srgbClr>
        </a:solidFill>
      </dgm:spPr>
      <dgm:t>
        <a:bodyPr/>
        <a:lstStyle/>
        <a:p>
          <a:pPr rtl="0"/>
          <a:r>
            <a:rPr lang="en-US" dirty="0" smtClean="0"/>
            <a:t>Female:</a:t>
          </a:r>
        </a:p>
        <a:p>
          <a:pPr rtl="0"/>
          <a:r>
            <a:rPr lang="en-US" dirty="0" smtClean="0"/>
            <a:t>Lipid screening at age 45</a:t>
          </a:r>
          <a:endParaRPr lang="en-US" dirty="0"/>
        </a:p>
      </dgm:t>
    </dgm:pt>
    <dgm:pt modelId="{79E19082-B9ED-E44E-8C86-1A610DECDB85}" type="parTrans" cxnId="{DA9732B2-D16E-5844-A3D5-29BEAD5E1811}">
      <dgm:prSet/>
      <dgm:spPr/>
      <dgm:t>
        <a:bodyPr/>
        <a:lstStyle/>
        <a:p>
          <a:endParaRPr lang="en-US"/>
        </a:p>
      </dgm:t>
    </dgm:pt>
    <dgm:pt modelId="{A4014DDE-28E2-6149-A257-256E0A277B8C}" type="sibTrans" cxnId="{DA9732B2-D16E-5844-A3D5-29BEAD5E1811}">
      <dgm:prSet/>
      <dgm:spPr/>
      <dgm:t>
        <a:bodyPr/>
        <a:lstStyle/>
        <a:p>
          <a:endParaRPr lang="en-US"/>
        </a:p>
      </dgm:t>
    </dgm:pt>
    <dgm:pt modelId="{15723B7B-7E93-E645-B5CC-FFD08E6732F4}" type="pres">
      <dgm:prSet presAssocID="{BF8EC024-F2CC-F040-8B52-2A0E70D8F1B6}" presName="diagram" presStyleCnt="0">
        <dgm:presLayoutVars>
          <dgm:chPref val="1"/>
          <dgm:dir/>
          <dgm:animOne val="branch"/>
          <dgm:animLvl val="lvl"/>
          <dgm:resizeHandles/>
        </dgm:presLayoutVars>
      </dgm:prSet>
      <dgm:spPr/>
      <dgm:t>
        <a:bodyPr/>
        <a:lstStyle/>
        <a:p>
          <a:endParaRPr lang="en-US"/>
        </a:p>
      </dgm:t>
    </dgm:pt>
    <dgm:pt modelId="{F92A148A-0A6D-494C-98AC-01606876B781}" type="pres">
      <dgm:prSet presAssocID="{EC99B4ED-ED60-334F-B8B8-38EAAF71FE38}" presName="root" presStyleCnt="0"/>
      <dgm:spPr/>
    </dgm:pt>
    <dgm:pt modelId="{937AD18C-B434-3A47-B977-6011655325CE}" type="pres">
      <dgm:prSet presAssocID="{EC99B4ED-ED60-334F-B8B8-38EAAF71FE38}" presName="rootComposite" presStyleCnt="0"/>
      <dgm:spPr/>
    </dgm:pt>
    <dgm:pt modelId="{E6546F2F-8A73-0948-8B6E-1A93BC3F4D43}" type="pres">
      <dgm:prSet presAssocID="{EC99B4ED-ED60-334F-B8B8-38EAAF71FE38}" presName="rootText" presStyleLbl="node1" presStyleIdx="0" presStyleCnt="2" custLinFactNeighborX="-38460"/>
      <dgm:spPr/>
      <dgm:t>
        <a:bodyPr/>
        <a:lstStyle/>
        <a:p>
          <a:endParaRPr lang="en-US"/>
        </a:p>
      </dgm:t>
    </dgm:pt>
    <dgm:pt modelId="{34C6FBD6-6F20-BF4B-90EF-9CA11AB4E58E}" type="pres">
      <dgm:prSet presAssocID="{EC99B4ED-ED60-334F-B8B8-38EAAF71FE38}" presName="rootConnector" presStyleLbl="node1" presStyleIdx="0" presStyleCnt="2"/>
      <dgm:spPr/>
      <dgm:t>
        <a:bodyPr/>
        <a:lstStyle/>
        <a:p>
          <a:endParaRPr lang="en-US"/>
        </a:p>
      </dgm:t>
    </dgm:pt>
    <dgm:pt modelId="{011F33A5-72CD-8047-A803-A507AEE6314A}" type="pres">
      <dgm:prSet presAssocID="{EC99B4ED-ED60-334F-B8B8-38EAAF71FE38}" presName="childShape" presStyleCnt="0"/>
      <dgm:spPr/>
    </dgm:pt>
    <dgm:pt modelId="{2E019453-7832-D347-8A69-03A2C1998A56}" type="pres">
      <dgm:prSet presAssocID="{5FD12050-4719-2945-92A7-2BAC04EF5E22}" presName="Name13" presStyleLbl="parChTrans1D2" presStyleIdx="0" presStyleCnt="4"/>
      <dgm:spPr/>
      <dgm:t>
        <a:bodyPr/>
        <a:lstStyle/>
        <a:p>
          <a:endParaRPr lang="en-US"/>
        </a:p>
      </dgm:t>
    </dgm:pt>
    <dgm:pt modelId="{C0527F2E-5FB9-064B-9770-2B1DFF5F0DA4}" type="pres">
      <dgm:prSet presAssocID="{F9935742-F12F-AF4D-8221-2CBB59D2B6BC}" presName="childText" presStyleLbl="bgAcc1" presStyleIdx="0" presStyleCnt="4" custLinFactNeighborX="-32366">
        <dgm:presLayoutVars>
          <dgm:bulletEnabled val="1"/>
        </dgm:presLayoutVars>
      </dgm:prSet>
      <dgm:spPr/>
      <dgm:t>
        <a:bodyPr/>
        <a:lstStyle/>
        <a:p>
          <a:endParaRPr lang="en-US"/>
        </a:p>
      </dgm:t>
    </dgm:pt>
    <dgm:pt modelId="{752004C0-3AAE-BF4C-9043-A54E314793CC}" type="pres">
      <dgm:prSet presAssocID="{C9650A7D-B9C8-EE4F-98EE-AF8A84D1037A}" presName="Name13" presStyleLbl="parChTrans1D2" presStyleIdx="1" presStyleCnt="4"/>
      <dgm:spPr/>
      <dgm:t>
        <a:bodyPr/>
        <a:lstStyle/>
        <a:p>
          <a:endParaRPr lang="en-US"/>
        </a:p>
      </dgm:t>
    </dgm:pt>
    <dgm:pt modelId="{CD26AB0B-7EEC-F64D-8AFA-52BD9C367329}" type="pres">
      <dgm:prSet presAssocID="{4A3ABD3F-A800-DD4F-B0D4-B3F7F393628F}" presName="childText" presStyleLbl="bgAcc1" presStyleIdx="1" presStyleCnt="4" custLinFactNeighborX="-32366">
        <dgm:presLayoutVars>
          <dgm:bulletEnabled val="1"/>
        </dgm:presLayoutVars>
      </dgm:prSet>
      <dgm:spPr/>
      <dgm:t>
        <a:bodyPr/>
        <a:lstStyle/>
        <a:p>
          <a:endParaRPr lang="en-US"/>
        </a:p>
      </dgm:t>
    </dgm:pt>
    <dgm:pt modelId="{4ED08260-0AFA-8344-A8FE-3D911182DEC9}" type="pres">
      <dgm:prSet presAssocID="{8EBDDC22-5FF4-554E-A0E8-42B5284C1FE4}" presName="root" presStyleCnt="0"/>
      <dgm:spPr/>
    </dgm:pt>
    <dgm:pt modelId="{346461AD-1E6C-9A4A-957E-5B552753E901}" type="pres">
      <dgm:prSet presAssocID="{8EBDDC22-5FF4-554E-A0E8-42B5284C1FE4}" presName="rootComposite" presStyleCnt="0"/>
      <dgm:spPr/>
    </dgm:pt>
    <dgm:pt modelId="{8A02B288-E952-9C42-BEC2-F0FF27F6579B}" type="pres">
      <dgm:prSet presAssocID="{8EBDDC22-5FF4-554E-A0E8-42B5284C1FE4}" presName="rootText" presStyleLbl="node1" presStyleIdx="1" presStyleCnt="2" custLinFactNeighborX="41486"/>
      <dgm:spPr/>
      <dgm:t>
        <a:bodyPr/>
        <a:lstStyle/>
        <a:p>
          <a:endParaRPr lang="en-US"/>
        </a:p>
      </dgm:t>
    </dgm:pt>
    <dgm:pt modelId="{AB698515-81B1-3947-8783-8D1964C56067}" type="pres">
      <dgm:prSet presAssocID="{8EBDDC22-5FF4-554E-A0E8-42B5284C1FE4}" presName="rootConnector" presStyleLbl="node1" presStyleIdx="1" presStyleCnt="2"/>
      <dgm:spPr/>
      <dgm:t>
        <a:bodyPr/>
        <a:lstStyle/>
        <a:p>
          <a:endParaRPr lang="en-US"/>
        </a:p>
      </dgm:t>
    </dgm:pt>
    <dgm:pt modelId="{9E4215A1-1D73-0A48-BCF0-351266D75F8C}" type="pres">
      <dgm:prSet presAssocID="{8EBDDC22-5FF4-554E-A0E8-42B5284C1FE4}" presName="childShape" presStyleCnt="0"/>
      <dgm:spPr/>
    </dgm:pt>
    <dgm:pt modelId="{7BB987F3-CB4B-604D-8C43-FFE1EC602D63}" type="pres">
      <dgm:prSet presAssocID="{E1C24ADD-949B-0241-BE94-D82EA5E2F0EB}" presName="Name13" presStyleLbl="parChTrans1D2" presStyleIdx="2" presStyleCnt="4"/>
      <dgm:spPr/>
      <dgm:t>
        <a:bodyPr/>
        <a:lstStyle/>
        <a:p>
          <a:endParaRPr lang="en-US"/>
        </a:p>
      </dgm:t>
    </dgm:pt>
    <dgm:pt modelId="{BA975B2C-0A84-9848-8095-5BC9DE506EEA}" type="pres">
      <dgm:prSet presAssocID="{967A0634-2CBE-1B4D-97FD-5A471B8FBC94}" presName="childText" presStyleLbl="bgAcc1" presStyleIdx="2" presStyleCnt="4" custLinFactNeighborX="51856">
        <dgm:presLayoutVars>
          <dgm:bulletEnabled val="1"/>
        </dgm:presLayoutVars>
      </dgm:prSet>
      <dgm:spPr/>
      <dgm:t>
        <a:bodyPr/>
        <a:lstStyle/>
        <a:p>
          <a:endParaRPr lang="en-US"/>
        </a:p>
      </dgm:t>
    </dgm:pt>
    <dgm:pt modelId="{72526D07-FA3F-FF42-AE10-C9BEEFCF0C3D}" type="pres">
      <dgm:prSet presAssocID="{79E19082-B9ED-E44E-8C86-1A610DECDB85}" presName="Name13" presStyleLbl="parChTrans1D2" presStyleIdx="3" presStyleCnt="4"/>
      <dgm:spPr/>
      <dgm:t>
        <a:bodyPr/>
        <a:lstStyle/>
        <a:p>
          <a:endParaRPr lang="en-US"/>
        </a:p>
      </dgm:t>
    </dgm:pt>
    <dgm:pt modelId="{6A581072-9A90-8049-A39D-22FA24FFE6F8}" type="pres">
      <dgm:prSet presAssocID="{6CFC4BEE-10F2-1649-A88C-EB3206D283EA}" presName="childText" presStyleLbl="bgAcc1" presStyleIdx="3" presStyleCnt="4" custLinFactNeighborX="51856">
        <dgm:presLayoutVars>
          <dgm:bulletEnabled val="1"/>
        </dgm:presLayoutVars>
      </dgm:prSet>
      <dgm:spPr/>
      <dgm:t>
        <a:bodyPr/>
        <a:lstStyle/>
        <a:p>
          <a:endParaRPr lang="en-US"/>
        </a:p>
      </dgm:t>
    </dgm:pt>
  </dgm:ptLst>
  <dgm:cxnLst>
    <dgm:cxn modelId="{DBD79622-5D6E-BF46-BB12-F36D6218CC97}" srcId="{EC99B4ED-ED60-334F-B8B8-38EAAF71FE38}" destId="{F9935742-F12F-AF4D-8221-2CBB59D2B6BC}" srcOrd="0" destOrd="0" parTransId="{5FD12050-4719-2945-92A7-2BAC04EF5E22}" sibTransId="{5512FE60-C6E4-EA44-B54B-F0098695A8A7}"/>
    <dgm:cxn modelId="{28FAF823-7ACE-9F4E-B49D-1C4F7D559C7A}" type="presOf" srcId="{79E19082-B9ED-E44E-8C86-1A610DECDB85}" destId="{72526D07-FA3F-FF42-AE10-C9BEEFCF0C3D}" srcOrd="0" destOrd="0" presId="urn:microsoft.com/office/officeart/2005/8/layout/hierarchy3"/>
    <dgm:cxn modelId="{EDE3B3BF-B5D4-9C4A-993C-1E79E5742F6E}" srcId="{EC99B4ED-ED60-334F-B8B8-38EAAF71FE38}" destId="{4A3ABD3F-A800-DD4F-B0D4-B3F7F393628F}" srcOrd="1" destOrd="0" parTransId="{C9650A7D-B9C8-EE4F-98EE-AF8A84D1037A}" sibTransId="{CC80D102-3109-8A49-AC0E-388397A336E8}"/>
    <dgm:cxn modelId="{DA9732B2-D16E-5844-A3D5-29BEAD5E1811}" srcId="{8EBDDC22-5FF4-554E-A0E8-42B5284C1FE4}" destId="{6CFC4BEE-10F2-1649-A88C-EB3206D283EA}" srcOrd="1" destOrd="0" parTransId="{79E19082-B9ED-E44E-8C86-1A610DECDB85}" sibTransId="{A4014DDE-28E2-6149-A257-256E0A277B8C}"/>
    <dgm:cxn modelId="{F3846250-D8B9-454D-B05A-E5827A7FE272}" type="presOf" srcId="{C9650A7D-B9C8-EE4F-98EE-AF8A84D1037A}" destId="{752004C0-3AAE-BF4C-9043-A54E314793CC}" srcOrd="0" destOrd="0" presId="urn:microsoft.com/office/officeart/2005/8/layout/hierarchy3"/>
    <dgm:cxn modelId="{BF7CE125-6C2B-2847-BF08-F78E12D68369}" type="presOf" srcId="{EC99B4ED-ED60-334F-B8B8-38EAAF71FE38}" destId="{34C6FBD6-6F20-BF4B-90EF-9CA11AB4E58E}" srcOrd="1" destOrd="0" presId="urn:microsoft.com/office/officeart/2005/8/layout/hierarchy3"/>
    <dgm:cxn modelId="{A9EBE6CE-46D5-FC43-A2E8-E1DADCB05C89}" srcId="{BF8EC024-F2CC-F040-8B52-2A0E70D8F1B6}" destId="{8EBDDC22-5FF4-554E-A0E8-42B5284C1FE4}" srcOrd="1" destOrd="0" parTransId="{3CDD62C3-A30E-2D4B-86BA-15805FE86FEE}" sibTransId="{3E56EEBC-D2D3-D141-95EA-A1A4191FB732}"/>
    <dgm:cxn modelId="{CFDB27EC-E659-9440-AD23-2C7F560F8AC3}" type="presOf" srcId="{6CFC4BEE-10F2-1649-A88C-EB3206D283EA}" destId="{6A581072-9A90-8049-A39D-22FA24FFE6F8}" srcOrd="0" destOrd="0" presId="urn:microsoft.com/office/officeart/2005/8/layout/hierarchy3"/>
    <dgm:cxn modelId="{371ECB14-AEA5-7B4B-ACB9-A5AB1705CEE8}" type="presOf" srcId="{EC99B4ED-ED60-334F-B8B8-38EAAF71FE38}" destId="{E6546F2F-8A73-0948-8B6E-1A93BC3F4D43}" srcOrd="0" destOrd="0" presId="urn:microsoft.com/office/officeart/2005/8/layout/hierarchy3"/>
    <dgm:cxn modelId="{E583CEA1-8E03-DA4C-B418-3C5D807A4625}" type="presOf" srcId="{8EBDDC22-5FF4-554E-A0E8-42B5284C1FE4}" destId="{AB698515-81B1-3947-8783-8D1964C56067}" srcOrd="1" destOrd="0" presId="urn:microsoft.com/office/officeart/2005/8/layout/hierarchy3"/>
    <dgm:cxn modelId="{FBB7701C-4421-7B47-B9A0-51F1CC9B61E1}" type="presOf" srcId="{BF8EC024-F2CC-F040-8B52-2A0E70D8F1B6}" destId="{15723B7B-7E93-E645-B5CC-FFD08E6732F4}" srcOrd="0" destOrd="0" presId="urn:microsoft.com/office/officeart/2005/8/layout/hierarchy3"/>
    <dgm:cxn modelId="{723EFCD4-AE13-1142-AB61-644096EF833C}" type="presOf" srcId="{E1C24ADD-949B-0241-BE94-D82EA5E2F0EB}" destId="{7BB987F3-CB4B-604D-8C43-FFE1EC602D63}" srcOrd="0" destOrd="0" presId="urn:microsoft.com/office/officeart/2005/8/layout/hierarchy3"/>
    <dgm:cxn modelId="{47FA67C3-5B8C-BD4E-B039-5F39B1214404}" srcId="{BF8EC024-F2CC-F040-8B52-2A0E70D8F1B6}" destId="{EC99B4ED-ED60-334F-B8B8-38EAAF71FE38}" srcOrd="0" destOrd="0" parTransId="{504B15A9-A250-4E4B-AFF2-EFF381D9EE5C}" sibTransId="{D64E5BBB-C3ED-0B46-9B5A-F880F4EA6415}"/>
    <dgm:cxn modelId="{AC4192EF-E826-8D4A-B374-FACC41666C3D}" type="presOf" srcId="{967A0634-2CBE-1B4D-97FD-5A471B8FBC94}" destId="{BA975B2C-0A84-9848-8095-5BC9DE506EEA}" srcOrd="0" destOrd="0" presId="urn:microsoft.com/office/officeart/2005/8/layout/hierarchy3"/>
    <dgm:cxn modelId="{2ED214FA-CB37-244B-8EE6-2213318FEB62}" type="presOf" srcId="{5FD12050-4719-2945-92A7-2BAC04EF5E22}" destId="{2E019453-7832-D347-8A69-03A2C1998A56}" srcOrd="0" destOrd="0" presId="urn:microsoft.com/office/officeart/2005/8/layout/hierarchy3"/>
    <dgm:cxn modelId="{376A35F6-0B9B-EF4A-A520-F57318216F9A}" type="presOf" srcId="{8EBDDC22-5FF4-554E-A0E8-42B5284C1FE4}" destId="{8A02B288-E952-9C42-BEC2-F0FF27F6579B}" srcOrd="0" destOrd="0" presId="urn:microsoft.com/office/officeart/2005/8/layout/hierarchy3"/>
    <dgm:cxn modelId="{08E8A037-4E93-5D4D-B233-04F32DA29A0C}" type="presOf" srcId="{4A3ABD3F-A800-DD4F-B0D4-B3F7F393628F}" destId="{CD26AB0B-7EEC-F64D-8AFA-52BD9C367329}" srcOrd="0" destOrd="0" presId="urn:microsoft.com/office/officeart/2005/8/layout/hierarchy3"/>
    <dgm:cxn modelId="{25514BA3-8732-3349-922A-13EEFA4F6BCD}" type="presOf" srcId="{F9935742-F12F-AF4D-8221-2CBB59D2B6BC}" destId="{C0527F2E-5FB9-064B-9770-2B1DFF5F0DA4}" srcOrd="0" destOrd="0" presId="urn:microsoft.com/office/officeart/2005/8/layout/hierarchy3"/>
    <dgm:cxn modelId="{D938EFB7-B961-654F-BABA-62963F29983F}" srcId="{8EBDDC22-5FF4-554E-A0E8-42B5284C1FE4}" destId="{967A0634-2CBE-1B4D-97FD-5A471B8FBC94}" srcOrd="0" destOrd="0" parTransId="{E1C24ADD-949B-0241-BE94-D82EA5E2F0EB}" sibTransId="{886CC2BA-3B8B-8A42-ADE7-770917262189}"/>
    <dgm:cxn modelId="{B47F139C-8986-0244-A19B-6B4073000E63}" type="presParOf" srcId="{15723B7B-7E93-E645-B5CC-FFD08E6732F4}" destId="{F92A148A-0A6D-494C-98AC-01606876B781}" srcOrd="0" destOrd="0" presId="urn:microsoft.com/office/officeart/2005/8/layout/hierarchy3"/>
    <dgm:cxn modelId="{5191CCDB-AE69-E448-A30D-C1C87D3AAB26}" type="presParOf" srcId="{F92A148A-0A6D-494C-98AC-01606876B781}" destId="{937AD18C-B434-3A47-B977-6011655325CE}" srcOrd="0" destOrd="0" presId="urn:microsoft.com/office/officeart/2005/8/layout/hierarchy3"/>
    <dgm:cxn modelId="{414E0685-86E2-864E-8123-A3C2E938D864}" type="presParOf" srcId="{937AD18C-B434-3A47-B977-6011655325CE}" destId="{E6546F2F-8A73-0948-8B6E-1A93BC3F4D43}" srcOrd="0" destOrd="0" presId="urn:microsoft.com/office/officeart/2005/8/layout/hierarchy3"/>
    <dgm:cxn modelId="{B348AAA2-DC87-BF4C-AD2F-A39633DDE5DC}" type="presParOf" srcId="{937AD18C-B434-3A47-B977-6011655325CE}" destId="{34C6FBD6-6F20-BF4B-90EF-9CA11AB4E58E}" srcOrd="1" destOrd="0" presId="urn:microsoft.com/office/officeart/2005/8/layout/hierarchy3"/>
    <dgm:cxn modelId="{EDC80AF7-6F99-F643-8DF3-2DCF7CE4D753}" type="presParOf" srcId="{F92A148A-0A6D-494C-98AC-01606876B781}" destId="{011F33A5-72CD-8047-A803-A507AEE6314A}" srcOrd="1" destOrd="0" presId="urn:microsoft.com/office/officeart/2005/8/layout/hierarchy3"/>
    <dgm:cxn modelId="{2ACDB4D3-F00E-6242-B61C-6F09F92CB933}" type="presParOf" srcId="{011F33A5-72CD-8047-A803-A507AEE6314A}" destId="{2E019453-7832-D347-8A69-03A2C1998A56}" srcOrd="0" destOrd="0" presId="urn:microsoft.com/office/officeart/2005/8/layout/hierarchy3"/>
    <dgm:cxn modelId="{2F74C847-3C53-0844-846E-4B99409CFE2C}" type="presParOf" srcId="{011F33A5-72CD-8047-A803-A507AEE6314A}" destId="{C0527F2E-5FB9-064B-9770-2B1DFF5F0DA4}" srcOrd="1" destOrd="0" presId="urn:microsoft.com/office/officeart/2005/8/layout/hierarchy3"/>
    <dgm:cxn modelId="{10AE9853-A6AD-F843-BBE2-1B47D07A04FC}" type="presParOf" srcId="{011F33A5-72CD-8047-A803-A507AEE6314A}" destId="{752004C0-3AAE-BF4C-9043-A54E314793CC}" srcOrd="2" destOrd="0" presId="urn:microsoft.com/office/officeart/2005/8/layout/hierarchy3"/>
    <dgm:cxn modelId="{E77B494E-01BD-5343-9A0F-7D9F34BD4420}" type="presParOf" srcId="{011F33A5-72CD-8047-A803-A507AEE6314A}" destId="{CD26AB0B-7EEC-F64D-8AFA-52BD9C367329}" srcOrd="3" destOrd="0" presId="urn:microsoft.com/office/officeart/2005/8/layout/hierarchy3"/>
    <dgm:cxn modelId="{3F2CEBE9-ED20-7149-ADCC-BD696501395D}" type="presParOf" srcId="{15723B7B-7E93-E645-B5CC-FFD08E6732F4}" destId="{4ED08260-0AFA-8344-A8FE-3D911182DEC9}" srcOrd="1" destOrd="0" presId="urn:microsoft.com/office/officeart/2005/8/layout/hierarchy3"/>
    <dgm:cxn modelId="{0A3C26C0-BA76-E843-9AE5-6B5689DAC370}" type="presParOf" srcId="{4ED08260-0AFA-8344-A8FE-3D911182DEC9}" destId="{346461AD-1E6C-9A4A-957E-5B552753E901}" srcOrd="0" destOrd="0" presId="urn:microsoft.com/office/officeart/2005/8/layout/hierarchy3"/>
    <dgm:cxn modelId="{0934CBAB-5C60-5B46-8363-F45F44E13B53}" type="presParOf" srcId="{346461AD-1E6C-9A4A-957E-5B552753E901}" destId="{8A02B288-E952-9C42-BEC2-F0FF27F6579B}" srcOrd="0" destOrd="0" presId="urn:microsoft.com/office/officeart/2005/8/layout/hierarchy3"/>
    <dgm:cxn modelId="{00CBC1BA-4090-CD4E-95CE-0880BB82E72B}" type="presParOf" srcId="{346461AD-1E6C-9A4A-957E-5B552753E901}" destId="{AB698515-81B1-3947-8783-8D1964C56067}" srcOrd="1" destOrd="0" presId="urn:microsoft.com/office/officeart/2005/8/layout/hierarchy3"/>
    <dgm:cxn modelId="{8CF787A0-EB4D-BE4F-9DBC-051F410FFE8B}" type="presParOf" srcId="{4ED08260-0AFA-8344-A8FE-3D911182DEC9}" destId="{9E4215A1-1D73-0A48-BCF0-351266D75F8C}" srcOrd="1" destOrd="0" presId="urn:microsoft.com/office/officeart/2005/8/layout/hierarchy3"/>
    <dgm:cxn modelId="{2E348BF2-3796-1E48-9168-1E396282D012}" type="presParOf" srcId="{9E4215A1-1D73-0A48-BCF0-351266D75F8C}" destId="{7BB987F3-CB4B-604D-8C43-FFE1EC602D63}" srcOrd="0" destOrd="0" presId="urn:microsoft.com/office/officeart/2005/8/layout/hierarchy3"/>
    <dgm:cxn modelId="{E3DB0F5A-0B48-3045-B47F-82DF58900AE1}" type="presParOf" srcId="{9E4215A1-1D73-0A48-BCF0-351266D75F8C}" destId="{BA975B2C-0A84-9848-8095-5BC9DE506EEA}" srcOrd="1" destOrd="0" presId="urn:microsoft.com/office/officeart/2005/8/layout/hierarchy3"/>
    <dgm:cxn modelId="{104DAEDD-5F29-084E-A84C-BF6FC062BACE}" type="presParOf" srcId="{9E4215A1-1D73-0A48-BCF0-351266D75F8C}" destId="{72526D07-FA3F-FF42-AE10-C9BEEFCF0C3D}" srcOrd="2" destOrd="0" presId="urn:microsoft.com/office/officeart/2005/8/layout/hierarchy3"/>
    <dgm:cxn modelId="{361D3757-8B9E-DB4D-B989-A93B6A187306}" type="presParOf" srcId="{9E4215A1-1D73-0A48-BCF0-351266D75F8C}" destId="{6A581072-9A90-8049-A39D-22FA24FFE6F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x-none"/>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8BDDD41-8D45-46E8-A884-F01AF9C6EE73}" type="datetimeFigureOut">
              <a:rPr lang="x-none" smtClean="0"/>
              <a:t>2/16/15</a:t>
            </a:fld>
            <a:endParaRPr lang="x-non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x-non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x-none"/>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35837AF-B014-4595-9A0D-CDB53FBD8860}" type="slidenum">
              <a:rPr lang="x-none" smtClean="0"/>
              <a:t>‹#›</a:t>
            </a:fld>
            <a:endParaRPr lang="x-none"/>
          </a:p>
        </p:txBody>
      </p:sp>
    </p:spTree>
    <p:extLst>
      <p:ext uri="{BB962C8B-B14F-4D97-AF65-F5344CB8AC3E}">
        <p14:creationId xmlns:p14="http://schemas.microsoft.com/office/powerpoint/2010/main" val="13611784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Font typeface="Arial"/>
              <a:buChar char="•"/>
              <a:defRPr/>
            </a:pPr>
            <a:r>
              <a:rPr lang="en-US" dirty="0" smtClean="0"/>
              <a:t> Test: </a:t>
            </a:r>
            <a:r>
              <a:rPr lang="en-US" baseline="0" dirty="0" smtClean="0"/>
              <a:t>   </a:t>
            </a:r>
            <a:r>
              <a:rPr lang="en-US" dirty="0" smtClean="0">
                <a:solidFill>
                  <a:srgbClr val="FF0000"/>
                </a:solidFill>
              </a:rPr>
              <a:t>Fasting homocysteine level</a:t>
            </a:r>
            <a:r>
              <a:rPr lang="en-US" dirty="0" smtClean="0"/>
              <a:t>.</a:t>
            </a:r>
          </a:p>
          <a:p>
            <a:endParaRPr lang="en-US" dirty="0"/>
          </a:p>
        </p:txBody>
      </p:sp>
      <p:sp>
        <p:nvSpPr>
          <p:cNvPr id="4" name="Slide Number Placeholder 3"/>
          <p:cNvSpPr>
            <a:spLocks noGrp="1"/>
          </p:cNvSpPr>
          <p:nvPr>
            <p:ph type="sldNum" sz="quarter" idx="10"/>
          </p:nvPr>
        </p:nvSpPr>
        <p:spPr/>
        <p:txBody>
          <a:bodyPr/>
          <a:lstStyle/>
          <a:p>
            <a:fld id="{735837AF-B014-4595-9A0D-CDB53FBD8860}" type="slidenum">
              <a:rPr lang="x-none" smtClean="0"/>
              <a:t>16</a:t>
            </a:fld>
            <a:endParaRPr lang="x-none"/>
          </a:p>
        </p:txBody>
      </p:sp>
    </p:spTree>
    <p:extLst>
      <p:ext uri="{BB962C8B-B14F-4D97-AF65-F5344CB8AC3E}">
        <p14:creationId xmlns:p14="http://schemas.microsoft.com/office/powerpoint/2010/main" val="376093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lgn="l" rtl="0">
              <a:spcBef>
                <a:spcPts val="2000"/>
              </a:spcBef>
              <a:buClr>
                <a:schemeClr val="accent3"/>
              </a:buClr>
            </a:pPr>
            <a:r>
              <a:rPr lang="en-US" dirty="0" smtClean="0"/>
              <a:t>These individuals are at substantially increased lifetime risk for ASCVD events and death</a:t>
            </a:r>
          </a:p>
          <a:p>
            <a:pPr marL="457200" lvl="0" indent="-457200" algn="l" rtl="0">
              <a:spcBef>
                <a:spcPts val="2000"/>
              </a:spcBef>
              <a:buClr>
                <a:schemeClr val="accent3"/>
              </a:buClr>
            </a:pPr>
            <a:r>
              <a:rPr lang="en-US" dirty="0" smtClean="0"/>
              <a:t>Greater morbidity and worse survival following the onset of clinical ASCVD</a:t>
            </a:r>
          </a:p>
          <a:p>
            <a:endParaRPr lang="en-US" dirty="0"/>
          </a:p>
        </p:txBody>
      </p:sp>
      <p:sp>
        <p:nvSpPr>
          <p:cNvPr id="4" name="Slide Number Placeholder 3"/>
          <p:cNvSpPr>
            <a:spLocks noGrp="1"/>
          </p:cNvSpPr>
          <p:nvPr>
            <p:ph type="sldNum" sz="quarter" idx="10"/>
          </p:nvPr>
        </p:nvSpPr>
        <p:spPr/>
        <p:txBody>
          <a:bodyPr/>
          <a:lstStyle/>
          <a:p>
            <a:fld id="{735837AF-B014-4595-9A0D-CDB53FBD8860}" type="slidenum">
              <a:rPr lang="x-none" smtClean="0"/>
              <a:t>42</a:t>
            </a:fld>
            <a:endParaRPr lang="x-none"/>
          </a:p>
        </p:txBody>
      </p:sp>
    </p:spTree>
    <p:extLst>
      <p:ext uri="{BB962C8B-B14F-4D97-AF65-F5344CB8AC3E}">
        <p14:creationId xmlns:p14="http://schemas.microsoft.com/office/powerpoint/2010/main" val="3317079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According to ATP III Guidelines; Major risk factors that can modify LDL goals are as following;</a:t>
            </a:r>
            <a:endParaRPr lang="x-none" dirty="0" smtClean="0"/>
          </a:p>
          <a:p>
            <a:pPr algn="l"/>
            <a:endParaRPr lang="en-US" dirty="0"/>
          </a:p>
        </p:txBody>
      </p:sp>
      <p:sp>
        <p:nvSpPr>
          <p:cNvPr id="4" name="Slide Number Placeholder 3"/>
          <p:cNvSpPr>
            <a:spLocks noGrp="1"/>
          </p:cNvSpPr>
          <p:nvPr>
            <p:ph type="sldNum" sz="quarter" idx="10"/>
          </p:nvPr>
        </p:nvSpPr>
        <p:spPr/>
        <p:txBody>
          <a:bodyPr/>
          <a:lstStyle/>
          <a:p>
            <a:fld id="{735837AF-B014-4595-9A0D-CDB53FBD8860}" type="slidenum">
              <a:rPr lang="x-none" smtClean="0"/>
              <a:t>47</a:t>
            </a:fld>
            <a:endParaRPr lang="x-none"/>
          </a:p>
        </p:txBody>
      </p:sp>
    </p:spTree>
    <p:extLst>
      <p:ext uri="{BB962C8B-B14F-4D97-AF65-F5344CB8AC3E}">
        <p14:creationId xmlns:p14="http://schemas.microsoft.com/office/powerpoint/2010/main" val="4061282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CHD Risk Equivalents are mentioned in both ATP III and IV guidelines to be as following; Clinical CHD, Symptomatic carotid artery disease, Peripheral arterial disease, Abdominal aortic aneurysm and Diabetes Mellitus</a:t>
            </a:r>
            <a:endParaRPr lang="x-none" dirty="0" smtClean="0"/>
          </a:p>
          <a:p>
            <a:pPr algn="l"/>
            <a:r>
              <a:rPr lang="en-US" dirty="0" smtClean="0"/>
              <a:t>Special Considerations:</a:t>
            </a:r>
          </a:p>
          <a:p>
            <a:pPr algn="l" rtl="0"/>
            <a:r>
              <a:rPr lang="en-US" dirty="0" smtClean="0"/>
              <a:t>If triglycerides 200-499mg\</a:t>
            </a:r>
            <a:r>
              <a:rPr lang="en-US" dirty="0" err="1" smtClean="0"/>
              <a:t>dL</a:t>
            </a:r>
            <a:r>
              <a:rPr lang="en-US" dirty="0" smtClean="0"/>
              <a:t> after LDL goal is reached, consider adding drug if needed to reach non HDL goal.</a:t>
            </a:r>
          </a:p>
          <a:p>
            <a:pPr algn="l" rtl="0"/>
            <a:r>
              <a:rPr lang="en-US" dirty="0" smtClean="0"/>
              <a:t>If triglycerides &gt;500 mg\</a:t>
            </a:r>
            <a:r>
              <a:rPr lang="en-US" dirty="0" err="1" smtClean="0"/>
              <a:t>dL</a:t>
            </a:r>
            <a:r>
              <a:rPr lang="en-US" dirty="0" smtClean="0"/>
              <a:t> :-</a:t>
            </a:r>
          </a:p>
          <a:p>
            <a:pPr marL="0" indent="0" algn="l" rtl="0">
              <a:buNone/>
            </a:pPr>
            <a:r>
              <a:rPr lang="en-US" dirty="0" smtClean="0"/>
              <a:t>1- Triglycerides </a:t>
            </a:r>
          </a:p>
          <a:p>
            <a:pPr marL="0" indent="0" algn="l" rtl="0">
              <a:buNone/>
            </a:pPr>
            <a:r>
              <a:rPr lang="en-US" dirty="0" smtClean="0"/>
              <a:t>2- LDL </a:t>
            </a:r>
          </a:p>
          <a:p>
            <a:pPr marL="0" indent="0" algn="l" rtl="0">
              <a:buNone/>
            </a:pPr>
            <a:r>
              <a:rPr lang="en-US" dirty="0" smtClean="0"/>
              <a:t>3- non HDL </a:t>
            </a:r>
          </a:p>
          <a:p>
            <a:pPr marL="0" indent="0" algn="l" rtl="0">
              <a:buNone/>
            </a:pPr>
            <a:r>
              <a:rPr lang="en-US" dirty="0" smtClean="0"/>
              <a:t>4- HDL</a:t>
            </a:r>
          </a:p>
        </p:txBody>
      </p:sp>
      <p:sp>
        <p:nvSpPr>
          <p:cNvPr id="4" name="Slide Number Placeholder 3"/>
          <p:cNvSpPr>
            <a:spLocks noGrp="1"/>
          </p:cNvSpPr>
          <p:nvPr>
            <p:ph type="sldNum" sz="quarter" idx="10"/>
          </p:nvPr>
        </p:nvSpPr>
        <p:spPr/>
        <p:txBody>
          <a:bodyPr/>
          <a:lstStyle/>
          <a:p>
            <a:fld id="{735837AF-B014-4595-9A0D-CDB53FBD8860}" type="slidenum">
              <a:rPr lang="x-none" smtClean="0"/>
              <a:t>48</a:t>
            </a:fld>
            <a:endParaRPr lang="x-none"/>
          </a:p>
        </p:txBody>
      </p:sp>
    </p:spTree>
    <p:extLst>
      <p:ext uri="{BB962C8B-B14F-4D97-AF65-F5344CB8AC3E}">
        <p14:creationId xmlns:p14="http://schemas.microsoft.com/office/powerpoint/2010/main" val="3822218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ATP IV guidelines mainly focused on the treatment of blood cholesterol to reduce ASCVD risk</a:t>
            </a:r>
          </a:p>
          <a:p>
            <a:pPr algn="l" rtl="0"/>
            <a:r>
              <a:rPr lang="en-US" dirty="0" smtClean="0"/>
              <a:t>Identification of </a:t>
            </a:r>
            <a:r>
              <a:rPr lang="en-US" u="sng" dirty="0" smtClean="0"/>
              <a:t>Patient</a:t>
            </a:r>
            <a:r>
              <a:rPr lang="en-US" dirty="0" smtClean="0"/>
              <a:t> characteristics, </a:t>
            </a:r>
            <a:r>
              <a:rPr lang="en-US" u="sng" dirty="0" smtClean="0"/>
              <a:t>Type</a:t>
            </a:r>
            <a:r>
              <a:rPr lang="en-US" dirty="0" smtClean="0"/>
              <a:t> of therapy and </a:t>
            </a:r>
            <a:r>
              <a:rPr lang="en-US" u="sng" dirty="0" smtClean="0"/>
              <a:t>Intensity</a:t>
            </a:r>
            <a:r>
              <a:rPr lang="en-US" dirty="0" smtClean="0"/>
              <a:t> of therapy </a:t>
            </a:r>
          </a:p>
          <a:p>
            <a:pPr algn="l" rtl="0"/>
            <a:r>
              <a:rPr lang="en-US" smtClean="0"/>
              <a:t>Identification of high- and moderate-intensity statin therapy for the use of 2ndry and 1ry prevention of ASCVD events</a:t>
            </a:r>
            <a:endParaRPr lang="en-US" dirty="0" smtClean="0"/>
          </a:p>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EBM indicated a consistent reduction in ASCVD events from Statin therapy in 2ndy and 1ry prevention populations</a:t>
            </a:r>
            <a:endParaRPr lang="x-none" dirty="0" smtClean="0"/>
          </a:p>
          <a:p>
            <a:pPr algn="l"/>
            <a:endParaRPr lang="en-US" dirty="0"/>
          </a:p>
        </p:txBody>
      </p:sp>
      <p:sp>
        <p:nvSpPr>
          <p:cNvPr id="4" name="Slide Number Placeholder 3"/>
          <p:cNvSpPr>
            <a:spLocks noGrp="1"/>
          </p:cNvSpPr>
          <p:nvPr>
            <p:ph type="sldNum" sz="quarter" idx="10"/>
          </p:nvPr>
        </p:nvSpPr>
        <p:spPr/>
        <p:txBody>
          <a:bodyPr/>
          <a:lstStyle/>
          <a:p>
            <a:fld id="{735837AF-B014-4595-9A0D-CDB53FBD8860}" type="slidenum">
              <a:rPr lang="x-none" smtClean="0"/>
              <a:t>50</a:t>
            </a:fld>
            <a:endParaRPr lang="x-none"/>
          </a:p>
        </p:txBody>
      </p:sp>
    </p:spTree>
    <p:extLst>
      <p:ext uri="{BB962C8B-B14F-4D97-AF65-F5344CB8AC3E}">
        <p14:creationId xmlns:p14="http://schemas.microsoft.com/office/powerpoint/2010/main" val="3407730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ASCVD risk reduction in </a:t>
            </a:r>
            <a:r>
              <a:rPr lang="en-US" i="1" dirty="0" smtClean="0"/>
              <a:t>those most likely to benefit </a:t>
            </a:r>
            <a:r>
              <a:rPr lang="en-US" dirty="0" smtClean="0"/>
              <a:t>where the potential for ASCVD risk reduction benefit clearly exceeds the potential for adverse effects in adults</a:t>
            </a:r>
            <a:endParaRPr lang="en-US" i="1" dirty="0" smtClean="0"/>
          </a:p>
          <a:p>
            <a:endParaRPr lang="en-US" dirty="0"/>
          </a:p>
        </p:txBody>
      </p:sp>
      <p:sp>
        <p:nvSpPr>
          <p:cNvPr id="4" name="Slide Number Placeholder 3"/>
          <p:cNvSpPr>
            <a:spLocks noGrp="1"/>
          </p:cNvSpPr>
          <p:nvPr>
            <p:ph type="sldNum" sz="quarter" idx="10"/>
          </p:nvPr>
        </p:nvSpPr>
        <p:spPr/>
        <p:txBody>
          <a:bodyPr/>
          <a:lstStyle/>
          <a:p>
            <a:fld id="{735837AF-B014-4595-9A0D-CDB53FBD8860}" type="slidenum">
              <a:rPr lang="x-none" smtClean="0"/>
              <a:t>51</a:t>
            </a:fld>
            <a:endParaRPr lang="x-none"/>
          </a:p>
        </p:txBody>
      </p:sp>
    </p:spTree>
    <p:extLst>
      <p:ext uri="{BB962C8B-B14F-4D97-AF65-F5344CB8AC3E}">
        <p14:creationId xmlns:p14="http://schemas.microsoft.com/office/powerpoint/2010/main" val="2278854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https://</a:t>
            </a:r>
            <a:r>
              <a:rPr lang="en-US" dirty="0" err="1" smtClean="0"/>
              <a:t>www.youtube.com</a:t>
            </a:r>
            <a:r>
              <a:rPr lang="en-US" dirty="0" smtClean="0"/>
              <a:t>/</a:t>
            </a:r>
            <a:r>
              <a:rPr lang="en-US" dirty="0" err="1" smtClean="0"/>
              <a:t>watch?v</a:t>
            </a:r>
            <a:r>
              <a:rPr lang="en-US" dirty="0" smtClean="0"/>
              <a:t>=afYCN3Upy_w</a:t>
            </a:r>
          </a:p>
        </p:txBody>
      </p:sp>
      <p:sp>
        <p:nvSpPr>
          <p:cNvPr id="4" name="Slide Number Placeholder 3"/>
          <p:cNvSpPr>
            <a:spLocks noGrp="1"/>
          </p:cNvSpPr>
          <p:nvPr>
            <p:ph type="sldNum" sz="quarter" idx="10"/>
          </p:nvPr>
        </p:nvSpPr>
        <p:spPr/>
        <p:txBody>
          <a:bodyPr/>
          <a:lstStyle/>
          <a:p>
            <a:fld id="{735837AF-B014-4595-9A0D-CDB53FBD8860}" type="slidenum">
              <a:rPr lang="x-none" smtClean="0"/>
              <a:t>54</a:t>
            </a:fld>
            <a:endParaRPr lang="x-none"/>
          </a:p>
        </p:txBody>
      </p:sp>
    </p:spTree>
    <p:extLst>
      <p:ext uri="{BB962C8B-B14F-4D97-AF65-F5344CB8AC3E}">
        <p14:creationId xmlns:p14="http://schemas.microsoft.com/office/powerpoint/2010/main" val="263024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Positive VS</a:t>
            </a:r>
            <a:r>
              <a:rPr lang="en-US" baseline="0" dirty="0" smtClean="0"/>
              <a:t> Negative</a:t>
            </a:r>
            <a:endParaRPr lang="en-US" dirty="0"/>
          </a:p>
        </p:txBody>
      </p:sp>
      <p:sp>
        <p:nvSpPr>
          <p:cNvPr id="4" name="Slide Number Placeholder 3"/>
          <p:cNvSpPr>
            <a:spLocks noGrp="1"/>
          </p:cNvSpPr>
          <p:nvPr>
            <p:ph type="sldNum" sz="quarter" idx="10"/>
          </p:nvPr>
        </p:nvSpPr>
        <p:spPr/>
        <p:txBody>
          <a:bodyPr/>
          <a:lstStyle/>
          <a:p>
            <a:fld id="{735837AF-B014-4595-9A0D-CDB53FBD8860}" type="slidenum">
              <a:rPr lang="x-none" smtClean="0"/>
              <a:t>28</a:t>
            </a:fld>
            <a:endParaRPr lang="x-none"/>
          </a:p>
        </p:txBody>
      </p:sp>
    </p:spTree>
    <p:extLst>
      <p:ext uri="{BB962C8B-B14F-4D97-AF65-F5344CB8AC3E}">
        <p14:creationId xmlns:p14="http://schemas.microsoft.com/office/powerpoint/2010/main" val="167380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smtClean="0"/>
              <a:t> (also can present with </a:t>
            </a:r>
            <a:r>
              <a:rPr lang="en-US" dirty="0" err="1" smtClean="0"/>
              <a:t>bradycardia</a:t>
            </a:r>
            <a:r>
              <a:rPr lang="en-US" dirty="0" smtClean="0"/>
              <a:t>)</a:t>
            </a:r>
          </a:p>
          <a:p>
            <a:pPr algn="l"/>
            <a:endParaRPr lang="en-US" dirty="0"/>
          </a:p>
        </p:txBody>
      </p:sp>
      <p:sp>
        <p:nvSpPr>
          <p:cNvPr id="4" name="Slide Number Placeholder 3"/>
          <p:cNvSpPr>
            <a:spLocks noGrp="1"/>
          </p:cNvSpPr>
          <p:nvPr>
            <p:ph type="sldNum" sz="quarter" idx="10"/>
          </p:nvPr>
        </p:nvSpPr>
        <p:spPr/>
        <p:txBody>
          <a:bodyPr/>
          <a:lstStyle/>
          <a:p>
            <a:fld id="{735837AF-B014-4595-9A0D-CDB53FBD8860}" type="slidenum">
              <a:rPr lang="x-none" smtClean="0"/>
              <a:t>29</a:t>
            </a:fld>
            <a:endParaRPr lang="x-none"/>
          </a:p>
        </p:txBody>
      </p:sp>
    </p:spTree>
    <p:extLst>
      <p:ext uri="{BB962C8B-B14F-4D97-AF65-F5344CB8AC3E}">
        <p14:creationId xmlns:p14="http://schemas.microsoft.com/office/powerpoint/2010/main" val="1491311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Lifestyle Modification</a:t>
            </a:r>
          </a:p>
          <a:p>
            <a:pPr lvl="1" algn="l" rtl="0"/>
            <a:r>
              <a:rPr lang="en-US" dirty="0" smtClean="0"/>
              <a:t>Cessation of smoking.</a:t>
            </a:r>
          </a:p>
          <a:p>
            <a:pPr lvl="1" algn="l" rtl="0"/>
            <a:r>
              <a:rPr lang="en-US" dirty="0" smtClean="0"/>
              <a:t>Regular exercise.</a:t>
            </a:r>
          </a:p>
          <a:p>
            <a:pPr lvl="1" algn="l" rtl="0"/>
            <a:r>
              <a:rPr lang="en-US" dirty="0" smtClean="0"/>
              <a:t>Weight control and healthy diet.</a:t>
            </a:r>
          </a:p>
          <a:p>
            <a:pPr lvl="1" algn="l" rtl="0"/>
            <a:r>
              <a:rPr lang="en-US" dirty="0" smtClean="0"/>
              <a:t>Control blood sugar and blood pressure</a:t>
            </a:r>
            <a:endParaRPr lang="x-none" dirty="0" smtClean="0"/>
          </a:p>
        </p:txBody>
      </p:sp>
      <p:sp>
        <p:nvSpPr>
          <p:cNvPr id="4" name="Slide Number Placeholder 3"/>
          <p:cNvSpPr>
            <a:spLocks noGrp="1"/>
          </p:cNvSpPr>
          <p:nvPr>
            <p:ph type="sldNum" sz="quarter" idx="10"/>
          </p:nvPr>
        </p:nvSpPr>
        <p:spPr/>
        <p:txBody>
          <a:bodyPr/>
          <a:lstStyle/>
          <a:p>
            <a:fld id="{735837AF-B014-4595-9A0D-CDB53FBD8860}" type="slidenum">
              <a:rPr lang="x-none" smtClean="0"/>
              <a:t>32</a:t>
            </a:fld>
            <a:endParaRPr lang="x-none"/>
          </a:p>
        </p:txBody>
      </p:sp>
    </p:spTree>
    <p:extLst>
      <p:ext uri="{BB962C8B-B14F-4D97-AF65-F5344CB8AC3E}">
        <p14:creationId xmlns:p14="http://schemas.microsoft.com/office/powerpoint/2010/main" val="282107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dirty="0" smtClean="0"/>
              <a:t>the achievement and maintenance of good health is being emphasized in programs from The American Heart Association that promote seven ideal cardiovascular health metrics, including :</a:t>
            </a:r>
          </a:p>
          <a:p>
            <a:pPr marL="0" indent="0" algn="l">
              <a:buNone/>
            </a:pPr>
            <a:endParaRPr lang="en-US" sz="1200" dirty="0" smtClean="0"/>
          </a:p>
          <a:p>
            <a:pPr marL="0" indent="0" algn="l">
              <a:buNone/>
            </a:pPr>
            <a:r>
              <a:rPr lang="en-US" sz="1200" dirty="0" smtClean="0"/>
              <a:t>Not smoking</a:t>
            </a:r>
          </a:p>
          <a:p>
            <a:pPr marL="0" indent="0" algn="l">
              <a:buNone/>
            </a:pPr>
            <a:r>
              <a:rPr lang="en-US" sz="1200" dirty="0" smtClean="0"/>
              <a:t>Being physically active</a:t>
            </a:r>
          </a:p>
          <a:p>
            <a:pPr marL="0" indent="0" algn="l">
              <a:buNone/>
            </a:pPr>
            <a:r>
              <a:rPr lang="en-US" sz="1200" dirty="0" smtClean="0"/>
              <a:t>Having a normal blood pressure</a:t>
            </a:r>
          </a:p>
          <a:p>
            <a:pPr marL="0" indent="0" algn="l">
              <a:buNone/>
            </a:pPr>
            <a:r>
              <a:rPr lang="en-US" sz="1200" dirty="0" smtClean="0"/>
              <a:t>Having a normal blood glucose level</a:t>
            </a:r>
          </a:p>
          <a:p>
            <a:pPr marL="0" indent="0" algn="l">
              <a:buNone/>
            </a:pPr>
            <a:r>
              <a:rPr lang="en-US" sz="1200" dirty="0" smtClean="0"/>
              <a:t>Having a normal total cholesterol level</a:t>
            </a:r>
          </a:p>
          <a:p>
            <a:pPr marL="0" indent="0" algn="l">
              <a:buNone/>
            </a:pPr>
            <a:r>
              <a:rPr lang="en-US" sz="1200" dirty="0" smtClean="0"/>
              <a:t>Being normal weight</a:t>
            </a:r>
          </a:p>
          <a:p>
            <a:pPr marL="0" indent="0" algn="l">
              <a:buNone/>
            </a:pPr>
            <a:r>
              <a:rPr lang="en-US" sz="1200" dirty="0" smtClean="0"/>
              <a:t>Eating a healthy diet</a:t>
            </a:r>
          </a:p>
          <a:p>
            <a:pPr marL="0" indent="0" algn="l">
              <a:buNone/>
            </a:pPr>
            <a:endParaRPr lang="en-US" sz="1200" dirty="0" smtClean="0"/>
          </a:p>
          <a:p>
            <a:pPr marL="0" indent="0" algn="l">
              <a:buNone/>
            </a:pPr>
            <a:r>
              <a:rPr lang="en-US" sz="900" dirty="0" smtClean="0"/>
              <a:t>-Lloyd-Jones DM, Hong Y, Labarthe D, et al. Defining and setting national goals for cardiovascular health promotion and disease reduction: the American Heart Association's strategic Impact Goal through 2020 and beyond. Circulation 2010; 121:586.</a:t>
            </a:r>
          </a:p>
          <a:p>
            <a:endParaRPr lang="en-US" dirty="0"/>
          </a:p>
        </p:txBody>
      </p:sp>
      <p:sp>
        <p:nvSpPr>
          <p:cNvPr id="4" name="Slide Number Placeholder 3"/>
          <p:cNvSpPr>
            <a:spLocks noGrp="1"/>
          </p:cNvSpPr>
          <p:nvPr>
            <p:ph type="sldNum" sz="quarter" idx="10"/>
          </p:nvPr>
        </p:nvSpPr>
        <p:spPr/>
        <p:txBody>
          <a:bodyPr/>
          <a:lstStyle/>
          <a:p>
            <a:fld id="{735837AF-B014-4595-9A0D-CDB53FBD8860}" type="slidenum">
              <a:rPr lang="x-none" smtClean="0"/>
              <a:t>33</a:t>
            </a:fld>
            <a:endParaRPr lang="x-none"/>
          </a:p>
        </p:txBody>
      </p:sp>
    </p:spTree>
    <p:extLst>
      <p:ext uri="{BB962C8B-B14F-4D97-AF65-F5344CB8AC3E}">
        <p14:creationId xmlns:p14="http://schemas.microsoft.com/office/powerpoint/2010/main" val="1826743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Dyslipidemia refers to the condition of abnormal lipid levels in the bloodstream and is a major risk factor for coronary heart disease .</a:t>
            </a:r>
          </a:p>
          <a:p>
            <a:pPr algn="l" rtl="0"/>
            <a:r>
              <a:rPr lang="en-US" dirty="0" smtClean="0"/>
              <a:t>Lipids include not only cholesterol but also phospholipids , triglycerides and cholestreryl-esters.</a:t>
            </a:r>
            <a:endParaRPr lang="x-none" dirty="0" smtClean="0"/>
          </a:p>
          <a:p>
            <a:endParaRPr lang="en-US" dirty="0"/>
          </a:p>
        </p:txBody>
      </p:sp>
      <p:sp>
        <p:nvSpPr>
          <p:cNvPr id="4" name="Slide Number Placeholder 3"/>
          <p:cNvSpPr>
            <a:spLocks noGrp="1"/>
          </p:cNvSpPr>
          <p:nvPr>
            <p:ph type="sldNum" sz="quarter" idx="10"/>
          </p:nvPr>
        </p:nvSpPr>
        <p:spPr/>
        <p:txBody>
          <a:bodyPr/>
          <a:lstStyle/>
          <a:p>
            <a:fld id="{735837AF-B014-4595-9A0D-CDB53FBD8860}" type="slidenum">
              <a:rPr lang="x-none" smtClean="0"/>
              <a:t>35</a:t>
            </a:fld>
            <a:endParaRPr lang="x-none"/>
          </a:p>
        </p:txBody>
      </p:sp>
    </p:spTree>
    <p:extLst>
      <p:ext uri="{BB962C8B-B14F-4D97-AF65-F5344CB8AC3E}">
        <p14:creationId xmlns:p14="http://schemas.microsoft.com/office/powerpoint/2010/main" val="520804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r>
              <a:rPr lang="en-US" u="sng" dirty="0" smtClean="0"/>
              <a:t>While in non-fasting state you can measure only :</a:t>
            </a:r>
          </a:p>
          <a:p>
            <a:pPr lvl="1" algn="l" rtl="0">
              <a:buFont typeface="Arial"/>
              <a:buChar char="•"/>
            </a:pPr>
            <a:r>
              <a:rPr lang="en-US" dirty="0" smtClean="0"/>
              <a:t>Total cholesterol </a:t>
            </a:r>
          </a:p>
          <a:p>
            <a:pPr lvl="1" algn="l" rtl="0">
              <a:buFont typeface="Arial"/>
              <a:buChar char="•"/>
            </a:pPr>
            <a:r>
              <a:rPr lang="en-US" dirty="0" smtClean="0"/>
              <a:t>HDL</a:t>
            </a:r>
          </a:p>
          <a:p>
            <a:pPr marL="0" marR="0" lvl="0" indent="0" algn="l" defTabSz="914400" rtl="1"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1" eaLnBrk="1" fontAlgn="auto" latinLnBrk="0" hangingPunct="1">
              <a:lnSpc>
                <a:spcPct val="100000"/>
              </a:lnSpc>
              <a:spcBef>
                <a:spcPts val="0"/>
              </a:spcBef>
              <a:spcAft>
                <a:spcPts val="0"/>
              </a:spcAft>
              <a:buClrTx/>
              <a:buSzTx/>
              <a:buFontTx/>
              <a:buNone/>
              <a:tabLst/>
              <a:defRPr/>
            </a:pPr>
            <a:r>
              <a:rPr lang="en-US" dirty="0" smtClean="0"/>
              <a:t>According to the American Heart Association (AHA), you should keep your cholesterol ratio at or below 5:1. The ideal cholesterol ratio is about 3.5:1.</a:t>
            </a:r>
          </a:p>
          <a:p>
            <a:pPr algn="l"/>
            <a:endParaRPr lang="en-US" dirty="0"/>
          </a:p>
        </p:txBody>
      </p:sp>
      <p:sp>
        <p:nvSpPr>
          <p:cNvPr id="4" name="Slide Number Placeholder 3"/>
          <p:cNvSpPr>
            <a:spLocks noGrp="1"/>
          </p:cNvSpPr>
          <p:nvPr>
            <p:ph type="sldNum" sz="quarter" idx="10"/>
          </p:nvPr>
        </p:nvSpPr>
        <p:spPr/>
        <p:txBody>
          <a:bodyPr/>
          <a:lstStyle/>
          <a:p>
            <a:fld id="{735837AF-B014-4595-9A0D-CDB53FBD8860}" type="slidenum">
              <a:rPr lang="x-none" smtClean="0"/>
              <a:t>37</a:t>
            </a:fld>
            <a:endParaRPr lang="x-none"/>
          </a:p>
        </p:txBody>
      </p:sp>
    </p:spTree>
    <p:extLst>
      <p:ext uri="{BB962C8B-B14F-4D97-AF65-F5344CB8AC3E}">
        <p14:creationId xmlns:p14="http://schemas.microsoft.com/office/powerpoint/2010/main" val="2576818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smtClean="0"/>
              <a:t>Primary prevention: </a:t>
            </a:r>
          </a:p>
          <a:p>
            <a:pPr marL="982663" algn="l" rtl="0">
              <a:buFont typeface="Arial"/>
              <a:buChar char="•"/>
            </a:pPr>
            <a:r>
              <a:rPr lang="en-US" dirty="0" smtClean="0"/>
              <a:t>Preventive measures in patients without diagnosed cardiovascular disease</a:t>
            </a:r>
            <a:r>
              <a:rPr lang="x-none" dirty="0" smtClean="0"/>
              <a:t>.</a:t>
            </a:r>
          </a:p>
          <a:p>
            <a:pPr marL="982663" algn="l">
              <a:buFont typeface="Arial"/>
              <a:buChar char="•"/>
            </a:pPr>
            <a:r>
              <a:rPr lang="en-US" dirty="0" smtClean="0"/>
              <a:t>First presentation of CVD could be sudden cardiac death</a:t>
            </a:r>
          </a:p>
          <a:p>
            <a:pPr marL="982663" algn="l">
              <a:buFont typeface="Arial"/>
              <a:buChar char="•"/>
            </a:pPr>
            <a:r>
              <a:rPr lang="en-US" dirty="0" smtClean="0"/>
              <a:t>Aims to prevent new onset CVD via reducing risk factors</a:t>
            </a:r>
          </a:p>
          <a:p>
            <a:pPr algn="l" rtl="0"/>
            <a:r>
              <a:rPr lang="en-US" b="1" dirty="0" smtClean="0"/>
              <a:t>Secondary prevention: </a:t>
            </a:r>
          </a:p>
          <a:p>
            <a:pPr marL="982663" algn="l" rtl="0">
              <a:buFont typeface="Arial"/>
              <a:buChar char="•"/>
            </a:pPr>
            <a:r>
              <a:rPr lang="en-US" dirty="0" smtClean="0"/>
              <a:t>Preventive measures in patients with diagnosis of cardiovascular disease</a:t>
            </a:r>
          </a:p>
          <a:p>
            <a:pPr marL="982663" algn="l" rtl="0">
              <a:buFont typeface="Arial"/>
              <a:buChar char="•"/>
            </a:pPr>
            <a:r>
              <a:rPr lang="en-US" dirty="0" smtClean="0"/>
              <a:t>Lowering LDL-C reduces recurrent events </a:t>
            </a:r>
          </a:p>
          <a:p>
            <a:pPr algn="l"/>
            <a:endParaRPr lang="en-US" dirty="0"/>
          </a:p>
        </p:txBody>
      </p:sp>
      <p:sp>
        <p:nvSpPr>
          <p:cNvPr id="4" name="Slide Number Placeholder 3"/>
          <p:cNvSpPr>
            <a:spLocks noGrp="1"/>
          </p:cNvSpPr>
          <p:nvPr>
            <p:ph type="sldNum" sz="quarter" idx="10"/>
          </p:nvPr>
        </p:nvSpPr>
        <p:spPr/>
        <p:txBody>
          <a:bodyPr/>
          <a:lstStyle/>
          <a:p>
            <a:fld id="{735837AF-B014-4595-9A0D-CDB53FBD8860}" type="slidenum">
              <a:rPr lang="x-none" smtClean="0"/>
              <a:t>39</a:t>
            </a:fld>
            <a:endParaRPr lang="x-none"/>
          </a:p>
        </p:txBody>
      </p:sp>
    </p:spTree>
    <p:extLst>
      <p:ext uri="{BB962C8B-B14F-4D97-AF65-F5344CB8AC3E}">
        <p14:creationId xmlns:p14="http://schemas.microsoft.com/office/powerpoint/2010/main" val="3328000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Aerobic exercise increase HDL levels. The more the exercise the higher HDL</a:t>
            </a:r>
          </a:p>
          <a:p>
            <a:pPr algn="l" rtl="0"/>
            <a:r>
              <a:rPr lang="en-US" dirty="0" smtClean="0"/>
              <a:t>Weight loss increase HDL</a:t>
            </a:r>
          </a:p>
          <a:p>
            <a:pPr algn="l" rtl="0"/>
            <a:r>
              <a:rPr lang="en-US" dirty="0" smtClean="0"/>
              <a:t>Quitting smoking raises HDL</a:t>
            </a:r>
          </a:p>
          <a:p>
            <a:endParaRPr lang="en-US" dirty="0"/>
          </a:p>
        </p:txBody>
      </p:sp>
      <p:sp>
        <p:nvSpPr>
          <p:cNvPr id="4" name="Slide Number Placeholder 3"/>
          <p:cNvSpPr>
            <a:spLocks noGrp="1"/>
          </p:cNvSpPr>
          <p:nvPr>
            <p:ph type="sldNum" sz="quarter" idx="10"/>
          </p:nvPr>
        </p:nvSpPr>
        <p:spPr/>
        <p:txBody>
          <a:bodyPr/>
          <a:lstStyle/>
          <a:p>
            <a:fld id="{735837AF-B014-4595-9A0D-CDB53FBD8860}" type="slidenum">
              <a:rPr lang="x-none" smtClean="0"/>
              <a:t>41</a:t>
            </a:fld>
            <a:endParaRPr lang="x-none"/>
          </a:p>
        </p:txBody>
      </p:sp>
    </p:spTree>
    <p:extLst>
      <p:ext uri="{BB962C8B-B14F-4D97-AF65-F5344CB8AC3E}">
        <p14:creationId xmlns:p14="http://schemas.microsoft.com/office/powerpoint/2010/main" val="128343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00F9C98-D866-4722-810F-B9FC54D96508}" type="datetimeFigureOut">
              <a:rPr lang="x-none" smtClean="0"/>
              <a:t>2/16/15</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C6DFD1C-469B-4269-9315-8521EB9E5F8C}" type="slidenum">
              <a:rPr lang="x-none" smtClean="0"/>
              <a:t>‹#›</a:t>
            </a:fld>
            <a:endParaRPr lang="x-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00F9C98-D866-4722-810F-B9FC54D96508}" type="datetimeFigureOut">
              <a:rPr lang="x-none" smtClean="0"/>
              <a:t>2/16/15</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EC6DFD1C-469B-4269-9315-8521EB9E5F8C}" type="slidenum">
              <a:rPr lang="x-none" smtClean="0"/>
              <a:t>‹#›</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00F9C98-D866-4722-810F-B9FC54D96508}" type="datetimeFigureOut">
              <a:rPr lang="x-none" smtClean="0"/>
              <a:t>2/16/15</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EC6DFD1C-469B-4269-9315-8521EB9E5F8C}" type="slidenum">
              <a:rPr lang="x-none" smtClean="0"/>
              <a:t>‹#›</a:t>
            </a:fld>
            <a:endParaRPr lang="x-non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00F9C98-D866-4722-810F-B9FC54D96508}" type="datetimeFigureOut">
              <a:rPr lang="x-none" smtClean="0"/>
              <a:t>2/16/15</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EC6DFD1C-469B-4269-9315-8521EB9E5F8C}" type="slidenum">
              <a:rPr lang="x-none" smtClean="0"/>
              <a:t>‹#›</a:t>
            </a:fld>
            <a:endParaRPr lang="x-none"/>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00F9C98-D866-4722-810F-B9FC54D96508}" type="datetimeFigureOut">
              <a:rPr lang="x-none" smtClean="0"/>
              <a:t>2/16/15</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C6DFD1C-469B-4269-9315-8521EB9E5F8C}" type="slidenum">
              <a:rPr lang="x-none" smtClean="0"/>
              <a:t>‹#›</a:t>
            </a:fld>
            <a:endParaRPr lang="x-non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00F9C98-D866-4722-810F-B9FC54D96508}" type="datetimeFigureOut">
              <a:rPr lang="x-none" smtClean="0"/>
              <a:t>2/16/15</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C6DFD1C-469B-4269-9315-8521EB9E5F8C}" type="slidenum">
              <a:rPr lang="x-none" smtClean="0"/>
              <a:t>‹#›</a:t>
            </a:fld>
            <a:endParaRPr lang="x-non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dirty="0"/>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dirty="0"/>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FD612ED2-2DAA-4B5B-AC71-067C5C8E9C52}" type="slidenum">
              <a:rPr lang="en-US"/>
              <a:pPr/>
              <a:t>‹#›</a:t>
            </a:fld>
            <a:endParaRPr lang="en-US" dirty="0"/>
          </a:p>
        </p:txBody>
      </p:sp>
    </p:spTree>
    <p:extLst>
      <p:ext uri="{BB962C8B-B14F-4D97-AF65-F5344CB8AC3E}">
        <p14:creationId xmlns:p14="http://schemas.microsoft.com/office/powerpoint/2010/main" val="4079204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00F9C98-D866-4722-810F-B9FC54D96508}" type="datetimeFigureOut">
              <a:rPr lang="x-none" smtClean="0"/>
              <a:t>2/16/15</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C6DFD1C-469B-4269-9315-8521EB9E5F8C}" type="slidenum">
              <a:rPr lang="x-none" smtClean="0"/>
              <a:t>‹#›</a:t>
            </a:fld>
            <a:endParaRPr 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00F9C98-D866-4722-810F-B9FC54D96508}" type="datetimeFigureOut">
              <a:rPr lang="x-none" smtClean="0"/>
              <a:t>2/16/15</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C6DFD1C-469B-4269-9315-8521EB9E5F8C}" type="slidenum">
              <a:rPr lang="x-none" smtClean="0"/>
              <a:t>‹#›</a:t>
            </a:fld>
            <a:endParaRPr lang="x-none"/>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0F9C98-D866-4722-810F-B9FC54D96508}" type="datetimeFigureOut">
              <a:rPr lang="x-none" smtClean="0"/>
              <a:t>2/16/15</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EC6DFD1C-469B-4269-9315-8521EB9E5F8C}" type="slidenum">
              <a:rPr lang="x-none" smtClean="0"/>
              <a:t>‹#›</a:t>
            </a:fld>
            <a:endParaRPr 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00F9C98-D866-4722-810F-B9FC54D96508}" type="datetimeFigureOut">
              <a:rPr lang="x-none" smtClean="0"/>
              <a:t>2/16/15</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EC6DFD1C-469B-4269-9315-8521EB9E5F8C}" type="slidenum">
              <a:rPr lang="x-none" smtClean="0"/>
              <a:t>‹#›</a:t>
            </a:fld>
            <a:endParaRPr 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00F9C98-D866-4722-810F-B9FC54D96508}" type="datetimeFigureOut">
              <a:rPr lang="x-none" smtClean="0"/>
              <a:t>2/16/15</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EC6DFD1C-469B-4269-9315-8521EB9E5F8C}" type="slidenum">
              <a:rPr lang="x-none" smtClean="0"/>
              <a:t>‹#›</a:t>
            </a:fld>
            <a:endParaRPr lang="x-none"/>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00F9C98-D866-4722-810F-B9FC54D96508}" type="datetimeFigureOut">
              <a:rPr lang="x-none" smtClean="0"/>
              <a:t>2/16/15</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EC6DFD1C-469B-4269-9315-8521EB9E5F8C}" type="slidenum">
              <a:rPr lang="x-none" smtClean="0"/>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0F9C98-D866-4722-810F-B9FC54D96508}" type="datetimeFigureOut">
              <a:rPr lang="x-none" smtClean="0"/>
              <a:t>2/16/15</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EC6DFD1C-469B-4269-9315-8521EB9E5F8C}" type="slidenum">
              <a:rPr lang="x-none" smtClean="0"/>
              <a:t>‹#›</a:t>
            </a:fld>
            <a:endParaRPr lang="x-non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0F9C98-D866-4722-810F-B9FC54D96508}" type="datetimeFigureOut">
              <a:rPr lang="x-none" smtClean="0"/>
              <a:t>2/16/15</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EC6DFD1C-469B-4269-9315-8521EB9E5F8C}" type="slidenum">
              <a:rPr lang="x-none" smtClean="0"/>
              <a:t>‹#›</a:t>
            </a:fld>
            <a:endParaRPr lang="x-non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00F9C98-D866-4722-810F-B9FC54D96508}" type="datetimeFigureOut">
              <a:rPr lang="x-none" smtClean="0"/>
              <a:t>2/16/15</a:t>
            </a:fld>
            <a:endParaRPr lang="x-none"/>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x-none"/>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EC6DFD1C-469B-4269-9315-8521EB9E5F8C}" type="slidenum">
              <a:rPr lang="x-none" smtClean="0"/>
              <a:t>‹#›</a:t>
            </a:fld>
            <a:endParaRPr lang="x-none"/>
          </a:p>
        </p:txBody>
      </p:sp>
    </p:spTree>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7"/>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7"/>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7"/>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7"/>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7"/>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7"/>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7"/>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7"/>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7"/>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gif"/><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gi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 Id="rId3" Type="http://schemas.openxmlformats.org/officeDocument/2006/relationships/image" Target="../media/image2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world-heart-federation.org/cardiovascular-health/cardiovascular-disease-risk-factors/cholesterol/" TargetMode="External"/><Relationship Id="rId4" Type="http://schemas.openxmlformats.org/officeDocument/2006/relationships/hyperlink" Target="http://emedicine.medscape.com/article/153647-overview" TargetMode="External"/><Relationship Id="rId5" Type="http://schemas.openxmlformats.org/officeDocument/2006/relationships/hyperlink" Target="http://www.heart.org/HEARTORG/GettingHealthy/QuitSmoking/QuittingResources/Smoking-Cardiovascular-Disease_UCM_305187_Article.jsp" TargetMode="External"/><Relationship Id="rId6" Type="http://schemas.openxmlformats.org/officeDocument/2006/relationships/hyperlink" Target="http://www.uptodate.com/contents/screening-for-lipid-disorders" TargetMode="External"/><Relationship Id="rId1" Type="http://schemas.openxmlformats.org/officeDocument/2006/relationships/slideLayout" Target="../slideLayouts/slideLayout2.xml"/><Relationship Id="rId2" Type="http://schemas.openxmlformats.org/officeDocument/2006/relationships/hyperlink" Target="https://www.nhlbi.nih.gov/guidelines/cholesterol/atp3_rpt.htm"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www.diabetes.org/diabetes-basics/diagnosis/"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48680"/>
            <a:ext cx="9144000" cy="1024263"/>
          </a:xfrm>
        </p:spPr>
        <p:txBody>
          <a:bodyPr>
            <a:noAutofit/>
          </a:bodyPr>
          <a:lstStyle/>
          <a:p>
            <a:pPr rtl="0"/>
            <a:r>
              <a:rPr lang="en-US" sz="3200" dirty="0"/>
              <a:t>Risk Assessment of Cardiovascular Diseases and Dyslipidemia</a:t>
            </a:r>
            <a:endParaRPr lang="x-none" sz="3200" dirty="0"/>
          </a:p>
        </p:txBody>
      </p:sp>
      <p:sp>
        <p:nvSpPr>
          <p:cNvPr id="3" name="Subtitle 2"/>
          <p:cNvSpPr>
            <a:spLocks noGrp="1"/>
          </p:cNvSpPr>
          <p:nvPr>
            <p:ph type="subTitle" idx="1"/>
          </p:nvPr>
        </p:nvSpPr>
        <p:spPr>
          <a:xfrm>
            <a:off x="2267744" y="5661248"/>
            <a:ext cx="4559424" cy="1066800"/>
          </a:xfrm>
        </p:spPr>
        <p:txBody>
          <a:bodyPr>
            <a:normAutofit lnSpcReduction="10000"/>
          </a:bodyPr>
          <a:lstStyle/>
          <a:p>
            <a:pPr rtl="0"/>
            <a:r>
              <a:rPr lang="en-US" dirty="0" smtClean="0"/>
              <a:t>Done by:</a:t>
            </a:r>
          </a:p>
          <a:p>
            <a:pPr rtl="0"/>
            <a:r>
              <a:rPr lang="en-US" dirty="0" smtClean="0"/>
              <a:t>Faisal AlFayyadh</a:t>
            </a:r>
          </a:p>
          <a:p>
            <a:pPr rtl="0"/>
            <a:r>
              <a:rPr lang="en-US" dirty="0" smtClean="0"/>
              <a:t>Nawaf AlAmiri</a:t>
            </a:r>
          </a:p>
        </p:txBody>
      </p:sp>
      <p:pic>
        <p:nvPicPr>
          <p:cNvPr id="4" name="Picture 3" descr="K_heart_disease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118" y="2276872"/>
            <a:ext cx="5166346" cy="18722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descr="heart-diseas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700808"/>
            <a:ext cx="2615751" cy="28529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8481265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CAD</a:t>
            </a:r>
            <a:endParaRPr lang="x-none" dirty="0"/>
          </a:p>
        </p:txBody>
      </p:sp>
      <p:sp>
        <p:nvSpPr>
          <p:cNvPr id="3" name="Content Placeholder 2"/>
          <p:cNvSpPr>
            <a:spLocks noGrp="1"/>
          </p:cNvSpPr>
          <p:nvPr>
            <p:ph idx="1"/>
          </p:nvPr>
        </p:nvSpPr>
        <p:spPr/>
        <p:txBody>
          <a:bodyPr>
            <a:normAutofit/>
          </a:bodyPr>
          <a:lstStyle/>
          <a:p>
            <a:pPr marL="0" indent="0" algn="l" rtl="0">
              <a:buNone/>
            </a:pPr>
            <a:r>
              <a:rPr lang="en-US" sz="3600" b="1" dirty="0" smtClean="0"/>
              <a:t>Prevalence:</a:t>
            </a:r>
            <a:endParaRPr lang="en-US" sz="3600" dirty="0" smtClean="0"/>
          </a:p>
          <a:p>
            <a:pPr algn="l" rtl="0"/>
            <a:r>
              <a:rPr lang="en-US" dirty="0" smtClean="0"/>
              <a:t>Leading </a:t>
            </a:r>
            <a:r>
              <a:rPr lang="en-US" dirty="0"/>
              <a:t>cause of death for both men and women in the US, with approximately 1 million people dying from it each </a:t>
            </a:r>
            <a:r>
              <a:rPr lang="en-US" dirty="0" smtClean="0"/>
              <a:t>year</a:t>
            </a:r>
          </a:p>
          <a:p>
            <a:pPr algn="l" rtl="0"/>
            <a:endParaRPr lang="en-US" dirty="0"/>
          </a:p>
          <a:p>
            <a:pPr marL="0" indent="0" algn="l" rtl="0">
              <a:buNone/>
            </a:pPr>
            <a:r>
              <a:rPr lang="en-US" sz="3600" b="1" dirty="0" smtClean="0"/>
              <a:t>Pathogenesis:</a:t>
            </a:r>
            <a:endParaRPr lang="en-US" sz="3600" dirty="0"/>
          </a:p>
          <a:p>
            <a:pPr algn="l" rtl="0"/>
            <a:r>
              <a:rPr lang="en-US" dirty="0"/>
              <a:t>CAD is the narrowing of the coronary artery, decreasing the blood supply to the heart, leading to ischemia of the heart muscle </a:t>
            </a:r>
            <a:r>
              <a:rPr lang="en-US" dirty="0" smtClean="0"/>
              <a:t>cells</a:t>
            </a:r>
            <a:endParaRPr lang="en-US" dirty="0"/>
          </a:p>
        </p:txBody>
      </p:sp>
    </p:spTree>
    <p:extLst>
      <p:ext uri="{BB962C8B-B14F-4D97-AF65-F5344CB8AC3E}">
        <p14:creationId xmlns:p14="http://schemas.microsoft.com/office/powerpoint/2010/main" val="18821881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CAD</a:t>
            </a:r>
          </a:p>
        </p:txBody>
      </p:sp>
      <p:sp>
        <p:nvSpPr>
          <p:cNvPr id="3" name="عنصر نائب للمحتوى 2"/>
          <p:cNvSpPr>
            <a:spLocks noGrp="1"/>
          </p:cNvSpPr>
          <p:nvPr>
            <p:ph idx="1"/>
          </p:nvPr>
        </p:nvSpPr>
        <p:spPr>
          <a:xfrm>
            <a:off x="685800" y="1412776"/>
            <a:ext cx="7770813" cy="5445223"/>
          </a:xfrm>
        </p:spPr>
        <p:txBody>
          <a:bodyPr/>
          <a:lstStyle/>
          <a:p>
            <a:pPr marL="0" indent="0" algn="l" rtl="0">
              <a:buNone/>
            </a:pPr>
            <a:r>
              <a:rPr lang="en-US" sz="3600" b="1" dirty="0">
                <a:solidFill>
                  <a:schemeClr val="tx1"/>
                </a:solidFill>
              </a:rPr>
              <a:t>Etiology:</a:t>
            </a:r>
          </a:p>
          <a:p>
            <a:pPr algn="l" rtl="0"/>
            <a:endParaRPr lang="en-US" dirty="0" smtClean="0">
              <a:solidFill>
                <a:schemeClr val="bg1">
                  <a:lumMod val="95000"/>
                  <a:lumOff val="5000"/>
                </a:schemeClr>
              </a:solidFill>
            </a:endParaRPr>
          </a:p>
          <a:p>
            <a:pPr algn="l" rtl="0"/>
            <a:endParaRPr lang="en-US" dirty="0">
              <a:solidFill>
                <a:schemeClr val="bg1">
                  <a:lumMod val="95000"/>
                  <a:lumOff val="5000"/>
                </a:schemeClr>
              </a:solidFill>
            </a:endParaRPr>
          </a:p>
          <a:p>
            <a:pPr algn="l" rtl="0"/>
            <a:endParaRPr lang="en-US" dirty="0" smtClean="0">
              <a:solidFill>
                <a:schemeClr val="bg1">
                  <a:lumMod val="95000"/>
                  <a:lumOff val="5000"/>
                </a:schemeClr>
              </a:solidFill>
            </a:endParaRPr>
          </a:p>
          <a:p>
            <a:pPr algn="l" rtl="0"/>
            <a:endParaRPr lang="en-US" dirty="0">
              <a:solidFill>
                <a:schemeClr val="bg1">
                  <a:lumMod val="95000"/>
                  <a:lumOff val="5000"/>
                </a:schemeClr>
              </a:solidFill>
            </a:endParaRPr>
          </a:p>
          <a:p>
            <a:pPr marL="0" indent="0" algn="l" rtl="0">
              <a:buNone/>
            </a:pPr>
            <a:endParaRPr lang="en-US" dirty="0">
              <a:solidFill>
                <a:schemeClr val="bg1">
                  <a:lumMod val="95000"/>
                  <a:lumOff val="5000"/>
                </a:schemeClr>
              </a:solidFill>
            </a:endParaRPr>
          </a:p>
          <a:p>
            <a:pPr algn="l" rtl="0"/>
            <a:r>
              <a:rPr lang="en-US" dirty="0"/>
              <a:t>CAD is mostly due to Atherosclerosis</a:t>
            </a:r>
          </a:p>
          <a:p>
            <a:pPr algn="l" rtl="0"/>
            <a:r>
              <a:rPr lang="en-US" dirty="0"/>
              <a:t>Atherosclerosis and thrombosis are the most important pathogenic mechanisms</a:t>
            </a:r>
          </a:p>
          <a:p>
            <a:pPr marL="0" indent="0" algn="l" rtl="0">
              <a:buNone/>
            </a:pPr>
            <a:endParaRPr lang="en-US" dirty="0"/>
          </a:p>
        </p:txBody>
      </p:sp>
      <p:pic>
        <p:nvPicPr>
          <p:cNvPr id="4" name="Picture 3" descr="image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358770"/>
            <a:ext cx="4968552" cy="37264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176775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Objectives</a:t>
            </a:r>
            <a:endParaRPr lang="x-none" dirty="0"/>
          </a:p>
        </p:txBody>
      </p:sp>
      <p:sp>
        <p:nvSpPr>
          <p:cNvPr id="3" name="Content Placeholder 2"/>
          <p:cNvSpPr>
            <a:spLocks noGrp="1"/>
          </p:cNvSpPr>
          <p:nvPr>
            <p:ph idx="1"/>
          </p:nvPr>
        </p:nvSpPr>
        <p:spPr>
          <a:xfrm>
            <a:off x="323528" y="1600200"/>
            <a:ext cx="8568952" cy="5141168"/>
          </a:xfrm>
        </p:spPr>
        <p:txBody>
          <a:bodyPr>
            <a:normAutofit fontScale="92500" lnSpcReduction="20000"/>
          </a:bodyPr>
          <a:lstStyle/>
          <a:p>
            <a:pPr algn="l" rtl="0">
              <a:lnSpc>
                <a:spcPct val="120000"/>
              </a:lnSpc>
            </a:pPr>
            <a:r>
              <a:rPr lang="en-US" dirty="0">
                <a:solidFill>
                  <a:srgbClr val="FF0000"/>
                </a:solidFill>
              </a:rPr>
              <a:t>Risk factors for CVD (Traditional and emerging ones</a:t>
            </a:r>
            <a:r>
              <a:rPr lang="en-US" dirty="0" smtClean="0">
                <a:solidFill>
                  <a:srgbClr val="FF0000"/>
                </a:solidFill>
              </a:rPr>
              <a:t>)</a:t>
            </a:r>
            <a:endParaRPr lang="x-none" dirty="0" smtClean="0">
              <a:solidFill>
                <a:srgbClr val="FF0000"/>
              </a:solidFill>
            </a:endParaRPr>
          </a:p>
          <a:p>
            <a:pPr algn="l" rtl="0">
              <a:lnSpc>
                <a:spcPct val="120000"/>
              </a:lnSpc>
            </a:pPr>
            <a:r>
              <a:rPr lang="en-US" dirty="0"/>
              <a:t>How to assess risk factors like Framingham risk score “Risk Assessment</a:t>
            </a:r>
            <a:r>
              <a:rPr lang="en-US" dirty="0" smtClean="0"/>
              <a:t>”</a:t>
            </a:r>
            <a:endParaRPr lang="en-US" dirty="0"/>
          </a:p>
          <a:p>
            <a:pPr algn="l" rtl="0">
              <a:lnSpc>
                <a:spcPct val="120000"/>
              </a:lnSpc>
            </a:pPr>
            <a:r>
              <a:rPr lang="en-US" dirty="0" smtClean="0"/>
              <a:t>Highlight </a:t>
            </a:r>
            <a:r>
              <a:rPr lang="en-US" dirty="0"/>
              <a:t>on patient with chest pain “Angina” and how is presented</a:t>
            </a:r>
          </a:p>
          <a:p>
            <a:pPr algn="l" rtl="0">
              <a:lnSpc>
                <a:spcPct val="120000"/>
              </a:lnSpc>
            </a:pPr>
            <a:r>
              <a:rPr lang="en-US" dirty="0"/>
              <a:t>Highlight on management of post </a:t>
            </a:r>
            <a:r>
              <a:rPr lang="en-US" dirty="0" smtClean="0"/>
              <a:t>MI</a:t>
            </a:r>
            <a:endParaRPr lang="x-none" dirty="0"/>
          </a:p>
          <a:p>
            <a:pPr algn="l" rtl="0">
              <a:lnSpc>
                <a:spcPct val="120000"/>
              </a:lnSpc>
            </a:pPr>
            <a:r>
              <a:rPr lang="en-US" dirty="0"/>
              <a:t>Primary prevention of </a:t>
            </a:r>
            <a:r>
              <a:rPr lang="en-US" dirty="0" smtClean="0"/>
              <a:t>CVD</a:t>
            </a:r>
            <a:endParaRPr lang="en-US" dirty="0"/>
          </a:p>
          <a:p>
            <a:pPr algn="l" rtl="0">
              <a:lnSpc>
                <a:spcPct val="120000"/>
              </a:lnSpc>
            </a:pPr>
            <a:r>
              <a:rPr lang="en-US" dirty="0"/>
              <a:t>Highlight on role of Dyslipidaemia in CVD and its management (to achieve goals according to risk)</a:t>
            </a:r>
          </a:p>
          <a:p>
            <a:pPr algn="l" rtl="0">
              <a:lnSpc>
                <a:spcPct val="120000"/>
              </a:lnSpc>
            </a:pPr>
            <a:r>
              <a:rPr lang="en-US" dirty="0" smtClean="0"/>
              <a:t>What </a:t>
            </a:r>
            <a:r>
              <a:rPr lang="en-US" dirty="0"/>
              <a:t>are goals of LDL and HDL have to be achieved for CVD, DM,</a:t>
            </a:r>
          </a:p>
          <a:p>
            <a:pPr algn="l" rtl="0">
              <a:lnSpc>
                <a:spcPct val="120000"/>
              </a:lnSpc>
            </a:pPr>
            <a:r>
              <a:rPr lang="en-US" dirty="0"/>
              <a:t>ATP </a:t>
            </a:r>
            <a:r>
              <a:rPr lang="en-US" dirty="0" smtClean="0"/>
              <a:t>guidelines “ATP </a:t>
            </a:r>
            <a:r>
              <a:rPr lang="en-US" dirty="0"/>
              <a:t>III and IV”, Risk categorization, Statins, Fibrates, Omega-3, Ezetimibe, Goals of </a:t>
            </a:r>
            <a:r>
              <a:rPr lang="en-US" dirty="0" smtClean="0"/>
              <a:t>management</a:t>
            </a:r>
            <a:endParaRPr lang="en-US" dirty="0"/>
          </a:p>
        </p:txBody>
      </p:sp>
    </p:spTree>
    <p:extLst>
      <p:ext uri="{BB962C8B-B14F-4D97-AF65-F5344CB8AC3E}">
        <p14:creationId xmlns:p14="http://schemas.microsoft.com/office/powerpoint/2010/main" val="3024858828"/>
      </p:ext>
    </p:extLst>
  </p:cSld>
  <p:clrMapOvr>
    <a:masterClrMapping/>
  </p:clrMapOvr>
  <p:transition xmlns:p14="http://schemas.microsoft.com/office/powerpoint/2010/main" spd="slow">
    <p:pull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CAD risk factors</a:t>
            </a:r>
            <a:endParaRPr lang="x-none" dirty="0"/>
          </a:p>
        </p:txBody>
      </p:sp>
      <p:sp>
        <p:nvSpPr>
          <p:cNvPr id="3" name="Text Placeholder 2"/>
          <p:cNvSpPr>
            <a:spLocks noGrp="1"/>
          </p:cNvSpPr>
          <p:nvPr>
            <p:ph type="body" idx="1"/>
          </p:nvPr>
        </p:nvSpPr>
        <p:spPr/>
        <p:txBody>
          <a:bodyPr/>
          <a:lstStyle/>
          <a:p>
            <a:pPr algn="l" rtl="0"/>
            <a:r>
              <a:rPr lang="en-US" dirty="0" smtClean="0"/>
              <a:t>Modifiable</a:t>
            </a:r>
            <a:endParaRPr lang="x-none" dirty="0"/>
          </a:p>
        </p:txBody>
      </p:sp>
      <p:sp>
        <p:nvSpPr>
          <p:cNvPr id="4" name="Content Placeholder 3"/>
          <p:cNvSpPr>
            <a:spLocks noGrp="1"/>
          </p:cNvSpPr>
          <p:nvPr>
            <p:ph sz="half" idx="2"/>
          </p:nvPr>
        </p:nvSpPr>
        <p:spPr/>
        <p:txBody>
          <a:bodyPr>
            <a:normAutofit lnSpcReduction="10000"/>
          </a:bodyPr>
          <a:lstStyle/>
          <a:p>
            <a:pPr algn="l" rtl="0"/>
            <a:r>
              <a:rPr lang="en-US" dirty="0"/>
              <a:t>Cigarette and tobacco smoke</a:t>
            </a:r>
          </a:p>
          <a:p>
            <a:pPr algn="l" rtl="0"/>
            <a:r>
              <a:rPr lang="en-US" dirty="0" smtClean="0"/>
              <a:t>High </a:t>
            </a:r>
            <a:r>
              <a:rPr lang="en-US" dirty="0"/>
              <a:t>blood cholesterol</a:t>
            </a:r>
          </a:p>
          <a:p>
            <a:pPr algn="l" rtl="0"/>
            <a:r>
              <a:rPr lang="en-US" dirty="0"/>
              <a:t>High blood pressure</a:t>
            </a:r>
          </a:p>
          <a:p>
            <a:pPr algn="l" rtl="0"/>
            <a:r>
              <a:rPr lang="en-US" dirty="0"/>
              <a:t>Physical inactivity</a:t>
            </a:r>
          </a:p>
          <a:p>
            <a:pPr algn="l" rtl="0"/>
            <a:r>
              <a:rPr lang="en-US" dirty="0"/>
              <a:t>Obesity </a:t>
            </a:r>
          </a:p>
          <a:p>
            <a:pPr algn="l" rtl="0"/>
            <a:r>
              <a:rPr lang="en-US" dirty="0"/>
              <a:t>Diabetes</a:t>
            </a:r>
            <a:endParaRPr lang="x-none" dirty="0"/>
          </a:p>
        </p:txBody>
      </p:sp>
      <p:sp>
        <p:nvSpPr>
          <p:cNvPr id="5" name="Text Placeholder 4"/>
          <p:cNvSpPr>
            <a:spLocks noGrp="1"/>
          </p:cNvSpPr>
          <p:nvPr>
            <p:ph type="body" sz="quarter" idx="3"/>
          </p:nvPr>
        </p:nvSpPr>
        <p:spPr/>
        <p:txBody>
          <a:bodyPr/>
          <a:lstStyle/>
          <a:p>
            <a:pPr algn="l" rtl="0"/>
            <a:r>
              <a:rPr lang="en-US" dirty="0" smtClean="0"/>
              <a:t>Non-Modifiable</a:t>
            </a:r>
            <a:endParaRPr lang="x-none" dirty="0"/>
          </a:p>
        </p:txBody>
      </p:sp>
      <p:sp>
        <p:nvSpPr>
          <p:cNvPr id="6" name="Content Placeholder 5"/>
          <p:cNvSpPr>
            <a:spLocks noGrp="1"/>
          </p:cNvSpPr>
          <p:nvPr>
            <p:ph sz="quarter" idx="4"/>
          </p:nvPr>
        </p:nvSpPr>
        <p:spPr/>
        <p:txBody>
          <a:bodyPr/>
          <a:lstStyle/>
          <a:p>
            <a:pPr algn="l" rtl="0"/>
            <a:r>
              <a:rPr lang="en-GB" dirty="0"/>
              <a:t>Age </a:t>
            </a:r>
          </a:p>
          <a:p>
            <a:pPr algn="l" rtl="0"/>
            <a:r>
              <a:rPr lang="en-GB" dirty="0"/>
              <a:t>Gender</a:t>
            </a:r>
          </a:p>
          <a:p>
            <a:pPr algn="l" rtl="0"/>
            <a:r>
              <a:rPr lang="en-GB" dirty="0"/>
              <a:t>Family history of CVD </a:t>
            </a:r>
          </a:p>
        </p:txBody>
      </p:sp>
    </p:spTree>
    <p:extLst>
      <p:ext uri="{BB962C8B-B14F-4D97-AF65-F5344CB8AC3E}">
        <p14:creationId xmlns:p14="http://schemas.microsoft.com/office/powerpoint/2010/main" val="3621876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Emerging risk factors for CAD</a:t>
            </a:r>
            <a:endParaRPr lang="x-non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1133426"/>
              </p:ext>
            </p:extLst>
          </p:nvPr>
        </p:nvGraphicFramePr>
        <p:xfrm>
          <a:off x="683568" y="2564904"/>
          <a:ext cx="7770813" cy="2494280"/>
        </p:xfrm>
        <a:graphic>
          <a:graphicData uri="http://schemas.openxmlformats.org/drawingml/2006/table">
            <a:tbl>
              <a:tblPr firstRow="1" bandRow="1">
                <a:tableStyleId>{EB344D84-9AFB-497E-A393-DC336BA19D2E}</a:tableStyleId>
              </a:tblPr>
              <a:tblGrid>
                <a:gridCol w="7770813"/>
              </a:tblGrid>
              <a:tr h="640080">
                <a:tc>
                  <a:txBody>
                    <a:bodyPr/>
                    <a:lstStyle/>
                    <a:p>
                      <a:pPr algn="l" rtl="0"/>
                      <a:r>
                        <a:rPr lang="en-US" sz="1800" dirty="0" smtClean="0"/>
                        <a:t>Table 2. </a:t>
                      </a:r>
                      <a:r>
                        <a:rPr lang="en-US" sz="1800" i="1" dirty="0" smtClean="0"/>
                        <a:t>Emerging</a:t>
                      </a:r>
                      <a:r>
                        <a:rPr lang="en-US" sz="1800" i="1" baseline="0" dirty="0" smtClean="0"/>
                        <a:t> Risk Factors According to ATP III Final Report Update 2004</a:t>
                      </a:r>
                      <a:endParaRPr lang="en-US" sz="1800" i="1" dirty="0"/>
                    </a:p>
                  </a:txBody>
                  <a:tcPr/>
                </a:tc>
              </a:tr>
              <a:tr h="370840">
                <a:tc>
                  <a:txBody>
                    <a:bodyPr/>
                    <a:lstStyle/>
                    <a:p>
                      <a:pPr algn="l" rtl="0"/>
                      <a:r>
                        <a:rPr lang="en-US" sz="1800" dirty="0" smtClean="0"/>
                        <a:t>1. Elevated high-sensitivity</a:t>
                      </a:r>
                      <a:r>
                        <a:rPr lang="en-US" sz="1800" baseline="0" dirty="0" smtClean="0"/>
                        <a:t> C-reactive protein</a:t>
                      </a:r>
                      <a:endParaRPr lang="en-US" sz="1800" dirty="0"/>
                    </a:p>
                  </a:txBody>
                  <a:tcPr/>
                </a:tc>
              </a:tr>
              <a:tr h="370840">
                <a:tc>
                  <a:txBody>
                    <a:bodyPr/>
                    <a:lstStyle/>
                    <a:p>
                      <a:pPr algn="l" rtl="0"/>
                      <a:r>
                        <a:rPr lang="en-US" sz="1800" dirty="0" smtClean="0"/>
                        <a:t>2. Coronary artery calcification</a:t>
                      </a:r>
                      <a:endParaRPr lang="en-US" sz="1800" dirty="0"/>
                    </a:p>
                  </a:txBody>
                  <a:tcPr/>
                </a:tc>
              </a:tr>
              <a:tr h="370840">
                <a:tc>
                  <a:txBody>
                    <a:bodyPr/>
                    <a:lstStyle/>
                    <a:p>
                      <a:pPr algn="l" rtl="0"/>
                      <a:r>
                        <a:rPr lang="en-US" sz="1800" dirty="0" smtClean="0"/>
                        <a:t>3. Elevated lipoprotein</a:t>
                      </a:r>
                      <a:r>
                        <a:rPr lang="en-US" sz="1800" baseline="0" dirty="0" smtClean="0"/>
                        <a:t> (a)</a:t>
                      </a:r>
                      <a:endParaRPr lang="en-US" sz="1800" dirty="0"/>
                    </a:p>
                  </a:txBody>
                  <a:tcPr/>
                </a:tc>
              </a:tr>
              <a:tr h="370840">
                <a:tc>
                  <a:txBody>
                    <a:bodyPr/>
                    <a:lstStyle/>
                    <a:p>
                      <a:pPr algn="l" rtl="0"/>
                      <a:r>
                        <a:rPr lang="en-US" sz="1800" dirty="0" smtClean="0"/>
                        <a:t>4. Homocysteine</a:t>
                      </a:r>
                      <a:endParaRPr lang="en-US" sz="1800" dirty="0"/>
                    </a:p>
                  </a:txBody>
                  <a:tcPr/>
                </a:tc>
              </a:tr>
              <a:tr h="370840">
                <a:tc>
                  <a:txBody>
                    <a:bodyPr/>
                    <a:lstStyle/>
                    <a:p>
                      <a:pPr algn="l" rtl="0"/>
                      <a:r>
                        <a:rPr lang="en-US" sz="1800" dirty="0" smtClean="0"/>
                        <a:t>5. Fibrinogin</a:t>
                      </a:r>
                      <a:endParaRPr lang="en-US" sz="1800" dirty="0"/>
                    </a:p>
                  </a:txBody>
                  <a:tcPr/>
                </a:tc>
              </a:tr>
            </a:tbl>
          </a:graphicData>
        </a:graphic>
      </p:graphicFrame>
    </p:spTree>
    <p:extLst>
      <p:ext uri="{BB962C8B-B14F-4D97-AF65-F5344CB8AC3E}">
        <p14:creationId xmlns:p14="http://schemas.microsoft.com/office/powerpoint/2010/main" val="2687411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C-reactive protein</a:t>
            </a:r>
            <a:endParaRPr lang="x-none" dirty="0"/>
          </a:p>
        </p:txBody>
      </p:sp>
      <p:sp>
        <p:nvSpPr>
          <p:cNvPr id="3" name="Content Placeholder 2"/>
          <p:cNvSpPr>
            <a:spLocks noGrp="1"/>
          </p:cNvSpPr>
          <p:nvPr>
            <p:ph idx="1"/>
          </p:nvPr>
        </p:nvSpPr>
        <p:spPr>
          <a:xfrm>
            <a:off x="685800" y="1340768"/>
            <a:ext cx="7770813" cy="1224136"/>
          </a:xfrm>
        </p:spPr>
        <p:txBody>
          <a:bodyPr/>
          <a:lstStyle/>
          <a:p>
            <a:pPr algn="l" rtl="0"/>
            <a:r>
              <a:rPr lang="en-US" dirty="0"/>
              <a:t>A person's baseline level of inflammation, as assessed by the plasma concentration of CRP, </a:t>
            </a:r>
            <a:r>
              <a:rPr lang="en-US" dirty="0">
                <a:solidFill>
                  <a:srgbClr val="FF0000"/>
                </a:solidFill>
              </a:rPr>
              <a:t>predicts the long-term risk of a first myocardial </a:t>
            </a:r>
            <a:r>
              <a:rPr lang="en-US" dirty="0" smtClean="0">
                <a:solidFill>
                  <a:srgbClr val="FF0000"/>
                </a:solidFill>
              </a:rPr>
              <a:t>infarction</a:t>
            </a:r>
            <a:r>
              <a:rPr lang="en-US" dirty="0" smtClean="0"/>
              <a:t>.</a:t>
            </a:r>
            <a:endParaRPr lang="x-none" dirty="0"/>
          </a:p>
        </p:txBody>
      </p:sp>
      <p:sp>
        <p:nvSpPr>
          <p:cNvPr id="4" name="Title 1"/>
          <p:cNvSpPr txBox="1">
            <a:spLocks/>
          </p:cNvSpPr>
          <p:nvPr/>
        </p:nvSpPr>
        <p:spPr>
          <a:xfrm>
            <a:off x="180528" y="5157192"/>
            <a:ext cx="8711952" cy="354142"/>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pPr algn="l"/>
            <a:r>
              <a:rPr lang="en-US" sz="1800" dirty="0" smtClean="0"/>
              <a:t>Figure 4. clinical interpretation of hs-CRP for cardiovascular risk prediction.</a:t>
            </a:r>
            <a:endParaRPr lang="x-none" sz="1800" dirty="0"/>
          </a:p>
        </p:txBody>
      </p:sp>
      <p:sp>
        <p:nvSpPr>
          <p:cNvPr id="5" name="Content Placeholder 2"/>
          <p:cNvSpPr txBox="1">
            <a:spLocks/>
          </p:cNvSpPr>
          <p:nvPr/>
        </p:nvSpPr>
        <p:spPr>
          <a:xfrm>
            <a:off x="683568" y="2780928"/>
            <a:ext cx="8436454" cy="504056"/>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FontTx/>
              <a:buBlip>
                <a:blip r:embed="rId2"/>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2"/>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2"/>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a:lstStyle>
          <a:p>
            <a:r>
              <a:rPr lang="en-US" sz="2000" dirty="0" smtClean="0"/>
              <a:t>In patient with chest pain and C-reactive protein level:</a:t>
            </a:r>
            <a:endParaRPr lang="x-none" sz="2000" dirty="0"/>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501008"/>
            <a:ext cx="8712968" cy="161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0388" y="5987133"/>
            <a:ext cx="1450084" cy="72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35496" y="6395931"/>
            <a:ext cx="2902520" cy="5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tabLst>
                <a:tab pos="723900" algn="l"/>
                <a:tab pos="1447800" algn="l"/>
                <a:tab pos="2171700" algn="l"/>
                <a:tab pos="2895600" algn="l"/>
                <a:tab pos="3619500" algn="l"/>
              </a:tabLst>
              <a:defRPr>
                <a:solidFill>
                  <a:schemeClr val="tx1"/>
                </a:solidFill>
                <a:latin typeface="Arial" charset="0"/>
                <a:ea typeface="ＭＳ Ｐゴシック" charset="0"/>
                <a:cs typeface="Arial" charset="0"/>
              </a:defRPr>
            </a:lvl1pPr>
            <a:lvl2pPr marL="742950" indent="-28575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2pPr>
            <a:lvl3pPr marL="1143000" indent="-22860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3pPr>
            <a:lvl4pPr marL="1600200" indent="-22860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4pPr>
            <a:lvl5pPr marL="2057400" indent="-228600" eaLnBrk="0" hangingPunct="0">
              <a:tabLst>
                <a:tab pos="723900" algn="l"/>
                <a:tab pos="1447800" algn="l"/>
                <a:tab pos="2171700" algn="l"/>
                <a:tab pos="2895600" algn="l"/>
                <a:tab pos="3619500" algn="l"/>
              </a:tabLst>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Arial" charset="0"/>
                <a:cs typeface="Arial" charset="0"/>
              </a:defRPr>
            </a:lvl9pPr>
          </a:lstStyle>
          <a:p>
            <a:pPr algn="l" rtl="0" eaLnBrk="1" hangingPunct="1"/>
            <a:r>
              <a:rPr lang="en-GB" sz="1100" b="1" dirty="0">
                <a:cs typeface="msgothic" charset="0"/>
              </a:rPr>
              <a:t>Ridker P M Circulation 2003;108:e81-e85</a:t>
            </a:r>
          </a:p>
        </p:txBody>
      </p:sp>
      <p:sp>
        <p:nvSpPr>
          <p:cNvPr id="9" name="Text Box 5"/>
          <p:cNvSpPr txBox="1">
            <a:spLocks noChangeArrowheads="1"/>
          </p:cNvSpPr>
          <p:nvPr/>
        </p:nvSpPr>
        <p:spPr bwMode="auto">
          <a:xfrm>
            <a:off x="74066" y="6701840"/>
            <a:ext cx="3651671" cy="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5725" indent="-85725"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0"/>
                <a:cs typeface="Arial" charset="0"/>
              </a:defRPr>
            </a:lvl1pPr>
            <a:lvl2pPr marL="742950" indent="-28575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2pPr>
            <a:lvl3pPr marL="1143000" indent="-22860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3pPr>
            <a:lvl4pPr marL="1600200" indent="-22860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4pPr>
            <a:lvl5pPr marL="2057400" indent="-228600" eaLnBrk="0" hangingPunct="0">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Arial" charset="0"/>
                <a:cs typeface="Arial" charset="0"/>
              </a:defRPr>
            </a:lvl9pPr>
          </a:lstStyle>
          <a:p>
            <a:pPr algn="l" rtl="0" eaLnBrk="1" hangingPunct="1"/>
            <a:r>
              <a:rPr lang="en-GB" sz="900" dirty="0">
                <a:solidFill>
                  <a:srgbClr val="FFFFFF"/>
                </a:solidFill>
                <a:cs typeface="msgothic" charset="0"/>
              </a:rPr>
              <a:t>Copyright © American Heart Association</a:t>
            </a:r>
          </a:p>
        </p:txBody>
      </p:sp>
    </p:spTree>
    <p:extLst>
      <p:ext uri="{BB962C8B-B14F-4D97-AF65-F5344CB8AC3E}">
        <p14:creationId xmlns:p14="http://schemas.microsoft.com/office/powerpoint/2010/main" val="2869329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par>
                                <p:cTn id="18" presetID="18" presetClass="entr" presetSubtype="1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down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384"/>
            <a:ext cx="7770813" cy="1429871"/>
          </a:xfrm>
        </p:spPr>
        <p:txBody>
          <a:bodyPr/>
          <a:lstStyle/>
          <a:p>
            <a:r>
              <a:rPr lang="en-US" dirty="0" smtClean="0"/>
              <a:t>Homocysteine</a:t>
            </a:r>
            <a:endParaRPr lang="x-none" dirty="0"/>
          </a:p>
        </p:txBody>
      </p:sp>
      <p:sp>
        <p:nvSpPr>
          <p:cNvPr id="3" name="Content Placeholder 2"/>
          <p:cNvSpPr>
            <a:spLocks noGrp="1"/>
          </p:cNvSpPr>
          <p:nvPr>
            <p:ph idx="1"/>
          </p:nvPr>
        </p:nvSpPr>
        <p:spPr>
          <a:xfrm>
            <a:off x="179512" y="1797133"/>
            <a:ext cx="5686400" cy="2783995"/>
          </a:xfrm>
        </p:spPr>
        <p:txBody>
          <a:bodyPr>
            <a:normAutofit/>
          </a:bodyPr>
          <a:lstStyle/>
          <a:p>
            <a:pPr algn="l" rtl="0">
              <a:buFont typeface="Arial"/>
              <a:buChar char="•"/>
              <a:defRPr/>
            </a:pPr>
            <a:r>
              <a:rPr lang="en-US" dirty="0" smtClean="0"/>
              <a:t>A </a:t>
            </a:r>
            <a:r>
              <a:rPr lang="en-US" dirty="0" smtClean="0">
                <a:solidFill>
                  <a:srgbClr val="FF0000"/>
                </a:solidFill>
              </a:rPr>
              <a:t>non-protein </a:t>
            </a:r>
            <a:r>
              <a:rPr lang="en-US" dirty="0" smtClean="0"/>
              <a:t>amino acid.</a:t>
            </a:r>
            <a:endParaRPr lang="en-US" dirty="0"/>
          </a:p>
          <a:p>
            <a:pPr algn="l" rtl="0">
              <a:buFont typeface="Arial"/>
              <a:buChar char="•"/>
              <a:defRPr/>
            </a:pPr>
            <a:r>
              <a:rPr lang="en-US" dirty="0"/>
              <a:t>Elevated levels have been </a:t>
            </a:r>
            <a:r>
              <a:rPr lang="en-US" dirty="0" smtClean="0"/>
              <a:t>may </a:t>
            </a:r>
            <a:r>
              <a:rPr lang="en-US" dirty="0"/>
              <a:t>cause:</a:t>
            </a:r>
          </a:p>
          <a:p>
            <a:pPr marL="514350" indent="-514350" algn="l" rtl="0">
              <a:buFont typeface="+mj-lt"/>
              <a:buAutoNum type="arabicPeriod"/>
              <a:defRPr/>
            </a:pPr>
            <a:r>
              <a:rPr lang="en-US" dirty="0"/>
              <a:t>Atherosclerosis.</a:t>
            </a:r>
          </a:p>
          <a:p>
            <a:pPr marL="514350" indent="-514350" algn="l" rtl="0">
              <a:buFont typeface="+mj-lt"/>
              <a:buAutoNum type="arabicPeriod"/>
              <a:defRPr/>
            </a:pPr>
            <a:r>
              <a:rPr lang="en-US" dirty="0"/>
              <a:t>Venous thrombosis. </a:t>
            </a:r>
          </a:p>
          <a:p>
            <a:pPr marL="514350" indent="-514350" algn="l" rtl="0">
              <a:buFont typeface="+mj-lt"/>
              <a:buAutoNum type="arabicPeriod"/>
              <a:defRPr/>
            </a:pPr>
            <a:r>
              <a:rPr lang="en-US" dirty="0" smtClean="0"/>
              <a:t>Homocysteine</a:t>
            </a:r>
            <a:endParaRPr lang="en-US" dirty="0"/>
          </a:p>
        </p:txBody>
      </p:sp>
      <p:sp>
        <p:nvSpPr>
          <p:cNvPr id="4" name="Content Placeholder 2"/>
          <p:cNvSpPr txBox="1">
            <a:spLocks/>
          </p:cNvSpPr>
          <p:nvPr/>
        </p:nvSpPr>
        <p:spPr>
          <a:xfrm>
            <a:off x="35496" y="5110336"/>
            <a:ext cx="5034136" cy="1703040"/>
          </a:xfrm>
          <a:prstGeom prst="rect">
            <a:avLst/>
          </a:prstGeom>
        </p:spPr>
        <p:txBody>
          <a:bodyPr vert="horz" lIns="91440" tIns="45720" rIns="91440" bIns="45720" rtlCol="0">
            <a:normAutofit/>
          </a:bodyPr>
          <a:lstStyle>
            <a:lvl1pPr marL="342900" indent="-342900" algn="l" rtl="0">
              <a:spcBef>
                <a:spcPts val="2000"/>
              </a:spcBef>
              <a:buFont typeface="Arial"/>
              <a:buChar char="•"/>
              <a:defRPr sz="2200">
                <a:effectLst>
                  <a:outerShdw blurRad="50800" dist="50800" dir="5400000" sx="101000" sy="101000" algn="t" rotWithShape="0">
                    <a:prstClr val="black">
                      <a:alpha val="40000"/>
                    </a:prstClr>
                  </a:outerShdw>
                </a:effectLst>
              </a:defRPr>
            </a:lvl1pPr>
            <a:lvl2pPr marL="685800" indent="-336550" algn="l" rtl="0">
              <a:spcBef>
                <a:spcPts val="600"/>
              </a:spcBef>
              <a:buFontTx/>
              <a:buBlip>
                <a:blip r:embed="rId3"/>
              </a:buBlip>
              <a:defRPr sz="2000">
                <a:effectLst>
                  <a:outerShdw blurRad="50800" dist="50800" dir="5400000" sx="101000" sy="101000" algn="t" rotWithShape="0">
                    <a:prstClr val="black">
                      <a:alpha val="40000"/>
                    </a:prstClr>
                  </a:outerShdw>
                </a:effectLst>
              </a:defRPr>
            </a:lvl2pPr>
            <a:lvl3pPr marL="1035050" indent="-349250" algn="l" rtl="0">
              <a:spcBef>
                <a:spcPts val="600"/>
              </a:spcBef>
              <a:buFontTx/>
              <a:buBlip>
                <a:blip r:embed="rId3"/>
              </a:buBlip>
              <a:defRPr>
                <a:effectLst>
                  <a:outerShdw blurRad="50800" dist="50800" dir="5400000" sx="101000" sy="101000" algn="t" rotWithShape="0">
                    <a:prstClr val="black">
                      <a:alpha val="40000"/>
                    </a:prstClr>
                  </a:outerShdw>
                </a:effectLst>
              </a:defRPr>
            </a:lvl3pPr>
            <a:lvl4pPr indent="-336550" algn="l" rtl="0">
              <a:spcBef>
                <a:spcPts val="600"/>
              </a:spcBef>
              <a:buFontTx/>
              <a:buBlip>
                <a:blip r:embed="rId3"/>
              </a:buBlip>
              <a:defRPr>
                <a:effectLst>
                  <a:outerShdw blurRad="50800" dist="50800" dir="5400000" sx="101000" sy="101000" algn="t" rotWithShape="0">
                    <a:prstClr val="black">
                      <a:alpha val="40000"/>
                    </a:prstClr>
                  </a:outerShdw>
                </a:effectLst>
              </a:defRPr>
            </a:lvl4pPr>
            <a:lvl5pPr marL="1720850" indent="-349250" algn="l" rtl="0">
              <a:spcBef>
                <a:spcPts val="600"/>
              </a:spcBef>
              <a:buFontTx/>
              <a:buBlip>
                <a:blip r:embed="rId3"/>
              </a:buBlip>
              <a:defRPr>
                <a:effectLst>
                  <a:outerShdw blurRad="50800" dist="50800" dir="5400000" sx="101000" sy="101000" algn="t" rotWithShape="0">
                    <a:prstClr val="black">
                      <a:alpha val="40000"/>
                    </a:prstClr>
                  </a:outerShdw>
                </a:effectLst>
              </a:defRPr>
            </a:lvl5pPr>
            <a:lvl6pPr marL="2055813"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6pPr>
            <a:lvl7pPr marL="2398713"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7pPr>
            <a:lvl8pPr marL="2743200"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8pPr>
            <a:lvl9pPr marL="3087688" indent="-336550" algn="l" rtl="0">
              <a:spcBef>
                <a:spcPct val="20000"/>
              </a:spcBef>
              <a:buFontTx/>
              <a:buBlip>
                <a:blip r:embed="rId3"/>
              </a:buBlip>
              <a:defRPr lang="en-US" dirty="0">
                <a:effectLst>
                  <a:outerShdw blurRad="50800" dist="50800" dir="5400000" sx="101000" sy="101000" algn="t" rotWithShape="0">
                    <a:prstClr val="black">
                      <a:alpha val="40000"/>
                    </a:prstClr>
                  </a:outerShdw>
                </a:effectLst>
              </a:defRPr>
            </a:lvl9pPr>
          </a:lstStyle>
          <a:p>
            <a:r>
              <a:rPr lang="en-US" dirty="0"/>
              <a:t>Management:</a:t>
            </a:r>
          </a:p>
          <a:p>
            <a:r>
              <a:rPr lang="en-US" dirty="0">
                <a:solidFill>
                  <a:srgbClr val="FF0000"/>
                </a:solidFill>
              </a:rPr>
              <a:t>B6, B12 &amp; folate supplementation decrease </a:t>
            </a:r>
            <a:r>
              <a:rPr lang="en-US" dirty="0" smtClean="0">
                <a:solidFill>
                  <a:srgbClr val="FF0000"/>
                </a:solidFill>
              </a:rPr>
              <a:t>homocysteine levels</a:t>
            </a:r>
            <a:r>
              <a:rPr lang="en-US" dirty="0">
                <a:solidFill>
                  <a:srgbClr val="FF0000"/>
                </a:solidFill>
              </a:rPr>
              <a:t>.</a:t>
            </a:r>
          </a:p>
        </p:txBody>
      </p:sp>
      <p:sp>
        <p:nvSpPr>
          <p:cNvPr id="5" name="TextBox 4"/>
          <p:cNvSpPr txBox="1"/>
          <p:nvPr/>
        </p:nvSpPr>
        <p:spPr>
          <a:xfrm>
            <a:off x="5367040" y="1412777"/>
            <a:ext cx="3744416" cy="1224136"/>
          </a:xfrm>
          <a:prstGeom prst="rect">
            <a:avLst/>
          </a:prstGeom>
        </p:spPr>
        <p:txBody>
          <a:bodyPr vert="horz" lIns="91440" tIns="45720" rIns="91440" bIns="45720" rtlCol="0">
            <a:normAutofit/>
          </a:bodyPr>
          <a:lstStyle>
            <a:lvl1pPr marL="342900" indent="-342900" algn="l" rtl="0">
              <a:spcBef>
                <a:spcPts val="2000"/>
              </a:spcBef>
              <a:buFont typeface="Arial"/>
              <a:buChar char="•"/>
              <a:defRPr sz="2200">
                <a:effectLst>
                  <a:outerShdw blurRad="50800" dist="50800" dir="5400000" sx="101000" sy="101000" algn="t" rotWithShape="0">
                    <a:prstClr val="black">
                      <a:alpha val="40000"/>
                    </a:prstClr>
                  </a:outerShdw>
                </a:effectLst>
              </a:defRPr>
            </a:lvl1pPr>
            <a:lvl2pPr marL="685800" indent="-336550" algn="l" rtl="0">
              <a:spcBef>
                <a:spcPts val="600"/>
              </a:spcBef>
              <a:buFontTx/>
              <a:buBlip>
                <a:blip r:embed="rId3"/>
              </a:buBlip>
              <a:defRPr sz="2000">
                <a:effectLst>
                  <a:outerShdw blurRad="50800" dist="50800" dir="5400000" sx="101000" sy="101000" algn="t" rotWithShape="0">
                    <a:prstClr val="black">
                      <a:alpha val="40000"/>
                    </a:prstClr>
                  </a:outerShdw>
                </a:effectLst>
              </a:defRPr>
            </a:lvl2pPr>
            <a:lvl3pPr marL="1035050" indent="-349250" algn="l" rtl="0">
              <a:spcBef>
                <a:spcPts val="600"/>
              </a:spcBef>
              <a:buFontTx/>
              <a:buBlip>
                <a:blip r:embed="rId3"/>
              </a:buBlip>
              <a:defRPr>
                <a:effectLst>
                  <a:outerShdw blurRad="50800" dist="50800" dir="5400000" sx="101000" sy="101000" algn="t" rotWithShape="0">
                    <a:prstClr val="black">
                      <a:alpha val="40000"/>
                    </a:prstClr>
                  </a:outerShdw>
                </a:effectLst>
              </a:defRPr>
            </a:lvl3pPr>
            <a:lvl4pPr indent="-336550" algn="l" rtl="0">
              <a:spcBef>
                <a:spcPts val="600"/>
              </a:spcBef>
              <a:buFontTx/>
              <a:buBlip>
                <a:blip r:embed="rId3"/>
              </a:buBlip>
              <a:defRPr>
                <a:effectLst>
                  <a:outerShdw blurRad="50800" dist="50800" dir="5400000" sx="101000" sy="101000" algn="t" rotWithShape="0">
                    <a:prstClr val="black">
                      <a:alpha val="40000"/>
                    </a:prstClr>
                  </a:outerShdw>
                </a:effectLst>
              </a:defRPr>
            </a:lvl4pPr>
            <a:lvl5pPr marL="1720850" indent="-349250" algn="l" rtl="0">
              <a:spcBef>
                <a:spcPts val="600"/>
              </a:spcBef>
              <a:buFontTx/>
              <a:buBlip>
                <a:blip r:embed="rId3"/>
              </a:buBlip>
              <a:defRPr>
                <a:effectLst>
                  <a:outerShdw blurRad="50800" dist="50800" dir="5400000" sx="101000" sy="101000" algn="t" rotWithShape="0">
                    <a:prstClr val="black">
                      <a:alpha val="40000"/>
                    </a:prstClr>
                  </a:outerShdw>
                </a:effectLst>
              </a:defRPr>
            </a:lvl5pPr>
            <a:lvl6pPr marL="2055813"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6pPr>
            <a:lvl7pPr marL="2398713"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7pPr>
            <a:lvl8pPr marL="2743200" indent="-336550" algn="l" rtl="0">
              <a:spcBef>
                <a:spcPct val="20000"/>
              </a:spcBef>
              <a:buFontTx/>
              <a:buBlip>
                <a:blip r:embed="rId3"/>
              </a:buBlip>
              <a:defRPr lang="en-US" dirty="0" smtClean="0">
                <a:effectLst>
                  <a:outerShdw blurRad="50800" dist="50800" dir="5400000" sx="101000" sy="101000" algn="t" rotWithShape="0">
                    <a:prstClr val="black">
                      <a:alpha val="40000"/>
                    </a:prstClr>
                  </a:outerShdw>
                </a:effectLst>
              </a:defRPr>
            </a:lvl8pPr>
            <a:lvl9pPr marL="3087688" indent="-336550" algn="l" rtl="0">
              <a:spcBef>
                <a:spcPct val="20000"/>
              </a:spcBef>
              <a:buFontTx/>
              <a:buBlip>
                <a:blip r:embed="rId3"/>
              </a:buBlip>
              <a:defRPr lang="en-US" dirty="0">
                <a:effectLst>
                  <a:outerShdw blurRad="50800" dist="50800" dir="5400000" sx="101000" sy="101000" algn="t" rotWithShape="0">
                    <a:prstClr val="black">
                      <a:alpha val="40000"/>
                    </a:prstClr>
                  </a:outerShdw>
                </a:effectLst>
              </a:defRPr>
            </a:lvl9pPr>
          </a:lstStyle>
          <a:p>
            <a:pPr>
              <a:lnSpc>
                <a:spcPct val="60000"/>
              </a:lnSpc>
            </a:pPr>
            <a:r>
              <a:rPr lang="en-US" sz="2000" dirty="0"/>
              <a:t>Normal &lt; 13 umol/L</a:t>
            </a:r>
          </a:p>
          <a:p>
            <a:pPr>
              <a:lnSpc>
                <a:spcPct val="60000"/>
              </a:lnSpc>
            </a:pPr>
            <a:r>
              <a:rPr lang="en-US" sz="2000" dirty="0"/>
              <a:t>Moderate  13-16 umol/L</a:t>
            </a:r>
          </a:p>
          <a:p>
            <a:pPr>
              <a:lnSpc>
                <a:spcPct val="60000"/>
              </a:lnSpc>
            </a:pPr>
            <a:r>
              <a:rPr lang="en-US" sz="2000" dirty="0"/>
              <a:t>Severe &gt;16 umol/L</a:t>
            </a:r>
          </a:p>
        </p:txBody>
      </p:sp>
      <p:pic>
        <p:nvPicPr>
          <p:cNvPr id="6" name="Picture 5" descr="Hcy_home.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920" y="3068960"/>
            <a:ext cx="4663462" cy="2564904"/>
          </a:xfrm>
          <a:prstGeom prst="rect">
            <a:avLst/>
          </a:prstGeom>
        </p:spPr>
      </p:pic>
    </p:spTree>
    <p:extLst>
      <p:ext uri="{BB962C8B-B14F-4D97-AF65-F5344CB8AC3E}">
        <p14:creationId xmlns:p14="http://schemas.microsoft.com/office/powerpoint/2010/main" val="162362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heckerboard(across)">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p:tgtEl>
                                          <p:spTgt spid="6"/>
                                        </p:tgtEl>
                                        <p:attrNameLst>
                                          <p:attrName>ppt_y</p:attrName>
                                        </p:attrNameLst>
                                      </p:cBhvr>
                                      <p:tavLst>
                                        <p:tav tm="0">
                                          <p:val>
                                            <p:strVal val="#ppt_y+#ppt_h*1.125000"/>
                                          </p:val>
                                        </p:tav>
                                        <p:tav tm="100000">
                                          <p:val>
                                            <p:strVal val="#ppt_y"/>
                                          </p:val>
                                        </p:tav>
                                      </p:tavLst>
                                    </p:anim>
                                    <p:animEffect transition="in" filter="wipe(up)">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Objectives</a:t>
            </a:r>
            <a:endParaRPr lang="x-none" dirty="0"/>
          </a:p>
        </p:txBody>
      </p:sp>
      <p:sp>
        <p:nvSpPr>
          <p:cNvPr id="3" name="Content Placeholder 2"/>
          <p:cNvSpPr>
            <a:spLocks noGrp="1"/>
          </p:cNvSpPr>
          <p:nvPr>
            <p:ph idx="1"/>
          </p:nvPr>
        </p:nvSpPr>
        <p:spPr>
          <a:xfrm>
            <a:off x="323528" y="1600200"/>
            <a:ext cx="8568952" cy="5257800"/>
          </a:xfrm>
        </p:spPr>
        <p:txBody>
          <a:bodyPr>
            <a:normAutofit fontScale="77500" lnSpcReduction="20000"/>
          </a:bodyPr>
          <a:lstStyle/>
          <a:p>
            <a:pPr algn="l" rtl="0">
              <a:lnSpc>
                <a:spcPct val="120000"/>
              </a:lnSpc>
            </a:pPr>
            <a:r>
              <a:rPr lang="en-US" dirty="0">
                <a:solidFill>
                  <a:schemeClr val="tx1"/>
                </a:solidFill>
              </a:rPr>
              <a:t>Risk factors for CVD (Traditional and emerging ones</a:t>
            </a:r>
            <a:r>
              <a:rPr lang="en-US" dirty="0" smtClean="0">
                <a:solidFill>
                  <a:schemeClr val="tx1"/>
                </a:solidFill>
              </a:rPr>
              <a:t>)</a:t>
            </a:r>
          </a:p>
          <a:p>
            <a:pPr algn="l" rtl="0">
              <a:lnSpc>
                <a:spcPct val="120000"/>
              </a:lnSpc>
            </a:pPr>
            <a:r>
              <a:rPr lang="en-US" dirty="0">
                <a:solidFill>
                  <a:srgbClr val="C00000"/>
                </a:solidFill>
              </a:rPr>
              <a:t>How to assess risk factors like Framingham risk score “Risk Assessment</a:t>
            </a:r>
            <a:r>
              <a:rPr lang="en-US" dirty="0" smtClean="0">
                <a:solidFill>
                  <a:srgbClr val="C00000"/>
                </a:solidFill>
              </a:rPr>
              <a:t>”</a:t>
            </a:r>
            <a:endParaRPr lang="en-US" dirty="0">
              <a:solidFill>
                <a:srgbClr val="C00000"/>
              </a:solidFill>
            </a:endParaRPr>
          </a:p>
          <a:p>
            <a:pPr algn="l" rtl="0">
              <a:lnSpc>
                <a:spcPct val="120000"/>
              </a:lnSpc>
            </a:pPr>
            <a:r>
              <a:rPr lang="en-US" dirty="0"/>
              <a:t>How to reduce incidence of development of CVD</a:t>
            </a:r>
          </a:p>
          <a:p>
            <a:pPr algn="l" rtl="0">
              <a:lnSpc>
                <a:spcPct val="120000"/>
              </a:lnSpc>
            </a:pPr>
            <a:r>
              <a:rPr lang="en-US" dirty="0"/>
              <a:t>Primary prevention of CVD</a:t>
            </a:r>
          </a:p>
          <a:p>
            <a:pPr algn="l" rtl="0">
              <a:lnSpc>
                <a:spcPct val="120000"/>
              </a:lnSpc>
            </a:pPr>
            <a:r>
              <a:rPr lang="en-US" dirty="0"/>
              <a:t>Highlight on patient with chest pain “Angina” and how is presented</a:t>
            </a:r>
          </a:p>
          <a:p>
            <a:pPr algn="l" rtl="0">
              <a:lnSpc>
                <a:spcPct val="120000"/>
              </a:lnSpc>
            </a:pPr>
            <a:r>
              <a:rPr lang="en-US" dirty="0"/>
              <a:t>Highlight on management of post MI</a:t>
            </a:r>
          </a:p>
          <a:p>
            <a:pPr algn="l" rtl="0">
              <a:lnSpc>
                <a:spcPct val="120000"/>
              </a:lnSpc>
            </a:pPr>
            <a:r>
              <a:rPr lang="en-US" dirty="0"/>
              <a:t>Highlight on role of Dyslipidaemia in CVD and its management (to achieve goals according to risk)</a:t>
            </a:r>
          </a:p>
          <a:p>
            <a:pPr algn="l" rtl="0">
              <a:lnSpc>
                <a:spcPct val="120000"/>
              </a:lnSpc>
            </a:pPr>
            <a:r>
              <a:rPr lang="en-US" dirty="0" smtClean="0"/>
              <a:t>What </a:t>
            </a:r>
            <a:r>
              <a:rPr lang="en-US" dirty="0"/>
              <a:t>are goals of LDL and HDL have to be achieved for CVD, DM,</a:t>
            </a:r>
          </a:p>
          <a:p>
            <a:pPr algn="l" rtl="0">
              <a:lnSpc>
                <a:spcPct val="120000"/>
              </a:lnSpc>
            </a:pPr>
            <a:r>
              <a:rPr lang="en-US" dirty="0"/>
              <a:t>ATP </a:t>
            </a:r>
            <a:r>
              <a:rPr lang="en-US" dirty="0" smtClean="0"/>
              <a:t>guidelines “ATP </a:t>
            </a:r>
            <a:r>
              <a:rPr lang="en-US" dirty="0"/>
              <a:t>III and IV”, Risk categorization, Statins, Fibrates, Omega-3, Ezetimibe, Goals of </a:t>
            </a:r>
            <a:r>
              <a:rPr lang="en-US" dirty="0" smtClean="0"/>
              <a:t>management</a:t>
            </a:r>
            <a:endParaRPr lang="en-US" dirty="0"/>
          </a:p>
        </p:txBody>
      </p:sp>
    </p:spTree>
    <p:extLst>
      <p:ext uri="{BB962C8B-B14F-4D97-AF65-F5344CB8AC3E}">
        <p14:creationId xmlns:p14="http://schemas.microsoft.com/office/powerpoint/2010/main" val="2533354936"/>
      </p:ext>
    </p:extLst>
  </p:cSld>
  <p:clrMapOvr>
    <a:masterClrMapping/>
  </p:clrMapOvr>
  <p:transition xmlns:p14="http://schemas.microsoft.com/office/powerpoint/2010/main" spd="slow">
    <p:pull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1" end="1"/>
                                            </p:txEl>
                                          </p:spTgt>
                                        </p:tgtEl>
                                        <p:attrNameLst>
                                          <p:attrName>r</p:attrName>
                                        </p:attrNameLst>
                                      </p:cBhvr>
                                    </p:animRot>
                                    <p:animRot by="-240000">
                                      <p:cBhvr>
                                        <p:cTn id="7" dur="200" fill="hold">
                                          <p:stCondLst>
                                            <p:cond delay="200"/>
                                          </p:stCondLst>
                                        </p:cTn>
                                        <p:tgtEl>
                                          <p:spTgt spid="3">
                                            <p:txEl>
                                              <p:pRg st="1" end="1"/>
                                            </p:txEl>
                                          </p:spTgt>
                                        </p:tgtEl>
                                        <p:attrNameLst>
                                          <p:attrName>r</p:attrName>
                                        </p:attrNameLst>
                                      </p:cBhvr>
                                    </p:animRot>
                                    <p:animRot by="240000">
                                      <p:cBhvr>
                                        <p:cTn id="8" dur="200" fill="hold">
                                          <p:stCondLst>
                                            <p:cond delay="400"/>
                                          </p:stCondLst>
                                        </p:cTn>
                                        <p:tgtEl>
                                          <p:spTgt spid="3">
                                            <p:txEl>
                                              <p:pRg st="1" end="1"/>
                                            </p:txEl>
                                          </p:spTgt>
                                        </p:tgtEl>
                                        <p:attrNameLst>
                                          <p:attrName>r</p:attrName>
                                        </p:attrNameLst>
                                      </p:cBhvr>
                                    </p:animRot>
                                    <p:animRot by="-240000">
                                      <p:cBhvr>
                                        <p:cTn id="9" dur="200" fill="hold">
                                          <p:stCondLst>
                                            <p:cond delay="600"/>
                                          </p:stCondLst>
                                        </p:cTn>
                                        <p:tgtEl>
                                          <p:spTgt spid="3">
                                            <p:txEl>
                                              <p:pRg st="1" end="1"/>
                                            </p:txEl>
                                          </p:spTgt>
                                        </p:tgtEl>
                                        <p:attrNameLst>
                                          <p:attrName>r</p:attrName>
                                        </p:attrNameLst>
                                      </p:cBhvr>
                                    </p:animRot>
                                    <p:animRot by="120000">
                                      <p:cBhvr>
                                        <p:cTn id="10" dur="200" fill="hold">
                                          <p:stCondLst>
                                            <p:cond delay="80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The Framingham risk score</a:t>
            </a:r>
            <a:endParaRPr lang="x-none" dirty="0"/>
          </a:p>
        </p:txBody>
      </p:sp>
      <p:sp>
        <p:nvSpPr>
          <p:cNvPr id="3" name="Content Placeholder 2"/>
          <p:cNvSpPr>
            <a:spLocks noGrp="1"/>
          </p:cNvSpPr>
          <p:nvPr>
            <p:ph idx="1"/>
          </p:nvPr>
        </p:nvSpPr>
        <p:spPr>
          <a:xfrm>
            <a:off x="685800" y="1628800"/>
            <a:ext cx="7770813" cy="4968552"/>
          </a:xfrm>
        </p:spPr>
        <p:txBody>
          <a:bodyPr>
            <a:noAutofit/>
          </a:bodyPr>
          <a:lstStyle/>
          <a:p>
            <a:pPr algn="l" rtl="0"/>
            <a:r>
              <a:rPr lang="en-US" sz="1800" dirty="0"/>
              <a:t>Scoring system used to calculate a pt’s risk of coronary events</a:t>
            </a:r>
          </a:p>
          <a:p>
            <a:pPr algn="l" rtl="0"/>
            <a:r>
              <a:rPr lang="en-US" sz="1800" dirty="0"/>
              <a:t>The Framingham Heart Study first introduced the term </a:t>
            </a:r>
            <a:r>
              <a:rPr lang="en-US" sz="1800" i="1" dirty="0"/>
              <a:t>risk factor </a:t>
            </a:r>
            <a:r>
              <a:rPr lang="en-US" sz="1800" dirty="0"/>
              <a:t>to medical literature</a:t>
            </a:r>
          </a:p>
          <a:p>
            <a:pPr algn="l" rtl="0"/>
            <a:r>
              <a:rPr lang="en-US" sz="1800" dirty="0"/>
              <a:t>The following risk factors are </a:t>
            </a:r>
            <a:r>
              <a:rPr lang="en-US" sz="1800" dirty="0">
                <a:solidFill>
                  <a:srgbClr val="FF0000"/>
                </a:solidFill>
              </a:rPr>
              <a:t>used to assess cumulative risk</a:t>
            </a:r>
            <a:r>
              <a:rPr lang="en-US" sz="1800" dirty="0"/>
              <a:t>:</a:t>
            </a:r>
          </a:p>
          <a:p>
            <a:pPr marL="892175" algn="l" rtl="0">
              <a:buFont typeface="Arial"/>
              <a:buChar char="•"/>
            </a:pPr>
            <a:r>
              <a:rPr lang="en-US" sz="1800" dirty="0"/>
              <a:t>Age</a:t>
            </a:r>
          </a:p>
          <a:p>
            <a:pPr marL="892175" algn="l" rtl="0">
              <a:buFont typeface="Arial"/>
              <a:buChar char="•"/>
            </a:pPr>
            <a:r>
              <a:rPr lang="en-US" sz="1800" dirty="0"/>
              <a:t>Smoking Status</a:t>
            </a:r>
          </a:p>
          <a:p>
            <a:pPr marL="892175" algn="l" rtl="0">
              <a:buFont typeface="Arial"/>
              <a:buChar char="•"/>
            </a:pPr>
            <a:r>
              <a:rPr lang="en-US" sz="1800" dirty="0"/>
              <a:t>Systolic BP</a:t>
            </a:r>
          </a:p>
          <a:p>
            <a:pPr marL="892175" algn="l" rtl="0">
              <a:buFont typeface="Arial"/>
              <a:buChar char="•"/>
            </a:pPr>
            <a:r>
              <a:rPr lang="en-US" sz="1800" dirty="0"/>
              <a:t>HTN treatment</a:t>
            </a:r>
          </a:p>
          <a:p>
            <a:pPr marL="892175" algn="l" rtl="0">
              <a:buFont typeface="Arial"/>
              <a:buChar char="•"/>
            </a:pPr>
            <a:r>
              <a:rPr lang="en-US" sz="1800" dirty="0"/>
              <a:t>Total cholesterol levels</a:t>
            </a:r>
          </a:p>
          <a:p>
            <a:pPr marL="892175" algn="l" rtl="0">
              <a:buFont typeface="Arial"/>
              <a:buChar char="•"/>
            </a:pPr>
            <a:r>
              <a:rPr lang="en-US" sz="1800" dirty="0"/>
              <a:t>HDL-C </a:t>
            </a:r>
            <a:r>
              <a:rPr lang="en-US" sz="1800" dirty="0" smtClean="0"/>
              <a:t>levels</a:t>
            </a:r>
            <a:endParaRPr lang="en-US" sz="1800" dirty="0"/>
          </a:p>
        </p:txBody>
      </p:sp>
      <p:pic>
        <p:nvPicPr>
          <p:cNvPr id="4" name="Content Placeholder 4" descr="01vogel046a"/>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220071" y="3418418"/>
            <a:ext cx="3649751" cy="303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63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p:tgtEl>
                                          <p:spTgt spid="4"/>
                                        </p:tgtEl>
                                        <p:attrNameLst>
                                          <p:attrName>ppt_y</p:attrName>
                                        </p:attrNameLst>
                                      </p:cBhvr>
                                      <p:tavLst>
                                        <p:tav tm="0">
                                          <p:val>
                                            <p:strVal val="#ppt_y+#ppt_h*1.125000"/>
                                          </p:val>
                                        </p:tav>
                                        <p:tav tm="100000">
                                          <p:val>
                                            <p:strVal val="#ppt_y"/>
                                          </p:val>
                                        </p:tav>
                                      </p:tavLst>
                                    </p:anim>
                                    <p:animEffect transition="in" filter="wipe(up)">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01vogel046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475656" y="548680"/>
            <a:ext cx="6192688" cy="589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5794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Objectives</a:t>
            </a:r>
            <a:endParaRPr lang="x-none" dirty="0"/>
          </a:p>
        </p:txBody>
      </p:sp>
      <p:sp>
        <p:nvSpPr>
          <p:cNvPr id="3" name="Content Placeholder 2"/>
          <p:cNvSpPr>
            <a:spLocks noGrp="1"/>
          </p:cNvSpPr>
          <p:nvPr>
            <p:ph idx="1"/>
          </p:nvPr>
        </p:nvSpPr>
        <p:spPr>
          <a:xfrm>
            <a:off x="323528" y="1600200"/>
            <a:ext cx="8568952" cy="4997152"/>
          </a:xfrm>
        </p:spPr>
        <p:txBody>
          <a:bodyPr>
            <a:normAutofit fontScale="85000" lnSpcReduction="20000"/>
          </a:bodyPr>
          <a:lstStyle/>
          <a:p>
            <a:pPr algn="l" rtl="0">
              <a:lnSpc>
                <a:spcPct val="120000"/>
              </a:lnSpc>
            </a:pPr>
            <a:r>
              <a:rPr lang="en-US" dirty="0"/>
              <a:t>Risk factors for CVD (Traditional and emerging ones</a:t>
            </a:r>
            <a:r>
              <a:rPr lang="en-US" dirty="0" smtClean="0"/>
              <a:t>)</a:t>
            </a:r>
            <a:endParaRPr lang="x-none" dirty="0" smtClean="0"/>
          </a:p>
          <a:p>
            <a:pPr algn="l" rtl="0">
              <a:lnSpc>
                <a:spcPct val="120000"/>
              </a:lnSpc>
            </a:pPr>
            <a:r>
              <a:rPr lang="en-US" dirty="0"/>
              <a:t>How to assess risk factors like Framingham risk score “Risk Assessment</a:t>
            </a:r>
            <a:r>
              <a:rPr lang="en-US" dirty="0" smtClean="0"/>
              <a:t>”</a:t>
            </a:r>
            <a:endParaRPr lang="en-US" dirty="0"/>
          </a:p>
          <a:p>
            <a:pPr algn="l" rtl="0">
              <a:lnSpc>
                <a:spcPct val="120000"/>
              </a:lnSpc>
            </a:pPr>
            <a:r>
              <a:rPr lang="en-US" dirty="0" smtClean="0"/>
              <a:t>Highlight </a:t>
            </a:r>
            <a:r>
              <a:rPr lang="en-US" dirty="0"/>
              <a:t>on patient with chest pain “Angina” and how is presented</a:t>
            </a:r>
          </a:p>
          <a:p>
            <a:pPr algn="l" rtl="0">
              <a:lnSpc>
                <a:spcPct val="120000"/>
              </a:lnSpc>
            </a:pPr>
            <a:r>
              <a:rPr lang="en-US" dirty="0"/>
              <a:t>Highlight on management of post </a:t>
            </a:r>
            <a:r>
              <a:rPr lang="en-US" dirty="0" smtClean="0"/>
              <a:t>MI</a:t>
            </a:r>
            <a:endParaRPr lang="x-none" dirty="0" smtClean="0"/>
          </a:p>
          <a:p>
            <a:pPr algn="l" rtl="0">
              <a:lnSpc>
                <a:spcPct val="120000"/>
              </a:lnSpc>
            </a:pPr>
            <a:r>
              <a:rPr lang="en-US" dirty="0"/>
              <a:t>Primary prevention of </a:t>
            </a:r>
            <a:r>
              <a:rPr lang="en-US" dirty="0" smtClean="0"/>
              <a:t>CVD</a:t>
            </a:r>
            <a:endParaRPr lang="en-US" dirty="0"/>
          </a:p>
          <a:p>
            <a:pPr algn="l" rtl="0">
              <a:lnSpc>
                <a:spcPct val="120000"/>
              </a:lnSpc>
            </a:pPr>
            <a:r>
              <a:rPr lang="en-US" dirty="0"/>
              <a:t>Highlight on role of Dyslipidaemia in CVD and its management (to achieve goals according to risk)</a:t>
            </a:r>
          </a:p>
          <a:p>
            <a:pPr algn="l" rtl="0">
              <a:lnSpc>
                <a:spcPct val="120000"/>
              </a:lnSpc>
            </a:pPr>
            <a:r>
              <a:rPr lang="en-US" dirty="0" smtClean="0"/>
              <a:t>What </a:t>
            </a:r>
            <a:r>
              <a:rPr lang="en-US" dirty="0"/>
              <a:t>are goals of LDL and HDL have to be achieved for CVD, DM,</a:t>
            </a:r>
          </a:p>
          <a:p>
            <a:pPr algn="l" rtl="0">
              <a:lnSpc>
                <a:spcPct val="120000"/>
              </a:lnSpc>
            </a:pPr>
            <a:r>
              <a:rPr lang="en-US" dirty="0"/>
              <a:t>ATP </a:t>
            </a:r>
            <a:r>
              <a:rPr lang="en-US" dirty="0" smtClean="0"/>
              <a:t>guidelines “ATP </a:t>
            </a:r>
            <a:r>
              <a:rPr lang="en-US" dirty="0"/>
              <a:t>III and IV”, Risk categorization, Statins, Fibrates, Omega-3, Ezetimibe, Goals of </a:t>
            </a:r>
            <a:r>
              <a:rPr lang="en-US" dirty="0" smtClean="0"/>
              <a:t>management</a:t>
            </a:r>
            <a:endParaRPr lang="en-US" dirty="0"/>
          </a:p>
        </p:txBody>
      </p:sp>
    </p:spTree>
    <p:extLst>
      <p:ext uri="{BB962C8B-B14F-4D97-AF65-F5344CB8AC3E}">
        <p14:creationId xmlns:p14="http://schemas.microsoft.com/office/powerpoint/2010/main" val="3962918186"/>
      </p:ext>
    </p:extLst>
  </p:cSld>
  <p:clrMapOvr>
    <a:masterClrMapping/>
  </p:clrMapOvr>
  <p:transition xmlns:p14="http://schemas.microsoft.com/office/powerpoint/2010/main" spd="slow">
    <p:pull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FRS</a:t>
            </a:r>
            <a:endParaRPr lang="x-none" dirty="0"/>
          </a:p>
        </p:txBody>
      </p:sp>
      <p:graphicFrame>
        <p:nvGraphicFramePr>
          <p:cNvPr id="5" name="Table 4"/>
          <p:cNvGraphicFramePr>
            <a:graphicFrameLocks noGrp="1"/>
          </p:cNvGraphicFramePr>
          <p:nvPr>
            <p:extLst/>
          </p:nvPr>
        </p:nvGraphicFramePr>
        <p:xfrm>
          <a:off x="1547664" y="1772817"/>
          <a:ext cx="6096000" cy="4031351"/>
        </p:xfrm>
        <a:graphic>
          <a:graphicData uri="http://schemas.openxmlformats.org/drawingml/2006/table">
            <a:tbl>
              <a:tblPr firstRow="1" bandRow="1">
                <a:tableStyleId>{EB344D84-9AFB-497E-A393-DC336BA19D2E}</a:tableStyleId>
              </a:tblPr>
              <a:tblGrid>
                <a:gridCol w="3048000"/>
                <a:gridCol w="3048000"/>
              </a:tblGrid>
              <a:tr h="762689">
                <a:tc gridSpan="2">
                  <a:txBody>
                    <a:bodyPr/>
                    <a:lstStyle/>
                    <a:p>
                      <a:pPr algn="l" rtl="0"/>
                      <a:r>
                        <a:rPr lang="en-US" sz="1800" dirty="0" smtClean="0"/>
                        <a:t>Table 3. </a:t>
                      </a:r>
                      <a:r>
                        <a:rPr lang="en-US" sz="1800" i="1" dirty="0" smtClean="0"/>
                        <a:t>Classification of</a:t>
                      </a:r>
                      <a:r>
                        <a:rPr lang="en-US" sz="1800" i="1" baseline="0" dirty="0" smtClean="0"/>
                        <a:t> Patients based on The Framingham Risk Score</a:t>
                      </a:r>
                      <a:endParaRPr lang="en-US" sz="1800" i="1" dirty="0"/>
                    </a:p>
                  </a:txBody>
                  <a:tcPr/>
                </a:tc>
                <a:tc hMerge="1">
                  <a:txBody>
                    <a:bodyPr/>
                    <a:lstStyle/>
                    <a:p>
                      <a:endParaRPr lang="en-US"/>
                    </a:p>
                  </a:txBody>
                  <a:tcPr/>
                </a:tc>
              </a:tr>
              <a:tr h="1089554">
                <a:tc>
                  <a:txBody>
                    <a:bodyPr/>
                    <a:lstStyle/>
                    <a:p>
                      <a:pPr algn="l" rtl="0"/>
                      <a:r>
                        <a:rPr lang="en-US" sz="1800" dirty="0" smtClean="0"/>
                        <a:t>Low risk</a:t>
                      </a:r>
                      <a:endParaRPr lang="en-US" sz="1800" dirty="0"/>
                    </a:p>
                  </a:txBody>
                  <a:tcPr/>
                </a:tc>
                <a:tc>
                  <a:txBody>
                    <a:bodyPr/>
                    <a:lstStyle/>
                    <a:p>
                      <a:pPr algn="l" rtl="0"/>
                      <a:r>
                        <a:rPr lang="en-US" sz="1800" dirty="0" smtClean="0"/>
                        <a:t>&lt;10% coronary heart disease risk at 10 years</a:t>
                      </a:r>
                      <a:endParaRPr lang="en-US" sz="1800" dirty="0"/>
                    </a:p>
                  </a:txBody>
                  <a:tcPr/>
                </a:tc>
              </a:tr>
              <a:tr h="1089554">
                <a:tc>
                  <a:txBody>
                    <a:bodyPr/>
                    <a:lstStyle/>
                    <a:p>
                      <a:pPr algn="l" rtl="0"/>
                      <a:r>
                        <a:rPr lang="en-US" sz="1800" dirty="0" smtClean="0"/>
                        <a:t>Intermediate risk</a:t>
                      </a:r>
                      <a:endParaRPr lang="en-US" sz="1800" dirty="0"/>
                    </a:p>
                  </a:txBody>
                  <a:tcPr/>
                </a:tc>
                <a:tc>
                  <a:txBody>
                    <a:bodyPr/>
                    <a:lstStyle/>
                    <a:p>
                      <a:pPr algn="l" rtl="0"/>
                      <a:r>
                        <a:rPr lang="en-US" sz="1800" dirty="0" smtClean="0"/>
                        <a:t>10-20% risk of coronary event at</a:t>
                      </a:r>
                      <a:r>
                        <a:rPr lang="en-US" sz="1800" baseline="0" dirty="0" smtClean="0"/>
                        <a:t> 10 years</a:t>
                      </a:r>
                      <a:endParaRPr lang="en-US" sz="1800" dirty="0"/>
                    </a:p>
                  </a:txBody>
                  <a:tcPr/>
                </a:tc>
              </a:tr>
              <a:tr h="1089554">
                <a:tc>
                  <a:txBody>
                    <a:bodyPr/>
                    <a:lstStyle/>
                    <a:p>
                      <a:pPr algn="l" rtl="0"/>
                      <a:r>
                        <a:rPr lang="en-US" sz="1800" dirty="0" smtClean="0"/>
                        <a:t>High risk</a:t>
                      </a:r>
                      <a:endParaRPr lang="en-US" sz="1800" dirty="0"/>
                    </a:p>
                  </a:txBody>
                  <a:tcPr/>
                </a:tc>
                <a:tc>
                  <a:txBody>
                    <a:bodyPr/>
                    <a:lstStyle/>
                    <a:p>
                      <a:pPr algn="l" rtl="0"/>
                      <a:r>
                        <a:rPr lang="en-US" sz="1800" dirty="0" smtClean="0"/>
                        <a:t>&gt;20% risk of coronary event</a:t>
                      </a:r>
                      <a:r>
                        <a:rPr lang="en-US" sz="1800" baseline="0" dirty="0" smtClean="0"/>
                        <a:t> at 10 years</a:t>
                      </a:r>
                      <a:endParaRPr lang="en-US" sz="1800" dirty="0"/>
                    </a:p>
                  </a:txBody>
                  <a:tcPr/>
                </a:tc>
              </a:tr>
            </a:tbl>
          </a:graphicData>
        </a:graphic>
      </p:graphicFrame>
    </p:spTree>
    <p:extLst>
      <p:ext uri="{BB962C8B-B14F-4D97-AF65-F5344CB8AC3E}">
        <p14:creationId xmlns:p14="http://schemas.microsoft.com/office/powerpoint/2010/main" val="3142091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C</a:t>
            </a:r>
            <a:r>
              <a:rPr lang="en-US" dirty="0" smtClean="0"/>
              <a:t>ase</a:t>
            </a:r>
            <a:endParaRPr lang="x-none" dirty="0"/>
          </a:p>
        </p:txBody>
      </p:sp>
      <p:sp>
        <p:nvSpPr>
          <p:cNvPr id="3" name="Content Placeholder 2"/>
          <p:cNvSpPr>
            <a:spLocks noGrp="1"/>
          </p:cNvSpPr>
          <p:nvPr>
            <p:ph idx="1"/>
          </p:nvPr>
        </p:nvSpPr>
        <p:spPr/>
        <p:txBody>
          <a:bodyPr/>
          <a:lstStyle/>
          <a:p>
            <a:pPr algn="l" rtl="0"/>
            <a:r>
              <a:rPr lang="en-GB" dirty="0"/>
              <a:t>A</a:t>
            </a:r>
            <a:r>
              <a:rPr lang="en-GB" dirty="0" smtClean="0"/>
              <a:t> </a:t>
            </a:r>
            <a:r>
              <a:rPr lang="en-US" dirty="0" smtClean="0"/>
              <a:t>42-</a:t>
            </a:r>
            <a:r>
              <a:rPr lang="en-US" dirty="0"/>
              <a:t>year-old male </a:t>
            </a:r>
            <a:r>
              <a:rPr lang="en-US" dirty="0" smtClean="0"/>
              <a:t>who smokes. </a:t>
            </a:r>
            <a:r>
              <a:rPr lang="en-US" dirty="0"/>
              <a:t>His current blood pressure is </a:t>
            </a:r>
            <a:r>
              <a:rPr lang="en-US" dirty="0" smtClean="0"/>
              <a:t>125/80 </a:t>
            </a:r>
            <a:r>
              <a:rPr lang="en-US" dirty="0"/>
              <a:t>he doesn’t take any </a:t>
            </a:r>
            <a:r>
              <a:rPr lang="en-US" dirty="0" smtClean="0"/>
              <a:t>anti-hypertensive medication, </a:t>
            </a:r>
            <a:r>
              <a:rPr lang="en-US" dirty="0"/>
              <a:t>his total cholesterol reading is </a:t>
            </a:r>
            <a:r>
              <a:rPr lang="en-US" dirty="0" smtClean="0"/>
              <a:t>245 </a:t>
            </a:r>
            <a:r>
              <a:rPr lang="en-US" dirty="0"/>
              <a:t>mg</a:t>
            </a:r>
            <a:r>
              <a:rPr lang="en-US" dirty="0" smtClean="0"/>
              <a:t>/dL, </a:t>
            </a:r>
            <a:r>
              <a:rPr lang="en-US" dirty="0"/>
              <a:t>while his HDL reading is </a:t>
            </a:r>
            <a:r>
              <a:rPr lang="en-US" dirty="0" smtClean="0"/>
              <a:t>49 </a:t>
            </a:r>
            <a:r>
              <a:rPr lang="en-US" dirty="0"/>
              <a:t>mg</a:t>
            </a:r>
            <a:r>
              <a:rPr lang="en-US" dirty="0" smtClean="0"/>
              <a:t>/dL.</a:t>
            </a:r>
            <a:endParaRPr lang="en-US" dirty="0"/>
          </a:p>
          <a:p>
            <a:endParaRPr lang="en-US" sz="2000" dirty="0"/>
          </a:p>
          <a:p>
            <a:pPr algn="l" rtl="0"/>
            <a:r>
              <a:rPr lang="en-US" dirty="0"/>
              <a:t>Assess his 10 year risk of developing CVD based on FRS </a:t>
            </a:r>
            <a:r>
              <a:rPr lang="en-US" dirty="0" smtClean="0"/>
              <a:t>?Case</a:t>
            </a:r>
          </a:p>
        </p:txBody>
      </p:sp>
    </p:spTree>
    <p:extLst>
      <p:ext uri="{BB962C8B-B14F-4D97-AF65-F5344CB8AC3E}">
        <p14:creationId xmlns:p14="http://schemas.microsoft.com/office/powerpoint/2010/main" val="3443393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solidFill>
                  <a:srgbClr val="FF0000"/>
                </a:solidFill>
              </a:rPr>
              <a:t>Cases in which you don’t need FRS ?</a:t>
            </a:r>
            <a:endParaRPr lang="x-none" dirty="0">
              <a:solidFill>
                <a:srgbClr val="FF0000"/>
              </a:solidFill>
            </a:endParaRPr>
          </a:p>
        </p:txBody>
      </p:sp>
      <p:sp>
        <p:nvSpPr>
          <p:cNvPr id="5" name="Content Placeholder 4"/>
          <p:cNvSpPr>
            <a:spLocks noGrp="1"/>
          </p:cNvSpPr>
          <p:nvPr>
            <p:ph idx="1"/>
          </p:nvPr>
        </p:nvSpPr>
        <p:spPr>
          <a:xfrm>
            <a:off x="611560" y="3284984"/>
            <a:ext cx="7770813" cy="623755"/>
          </a:xfrm>
        </p:spPr>
        <p:txBody>
          <a:bodyPr>
            <a:noAutofit/>
          </a:bodyPr>
          <a:lstStyle/>
          <a:p>
            <a:pPr algn="ctr"/>
            <a:r>
              <a:rPr lang="en-US" sz="2800" dirty="0" smtClean="0"/>
              <a:t>Patients who already have a high risk due to other diseases</a:t>
            </a:r>
            <a:endParaRPr lang="en-US" sz="2800" dirty="0"/>
          </a:p>
        </p:txBody>
      </p:sp>
    </p:spTree>
    <p:extLst>
      <p:ext uri="{BB962C8B-B14F-4D97-AF65-F5344CB8AC3E}">
        <p14:creationId xmlns:p14="http://schemas.microsoft.com/office/powerpoint/2010/main" val="2513060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altLang="en-US" dirty="0">
                <a:latin typeface="Calisto MT"/>
                <a:ea typeface="ＭＳ Ｐゴシック" pitchFamily="34" charset="-128"/>
                <a:cs typeface="Calisto MT"/>
              </a:rPr>
              <a:t>Metabolic Syndrome</a:t>
            </a:r>
            <a:endParaRPr lang="en-US" dirty="0">
              <a:latin typeface="Calisto MT"/>
              <a:cs typeface="Calisto MT"/>
            </a:endParaRPr>
          </a:p>
        </p:txBody>
      </p:sp>
      <p:sp>
        <p:nvSpPr>
          <p:cNvPr id="3" name="عنصر نائب للمحتوى 2"/>
          <p:cNvSpPr>
            <a:spLocks noGrp="1"/>
          </p:cNvSpPr>
          <p:nvPr>
            <p:ph idx="1"/>
          </p:nvPr>
        </p:nvSpPr>
        <p:spPr>
          <a:xfrm>
            <a:off x="0" y="1869141"/>
            <a:ext cx="9144000" cy="4257022"/>
          </a:xfrm>
        </p:spPr>
        <p:txBody>
          <a:bodyPr>
            <a:normAutofit/>
          </a:bodyPr>
          <a:lstStyle/>
          <a:p>
            <a:pPr algn="l" rtl="0"/>
            <a:r>
              <a:rPr lang="en-US" altLang="en-US" sz="2800" dirty="0" smtClean="0">
                <a:latin typeface="Calisto MT"/>
                <a:ea typeface="ＭＳ Ｐゴシック" pitchFamily="34" charset="-128"/>
                <a:cs typeface="Calisto MT"/>
              </a:rPr>
              <a:t>Metabolic syndrome increases the risk for </a:t>
            </a:r>
            <a:r>
              <a:rPr lang="en-US" altLang="en-US" sz="2800" dirty="0" smtClean="0">
                <a:solidFill>
                  <a:srgbClr val="FF0000"/>
                </a:solidFill>
                <a:effectLst>
                  <a:outerShdw blurRad="38100" dist="38100" dir="2700000" algn="tl">
                    <a:srgbClr val="000000">
                      <a:alpha val="43137"/>
                    </a:srgbClr>
                  </a:outerShdw>
                </a:effectLst>
                <a:latin typeface="Calisto MT"/>
                <a:ea typeface="ＭＳ Ｐゴシック" pitchFamily="34" charset="-128"/>
                <a:cs typeface="Calisto MT"/>
              </a:rPr>
              <a:t>cardiovascular diseases </a:t>
            </a:r>
            <a:r>
              <a:rPr lang="en-US" altLang="en-US" sz="2800" dirty="0" smtClean="0">
                <a:latin typeface="Calisto MT"/>
                <a:ea typeface="ＭＳ Ｐゴシック" pitchFamily="34" charset="-128"/>
                <a:cs typeface="Calisto MT"/>
              </a:rPr>
              <a:t>and </a:t>
            </a:r>
            <a:r>
              <a:rPr lang="en-US" altLang="en-US" sz="2800" dirty="0" smtClean="0">
                <a:solidFill>
                  <a:srgbClr val="FF0000"/>
                </a:solidFill>
                <a:effectLst>
                  <a:outerShdw blurRad="38100" dist="38100" dir="2700000" algn="tl">
                    <a:srgbClr val="000000">
                      <a:alpha val="43137"/>
                    </a:srgbClr>
                  </a:outerShdw>
                </a:effectLst>
                <a:latin typeface="Calisto MT"/>
                <a:ea typeface="ＭＳ Ｐゴシック" pitchFamily="34" charset="-128"/>
                <a:cs typeface="Calisto MT"/>
              </a:rPr>
              <a:t>diabetes</a:t>
            </a:r>
          </a:p>
          <a:p>
            <a:pPr marL="0" indent="0" algn="l" rtl="0">
              <a:buNone/>
            </a:pPr>
            <a:endParaRPr lang="en-US" altLang="en-US" sz="2800" b="1" u="sng" dirty="0" smtClean="0">
              <a:solidFill>
                <a:srgbClr val="C00000"/>
              </a:solidFill>
              <a:latin typeface="Calisto MT"/>
              <a:ea typeface="ＭＳ Ｐゴシック" pitchFamily="34" charset="-128"/>
              <a:cs typeface="Calisto MT"/>
            </a:endParaRPr>
          </a:p>
          <a:p>
            <a:pPr marL="0" indent="0" algn="l" rtl="0">
              <a:buNone/>
            </a:pPr>
            <a:r>
              <a:rPr lang="en-US" altLang="en-US" sz="2800" b="1" u="sng" dirty="0" smtClean="0">
                <a:solidFill>
                  <a:srgbClr val="C00000"/>
                </a:solidFill>
                <a:latin typeface="Calisto MT"/>
                <a:ea typeface="ＭＳ Ｐゴシック" pitchFamily="34" charset="-128"/>
                <a:cs typeface="Calisto MT"/>
              </a:rPr>
              <a:t>Pathophysiology:</a:t>
            </a:r>
            <a:endParaRPr lang="en-US" altLang="en-US" sz="2800" b="1" u="sng" dirty="0">
              <a:solidFill>
                <a:srgbClr val="C00000"/>
              </a:solidFill>
              <a:latin typeface="Calisto MT"/>
              <a:ea typeface="ＭＳ Ｐゴシック" pitchFamily="34" charset="-128"/>
              <a:cs typeface="Calisto MT"/>
            </a:endParaRPr>
          </a:p>
          <a:p>
            <a:pPr algn="l" rtl="0">
              <a:buFontTx/>
              <a:buNone/>
            </a:pPr>
            <a:r>
              <a:rPr lang="en-US" altLang="en-US" sz="2800" dirty="0">
                <a:latin typeface="Calisto MT"/>
                <a:ea typeface="ＭＳ Ｐゴシック" pitchFamily="34" charset="-128"/>
                <a:cs typeface="Calisto MT"/>
              </a:rPr>
              <a:t>Increase visceral fat lead to increased the level </a:t>
            </a:r>
            <a:r>
              <a:rPr lang="en-US" altLang="en-US" sz="2800" dirty="0" smtClean="0">
                <a:latin typeface="Calisto MT"/>
                <a:ea typeface="ＭＳ Ｐゴシック" pitchFamily="34" charset="-128"/>
                <a:cs typeface="Calisto MT"/>
              </a:rPr>
              <a:t>TNFα which </a:t>
            </a:r>
            <a:r>
              <a:rPr lang="en-US" altLang="en-US" sz="2800" dirty="0">
                <a:latin typeface="Calisto MT"/>
                <a:ea typeface="ＭＳ Ｐゴシック" pitchFamily="34" charset="-128"/>
                <a:cs typeface="Calisto MT"/>
              </a:rPr>
              <a:t>lead to insulin </a:t>
            </a:r>
            <a:r>
              <a:rPr lang="en-US" altLang="en-US" sz="2800" dirty="0" smtClean="0">
                <a:latin typeface="Calisto MT"/>
                <a:ea typeface="ＭＳ Ｐゴシック" pitchFamily="34" charset="-128"/>
                <a:cs typeface="Calisto MT"/>
              </a:rPr>
              <a:t>resistance</a:t>
            </a:r>
            <a:endParaRPr lang="en-US" altLang="en-US" sz="2800" dirty="0">
              <a:latin typeface="Calisto MT"/>
              <a:ea typeface="ＭＳ Ｐゴシック" pitchFamily="34" charset="-128"/>
              <a:cs typeface="Calisto MT"/>
            </a:endParaRPr>
          </a:p>
        </p:txBody>
      </p:sp>
    </p:spTree>
    <p:extLst>
      <p:ext uri="{BB962C8B-B14F-4D97-AF65-F5344CB8AC3E}">
        <p14:creationId xmlns:p14="http://schemas.microsoft.com/office/powerpoint/2010/main" val="3298281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altLang="en-US" dirty="0">
                <a:latin typeface="Calisto MT"/>
                <a:ea typeface="ＭＳ Ｐゴシック" pitchFamily="34" charset="-128"/>
                <a:cs typeface="Calisto MT"/>
              </a:rPr>
              <a:t>Metabolic Syndrome</a:t>
            </a:r>
            <a:endParaRPr lang="en-US" dirty="0">
              <a:latin typeface="Calisto MT"/>
              <a:cs typeface="Calisto MT"/>
            </a:endParaRPr>
          </a:p>
        </p:txBody>
      </p:sp>
      <p:sp>
        <p:nvSpPr>
          <p:cNvPr id="3" name="عنصر نائب للمحتوى 2"/>
          <p:cNvSpPr>
            <a:spLocks noGrp="1"/>
          </p:cNvSpPr>
          <p:nvPr>
            <p:ph idx="1"/>
          </p:nvPr>
        </p:nvSpPr>
        <p:spPr/>
        <p:txBody>
          <a:bodyPr>
            <a:normAutofit/>
          </a:bodyPr>
          <a:lstStyle/>
          <a:p>
            <a:pPr algn="l" rtl="0"/>
            <a:r>
              <a:rPr lang="en-US" altLang="en-US" dirty="0">
                <a:latin typeface="Calisto MT"/>
                <a:ea typeface="ＭＳ Ｐゴシック" pitchFamily="34" charset="-128"/>
                <a:cs typeface="Calisto MT"/>
              </a:rPr>
              <a:t>According to the WHO and ATP III, the diagnosis was based on the presence of</a:t>
            </a:r>
            <a:r>
              <a:rPr lang="en-US" altLang="en-US" dirty="0">
                <a:solidFill>
                  <a:srgbClr val="FF0000"/>
                </a:solidFill>
                <a:latin typeface="Calisto MT"/>
                <a:ea typeface="ＭＳ Ｐゴシック" pitchFamily="34" charset="-128"/>
                <a:cs typeface="Calisto MT"/>
              </a:rPr>
              <a:t> 3 </a:t>
            </a:r>
            <a:r>
              <a:rPr lang="en-US" altLang="en-US" dirty="0">
                <a:latin typeface="Calisto MT"/>
                <a:ea typeface="ＭＳ Ｐゴシック" pitchFamily="34" charset="-128"/>
                <a:cs typeface="Calisto MT"/>
              </a:rPr>
              <a:t>of the following; </a:t>
            </a:r>
            <a:endParaRPr lang="en-US" altLang="en-US" dirty="0" smtClean="0">
              <a:latin typeface="Calisto MT"/>
              <a:ea typeface="ＭＳ Ｐゴシック" pitchFamily="34" charset="-128"/>
              <a:cs typeface="Calisto MT"/>
            </a:endParaRPr>
          </a:p>
          <a:p>
            <a:pPr marL="0" indent="0" algn="l" rtl="0">
              <a:buNone/>
            </a:pPr>
            <a:endParaRPr lang="en-US" altLang="en-US" dirty="0" smtClean="0">
              <a:latin typeface="Calisto MT"/>
              <a:ea typeface="ＭＳ Ｐゴシック" pitchFamily="34" charset="-128"/>
              <a:cs typeface="Calisto MT"/>
            </a:endParaRPr>
          </a:p>
          <a:p>
            <a:pPr algn="l" rtl="0"/>
            <a:r>
              <a:rPr lang="en-US" altLang="en-US" dirty="0" smtClean="0">
                <a:latin typeface="Calisto MT"/>
                <a:ea typeface="ＭＳ Ｐゴシック" pitchFamily="34" charset="-128"/>
                <a:cs typeface="Calisto MT"/>
              </a:rPr>
              <a:t>Dyslipidemia</a:t>
            </a:r>
          </a:p>
          <a:p>
            <a:pPr algn="l" rtl="0"/>
            <a:r>
              <a:rPr lang="en-US" altLang="en-US" dirty="0" smtClean="0">
                <a:latin typeface="Calisto MT"/>
                <a:ea typeface="ＭＳ Ｐゴシック" pitchFamily="34" charset="-128"/>
                <a:cs typeface="Calisto MT"/>
              </a:rPr>
              <a:t>Hypertension</a:t>
            </a:r>
          </a:p>
          <a:p>
            <a:pPr algn="l" rtl="0"/>
            <a:r>
              <a:rPr lang="en-US" altLang="en-US" dirty="0" smtClean="0">
                <a:latin typeface="Calisto MT"/>
                <a:ea typeface="ＭＳ Ｐゴシック" pitchFamily="34" charset="-128"/>
                <a:cs typeface="Calisto MT"/>
              </a:rPr>
              <a:t>Impaired </a:t>
            </a:r>
            <a:r>
              <a:rPr lang="en-US" altLang="en-US" dirty="0">
                <a:latin typeface="Calisto MT"/>
                <a:ea typeface="ＭＳ Ｐゴシック" pitchFamily="34" charset="-128"/>
                <a:cs typeface="Calisto MT"/>
              </a:rPr>
              <a:t>glucose </a:t>
            </a:r>
            <a:r>
              <a:rPr lang="en-US" altLang="en-US" dirty="0" smtClean="0">
                <a:latin typeface="Calisto MT"/>
                <a:ea typeface="ＭＳ Ｐゴシック" pitchFamily="34" charset="-128"/>
                <a:cs typeface="Calisto MT"/>
              </a:rPr>
              <a:t>tolerance</a:t>
            </a:r>
          </a:p>
          <a:p>
            <a:pPr algn="l" rtl="0"/>
            <a:r>
              <a:rPr lang="en-US" altLang="en-US" dirty="0" smtClean="0">
                <a:latin typeface="Calisto MT"/>
                <a:ea typeface="ＭＳ Ｐゴシック" pitchFamily="34" charset="-128"/>
                <a:cs typeface="Calisto MT"/>
              </a:rPr>
              <a:t>Obesity</a:t>
            </a:r>
          </a:p>
        </p:txBody>
      </p:sp>
      <p:cxnSp>
        <p:nvCxnSpPr>
          <p:cNvPr id="5" name="Straight Arrow Connector 4"/>
          <p:cNvCxnSpPr/>
          <p:nvPr/>
        </p:nvCxnSpPr>
        <p:spPr>
          <a:xfrm>
            <a:off x="2771800" y="3573016"/>
            <a:ext cx="4248472"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2915816" y="4149080"/>
            <a:ext cx="4104456" cy="144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4355976" y="4509120"/>
            <a:ext cx="2664296"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2195736" y="4653136"/>
            <a:ext cx="4896544" cy="792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092280" y="4139788"/>
            <a:ext cx="2051720" cy="400110"/>
          </a:xfrm>
          <a:prstGeom prst="rect">
            <a:avLst/>
          </a:prstGeom>
          <a:noFill/>
        </p:spPr>
        <p:txBody>
          <a:bodyPr wrap="square" rtlCol="0">
            <a:spAutoFit/>
          </a:bodyPr>
          <a:lstStyle/>
          <a:p>
            <a:pPr algn="l"/>
            <a:r>
              <a:rPr lang="en-US" sz="2000" dirty="0" smtClean="0">
                <a:solidFill>
                  <a:srgbClr val="FF0000"/>
                </a:solidFill>
              </a:rPr>
              <a:t>Insulin resistance</a:t>
            </a:r>
            <a:endParaRPr lang="en-US" sz="2000" dirty="0">
              <a:solidFill>
                <a:srgbClr val="FF0000"/>
              </a:solidFill>
            </a:endParaRPr>
          </a:p>
        </p:txBody>
      </p:sp>
    </p:spTree>
    <p:extLst>
      <p:ext uri="{BB962C8B-B14F-4D97-AF65-F5344CB8AC3E}">
        <p14:creationId xmlns:p14="http://schemas.microsoft.com/office/powerpoint/2010/main" val="2021033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43091989"/>
              </p:ext>
            </p:extLst>
          </p:nvPr>
        </p:nvGraphicFramePr>
        <p:xfrm>
          <a:off x="611188" y="1556791"/>
          <a:ext cx="7921252" cy="4896545"/>
        </p:xfrm>
        <a:graphic>
          <a:graphicData uri="http://schemas.openxmlformats.org/drawingml/2006/table">
            <a:tbl>
              <a:tblPr/>
              <a:tblGrid>
                <a:gridCol w="3684717"/>
                <a:gridCol w="4236535"/>
              </a:tblGrid>
              <a:tr h="486621">
                <a:tc gridSpan="2">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bg1">
                              <a:lumMod val="95000"/>
                              <a:lumOff val="5000"/>
                            </a:schemeClr>
                          </a:solidFill>
                          <a:effectLst/>
                          <a:latin typeface="Calisto MT"/>
                          <a:ea typeface="ＭＳ Ｐゴシック" pitchFamily="34" charset="-128"/>
                          <a:cs typeface="Calisto MT"/>
                        </a:rPr>
                        <a:t>Clinical Identification of the Metabolic Syndrome</a:t>
                      </a:r>
                    </a:p>
                  </a:txBody>
                  <a:tcPr marT="45724" marB="45724"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r>
              <a:tr h="494213">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C00000"/>
                          </a:solidFill>
                          <a:effectLst/>
                          <a:latin typeface="Calisto MT"/>
                          <a:ea typeface="ＭＳ Ｐゴシック" pitchFamily="34" charset="-128"/>
                          <a:cs typeface="Calisto MT"/>
                        </a:rPr>
                        <a:t>Risk Factor</a:t>
                      </a:r>
                    </a:p>
                  </a:txBody>
                  <a:tcPr marT="45724" marB="45724"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C00000"/>
                          </a:solidFill>
                          <a:effectLst/>
                          <a:latin typeface="Calisto MT"/>
                          <a:ea typeface="ＭＳ Ｐゴシック" pitchFamily="34" charset="-128"/>
                          <a:cs typeface="Calisto MT"/>
                        </a:rPr>
                        <a:t>Defining Level</a:t>
                      </a:r>
                    </a:p>
                  </a:txBody>
                  <a:tcPr marT="45724" marB="45724"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tr>
              <a:tr h="1216536">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lumMod val="95000"/>
                            </a:schemeClr>
                          </a:solidFill>
                          <a:effectLst/>
                          <a:latin typeface="Calisto MT"/>
                          <a:ea typeface="ＭＳ Ｐゴシック" pitchFamily="34" charset="-128"/>
                          <a:cs typeface="Calisto MT"/>
                        </a:rPr>
                        <a:t>Abdominal Obesity</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lumMod val="95000"/>
                            </a:schemeClr>
                          </a:solidFill>
                          <a:effectLst/>
                          <a:latin typeface="Calisto MT"/>
                          <a:ea typeface="ＭＳ Ｐゴシック" pitchFamily="34" charset="-128"/>
                          <a:cs typeface="Calisto MT"/>
                        </a:rPr>
                        <a:t>Men</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lumMod val="95000"/>
                            </a:schemeClr>
                          </a:solidFill>
                          <a:effectLst/>
                          <a:latin typeface="Calisto MT"/>
                          <a:ea typeface="ＭＳ Ｐゴシック" pitchFamily="34" charset="-128"/>
                          <a:cs typeface="Calisto MT"/>
                        </a:rPr>
                        <a:t>Women</a:t>
                      </a:r>
                    </a:p>
                  </a:txBody>
                  <a:tcPr marT="45724" marB="45724"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lumMod val="95000"/>
                            </a:schemeClr>
                          </a:solidFill>
                          <a:effectLst/>
                          <a:latin typeface="Calisto MT"/>
                          <a:ea typeface="ＭＳ Ｐゴシック" pitchFamily="34" charset="-128"/>
                          <a:cs typeface="Calisto MT"/>
                        </a:rPr>
                        <a:t>Waist Circumference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lumMod val="95000"/>
                            </a:schemeClr>
                          </a:solidFill>
                          <a:effectLst/>
                          <a:latin typeface="Calisto MT"/>
                          <a:ea typeface="ＭＳ Ｐゴシック" pitchFamily="34" charset="-128"/>
                          <a:cs typeface="Calisto MT"/>
                        </a:rPr>
                        <a:t>&gt;102 cm (&gt;40 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lumMod val="95000"/>
                            </a:schemeClr>
                          </a:solidFill>
                          <a:effectLst/>
                          <a:latin typeface="Calisto MT"/>
                          <a:ea typeface="ＭＳ Ｐゴシック" pitchFamily="34" charset="-128"/>
                          <a:cs typeface="Calisto MT"/>
                        </a:rPr>
                        <a:t>&gt;88 cm (&gt;35 in)</a:t>
                      </a:r>
                    </a:p>
                  </a:txBody>
                  <a:tcPr marT="45724" marB="45724" horzOverflow="overflow">
                    <a:lnL>
                      <a:noFill/>
                    </a:lnL>
                    <a:lnR>
                      <a:noFill/>
                    </a:lnR>
                    <a:lnT>
                      <a:noFill/>
                    </a:lnT>
                    <a:lnB>
                      <a:noFill/>
                    </a:lnB>
                    <a:lnTlToBr>
                      <a:noFill/>
                    </a:lnTlToBr>
                    <a:lnBlToTr>
                      <a:noFill/>
                    </a:lnBlToTr>
                    <a:solidFill>
                      <a:schemeClr val="bg1"/>
                    </a:solidFill>
                  </a:tcPr>
                </a:tc>
              </a:tr>
              <a:tr h="494213">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C00000"/>
                          </a:solidFill>
                          <a:effectLst/>
                          <a:latin typeface="Calisto MT"/>
                          <a:ea typeface="ＭＳ Ｐゴシック" pitchFamily="34" charset="-128"/>
                          <a:cs typeface="Calisto MT"/>
                        </a:rPr>
                        <a:t>Triglycerides</a:t>
                      </a:r>
                    </a:p>
                  </a:txBody>
                  <a:tcPr marT="45724" marB="45724"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C00000"/>
                          </a:solidFill>
                          <a:effectLst/>
                          <a:latin typeface="Calisto MT"/>
                          <a:ea typeface="ＭＳ Ｐゴシック" pitchFamily="34" charset="-128"/>
                          <a:cs typeface="Calisto MT"/>
                        </a:rPr>
                        <a:t>≥150 mg/dL</a:t>
                      </a:r>
                    </a:p>
                  </a:txBody>
                  <a:tcPr marT="45724" marB="45724" horzOverflow="overflow">
                    <a:lnL>
                      <a:noFill/>
                    </a:lnL>
                    <a:lnR>
                      <a:noFill/>
                    </a:lnR>
                    <a:lnT>
                      <a:noFill/>
                    </a:lnT>
                    <a:lnB>
                      <a:noFill/>
                    </a:lnB>
                    <a:lnTlToBr>
                      <a:noFill/>
                    </a:lnTlToBr>
                    <a:lnBlToTr>
                      <a:noFill/>
                    </a:lnBlToTr>
                    <a:solidFill>
                      <a:srgbClr val="E7E7E7"/>
                    </a:solidFill>
                  </a:tcPr>
                </a:tc>
              </a:tr>
              <a:tr h="1216536">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lumMod val="95000"/>
                            </a:schemeClr>
                          </a:solidFill>
                          <a:effectLst/>
                          <a:latin typeface="Calisto MT"/>
                          <a:ea typeface="ＭＳ Ｐゴシック" pitchFamily="34" charset="-128"/>
                          <a:cs typeface="Calisto MT"/>
                        </a:rPr>
                        <a:t>HDL cholesterol</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lumMod val="95000"/>
                            </a:schemeClr>
                          </a:solidFill>
                          <a:effectLst/>
                          <a:latin typeface="Calisto MT"/>
                          <a:ea typeface="ＭＳ Ｐゴシック" pitchFamily="34" charset="-128"/>
                          <a:cs typeface="Calisto MT"/>
                        </a:rPr>
                        <a:t>Men</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lumMod val="95000"/>
                            </a:schemeClr>
                          </a:solidFill>
                          <a:effectLst/>
                          <a:latin typeface="Calisto MT"/>
                          <a:ea typeface="ＭＳ Ｐゴシック" pitchFamily="34" charset="-128"/>
                          <a:cs typeface="Calisto MT"/>
                        </a:rPr>
                        <a:t>Women</a:t>
                      </a:r>
                    </a:p>
                  </a:txBody>
                  <a:tcPr marT="45724" marB="45724" horzOverflow="overflow">
                    <a:lnL>
                      <a:noFill/>
                    </a:lnL>
                    <a:lnR>
                      <a:noFill/>
                    </a:lnR>
                    <a:lnT>
                      <a:noFill/>
                    </a:lnT>
                    <a:lnB>
                      <a:noFill/>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lumMod val="95000"/>
                          </a:schemeClr>
                        </a:solidFill>
                        <a:effectLst/>
                        <a:latin typeface="Calisto MT"/>
                        <a:ea typeface="ＭＳ Ｐゴシック" pitchFamily="34" charset="-128"/>
                        <a:cs typeface="Calisto M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lumMod val="95000"/>
                            </a:schemeClr>
                          </a:solidFill>
                          <a:effectLst/>
                          <a:latin typeface="Calisto MT"/>
                          <a:ea typeface="ＭＳ Ｐゴシック" pitchFamily="34" charset="-128"/>
                          <a:cs typeface="Calisto MT"/>
                        </a:rPr>
                        <a:t>&lt;40 mg/dL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lumMod val="95000"/>
                            </a:schemeClr>
                          </a:solidFill>
                          <a:effectLst/>
                          <a:latin typeface="Calisto MT"/>
                          <a:ea typeface="ＭＳ Ｐゴシック" pitchFamily="34" charset="-128"/>
                          <a:cs typeface="Calisto MT"/>
                        </a:rPr>
                        <a:t>&lt;50 mg/dL</a:t>
                      </a:r>
                    </a:p>
                  </a:txBody>
                  <a:tcPr marT="45724" marB="45724" horzOverflow="overflow">
                    <a:lnL>
                      <a:noFill/>
                    </a:lnL>
                    <a:lnR>
                      <a:noFill/>
                    </a:lnR>
                    <a:lnT>
                      <a:noFill/>
                    </a:lnT>
                    <a:lnB>
                      <a:noFill/>
                    </a:lnB>
                    <a:lnTlToBr>
                      <a:noFill/>
                    </a:lnTlToBr>
                    <a:lnBlToTr>
                      <a:noFill/>
                    </a:lnBlToTr>
                    <a:solidFill>
                      <a:schemeClr val="bg1"/>
                    </a:solidFill>
                  </a:tcPr>
                </a:tc>
              </a:tr>
              <a:tr h="494213">
                <a:tc>
                  <a:txBody>
                    <a:bodyPr/>
                    <a:lstStyle>
                      <a:lvl1pPr eaLnBrk="0" hangingPunct="0">
                        <a:spcBef>
                          <a:spcPct val="20000"/>
                        </a:spcBef>
                        <a:tabLst>
                          <a:tab pos="0" algn="l"/>
                        </a:tabLst>
                        <a:defRPr sz="2800">
                          <a:solidFill>
                            <a:schemeClr val="tx1"/>
                          </a:solidFill>
                          <a:latin typeface="Arial" pitchFamily="34" charset="0"/>
                          <a:ea typeface="ＭＳ Ｐゴシック" pitchFamily="34" charset="-128"/>
                        </a:defRPr>
                      </a:lvl1pPr>
                      <a:lvl2pPr marL="742950" indent="-285750" eaLnBrk="0" hangingPunct="0">
                        <a:spcBef>
                          <a:spcPct val="20000"/>
                        </a:spcBef>
                        <a:tabLst>
                          <a:tab pos="0" algn="l"/>
                        </a:tabLst>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tabLst>
                          <a:tab pos="0" algn="l"/>
                        </a:tabLst>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tabLst>
                          <a:tab pos="0" algn="l"/>
                        </a:tabLst>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tabLst>
                          <a:tab pos="0" algn="l"/>
                        </a:tabLst>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tabLst>
                          <a:tab pos="0" algn="l"/>
                        </a:tabLs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tabLst>
                          <a:tab pos="0" algn="l"/>
                        </a:tabLs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tabLst>
                          <a:tab pos="0" algn="l"/>
                        </a:tabLs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tabLst>
                          <a:tab pos="0" algn="l"/>
                        </a:tabLs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Lst>
                      </a:pPr>
                      <a:r>
                        <a:rPr kumimoji="0" lang="en-US" altLang="en-US" sz="1800" b="0" i="0" u="none" strike="noStrike" cap="none" normalizeH="0" baseline="0" dirty="0" smtClean="0">
                          <a:ln>
                            <a:noFill/>
                          </a:ln>
                          <a:solidFill>
                            <a:srgbClr val="C00000"/>
                          </a:solidFill>
                          <a:effectLst/>
                          <a:latin typeface="Calisto MT"/>
                          <a:ea typeface="ＭＳ Ｐゴシック" pitchFamily="34" charset="-128"/>
                          <a:cs typeface="Calisto MT"/>
                        </a:rPr>
                        <a:t>Blood pressure</a:t>
                      </a:r>
                    </a:p>
                  </a:txBody>
                  <a:tcPr marT="45724" marB="45724" horzOverflow="overflow">
                    <a:lnL>
                      <a:noFill/>
                    </a:lnL>
                    <a:lnR>
                      <a:noFill/>
                    </a:lnR>
                    <a:lnT>
                      <a:noFill/>
                    </a:lnT>
                    <a:lnB>
                      <a:noFill/>
                    </a:lnB>
                    <a:lnTlToBr>
                      <a:noFill/>
                    </a:lnTlToBr>
                    <a:lnBlToTr>
                      <a:noFill/>
                    </a:lnBlToTr>
                    <a:solidFill>
                      <a:srgbClr val="E7E7E7"/>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C00000"/>
                          </a:solidFill>
                          <a:effectLst/>
                          <a:latin typeface="Calisto MT"/>
                          <a:ea typeface="ＭＳ Ｐゴシック" pitchFamily="34" charset="-128"/>
                          <a:cs typeface="Calisto MT"/>
                        </a:rPr>
                        <a:t>≥130/≥85 mmHg</a:t>
                      </a:r>
                    </a:p>
                  </a:txBody>
                  <a:tcPr marT="45724" marB="45724" horzOverflow="overflow">
                    <a:lnL>
                      <a:noFill/>
                    </a:lnL>
                    <a:lnR>
                      <a:noFill/>
                    </a:lnR>
                    <a:lnT>
                      <a:noFill/>
                    </a:lnT>
                    <a:lnB>
                      <a:noFill/>
                    </a:lnB>
                    <a:lnTlToBr>
                      <a:noFill/>
                    </a:lnTlToBr>
                    <a:lnBlToTr>
                      <a:noFill/>
                    </a:lnBlToTr>
                    <a:solidFill>
                      <a:srgbClr val="E7E7E7"/>
                    </a:solidFill>
                  </a:tcPr>
                </a:tc>
              </a:tr>
              <a:tr h="494213">
                <a:tc>
                  <a:txBody>
                    <a:bodyPr/>
                    <a:lstStyle>
                      <a:lvl1pPr eaLnBrk="0" hangingPunct="0">
                        <a:spcBef>
                          <a:spcPct val="20000"/>
                        </a:spcBef>
                        <a:tabLst>
                          <a:tab pos="0" algn="l"/>
                        </a:tabLst>
                        <a:defRPr sz="2800">
                          <a:solidFill>
                            <a:schemeClr val="tx1"/>
                          </a:solidFill>
                          <a:latin typeface="Arial" pitchFamily="34" charset="0"/>
                          <a:ea typeface="ＭＳ Ｐゴシック" pitchFamily="34" charset="-128"/>
                        </a:defRPr>
                      </a:lvl1pPr>
                      <a:lvl2pPr marL="742950" indent="-285750" eaLnBrk="0" hangingPunct="0">
                        <a:spcBef>
                          <a:spcPct val="20000"/>
                        </a:spcBef>
                        <a:tabLst>
                          <a:tab pos="0" algn="l"/>
                        </a:tabLst>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tabLst>
                          <a:tab pos="0" algn="l"/>
                        </a:tabLst>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tabLst>
                          <a:tab pos="0" algn="l"/>
                        </a:tabLst>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tabLst>
                          <a:tab pos="0" algn="l"/>
                        </a:tabLst>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tabLst>
                          <a:tab pos="0" algn="l"/>
                        </a:tabLs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tabLst>
                          <a:tab pos="0" algn="l"/>
                        </a:tabLs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tabLst>
                          <a:tab pos="0" algn="l"/>
                        </a:tabLs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tabLst>
                          <a:tab pos="0" algn="l"/>
                        </a:tabLs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0" algn="l"/>
                        </a:tabLst>
                      </a:pPr>
                      <a:r>
                        <a:rPr kumimoji="0" lang="en-US" altLang="en-US" sz="1800" b="0" i="0" u="none" strike="noStrike" cap="none" normalizeH="0" baseline="0" dirty="0" smtClean="0">
                          <a:ln>
                            <a:noFill/>
                          </a:ln>
                          <a:solidFill>
                            <a:schemeClr val="tx1">
                              <a:lumMod val="95000"/>
                            </a:schemeClr>
                          </a:solidFill>
                          <a:effectLst/>
                          <a:latin typeface="Calisto MT"/>
                          <a:ea typeface="ＭＳ Ｐゴシック" pitchFamily="34" charset="-128"/>
                          <a:cs typeface="Calisto MT"/>
                        </a:rPr>
                        <a:t>Fasting blood glucose</a:t>
                      </a:r>
                    </a:p>
                  </a:txBody>
                  <a:tcPr marT="45724" marB="45724"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defRPr sz="2000">
                          <a:solidFill>
                            <a:schemeClr val="tx1"/>
                          </a:solidFill>
                          <a:latin typeface="Arial" pitchFamily="34" charset="0"/>
                          <a:ea typeface="Arial" pitchFamily="34" charset="0"/>
                          <a:cs typeface="Arial" pitchFamily="34" charset="0"/>
                        </a:defRPr>
                      </a:lvl3pPr>
                      <a:lvl4pPr marL="1600200" indent="-228600" eaLnBrk="0" hangingPunct="0">
                        <a:spcBef>
                          <a:spcPct val="20000"/>
                        </a:spcBef>
                        <a:defRPr>
                          <a:solidFill>
                            <a:schemeClr val="tx1"/>
                          </a:solidFill>
                          <a:latin typeface="Arial" pitchFamily="34" charset="0"/>
                          <a:ea typeface="Arial" pitchFamily="34" charset="0"/>
                          <a:cs typeface="Arial" pitchFamily="34" charset="0"/>
                        </a:defRPr>
                      </a:lvl4pPr>
                      <a:lvl5pPr marL="2057400" indent="-228600" eaLnBrk="0" hangingPunct="0">
                        <a:spcBef>
                          <a:spcPct val="20000"/>
                        </a:spcBef>
                        <a:defRPr>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ea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lumMod val="95000"/>
                            </a:schemeClr>
                          </a:solidFill>
                          <a:effectLst/>
                          <a:latin typeface="Calisto MT"/>
                          <a:ea typeface="ＭＳ Ｐゴシック" pitchFamily="34" charset="-128"/>
                          <a:cs typeface="Calisto MT"/>
                        </a:rPr>
                        <a:t>≥100 mg/dL</a:t>
                      </a:r>
                    </a:p>
                  </a:txBody>
                  <a:tcPr marT="45724" marB="45724"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عنوان 1"/>
          <p:cNvSpPr>
            <a:spLocks noGrp="1"/>
          </p:cNvSpPr>
          <p:nvPr>
            <p:ph type="title"/>
          </p:nvPr>
        </p:nvSpPr>
        <p:spPr>
          <a:xfrm>
            <a:off x="685800" y="121023"/>
            <a:ext cx="7770813" cy="1429871"/>
          </a:xfrm>
        </p:spPr>
        <p:txBody>
          <a:bodyPr/>
          <a:lstStyle/>
          <a:p>
            <a:r>
              <a:rPr lang="en-US" altLang="en-US" dirty="0">
                <a:latin typeface="Calisto MT"/>
                <a:ea typeface="ＭＳ Ｐゴシック" pitchFamily="34" charset="-128"/>
                <a:cs typeface="Calisto MT"/>
              </a:rPr>
              <a:t>Metabolic Syndrome</a:t>
            </a:r>
            <a:endParaRPr lang="en-US" dirty="0">
              <a:latin typeface="Calisto MT"/>
              <a:cs typeface="Calisto MT"/>
            </a:endParaRPr>
          </a:p>
        </p:txBody>
      </p:sp>
    </p:spTree>
    <p:extLst>
      <p:ext uri="{BB962C8B-B14F-4D97-AF65-F5344CB8AC3E}">
        <p14:creationId xmlns:p14="http://schemas.microsoft.com/office/powerpoint/2010/main" val="1808812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Objectives</a:t>
            </a:r>
            <a:endParaRPr lang="x-none" dirty="0"/>
          </a:p>
        </p:txBody>
      </p:sp>
      <p:sp>
        <p:nvSpPr>
          <p:cNvPr id="3" name="Content Placeholder 2"/>
          <p:cNvSpPr>
            <a:spLocks noGrp="1"/>
          </p:cNvSpPr>
          <p:nvPr>
            <p:ph idx="1"/>
          </p:nvPr>
        </p:nvSpPr>
        <p:spPr>
          <a:xfrm>
            <a:off x="323528" y="1600200"/>
            <a:ext cx="8568952" cy="4525963"/>
          </a:xfrm>
        </p:spPr>
        <p:txBody>
          <a:bodyPr>
            <a:normAutofit fontScale="92500" lnSpcReduction="20000"/>
          </a:bodyPr>
          <a:lstStyle/>
          <a:p>
            <a:pPr algn="l" rtl="0"/>
            <a:r>
              <a:rPr lang="en-US" dirty="0">
                <a:solidFill>
                  <a:schemeClr val="tx1"/>
                </a:solidFill>
              </a:rPr>
              <a:t>Risk factors for CVD (Traditional and emerging ones</a:t>
            </a:r>
            <a:r>
              <a:rPr lang="en-US" dirty="0" smtClean="0">
                <a:solidFill>
                  <a:schemeClr val="tx1"/>
                </a:solidFill>
              </a:rPr>
              <a:t>)</a:t>
            </a:r>
            <a:endParaRPr lang="x-none" dirty="0" smtClean="0">
              <a:solidFill>
                <a:schemeClr val="tx1"/>
              </a:solidFill>
            </a:endParaRPr>
          </a:p>
          <a:p>
            <a:pPr algn="l" rtl="0"/>
            <a:r>
              <a:rPr lang="en-US" dirty="0"/>
              <a:t>How to assess risk factors like Framingham risk score “Risk Assessment</a:t>
            </a:r>
            <a:r>
              <a:rPr lang="en-US" dirty="0" smtClean="0"/>
              <a:t>”</a:t>
            </a:r>
            <a:endParaRPr lang="en-US" dirty="0"/>
          </a:p>
          <a:p>
            <a:pPr algn="l" rtl="0"/>
            <a:r>
              <a:rPr lang="en-US" dirty="0" smtClean="0">
                <a:solidFill>
                  <a:srgbClr val="FF0000"/>
                </a:solidFill>
              </a:rPr>
              <a:t>Highlight </a:t>
            </a:r>
            <a:r>
              <a:rPr lang="en-US" dirty="0">
                <a:solidFill>
                  <a:srgbClr val="FF0000"/>
                </a:solidFill>
              </a:rPr>
              <a:t>on patient with chest pain “Angina” and how is presented</a:t>
            </a:r>
          </a:p>
          <a:p>
            <a:pPr algn="l" rtl="0"/>
            <a:r>
              <a:rPr lang="en-US" dirty="0">
                <a:solidFill>
                  <a:srgbClr val="FF0000"/>
                </a:solidFill>
              </a:rPr>
              <a:t>Highlight on management of post </a:t>
            </a:r>
            <a:r>
              <a:rPr lang="en-US" dirty="0" smtClean="0">
                <a:solidFill>
                  <a:srgbClr val="FF0000"/>
                </a:solidFill>
              </a:rPr>
              <a:t>MI</a:t>
            </a:r>
            <a:endParaRPr lang="x-none" dirty="0" smtClean="0">
              <a:solidFill>
                <a:srgbClr val="FF0000"/>
              </a:solidFill>
            </a:endParaRPr>
          </a:p>
          <a:p>
            <a:pPr algn="l" rtl="0"/>
            <a:r>
              <a:rPr lang="en-US" dirty="0">
                <a:solidFill>
                  <a:srgbClr val="FF0000"/>
                </a:solidFill>
              </a:rPr>
              <a:t>Primary prevention of </a:t>
            </a:r>
            <a:r>
              <a:rPr lang="en-US" dirty="0" smtClean="0">
                <a:solidFill>
                  <a:srgbClr val="FF0000"/>
                </a:solidFill>
              </a:rPr>
              <a:t>CVD</a:t>
            </a:r>
            <a:endParaRPr lang="en-US" dirty="0">
              <a:solidFill>
                <a:srgbClr val="FF0000"/>
              </a:solidFill>
            </a:endParaRPr>
          </a:p>
          <a:p>
            <a:pPr algn="l" rtl="0"/>
            <a:r>
              <a:rPr lang="en-US" dirty="0"/>
              <a:t>Highlight on role of Dyslipidaemia in CVD and its management (to achieve goals according to risk)</a:t>
            </a:r>
          </a:p>
          <a:p>
            <a:pPr algn="l" rtl="0"/>
            <a:r>
              <a:rPr lang="en-US" dirty="0" smtClean="0">
                <a:solidFill>
                  <a:schemeClr val="tx1"/>
                </a:solidFill>
              </a:rPr>
              <a:t>What </a:t>
            </a:r>
            <a:r>
              <a:rPr lang="en-US" dirty="0">
                <a:solidFill>
                  <a:schemeClr val="tx1"/>
                </a:solidFill>
              </a:rPr>
              <a:t>are goals of LDL and HDL have to be achieved for CVD, DM,</a:t>
            </a:r>
          </a:p>
          <a:p>
            <a:pPr algn="l" rtl="0"/>
            <a:r>
              <a:rPr lang="en-US" dirty="0">
                <a:solidFill>
                  <a:schemeClr val="tx1"/>
                </a:solidFill>
              </a:rPr>
              <a:t>ATP </a:t>
            </a:r>
            <a:r>
              <a:rPr lang="en-US" dirty="0" smtClean="0">
                <a:solidFill>
                  <a:schemeClr val="tx1"/>
                </a:solidFill>
              </a:rPr>
              <a:t>guidelines “ATP </a:t>
            </a:r>
            <a:r>
              <a:rPr lang="en-US" dirty="0">
                <a:solidFill>
                  <a:schemeClr val="tx1"/>
                </a:solidFill>
              </a:rPr>
              <a:t>III and IV”, Risk categorization, Statins, Fibrates, Omega-3, Ezetimibe, Goals of </a:t>
            </a:r>
            <a:r>
              <a:rPr lang="en-US" dirty="0" smtClean="0">
                <a:solidFill>
                  <a:schemeClr val="tx1"/>
                </a:solidFill>
              </a:rPr>
              <a:t>management</a:t>
            </a:r>
            <a:endParaRPr lang="en-US" dirty="0">
              <a:solidFill>
                <a:schemeClr val="tx1"/>
              </a:solidFill>
            </a:endParaRPr>
          </a:p>
        </p:txBody>
      </p:sp>
    </p:spTree>
    <p:extLst>
      <p:ext uri="{BB962C8B-B14F-4D97-AF65-F5344CB8AC3E}">
        <p14:creationId xmlns:p14="http://schemas.microsoft.com/office/powerpoint/2010/main" val="1359826529"/>
      </p:ext>
    </p:extLst>
  </p:cSld>
  <p:clrMapOvr>
    <a:masterClrMapping/>
  </p:clrMapOvr>
  <p:transition xmlns:p14="http://schemas.microsoft.com/office/powerpoint/2010/main" spd="slow">
    <p:pull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Major CAD types</a:t>
            </a:r>
            <a:endParaRPr lang="x-none" dirty="0"/>
          </a:p>
        </p:txBody>
      </p:sp>
      <p:sp>
        <p:nvSpPr>
          <p:cNvPr id="3" name="Content Placeholder 2"/>
          <p:cNvSpPr>
            <a:spLocks noGrp="1"/>
          </p:cNvSpPr>
          <p:nvPr>
            <p:ph idx="1"/>
          </p:nvPr>
        </p:nvSpPr>
        <p:spPr/>
        <p:txBody>
          <a:bodyPr/>
          <a:lstStyle/>
          <a:p>
            <a:pPr algn="l" rtl="0"/>
            <a:r>
              <a:rPr lang="en-US" dirty="0"/>
              <a:t>Stable Angina; due to atheroma</a:t>
            </a:r>
          </a:p>
          <a:p>
            <a:pPr algn="l" rtl="0"/>
            <a:r>
              <a:rPr lang="en-US" dirty="0"/>
              <a:t>Acute Coronary </a:t>
            </a:r>
            <a:r>
              <a:rPr lang="en-US" dirty="0" smtClean="0"/>
              <a:t>Syndrome</a:t>
            </a:r>
            <a:r>
              <a:rPr lang="en-US" dirty="0"/>
              <a:t>:</a:t>
            </a:r>
          </a:p>
          <a:p>
            <a:pPr marL="982663" algn="l" rtl="0">
              <a:buFont typeface="Arial"/>
              <a:buChar char="•"/>
              <a:tabLst>
                <a:tab pos="979488" algn="l"/>
              </a:tabLst>
            </a:pPr>
            <a:r>
              <a:rPr lang="en-US" dirty="0"/>
              <a:t>Unstable Angina</a:t>
            </a:r>
          </a:p>
          <a:p>
            <a:pPr marL="982663" algn="l" rtl="0">
              <a:buFont typeface="Arial"/>
              <a:buChar char="•"/>
              <a:tabLst>
                <a:tab pos="979488" algn="l"/>
              </a:tabLst>
            </a:pPr>
            <a:r>
              <a:rPr lang="en-US" dirty="0"/>
              <a:t>Myocardial Infarction</a:t>
            </a:r>
          </a:p>
          <a:p>
            <a:pPr marL="1527175" algn="l" rtl="0">
              <a:buFont typeface="Courier New"/>
              <a:buChar char="o"/>
              <a:tabLst>
                <a:tab pos="1160463" algn="l"/>
              </a:tabLst>
            </a:pPr>
            <a:r>
              <a:rPr lang="en-US" dirty="0"/>
              <a:t>STEMI</a:t>
            </a:r>
          </a:p>
          <a:p>
            <a:pPr marL="1527175" algn="l" rtl="0">
              <a:buFont typeface="Courier New"/>
              <a:buChar char="o"/>
              <a:tabLst>
                <a:tab pos="1160463" algn="l"/>
              </a:tabLst>
            </a:pPr>
            <a:r>
              <a:rPr lang="en-US" dirty="0" smtClean="0"/>
              <a:t>NSTEMI</a:t>
            </a:r>
            <a:endParaRPr lang="en-US" dirty="0"/>
          </a:p>
        </p:txBody>
      </p:sp>
    </p:spTree>
    <p:extLst>
      <p:ext uri="{BB962C8B-B14F-4D97-AF65-F5344CB8AC3E}">
        <p14:creationId xmlns:p14="http://schemas.microsoft.com/office/powerpoint/2010/main" val="15224807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smtClean="0"/>
              <a:t>Myocardial infarction</a:t>
            </a:r>
            <a:endParaRPr lang="x-none" dirty="0"/>
          </a:p>
        </p:txBody>
      </p:sp>
      <p:sp>
        <p:nvSpPr>
          <p:cNvPr id="3" name="Content Placeholder 2"/>
          <p:cNvSpPr>
            <a:spLocks noGrp="1"/>
          </p:cNvSpPr>
          <p:nvPr>
            <p:ph idx="1"/>
          </p:nvPr>
        </p:nvSpPr>
        <p:spPr>
          <a:xfrm>
            <a:off x="457200" y="1600201"/>
            <a:ext cx="8229600" cy="532656"/>
          </a:xfrm>
        </p:spPr>
        <p:txBody>
          <a:bodyPr>
            <a:normAutofit/>
          </a:bodyPr>
          <a:lstStyle/>
          <a:p>
            <a:pPr algn="l" rtl="0"/>
            <a:r>
              <a:rPr lang="en-US" dirty="0" smtClean="0"/>
              <a:t>Signs &amp; findings:</a:t>
            </a:r>
            <a:endParaRPr lang="x-none" dirty="0"/>
          </a:p>
        </p:txBody>
      </p:sp>
      <p:graphicFrame>
        <p:nvGraphicFramePr>
          <p:cNvPr id="4" name="Table 3"/>
          <p:cNvGraphicFramePr>
            <a:graphicFrameLocks noGrp="1"/>
          </p:cNvGraphicFramePr>
          <p:nvPr>
            <p:extLst/>
          </p:nvPr>
        </p:nvGraphicFramePr>
        <p:xfrm>
          <a:off x="685798" y="2498756"/>
          <a:ext cx="7770814" cy="3908332"/>
        </p:xfrm>
        <a:graphic>
          <a:graphicData uri="http://schemas.openxmlformats.org/drawingml/2006/table">
            <a:tbl>
              <a:tblPr firstRow="1" bandRow="1">
                <a:tableStyleId>{EB344D84-9AFB-497E-A393-DC336BA19D2E}</a:tableStyleId>
              </a:tblPr>
              <a:tblGrid>
                <a:gridCol w="3885407"/>
                <a:gridCol w="3885407"/>
              </a:tblGrid>
              <a:tr h="870492">
                <a:tc gridSpan="2">
                  <a:txBody>
                    <a:bodyPr/>
                    <a:lstStyle/>
                    <a:p>
                      <a:pPr algn="l" rtl="0"/>
                      <a:r>
                        <a:rPr lang="en-US" sz="1800" dirty="0" smtClean="0"/>
                        <a:t>Table 4.</a:t>
                      </a:r>
                      <a:r>
                        <a:rPr lang="en-US" sz="1800" baseline="0" dirty="0" smtClean="0"/>
                        <a:t> </a:t>
                      </a:r>
                      <a:r>
                        <a:rPr lang="en-US" sz="1800" i="1" baseline="0" dirty="0" smtClean="0"/>
                        <a:t>Findings Indicating Myocardial Infarction According to JAMA 1998; 280: 1256-63 (N=200)</a:t>
                      </a:r>
                      <a:endParaRPr lang="en-US" sz="1800" i="1" dirty="0"/>
                    </a:p>
                  </a:txBody>
                  <a:tcPr/>
                </a:tc>
                <a:tc hMerge="1">
                  <a:txBody>
                    <a:bodyPr/>
                    <a:lstStyle/>
                    <a:p>
                      <a:endParaRPr lang="en-US" dirty="0"/>
                    </a:p>
                  </a:txBody>
                  <a:tcPr/>
                </a:tc>
              </a:tr>
              <a:tr h="370840">
                <a:tc>
                  <a:txBody>
                    <a:bodyPr/>
                    <a:lstStyle/>
                    <a:p>
                      <a:pPr algn="l" rtl="0"/>
                      <a:r>
                        <a:rPr lang="en-US" sz="1800" dirty="0" smtClean="0"/>
                        <a:t>Positive Signs</a:t>
                      </a:r>
                      <a:endParaRPr lang="en-US" sz="1800" dirty="0"/>
                    </a:p>
                  </a:txBody>
                  <a:tcPr/>
                </a:tc>
                <a:tc>
                  <a:txBody>
                    <a:bodyPr/>
                    <a:lstStyle/>
                    <a:p>
                      <a:pPr algn="l" rtl="0"/>
                      <a:r>
                        <a:rPr lang="en-US" sz="1800" dirty="0" smtClean="0"/>
                        <a:t>Negative Signs</a:t>
                      </a:r>
                      <a:endParaRPr lang="en-US" sz="1800" dirty="0"/>
                    </a:p>
                  </a:txBody>
                  <a:tcPr/>
                </a:tc>
              </a:tr>
              <a:tr h="370840">
                <a:tc>
                  <a:txBody>
                    <a:bodyPr/>
                    <a:lstStyle/>
                    <a:p>
                      <a:pPr algn="l" rtl="0"/>
                      <a:r>
                        <a:rPr lang="en-US" sz="1800" dirty="0" smtClean="0"/>
                        <a:t>ST-segment</a:t>
                      </a:r>
                      <a:r>
                        <a:rPr lang="en-US" sz="1800" baseline="0" dirty="0" smtClean="0"/>
                        <a:t> elevation</a:t>
                      </a:r>
                      <a:endParaRPr lang="en-US" sz="1800" dirty="0"/>
                    </a:p>
                  </a:txBody>
                  <a:tcPr/>
                </a:tc>
                <a:tc>
                  <a:txBody>
                    <a:bodyPr/>
                    <a:lstStyle/>
                    <a:p>
                      <a:pPr algn="l" rtl="0"/>
                      <a:r>
                        <a:rPr lang="en-US" sz="1800" dirty="0" smtClean="0"/>
                        <a:t>Normal ECG</a:t>
                      </a:r>
                      <a:endParaRPr lang="en-US" sz="1800" dirty="0"/>
                    </a:p>
                  </a:txBody>
                  <a:tcPr/>
                </a:tc>
              </a:tr>
              <a:tr h="640080">
                <a:tc>
                  <a:txBody>
                    <a:bodyPr/>
                    <a:lstStyle/>
                    <a:p>
                      <a:pPr algn="l" rtl="0"/>
                      <a:r>
                        <a:rPr lang="en-US" sz="1800" dirty="0" smtClean="0"/>
                        <a:t>New Q-wave</a:t>
                      </a:r>
                      <a:endParaRPr lang="en-US" sz="1800" dirty="0"/>
                    </a:p>
                  </a:txBody>
                  <a:tcPr/>
                </a:tc>
                <a:tc>
                  <a:txBody>
                    <a:bodyPr/>
                    <a:lstStyle/>
                    <a:p>
                      <a:pPr algn="l" rtl="0"/>
                      <a:r>
                        <a:rPr lang="en-US" sz="1800" dirty="0" smtClean="0"/>
                        <a:t>Pleuritic,</a:t>
                      </a:r>
                      <a:r>
                        <a:rPr lang="en-US" sz="1800" baseline="0" dirty="0" smtClean="0"/>
                        <a:t> sharp or stabbing chest pain</a:t>
                      </a:r>
                      <a:endParaRPr lang="en-US" sz="1800" dirty="0"/>
                    </a:p>
                  </a:txBody>
                  <a:tcPr/>
                </a:tc>
              </a:tr>
              <a:tr h="914400">
                <a:tc>
                  <a:txBody>
                    <a:bodyPr/>
                    <a:lstStyle/>
                    <a:p>
                      <a:pPr algn="l" rtl="0"/>
                      <a:r>
                        <a:rPr lang="en-US" sz="1800" dirty="0" smtClean="0"/>
                        <a:t>Chest pain</a:t>
                      </a:r>
                      <a:r>
                        <a:rPr lang="en-US" sz="1800" baseline="0" dirty="0" smtClean="0"/>
                        <a:t> radiating to both the right and left arm simultaneously</a:t>
                      </a:r>
                      <a:endParaRPr lang="en-US" sz="1800" dirty="0"/>
                    </a:p>
                  </a:txBody>
                  <a:tcPr/>
                </a:tc>
                <a:tc>
                  <a:txBody>
                    <a:bodyPr/>
                    <a:lstStyle/>
                    <a:p>
                      <a:pPr algn="l" rtl="0"/>
                      <a:r>
                        <a:rPr lang="en-US" sz="1800" dirty="0" smtClean="0"/>
                        <a:t>Pain reproduced on palpation</a:t>
                      </a:r>
                      <a:endParaRPr lang="en-US" sz="1800" dirty="0"/>
                    </a:p>
                  </a:txBody>
                  <a:tcPr/>
                </a:tc>
              </a:tr>
              <a:tr h="370840">
                <a:tc>
                  <a:txBody>
                    <a:bodyPr/>
                    <a:lstStyle/>
                    <a:p>
                      <a:pPr algn="l" rtl="0"/>
                      <a:r>
                        <a:rPr lang="en-US" sz="1800" dirty="0" smtClean="0"/>
                        <a:t>Added heart sound “S3”</a:t>
                      </a:r>
                      <a:endParaRPr lang="en-US" sz="1800" dirty="0"/>
                    </a:p>
                  </a:txBody>
                  <a:tcPr/>
                </a:tc>
                <a:tc rowSpan="2">
                  <a:txBody>
                    <a:bodyPr/>
                    <a:lstStyle/>
                    <a:p>
                      <a:pPr algn="l" rtl="0"/>
                      <a:r>
                        <a:rPr lang="en-US" sz="1800" dirty="0" smtClean="0"/>
                        <a:t>Positional</a:t>
                      </a:r>
                      <a:r>
                        <a:rPr lang="en-US" sz="1800" baseline="0" dirty="0" smtClean="0"/>
                        <a:t> chest pain</a:t>
                      </a:r>
                      <a:endParaRPr lang="en-US" sz="1800" dirty="0"/>
                    </a:p>
                  </a:txBody>
                  <a:tcPr/>
                </a:tc>
              </a:tr>
              <a:tr h="370840">
                <a:tc>
                  <a:txBody>
                    <a:bodyPr/>
                    <a:lstStyle/>
                    <a:p>
                      <a:pPr algn="l" rtl="0"/>
                      <a:r>
                        <a:rPr lang="en-US" sz="1800" dirty="0" smtClean="0"/>
                        <a:t>Hypotension</a:t>
                      </a:r>
                      <a:endParaRPr lang="en-US" sz="1800" dirty="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3837099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384"/>
            <a:ext cx="7770813" cy="1429871"/>
          </a:xfrm>
        </p:spPr>
        <p:txBody>
          <a:bodyPr/>
          <a:lstStyle/>
          <a:p>
            <a:pPr rtl="0"/>
            <a:r>
              <a:rPr lang="en-US" dirty="0" smtClean="0"/>
              <a:t>Angina</a:t>
            </a:r>
            <a:endParaRPr lang="x-none" dirty="0"/>
          </a:p>
        </p:txBody>
      </p:sp>
      <p:sp>
        <p:nvSpPr>
          <p:cNvPr id="3" name="Content Placeholder 2"/>
          <p:cNvSpPr>
            <a:spLocks noGrp="1"/>
          </p:cNvSpPr>
          <p:nvPr>
            <p:ph idx="1"/>
          </p:nvPr>
        </p:nvSpPr>
        <p:spPr>
          <a:xfrm>
            <a:off x="467544" y="1196752"/>
            <a:ext cx="7770813" cy="4257022"/>
          </a:xfrm>
        </p:spPr>
        <p:txBody>
          <a:bodyPr>
            <a:normAutofit/>
          </a:bodyPr>
          <a:lstStyle/>
          <a:p>
            <a:pPr algn="l" rtl="0"/>
            <a:r>
              <a:rPr lang="en-US" dirty="0" smtClean="0"/>
              <a:t>Severe</a:t>
            </a:r>
            <a:r>
              <a:rPr lang="en-US" dirty="0"/>
              <a:t>, acute chest pain (unilateral mostly), present at rest</a:t>
            </a:r>
          </a:p>
          <a:p>
            <a:pPr algn="l" rtl="0"/>
            <a:r>
              <a:rPr lang="en-US" dirty="0"/>
              <a:t>Pain lasting for more than 20 mins</a:t>
            </a:r>
          </a:p>
          <a:p>
            <a:pPr algn="l" rtl="0"/>
            <a:r>
              <a:rPr lang="en-US" dirty="0"/>
              <a:t>SOB </a:t>
            </a:r>
            <a:r>
              <a:rPr lang="en-US" dirty="0" smtClean="0"/>
              <a:t>severe</a:t>
            </a:r>
            <a:endParaRPr lang="en-US" dirty="0"/>
          </a:p>
          <a:p>
            <a:pPr algn="l" rtl="0"/>
            <a:r>
              <a:rPr lang="en-US" dirty="0"/>
              <a:t>Tachycardia and </a:t>
            </a:r>
            <a:r>
              <a:rPr lang="en-US" dirty="0" smtClean="0"/>
              <a:t>Palpitations</a:t>
            </a:r>
          </a:p>
          <a:p>
            <a:pPr algn="l" rtl="0"/>
            <a:r>
              <a:rPr lang="en-US" dirty="0" smtClean="0"/>
              <a:t>Cyanosis</a:t>
            </a:r>
            <a:endParaRPr lang="en-US" dirty="0"/>
          </a:p>
        </p:txBody>
      </p:sp>
      <p:pic>
        <p:nvPicPr>
          <p:cNvPr id="4" name="Picture 3" descr="Slide4.jpg"/>
          <p:cNvPicPr>
            <a:picLocks noChangeAspect="1"/>
          </p:cNvPicPr>
          <p:nvPr/>
        </p:nvPicPr>
        <p:blipFill rotWithShape="1">
          <a:blip r:embed="rId3">
            <a:extLst>
              <a:ext uri="{28A0092B-C50C-407E-A947-70E740481C1C}">
                <a14:useLocalDpi xmlns:a14="http://schemas.microsoft.com/office/drawing/2010/main" val="0"/>
              </a:ext>
            </a:extLst>
          </a:blip>
          <a:srcRect t="50000"/>
          <a:stretch/>
        </p:blipFill>
        <p:spPr>
          <a:xfrm>
            <a:off x="1379646" y="3933056"/>
            <a:ext cx="7415808" cy="27809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39900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08920"/>
            <a:ext cx="9144000" cy="888851"/>
          </a:xfrm>
        </p:spPr>
        <p:txBody>
          <a:bodyPr anchor="ctr"/>
          <a:lstStyle/>
          <a:p>
            <a:r>
              <a:rPr lang="en-US" dirty="0" smtClean="0"/>
              <a:t>Questions</a:t>
            </a:r>
            <a:endParaRPr lang="x-none" dirty="0"/>
          </a:p>
        </p:txBody>
      </p:sp>
    </p:spTree>
    <p:extLst>
      <p:ext uri="{BB962C8B-B14F-4D97-AF65-F5344CB8AC3E}">
        <p14:creationId xmlns:p14="http://schemas.microsoft.com/office/powerpoint/2010/main" val="59490405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Treatment of Acute Coronary Syndrom</a:t>
            </a:r>
            <a:r>
              <a:rPr lang="en-US" dirty="0"/>
              <a:t>e</a:t>
            </a:r>
            <a:endParaRPr lang="x-none" dirty="0"/>
          </a:p>
        </p:txBody>
      </p:sp>
      <p:sp>
        <p:nvSpPr>
          <p:cNvPr id="3" name="Content Placeholder 2"/>
          <p:cNvSpPr>
            <a:spLocks noGrp="1"/>
          </p:cNvSpPr>
          <p:nvPr>
            <p:ph idx="1"/>
          </p:nvPr>
        </p:nvSpPr>
        <p:spPr>
          <a:xfrm>
            <a:off x="685800" y="1869140"/>
            <a:ext cx="7770813" cy="4872227"/>
          </a:xfrm>
        </p:spPr>
        <p:txBody>
          <a:bodyPr>
            <a:noAutofit/>
          </a:bodyPr>
          <a:lstStyle/>
          <a:p>
            <a:pPr algn="l" rtl="0">
              <a:lnSpc>
                <a:spcPct val="80000"/>
              </a:lnSpc>
            </a:pPr>
            <a:r>
              <a:rPr lang="en-US" sz="1800" dirty="0"/>
              <a:t>Medical Management of UA and NSTEMI</a:t>
            </a:r>
          </a:p>
          <a:p>
            <a:pPr marL="892175" algn="l" rtl="0">
              <a:lnSpc>
                <a:spcPct val="80000"/>
              </a:lnSpc>
              <a:buFont typeface="Arial"/>
              <a:buChar char="•"/>
            </a:pPr>
            <a:r>
              <a:rPr lang="en-US" sz="1800" dirty="0"/>
              <a:t>Aspirin (ideally should be continued indefinitely)</a:t>
            </a:r>
          </a:p>
          <a:p>
            <a:pPr marL="892175" algn="l" rtl="0">
              <a:lnSpc>
                <a:spcPct val="80000"/>
              </a:lnSpc>
              <a:buFont typeface="Arial"/>
              <a:buChar char="•"/>
            </a:pPr>
            <a:r>
              <a:rPr lang="en-US" sz="1800" dirty="0"/>
              <a:t>Clopidogrel</a:t>
            </a:r>
          </a:p>
          <a:p>
            <a:pPr marL="892175" algn="l" rtl="0">
              <a:lnSpc>
                <a:spcPct val="80000"/>
              </a:lnSpc>
              <a:buFont typeface="Arial"/>
              <a:buChar char="•"/>
            </a:pPr>
            <a:r>
              <a:rPr lang="en-US" sz="1800" dirty="0"/>
              <a:t>Prasugrel</a:t>
            </a:r>
          </a:p>
          <a:p>
            <a:pPr marL="892175" algn="l" rtl="0">
              <a:lnSpc>
                <a:spcPct val="80000"/>
              </a:lnSpc>
              <a:buFont typeface="Arial"/>
              <a:buChar char="•"/>
            </a:pPr>
            <a:r>
              <a:rPr lang="en-US" sz="1800" dirty="0"/>
              <a:t>Glycoprotein IIb/IIIa</a:t>
            </a:r>
          </a:p>
          <a:p>
            <a:pPr marL="892175" algn="l" rtl="0">
              <a:lnSpc>
                <a:spcPct val="80000"/>
              </a:lnSpc>
              <a:buFont typeface="Arial"/>
              <a:buChar char="•"/>
            </a:pPr>
            <a:r>
              <a:rPr lang="en-US" sz="1800" dirty="0"/>
              <a:t>Antithrombotic therapy (Heparin/LMWH)</a:t>
            </a:r>
          </a:p>
          <a:p>
            <a:pPr marL="892175" algn="l" rtl="0">
              <a:lnSpc>
                <a:spcPct val="80000"/>
              </a:lnSpc>
              <a:buFont typeface="Arial"/>
              <a:buChar char="•"/>
            </a:pPr>
            <a:r>
              <a:rPr lang="en-US" sz="1800" dirty="0"/>
              <a:t>β- blockers</a:t>
            </a:r>
          </a:p>
          <a:p>
            <a:pPr marL="892175" algn="l" rtl="0">
              <a:lnSpc>
                <a:spcPct val="80000"/>
              </a:lnSpc>
              <a:buFont typeface="Arial"/>
              <a:buChar char="•"/>
            </a:pPr>
            <a:r>
              <a:rPr lang="en-US" sz="1800" dirty="0"/>
              <a:t>Nitrate</a:t>
            </a:r>
          </a:p>
          <a:p>
            <a:pPr marL="892175" algn="l" rtl="0">
              <a:lnSpc>
                <a:spcPct val="80000"/>
              </a:lnSpc>
              <a:buFont typeface="Arial"/>
              <a:buChar char="•"/>
            </a:pPr>
            <a:r>
              <a:rPr lang="en-US" sz="1800" dirty="0"/>
              <a:t>Ca+2 channel blockers</a:t>
            </a:r>
          </a:p>
          <a:p>
            <a:pPr marL="892175" algn="l" rtl="0">
              <a:lnSpc>
                <a:spcPct val="80000"/>
              </a:lnSpc>
              <a:buFont typeface="Arial"/>
              <a:buChar char="•"/>
            </a:pPr>
            <a:r>
              <a:rPr lang="en-US" sz="1800" dirty="0" smtClean="0"/>
              <a:t>Statins</a:t>
            </a:r>
            <a:endParaRPr lang="en-US" sz="1800" dirty="0"/>
          </a:p>
        </p:txBody>
      </p:sp>
      <p:pic>
        <p:nvPicPr>
          <p:cNvPr id="4" name="Picture 3" descr="oral-me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4365104"/>
            <a:ext cx="2918232" cy="17728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207186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a:t>Treatment of Acute Coronary Syndrome</a:t>
            </a:r>
            <a:endParaRPr lang="x-none" dirty="0"/>
          </a:p>
        </p:txBody>
      </p:sp>
      <p:sp>
        <p:nvSpPr>
          <p:cNvPr id="3" name="Content Placeholder 2"/>
          <p:cNvSpPr>
            <a:spLocks noGrp="1"/>
          </p:cNvSpPr>
          <p:nvPr>
            <p:ph idx="1"/>
          </p:nvPr>
        </p:nvSpPr>
        <p:spPr>
          <a:xfrm>
            <a:off x="107504" y="1628800"/>
            <a:ext cx="8712968" cy="4257022"/>
          </a:xfrm>
        </p:spPr>
        <p:txBody>
          <a:bodyPr>
            <a:noAutofit/>
          </a:bodyPr>
          <a:lstStyle/>
          <a:p>
            <a:pPr algn="l" rtl="0"/>
            <a:r>
              <a:rPr lang="en-US" sz="2000" dirty="0"/>
              <a:t>Medical Management of STEMI</a:t>
            </a:r>
          </a:p>
          <a:p>
            <a:pPr marL="982663" algn="l" rtl="0">
              <a:buFont typeface="Arial"/>
              <a:buChar char="•"/>
            </a:pPr>
            <a:r>
              <a:rPr lang="en-US" sz="2000" dirty="0"/>
              <a:t>Aspirin (proven to prevent recurrent infarction and decreases mortality)</a:t>
            </a:r>
          </a:p>
          <a:p>
            <a:pPr marL="982663" algn="l" rtl="0">
              <a:buFont typeface="Arial"/>
              <a:buChar char="•"/>
            </a:pPr>
            <a:r>
              <a:rPr lang="en-US" sz="2000" dirty="0"/>
              <a:t>Clopidogrel</a:t>
            </a:r>
          </a:p>
          <a:p>
            <a:pPr marL="982663" algn="l" rtl="0">
              <a:buFont typeface="Arial"/>
              <a:buChar char="•"/>
            </a:pPr>
            <a:r>
              <a:rPr lang="en-US" sz="2000" dirty="0"/>
              <a:t>β- blockers</a:t>
            </a:r>
          </a:p>
          <a:p>
            <a:pPr marL="982663" algn="l" rtl="0">
              <a:buFont typeface="Arial"/>
              <a:buChar char="•"/>
            </a:pPr>
            <a:r>
              <a:rPr lang="en-US" sz="2000" dirty="0"/>
              <a:t>ACE inhibitors &amp; ARBs (should be used if there is intolerance of ACE inhibitors)</a:t>
            </a:r>
          </a:p>
          <a:p>
            <a:pPr marL="982663" algn="l" rtl="0">
              <a:buFont typeface="Arial"/>
              <a:buChar char="•"/>
            </a:pPr>
            <a:r>
              <a:rPr lang="en-US" sz="2000" dirty="0"/>
              <a:t>Nitroglycerin</a:t>
            </a:r>
          </a:p>
          <a:p>
            <a:pPr marL="982663" algn="l" rtl="0">
              <a:buFont typeface="Arial"/>
              <a:buChar char="•"/>
            </a:pPr>
            <a:r>
              <a:rPr lang="en-US" sz="2000" dirty="0"/>
              <a:t>Heparin</a:t>
            </a:r>
          </a:p>
          <a:p>
            <a:pPr marL="982663" algn="l" rtl="0">
              <a:buFont typeface="Arial"/>
              <a:buChar char="•"/>
            </a:pPr>
            <a:r>
              <a:rPr lang="en-US" sz="2000" dirty="0"/>
              <a:t>Statins</a:t>
            </a:r>
          </a:p>
        </p:txBody>
      </p:sp>
      <p:pic>
        <p:nvPicPr>
          <p:cNvPr id="4" name="Picture 3" descr="drug-dispos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4645721"/>
            <a:ext cx="2943325" cy="209564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90110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Care following MI</a:t>
            </a:r>
            <a:endParaRPr lang="x-none" dirty="0"/>
          </a:p>
        </p:txBody>
      </p:sp>
      <p:sp>
        <p:nvSpPr>
          <p:cNvPr id="3" name="Content Placeholder 2"/>
          <p:cNvSpPr>
            <a:spLocks noGrp="1"/>
          </p:cNvSpPr>
          <p:nvPr>
            <p:ph idx="1"/>
          </p:nvPr>
        </p:nvSpPr>
        <p:spPr/>
        <p:txBody>
          <a:bodyPr>
            <a:normAutofit fontScale="85000" lnSpcReduction="20000"/>
          </a:bodyPr>
          <a:lstStyle/>
          <a:p>
            <a:pPr algn="l" rtl="0"/>
            <a:r>
              <a:rPr lang="en-US" dirty="0"/>
              <a:t>Risk factor modification</a:t>
            </a:r>
          </a:p>
          <a:p>
            <a:pPr algn="l" rtl="0"/>
            <a:r>
              <a:rPr lang="en-US" dirty="0"/>
              <a:t>Physical Rehabilitation and exercise</a:t>
            </a:r>
          </a:p>
          <a:p>
            <a:pPr algn="l" rtl="0"/>
            <a:r>
              <a:rPr lang="en-US" dirty="0"/>
              <a:t>Long-term medications:</a:t>
            </a:r>
          </a:p>
          <a:p>
            <a:pPr marL="982663" algn="l" rtl="0">
              <a:buFont typeface="Arial"/>
              <a:buChar char="•"/>
            </a:pPr>
            <a:r>
              <a:rPr lang="en-US" dirty="0"/>
              <a:t>Aspirin </a:t>
            </a:r>
          </a:p>
          <a:p>
            <a:pPr marL="982663" algn="l" rtl="0">
              <a:buFont typeface="Arial"/>
              <a:buChar char="•"/>
            </a:pPr>
            <a:r>
              <a:rPr lang="en-US" dirty="0"/>
              <a:t>Clopidogrel</a:t>
            </a:r>
          </a:p>
          <a:p>
            <a:pPr marL="982663" algn="l" rtl="0">
              <a:buFont typeface="Arial"/>
              <a:buChar char="•"/>
            </a:pPr>
            <a:r>
              <a:rPr lang="en-US" dirty="0"/>
              <a:t>β- blockers</a:t>
            </a:r>
          </a:p>
          <a:p>
            <a:pPr marL="982663" algn="l" rtl="0">
              <a:buFont typeface="Arial"/>
              <a:buChar char="•"/>
            </a:pPr>
            <a:r>
              <a:rPr lang="en-US" dirty="0"/>
              <a:t>ACE inhibitors</a:t>
            </a:r>
          </a:p>
          <a:p>
            <a:pPr marL="982663" algn="l" rtl="0">
              <a:buFont typeface="Arial"/>
              <a:buChar char="•"/>
            </a:pPr>
            <a:r>
              <a:rPr lang="en-US" dirty="0"/>
              <a:t>Aldosterone blockers</a:t>
            </a:r>
          </a:p>
          <a:p>
            <a:pPr marL="982663" algn="l" rtl="0">
              <a:buFont typeface="Arial"/>
              <a:buChar char="•"/>
            </a:pPr>
            <a:r>
              <a:rPr lang="en-US" dirty="0"/>
              <a:t>Statins (See slide </a:t>
            </a:r>
            <a:r>
              <a:rPr lang="en-US" dirty="0" smtClean="0"/>
              <a:t>49 </a:t>
            </a:r>
            <a:r>
              <a:rPr lang="en-US" dirty="0"/>
              <a:t>for ATP IV </a:t>
            </a:r>
            <a:r>
              <a:rPr lang="en-US" dirty="0" smtClean="0"/>
              <a:t>guidelines </a:t>
            </a:r>
            <a:r>
              <a:rPr lang="en-US" dirty="0"/>
              <a:t>on Statin use</a:t>
            </a:r>
            <a:r>
              <a:rPr lang="en-US" dirty="0" smtClean="0"/>
              <a:t>)</a:t>
            </a:r>
            <a:endParaRPr lang="en-US" dirty="0"/>
          </a:p>
        </p:txBody>
      </p:sp>
    </p:spTree>
    <p:extLst>
      <p:ext uri="{BB962C8B-B14F-4D97-AF65-F5344CB8AC3E}">
        <p14:creationId xmlns:p14="http://schemas.microsoft.com/office/powerpoint/2010/main" val="3579723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2828"/>
            <a:ext cx="7770813" cy="1743075"/>
          </a:xfrm>
        </p:spPr>
        <p:txBody>
          <a:bodyPr/>
          <a:lstStyle/>
          <a:p>
            <a:pPr rtl="0"/>
            <a:r>
              <a:rPr lang="en-US" dirty="0" smtClean="0"/>
              <a:t>Diseases increasing risk for CAD</a:t>
            </a:r>
            <a:endParaRPr lang="x-none" dirty="0"/>
          </a:p>
        </p:txBody>
      </p:sp>
      <p:pic>
        <p:nvPicPr>
          <p:cNvPr id="6" name="Picture 5" descr="heart-disease-big-killer-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988840"/>
            <a:ext cx="3456384" cy="34563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Hypertension-Nutrition-Counsel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1916832"/>
            <a:ext cx="3220453" cy="230425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Picture 7" descr="type-2-diabetes.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4365104"/>
            <a:ext cx="3563888" cy="237382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864858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Objectives</a:t>
            </a:r>
            <a:endParaRPr lang="x-none" dirty="0"/>
          </a:p>
        </p:txBody>
      </p:sp>
      <p:sp>
        <p:nvSpPr>
          <p:cNvPr id="3" name="Content Placeholder 2"/>
          <p:cNvSpPr>
            <a:spLocks noGrp="1"/>
          </p:cNvSpPr>
          <p:nvPr>
            <p:ph idx="1"/>
          </p:nvPr>
        </p:nvSpPr>
        <p:spPr>
          <a:xfrm>
            <a:off x="323528" y="1600200"/>
            <a:ext cx="8568952" cy="5141168"/>
          </a:xfrm>
        </p:spPr>
        <p:txBody>
          <a:bodyPr>
            <a:normAutofit fontScale="92500" lnSpcReduction="20000"/>
          </a:bodyPr>
          <a:lstStyle/>
          <a:p>
            <a:pPr algn="l" rtl="0">
              <a:lnSpc>
                <a:spcPct val="120000"/>
              </a:lnSpc>
            </a:pPr>
            <a:r>
              <a:rPr lang="en-US" dirty="0">
                <a:solidFill>
                  <a:schemeClr val="tx1"/>
                </a:solidFill>
              </a:rPr>
              <a:t>Risk factors for CVD (Traditional and emerging ones</a:t>
            </a:r>
            <a:r>
              <a:rPr lang="en-US" dirty="0" smtClean="0">
                <a:solidFill>
                  <a:schemeClr val="tx1"/>
                </a:solidFill>
              </a:rPr>
              <a:t>)</a:t>
            </a:r>
            <a:endParaRPr lang="x-none" dirty="0" smtClean="0">
              <a:solidFill>
                <a:schemeClr val="tx1"/>
              </a:solidFill>
            </a:endParaRPr>
          </a:p>
          <a:p>
            <a:pPr algn="l" rtl="0">
              <a:lnSpc>
                <a:spcPct val="120000"/>
              </a:lnSpc>
            </a:pPr>
            <a:r>
              <a:rPr lang="en-US" dirty="0"/>
              <a:t>How to assess risk factors like Framingham risk score “Risk Assessment</a:t>
            </a:r>
            <a:r>
              <a:rPr lang="en-US" dirty="0" smtClean="0"/>
              <a:t>”</a:t>
            </a:r>
            <a:endParaRPr lang="en-US" dirty="0"/>
          </a:p>
          <a:p>
            <a:pPr algn="l" rtl="0">
              <a:lnSpc>
                <a:spcPct val="120000"/>
              </a:lnSpc>
            </a:pPr>
            <a:r>
              <a:rPr lang="en-US" dirty="0" smtClean="0">
                <a:solidFill>
                  <a:schemeClr val="tx1"/>
                </a:solidFill>
              </a:rPr>
              <a:t>Highlight </a:t>
            </a:r>
            <a:r>
              <a:rPr lang="en-US" dirty="0">
                <a:solidFill>
                  <a:schemeClr val="tx1"/>
                </a:solidFill>
              </a:rPr>
              <a:t>on patient with chest pain “Angina” and how is presented</a:t>
            </a:r>
          </a:p>
          <a:p>
            <a:pPr algn="l" rtl="0">
              <a:lnSpc>
                <a:spcPct val="120000"/>
              </a:lnSpc>
            </a:pPr>
            <a:r>
              <a:rPr lang="en-US" dirty="0">
                <a:solidFill>
                  <a:schemeClr val="tx1"/>
                </a:solidFill>
              </a:rPr>
              <a:t>Highlight on management of post </a:t>
            </a:r>
            <a:r>
              <a:rPr lang="en-US" dirty="0" smtClean="0">
                <a:solidFill>
                  <a:schemeClr val="tx1"/>
                </a:solidFill>
              </a:rPr>
              <a:t>MI</a:t>
            </a:r>
            <a:endParaRPr lang="x-none" dirty="0" smtClean="0">
              <a:solidFill>
                <a:schemeClr val="tx1"/>
              </a:solidFill>
            </a:endParaRPr>
          </a:p>
          <a:p>
            <a:pPr algn="l" rtl="0">
              <a:lnSpc>
                <a:spcPct val="120000"/>
              </a:lnSpc>
            </a:pPr>
            <a:r>
              <a:rPr lang="en-US" dirty="0">
                <a:solidFill>
                  <a:schemeClr val="tx1"/>
                </a:solidFill>
              </a:rPr>
              <a:t>Primary prevention of </a:t>
            </a:r>
            <a:r>
              <a:rPr lang="en-US" dirty="0" smtClean="0">
                <a:solidFill>
                  <a:schemeClr val="tx1"/>
                </a:solidFill>
              </a:rPr>
              <a:t>CVD</a:t>
            </a:r>
            <a:endParaRPr lang="en-US" dirty="0">
              <a:solidFill>
                <a:schemeClr val="tx1"/>
              </a:solidFill>
            </a:endParaRPr>
          </a:p>
          <a:p>
            <a:pPr algn="l" rtl="0">
              <a:lnSpc>
                <a:spcPct val="120000"/>
              </a:lnSpc>
            </a:pPr>
            <a:r>
              <a:rPr lang="en-US" dirty="0">
                <a:solidFill>
                  <a:srgbClr val="FF0000"/>
                </a:solidFill>
              </a:rPr>
              <a:t>Highlight on role of Dyslipidaemia in CVD and its management (to achieve goals according to risk)</a:t>
            </a:r>
          </a:p>
          <a:p>
            <a:pPr algn="l" rtl="0">
              <a:lnSpc>
                <a:spcPct val="120000"/>
              </a:lnSpc>
            </a:pPr>
            <a:r>
              <a:rPr lang="en-US" dirty="0" smtClean="0">
                <a:solidFill>
                  <a:schemeClr val="tx1"/>
                </a:solidFill>
              </a:rPr>
              <a:t>What </a:t>
            </a:r>
            <a:r>
              <a:rPr lang="en-US" dirty="0">
                <a:solidFill>
                  <a:schemeClr val="tx1"/>
                </a:solidFill>
              </a:rPr>
              <a:t>are goals of LDL and HDL have to be achieved for CVD, DM,</a:t>
            </a:r>
          </a:p>
          <a:p>
            <a:pPr algn="l" rtl="0">
              <a:lnSpc>
                <a:spcPct val="120000"/>
              </a:lnSpc>
            </a:pPr>
            <a:r>
              <a:rPr lang="en-US" dirty="0">
                <a:solidFill>
                  <a:schemeClr val="tx1"/>
                </a:solidFill>
              </a:rPr>
              <a:t>ATP </a:t>
            </a:r>
            <a:r>
              <a:rPr lang="en-US" dirty="0" smtClean="0">
                <a:solidFill>
                  <a:schemeClr val="tx1"/>
                </a:solidFill>
              </a:rPr>
              <a:t>guidelines “ATP </a:t>
            </a:r>
            <a:r>
              <a:rPr lang="en-US" dirty="0">
                <a:solidFill>
                  <a:schemeClr val="tx1"/>
                </a:solidFill>
              </a:rPr>
              <a:t>III and IV”, Risk categorization, Statins, Fibrates, Omega-3, Ezetimibe, Goals of </a:t>
            </a:r>
            <a:r>
              <a:rPr lang="en-US" dirty="0" smtClean="0">
                <a:solidFill>
                  <a:schemeClr val="tx1"/>
                </a:solidFill>
              </a:rPr>
              <a:t>management</a:t>
            </a:r>
            <a:endParaRPr lang="en-US" dirty="0">
              <a:solidFill>
                <a:schemeClr val="tx1"/>
              </a:solidFill>
            </a:endParaRPr>
          </a:p>
        </p:txBody>
      </p:sp>
    </p:spTree>
    <p:extLst>
      <p:ext uri="{BB962C8B-B14F-4D97-AF65-F5344CB8AC3E}">
        <p14:creationId xmlns:p14="http://schemas.microsoft.com/office/powerpoint/2010/main" val="259492362"/>
      </p:ext>
    </p:extLst>
  </p:cSld>
  <p:clrMapOvr>
    <a:masterClrMapping/>
  </p:clrMapOvr>
  <p:transition xmlns:p14="http://schemas.microsoft.com/office/powerpoint/2010/main" spd="slow">
    <p:pull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Dyslipidemia</a:t>
            </a:r>
            <a:endParaRPr lang="x-none" dirty="0"/>
          </a:p>
        </p:txBody>
      </p:sp>
      <p:pic>
        <p:nvPicPr>
          <p:cNvPr id="4" name="Picture 7" descr="http://www.hivandhepatitis.com/2011_images/choleshtline.jpg"/>
          <p:cNvPicPr>
            <a:picLocks noChangeAspect="1" noChangeArrowheads="1"/>
          </p:cNvPicPr>
          <p:nvPr/>
        </p:nvPicPr>
        <p:blipFill>
          <a:blip r:embed="rId3" cstate="print"/>
          <a:srcRect/>
          <a:stretch>
            <a:fillRect/>
          </a:stretch>
        </p:blipFill>
        <p:spPr bwMode="auto">
          <a:xfrm>
            <a:off x="1331640" y="1340768"/>
            <a:ext cx="6336704" cy="4993603"/>
          </a:xfrm>
          <a:prstGeom prst="rect">
            <a:avLst/>
          </a:prstGeom>
          <a:ln>
            <a:noFill/>
          </a:ln>
          <a:effectLst>
            <a:softEdge rad="112500"/>
          </a:effectLst>
        </p:spPr>
      </p:pic>
    </p:spTree>
    <p:extLst>
      <p:ext uri="{BB962C8B-B14F-4D97-AF65-F5344CB8AC3E}">
        <p14:creationId xmlns:p14="http://schemas.microsoft.com/office/powerpoint/2010/main" val="3044161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Dyslipidemia</a:t>
            </a:r>
            <a:endParaRPr lang="x-none" dirty="0"/>
          </a:p>
        </p:txBody>
      </p:sp>
      <p:graphicFrame>
        <p:nvGraphicFramePr>
          <p:cNvPr id="4" name="Table 3"/>
          <p:cNvGraphicFramePr>
            <a:graphicFrameLocks noGrp="1"/>
          </p:cNvGraphicFramePr>
          <p:nvPr>
            <p:extLst>
              <p:ext uri="{D42A27DB-BD31-4B8C-83A1-F6EECF244321}">
                <p14:modId xmlns:p14="http://schemas.microsoft.com/office/powerpoint/2010/main" val="47272710"/>
              </p:ext>
            </p:extLst>
          </p:nvPr>
        </p:nvGraphicFramePr>
        <p:xfrm>
          <a:off x="395536" y="2060848"/>
          <a:ext cx="8280920" cy="4114800"/>
        </p:xfrm>
        <a:graphic>
          <a:graphicData uri="http://schemas.openxmlformats.org/drawingml/2006/table">
            <a:tbl>
              <a:tblPr firstRow="1" bandRow="1">
                <a:tableStyleId>{EB344D84-9AFB-497E-A393-DC336BA19D2E}</a:tableStyleId>
              </a:tblPr>
              <a:tblGrid>
                <a:gridCol w="4140460"/>
                <a:gridCol w="4140460"/>
              </a:tblGrid>
              <a:tr h="822960">
                <a:tc gridSpan="2">
                  <a:txBody>
                    <a:bodyPr/>
                    <a:lstStyle/>
                    <a:p>
                      <a:pPr algn="l" rtl="0"/>
                      <a:r>
                        <a:rPr lang="en-US" sz="2400" dirty="0" smtClean="0"/>
                        <a:t>Table 7. </a:t>
                      </a:r>
                      <a:r>
                        <a:rPr lang="en-US" sz="2400" i="1" dirty="0" smtClean="0"/>
                        <a:t>Normal Lipid Profile Values</a:t>
                      </a:r>
                      <a:endParaRPr lang="en-US" sz="2400" i="1" dirty="0"/>
                    </a:p>
                  </a:txBody>
                  <a:tcPr/>
                </a:tc>
                <a:tc hMerge="1">
                  <a:txBody>
                    <a:bodyPr/>
                    <a:lstStyle/>
                    <a:p>
                      <a:endParaRPr lang="en-US" dirty="0"/>
                    </a:p>
                  </a:txBody>
                  <a:tcPr/>
                </a:tc>
              </a:tr>
              <a:tr h="822960">
                <a:tc>
                  <a:txBody>
                    <a:bodyPr/>
                    <a:lstStyle/>
                    <a:p>
                      <a:pPr algn="l" rtl="0"/>
                      <a:r>
                        <a:rPr lang="en-US" sz="2400" dirty="0" smtClean="0"/>
                        <a:t>Total</a:t>
                      </a:r>
                      <a:r>
                        <a:rPr lang="en-US" sz="2400" baseline="0" dirty="0" smtClean="0"/>
                        <a:t> Cholesterol</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dirty="0" smtClean="0">
                          <a:ln>
                            <a:noFill/>
                          </a:ln>
                          <a:effectLst/>
                        </a:rPr>
                        <a:t>&lt; 200 mg/dl (5.18mmol</a:t>
                      </a:r>
                      <a:r>
                        <a:rPr kumimoji="0" lang="x-none" sz="2400" u="none" strike="noStrike" cap="none" normalizeH="0" baseline="0" dirty="0" smtClean="0">
                          <a:ln>
                            <a:noFill/>
                          </a:ln>
                          <a:effectLst/>
                        </a:rPr>
                        <a:t>/</a:t>
                      </a:r>
                      <a:r>
                        <a:rPr kumimoji="0" lang="en-US" sz="2400" u="none" strike="noStrike" cap="none" normalizeH="0" baseline="0" dirty="0" smtClean="0">
                          <a:ln>
                            <a:noFill/>
                          </a:ln>
                          <a:effectLst/>
                        </a:rPr>
                        <a:t>L) </a:t>
                      </a:r>
                      <a:endParaRPr kumimoji="0" lang="en-US" sz="2400" b="0" i="0" u="none" strike="noStrike" cap="none" normalizeH="0" baseline="0" dirty="0" smtClean="0">
                        <a:ln>
                          <a:noFill/>
                        </a:ln>
                        <a:solidFill>
                          <a:schemeClr val="tx1"/>
                        </a:solidFill>
                        <a:effectLst/>
                        <a:latin typeface="Times" pitchFamily="18" charset="0"/>
                      </a:endParaRPr>
                    </a:p>
                  </a:txBody>
                  <a:tcPr/>
                </a:tc>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dirty="0" smtClean="0">
                          <a:ln>
                            <a:noFill/>
                          </a:ln>
                          <a:effectLst/>
                        </a:rPr>
                        <a:t>LDL-Cholesterol</a:t>
                      </a:r>
                      <a:endParaRPr kumimoji="0" lang="en-US" sz="2400" b="0" i="0" u="none" strike="noStrike" cap="none" normalizeH="0" baseline="0" dirty="0" smtClean="0">
                        <a:ln>
                          <a:noFill/>
                        </a:ln>
                        <a:solidFill>
                          <a:schemeClr val="tx1"/>
                        </a:solidFill>
                        <a:effectLst/>
                        <a:latin typeface="Times"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dirty="0" smtClean="0">
                          <a:ln>
                            <a:noFill/>
                          </a:ln>
                          <a:effectLst/>
                        </a:rPr>
                        <a:t>&lt; 100 mg/dl (2.59mmol</a:t>
                      </a:r>
                      <a:r>
                        <a:rPr kumimoji="0" lang="x-none" sz="2400" u="none" strike="noStrike" cap="none" normalizeH="0" baseline="0" dirty="0" smtClean="0">
                          <a:ln>
                            <a:noFill/>
                          </a:ln>
                          <a:effectLst/>
                        </a:rPr>
                        <a:t>/</a:t>
                      </a:r>
                      <a:r>
                        <a:rPr kumimoji="0" lang="en-US" sz="2400" u="none" strike="noStrike" cap="none" normalizeH="0" baseline="0" dirty="0" smtClean="0">
                          <a:ln>
                            <a:noFill/>
                          </a:ln>
                          <a:effectLst/>
                        </a:rPr>
                        <a:t>L) </a:t>
                      </a:r>
                      <a:endParaRPr kumimoji="0" lang="en-US" sz="2400" b="0" i="0" u="none" strike="noStrike" cap="none" normalizeH="0" baseline="0" dirty="0" smtClean="0">
                        <a:ln>
                          <a:noFill/>
                        </a:ln>
                        <a:solidFill>
                          <a:schemeClr val="tx1"/>
                        </a:solidFill>
                        <a:effectLst/>
                        <a:latin typeface="Times" pitchFamily="18" charset="0"/>
                      </a:endParaRPr>
                    </a:p>
                  </a:txBody>
                  <a:tcPr/>
                </a:tc>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dirty="0" smtClean="0">
                          <a:ln>
                            <a:noFill/>
                          </a:ln>
                          <a:effectLst/>
                        </a:rPr>
                        <a:t>HDL-Cholesterol</a:t>
                      </a:r>
                      <a:endParaRPr kumimoji="0" lang="en-US" sz="2400" b="0" i="0" u="none" strike="noStrike" cap="none" normalizeH="0" baseline="0" dirty="0" smtClean="0">
                        <a:ln>
                          <a:noFill/>
                        </a:ln>
                        <a:solidFill>
                          <a:schemeClr val="tx1"/>
                        </a:solidFill>
                        <a:effectLst/>
                        <a:latin typeface="Times"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dirty="0" smtClean="0">
                          <a:ln>
                            <a:noFill/>
                          </a:ln>
                          <a:effectLst/>
                        </a:rPr>
                        <a:t>≥ 60 mg/dl (1.55mmol</a:t>
                      </a:r>
                      <a:r>
                        <a:rPr kumimoji="0" lang="x-none" sz="2400" u="none" strike="noStrike" cap="none" normalizeH="0" baseline="0" dirty="0" smtClean="0">
                          <a:ln>
                            <a:noFill/>
                          </a:ln>
                          <a:effectLst/>
                        </a:rPr>
                        <a:t>/</a:t>
                      </a:r>
                      <a:r>
                        <a:rPr kumimoji="0" lang="en-US" sz="2400" u="none" strike="noStrike" cap="none" normalizeH="0" baseline="0" dirty="0" smtClean="0">
                          <a:ln>
                            <a:noFill/>
                          </a:ln>
                          <a:effectLst/>
                        </a:rPr>
                        <a:t>L) </a:t>
                      </a:r>
                      <a:endParaRPr kumimoji="0" lang="en-US" sz="2400" b="0" i="0" u="none" strike="noStrike" cap="none" normalizeH="0" baseline="0" dirty="0" smtClean="0">
                        <a:ln>
                          <a:noFill/>
                        </a:ln>
                        <a:solidFill>
                          <a:schemeClr val="tx1"/>
                        </a:solidFill>
                        <a:effectLst/>
                        <a:latin typeface="Times" pitchFamily="18" charset="0"/>
                      </a:endParaRPr>
                    </a:p>
                  </a:txBody>
                  <a:tcPr/>
                </a:tc>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dirty="0" smtClean="0">
                          <a:ln>
                            <a:noFill/>
                          </a:ln>
                          <a:effectLst/>
                        </a:rPr>
                        <a:t>Triglycerides</a:t>
                      </a:r>
                      <a:endParaRPr kumimoji="0" lang="en-US" sz="2400" b="0" i="0" u="none" strike="noStrike" cap="none" normalizeH="0" baseline="0" dirty="0" smtClean="0">
                        <a:ln>
                          <a:noFill/>
                        </a:ln>
                        <a:solidFill>
                          <a:schemeClr val="tx1"/>
                        </a:solidFill>
                        <a:effectLst/>
                        <a:latin typeface="Times"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dirty="0" smtClean="0">
                          <a:ln>
                            <a:noFill/>
                          </a:ln>
                          <a:effectLst/>
                        </a:rPr>
                        <a:t>&lt; 150 mg/dl (1.7mmol</a:t>
                      </a:r>
                      <a:r>
                        <a:rPr kumimoji="0" lang="x-none" sz="2400" u="none" strike="noStrike" cap="none" normalizeH="0" baseline="0" dirty="0" smtClean="0">
                          <a:ln>
                            <a:noFill/>
                          </a:ln>
                          <a:effectLst/>
                        </a:rPr>
                        <a:t>/</a:t>
                      </a:r>
                      <a:r>
                        <a:rPr kumimoji="0" lang="en-US" sz="2400" u="none" strike="noStrike" cap="none" normalizeH="0" baseline="0" dirty="0" smtClean="0">
                          <a:ln>
                            <a:noFill/>
                          </a:ln>
                          <a:effectLst/>
                        </a:rPr>
                        <a:t>L) </a:t>
                      </a:r>
                      <a:endParaRPr kumimoji="0" lang="en-US" sz="2400" b="0" i="0" u="none" strike="noStrike" cap="none" normalizeH="0" baseline="0" dirty="0" smtClean="0">
                        <a:ln>
                          <a:noFill/>
                        </a:ln>
                        <a:solidFill>
                          <a:schemeClr val="tx1"/>
                        </a:solidFill>
                        <a:effectLst/>
                        <a:latin typeface="Times" pitchFamily="18" charset="0"/>
                      </a:endParaRPr>
                    </a:p>
                  </a:txBody>
                  <a:tcPr/>
                </a:tc>
              </a:tr>
            </a:tbl>
          </a:graphicData>
        </a:graphic>
      </p:graphicFrame>
    </p:spTree>
    <p:extLst>
      <p:ext uri="{BB962C8B-B14F-4D97-AF65-F5344CB8AC3E}">
        <p14:creationId xmlns:p14="http://schemas.microsoft.com/office/powerpoint/2010/main" val="3988634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Screening for dyslipidemia</a:t>
            </a:r>
            <a:endParaRPr lang="x-none" dirty="0"/>
          </a:p>
        </p:txBody>
      </p:sp>
      <p:sp>
        <p:nvSpPr>
          <p:cNvPr id="3" name="Content Placeholder 2"/>
          <p:cNvSpPr>
            <a:spLocks noGrp="1"/>
          </p:cNvSpPr>
          <p:nvPr>
            <p:ph idx="1"/>
          </p:nvPr>
        </p:nvSpPr>
        <p:spPr>
          <a:xfrm>
            <a:off x="4067944" y="2492896"/>
            <a:ext cx="5076056" cy="3312368"/>
          </a:xfrm>
        </p:spPr>
        <p:txBody>
          <a:bodyPr>
            <a:normAutofit/>
          </a:bodyPr>
          <a:lstStyle/>
          <a:p>
            <a:pPr lvl="0" algn="l" rtl="0"/>
            <a:r>
              <a:rPr lang="en-US" u="sng" dirty="0"/>
              <a:t>Fasting lipid profile:</a:t>
            </a:r>
          </a:p>
          <a:p>
            <a:pPr lvl="1" algn="l" rtl="0">
              <a:buFont typeface="Arial"/>
              <a:buChar char="•"/>
            </a:pPr>
            <a:r>
              <a:rPr lang="en-US" dirty="0"/>
              <a:t>Total Cholesterol</a:t>
            </a:r>
          </a:p>
          <a:p>
            <a:pPr lvl="1" algn="l" rtl="0">
              <a:buFont typeface="Arial"/>
              <a:buChar char="•"/>
            </a:pPr>
            <a:r>
              <a:rPr lang="en-US" dirty="0"/>
              <a:t>LDL</a:t>
            </a:r>
          </a:p>
          <a:p>
            <a:pPr lvl="1" algn="l" rtl="0">
              <a:buFont typeface="Arial"/>
              <a:buChar char="•"/>
            </a:pPr>
            <a:r>
              <a:rPr lang="en-US" dirty="0"/>
              <a:t>HDL </a:t>
            </a:r>
          </a:p>
          <a:p>
            <a:pPr lvl="1" algn="l" rtl="0">
              <a:buFont typeface="Arial"/>
              <a:buChar char="•"/>
            </a:pPr>
            <a:r>
              <a:rPr lang="en-US" dirty="0"/>
              <a:t>TGs</a:t>
            </a:r>
          </a:p>
          <a:p>
            <a:pPr lvl="0" algn="l" rtl="0"/>
            <a:r>
              <a:rPr lang="en-US" dirty="0" smtClean="0"/>
              <a:t>The </a:t>
            </a:r>
            <a:r>
              <a:rPr lang="en-US" dirty="0"/>
              <a:t>ratio of total cholesterol/HDL-C has been shown to be the optimal predictor of CVD risk</a:t>
            </a:r>
            <a:r>
              <a:rPr lang="en-US" dirty="0" smtClean="0"/>
              <a:t>.</a:t>
            </a:r>
            <a:endParaRPr lang="en-US" dirty="0"/>
          </a:p>
        </p:txBody>
      </p:sp>
      <p:pic>
        <p:nvPicPr>
          <p:cNvPr id="4" name="Picture 3" descr="cholesterol-1024x7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0888"/>
            <a:ext cx="4499992" cy="32958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77761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Screening for dyslipidemia</a:t>
            </a:r>
            <a:endParaRPr lang="x-non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2655179"/>
              </p:ext>
            </p:extLst>
          </p:nvPr>
        </p:nvGraphicFramePr>
        <p:xfrm>
          <a:off x="685800" y="1869141"/>
          <a:ext cx="7770813" cy="4257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8294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Prevention of dyslipidemia </a:t>
            </a:r>
            <a:endParaRPr lang="x-none" dirty="0"/>
          </a:p>
        </p:txBody>
      </p:sp>
      <p:pic>
        <p:nvPicPr>
          <p:cNvPr id="4" name="Picture 3" descr="prevention_is_better_than_cu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772816"/>
            <a:ext cx="6372200" cy="39527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00947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Questions</a:t>
            </a:r>
            <a:endParaRPr lang="x-none" dirty="0"/>
          </a:p>
        </p:txBody>
      </p:sp>
      <p:sp>
        <p:nvSpPr>
          <p:cNvPr id="3" name="Content Placeholder 2"/>
          <p:cNvSpPr>
            <a:spLocks noGrp="1"/>
          </p:cNvSpPr>
          <p:nvPr>
            <p:ph idx="1"/>
          </p:nvPr>
        </p:nvSpPr>
        <p:spPr>
          <a:xfrm>
            <a:off x="323528" y="1484784"/>
            <a:ext cx="7770813" cy="4257022"/>
          </a:xfrm>
        </p:spPr>
        <p:txBody>
          <a:bodyPr>
            <a:noAutofit/>
          </a:bodyPr>
          <a:lstStyle/>
          <a:p>
            <a:pPr algn="l" rtl="0">
              <a:buNone/>
            </a:pPr>
            <a:r>
              <a:rPr lang="en-US" sz="2400" dirty="0"/>
              <a:t>1- In which of the following groups  of patients does the LDL-cholesterol goal have to be &lt; 70 mg/dl :</a:t>
            </a:r>
          </a:p>
          <a:p>
            <a:pPr marL="896938" algn="l" rtl="0">
              <a:buFont typeface="+mj-lt"/>
              <a:buAutoNum type="alphaUcPeriod"/>
              <a:tabLst>
                <a:tab pos="1338263" algn="l"/>
                <a:tab pos="1439863" algn="l"/>
                <a:tab pos="1608138" algn="l"/>
              </a:tabLst>
            </a:pPr>
            <a:r>
              <a:rPr lang="en-US" sz="2400" dirty="0"/>
              <a:t>In all metabolic syndrome patient .</a:t>
            </a:r>
          </a:p>
          <a:p>
            <a:pPr marL="896938" algn="l" rtl="0">
              <a:buFont typeface="+mj-lt"/>
              <a:buAutoNum type="alphaUcPeriod"/>
              <a:tabLst>
                <a:tab pos="1338263" algn="l"/>
                <a:tab pos="1439863" algn="l"/>
                <a:tab pos="1608138" algn="l"/>
              </a:tabLst>
            </a:pPr>
            <a:r>
              <a:rPr lang="en-US" sz="2400" dirty="0"/>
              <a:t>Diabetic patient who smoke and are hypertensive .</a:t>
            </a:r>
          </a:p>
          <a:p>
            <a:pPr marL="896938" algn="l" rtl="0">
              <a:buFont typeface="+mj-lt"/>
              <a:buAutoNum type="alphaUcPeriod"/>
              <a:tabLst>
                <a:tab pos="1338263" algn="l"/>
                <a:tab pos="1439863" algn="l"/>
                <a:tab pos="1608138" algn="l"/>
              </a:tabLst>
            </a:pPr>
            <a:r>
              <a:rPr lang="en-US" sz="2400" dirty="0"/>
              <a:t>Hypertensive patient &gt;140/90 mm Hg .</a:t>
            </a:r>
          </a:p>
          <a:p>
            <a:pPr marL="896938" algn="l" rtl="0">
              <a:buFont typeface="+mj-lt"/>
              <a:buAutoNum type="alphaUcPeriod"/>
              <a:tabLst>
                <a:tab pos="1338263" algn="l"/>
                <a:tab pos="1439863" algn="l"/>
                <a:tab pos="1608138" algn="l"/>
              </a:tabLst>
            </a:pPr>
            <a:r>
              <a:rPr lang="en-US" sz="2400" dirty="0"/>
              <a:t>Person with ≥ 2 major risk factors but with no DM or </a:t>
            </a:r>
            <a:r>
              <a:rPr lang="en-US" sz="2400" dirty="0" smtClean="0"/>
              <a:t>CHD.</a:t>
            </a:r>
          </a:p>
        </p:txBody>
      </p:sp>
    </p:spTree>
    <p:extLst>
      <p:ext uri="{BB962C8B-B14F-4D97-AF65-F5344CB8AC3E}">
        <p14:creationId xmlns:p14="http://schemas.microsoft.com/office/powerpoint/2010/main" val="3192787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How do I lower LDL-C ?</a:t>
            </a:r>
            <a:endParaRPr lang="x-none" dirty="0"/>
          </a:p>
        </p:txBody>
      </p:sp>
      <p:sp>
        <p:nvSpPr>
          <p:cNvPr id="3" name="Content Placeholder 2"/>
          <p:cNvSpPr>
            <a:spLocks noGrp="1"/>
          </p:cNvSpPr>
          <p:nvPr>
            <p:ph idx="1"/>
          </p:nvPr>
        </p:nvSpPr>
        <p:spPr/>
        <p:txBody>
          <a:bodyPr/>
          <a:lstStyle/>
          <a:p>
            <a:pPr algn="l" rtl="0"/>
            <a:r>
              <a:rPr lang="en-US" dirty="0"/>
              <a:t>Diet low in saturated fat and cholesterol</a:t>
            </a:r>
          </a:p>
          <a:p>
            <a:pPr algn="l" rtl="0"/>
            <a:r>
              <a:rPr lang="en-US" dirty="0"/>
              <a:t>Avoid fried foods</a:t>
            </a:r>
          </a:p>
          <a:p>
            <a:pPr algn="l" rtl="0"/>
            <a:r>
              <a:rPr lang="en-US" dirty="0"/>
              <a:t>Increase fiber intake</a:t>
            </a:r>
          </a:p>
          <a:p>
            <a:pPr algn="l" rtl="0"/>
            <a:r>
              <a:rPr lang="en-US" dirty="0"/>
              <a:t>Keep </a:t>
            </a:r>
            <a:r>
              <a:rPr lang="en-US" dirty="0" smtClean="0"/>
              <a:t>total cholesterol </a:t>
            </a:r>
            <a:r>
              <a:rPr lang="en-US" dirty="0"/>
              <a:t>under 200mg/day to lower LDL</a:t>
            </a:r>
          </a:p>
          <a:p>
            <a:pPr algn="l" rtl="0"/>
            <a:r>
              <a:rPr lang="en-US" dirty="0"/>
              <a:t>Exercise</a:t>
            </a:r>
          </a:p>
          <a:p>
            <a:pPr algn="l" rtl="0"/>
            <a:r>
              <a:rPr lang="en-US" dirty="0" smtClean="0"/>
              <a:t>Statins</a:t>
            </a:r>
            <a:endParaRPr lang="en-US" dirty="0"/>
          </a:p>
        </p:txBody>
      </p:sp>
    </p:spTree>
    <p:extLst>
      <p:ext uri="{BB962C8B-B14F-4D97-AF65-F5344CB8AC3E}">
        <p14:creationId xmlns:p14="http://schemas.microsoft.com/office/powerpoint/2010/main" val="4009477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How can I raise my HDL-C ?</a:t>
            </a:r>
            <a:endParaRPr lang="x-none" dirty="0"/>
          </a:p>
        </p:txBody>
      </p:sp>
      <p:pic>
        <p:nvPicPr>
          <p:cNvPr id="4" name="Picture 3" descr="ussntitled.png"/>
          <p:cNvPicPr>
            <a:picLocks noChangeAspect="1"/>
          </p:cNvPicPr>
          <p:nvPr/>
        </p:nvPicPr>
        <p:blipFill>
          <a:blip r:embed="rId3" cstate="print">
            <a:clrChange>
              <a:clrFrom>
                <a:srgbClr val="FEFEFE"/>
              </a:clrFrom>
              <a:clrTo>
                <a:srgbClr val="FEFEFE">
                  <a:alpha val="0"/>
                </a:srgbClr>
              </a:clrTo>
            </a:clrChange>
          </a:blip>
          <a:stretch>
            <a:fillRect/>
          </a:stretch>
        </p:blipFill>
        <p:spPr>
          <a:xfrm>
            <a:off x="611560" y="4277568"/>
            <a:ext cx="1780731" cy="1772816"/>
          </a:xfrm>
          <a:prstGeom prst="rect">
            <a:avLst/>
          </a:prstGeom>
          <a:ln>
            <a:noFill/>
          </a:ln>
          <a:effectLst>
            <a:softEdge rad="112500"/>
          </a:effectLst>
        </p:spPr>
      </p:pic>
      <p:pic>
        <p:nvPicPr>
          <p:cNvPr id="5" name="Picture 4" descr="p20.jpg"/>
          <p:cNvPicPr>
            <a:picLocks noChangeAspect="1"/>
          </p:cNvPicPr>
          <p:nvPr/>
        </p:nvPicPr>
        <p:blipFill>
          <a:blip r:embed="rId4" cstate="print"/>
          <a:stretch>
            <a:fillRect/>
          </a:stretch>
        </p:blipFill>
        <p:spPr>
          <a:xfrm>
            <a:off x="6516216" y="4277568"/>
            <a:ext cx="1914525" cy="1914525"/>
          </a:xfrm>
          <a:prstGeom prst="rect">
            <a:avLst/>
          </a:prstGeom>
          <a:ln>
            <a:noFill/>
          </a:ln>
          <a:effectLst>
            <a:softEdge rad="112500"/>
          </a:effectLst>
        </p:spPr>
      </p:pic>
      <p:pic>
        <p:nvPicPr>
          <p:cNvPr id="6" name="Picture 5" descr="workou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856" y="1628800"/>
            <a:ext cx="2232248" cy="30809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09477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Primary prevention in patients with diabetes</a:t>
            </a:r>
            <a:endParaRPr lang="x-none" dirty="0"/>
          </a:p>
        </p:txBody>
      </p:sp>
      <p:sp>
        <p:nvSpPr>
          <p:cNvPr id="3" name="Content Placeholder 2"/>
          <p:cNvSpPr>
            <a:spLocks noGrp="1"/>
          </p:cNvSpPr>
          <p:nvPr>
            <p:ph idx="1"/>
          </p:nvPr>
        </p:nvSpPr>
        <p:spPr>
          <a:xfrm>
            <a:off x="685800" y="5757573"/>
            <a:ext cx="7770813" cy="839779"/>
          </a:xfrm>
        </p:spPr>
        <p:txBody>
          <a:bodyPr>
            <a:normAutofit/>
          </a:bodyPr>
          <a:lstStyle/>
          <a:p>
            <a:pPr marL="457200" lvl="0" indent="-457200" algn="ctr" rtl="0">
              <a:spcBef>
                <a:spcPts val="2000"/>
              </a:spcBef>
              <a:buClr>
                <a:schemeClr val="accent3"/>
              </a:buClr>
            </a:pPr>
            <a:r>
              <a:rPr lang="en-US" dirty="0"/>
              <a:t>U</a:t>
            </a:r>
            <a:r>
              <a:rPr lang="en-US" dirty="0" smtClean="0"/>
              <a:t>se of moderate-intensity statin </a:t>
            </a:r>
            <a:r>
              <a:rPr lang="en-US" dirty="0"/>
              <a:t>therapy in </a:t>
            </a:r>
            <a:r>
              <a:rPr lang="en-US" dirty="0" smtClean="0"/>
              <a:t>people with </a:t>
            </a:r>
            <a:r>
              <a:rPr lang="en-US" u="sng" dirty="0"/>
              <a:t>diabetes 40 to 75 years of </a:t>
            </a:r>
            <a:r>
              <a:rPr lang="en-US" u="sng" dirty="0" smtClean="0"/>
              <a:t>age</a:t>
            </a:r>
            <a:endParaRPr lang="en-US" dirty="0"/>
          </a:p>
        </p:txBody>
      </p:sp>
      <p:pic>
        <p:nvPicPr>
          <p:cNvPr id="4" name="Picture 3" descr="diabetes-and-heart-disea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700808"/>
            <a:ext cx="8128000" cy="3810000"/>
          </a:xfrm>
          <a:prstGeom prst="rect">
            <a:avLst/>
          </a:prstGeom>
        </p:spPr>
      </p:pic>
    </p:spTree>
    <p:extLst>
      <p:ext uri="{BB962C8B-B14F-4D97-AF65-F5344CB8AC3E}">
        <p14:creationId xmlns:p14="http://schemas.microsoft.com/office/powerpoint/2010/main" val="4009477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04664"/>
            <a:ext cx="9144000" cy="806971"/>
          </a:xfrm>
        </p:spPr>
        <p:txBody>
          <a:bodyPr/>
          <a:lstStyle/>
          <a:p>
            <a:pPr rtl="0"/>
            <a:r>
              <a:rPr lang="en-US" dirty="0" smtClean="0"/>
              <a:t>Management of ASCVD</a:t>
            </a:r>
            <a:endParaRPr lang="x-none" dirty="0"/>
          </a:p>
        </p:txBody>
      </p:sp>
      <p:sp>
        <p:nvSpPr>
          <p:cNvPr id="2" name="Text Placeholder 1"/>
          <p:cNvSpPr>
            <a:spLocks noGrp="1"/>
          </p:cNvSpPr>
          <p:nvPr>
            <p:ph type="body" idx="1"/>
          </p:nvPr>
        </p:nvSpPr>
        <p:spPr>
          <a:xfrm>
            <a:off x="685800" y="1100463"/>
            <a:ext cx="7770813" cy="456329"/>
          </a:xfrm>
        </p:spPr>
        <p:txBody>
          <a:bodyPr/>
          <a:lstStyle/>
          <a:p>
            <a:pPr rtl="0"/>
            <a:r>
              <a:rPr lang="en-US" dirty="0" smtClean="0"/>
              <a:t>ATP III &amp; IV </a:t>
            </a:r>
            <a:r>
              <a:rPr lang="en-US" dirty="0"/>
              <a:t>G</a:t>
            </a:r>
            <a:r>
              <a:rPr lang="en-US" dirty="0" smtClean="0"/>
              <a:t>uidelines</a:t>
            </a:r>
            <a:endParaRPr lang="x-none" dirty="0"/>
          </a:p>
        </p:txBody>
      </p:sp>
      <p:grpSp>
        <p:nvGrpSpPr>
          <p:cNvPr id="10" name="Group 9"/>
          <p:cNvGrpSpPr/>
          <p:nvPr/>
        </p:nvGrpSpPr>
        <p:grpSpPr>
          <a:xfrm>
            <a:off x="395536" y="1700808"/>
            <a:ext cx="8388424" cy="4320480"/>
            <a:chOff x="827584" y="2420888"/>
            <a:chExt cx="7560840" cy="3816424"/>
          </a:xfrm>
        </p:grpSpPr>
        <p:pic>
          <p:nvPicPr>
            <p:cNvPr id="4" name="Picture 3" descr="137435doct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420888"/>
              <a:ext cx="7560840" cy="3816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137435doctor.png"/>
            <p:cNvPicPr>
              <a:picLocks noChangeAspect="1"/>
            </p:cNvPicPr>
            <p:nvPr/>
          </p:nvPicPr>
          <p:blipFill rotWithShape="1">
            <a:blip r:embed="rId2">
              <a:extLst>
                <a:ext uri="{28A0092B-C50C-407E-A947-70E740481C1C}">
                  <a14:useLocalDpi xmlns:a14="http://schemas.microsoft.com/office/drawing/2010/main" val="0"/>
                </a:ext>
              </a:extLst>
            </a:blip>
            <a:srcRect l="9804" t="73046" r="56825" b="14194"/>
            <a:stretch/>
          </p:blipFill>
          <p:spPr>
            <a:xfrm>
              <a:off x="1458058" y="4653137"/>
              <a:ext cx="2523163" cy="726580"/>
            </a:xfrm>
            <a:prstGeom prst="rect">
              <a:avLst/>
            </a:prstGeom>
          </p:spPr>
        </p:pic>
        <p:pic>
          <p:nvPicPr>
            <p:cNvPr id="8" name="Picture 7" descr="iStock_000042289630_Fu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811081"/>
              <a:ext cx="3456384" cy="1482015"/>
            </a:xfrm>
            <a:prstGeom prst="rect">
              <a:avLst/>
            </a:prstGeom>
            <a:ln>
              <a:noFill/>
            </a:ln>
            <a:effectLst>
              <a:softEdge rad="112500"/>
            </a:effectLst>
          </p:spPr>
        </p:pic>
      </p:grpSp>
    </p:spTree>
    <p:extLst>
      <p:ext uri="{BB962C8B-B14F-4D97-AF65-F5344CB8AC3E}">
        <p14:creationId xmlns:p14="http://schemas.microsoft.com/office/powerpoint/2010/main" val="2527030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Objectives</a:t>
            </a:r>
            <a:endParaRPr lang="x-none" dirty="0"/>
          </a:p>
        </p:txBody>
      </p:sp>
      <p:sp>
        <p:nvSpPr>
          <p:cNvPr id="3" name="Content Placeholder 2"/>
          <p:cNvSpPr>
            <a:spLocks noGrp="1"/>
          </p:cNvSpPr>
          <p:nvPr>
            <p:ph idx="1"/>
          </p:nvPr>
        </p:nvSpPr>
        <p:spPr>
          <a:xfrm>
            <a:off x="323528" y="1600200"/>
            <a:ext cx="8568952" cy="5257800"/>
          </a:xfrm>
        </p:spPr>
        <p:txBody>
          <a:bodyPr>
            <a:normAutofit fontScale="92500" lnSpcReduction="10000"/>
          </a:bodyPr>
          <a:lstStyle/>
          <a:p>
            <a:pPr algn="l" rtl="0">
              <a:lnSpc>
                <a:spcPct val="120000"/>
              </a:lnSpc>
            </a:pPr>
            <a:r>
              <a:rPr lang="en-US" dirty="0">
                <a:solidFill>
                  <a:schemeClr val="tx1"/>
                </a:solidFill>
              </a:rPr>
              <a:t>Risk factors for CVD (Traditional and emerging ones</a:t>
            </a:r>
            <a:r>
              <a:rPr lang="en-US" dirty="0" smtClean="0">
                <a:solidFill>
                  <a:schemeClr val="tx1"/>
                </a:solidFill>
              </a:rPr>
              <a:t>)</a:t>
            </a:r>
            <a:endParaRPr lang="x-none" dirty="0" smtClean="0">
              <a:solidFill>
                <a:schemeClr val="tx1"/>
              </a:solidFill>
            </a:endParaRPr>
          </a:p>
          <a:p>
            <a:pPr algn="l" rtl="0">
              <a:lnSpc>
                <a:spcPct val="120000"/>
              </a:lnSpc>
            </a:pPr>
            <a:r>
              <a:rPr lang="en-US" dirty="0"/>
              <a:t>How to assess risk factors like Framingham risk score “Risk Assessment</a:t>
            </a:r>
            <a:r>
              <a:rPr lang="en-US" dirty="0" smtClean="0"/>
              <a:t>”</a:t>
            </a:r>
            <a:endParaRPr lang="en-US" dirty="0"/>
          </a:p>
          <a:p>
            <a:pPr algn="l" rtl="0">
              <a:lnSpc>
                <a:spcPct val="120000"/>
              </a:lnSpc>
            </a:pPr>
            <a:r>
              <a:rPr lang="en-US" dirty="0" smtClean="0"/>
              <a:t>Highlight </a:t>
            </a:r>
            <a:r>
              <a:rPr lang="en-US" dirty="0"/>
              <a:t>on patient with chest pain “Angina” and how is presented</a:t>
            </a:r>
          </a:p>
          <a:p>
            <a:pPr algn="l" rtl="0">
              <a:lnSpc>
                <a:spcPct val="120000"/>
              </a:lnSpc>
            </a:pPr>
            <a:r>
              <a:rPr lang="en-US" dirty="0"/>
              <a:t>Highlight on management of post </a:t>
            </a:r>
            <a:r>
              <a:rPr lang="en-US" dirty="0" smtClean="0"/>
              <a:t>MI</a:t>
            </a:r>
            <a:endParaRPr lang="x-none" dirty="0" smtClean="0"/>
          </a:p>
          <a:p>
            <a:pPr algn="l" rtl="0">
              <a:lnSpc>
                <a:spcPct val="120000"/>
              </a:lnSpc>
            </a:pPr>
            <a:r>
              <a:rPr lang="en-US" dirty="0"/>
              <a:t>Primary prevention of </a:t>
            </a:r>
            <a:r>
              <a:rPr lang="en-US" dirty="0" smtClean="0"/>
              <a:t>CVD</a:t>
            </a:r>
            <a:endParaRPr lang="en-US" dirty="0"/>
          </a:p>
          <a:p>
            <a:pPr algn="l" rtl="0">
              <a:lnSpc>
                <a:spcPct val="120000"/>
              </a:lnSpc>
            </a:pPr>
            <a:r>
              <a:rPr lang="en-US" dirty="0"/>
              <a:t>Highlight on role of Dyslipidaemia in CVD and its management (to achieve goals according to risk)</a:t>
            </a:r>
          </a:p>
          <a:p>
            <a:pPr algn="l" rtl="0">
              <a:lnSpc>
                <a:spcPct val="120000"/>
              </a:lnSpc>
            </a:pPr>
            <a:r>
              <a:rPr lang="en-US" dirty="0" smtClean="0">
                <a:solidFill>
                  <a:srgbClr val="FF0000"/>
                </a:solidFill>
              </a:rPr>
              <a:t>What </a:t>
            </a:r>
            <a:r>
              <a:rPr lang="en-US" dirty="0">
                <a:solidFill>
                  <a:srgbClr val="FF0000"/>
                </a:solidFill>
              </a:rPr>
              <a:t>are goals of LDL and HDL have to be achieved for CVD, DM,</a:t>
            </a:r>
          </a:p>
          <a:p>
            <a:pPr algn="l" rtl="0">
              <a:lnSpc>
                <a:spcPct val="120000"/>
              </a:lnSpc>
            </a:pPr>
            <a:r>
              <a:rPr lang="en-US" dirty="0">
                <a:solidFill>
                  <a:srgbClr val="FF0000"/>
                </a:solidFill>
              </a:rPr>
              <a:t>ATP </a:t>
            </a:r>
            <a:r>
              <a:rPr lang="en-US" dirty="0" smtClean="0">
                <a:solidFill>
                  <a:srgbClr val="FF0000"/>
                </a:solidFill>
              </a:rPr>
              <a:t>guidelines “ATP </a:t>
            </a:r>
            <a:r>
              <a:rPr lang="en-US" dirty="0">
                <a:solidFill>
                  <a:srgbClr val="FF0000"/>
                </a:solidFill>
              </a:rPr>
              <a:t>III and IV”, Risk categorization, Statins, Fibrates, Omega-3, Ezetimibe, Goals of </a:t>
            </a:r>
            <a:r>
              <a:rPr lang="en-US" dirty="0" smtClean="0">
                <a:solidFill>
                  <a:srgbClr val="FF0000"/>
                </a:solidFill>
              </a:rPr>
              <a:t>management</a:t>
            </a:r>
            <a:endParaRPr lang="en-US" dirty="0">
              <a:solidFill>
                <a:srgbClr val="FF0000"/>
              </a:solidFill>
            </a:endParaRPr>
          </a:p>
        </p:txBody>
      </p:sp>
    </p:spTree>
    <p:extLst>
      <p:ext uri="{BB962C8B-B14F-4D97-AF65-F5344CB8AC3E}">
        <p14:creationId xmlns:p14="http://schemas.microsoft.com/office/powerpoint/2010/main" val="2405146588"/>
      </p:ext>
    </p:extLst>
  </p:cSld>
  <p:clrMapOvr>
    <a:masterClrMapping/>
  </p:clrMapOvr>
  <p:transition xmlns:p14="http://schemas.microsoft.com/office/powerpoint/2010/main" spd="slow">
    <p:pull dir="r"/>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Goals of Management</a:t>
            </a:r>
            <a:endParaRPr lang="x-none" dirty="0"/>
          </a:p>
        </p:txBody>
      </p:sp>
      <p:sp>
        <p:nvSpPr>
          <p:cNvPr id="3" name="Content Placeholder 2"/>
          <p:cNvSpPr>
            <a:spLocks noGrp="1"/>
          </p:cNvSpPr>
          <p:nvPr>
            <p:ph idx="1"/>
          </p:nvPr>
        </p:nvSpPr>
        <p:spPr/>
        <p:txBody>
          <a:bodyPr/>
          <a:lstStyle/>
          <a:p>
            <a:pPr algn="l" rtl="0"/>
            <a:r>
              <a:rPr lang="en-US" dirty="0" smtClean="0"/>
              <a:t>First </a:t>
            </a:r>
            <a:r>
              <a:rPr lang="en-US" dirty="0"/>
              <a:t>Goal: </a:t>
            </a:r>
            <a:r>
              <a:rPr lang="en-US" dirty="0" smtClean="0"/>
              <a:t>Target LDL level</a:t>
            </a:r>
          </a:p>
          <a:p>
            <a:pPr algn="l" rtl="0"/>
            <a:r>
              <a:rPr lang="en-US" dirty="0" smtClean="0"/>
              <a:t>Second Goal: Non-HDL cholesterol (VLDL &amp; LDL)</a:t>
            </a:r>
          </a:p>
          <a:p>
            <a:pPr algn="l" rtl="0"/>
            <a:r>
              <a:rPr lang="en-US" dirty="0" smtClean="0"/>
              <a:t>Third </a:t>
            </a:r>
            <a:r>
              <a:rPr lang="en-US" dirty="0"/>
              <a:t>G</a:t>
            </a:r>
            <a:r>
              <a:rPr lang="en-US" dirty="0" smtClean="0"/>
              <a:t>oal: Triglycerides  </a:t>
            </a:r>
          </a:p>
          <a:p>
            <a:pPr algn="l" rtl="0"/>
            <a:r>
              <a:rPr lang="en-US" dirty="0" smtClean="0"/>
              <a:t>Forth Goal: HDL level</a:t>
            </a:r>
            <a:endParaRPr lang="en-US" dirty="0"/>
          </a:p>
        </p:txBody>
      </p:sp>
      <p:pic>
        <p:nvPicPr>
          <p:cNvPr id="4" name="Picture 3" descr="colesterol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3284984"/>
            <a:ext cx="3810000" cy="3238500"/>
          </a:xfrm>
          <a:prstGeom prst="rect">
            <a:avLst/>
          </a:prstGeom>
          <a:ln>
            <a:noFill/>
          </a:ln>
          <a:effectLst>
            <a:softEdge rad="112500"/>
          </a:effectLst>
        </p:spPr>
      </p:pic>
    </p:spTree>
    <p:extLst>
      <p:ext uri="{BB962C8B-B14F-4D97-AF65-F5344CB8AC3E}">
        <p14:creationId xmlns:p14="http://schemas.microsoft.com/office/powerpoint/2010/main" val="3403947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LDL, HDL, Total Cholesterol levels</a:t>
            </a:r>
            <a:endParaRPr lang="x-none" dirty="0"/>
          </a:p>
        </p:txBody>
      </p:sp>
      <p:sp>
        <p:nvSpPr>
          <p:cNvPr id="3" name="Content Placeholder 2"/>
          <p:cNvSpPr>
            <a:spLocks noGrp="1"/>
          </p:cNvSpPr>
          <p:nvPr>
            <p:ph idx="1"/>
          </p:nvPr>
        </p:nvSpPr>
        <p:spPr>
          <a:xfrm>
            <a:off x="457200" y="1600201"/>
            <a:ext cx="8229600" cy="604664"/>
          </a:xfrm>
        </p:spPr>
        <p:txBody>
          <a:bodyPr/>
          <a:lstStyle/>
          <a:p>
            <a:pPr algn="l" rtl="0"/>
            <a:r>
              <a:rPr lang="en-US" dirty="0" smtClean="0"/>
              <a:t>According to ATP III Guidelines:</a:t>
            </a:r>
            <a:endParaRPr lang="x-none" dirty="0"/>
          </a:p>
        </p:txBody>
      </p:sp>
      <p:graphicFrame>
        <p:nvGraphicFramePr>
          <p:cNvPr id="4" name="Table 3"/>
          <p:cNvGraphicFramePr>
            <a:graphicFrameLocks noGrp="1"/>
          </p:cNvGraphicFramePr>
          <p:nvPr>
            <p:extLst/>
          </p:nvPr>
        </p:nvGraphicFramePr>
        <p:xfrm>
          <a:off x="683568" y="2132856"/>
          <a:ext cx="7770813" cy="4493062"/>
        </p:xfrm>
        <a:graphic>
          <a:graphicData uri="http://schemas.openxmlformats.org/drawingml/2006/table">
            <a:tbl>
              <a:tblPr firstRow="1" bandRow="1">
                <a:tableStyleId>{EB344D84-9AFB-497E-A393-DC336BA19D2E}</a:tableStyleId>
              </a:tblPr>
              <a:tblGrid>
                <a:gridCol w="2590271"/>
                <a:gridCol w="2590271"/>
                <a:gridCol w="2590271"/>
              </a:tblGrid>
              <a:tr h="154705">
                <a:tc gridSpan="3">
                  <a:txBody>
                    <a:bodyPr/>
                    <a:lstStyle/>
                    <a:p>
                      <a:pPr algn="l" rtl="0"/>
                      <a:r>
                        <a:rPr lang="en-US" sz="1700" dirty="0" smtClean="0"/>
                        <a:t>Table 12.</a:t>
                      </a:r>
                      <a:r>
                        <a:rPr lang="en-US" sz="1700" baseline="0" dirty="0" smtClean="0"/>
                        <a:t> </a:t>
                      </a:r>
                      <a:r>
                        <a:rPr lang="en-US" sz="1700" i="1" baseline="0" dirty="0" smtClean="0"/>
                        <a:t>ATP III Classification of LDL, Total and HDL Cholesterol (mg/dL)</a:t>
                      </a:r>
                      <a:endParaRPr lang="en-US" sz="1700" i="1" dirty="0"/>
                    </a:p>
                  </a:txBody>
                  <a:tcPr/>
                </a:tc>
                <a:tc hMerge="1">
                  <a:txBody>
                    <a:bodyPr/>
                    <a:lstStyle/>
                    <a:p>
                      <a:endParaRPr lang="en-US" dirty="0"/>
                    </a:p>
                  </a:txBody>
                  <a:tcPr/>
                </a:tc>
                <a:tc hMerge="1">
                  <a:txBody>
                    <a:bodyPr/>
                    <a:lstStyle/>
                    <a:p>
                      <a:endParaRPr lang="en-US" dirty="0"/>
                    </a:p>
                  </a:txBody>
                  <a:tcPr/>
                </a:tc>
              </a:tr>
              <a:tr h="363989">
                <a:tc rowSpan="5">
                  <a:txBody>
                    <a:bodyPr/>
                    <a:lstStyle/>
                    <a:p>
                      <a:pPr algn="l" rtl="0"/>
                      <a:r>
                        <a:rPr lang="en-US" sz="1700" dirty="0" smtClean="0"/>
                        <a:t>LDL Cholesterol</a:t>
                      </a:r>
                      <a:endParaRPr lang="en-US" sz="1700" dirty="0"/>
                    </a:p>
                  </a:txBody>
                  <a:tcPr/>
                </a:tc>
                <a:tc>
                  <a:txBody>
                    <a:bodyPr/>
                    <a:lstStyle/>
                    <a:p>
                      <a:pPr algn="l" rtl="0"/>
                      <a:r>
                        <a:rPr lang="en-US" sz="1700" dirty="0" smtClean="0"/>
                        <a:t>&lt;100</a:t>
                      </a:r>
                      <a:endParaRPr lang="en-US" sz="1700" dirty="0"/>
                    </a:p>
                  </a:txBody>
                  <a:tcPr/>
                </a:tc>
                <a:tc>
                  <a:txBody>
                    <a:bodyPr/>
                    <a:lstStyle/>
                    <a:p>
                      <a:pPr algn="l" rtl="0"/>
                      <a:r>
                        <a:rPr lang="en-US" sz="1700" dirty="0" smtClean="0"/>
                        <a:t>Optimal</a:t>
                      </a:r>
                      <a:endParaRPr lang="en-US" sz="1700" dirty="0"/>
                    </a:p>
                  </a:txBody>
                  <a:tcPr/>
                </a:tc>
              </a:tr>
              <a:tr h="880110">
                <a:tc vMerge="1">
                  <a:txBody>
                    <a:bodyPr/>
                    <a:lstStyle/>
                    <a:p>
                      <a:endParaRPr lang="en-US"/>
                    </a:p>
                  </a:txBody>
                  <a:tcPr/>
                </a:tc>
                <a:tc>
                  <a:txBody>
                    <a:bodyPr/>
                    <a:lstStyle/>
                    <a:p>
                      <a:pPr algn="l" rtl="0"/>
                      <a:r>
                        <a:rPr lang="en-US" sz="1700" dirty="0" smtClean="0"/>
                        <a:t>100-129</a:t>
                      </a:r>
                      <a:endParaRPr lang="en-US" sz="1700" dirty="0"/>
                    </a:p>
                  </a:txBody>
                  <a:tcPr/>
                </a:tc>
                <a:tc>
                  <a:txBody>
                    <a:bodyPr/>
                    <a:lstStyle/>
                    <a:p>
                      <a:pPr algn="l" rtl="0"/>
                      <a:r>
                        <a:rPr lang="en-US" sz="1700" dirty="0" smtClean="0"/>
                        <a:t>Near optimal/above optimal</a:t>
                      </a:r>
                      <a:endParaRPr lang="en-US" sz="1700" dirty="0"/>
                    </a:p>
                  </a:txBody>
                  <a:tcPr/>
                </a:tc>
              </a:tr>
              <a:tr h="363989">
                <a:tc vMerge="1">
                  <a:txBody>
                    <a:bodyPr/>
                    <a:lstStyle/>
                    <a:p>
                      <a:endParaRPr lang="en-US"/>
                    </a:p>
                  </a:txBody>
                  <a:tcPr/>
                </a:tc>
                <a:tc>
                  <a:txBody>
                    <a:bodyPr/>
                    <a:lstStyle/>
                    <a:p>
                      <a:pPr algn="l" rtl="0"/>
                      <a:r>
                        <a:rPr lang="en-US" sz="1700" dirty="0" smtClean="0"/>
                        <a:t>130-159</a:t>
                      </a:r>
                      <a:endParaRPr lang="en-US" sz="1700" dirty="0"/>
                    </a:p>
                  </a:txBody>
                  <a:tcPr/>
                </a:tc>
                <a:tc>
                  <a:txBody>
                    <a:bodyPr/>
                    <a:lstStyle/>
                    <a:p>
                      <a:pPr algn="l" rtl="0"/>
                      <a:r>
                        <a:rPr lang="en-US" sz="1700" dirty="0" smtClean="0"/>
                        <a:t>Borderline high</a:t>
                      </a:r>
                      <a:endParaRPr lang="en-US" sz="1700" dirty="0"/>
                    </a:p>
                  </a:txBody>
                  <a:tcPr/>
                </a:tc>
              </a:tr>
              <a:tr h="363989">
                <a:tc vMerge="1">
                  <a:txBody>
                    <a:bodyPr/>
                    <a:lstStyle/>
                    <a:p>
                      <a:endParaRPr lang="en-US"/>
                    </a:p>
                  </a:txBody>
                  <a:tcPr/>
                </a:tc>
                <a:tc>
                  <a:txBody>
                    <a:bodyPr/>
                    <a:lstStyle/>
                    <a:p>
                      <a:pPr algn="l" rtl="0"/>
                      <a:r>
                        <a:rPr lang="en-US" sz="1700" dirty="0" smtClean="0"/>
                        <a:t>160-189</a:t>
                      </a:r>
                      <a:endParaRPr lang="en-US" sz="1700" dirty="0"/>
                    </a:p>
                  </a:txBody>
                  <a:tcPr/>
                </a:tc>
                <a:tc>
                  <a:txBody>
                    <a:bodyPr/>
                    <a:lstStyle/>
                    <a:p>
                      <a:pPr algn="l" rtl="0"/>
                      <a:r>
                        <a:rPr lang="en-US" sz="1700" dirty="0" smtClean="0"/>
                        <a:t>High</a:t>
                      </a:r>
                      <a:endParaRPr lang="en-US" sz="1700" dirty="0"/>
                    </a:p>
                  </a:txBody>
                  <a:tcPr/>
                </a:tc>
              </a:tr>
              <a:tr h="363989">
                <a:tc vMerge="1">
                  <a:txBody>
                    <a:bodyPr/>
                    <a:lstStyle/>
                    <a:p>
                      <a:endParaRPr lang="en-US"/>
                    </a:p>
                  </a:txBody>
                  <a:tcPr/>
                </a:tc>
                <a:tc>
                  <a:txBody>
                    <a:bodyPr/>
                    <a:lstStyle/>
                    <a:p>
                      <a:pPr algn="l" rtl="0"/>
                      <a:r>
                        <a:rPr lang="en-US" sz="1700" dirty="0" smtClean="0"/>
                        <a:t>≥190</a:t>
                      </a:r>
                      <a:endParaRPr lang="en-US" sz="1700" dirty="0"/>
                    </a:p>
                  </a:txBody>
                  <a:tcPr/>
                </a:tc>
                <a:tc>
                  <a:txBody>
                    <a:bodyPr/>
                    <a:lstStyle/>
                    <a:p>
                      <a:pPr algn="l" rtl="0"/>
                      <a:r>
                        <a:rPr lang="en-US" sz="1700" dirty="0" smtClean="0"/>
                        <a:t>Very High</a:t>
                      </a:r>
                      <a:endParaRPr lang="en-US" sz="1700" dirty="0"/>
                    </a:p>
                  </a:txBody>
                  <a:tcPr/>
                </a:tc>
              </a:tr>
              <a:tr h="363989">
                <a:tc rowSpan="3">
                  <a:txBody>
                    <a:bodyPr/>
                    <a:lstStyle/>
                    <a:p>
                      <a:pPr algn="l" rtl="0"/>
                      <a:r>
                        <a:rPr lang="en-US" sz="1700" dirty="0" smtClean="0"/>
                        <a:t>Total Cholesterol</a:t>
                      </a:r>
                      <a:endParaRPr lang="en-US" sz="1700" dirty="0"/>
                    </a:p>
                  </a:txBody>
                  <a:tcPr/>
                </a:tc>
                <a:tc>
                  <a:txBody>
                    <a:bodyPr/>
                    <a:lstStyle/>
                    <a:p>
                      <a:pPr algn="l" rtl="0"/>
                      <a:r>
                        <a:rPr lang="en-US" sz="1700" dirty="0" smtClean="0"/>
                        <a:t>&lt;200</a:t>
                      </a:r>
                      <a:endParaRPr lang="en-US" sz="1700" dirty="0"/>
                    </a:p>
                  </a:txBody>
                  <a:tcPr/>
                </a:tc>
                <a:tc>
                  <a:txBody>
                    <a:bodyPr/>
                    <a:lstStyle/>
                    <a:p>
                      <a:pPr algn="l" rtl="0"/>
                      <a:r>
                        <a:rPr lang="en-US" sz="1700" dirty="0" smtClean="0"/>
                        <a:t>Desirable</a:t>
                      </a:r>
                      <a:endParaRPr lang="en-US" sz="1700" dirty="0"/>
                    </a:p>
                  </a:txBody>
                  <a:tcPr/>
                </a:tc>
              </a:tr>
              <a:tr h="363989">
                <a:tc vMerge="1">
                  <a:txBody>
                    <a:bodyPr/>
                    <a:lstStyle/>
                    <a:p>
                      <a:endParaRPr lang="en-US"/>
                    </a:p>
                  </a:txBody>
                  <a:tcPr/>
                </a:tc>
                <a:tc>
                  <a:txBody>
                    <a:bodyPr/>
                    <a:lstStyle/>
                    <a:p>
                      <a:pPr algn="l" rtl="0"/>
                      <a:r>
                        <a:rPr lang="en-US" sz="1700" dirty="0" smtClean="0"/>
                        <a:t>200-239</a:t>
                      </a:r>
                      <a:endParaRPr lang="en-US" sz="1700" dirty="0"/>
                    </a:p>
                  </a:txBody>
                  <a:tcPr/>
                </a:tc>
                <a:tc>
                  <a:txBody>
                    <a:bodyPr/>
                    <a:lstStyle/>
                    <a:p>
                      <a:pPr algn="l" rtl="0"/>
                      <a:r>
                        <a:rPr lang="en-US" sz="1700" dirty="0" smtClean="0"/>
                        <a:t>Borderline high</a:t>
                      </a:r>
                      <a:endParaRPr lang="en-US" sz="1700" dirty="0"/>
                    </a:p>
                  </a:txBody>
                  <a:tcPr/>
                </a:tc>
              </a:tr>
              <a:tr h="363989">
                <a:tc vMerge="1">
                  <a:txBody>
                    <a:bodyPr/>
                    <a:lstStyle/>
                    <a:p>
                      <a:endParaRPr lang="en-US"/>
                    </a:p>
                  </a:txBody>
                  <a:tcPr/>
                </a:tc>
                <a:tc>
                  <a:txBody>
                    <a:bodyPr/>
                    <a:lstStyle/>
                    <a:p>
                      <a:pPr algn="l" rtl="0"/>
                      <a:r>
                        <a:rPr lang="en-US" sz="1700" dirty="0" smtClean="0"/>
                        <a:t>≥240</a:t>
                      </a:r>
                      <a:endParaRPr lang="en-US" sz="1700" dirty="0"/>
                    </a:p>
                  </a:txBody>
                  <a:tcPr/>
                </a:tc>
                <a:tc>
                  <a:txBody>
                    <a:bodyPr/>
                    <a:lstStyle/>
                    <a:p>
                      <a:pPr algn="l" rtl="0"/>
                      <a:r>
                        <a:rPr lang="en-US" sz="1700" dirty="0" smtClean="0"/>
                        <a:t>High</a:t>
                      </a:r>
                      <a:endParaRPr lang="en-US" sz="1700" dirty="0"/>
                    </a:p>
                  </a:txBody>
                  <a:tcPr/>
                </a:tc>
              </a:tr>
              <a:tr h="363989">
                <a:tc rowSpan="2">
                  <a:txBody>
                    <a:bodyPr/>
                    <a:lstStyle/>
                    <a:p>
                      <a:pPr algn="l" rtl="0"/>
                      <a:r>
                        <a:rPr lang="en-US" sz="1700" dirty="0" smtClean="0"/>
                        <a:t>HDL Cholesterol</a:t>
                      </a:r>
                      <a:endParaRPr lang="en-US" sz="1700" dirty="0"/>
                    </a:p>
                  </a:txBody>
                  <a:tcPr/>
                </a:tc>
                <a:tc>
                  <a:txBody>
                    <a:bodyPr/>
                    <a:lstStyle/>
                    <a:p>
                      <a:pPr algn="l" rtl="0"/>
                      <a:r>
                        <a:rPr lang="en-US" sz="1700" dirty="0" smtClean="0"/>
                        <a:t>&lt;40</a:t>
                      </a:r>
                      <a:endParaRPr lang="en-US" sz="1700" dirty="0"/>
                    </a:p>
                  </a:txBody>
                  <a:tcPr/>
                </a:tc>
                <a:tc>
                  <a:txBody>
                    <a:bodyPr/>
                    <a:lstStyle/>
                    <a:p>
                      <a:pPr algn="l" rtl="0"/>
                      <a:r>
                        <a:rPr lang="en-US" sz="1700" dirty="0" smtClean="0"/>
                        <a:t>Low</a:t>
                      </a:r>
                      <a:endParaRPr lang="en-US" sz="1700" dirty="0"/>
                    </a:p>
                  </a:txBody>
                  <a:tcPr/>
                </a:tc>
              </a:tr>
              <a:tr h="0">
                <a:tc vMerge="1">
                  <a:txBody>
                    <a:bodyPr/>
                    <a:lstStyle/>
                    <a:p>
                      <a:endParaRPr lang="en-US"/>
                    </a:p>
                  </a:txBody>
                  <a:tcPr/>
                </a:tc>
                <a:tc>
                  <a:txBody>
                    <a:bodyPr/>
                    <a:lstStyle/>
                    <a:p>
                      <a:pPr algn="l" rtl="0"/>
                      <a:r>
                        <a:rPr lang="en-US" sz="1700" dirty="0" smtClean="0"/>
                        <a:t>≥ 60</a:t>
                      </a:r>
                      <a:endParaRPr lang="en-US" sz="1700" dirty="0"/>
                    </a:p>
                  </a:txBody>
                  <a:tcPr/>
                </a:tc>
                <a:tc>
                  <a:txBody>
                    <a:bodyPr/>
                    <a:lstStyle/>
                    <a:p>
                      <a:pPr algn="l" rtl="0"/>
                      <a:r>
                        <a:rPr lang="en-US" sz="1700" dirty="0" smtClean="0"/>
                        <a:t>High</a:t>
                      </a:r>
                      <a:endParaRPr lang="en-US" sz="1700" dirty="0"/>
                    </a:p>
                  </a:txBody>
                  <a:tcPr/>
                </a:tc>
              </a:tr>
            </a:tbl>
          </a:graphicData>
        </a:graphic>
      </p:graphicFrame>
    </p:spTree>
    <p:extLst>
      <p:ext uri="{BB962C8B-B14F-4D97-AF65-F5344CB8AC3E}">
        <p14:creationId xmlns:p14="http://schemas.microsoft.com/office/powerpoint/2010/main" val="2638596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Risks for LDL-C Goal Modification</a:t>
            </a:r>
            <a:endParaRPr lang="x-none" dirty="0"/>
          </a:p>
        </p:txBody>
      </p:sp>
      <p:graphicFrame>
        <p:nvGraphicFramePr>
          <p:cNvPr id="4" name="Table 3"/>
          <p:cNvGraphicFramePr>
            <a:graphicFrameLocks noGrp="1"/>
          </p:cNvGraphicFramePr>
          <p:nvPr>
            <p:extLst>
              <p:ext uri="{D42A27DB-BD31-4B8C-83A1-F6EECF244321}">
                <p14:modId xmlns:p14="http://schemas.microsoft.com/office/powerpoint/2010/main" val="3583088187"/>
              </p:ext>
            </p:extLst>
          </p:nvPr>
        </p:nvGraphicFramePr>
        <p:xfrm>
          <a:off x="467544" y="1916832"/>
          <a:ext cx="8274869" cy="3811134"/>
        </p:xfrm>
        <a:graphic>
          <a:graphicData uri="http://schemas.openxmlformats.org/drawingml/2006/table">
            <a:tbl>
              <a:tblPr firstRow="1" bandRow="1">
                <a:tableStyleId>{EB344D84-9AFB-497E-A393-DC336BA19D2E}</a:tableStyleId>
              </a:tblPr>
              <a:tblGrid>
                <a:gridCol w="8274869"/>
              </a:tblGrid>
              <a:tr h="737639">
                <a:tc>
                  <a:txBody>
                    <a:bodyPr/>
                    <a:lstStyle/>
                    <a:p>
                      <a:pPr algn="l" rtl="0"/>
                      <a:r>
                        <a:rPr lang="en-US" sz="1800" dirty="0" smtClean="0"/>
                        <a:t>Table 13. </a:t>
                      </a:r>
                      <a:r>
                        <a:rPr lang="en-US" sz="1800" i="1" dirty="0" smtClean="0"/>
                        <a:t>Major Risk Factors (Exclusive</a:t>
                      </a:r>
                      <a:r>
                        <a:rPr lang="en-US" sz="1800" i="1" baseline="0" dirty="0" smtClean="0"/>
                        <a:t> of LDL-C) That Modify LDL Goals</a:t>
                      </a:r>
                      <a:endParaRPr lang="en-US" sz="1800" i="1" dirty="0"/>
                    </a:p>
                  </a:txBody>
                  <a:tcPr/>
                </a:tc>
              </a:tr>
              <a:tr h="427362">
                <a:tc>
                  <a:txBody>
                    <a:bodyPr/>
                    <a:lstStyle/>
                    <a:p>
                      <a:pPr algn="l" rtl="0"/>
                      <a:r>
                        <a:rPr lang="en-US" sz="1800" dirty="0" smtClean="0"/>
                        <a:t>Cigarette smoking</a:t>
                      </a:r>
                    </a:p>
                  </a:txBody>
                  <a:tcPr/>
                </a:tc>
              </a:tr>
              <a:tr h="737639">
                <a:tc>
                  <a:txBody>
                    <a:bodyPr/>
                    <a:lstStyle/>
                    <a:p>
                      <a:pPr algn="l" rtl="0"/>
                      <a:r>
                        <a:rPr lang="en-US" sz="1800" dirty="0" smtClean="0"/>
                        <a:t>Hypertension (BP ≥</a:t>
                      </a:r>
                      <a:r>
                        <a:rPr lang="en-US" sz="1800" baseline="0" dirty="0" smtClean="0"/>
                        <a:t>140/90 mmHg or on antihypertensive medication)</a:t>
                      </a:r>
                      <a:endParaRPr lang="en-US" sz="1800" dirty="0"/>
                    </a:p>
                  </a:txBody>
                  <a:tcPr/>
                </a:tc>
              </a:tr>
              <a:tr h="427362">
                <a:tc>
                  <a:txBody>
                    <a:bodyPr/>
                    <a:lstStyle/>
                    <a:p>
                      <a:pPr algn="l" rtl="0"/>
                      <a:r>
                        <a:rPr lang="en-US" sz="1800" dirty="0" smtClean="0"/>
                        <a:t>Low HDL Cholesterol</a:t>
                      </a:r>
                      <a:r>
                        <a:rPr lang="en-US" sz="1800" baseline="0" dirty="0" smtClean="0"/>
                        <a:t> (&lt;40 mg/dL)</a:t>
                      </a:r>
                      <a:endParaRPr lang="en-US" sz="1800" dirty="0"/>
                    </a:p>
                  </a:txBody>
                  <a:tcPr/>
                </a:tc>
              </a:tr>
              <a:tr h="1053770">
                <a:tc>
                  <a:txBody>
                    <a:bodyPr/>
                    <a:lstStyle/>
                    <a:p>
                      <a:pPr algn="l" rtl="0"/>
                      <a:r>
                        <a:rPr lang="en-US" sz="1800" dirty="0" smtClean="0"/>
                        <a:t>Family history</a:t>
                      </a:r>
                      <a:r>
                        <a:rPr lang="en-US" sz="1800" baseline="0" dirty="0" smtClean="0"/>
                        <a:t> of premature CHD (CHD in male 1</a:t>
                      </a:r>
                      <a:r>
                        <a:rPr lang="en-US" sz="1800" baseline="30000" dirty="0" smtClean="0"/>
                        <a:t>st</a:t>
                      </a:r>
                      <a:r>
                        <a:rPr lang="en-US" sz="1800" baseline="0" dirty="0" smtClean="0"/>
                        <a:t> degree relative &lt;55 yrs; CHD in female 1</a:t>
                      </a:r>
                      <a:r>
                        <a:rPr lang="en-US" sz="1800" baseline="30000" dirty="0" smtClean="0"/>
                        <a:t>st</a:t>
                      </a:r>
                      <a:r>
                        <a:rPr lang="en-US" sz="1800" baseline="0" dirty="0" smtClean="0"/>
                        <a:t> degree relative &lt;65 yrs)</a:t>
                      </a:r>
                      <a:endParaRPr lang="en-US" sz="1800" dirty="0"/>
                    </a:p>
                  </a:txBody>
                  <a:tcPr/>
                </a:tc>
              </a:tr>
              <a:tr h="427362">
                <a:tc>
                  <a:txBody>
                    <a:bodyPr/>
                    <a:lstStyle/>
                    <a:p>
                      <a:pPr algn="l" rtl="0"/>
                      <a:r>
                        <a:rPr lang="en-US" sz="1800" dirty="0" smtClean="0"/>
                        <a:t>Age (men</a:t>
                      </a:r>
                      <a:r>
                        <a:rPr lang="en-US" sz="1800" baseline="0" dirty="0" smtClean="0"/>
                        <a:t> ≥45 yrs; women ≥55 yrs)</a:t>
                      </a:r>
                      <a:endParaRPr lang="en-US" sz="1800" dirty="0"/>
                    </a:p>
                  </a:txBody>
                  <a:tcPr/>
                </a:tc>
              </a:tr>
            </a:tbl>
          </a:graphicData>
        </a:graphic>
      </p:graphicFrame>
    </p:spTree>
    <p:extLst>
      <p:ext uri="{BB962C8B-B14F-4D97-AF65-F5344CB8AC3E}">
        <p14:creationId xmlns:p14="http://schemas.microsoft.com/office/powerpoint/2010/main" val="414168395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Modified LDL Goals</a:t>
            </a:r>
            <a:endParaRPr lang="x-none" dirty="0"/>
          </a:p>
        </p:txBody>
      </p:sp>
      <p:sp>
        <p:nvSpPr>
          <p:cNvPr id="3" name="Content Placeholder 2"/>
          <p:cNvSpPr>
            <a:spLocks noGrp="1"/>
          </p:cNvSpPr>
          <p:nvPr>
            <p:ph idx="1"/>
          </p:nvPr>
        </p:nvSpPr>
        <p:spPr>
          <a:xfrm>
            <a:off x="0" y="5877272"/>
            <a:ext cx="9144000" cy="532655"/>
          </a:xfrm>
        </p:spPr>
        <p:txBody>
          <a:bodyPr>
            <a:normAutofit/>
          </a:bodyPr>
          <a:lstStyle/>
          <a:p>
            <a:pPr marL="0" indent="0" algn="ctr" rtl="0">
              <a:buNone/>
            </a:pPr>
            <a:r>
              <a:rPr lang="en-US" sz="2800" b="1" dirty="0" smtClean="0">
                <a:solidFill>
                  <a:srgbClr val="FF0000"/>
                </a:solidFill>
              </a:rPr>
              <a:t>Special Consideration</a:t>
            </a:r>
          </a:p>
        </p:txBody>
      </p:sp>
      <p:graphicFrame>
        <p:nvGraphicFramePr>
          <p:cNvPr id="4" name="Table 3"/>
          <p:cNvGraphicFramePr>
            <a:graphicFrameLocks noGrp="1"/>
          </p:cNvGraphicFramePr>
          <p:nvPr>
            <p:extLst>
              <p:ext uri="{D42A27DB-BD31-4B8C-83A1-F6EECF244321}">
                <p14:modId xmlns:p14="http://schemas.microsoft.com/office/powerpoint/2010/main" val="1870720534"/>
              </p:ext>
            </p:extLst>
          </p:nvPr>
        </p:nvGraphicFramePr>
        <p:xfrm>
          <a:off x="179512" y="1988840"/>
          <a:ext cx="8784976" cy="3024335"/>
        </p:xfrm>
        <a:graphic>
          <a:graphicData uri="http://schemas.openxmlformats.org/drawingml/2006/table">
            <a:tbl>
              <a:tblPr firstRow="1" bandRow="1">
                <a:tableStyleId>{EB344D84-9AFB-497E-A393-DC336BA19D2E}</a:tableStyleId>
              </a:tblPr>
              <a:tblGrid>
                <a:gridCol w="4392488"/>
                <a:gridCol w="4392488"/>
              </a:tblGrid>
              <a:tr h="795361">
                <a:tc gridSpan="2">
                  <a:txBody>
                    <a:bodyPr/>
                    <a:lstStyle/>
                    <a:p>
                      <a:r>
                        <a:rPr lang="en-US" sz="1700" dirty="0" smtClean="0"/>
                        <a:t>Table 14. </a:t>
                      </a:r>
                      <a:r>
                        <a:rPr lang="en-US" sz="1700" i="1" dirty="0" smtClean="0"/>
                        <a:t>Three Categories of Risk</a:t>
                      </a:r>
                      <a:r>
                        <a:rPr lang="en-US" sz="1700" i="1" baseline="0" dirty="0" smtClean="0"/>
                        <a:t> That Modify LDL-C Goals</a:t>
                      </a:r>
                      <a:r>
                        <a:rPr lang="en-US" sz="1700" i="1" dirty="0" smtClean="0"/>
                        <a:t> </a:t>
                      </a:r>
                      <a:endParaRPr lang="en-US" sz="1700" i="1" dirty="0"/>
                    </a:p>
                  </a:txBody>
                  <a:tcPr/>
                </a:tc>
                <a:tc hMerge="1">
                  <a:txBody>
                    <a:bodyPr/>
                    <a:lstStyle/>
                    <a:p>
                      <a:endParaRPr lang="en-US" dirty="0"/>
                    </a:p>
                  </a:txBody>
                  <a:tcPr/>
                </a:tc>
              </a:tr>
              <a:tr h="477871">
                <a:tc>
                  <a:txBody>
                    <a:bodyPr/>
                    <a:lstStyle/>
                    <a:p>
                      <a:r>
                        <a:rPr lang="en-US" sz="1700" dirty="0" smtClean="0"/>
                        <a:t>Risk Category </a:t>
                      </a:r>
                      <a:endParaRPr lang="en-US" sz="1700" dirty="0"/>
                    </a:p>
                  </a:txBody>
                  <a:tcPr>
                    <a:lnB w="12700" cap="flat" cmpd="sng" algn="ctr">
                      <a:solidFill>
                        <a:prstClr val="black"/>
                      </a:solidFill>
                      <a:prstDash val="solid"/>
                      <a:round/>
                      <a:headEnd type="none" w="med" len="med"/>
                      <a:tailEnd type="none" w="med" len="med"/>
                    </a:lnB>
                  </a:tcPr>
                </a:tc>
                <a:tc>
                  <a:txBody>
                    <a:bodyPr/>
                    <a:lstStyle/>
                    <a:p>
                      <a:r>
                        <a:rPr lang="en-US" sz="1700" dirty="0" smtClean="0"/>
                        <a:t>LDL Goal (mg/dL)</a:t>
                      </a:r>
                      <a:endParaRPr lang="en-US" sz="1700" dirty="0"/>
                    </a:p>
                  </a:txBody>
                  <a:tcPr>
                    <a:lnB w="12700" cap="flat" cmpd="sng" algn="ctr">
                      <a:solidFill>
                        <a:prstClr val="black"/>
                      </a:solidFill>
                      <a:prstDash val="solid"/>
                      <a:round/>
                      <a:headEnd type="none" w="med" len="med"/>
                      <a:tailEnd type="none" w="med" len="med"/>
                    </a:lnB>
                  </a:tcPr>
                </a:tc>
              </a:tr>
              <a:tr h="795361">
                <a:tc>
                  <a:txBody>
                    <a:bodyPr/>
                    <a:lstStyle/>
                    <a:p>
                      <a:r>
                        <a:rPr lang="en-US" sz="1700" dirty="0" smtClean="0"/>
                        <a:t>CHD</a:t>
                      </a:r>
                      <a:r>
                        <a:rPr lang="en-US" sz="1700" baseline="0" dirty="0" smtClean="0"/>
                        <a:t> and CHD risk equivalents*</a:t>
                      </a:r>
                      <a:endParaRPr lang="en-US" sz="1700" dirty="0"/>
                    </a:p>
                  </a:txBody>
                  <a:tcPr>
                    <a:lnT w="12700" cap="flat" cmpd="sng" algn="ctr">
                      <a:solidFill>
                        <a:prstClr val="black"/>
                      </a:solidFill>
                      <a:prstDash val="solid"/>
                      <a:round/>
                      <a:headEnd type="none" w="med" len="med"/>
                      <a:tailEnd type="none" w="med" len="med"/>
                    </a:lnT>
                  </a:tcPr>
                </a:tc>
                <a:tc>
                  <a:txBody>
                    <a:bodyPr/>
                    <a:lstStyle/>
                    <a:p>
                      <a:r>
                        <a:rPr lang="en-US" sz="1700" dirty="0" smtClean="0"/>
                        <a:t>&lt;70</a:t>
                      </a:r>
                      <a:endParaRPr lang="en-US" sz="1700" dirty="0"/>
                    </a:p>
                  </a:txBody>
                  <a:tcPr>
                    <a:lnT w="12700" cap="flat" cmpd="sng" algn="ctr">
                      <a:solidFill>
                        <a:prstClr val="black"/>
                      </a:solidFill>
                      <a:prstDash val="solid"/>
                      <a:round/>
                      <a:headEnd type="none" w="med" len="med"/>
                      <a:tailEnd type="none" w="med" len="med"/>
                    </a:lnT>
                  </a:tcPr>
                </a:tc>
              </a:tr>
              <a:tr h="477871">
                <a:tc>
                  <a:txBody>
                    <a:bodyPr/>
                    <a:lstStyle/>
                    <a:p>
                      <a:r>
                        <a:rPr lang="en-US" sz="1700" dirty="0" smtClean="0"/>
                        <a:t>Multiple</a:t>
                      </a:r>
                      <a:r>
                        <a:rPr lang="en-US" sz="1700" baseline="0" dirty="0" smtClean="0"/>
                        <a:t> (2+) risk factors</a:t>
                      </a:r>
                      <a:endParaRPr lang="en-US" sz="1700" dirty="0"/>
                    </a:p>
                  </a:txBody>
                  <a:tcPr/>
                </a:tc>
                <a:tc>
                  <a:txBody>
                    <a:bodyPr/>
                    <a:lstStyle/>
                    <a:p>
                      <a:r>
                        <a:rPr lang="en-US" sz="1700" dirty="0" smtClean="0"/>
                        <a:t>&lt;130</a:t>
                      </a:r>
                      <a:endParaRPr lang="en-US" sz="1700" dirty="0"/>
                    </a:p>
                  </a:txBody>
                  <a:tcPr/>
                </a:tc>
              </a:tr>
              <a:tr h="477871">
                <a:tc>
                  <a:txBody>
                    <a:bodyPr/>
                    <a:lstStyle/>
                    <a:p>
                      <a:r>
                        <a:rPr lang="en-US" sz="1700" dirty="0" smtClean="0"/>
                        <a:t>Zero</a:t>
                      </a:r>
                      <a:r>
                        <a:rPr lang="en-US" sz="1700" baseline="0" dirty="0" smtClean="0"/>
                        <a:t> to one risk factor</a:t>
                      </a:r>
                      <a:endParaRPr lang="en-US" sz="1700" dirty="0"/>
                    </a:p>
                  </a:txBody>
                  <a:tcPr/>
                </a:tc>
                <a:tc>
                  <a:txBody>
                    <a:bodyPr/>
                    <a:lstStyle/>
                    <a:p>
                      <a:r>
                        <a:rPr lang="en-US" sz="1700" dirty="0" smtClean="0"/>
                        <a:t>&lt;160</a:t>
                      </a:r>
                      <a:endParaRPr lang="en-US" sz="1700" dirty="0"/>
                    </a:p>
                  </a:txBody>
                  <a:tcPr/>
                </a:tc>
              </a:tr>
            </a:tbl>
          </a:graphicData>
        </a:graphic>
      </p:graphicFrame>
    </p:spTree>
    <p:extLst>
      <p:ext uri="{BB962C8B-B14F-4D97-AF65-F5344CB8AC3E}">
        <p14:creationId xmlns:p14="http://schemas.microsoft.com/office/powerpoint/2010/main" val="4187525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grpId="1" nodeType="clickEffect">
                                  <p:stCondLst>
                                    <p:cond delay="0"/>
                                  </p:stCondLst>
                                  <p:childTnLst>
                                    <p:animClr clrSpc="hsl" dir="cw">
                                      <p:cBhvr override="childStyle">
                                        <p:cTn id="11" dur="500" fill="hold"/>
                                        <p:tgtEl>
                                          <p:spTgt spid="3">
                                            <p:txEl>
                                              <p:pRg st="0" end="0"/>
                                            </p:txEl>
                                          </p:spTgt>
                                        </p:tgtEl>
                                        <p:attrNameLst>
                                          <p:attrName>style.color</p:attrName>
                                        </p:attrNameLst>
                                      </p:cBhvr>
                                      <p:by>
                                        <p:hsl h="7200000" s="0" l="0"/>
                                      </p:by>
                                    </p:animClr>
                                    <p:animClr clrSpc="hsl" dir="cw">
                                      <p:cBhvr>
                                        <p:cTn id="12" dur="500" fill="hold"/>
                                        <p:tgtEl>
                                          <p:spTgt spid="3">
                                            <p:txEl>
                                              <p:pRg st="0" end="0"/>
                                            </p:txEl>
                                          </p:spTgt>
                                        </p:tgtEl>
                                        <p:attrNameLst>
                                          <p:attrName>fillcolor</p:attrName>
                                        </p:attrNameLst>
                                      </p:cBhvr>
                                      <p:by>
                                        <p:hsl h="7200000" s="0" l="0"/>
                                      </p:by>
                                    </p:animClr>
                                    <p:animClr clrSpc="hsl" dir="cw">
                                      <p:cBhvr>
                                        <p:cTn id="13" dur="500" fill="hold"/>
                                        <p:tgtEl>
                                          <p:spTgt spid="3">
                                            <p:txEl>
                                              <p:pRg st="0" end="0"/>
                                            </p:txEl>
                                          </p:spTgt>
                                        </p:tgtEl>
                                        <p:attrNameLst>
                                          <p:attrName>stroke.color</p:attrName>
                                        </p:attrNameLst>
                                      </p:cBhvr>
                                      <p:by>
                                        <p:hsl h="7200000" s="0" l="0"/>
                                      </p:by>
                                    </p:animClr>
                                    <p:set>
                                      <p:cBhvr>
                                        <p:cTn id="14"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404664"/>
            <a:ext cx="9144000" cy="559594"/>
          </a:xfrm>
        </p:spPr>
        <p:txBody>
          <a:bodyPr>
            <a:normAutofit fontScale="90000"/>
          </a:bodyPr>
          <a:lstStyle/>
          <a:p>
            <a:r>
              <a:rPr lang="en-US" dirty="0"/>
              <a:t>Medications for Hyperlipidemia</a:t>
            </a:r>
          </a:p>
        </p:txBody>
      </p:sp>
      <p:graphicFrame>
        <p:nvGraphicFramePr>
          <p:cNvPr id="32866" name="Group 98"/>
          <p:cNvGraphicFramePr>
            <a:graphicFrameLocks noGrp="1"/>
          </p:cNvGraphicFramePr>
          <p:nvPr>
            <p:ph type="tbl" idx="1"/>
            <p:extLst>
              <p:ext uri="{D42A27DB-BD31-4B8C-83A1-F6EECF244321}">
                <p14:modId xmlns:p14="http://schemas.microsoft.com/office/powerpoint/2010/main" val="1408292977"/>
              </p:ext>
            </p:extLst>
          </p:nvPr>
        </p:nvGraphicFramePr>
        <p:xfrm>
          <a:off x="652447" y="1772816"/>
          <a:ext cx="7735977" cy="4249638"/>
        </p:xfrm>
        <a:graphic>
          <a:graphicData uri="http://schemas.openxmlformats.org/drawingml/2006/table">
            <a:tbl>
              <a:tblPr>
                <a:tableStyleId>{775DCB02-9BB8-47FD-8907-85C794F793BA}</a:tableStyleId>
              </a:tblPr>
              <a:tblGrid>
                <a:gridCol w="2442940"/>
                <a:gridCol w="1933995"/>
                <a:gridCol w="3359042"/>
              </a:tblGrid>
              <a:tr h="54020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sng" strike="noStrike" cap="none" normalizeH="0" baseline="0" dirty="0" smtClean="0">
                          <a:ln>
                            <a:noFill/>
                          </a:ln>
                          <a:effectLst/>
                        </a:rPr>
                        <a:t>Drug Class</a:t>
                      </a:r>
                      <a:endParaRPr kumimoji="0" lang="en-US" sz="1800" b="0" i="1" u="sng" strike="noStrike" cap="none" normalizeH="0" baseline="0" dirty="0" smtClean="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sng" strike="noStrike" cap="none" normalizeH="0" baseline="0" dirty="0" smtClean="0">
                          <a:ln>
                            <a:noFill/>
                          </a:ln>
                          <a:effectLst/>
                        </a:rPr>
                        <a:t>Agents</a:t>
                      </a:r>
                      <a:endParaRPr kumimoji="0" lang="en-US" sz="1800" b="0" i="1" u="sng" strike="noStrike" cap="none" normalizeH="0" baseline="0" dirty="0" smtClean="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u="sng" strike="noStrike" cap="none" normalizeH="0" baseline="0" dirty="0" smtClean="0">
                          <a:ln>
                            <a:noFill/>
                          </a:ln>
                          <a:effectLst/>
                        </a:rPr>
                        <a:t>Effects (% change)</a:t>
                      </a:r>
                      <a:endParaRPr kumimoji="0" lang="en-US" sz="1800" b="0" i="1" u="sng" strike="noStrike" cap="none" normalizeH="0" baseline="0" dirty="0" smtClean="0">
                        <a:ln>
                          <a:noFill/>
                        </a:ln>
                        <a:solidFill>
                          <a:schemeClr val="tx1"/>
                        </a:solidFill>
                        <a:effectLst/>
                        <a:latin typeface="Arial" charset="0"/>
                      </a:endParaRPr>
                    </a:p>
                  </a:txBody>
                  <a:tcPr marL="68580" marR="68580" marT="34290" marB="34290" horzOverflow="overflow"/>
                </a:tc>
              </a:tr>
              <a:tr h="864334">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smtClean="0">
                          <a:ln>
                            <a:noFill/>
                          </a:ln>
                          <a:effectLst/>
                        </a:rPr>
                        <a:t>HMG CoA reductase inhibitors</a:t>
                      </a:r>
                      <a:endParaRPr kumimoji="0" lang="en-US" sz="1400" b="1" i="0" u="none" strike="noStrike" cap="none" normalizeH="0" baseline="0" dirty="0" smtClean="0">
                        <a:ln>
                          <a:noFill/>
                        </a:ln>
                        <a:solidFill>
                          <a:schemeClr val="tx2">
                            <a:lumMod val="75000"/>
                          </a:schemeClr>
                        </a:solidFill>
                        <a:effectLst/>
                        <a:latin typeface="Arial" charset="0"/>
                      </a:endParaRPr>
                    </a:p>
                  </a:txBody>
                  <a:tcPr marL="68580" marR="68580"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smtClean="0">
                          <a:ln>
                            <a:noFill/>
                          </a:ln>
                          <a:effectLst/>
                        </a:rPr>
                        <a:t>Statins</a:t>
                      </a:r>
                      <a:endParaRPr kumimoji="0" lang="en-US" sz="1400" b="1" i="0" u="none" strike="noStrike" cap="none" normalizeH="0" baseline="0" dirty="0" smtClean="0">
                        <a:ln>
                          <a:noFill/>
                        </a:ln>
                        <a:solidFill>
                          <a:schemeClr val="tx2">
                            <a:lumMod val="75000"/>
                          </a:schemeClr>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smtClean="0">
                          <a:ln>
                            <a:noFill/>
                          </a:ln>
                          <a:effectLst/>
                          <a:sym typeface="Symbol" pitchFamily="18" charset="2"/>
                        </a:rPr>
                        <a:t>LDL (18-55), HDL (5-15)</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smtClean="0">
                          <a:ln>
                            <a:noFill/>
                          </a:ln>
                          <a:effectLst/>
                          <a:sym typeface="Symbol" pitchFamily="18" charset="2"/>
                        </a:rPr>
                        <a:t> Triglycerides (7-30)</a:t>
                      </a:r>
                      <a:endParaRPr kumimoji="0" lang="en-US" sz="1400" b="1" i="0" u="none" strike="noStrike" cap="none" normalizeH="0" baseline="0" dirty="0" smtClean="0">
                        <a:ln>
                          <a:noFill/>
                        </a:ln>
                        <a:solidFill>
                          <a:schemeClr val="tx2">
                            <a:lumMod val="75000"/>
                          </a:schemeClr>
                        </a:solidFill>
                        <a:effectLst/>
                        <a:latin typeface="Arial" charset="0"/>
                        <a:sym typeface="Symbol" pitchFamily="18" charset="2"/>
                      </a:endParaRPr>
                    </a:p>
                  </a:txBody>
                  <a:tcPr marL="68580" marR="68580" marT="34290" marB="34290" horzOverflow="overflow"/>
                </a:tc>
              </a:tr>
              <a:tr h="864334">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smtClean="0">
                          <a:ln>
                            <a:noFill/>
                          </a:ln>
                          <a:effectLst/>
                        </a:rPr>
                        <a:t>Cholesterol absorption inhibitor</a:t>
                      </a:r>
                      <a:endParaRPr kumimoji="0" lang="en-US" sz="1400" b="1" i="0" u="none" strike="noStrike" cap="none" normalizeH="0" baseline="0" dirty="0" smtClean="0">
                        <a:ln>
                          <a:noFill/>
                        </a:ln>
                        <a:solidFill>
                          <a:schemeClr val="tx1"/>
                        </a:solidFill>
                        <a:effectLst/>
                        <a:latin typeface="Arial" charset="0"/>
                      </a:endParaRPr>
                    </a:p>
                  </a:txBody>
                  <a:tcPr marL="68580" marR="68580"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smtClean="0">
                          <a:ln>
                            <a:noFill/>
                          </a:ln>
                          <a:effectLst/>
                        </a:rPr>
                        <a:t>Ezetimibe</a:t>
                      </a:r>
                      <a:endParaRPr kumimoji="0" lang="en-US" sz="1400" b="1" i="0" u="none" strike="noStrike" cap="none" normalizeH="0" baseline="0" dirty="0" smtClean="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smtClean="0">
                          <a:ln>
                            <a:noFill/>
                          </a:ln>
                          <a:effectLst/>
                          <a:sym typeface="Symbol" pitchFamily="18" charset="2"/>
                        </a:rPr>
                        <a:t> LDL( 14-18),  HDL (1-3)</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smtClean="0">
                          <a:ln>
                            <a:noFill/>
                          </a:ln>
                          <a:effectLst/>
                          <a:sym typeface="Symbol" pitchFamily="18" charset="2"/>
                        </a:rPr>
                        <a:t>Triglyceride (2)</a:t>
                      </a:r>
                      <a:endParaRPr kumimoji="0" lang="en-US" sz="1400" b="1" i="0" u="none" strike="noStrike" cap="none" normalizeH="0" baseline="0" dirty="0" smtClean="0">
                        <a:ln>
                          <a:noFill/>
                        </a:ln>
                        <a:solidFill>
                          <a:schemeClr val="tx1"/>
                        </a:solidFill>
                        <a:effectLst/>
                        <a:latin typeface="Arial" charset="0"/>
                        <a:sym typeface="Symbol" pitchFamily="18" charset="2"/>
                      </a:endParaRPr>
                    </a:p>
                  </a:txBody>
                  <a:tcPr marL="68580" marR="68580" marT="34290" marB="34290" horzOverflow="overflow"/>
                </a:tc>
              </a:tr>
              <a:tr h="990381">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smtClean="0">
                          <a:ln>
                            <a:noFill/>
                          </a:ln>
                          <a:effectLst/>
                        </a:rPr>
                        <a:t>Fibric Acids</a:t>
                      </a:r>
                      <a:endParaRPr kumimoji="0" lang="en-US" sz="1400" b="1" i="0" u="none" strike="noStrike" cap="none" normalizeH="0" baseline="0" dirty="0" smtClean="0">
                        <a:ln>
                          <a:noFill/>
                        </a:ln>
                        <a:solidFill>
                          <a:schemeClr val="tx1"/>
                        </a:solidFill>
                        <a:effectLst/>
                        <a:latin typeface="Arial" charset="0"/>
                      </a:endParaRPr>
                    </a:p>
                  </a:txBody>
                  <a:tcPr marL="68580" marR="68580"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smtClean="0">
                          <a:ln>
                            <a:noFill/>
                          </a:ln>
                          <a:effectLst/>
                        </a:rPr>
                        <a:t>Gemfibrozil</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cap="none" normalizeH="0" baseline="0" dirty="0" smtClean="0">
                          <a:ln>
                            <a:noFill/>
                          </a:ln>
                          <a:effectLst/>
                        </a:rPr>
                        <a:t>Fenofibrate</a:t>
                      </a:r>
                      <a:endParaRPr kumimoji="0" lang="en-US" sz="1400" b="1" i="0" u="none" strike="noStrike" cap="none" normalizeH="0" baseline="0" dirty="0" smtClean="0">
                        <a:ln>
                          <a:noFill/>
                        </a:ln>
                        <a:solidFill>
                          <a:schemeClr val="tx1"/>
                        </a:solidFill>
                        <a:effectLst/>
                        <a:latin typeface="Arial" charset="0"/>
                      </a:endParaRP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smtClean="0">
                          <a:ln>
                            <a:noFill/>
                          </a:ln>
                          <a:effectLst/>
                          <a:sym typeface="Symbol" pitchFamily="18" charset="2"/>
                        </a:rPr>
                        <a:t>LDL (5-20), HDL (10-20)</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u="none" strike="noStrike" cap="none" normalizeH="0" baseline="0" dirty="0" smtClean="0">
                          <a:ln>
                            <a:noFill/>
                          </a:ln>
                          <a:effectLst/>
                          <a:sym typeface="Symbol" pitchFamily="18" charset="2"/>
                        </a:rPr>
                        <a:t>Triglyceride (20-50)</a:t>
                      </a:r>
                      <a:endParaRPr kumimoji="0" lang="en-US" sz="1400" b="1" i="0" u="none" strike="noStrike" cap="none" normalizeH="0" baseline="0" dirty="0" smtClean="0">
                        <a:ln>
                          <a:noFill/>
                        </a:ln>
                        <a:solidFill>
                          <a:schemeClr val="folHlink"/>
                        </a:solidFill>
                        <a:effectLst/>
                        <a:latin typeface="Arial" charset="0"/>
                        <a:sym typeface="Symbol" pitchFamily="18" charset="2"/>
                      </a:endParaRPr>
                    </a:p>
                  </a:txBody>
                  <a:tcPr marL="68580" marR="68580" marT="34290" marB="34290" horzOverflow="overflow"/>
                </a:tc>
              </a:tr>
              <a:tr h="990381">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kern="1200" cap="none" normalizeH="0" baseline="0" dirty="0" smtClean="0">
                          <a:ln>
                            <a:noFill/>
                          </a:ln>
                          <a:solidFill>
                            <a:schemeClr val="dk1"/>
                          </a:solidFill>
                          <a:effectLst/>
                          <a:latin typeface="+mn-lt"/>
                          <a:ea typeface="+mn-ea"/>
                          <a:cs typeface="+mn-cs"/>
                        </a:rPr>
                        <a:t>Omega 3 fatty acid ethyl ester</a:t>
                      </a:r>
                    </a:p>
                  </a:txBody>
                  <a:tcPr marL="68580" marR="68580" marT="34290" marB="34290"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kern="1200" cap="none" normalizeH="0" baseline="0" dirty="0" smtClean="0">
                          <a:ln>
                            <a:noFill/>
                          </a:ln>
                          <a:solidFill>
                            <a:schemeClr val="dk1"/>
                          </a:solidFill>
                          <a:effectLst/>
                          <a:latin typeface="+mn-lt"/>
                          <a:ea typeface="+mn-ea"/>
                          <a:cs typeface="+mn-cs"/>
                        </a:rPr>
                        <a:t>Lovaza</a:t>
                      </a:r>
                    </a:p>
                  </a:txBody>
                  <a:tcPr marL="68580" marR="68580" marT="34290" marB="34290"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u="none" strike="noStrike" kern="1200" cap="none" normalizeH="0" baseline="0" dirty="0" smtClean="0">
                          <a:ln>
                            <a:noFill/>
                          </a:ln>
                          <a:solidFill>
                            <a:schemeClr val="dk1"/>
                          </a:solidFill>
                          <a:effectLst/>
                          <a:latin typeface="+mn-lt"/>
                          <a:ea typeface="+mn-ea"/>
                          <a:cs typeface="+mn-cs"/>
                          <a:sym typeface="Symbol" pitchFamily="18" charset="2"/>
                        </a:rPr>
                        <a:t>Triglyceride </a:t>
                      </a:r>
                    </a:p>
                  </a:txBody>
                  <a:tcPr marL="68580" marR="68580" marT="34290" marB="34290" horzOverflow="overflow"/>
                </a:tc>
              </a:tr>
            </a:tbl>
          </a:graphicData>
        </a:graphic>
      </p:graphicFrame>
    </p:spTree>
    <p:extLst>
      <p:ext uri="{BB962C8B-B14F-4D97-AF65-F5344CB8AC3E}">
        <p14:creationId xmlns:p14="http://schemas.microsoft.com/office/powerpoint/2010/main" val="41641350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Questions</a:t>
            </a:r>
          </a:p>
        </p:txBody>
      </p:sp>
      <p:sp>
        <p:nvSpPr>
          <p:cNvPr id="3" name="عنصر نائب للمحتوى 2"/>
          <p:cNvSpPr>
            <a:spLocks noGrp="1"/>
          </p:cNvSpPr>
          <p:nvPr>
            <p:ph idx="1"/>
          </p:nvPr>
        </p:nvSpPr>
        <p:spPr>
          <a:xfrm>
            <a:off x="323528" y="1484784"/>
            <a:ext cx="7770813" cy="4257022"/>
          </a:xfrm>
        </p:spPr>
        <p:txBody>
          <a:bodyPr>
            <a:normAutofit/>
          </a:bodyPr>
          <a:lstStyle/>
          <a:p>
            <a:pPr algn="l" rtl="0">
              <a:buNone/>
            </a:pPr>
            <a:r>
              <a:rPr lang="en-US" sz="2400" dirty="0"/>
              <a:t>2- Which one of the following is the most likely factor to increase the risk of </a:t>
            </a:r>
            <a:r>
              <a:rPr lang="en-US" sz="2400" dirty="0" smtClean="0"/>
              <a:t>coronary artery disease in assessing patient using FRS ?</a:t>
            </a:r>
            <a:endParaRPr lang="en-US" sz="2400" dirty="0"/>
          </a:p>
          <a:p>
            <a:pPr marL="982663" algn="l" rtl="0">
              <a:buFont typeface="+mj-lt"/>
              <a:buAutoNum type="alphaUcPeriod"/>
            </a:pPr>
            <a:r>
              <a:rPr lang="en-US" sz="2400" dirty="0" smtClean="0"/>
              <a:t>Old Age</a:t>
            </a:r>
          </a:p>
          <a:p>
            <a:pPr marL="982663" algn="l" rtl="0">
              <a:buFont typeface="+mj-lt"/>
              <a:buAutoNum type="alphaUcPeriod"/>
            </a:pPr>
            <a:r>
              <a:rPr lang="en-US" sz="2400" dirty="0" smtClean="0"/>
              <a:t>Female Gender</a:t>
            </a:r>
          </a:p>
          <a:p>
            <a:pPr marL="982663" algn="l" rtl="0">
              <a:buFont typeface="+mj-lt"/>
              <a:buAutoNum type="alphaUcPeriod"/>
            </a:pPr>
            <a:r>
              <a:rPr lang="en-US" sz="2400" dirty="0" smtClean="0"/>
              <a:t>Stress </a:t>
            </a:r>
          </a:p>
          <a:p>
            <a:pPr marL="982663" algn="l" rtl="0">
              <a:buFont typeface="+mj-lt"/>
              <a:buAutoNum type="alphaUcPeriod"/>
            </a:pPr>
            <a:r>
              <a:rPr lang="en-US" sz="2400" dirty="0" smtClean="0"/>
              <a:t>Physical exercise</a:t>
            </a:r>
          </a:p>
        </p:txBody>
      </p:sp>
    </p:spTree>
    <p:extLst>
      <p:ext uri="{BB962C8B-B14F-4D97-AF65-F5344CB8AC3E}">
        <p14:creationId xmlns:p14="http://schemas.microsoft.com/office/powerpoint/2010/main" val="808103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Adult Treatment Panel IV Guidelines</a:t>
            </a:r>
            <a:endParaRPr lang="x-none" dirty="0"/>
          </a:p>
        </p:txBody>
      </p:sp>
      <p:sp>
        <p:nvSpPr>
          <p:cNvPr id="4" name="TextBox 3"/>
          <p:cNvSpPr txBox="1"/>
          <p:nvPr/>
        </p:nvSpPr>
        <p:spPr>
          <a:xfrm>
            <a:off x="467544" y="3174067"/>
            <a:ext cx="2232248" cy="830997"/>
          </a:xfrm>
          <a:prstGeom prst="rect">
            <a:avLst/>
          </a:prstGeom>
          <a:noFill/>
        </p:spPr>
        <p:txBody>
          <a:bodyPr wrap="square" rtlCol="0">
            <a:spAutoFit/>
          </a:bodyPr>
          <a:lstStyle/>
          <a:p>
            <a:pPr algn="l"/>
            <a:r>
              <a:rPr lang="en-US" sz="4800" dirty="0">
                <a:effectLst>
                  <a:outerShdw blurRad="50800" dist="50800" dir="5400000" sx="101000" sy="101000" algn="t" rotWithShape="0">
                    <a:prstClr val="black">
                      <a:alpha val="40000"/>
                    </a:prstClr>
                  </a:outerShdw>
                </a:effectLst>
                <a:latin typeface="+mj-lt"/>
                <a:ea typeface="+mj-ea"/>
                <a:cs typeface="+mj-cs"/>
              </a:rPr>
              <a:t>Identify</a:t>
            </a:r>
          </a:p>
        </p:txBody>
      </p:sp>
      <p:sp>
        <p:nvSpPr>
          <p:cNvPr id="5" name="TextBox 4"/>
          <p:cNvSpPr txBox="1"/>
          <p:nvPr/>
        </p:nvSpPr>
        <p:spPr>
          <a:xfrm>
            <a:off x="5292080" y="1916832"/>
            <a:ext cx="3257250" cy="523220"/>
          </a:xfrm>
          <a:prstGeom prst="rect">
            <a:avLst/>
          </a:prstGeom>
        </p:spPr>
        <p:txBody>
          <a:bodyPr wrap="none">
            <a:spAutoFit/>
          </a:bodyPr>
          <a:lstStyle>
            <a:defPPr>
              <a:defRPr lang="x-none"/>
            </a:defPPr>
            <a:lvl1pPr algn="l">
              <a:defRPr sz="2800" i="1"/>
            </a:lvl1pPr>
          </a:lstStyle>
          <a:p>
            <a:r>
              <a:rPr lang="en-US" dirty="0"/>
              <a:t>Patient characteristics</a:t>
            </a:r>
          </a:p>
        </p:txBody>
      </p:sp>
      <p:sp>
        <p:nvSpPr>
          <p:cNvPr id="3" name="Rectangle 2"/>
          <p:cNvSpPr/>
          <p:nvPr/>
        </p:nvSpPr>
        <p:spPr>
          <a:xfrm>
            <a:off x="5508104" y="3491716"/>
            <a:ext cx="2504390" cy="523220"/>
          </a:xfrm>
          <a:prstGeom prst="rect">
            <a:avLst/>
          </a:prstGeom>
        </p:spPr>
        <p:txBody>
          <a:bodyPr wrap="none">
            <a:spAutoFit/>
          </a:bodyPr>
          <a:lstStyle/>
          <a:p>
            <a:pPr algn="l"/>
            <a:r>
              <a:rPr lang="en-US" sz="2800" i="1" dirty="0"/>
              <a:t>Type of therapy</a:t>
            </a:r>
          </a:p>
        </p:txBody>
      </p:sp>
      <p:sp>
        <p:nvSpPr>
          <p:cNvPr id="6" name="Rectangle 5"/>
          <p:cNvSpPr/>
          <p:nvPr/>
        </p:nvSpPr>
        <p:spPr>
          <a:xfrm>
            <a:off x="5292080" y="5445224"/>
            <a:ext cx="3008635" cy="523220"/>
          </a:xfrm>
          <a:prstGeom prst="rect">
            <a:avLst/>
          </a:prstGeom>
        </p:spPr>
        <p:txBody>
          <a:bodyPr wrap="none">
            <a:spAutoFit/>
          </a:bodyPr>
          <a:lstStyle/>
          <a:p>
            <a:pPr algn="l"/>
            <a:r>
              <a:rPr lang="en-US" sz="2800" i="1" dirty="0"/>
              <a:t>Intensity of therapy</a:t>
            </a:r>
          </a:p>
        </p:txBody>
      </p:sp>
      <p:cxnSp>
        <p:nvCxnSpPr>
          <p:cNvPr id="8" name="Straight Arrow Connector 7"/>
          <p:cNvCxnSpPr>
            <a:stCxn id="4" idx="3"/>
            <a:endCxn id="5" idx="1"/>
          </p:cNvCxnSpPr>
          <p:nvPr/>
        </p:nvCxnSpPr>
        <p:spPr>
          <a:xfrm flipV="1">
            <a:off x="2699792" y="2178442"/>
            <a:ext cx="2592288" cy="14111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4" idx="3"/>
            <a:endCxn id="3" idx="1"/>
          </p:cNvCxnSpPr>
          <p:nvPr/>
        </p:nvCxnSpPr>
        <p:spPr>
          <a:xfrm>
            <a:off x="2699792" y="3589566"/>
            <a:ext cx="2808312" cy="1637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4" idx="3"/>
            <a:endCxn id="6" idx="1"/>
          </p:cNvCxnSpPr>
          <p:nvPr/>
        </p:nvCxnSpPr>
        <p:spPr>
          <a:xfrm>
            <a:off x="2699792" y="3589566"/>
            <a:ext cx="2592288" cy="21172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9477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heckerboard(across)">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heckerboard(across)">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ATP IV Guidelines</a:t>
            </a:r>
            <a:endParaRPr lang="x-none" dirty="0"/>
          </a:p>
        </p:txBody>
      </p:sp>
      <p:graphicFrame>
        <p:nvGraphicFramePr>
          <p:cNvPr id="4" name="Table 3"/>
          <p:cNvGraphicFramePr>
            <a:graphicFrameLocks noGrp="1"/>
          </p:cNvGraphicFramePr>
          <p:nvPr>
            <p:extLst>
              <p:ext uri="{D42A27DB-BD31-4B8C-83A1-F6EECF244321}">
                <p14:modId xmlns:p14="http://schemas.microsoft.com/office/powerpoint/2010/main" val="1162571652"/>
              </p:ext>
            </p:extLst>
          </p:nvPr>
        </p:nvGraphicFramePr>
        <p:xfrm>
          <a:off x="323528" y="1988840"/>
          <a:ext cx="8424936" cy="3240359"/>
        </p:xfrm>
        <a:graphic>
          <a:graphicData uri="http://schemas.openxmlformats.org/drawingml/2006/table">
            <a:tbl>
              <a:tblPr firstRow="1" bandRow="1">
                <a:tableStyleId>{EB344D84-9AFB-497E-A393-DC336BA19D2E}</a:tableStyleId>
              </a:tblPr>
              <a:tblGrid>
                <a:gridCol w="8424936"/>
              </a:tblGrid>
              <a:tr h="707600">
                <a:tc>
                  <a:txBody>
                    <a:bodyPr/>
                    <a:lstStyle/>
                    <a:p>
                      <a:pPr algn="l" rtl="0"/>
                      <a:r>
                        <a:rPr lang="en-US" sz="1800" dirty="0" smtClean="0"/>
                        <a:t>Table</a:t>
                      </a:r>
                      <a:r>
                        <a:rPr lang="en-US" sz="1800" baseline="0" dirty="0" smtClean="0"/>
                        <a:t> 11. </a:t>
                      </a:r>
                      <a:r>
                        <a:rPr lang="en-US" sz="1800" i="1" dirty="0" smtClean="0"/>
                        <a:t>ASCVD Risk</a:t>
                      </a:r>
                      <a:r>
                        <a:rPr lang="en-US" sz="1800" i="1" baseline="0" dirty="0" smtClean="0"/>
                        <a:t> Reduction: 4 statin benefits groups</a:t>
                      </a:r>
                      <a:endParaRPr lang="en-US" sz="1800" i="1" dirty="0"/>
                    </a:p>
                  </a:txBody>
                  <a:tcPr/>
                </a:tc>
              </a:tr>
              <a:tr h="409959">
                <a:tc>
                  <a:txBody>
                    <a:bodyPr/>
                    <a:lstStyle/>
                    <a:p>
                      <a:pPr algn="l" rtl="0"/>
                      <a:r>
                        <a:rPr lang="en-US" sz="1800" dirty="0" smtClean="0"/>
                        <a:t>1. Individuals with clinical</a:t>
                      </a:r>
                      <a:r>
                        <a:rPr lang="en-US" sz="1800" baseline="0" dirty="0" smtClean="0"/>
                        <a:t> ASCVD</a:t>
                      </a:r>
                      <a:endParaRPr lang="en-US" sz="1800" dirty="0"/>
                    </a:p>
                  </a:txBody>
                  <a:tcPr/>
                </a:tc>
              </a:tr>
              <a:tr h="707600">
                <a:tc>
                  <a:txBody>
                    <a:bodyPr/>
                    <a:lstStyle/>
                    <a:p>
                      <a:pPr algn="l" rtl="0">
                        <a:lnSpc>
                          <a:spcPct val="100000"/>
                        </a:lnSpc>
                      </a:pPr>
                      <a:r>
                        <a:rPr lang="en-US" sz="1800" dirty="0" smtClean="0"/>
                        <a:t>2. Individuals with 1ry elevations of LDL-C &gt;= 190 mg/dL</a:t>
                      </a:r>
                      <a:endParaRPr lang="en-US" sz="1800" dirty="0"/>
                    </a:p>
                  </a:txBody>
                  <a:tcPr/>
                </a:tc>
              </a:tr>
              <a:tr h="707600">
                <a:tc>
                  <a:txBody>
                    <a:bodyPr/>
                    <a:lstStyle/>
                    <a:p>
                      <a:pPr algn="l" rtl="0"/>
                      <a:r>
                        <a:rPr lang="en-US" sz="1800" dirty="0" smtClean="0"/>
                        <a:t>3. Individuals 40-75 yrs</a:t>
                      </a:r>
                      <a:r>
                        <a:rPr lang="en-US" sz="1800" baseline="0" dirty="0" smtClean="0"/>
                        <a:t> of age with diabetes with LDL-C 70-189 mg/dL</a:t>
                      </a:r>
                      <a:endParaRPr lang="en-US" sz="1800" dirty="0"/>
                    </a:p>
                  </a:txBody>
                  <a:tcPr/>
                </a:tc>
              </a:tr>
              <a:tr h="707600">
                <a:tc>
                  <a:txBody>
                    <a:bodyPr/>
                    <a:lstStyle/>
                    <a:p>
                      <a:pPr algn="l" rtl="0"/>
                      <a:r>
                        <a:rPr lang="en-US" sz="1800" dirty="0" smtClean="0"/>
                        <a:t>4. Individuals without clinical ASCVD or diabetes who are 40-75 yrs with LDL-C 70-189 mg/dL</a:t>
                      </a:r>
                      <a:endParaRPr lang="en-US" sz="1800" dirty="0"/>
                    </a:p>
                  </a:txBody>
                  <a:tcPr/>
                </a:tc>
              </a:tr>
            </a:tbl>
          </a:graphicData>
        </a:graphic>
      </p:graphicFrame>
    </p:spTree>
    <p:extLst>
      <p:ext uri="{BB962C8B-B14F-4D97-AF65-F5344CB8AC3E}">
        <p14:creationId xmlns:p14="http://schemas.microsoft.com/office/powerpoint/2010/main" val="4009477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ATP IV Guidelines Key Points</a:t>
            </a:r>
            <a:endParaRPr lang="x-none" dirty="0"/>
          </a:p>
        </p:txBody>
      </p:sp>
      <p:sp>
        <p:nvSpPr>
          <p:cNvPr id="3" name="Content Placeholder 2"/>
          <p:cNvSpPr>
            <a:spLocks noGrp="1"/>
          </p:cNvSpPr>
          <p:nvPr>
            <p:ph idx="1"/>
          </p:nvPr>
        </p:nvSpPr>
        <p:spPr/>
        <p:txBody>
          <a:bodyPr>
            <a:normAutofit/>
          </a:bodyPr>
          <a:lstStyle/>
          <a:p>
            <a:pPr algn="l" rtl="0"/>
            <a:r>
              <a:rPr lang="en-US" dirty="0"/>
              <a:t>All patients (≥21 yrs) with any form of CVD or LDL-C ≥ 190 mg</a:t>
            </a:r>
            <a:r>
              <a:rPr lang="en-US" dirty="0" smtClean="0"/>
              <a:t>/dL</a:t>
            </a:r>
            <a:endParaRPr lang="en-US" dirty="0"/>
          </a:p>
          <a:p>
            <a:pPr marL="1163638" algn="l" rtl="0">
              <a:buFont typeface="Courier New"/>
              <a:buChar char="o"/>
            </a:pPr>
            <a:r>
              <a:rPr lang="en-US" dirty="0"/>
              <a:t>Treat with high-intensity statin therapy</a:t>
            </a:r>
          </a:p>
          <a:p>
            <a:pPr algn="l" rtl="0"/>
            <a:r>
              <a:rPr lang="en-US" dirty="0"/>
              <a:t>All patients with diabetes (age 40-75 yrs) with LDL-C 70-189 mg</a:t>
            </a:r>
            <a:r>
              <a:rPr lang="en-US" dirty="0" smtClean="0"/>
              <a:t>/dL, </a:t>
            </a:r>
            <a:r>
              <a:rPr lang="en-US" dirty="0"/>
              <a:t>without any evidence of CVD</a:t>
            </a:r>
          </a:p>
          <a:p>
            <a:pPr marL="1163638" algn="l" rtl="0">
              <a:buFont typeface="Courier New"/>
              <a:buChar char="o"/>
            </a:pPr>
            <a:r>
              <a:rPr lang="en-US" dirty="0"/>
              <a:t>Treat with moderate-intensity statin therapy</a:t>
            </a:r>
          </a:p>
          <a:p>
            <a:pPr algn="l" rtl="0"/>
            <a:r>
              <a:rPr lang="en-US" dirty="0" smtClean="0"/>
              <a:t>All </a:t>
            </a:r>
            <a:r>
              <a:rPr lang="en-US" dirty="0"/>
              <a:t>patients must undergo intensive lifestyle </a:t>
            </a:r>
            <a:r>
              <a:rPr lang="en-US" dirty="0" smtClean="0"/>
              <a:t>modifications</a:t>
            </a:r>
            <a:endParaRPr lang="en-US" dirty="0"/>
          </a:p>
        </p:txBody>
      </p:sp>
    </p:spTree>
    <p:extLst>
      <p:ext uri="{BB962C8B-B14F-4D97-AF65-F5344CB8AC3E}">
        <p14:creationId xmlns:p14="http://schemas.microsoft.com/office/powerpoint/2010/main" val="4009477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Intensity of statin treatment</a:t>
            </a:r>
            <a:endParaRPr lang="x-none" dirty="0"/>
          </a:p>
        </p:txBody>
      </p:sp>
      <p:graphicFrame>
        <p:nvGraphicFramePr>
          <p:cNvPr id="4" name="Table 3"/>
          <p:cNvGraphicFramePr>
            <a:graphicFrameLocks noGrp="1"/>
          </p:cNvGraphicFramePr>
          <p:nvPr>
            <p:extLst>
              <p:ext uri="{D42A27DB-BD31-4B8C-83A1-F6EECF244321}">
                <p14:modId xmlns:p14="http://schemas.microsoft.com/office/powerpoint/2010/main" val="3616538096"/>
              </p:ext>
            </p:extLst>
          </p:nvPr>
        </p:nvGraphicFramePr>
        <p:xfrm>
          <a:off x="683568" y="1988840"/>
          <a:ext cx="7770813" cy="3238966"/>
        </p:xfrm>
        <a:graphic>
          <a:graphicData uri="http://schemas.openxmlformats.org/drawingml/2006/table">
            <a:tbl>
              <a:tblPr firstRow="1" bandRow="1">
                <a:tableStyleId>{EB344D84-9AFB-497E-A393-DC336BA19D2E}</a:tableStyleId>
              </a:tblPr>
              <a:tblGrid>
                <a:gridCol w="2590271"/>
                <a:gridCol w="2590271"/>
                <a:gridCol w="2590271"/>
              </a:tblGrid>
              <a:tr h="584435">
                <a:tc gridSpan="3">
                  <a:txBody>
                    <a:bodyPr/>
                    <a:lstStyle/>
                    <a:p>
                      <a:pPr algn="l" rtl="0"/>
                      <a:r>
                        <a:rPr lang="en-US" sz="1800" dirty="0" smtClean="0"/>
                        <a:t>Table</a:t>
                      </a:r>
                      <a:r>
                        <a:rPr lang="en-US" sz="1800" baseline="0" dirty="0" smtClean="0"/>
                        <a:t> 15</a:t>
                      </a:r>
                      <a:r>
                        <a:rPr lang="en-US" sz="1800" dirty="0" smtClean="0"/>
                        <a:t>. </a:t>
                      </a:r>
                      <a:r>
                        <a:rPr lang="en-US" sz="1800" i="1" dirty="0" smtClean="0"/>
                        <a:t>High-,</a:t>
                      </a:r>
                      <a:r>
                        <a:rPr lang="en-US" sz="1800" i="1" baseline="0" dirty="0" smtClean="0"/>
                        <a:t> Moderate- and Low-Intensity Statin Therapy According to ATP IV Guidelines</a:t>
                      </a:r>
                      <a:endParaRPr lang="en-US" sz="1800" i="1" dirty="0"/>
                    </a:p>
                  </a:txBody>
                  <a:tcPr/>
                </a:tc>
                <a:tc hMerge="1">
                  <a:txBody>
                    <a:bodyPr/>
                    <a:lstStyle/>
                    <a:p>
                      <a:endParaRPr lang="en-US" dirty="0"/>
                    </a:p>
                  </a:txBody>
                  <a:tcPr/>
                </a:tc>
                <a:tc hMerge="1">
                  <a:txBody>
                    <a:bodyPr/>
                    <a:lstStyle/>
                    <a:p>
                      <a:endParaRPr lang="en-US" dirty="0"/>
                    </a:p>
                  </a:txBody>
                  <a:tcPr/>
                </a:tc>
              </a:tr>
              <a:tr h="584435">
                <a:tc>
                  <a:txBody>
                    <a:bodyPr/>
                    <a:lstStyle/>
                    <a:p>
                      <a:pPr algn="l" rtl="0"/>
                      <a:r>
                        <a:rPr lang="en-US" sz="1800" dirty="0" smtClean="0"/>
                        <a:t>High-intensity</a:t>
                      </a:r>
                      <a:r>
                        <a:rPr lang="en-US" sz="1800" baseline="0" dirty="0" smtClean="0"/>
                        <a:t> Statin Therapy</a:t>
                      </a:r>
                      <a:endParaRPr lang="en-US" sz="1800" dirty="0"/>
                    </a:p>
                  </a:txBody>
                  <a:tcPr>
                    <a:lnB w="28575" cap="flat" cmpd="sng" algn="ctr">
                      <a:solidFill>
                        <a:scrgbClr r="0" g="0" b="0"/>
                      </a:solidFill>
                      <a:prstDash val="solid"/>
                      <a:round/>
                      <a:headEnd type="none" w="med" len="med"/>
                      <a:tailEnd type="none" w="med" len="med"/>
                    </a:lnB>
                  </a:tcPr>
                </a:tc>
                <a:tc>
                  <a:txBody>
                    <a:bodyPr/>
                    <a:lstStyle/>
                    <a:p>
                      <a:pPr algn="l" rtl="0"/>
                      <a:r>
                        <a:rPr lang="en-US" sz="1800" dirty="0" smtClean="0"/>
                        <a:t>Moderate-intensity</a:t>
                      </a:r>
                      <a:r>
                        <a:rPr lang="en-US" sz="1800" baseline="0" dirty="0" smtClean="0"/>
                        <a:t> Statin Therapy</a:t>
                      </a:r>
                      <a:endParaRPr lang="en-US" sz="1800" dirty="0"/>
                    </a:p>
                  </a:txBody>
                  <a:tcPr>
                    <a:lnB w="28575" cap="flat" cmpd="sng" algn="ctr">
                      <a:solidFill>
                        <a:scrgbClr r="0" g="0" b="0"/>
                      </a:solidFill>
                      <a:prstDash val="solid"/>
                      <a:round/>
                      <a:headEnd type="none" w="med" len="med"/>
                      <a:tailEnd type="none" w="med" len="med"/>
                    </a:lnB>
                  </a:tcPr>
                </a:tc>
                <a:tc>
                  <a:txBody>
                    <a:bodyPr/>
                    <a:lstStyle/>
                    <a:p>
                      <a:pPr algn="l" rtl="0"/>
                      <a:r>
                        <a:rPr lang="en-US" sz="1800" dirty="0" smtClean="0"/>
                        <a:t>Low-intensity Statin</a:t>
                      </a:r>
                      <a:r>
                        <a:rPr lang="en-US" sz="1800" baseline="0" dirty="0" smtClean="0"/>
                        <a:t> Therapy</a:t>
                      </a:r>
                      <a:endParaRPr lang="en-US" sz="1800" dirty="0"/>
                    </a:p>
                  </a:txBody>
                  <a:tcPr>
                    <a:lnB w="28575" cap="flat" cmpd="sng" algn="ctr">
                      <a:solidFill>
                        <a:scrgbClr r="0" g="0" b="0"/>
                      </a:solidFill>
                      <a:prstDash val="solid"/>
                      <a:round/>
                      <a:headEnd type="none" w="med" len="med"/>
                      <a:tailEnd type="none" w="med" len="med"/>
                    </a:lnB>
                  </a:tcPr>
                </a:tc>
              </a:tr>
              <a:tr h="1085379">
                <a:tc>
                  <a:txBody>
                    <a:bodyPr/>
                    <a:lstStyle/>
                    <a:p>
                      <a:pPr algn="l" rtl="0"/>
                      <a:r>
                        <a:rPr lang="en-US" sz="1800" dirty="0" smtClean="0"/>
                        <a:t>Daily doses</a:t>
                      </a:r>
                      <a:r>
                        <a:rPr lang="en-US" sz="1800" baseline="0" dirty="0" smtClean="0"/>
                        <a:t> lowers LDL-C on average, by approximately ≥ 50%</a:t>
                      </a:r>
                      <a:endParaRPr lang="en-US" sz="1800" dirty="0"/>
                    </a:p>
                  </a:txBody>
                  <a:tcPr>
                    <a:lnT w="28575" cap="flat" cmpd="sng" algn="ctr">
                      <a:solidFill>
                        <a:scrgbClr r="0" g="0" b="0"/>
                      </a:solidFill>
                      <a:prstDash val="solid"/>
                      <a:round/>
                      <a:headEnd type="none" w="med" len="med"/>
                      <a:tailEnd type="none" w="med" len="med"/>
                    </a:lnT>
                  </a:tcPr>
                </a:tc>
                <a:tc>
                  <a:txBody>
                    <a:bodyPr/>
                    <a:lstStyle/>
                    <a:p>
                      <a:pPr algn="l" rtl="0"/>
                      <a:r>
                        <a:rPr lang="en-US" sz="1800" dirty="0" smtClean="0"/>
                        <a:t>Daily doses lowers LDL-C on</a:t>
                      </a:r>
                      <a:r>
                        <a:rPr lang="en-US" sz="1800" baseline="0" dirty="0" smtClean="0"/>
                        <a:t> average, by approximately 30% to &lt;50%</a:t>
                      </a:r>
                      <a:endParaRPr lang="en-US" sz="1800" dirty="0"/>
                    </a:p>
                  </a:txBody>
                  <a:tcPr>
                    <a:lnT w="28575" cap="flat" cmpd="sng" algn="ctr">
                      <a:solidFill>
                        <a:scrgbClr r="0" g="0" b="0"/>
                      </a:solidFill>
                      <a:prstDash val="solid"/>
                      <a:round/>
                      <a:headEnd type="none" w="med" len="med"/>
                      <a:tailEnd type="none" w="med" len="med"/>
                    </a:lnT>
                  </a:tcPr>
                </a:tc>
                <a:tc>
                  <a:txBody>
                    <a:bodyPr/>
                    <a:lstStyle/>
                    <a:p>
                      <a:pPr algn="l" rtl="0"/>
                      <a:r>
                        <a:rPr lang="en-US" sz="1800" dirty="0" smtClean="0"/>
                        <a:t>Daily doses lowers LDL-C on average,</a:t>
                      </a:r>
                      <a:r>
                        <a:rPr lang="en-US" sz="1800" baseline="0" dirty="0" smtClean="0"/>
                        <a:t> by &lt;30%</a:t>
                      </a:r>
                      <a:endParaRPr lang="en-US" sz="1800" dirty="0"/>
                    </a:p>
                  </a:txBody>
                  <a:tcPr>
                    <a:lnT w="28575" cap="flat" cmpd="sng" algn="ctr">
                      <a:solidFill>
                        <a:scrgbClr r="0" g="0" b="0"/>
                      </a:solidFill>
                      <a:prstDash val="solid"/>
                      <a:round/>
                      <a:headEnd type="none" w="med" len="med"/>
                      <a:tailEnd type="none" w="med" len="med"/>
                    </a:lnT>
                  </a:tcPr>
                </a:tc>
              </a:tr>
              <a:tr h="770086">
                <a:tc>
                  <a:txBody>
                    <a:bodyPr/>
                    <a:lstStyle/>
                    <a:p>
                      <a:pPr algn="l" rtl="0">
                        <a:buFontTx/>
                        <a:buChar char="-"/>
                      </a:pPr>
                      <a:r>
                        <a:rPr lang="en-US" sz="1800" dirty="0" smtClean="0"/>
                        <a:t>Atorvastatin</a:t>
                      </a:r>
                      <a:r>
                        <a:rPr lang="en-US" sz="1800" baseline="0" dirty="0" smtClean="0"/>
                        <a:t> (40-80 mg)</a:t>
                      </a:r>
                    </a:p>
                    <a:p>
                      <a:pPr algn="l" rtl="0">
                        <a:buFontTx/>
                        <a:buChar char="-"/>
                      </a:pPr>
                      <a:r>
                        <a:rPr lang="en-US" sz="1800" baseline="0" dirty="0" smtClean="0"/>
                        <a:t>Rosuvastatin (20-40 mg)</a:t>
                      </a:r>
                      <a:endParaRPr lang="en-US" sz="1800" dirty="0"/>
                    </a:p>
                  </a:txBody>
                  <a:tcPr/>
                </a:tc>
                <a:tc>
                  <a:txBody>
                    <a:bodyPr/>
                    <a:lstStyle/>
                    <a:p>
                      <a:pPr algn="l" rtl="0">
                        <a:buFontTx/>
                        <a:buChar char="-"/>
                      </a:pPr>
                      <a:r>
                        <a:rPr lang="en-US" sz="1700" dirty="0" smtClean="0"/>
                        <a:t>Atrovastatin (10-20 mg)</a:t>
                      </a:r>
                    </a:p>
                    <a:p>
                      <a:pPr algn="l" rtl="0">
                        <a:buFontTx/>
                        <a:buChar char="-"/>
                      </a:pPr>
                      <a:r>
                        <a:rPr lang="en-US" sz="1700" dirty="0" smtClean="0"/>
                        <a:t>Rosuvastatin (5-10 mg)</a:t>
                      </a:r>
                    </a:p>
                  </a:txBody>
                  <a:tcPr/>
                </a:tc>
                <a:tc>
                  <a:txBody>
                    <a:bodyPr/>
                    <a:lstStyle/>
                    <a:p>
                      <a:pPr algn="l" rtl="0">
                        <a:buFontTx/>
                        <a:buChar char="-"/>
                      </a:pPr>
                      <a:r>
                        <a:rPr lang="en-US" sz="1800" dirty="0" smtClean="0"/>
                        <a:t>Simvastatin (10 mg)</a:t>
                      </a:r>
                    </a:p>
                    <a:p>
                      <a:pPr algn="l" rtl="0">
                        <a:buFontTx/>
                        <a:buChar char="-"/>
                      </a:pPr>
                      <a:r>
                        <a:rPr lang="en-US" sz="1800" dirty="0" smtClean="0"/>
                        <a:t>Pravastatin (10-20 mg)</a:t>
                      </a:r>
                    </a:p>
                  </a:txBody>
                  <a:tcPr/>
                </a:tc>
              </a:tr>
            </a:tbl>
          </a:graphicData>
        </a:graphic>
      </p:graphicFrame>
    </p:spTree>
    <p:extLst>
      <p:ext uri="{BB962C8B-B14F-4D97-AF65-F5344CB8AC3E}">
        <p14:creationId xmlns:p14="http://schemas.microsoft.com/office/powerpoint/2010/main" val="4009477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2708920"/>
            <a:ext cx="9144000" cy="888851"/>
          </a:xfrm>
        </p:spPr>
        <p:txBody>
          <a:bodyPr anchor="ctr"/>
          <a:lstStyle/>
          <a:p>
            <a:r>
              <a:rPr lang="en-US" dirty="0" smtClean="0"/>
              <a:t>Video</a:t>
            </a:r>
            <a:endParaRPr lang="x-none" dirty="0"/>
          </a:p>
        </p:txBody>
      </p:sp>
    </p:spTree>
    <p:extLst>
      <p:ext uri="{BB962C8B-B14F-4D97-AF65-F5344CB8AC3E}">
        <p14:creationId xmlns:p14="http://schemas.microsoft.com/office/powerpoint/2010/main" val="95445229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0" y="2708920"/>
            <a:ext cx="9144000" cy="888851"/>
          </a:xfrm>
        </p:spPr>
        <p:txBody>
          <a:bodyPr anchor="ctr"/>
          <a:lstStyle/>
          <a:p>
            <a:r>
              <a:rPr lang="en-US" dirty="0" smtClean="0"/>
              <a:t>Questions</a:t>
            </a:r>
            <a:endParaRPr lang="x-none" dirty="0"/>
          </a:p>
        </p:txBody>
      </p:sp>
    </p:spTree>
    <p:extLst>
      <p:ext uri="{BB962C8B-B14F-4D97-AF65-F5344CB8AC3E}">
        <p14:creationId xmlns:p14="http://schemas.microsoft.com/office/powerpoint/2010/main" val="37499445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Questions</a:t>
            </a:r>
            <a:endParaRPr lang="x-none" dirty="0"/>
          </a:p>
        </p:txBody>
      </p:sp>
      <p:sp>
        <p:nvSpPr>
          <p:cNvPr id="3" name="Content Placeholder 2"/>
          <p:cNvSpPr>
            <a:spLocks noGrp="1"/>
          </p:cNvSpPr>
          <p:nvPr>
            <p:ph idx="1"/>
          </p:nvPr>
        </p:nvSpPr>
        <p:spPr>
          <a:xfrm>
            <a:off x="323528" y="1484784"/>
            <a:ext cx="7770813" cy="4257022"/>
          </a:xfrm>
        </p:spPr>
        <p:txBody>
          <a:bodyPr>
            <a:noAutofit/>
          </a:bodyPr>
          <a:lstStyle/>
          <a:p>
            <a:pPr algn="l" rtl="0">
              <a:buNone/>
            </a:pPr>
            <a:r>
              <a:rPr lang="en-US" sz="2400" dirty="0"/>
              <a:t>1- In which of the following groups  of patients does the LDL-cholesterol goal have to be &lt; 70 mg/dl :</a:t>
            </a:r>
          </a:p>
          <a:p>
            <a:pPr marL="896938" algn="l" rtl="0">
              <a:buFont typeface="+mj-lt"/>
              <a:buAutoNum type="alphaUcPeriod"/>
              <a:tabLst>
                <a:tab pos="1338263" algn="l"/>
                <a:tab pos="1439863" algn="l"/>
                <a:tab pos="1608138" algn="l"/>
              </a:tabLst>
            </a:pPr>
            <a:r>
              <a:rPr lang="en-US" sz="2400" dirty="0"/>
              <a:t>In all metabolic syndrome patient .</a:t>
            </a:r>
          </a:p>
          <a:p>
            <a:pPr marL="896938" algn="l" rtl="0">
              <a:buFont typeface="+mj-lt"/>
              <a:buAutoNum type="alphaUcPeriod"/>
              <a:tabLst>
                <a:tab pos="1338263" algn="l"/>
                <a:tab pos="1439863" algn="l"/>
                <a:tab pos="1608138" algn="l"/>
              </a:tabLst>
            </a:pPr>
            <a:r>
              <a:rPr lang="en-US" sz="2400" dirty="0"/>
              <a:t>Diabetic patient who smoke and are hypertensive .</a:t>
            </a:r>
          </a:p>
          <a:p>
            <a:pPr marL="896938" algn="l" rtl="0">
              <a:buFont typeface="+mj-lt"/>
              <a:buAutoNum type="alphaUcPeriod"/>
              <a:tabLst>
                <a:tab pos="1338263" algn="l"/>
                <a:tab pos="1439863" algn="l"/>
                <a:tab pos="1608138" algn="l"/>
              </a:tabLst>
            </a:pPr>
            <a:r>
              <a:rPr lang="en-US" sz="2400" dirty="0"/>
              <a:t>Hypertensive patient &gt;140/90 mm Hg .</a:t>
            </a:r>
          </a:p>
          <a:p>
            <a:pPr marL="896938" algn="l" rtl="0">
              <a:buFont typeface="+mj-lt"/>
              <a:buAutoNum type="alphaUcPeriod"/>
              <a:tabLst>
                <a:tab pos="1338263" algn="l"/>
                <a:tab pos="1439863" algn="l"/>
                <a:tab pos="1608138" algn="l"/>
              </a:tabLst>
            </a:pPr>
            <a:r>
              <a:rPr lang="en-US" sz="2400" dirty="0"/>
              <a:t>Person with ≥ 2 major risk factors but with no DM or </a:t>
            </a:r>
            <a:r>
              <a:rPr lang="en-US" sz="2400" dirty="0" smtClean="0"/>
              <a:t>CHD.</a:t>
            </a:r>
          </a:p>
        </p:txBody>
      </p:sp>
      <p:sp>
        <p:nvSpPr>
          <p:cNvPr id="5" name="TextBox 4"/>
          <p:cNvSpPr txBox="1"/>
          <p:nvPr/>
        </p:nvSpPr>
        <p:spPr>
          <a:xfrm>
            <a:off x="7236296" y="5877272"/>
            <a:ext cx="1584176" cy="461665"/>
          </a:xfrm>
          <a:prstGeom prst="rect">
            <a:avLst/>
          </a:prstGeom>
          <a:noFill/>
        </p:spPr>
        <p:txBody>
          <a:bodyPr wrap="square" rtlCol="0">
            <a:spAutoFit/>
          </a:bodyPr>
          <a:lstStyle/>
          <a:p>
            <a:pPr algn="l"/>
            <a:r>
              <a:rPr lang="en-US" sz="2400" dirty="0">
                <a:solidFill>
                  <a:srgbClr val="FF0000"/>
                </a:solidFill>
                <a:effectLst>
                  <a:outerShdw blurRad="50800" dist="50800" dir="5400000" sx="101000" sy="101000" algn="t" rotWithShape="0">
                    <a:prstClr val="black">
                      <a:alpha val="40000"/>
                    </a:prstClr>
                  </a:outerShdw>
                </a:effectLst>
              </a:rPr>
              <a:t>Answer</a:t>
            </a:r>
            <a:r>
              <a:rPr lang="en-US" sz="2000" dirty="0" smtClean="0">
                <a:solidFill>
                  <a:srgbClr val="FF0000"/>
                </a:solidFill>
              </a:rPr>
              <a:t>: B</a:t>
            </a:r>
            <a:endParaRPr lang="en-US" sz="2000" dirty="0">
              <a:solidFill>
                <a:srgbClr val="FF0000"/>
              </a:solidFill>
            </a:endParaRPr>
          </a:p>
        </p:txBody>
      </p:sp>
    </p:spTree>
    <p:extLst>
      <p:ext uri="{BB962C8B-B14F-4D97-AF65-F5344CB8AC3E}">
        <p14:creationId xmlns:p14="http://schemas.microsoft.com/office/powerpoint/2010/main" val="2652664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Questions</a:t>
            </a:r>
          </a:p>
        </p:txBody>
      </p:sp>
      <p:sp>
        <p:nvSpPr>
          <p:cNvPr id="3" name="عنصر نائب للمحتوى 2"/>
          <p:cNvSpPr>
            <a:spLocks noGrp="1"/>
          </p:cNvSpPr>
          <p:nvPr>
            <p:ph idx="1"/>
          </p:nvPr>
        </p:nvSpPr>
        <p:spPr>
          <a:xfrm>
            <a:off x="323528" y="1484784"/>
            <a:ext cx="7770813" cy="4257022"/>
          </a:xfrm>
        </p:spPr>
        <p:txBody>
          <a:bodyPr>
            <a:normAutofit/>
          </a:bodyPr>
          <a:lstStyle/>
          <a:p>
            <a:pPr algn="l" rtl="0">
              <a:buNone/>
            </a:pPr>
            <a:r>
              <a:rPr lang="en-US" sz="2400" dirty="0"/>
              <a:t>2- Which one of the following is the most likely factor to increase the risk of </a:t>
            </a:r>
            <a:r>
              <a:rPr lang="en-US" sz="2400" dirty="0" smtClean="0"/>
              <a:t>coronary artery disease in assessing patient using FRS ?</a:t>
            </a:r>
            <a:endParaRPr lang="en-US" sz="2400" dirty="0"/>
          </a:p>
          <a:p>
            <a:pPr marL="982663" algn="l" rtl="0">
              <a:buFont typeface="+mj-lt"/>
              <a:buAutoNum type="alphaUcPeriod"/>
            </a:pPr>
            <a:r>
              <a:rPr lang="en-US" sz="2400" dirty="0" smtClean="0"/>
              <a:t>Old Age</a:t>
            </a:r>
          </a:p>
          <a:p>
            <a:pPr marL="982663" algn="l" rtl="0">
              <a:buFont typeface="+mj-lt"/>
              <a:buAutoNum type="alphaUcPeriod"/>
            </a:pPr>
            <a:r>
              <a:rPr lang="en-US" sz="2400" dirty="0" smtClean="0"/>
              <a:t>Female Gender</a:t>
            </a:r>
          </a:p>
          <a:p>
            <a:pPr marL="982663" algn="l" rtl="0">
              <a:buFont typeface="+mj-lt"/>
              <a:buAutoNum type="alphaUcPeriod"/>
            </a:pPr>
            <a:r>
              <a:rPr lang="en-US" sz="2400" dirty="0" smtClean="0"/>
              <a:t>Stress </a:t>
            </a:r>
          </a:p>
          <a:p>
            <a:pPr marL="982663" algn="l" rtl="0">
              <a:buFont typeface="+mj-lt"/>
              <a:buAutoNum type="alphaUcPeriod"/>
            </a:pPr>
            <a:r>
              <a:rPr lang="en-US" sz="2400" dirty="0" smtClean="0"/>
              <a:t>Physical exercise</a:t>
            </a:r>
          </a:p>
        </p:txBody>
      </p:sp>
      <p:sp>
        <p:nvSpPr>
          <p:cNvPr id="5" name="TextBox 4"/>
          <p:cNvSpPr txBox="1"/>
          <p:nvPr/>
        </p:nvSpPr>
        <p:spPr>
          <a:xfrm>
            <a:off x="7236296" y="5877272"/>
            <a:ext cx="1584176" cy="461665"/>
          </a:xfrm>
          <a:prstGeom prst="rect">
            <a:avLst/>
          </a:prstGeom>
          <a:noFill/>
        </p:spPr>
        <p:txBody>
          <a:bodyPr wrap="square" rtlCol="0">
            <a:spAutoFit/>
          </a:bodyPr>
          <a:lstStyle/>
          <a:p>
            <a:pPr algn="l"/>
            <a:r>
              <a:rPr lang="en-US" sz="2400" dirty="0">
                <a:solidFill>
                  <a:srgbClr val="FF0000"/>
                </a:solidFill>
                <a:effectLst>
                  <a:outerShdw blurRad="50800" dist="50800" dir="5400000" sx="101000" sy="101000" algn="t" rotWithShape="0">
                    <a:prstClr val="black">
                      <a:alpha val="40000"/>
                    </a:prstClr>
                  </a:outerShdw>
                </a:effectLst>
              </a:rPr>
              <a:t>Answer</a:t>
            </a:r>
            <a:r>
              <a:rPr lang="en-US" sz="2000" dirty="0" smtClean="0">
                <a:solidFill>
                  <a:srgbClr val="FF0000"/>
                </a:solidFill>
              </a:rPr>
              <a:t>: A</a:t>
            </a:r>
            <a:endParaRPr lang="en-US" sz="2000" dirty="0">
              <a:solidFill>
                <a:srgbClr val="FF0000"/>
              </a:solidFill>
            </a:endParaRPr>
          </a:p>
        </p:txBody>
      </p:sp>
    </p:spTree>
    <p:extLst>
      <p:ext uri="{BB962C8B-B14F-4D97-AF65-F5344CB8AC3E}">
        <p14:creationId xmlns:p14="http://schemas.microsoft.com/office/powerpoint/2010/main" val="4088901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Questions</a:t>
            </a:r>
            <a:endParaRPr lang="x-none" dirty="0"/>
          </a:p>
        </p:txBody>
      </p:sp>
      <p:sp>
        <p:nvSpPr>
          <p:cNvPr id="3" name="Content Placeholder 2"/>
          <p:cNvSpPr>
            <a:spLocks noGrp="1"/>
          </p:cNvSpPr>
          <p:nvPr>
            <p:ph idx="1"/>
          </p:nvPr>
        </p:nvSpPr>
        <p:spPr>
          <a:xfrm>
            <a:off x="323528" y="1484784"/>
            <a:ext cx="8229600" cy="4925144"/>
          </a:xfrm>
        </p:spPr>
        <p:txBody>
          <a:bodyPr>
            <a:normAutofit/>
          </a:bodyPr>
          <a:lstStyle/>
          <a:p>
            <a:pPr algn="l" rtl="0">
              <a:buNone/>
            </a:pPr>
            <a:r>
              <a:rPr lang="en-US" sz="2400" dirty="0"/>
              <a:t>3- A 65‐year‐old man had been admitted because of attack of MI Coronary artery bypass graft had been done and discharged on list of medications including statins. Which one of the following is acceptable goal to reach for this man</a:t>
            </a:r>
            <a:r>
              <a:rPr lang="x-none" sz="2400" dirty="0"/>
              <a:t>?</a:t>
            </a:r>
          </a:p>
          <a:p>
            <a:pPr marL="1163638" algn="l" rtl="0">
              <a:buFont typeface="+mj-lt"/>
              <a:buAutoNum type="alphaUcPeriod"/>
            </a:pPr>
            <a:r>
              <a:rPr lang="en-US" sz="2400" dirty="0"/>
              <a:t>Total cholesterol of</a:t>
            </a:r>
            <a:r>
              <a:rPr lang="x-none" sz="2400" dirty="0"/>
              <a:t> </a:t>
            </a:r>
            <a:r>
              <a:rPr lang="en-US" sz="2400" dirty="0"/>
              <a:t>5.6</a:t>
            </a:r>
            <a:r>
              <a:rPr lang="x-none" sz="2400" dirty="0"/>
              <a:t> </a:t>
            </a:r>
            <a:r>
              <a:rPr lang="en-US" sz="2400" dirty="0"/>
              <a:t>mmol/L (215mg/dl)</a:t>
            </a:r>
          </a:p>
          <a:p>
            <a:pPr marL="1163638" algn="l" rtl="0">
              <a:buFont typeface="+mj-lt"/>
              <a:buAutoNum type="alphaUcPeriod"/>
            </a:pPr>
            <a:r>
              <a:rPr lang="en-US" sz="2400" dirty="0"/>
              <a:t>HDL‐C of</a:t>
            </a:r>
            <a:r>
              <a:rPr lang="x-none" sz="2400" dirty="0"/>
              <a:t> </a:t>
            </a:r>
            <a:r>
              <a:rPr lang="en-US" sz="2400" dirty="0"/>
              <a:t>0.8</a:t>
            </a:r>
            <a:r>
              <a:rPr lang="x-none" sz="2400" dirty="0"/>
              <a:t> </a:t>
            </a:r>
            <a:r>
              <a:rPr lang="en-US" sz="2400" dirty="0"/>
              <a:t>mmol/L</a:t>
            </a:r>
            <a:r>
              <a:rPr lang="x-none" sz="2400" dirty="0"/>
              <a:t> </a:t>
            </a:r>
            <a:r>
              <a:rPr lang="en-US" sz="2400" dirty="0"/>
              <a:t>(32mg/dl)</a:t>
            </a:r>
          </a:p>
          <a:p>
            <a:pPr marL="1163638" algn="l" rtl="0">
              <a:buFont typeface="+mj-lt"/>
              <a:buAutoNum type="alphaUcPeriod"/>
            </a:pPr>
            <a:r>
              <a:rPr lang="en-US" sz="2400" dirty="0"/>
              <a:t>LDL--‐C of 1.7 mmol/L ( 68 mg/dl)</a:t>
            </a:r>
          </a:p>
          <a:p>
            <a:pPr marL="1163638" algn="l" rtl="0">
              <a:buFont typeface="+mj-lt"/>
              <a:buAutoNum type="alphaUcPeriod"/>
            </a:pPr>
            <a:r>
              <a:rPr lang="en-US" sz="2400" dirty="0"/>
              <a:t>Triglyceride of 2.2 mmol/L ( 195 </a:t>
            </a:r>
            <a:r>
              <a:rPr lang="en-US" sz="2400" dirty="0" smtClean="0"/>
              <a:t>mg/dl)</a:t>
            </a:r>
            <a:endParaRPr lang="en-US" sz="2400" dirty="0">
              <a:solidFill>
                <a:srgbClr val="FF0000"/>
              </a:solidFill>
            </a:endParaRPr>
          </a:p>
        </p:txBody>
      </p:sp>
      <p:sp>
        <p:nvSpPr>
          <p:cNvPr id="4" name="TextBox 3"/>
          <p:cNvSpPr txBox="1"/>
          <p:nvPr/>
        </p:nvSpPr>
        <p:spPr>
          <a:xfrm>
            <a:off x="7236296" y="5877272"/>
            <a:ext cx="1584176" cy="461665"/>
          </a:xfrm>
          <a:prstGeom prst="rect">
            <a:avLst/>
          </a:prstGeom>
          <a:noFill/>
        </p:spPr>
        <p:txBody>
          <a:bodyPr wrap="square" rtlCol="0">
            <a:spAutoFit/>
          </a:bodyPr>
          <a:lstStyle/>
          <a:p>
            <a:pPr algn="l"/>
            <a:r>
              <a:rPr lang="en-US" sz="2400" dirty="0">
                <a:solidFill>
                  <a:srgbClr val="FF0000"/>
                </a:solidFill>
                <a:effectLst>
                  <a:outerShdw blurRad="50800" dist="50800" dir="5400000" sx="101000" sy="101000" algn="t" rotWithShape="0">
                    <a:prstClr val="black">
                      <a:alpha val="40000"/>
                    </a:prstClr>
                  </a:outerShdw>
                </a:effectLst>
              </a:rPr>
              <a:t>Answer</a:t>
            </a:r>
            <a:r>
              <a:rPr lang="en-US" sz="2000" dirty="0" smtClean="0">
                <a:solidFill>
                  <a:srgbClr val="FF0000"/>
                </a:solidFill>
              </a:rPr>
              <a:t>: C</a:t>
            </a:r>
            <a:endParaRPr lang="en-US" sz="2000" dirty="0">
              <a:solidFill>
                <a:srgbClr val="FF0000"/>
              </a:solidFill>
            </a:endParaRPr>
          </a:p>
        </p:txBody>
      </p:sp>
    </p:spTree>
    <p:extLst>
      <p:ext uri="{BB962C8B-B14F-4D97-AF65-F5344CB8AC3E}">
        <p14:creationId xmlns:p14="http://schemas.microsoft.com/office/powerpoint/2010/main" val="2237238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323528" y="1456184"/>
            <a:ext cx="8352928" cy="4781128"/>
          </a:xfrm>
        </p:spPr>
        <p:txBody>
          <a:bodyPr>
            <a:normAutofit/>
          </a:bodyPr>
          <a:lstStyle/>
          <a:p>
            <a:pPr marL="0" indent="0" algn="l" rtl="0">
              <a:buNone/>
            </a:pPr>
            <a:r>
              <a:rPr lang="en-US" sz="2400" dirty="0" smtClean="0"/>
              <a:t>4- A </a:t>
            </a:r>
            <a:r>
              <a:rPr lang="en-US" sz="2400" dirty="0"/>
              <a:t>man </a:t>
            </a:r>
            <a:r>
              <a:rPr lang="en-US" sz="2400" dirty="0" smtClean="0"/>
              <a:t>who is smoker, his </a:t>
            </a:r>
            <a:r>
              <a:rPr lang="en-US" sz="2400" dirty="0"/>
              <a:t>goal of LDL is:</a:t>
            </a:r>
          </a:p>
          <a:p>
            <a:pPr marL="457200" indent="685800" algn="l" rtl="0">
              <a:buAutoNum type="alphaUcPeriod"/>
            </a:pPr>
            <a:r>
              <a:rPr lang="en-US" sz="2400" dirty="0"/>
              <a:t>Less than 100 mg\dl</a:t>
            </a:r>
          </a:p>
          <a:p>
            <a:pPr marL="457200" indent="685800" algn="l" rtl="0">
              <a:buFont typeface="Arial" pitchFamily="34" charset="0"/>
              <a:buAutoNum type="alphaUcPeriod"/>
            </a:pPr>
            <a:r>
              <a:rPr lang="en-US" sz="2400" dirty="0"/>
              <a:t>Less than 130 mg\dl</a:t>
            </a:r>
          </a:p>
          <a:p>
            <a:pPr marL="457200" indent="685800" algn="l" rtl="0">
              <a:buFont typeface="Arial" pitchFamily="34" charset="0"/>
              <a:buAutoNum type="alphaUcPeriod"/>
            </a:pPr>
            <a:r>
              <a:rPr lang="en-US" sz="2400" dirty="0"/>
              <a:t>Less than 160 mg\dl</a:t>
            </a:r>
          </a:p>
          <a:p>
            <a:pPr marL="457200" indent="685800" algn="l" rtl="0">
              <a:buFont typeface="Arial" pitchFamily="34" charset="0"/>
              <a:buAutoNum type="alphaUcPeriod"/>
            </a:pPr>
            <a:r>
              <a:rPr lang="en-US" sz="2400" dirty="0"/>
              <a:t>Less than 190 mg\</a:t>
            </a:r>
            <a:r>
              <a:rPr lang="en-US" sz="2400" dirty="0" smtClean="0"/>
              <a:t>dl</a:t>
            </a:r>
            <a:endParaRPr lang="en-US" sz="2400" dirty="0"/>
          </a:p>
        </p:txBody>
      </p:sp>
      <p:sp>
        <p:nvSpPr>
          <p:cNvPr id="4" name="TextBox 3"/>
          <p:cNvSpPr txBox="1"/>
          <p:nvPr/>
        </p:nvSpPr>
        <p:spPr>
          <a:xfrm>
            <a:off x="7236296" y="5877272"/>
            <a:ext cx="1584176" cy="461665"/>
          </a:xfrm>
          <a:prstGeom prst="rect">
            <a:avLst/>
          </a:prstGeom>
          <a:noFill/>
        </p:spPr>
        <p:txBody>
          <a:bodyPr wrap="square" rtlCol="0">
            <a:spAutoFit/>
          </a:bodyPr>
          <a:lstStyle/>
          <a:p>
            <a:pPr algn="l"/>
            <a:r>
              <a:rPr lang="en-US" sz="2400" dirty="0">
                <a:solidFill>
                  <a:srgbClr val="FF0000"/>
                </a:solidFill>
                <a:effectLst>
                  <a:outerShdw blurRad="50800" dist="50800" dir="5400000" sx="101000" sy="101000" algn="t" rotWithShape="0">
                    <a:prstClr val="black">
                      <a:alpha val="40000"/>
                    </a:prstClr>
                  </a:outerShdw>
                </a:effectLst>
              </a:rPr>
              <a:t>Answer</a:t>
            </a:r>
            <a:r>
              <a:rPr lang="en-US" sz="2000" dirty="0" smtClean="0">
                <a:solidFill>
                  <a:srgbClr val="FF0000"/>
                </a:solidFill>
              </a:rPr>
              <a:t>: C</a:t>
            </a:r>
            <a:endParaRPr lang="en-US" sz="2000" dirty="0">
              <a:solidFill>
                <a:srgbClr val="FF0000"/>
              </a:solidFill>
            </a:endParaRPr>
          </a:p>
        </p:txBody>
      </p:sp>
    </p:spTree>
    <p:extLst>
      <p:ext uri="{BB962C8B-B14F-4D97-AF65-F5344CB8AC3E}">
        <p14:creationId xmlns:p14="http://schemas.microsoft.com/office/powerpoint/2010/main" val="2712895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Questions</a:t>
            </a:r>
            <a:endParaRPr lang="x-none" dirty="0"/>
          </a:p>
        </p:txBody>
      </p:sp>
      <p:sp>
        <p:nvSpPr>
          <p:cNvPr id="3" name="Content Placeholder 2"/>
          <p:cNvSpPr>
            <a:spLocks noGrp="1"/>
          </p:cNvSpPr>
          <p:nvPr>
            <p:ph idx="1"/>
          </p:nvPr>
        </p:nvSpPr>
        <p:spPr>
          <a:xfrm>
            <a:off x="323528" y="1484784"/>
            <a:ext cx="8229600" cy="4925144"/>
          </a:xfrm>
        </p:spPr>
        <p:txBody>
          <a:bodyPr>
            <a:normAutofit/>
          </a:bodyPr>
          <a:lstStyle/>
          <a:p>
            <a:pPr algn="l" rtl="0">
              <a:buNone/>
            </a:pPr>
            <a:r>
              <a:rPr lang="en-US" sz="2400" dirty="0"/>
              <a:t>3- A 65‐year‐old man had been admitted because of attack of MI Coronary artery bypass graft had been done and discharged on list of medications including statins. Which one of the following is acceptable goal to reach for this man</a:t>
            </a:r>
            <a:r>
              <a:rPr lang="x-none" sz="2400" dirty="0"/>
              <a:t>?</a:t>
            </a:r>
          </a:p>
          <a:p>
            <a:pPr marL="1163638" algn="l" rtl="0">
              <a:buFont typeface="+mj-lt"/>
              <a:buAutoNum type="alphaUcPeriod"/>
            </a:pPr>
            <a:r>
              <a:rPr lang="en-US" sz="2400" dirty="0"/>
              <a:t>Total cholesterol of</a:t>
            </a:r>
            <a:r>
              <a:rPr lang="x-none" sz="2400" dirty="0"/>
              <a:t> </a:t>
            </a:r>
            <a:r>
              <a:rPr lang="en-US" sz="2400" dirty="0"/>
              <a:t>5.6</a:t>
            </a:r>
            <a:r>
              <a:rPr lang="x-none" sz="2400" dirty="0"/>
              <a:t> </a:t>
            </a:r>
            <a:r>
              <a:rPr lang="en-US" sz="2400" dirty="0"/>
              <a:t>mmol/L (215mg/dl)</a:t>
            </a:r>
          </a:p>
          <a:p>
            <a:pPr marL="1163638" algn="l" rtl="0">
              <a:buFont typeface="+mj-lt"/>
              <a:buAutoNum type="alphaUcPeriod"/>
            </a:pPr>
            <a:r>
              <a:rPr lang="en-US" sz="2400" dirty="0"/>
              <a:t>HDL‐C of</a:t>
            </a:r>
            <a:r>
              <a:rPr lang="x-none" sz="2400" dirty="0"/>
              <a:t> </a:t>
            </a:r>
            <a:r>
              <a:rPr lang="en-US" sz="2400" dirty="0"/>
              <a:t>0.8</a:t>
            </a:r>
            <a:r>
              <a:rPr lang="x-none" sz="2400" dirty="0"/>
              <a:t> </a:t>
            </a:r>
            <a:r>
              <a:rPr lang="en-US" sz="2400" dirty="0"/>
              <a:t>mmol/L</a:t>
            </a:r>
            <a:r>
              <a:rPr lang="x-none" sz="2400" dirty="0"/>
              <a:t> </a:t>
            </a:r>
            <a:r>
              <a:rPr lang="en-US" sz="2400" dirty="0"/>
              <a:t>(32mg/dl)</a:t>
            </a:r>
          </a:p>
          <a:p>
            <a:pPr marL="1163638" algn="l" rtl="0">
              <a:buFont typeface="+mj-lt"/>
              <a:buAutoNum type="alphaUcPeriod"/>
            </a:pPr>
            <a:r>
              <a:rPr lang="en-US" sz="2400" dirty="0"/>
              <a:t>LDL--‐C of 1.7 mmol/L ( 68 mg/dl)</a:t>
            </a:r>
          </a:p>
          <a:p>
            <a:pPr marL="1163638" algn="l" rtl="0">
              <a:buFont typeface="+mj-lt"/>
              <a:buAutoNum type="alphaUcPeriod"/>
            </a:pPr>
            <a:r>
              <a:rPr lang="en-US" sz="2400" dirty="0"/>
              <a:t>Triglyceride of 2.2 mmol/L ( 195 </a:t>
            </a:r>
            <a:r>
              <a:rPr lang="en-US" sz="2400" dirty="0" smtClean="0"/>
              <a:t>mg/dl)</a:t>
            </a:r>
            <a:endParaRPr lang="en-US" sz="2400" dirty="0">
              <a:solidFill>
                <a:srgbClr val="FF0000"/>
              </a:solidFill>
            </a:endParaRPr>
          </a:p>
        </p:txBody>
      </p:sp>
    </p:spTree>
    <p:extLst>
      <p:ext uri="{BB962C8B-B14F-4D97-AF65-F5344CB8AC3E}">
        <p14:creationId xmlns:p14="http://schemas.microsoft.com/office/powerpoint/2010/main" val="2124089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Questions</a:t>
            </a:r>
            <a:endParaRPr lang="x-none" dirty="0"/>
          </a:p>
        </p:txBody>
      </p:sp>
      <p:sp>
        <p:nvSpPr>
          <p:cNvPr id="3" name="Content Placeholder 2"/>
          <p:cNvSpPr>
            <a:spLocks noGrp="1"/>
          </p:cNvSpPr>
          <p:nvPr>
            <p:ph idx="1"/>
          </p:nvPr>
        </p:nvSpPr>
        <p:spPr>
          <a:xfrm>
            <a:off x="329579" y="1484784"/>
            <a:ext cx="7770813" cy="4257022"/>
          </a:xfrm>
        </p:spPr>
        <p:txBody>
          <a:bodyPr>
            <a:normAutofit/>
          </a:bodyPr>
          <a:lstStyle/>
          <a:p>
            <a:pPr algn="l" rtl="0">
              <a:buNone/>
            </a:pPr>
            <a:r>
              <a:rPr lang="en-US" sz="2400" dirty="0" smtClean="0"/>
              <a:t>5- Which </a:t>
            </a:r>
            <a:r>
              <a:rPr lang="en-US" sz="2400" dirty="0"/>
              <a:t>of the following scoring systems is used in assessing the risk of developing cardiovascular diseases?</a:t>
            </a:r>
          </a:p>
          <a:p>
            <a:pPr algn="l" rtl="0">
              <a:buFont typeface="+mj-lt"/>
              <a:buAutoNum type="alphaUcPeriod"/>
            </a:pPr>
            <a:r>
              <a:rPr lang="en-US" sz="2400" dirty="0"/>
              <a:t>Framingham score</a:t>
            </a:r>
          </a:p>
          <a:p>
            <a:pPr algn="l" rtl="0">
              <a:buFont typeface="+mj-lt"/>
              <a:buAutoNum type="alphaUcPeriod"/>
            </a:pPr>
            <a:r>
              <a:rPr lang="en-US" sz="2400" dirty="0"/>
              <a:t>Apgar score</a:t>
            </a:r>
          </a:p>
          <a:p>
            <a:pPr algn="l" rtl="0">
              <a:buFont typeface="+mj-lt"/>
              <a:buAutoNum type="alphaUcPeriod"/>
            </a:pPr>
            <a:r>
              <a:rPr lang="en-US" sz="2400" dirty="0" smtClean="0"/>
              <a:t>CHADS2 </a:t>
            </a:r>
            <a:r>
              <a:rPr lang="en-US" sz="2400" dirty="0"/>
              <a:t>score</a:t>
            </a:r>
          </a:p>
          <a:p>
            <a:pPr algn="l" rtl="0">
              <a:buFont typeface="+mj-lt"/>
              <a:buAutoNum type="alphaUcPeriod"/>
            </a:pPr>
            <a:r>
              <a:rPr lang="en-US" sz="2400" dirty="0"/>
              <a:t>Alvarado </a:t>
            </a:r>
            <a:r>
              <a:rPr lang="en-US" sz="2400" dirty="0" smtClean="0"/>
              <a:t>score</a:t>
            </a:r>
          </a:p>
        </p:txBody>
      </p:sp>
      <p:sp>
        <p:nvSpPr>
          <p:cNvPr id="4" name="TextBox 3"/>
          <p:cNvSpPr txBox="1"/>
          <p:nvPr/>
        </p:nvSpPr>
        <p:spPr>
          <a:xfrm>
            <a:off x="7236296" y="5877272"/>
            <a:ext cx="1584176" cy="461665"/>
          </a:xfrm>
          <a:prstGeom prst="rect">
            <a:avLst/>
          </a:prstGeom>
          <a:noFill/>
        </p:spPr>
        <p:txBody>
          <a:bodyPr wrap="square" rtlCol="0">
            <a:spAutoFit/>
          </a:bodyPr>
          <a:lstStyle/>
          <a:p>
            <a:pPr algn="l"/>
            <a:r>
              <a:rPr lang="en-US" sz="2400" dirty="0">
                <a:solidFill>
                  <a:srgbClr val="FF0000"/>
                </a:solidFill>
                <a:effectLst>
                  <a:outerShdw blurRad="50800" dist="50800" dir="5400000" sx="101000" sy="101000" algn="t" rotWithShape="0">
                    <a:prstClr val="black">
                      <a:alpha val="40000"/>
                    </a:prstClr>
                  </a:outerShdw>
                </a:effectLst>
              </a:rPr>
              <a:t>Answer</a:t>
            </a:r>
            <a:r>
              <a:rPr lang="en-US" sz="2000" dirty="0" smtClean="0">
                <a:solidFill>
                  <a:srgbClr val="FF0000"/>
                </a:solidFill>
              </a:rPr>
              <a:t>: A</a:t>
            </a:r>
            <a:endParaRPr lang="en-US" sz="2000" dirty="0">
              <a:solidFill>
                <a:srgbClr val="FF0000"/>
              </a:solidFill>
            </a:endParaRPr>
          </a:p>
        </p:txBody>
      </p:sp>
    </p:spTree>
    <p:extLst>
      <p:ext uri="{BB962C8B-B14F-4D97-AF65-F5344CB8AC3E}">
        <p14:creationId xmlns:p14="http://schemas.microsoft.com/office/powerpoint/2010/main" val="1988315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a:t>
            </a:r>
            <a:r>
              <a:rPr lang="en-US" dirty="0" smtClean="0"/>
              <a:t>Message </a:t>
            </a:r>
            <a:endParaRPr lang="en-US" dirty="0"/>
          </a:p>
        </p:txBody>
      </p:sp>
      <p:sp>
        <p:nvSpPr>
          <p:cNvPr id="3" name="Content Placeholder 2"/>
          <p:cNvSpPr>
            <a:spLocks noGrp="1"/>
          </p:cNvSpPr>
          <p:nvPr>
            <p:ph idx="1"/>
          </p:nvPr>
        </p:nvSpPr>
        <p:spPr>
          <a:xfrm>
            <a:off x="251520" y="1600200"/>
            <a:ext cx="8712968" cy="4853136"/>
          </a:xfrm>
        </p:spPr>
        <p:txBody>
          <a:bodyPr>
            <a:normAutofit fontScale="92500"/>
          </a:bodyPr>
          <a:lstStyle/>
          <a:p>
            <a:pPr algn="l" rtl="0"/>
            <a:r>
              <a:rPr lang="en-US" dirty="0">
                <a:solidFill>
                  <a:schemeClr val="tx1"/>
                </a:solidFill>
              </a:rPr>
              <a:t>CRP predicts the long-term risk of a first myocardial infarction</a:t>
            </a:r>
            <a:endParaRPr lang="x-none" dirty="0">
              <a:solidFill>
                <a:schemeClr val="tx1"/>
              </a:solidFill>
            </a:endParaRPr>
          </a:p>
          <a:p>
            <a:pPr algn="l" rtl="0"/>
            <a:r>
              <a:rPr lang="en-US" dirty="0"/>
              <a:t>Framingham is a scoring system used to calculate a patients' risk of coronary events</a:t>
            </a:r>
          </a:p>
          <a:p>
            <a:pPr algn="l" rtl="0"/>
            <a:r>
              <a:rPr lang="en-US" dirty="0"/>
              <a:t>Some cases we don’t need FRS in which patients already having </a:t>
            </a:r>
            <a:r>
              <a:rPr lang="en-US" u="sng" dirty="0"/>
              <a:t>HIGH RISK </a:t>
            </a:r>
            <a:r>
              <a:rPr lang="en-US" dirty="0"/>
              <a:t>to develop CHD</a:t>
            </a:r>
          </a:p>
          <a:p>
            <a:pPr algn="l" rtl="0"/>
            <a:r>
              <a:rPr lang="en-US" altLang="en-US" dirty="0"/>
              <a:t>The diagnosis of Metabolic Syndrome is based on the presence of 3 of the following; dyslipidemia, hypertension, Impaired glucose tolerance, and obesity, with insulin resistance as the </a:t>
            </a:r>
            <a:r>
              <a:rPr lang="en-US" altLang="en-US" dirty="0" smtClean="0"/>
              <a:t>link</a:t>
            </a:r>
            <a:endParaRPr lang="x-none" altLang="en-US" dirty="0" smtClean="0"/>
          </a:p>
          <a:p>
            <a:pPr algn="l" rtl="0"/>
            <a:r>
              <a:rPr lang="en-US" dirty="0" smtClean="0"/>
              <a:t> LDL level in patient with CHD or CHD </a:t>
            </a:r>
            <a:r>
              <a:rPr lang="en-US" dirty="0"/>
              <a:t>risk </a:t>
            </a:r>
            <a:r>
              <a:rPr lang="en-US" dirty="0" smtClean="0"/>
              <a:t>equivalents is </a:t>
            </a:r>
            <a:r>
              <a:rPr lang="x-none" dirty="0" smtClean="0"/>
              <a:t>&gt;</a:t>
            </a:r>
            <a:r>
              <a:rPr lang="en-US" dirty="0" smtClean="0"/>
              <a:t>70mg\dl.</a:t>
            </a:r>
            <a:endParaRPr lang="x-none" dirty="0" smtClean="0"/>
          </a:p>
          <a:p>
            <a:pPr algn="l" rtl="0"/>
            <a:r>
              <a:rPr lang="en-US" dirty="0" smtClean="0"/>
              <a:t>If triglyceride more than or equal 500 start treatment targeting triglyceride First then LDL.</a:t>
            </a:r>
            <a:endParaRPr lang="en-US" dirty="0"/>
          </a:p>
        </p:txBody>
      </p:sp>
    </p:spTree>
    <p:extLst>
      <p:ext uri="{BB962C8B-B14F-4D97-AF65-F5344CB8AC3E}">
        <p14:creationId xmlns:p14="http://schemas.microsoft.com/office/powerpoint/2010/main" val="3863931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384"/>
            <a:ext cx="7770813" cy="1429871"/>
          </a:xfrm>
        </p:spPr>
        <p:txBody>
          <a:bodyPr/>
          <a:lstStyle/>
          <a:p>
            <a:pPr rtl="0"/>
            <a:r>
              <a:rPr lang="en-US" dirty="0" smtClean="0"/>
              <a:t>References</a:t>
            </a:r>
            <a:endParaRPr lang="x-none" dirty="0"/>
          </a:p>
        </p:txBody>
      </p:sp>
      <p:sp>
        <p:nvSpPr>
          <p:cNvPr id="3" name="Content Placeholder 2"/>
          <p:cNvSpPr>
            <a:spLocks noGrp="1"/>
          </p:cNvSpPr>
          <p:nvPr>
            <p:ph idx="1"/>
          </p:nvPr>
        </p:nvSpPr>
        <p:spPr>
          <a:xfrm>
            <a:off x="251520" y="1340768"/>
            <a:ext cx="8640960" cy="5400600"/>
          </a:xfrm>
        </p:spPr>
        <p:txBody>
          <a:bodyPr>
            <a:noAutofit/>
          </a:bodyPr>
          <a:lstStyle/>
          <a:p>
            <a:pPr algn="l" rtl="0"/>
            <a:r>
              <a:rPr lang="en-US" sz="1600" dirty="0"/>
              <a:t>National Heart, Lung, and Blood Institute [homepage on the Internet]. US: The Institute [updated Oct 2012]. NHLBI; Clinical practice guidelines; Cholesterol; ATP III Final Report. Available from: </a:t>
            </a:r>
            <a:r>
              <a:rPr lang="en-US" sz="1600" dirty="0">
                <a:hlinkClick r:id="rId2"/>
              </a:rPr>
              <a:t>https://www.nhlbi.nih.gov/guidelines/cholesterol/atp3_rpt.htm</a:t>
            </a:r>
            <a:endParaRPr lang="en-US" sz="1600" dirty="0"/>
          </a:p>
          <a:p>
            <a:pPr algn="l" rtl="0"/>
            <a:r>
              <a:rPr lang="en-US" sz="1600" dirty="0"/>
              <a:t>World Heart Federation [homepage on the Internet]. Geneva: The Federation; 1978. WRF; Cardiovascular health; Cardiovascular disease risk factors; Cholesterol. Available from: </a:t>
            </a:r>
            <a:r>
              <a:rPr lang="en-US" sz="1600" dirty="0">
                <a:hlinkClick r:id="rId3"/>
              </a:rPr>
              <a:t>http://www.world-heart-federation.org/cardiovascular-health/cardiovascular-disease-risk-factors/cholesterol/</a:t>
            </a:r>
            <a:endParaRPr lang="en-US" sz="1600" dirty="0"/>
          </a:p>
          <a:p>
            <a:pPr algn="l" rtl="0"/>
            <a:r>
              <a:rPr lang="en-US" sz="1600" dirty="0"/>
              <a:t>Medscape. F Brian Boudi, MD; Coronary Artery Atherosclerosis. Available from: </a:t>
            </a:r>
            <a:r>
              <a:rPr lang="en-US" sz="1600" dirty="0">
                <a:hlinkClick r:id="rId4"/>
              </a:rPr>
              <a:t>http://emedicine.medscape.com/article/153647-overview</a:t>
            </a:r>
            <a:endParaRPr lang="en-US" sz="1600" dirty="0"/>
          </a:p>
          <a:p>
            <a:pPr algn="l" rtl="0"/>
            <a:r>
              <a:rPr lang="en-US" sz="1600" dirty="0"/>
              <a:t>American Heart Association [homepage on the Internet]. Dallas: The Association; 1924 [updated 2013]. AHA; Smoking and cardiovascular diseases. Available from: </a:t>
            </a:r>
            <a:r>
              <a:rPr lang="en-US" sz="1600" dirty="0">
                <a:hlinkClick r:id="rId5"/>
              </a:rPr>
              <a:t>http://www.heart.org/HEARTORG/GettingHealthy/QuitSmoking/QuittingResources/Smoking-Cardiovascular-Disease_UCM_305187_Article.jsp</a:t>
            </a:r>
            <a:endParaRPr lang="en-US" sz="1600" dirty="0"/>
          </a:p>
          <a:p>
            <a:pPr algn="l" rtl="0"/>
            <a:r>
              <a:rPr lang="en-US" sz="1600" dirty="0"/>
              <a:t>UpToDate [Database]. Sandeep Vijan, MD; Screening for lipid disorders. Last update; Nov 14, 2013. Available from: </a:t>
            </a:r>
            <a:r>
              <a:rPr lang="en-US" sz="1600" dirty="0">
                <a:hlinkClick r:id="rId6"/>
              </a:rPr>
              <a:t>http://www.uptodate.com/contents/screening-for-lipid-</a:t>
            </a:r>
            <a:r>
              <a:rPr lang="en-US" sz="1600" dirty="0" smtClean="0">
                <a:hlinkClick r:id="rId6"/>
              </a:rPr>
              <a:t>disorders</a:t>
            </a:r>
            <a:endParaRPr lang="en-US" sz="1600" dirty="0"/>
          </a:p>
        </p:txBody>
      </p:sp>
    </p:spTree>
    <p:extLst>
      <p:ext uri="{BB962C8B-B14F-4D97-AF65-F5344CB8AC3E}">
        <p14:creationId xmlns:p14="http://schemas.microsoft.com/office/powerpoint/2010/main" val="103246180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7384"/>
            <a:ext cx="7770813" cy="1429871"/>
          </a:xfrm>
          <a:prstGeom prst="rect">
            <a:avLst/>
          </a:prstGeom>
        </p:spPr>
        <p:txBody>
          <a:bodyPr vert="horz" lIns="91440" tIns="45720" rIns="91440" bIns="45720" rtlCol="0" anchor="ctr" anchorCtr="0">
            <a:norm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References</a:t>
            </a:r>
            <a:endParaRPr lang="x-none" dirty="0"/>
          </a:p>
        </p:txBody>
      </p:sp>
      <p:sp>
        <p:nvSpPr>
          <p:cNvPr id="5" name="Rectangle 4"/>
          <p:cNvSpPr/>
          <p:nvPr/>
        </p:nvSpPr>
        <p:spPr>
          <a:xfrm>
            <a:off x="251520" y="1340768"/>
            <a:ext cx="7848872" cy="4536504"/>
          </a:xfrm>
          <a:prstGeom prst="rect">
            <a:avLst/>
          </a:prstGeom>
        </p:spPr>
        <p:txBody>
          <a:bodyPr vert="horz" lIns="91440" tIns="45720" rIns="91440" bIns="45720" rtlCol="0">
            <a:noAutofit/>
          </a:bodyPr>
          <a:lstStyle/>
          <a:p>
            <a:pPr marL="342900" indent="-342900" algn="l" rtl="0">
              <a:spcBef>
                <a:spcPts val="2000"/>
              </a:spcBef>
              <a:buBlip>
                <a:blip r:embed="rId2"/>
              </a:buBlip>
            </a:pPr>
            <a:r>
              <a:rPr lang="en-US" sz="1600" dirty="0">
                <a:effectLst>
                  <a:outerShdw blurRad="50800" dist="50800" dir="5400000" sx="101000" sy="101000" algn="t" rotWithShape="0">
                    <a:prstClr val="black">
                      <a:alpha val="40000"/>
                    </a:prstClr>
                  </a:outerShdw>
                </a:effectLst>
              </a:rPr>
              <a:t>Neil J. Stone, Jennifer Robinson, Alice H. Lichtenstein, C. Noel Bairey Merz, Conrad B. Blum, et al. 2013 ACC/AHA Guideline on the Treatment of Blood Cholesterol to Reduce Atherosclerotic Cardiovascular Risk in Adults; A report of the American College of Cardiology/ American Heart Association Task Force on Practice Guidelines</a:t>
            </a:r>
          </a:p>
          <a:p>
            <a:pPr marL="342900" indent="-342900" algn="l" rtl="0">
              <a:spcBef>
                <a:spcPts val="2000"/>
              </a:spcBef>
              <a:buFontTx/>
              <a:buBlip>
                <a:blip r:embed="rId2"/>
              </a:buBlip>
            </a:pPr>
            <a:r>
              <a:rPr lang="en-US" sz="1600" dirty="0">
                <a:effectLst>
                  <a:outerShdw blurRad="50800" dist="50800" dir="5400000" sx="101000" sy="101000" algn="t" rotWithShape="0">
                    <a:prstClr val="black">
                      <a:alpha val="40000"/>
                    </a:prstClr>
                  </a:outerShdw>
                </a:effectLst>
              </a:rPr>
              <a:t>American Diabetes Association [homepage on the Internet]. Alexandria</a:t>
            </a:r>
            <a:r>
              <a:rPr lang="en-US" sz="1600" dirty="0" smtClean="0">
                <a:effectLst>
                  <a:outerShdw blurRad="50800" dist="50800" dir="5400000" sx="101000" sy="101000" algn="t" rotWithShape="0">
                    <a:prstClr val="black">
                      <a:alpha val="40000"/>
                    </a:prstClr>
                  </a:outerShdw>
                </a:effectLst>
              </a:rPr>
              <a:t>. ADA; Diabetic Basics; Diagnosis. Available from: </a:t>
            </a:r>
            <a:r>
              <a:rPr lang="en-US" sz="1600" dirty="0" smtClean="0">
                <a:effectLst>
                  <a:outerShdw blurRad="50800" dist="50800" dir="5400000" sx="101000" sy="101000" algn="t" rotWithShape="0">
                    <a:prstClr val="black">
                      <a:alpha val="40000"/>
                    </a:prstClr>
                  </a:outerShdw>
                </a:effectLst>
                <a:hlinkClick r:id="rId3"/>
              </a:rPr>
              <a:t>http://www.diabetes.org/diabetes-basics/diagnosis/</a:t>
            </a:r>
            <a:endParaRPr lang="en-US" sz="1600" dirty="0" smtClean="0">
              <a:effectLst>
                <a:outerShdw blurRad="50800" dist="50800" dir="5400000" sx="101000" sy="101000" algn="t" rotWithShape="0">
                  <a:prstClr val="black">
                    <a:alpha val="40000"/>
                  </a:prstClr>
                </a:outerShdw>
              </a:effectLst>
            </a:endParaRPr>
          </a:p>
          <a:p>
            <a:pPr marL="342900" indent="-342900" algn="l" rtl="0">
              <a:spcBef>
                <a:spcPts val="2000"/>
              </a:spcBef>
              <a:buFontTx/>
              <a:buBlip>
                <a:blip r:embed="rId2"/>
              </a:buBlip>
            </a:pPr>
            <a:r>
              <a:rPr lang="en-US" sz="1600" dirty="0" smtClean="0">
                <a:effectLst>
                  <a:outerShdw blurRad="50800" dist="50800" dir="5400000" sx="101000" sy="101000" algn="t" rotWithShape="0">
                    <a:prstClr val="black">
                      <a:alpha val="40000"/>
                    </a:prstClr>
                  </a:outerShdw>
                </a:effectLst>
              </a:rPr>
              <a:t>Johns </a:t>
            </a:r>
            <a:r>
              <a:rPr lang="en-US" sz="1600" dirty="0">
                <a:effectLst>
                  <a:outerShdw blurRad="50800" dist="50800" dir="5400000" sx="101000" sy="101000" algn="t" rotWithShape="0">
                    <a:prstClr val="black">
                      <a:alpha val="40000"/>
                    </a:prstClr>
                  </a:outerShdw>
                </a:effectLst>
              </a:rPr>
              <a:t>Hopkins Hospital; Department of Internal Medicine; Ashar B.H, Miller R.G, Sisson S.D, The John Hopkins Internal Medicine Board Review. 4th ed. Baltimore; 2012</a:t>
            </a:r>
          </a:p>
        </p:txBody>
      </p:sp>
    </p:spTree>
    <p:extLst>
      <p:ext uri="{BB962C8B-B14F-4D97-AF65-F5344CB8AC3E}">
        <p14:creationId xmlns:p14="http://schemas.microsoft.com/office/powerpoint/2010/main" val="1436369045"/>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 </a:t>
            </a:r>
            <a:r>
              <a:rPr lang="en-US" dirty="0" smtClean="0">
                <a:sym typeface="Wingdings" panose="05000000000000000000" pitchFamily="2" charset="2"/>
              </a:rPr>
              <a:t></a:t>
            </a:r>
            <a:endParaRPr lang="x-none" dirty="0"/>
          </a:p>
        </p:txBody>
      </p:sp>
      <p:sp>
        <p:nvSpPr>
          <p:cNvPr id="5" name="Subtitle 4"/>
          <p:cNvSpPr>
            <a:spLocks noGrp="1"/>
          </p:cNvSpPr>
          <p:nvPr>
            <p:ph type="subTitle" idx="1"/>
          </p:nvPr>
        </p:nvSpPr>
        <p:spPr/>
        <p:txBody>
          <a:bodyPr/>
          <a:lstStyle/>
          <a:p>
            <a:r>
              <a:rPr lang="en-US" dirty="0" smtClean="0"/>
              <a:t>QUESTIONS?</a:t>
            </a:r>
            <a:endParaRPr lang="x-none" dirty="0"/>
          </a:p>
        </p:txBody>
      </p:sp>
    </p:spTree>
    <p:extLst>
      <p:ext uri="{BB962C8B-B14F-4D97-AF65-F5344CB8AC3E}">
        <p14:creationId xmlns:p14="http://schemas.microsoft.com/office/powerpoint/2010/main" val="40094779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323528" y="1456184"/>
            <a:ext cx="8352928" cy="4781128"/>
          </a:xfrm>
        </p:spPr>
        <p:txBody>
          <a:bodyPr>
            <a:normAutofit/>
          </a:bodyPr>
          <a:lstStyle/>
          <a:p>
            <a:pPr marL="0" indent="0" algn="l" rtl="0">
              <a:buNone/>
            </a:pPr>
            <a:r>
              <a:rPr lang="en-US" sz="2400" dirty="0" smtClean="0"/>
              <a:t>4- A </a:t>
            </a:r>
            <a:r>
              <a:rPr lang="en-US" sz="2400" dirty="0"/>
              <a:t>man </a:t>
            </a:r>
            <a:r>
              <a:rPr lang="en-US" sz="2400" dirty="0" smtClean="0"/>
              <a:t>who is smoker, his </a:t>
            </a:r>
            <a:r>
              <a:rPr lang="en-US" sz="2400" dirty="0"/>
              <a:t>goal of LDL is:</a:t>
            </a:r>
          </a:p>
          <a:p>
            <a:pPr marL="457200" indent="685800" algn="l" rtl="0">
              <a:buAutoNum type="alphaUcPeriod"/>
            </a:pPr>
            <a:r>
              <a:rPr lang="en-US" sz="2400" dirty="0"/>
              <a:t>Less than 100 mg\dl</a:t>
            </a:r>
          </a:p>
          <a:p>
            <a:pPr marL="457200" indent="685800" algn="l" rtl="0">
              <a:buFont typeface="Arial" pitchFamily="34" charset="0"/>
              <a:buAutoNum type="alphaUcPeriod"/>
            </a:pPr>
            <a:r>
              <a:rPr lang="en-US" sz="2400" dirty="0"/>
              <a:t>Less than 130 mg\dl</a:t>
            </a:r>
          </a:p>
          <a:p>
            <a:pPr marL="457200" indent="685800" algn="l" rtl="0">
              <a:buFont typeface="Arial" pitchFamily="34" charset="0"/>
              <a:buAutoNum type="alphaUcPeriod"/>
            </a:pPr>
            <a:r>
              <a:rPr lang="en-US" sz="2400" dirty="0"/>
              <a:t>Less than 160 mg\dl</a:t>
            </a:r>
          </a:p>
          <a:p>
            <a:pPr marL="457200" indent="685800" algn="l" rtl="0">
              <a:buFont typeface="Arial" pitchFamily="34" charset="0"/>
              <a:buAutoNum type="alphaUcPeriod"/>
            </a:pPr>
            <a:r>
              <a:rPr lang="en-US" sz="2400" dirty="0"/>
              <a:t>Less than 190 mg\</a:t>
            </a:r>
            <a:r>
              <a:rPr lang="en-US" sz="2400" dirty="0" smtClean="0"/>
              <a:t>dl</a:t>
            </a:r>
            <a:endParaRPr lang="en-US" sz="2400" dirty="0"/>
          </a:p>
        </p:txBody>
      </p:sp>
    </p:spTree>
    <p:extLst>
      <p:ext uri="{BB962C8B-B14F-4D97-AF65-F5344CB8AC3E}">
        <p14:creationId xmlns:p14="http://schemas.microsoft.com/office/powerpoint/2010/main" val="3955640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Questions</a:t>
            </a:r>
            <a:endParaRPr lang="x-none" dirty="0"/>
          </a:p>
        </p:txBody>
      </p:sp>
      <p:sp>
        <p:nvSpPr>
          <p:cNvPr id="3" name="Content Placeholder 2"/>
          <p:cNvSpPr>
            <a:spLocks noGrp="1"/>
          </p:cNvSpPr>
          <p:nvPr>
            <p:ph idx="1"/>
          </p:nvPr>
        </p:nvSpPr>
        <p:spPr>
          <a:xfrm>
            <a:off x="329579" y="1484784"/>
            <a:ext cx="7770813" cy="4257022"/>
          </a:xfrm>
        </p:spPr>
        <p:txBody>
          <a:bodyPr>
            <a:normAutofit/>
          </a:bodyPr>
          <a:lstStyle/>
          <a:p>
            <a:pPr algn="l" rtl="0">
              <a:buNone/>
            </a:pPr>
            <a:r>
              <a:rPr lang="en-US" sz="2400" dirty="0" smtClean="0"/>
              <a:t>5- Which </a:t>
            </a:r>
            <a:r>
              <a:rPr lang="en-US" sz="2400" dirty="0"/>
              <a:t>of the following scoring systems is used in assessing the risk of developing cardiovascular diseases?</a:t>
            </a:r>
          </a:p>
          <a:p>
            <a:pPr algn="l" rtl="0">
              <a:buFont typeface="+mj-lt"/>
              <a:buAutoNum type="alphaUcPeriod"/>
            </a:pPr>
            <a:r>
              <a:rPr lang="en-US" sz="2400" dirty="0"/>
              <a:t>Framingham score</a:t>
            </a:r>
          </a:p>
          <a:p>
            <a:pPr algn="l" rtl="0">
              <a:buFont typeface="+mj-lt"/>
              <a:buAutoNum type="alphaUcPeriod"/>
            </a:pPr>
            <a:r>
              <a:rPr lang="en-US" sz="2400" dirty="0"/>
              <a:t>Apgar score</a:t>
            </a:r>
          </a:p>
          <a:p>
            <a:pPr algn="l" rtl="0">
              <a:buFont typeface="+mj-lt"/>
              <a:buAutoNum type="alphaUcPeriod"/>
            </a:pPr>
            <a:r>
              <a:rPr lang="en-US" sz="2400" dirty="0" smtClean="0"/>
              <a:t>CHADS2 </a:t>
            </a:r>
            <a:r>
              <a:rPr lang="en-US" sz="2400" dirty="0"/>
              <a:t>score</a:t>
            </a:r>
          </a:p>
          <a:p>
            <a:pPr algn="l" rtl="0">
              <a:buFont typeface="+mj-lt"/>
              <a:buAutoNum type="alphaUcPeriod"/>
            </a:pPr>
            <a:r>
              <a:rPr lang="en-US" sz="2400" dirty="0"/>
              <a:t>Alvarado </a:t>
            </a:r>
            <a:r>
              <a:rPr lang="en-US" sz="2400" dirty="0" smtClean="0"/>
              <a:t>score</a:t>
            </a:r>
          </a:p>
        </p:txBody>
      </p:sp>
    </p:spTree>
    <p:extLst>
      <p:ext uri="{BB962C8B-B14F-4D97-AF65-F5344CB8AC3E}">
        <p14:creationId xmlns:p14="http://schemas.microsoft.com/office/powerpoint/2010/main" val="156679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0656" y="2132856"/>
            <a:ext cx="8305800" cy="1125672"/>
          </a:xfrm>
        </p:spPr>
        <p:txBody>
          <a:bodyPr/>
          <a:lstStyle/>
          <a:p>
            <a:r>
              <a:rPr lang="en-US" dirty="0" smtClean="0"/>
              <a:t>Coronary Artery </a:t>
            </a:r>
            <a:r>
              <a:rPr lang="en-US" dirty="0"/>
              <a:t>D</a:t>
            </a:r>
            <a:r>
              <a:rPr lang="en-US" dirty="0" smtClean="0"/>
              <a:t>isease</a:t>
            </a:r>
            <a:endParaRPr lang="x-none" dirty="0"/>
          </a:p>
        </p:txBody>
      </p:sp>
    </p:spTree>
    <p:extLst>
      <p:ext uri="{BB962C8B-B14F-4D97-AF65-F5344CB8AC3E}">
        <p14:creationId xmlns:p14="http://schemas.microsoft.com/office/powerpoint/2010/main" val="73913829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1626</TotalTime>
  <Words>3883</Words>
  <Application>Microsoft Macintosh PowerPoint</Application>
  <PresentationFormat>On-screen Show (4:3)</PresentationFormat>
  <Paragraphs>525</Paragraphs>
  <Slides>64</Slides>
  <Notes>15</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Story</vt:lpstr>
      <vt:lpstr>Risk Assessment of Cardiovascular Diseases and Dyslipidemia</vt:lpstr>
      <vt:lpstr>Objectives</vt:lpstr>
      <vt:lpstr>Questions</vt:lpstr>
      <vt:lpstr>Questions</vt:lpstr>
      <vt:lpstr>Questions</vt:lpstr>
      <vt:lpstr>Questions</vt:lpstr>
      <vt:lpstr>Questions</vt:lpstr>
      <vt:lpstr>Questions</vt:lpstr>
      <vt:lpstr>Coronary Artery Disease</vt:lpstr>
      <vt:lpstr>CAD</vt:lpstr>
      <vt:lpstr>CAD</vt:lpstr>
      <vt:lpstr>Objectives</vt:lpstr>
      <vt:lpstr>CAD risk factors</vt:lpstr>
      <vt:lpstr>Emerging risk factors for CAD</vt:lpstr>
      <vt:lpstr>C-reactive protein</vt:lpstr>
      <vt:lpstr>Homocysteine</vt:lpstr>
      <vt:lpstr>Objectives</vt:lpstr>
      <vt:lpstr>The Framingham risk score</vt:lpstr>
      <vt:lpstr>PowerPoint Presentation</vt:lpstr>
      <vt:lpstr>FRS</vt:lpstr>
      <vt:lpstr>Case</vt:lpstr>
      <vt:lpstr>Cases in which you don’t need FRS ?</vt:lpstr>
      <vt:lpstr>Metabolic Syndrome</vt:lpstr>
      <vt:lpstr>Metabolic Syndrome</vt:lpstr>
      <vt:lpstr>Metabolic Syndrome</vt:lpstr>
      <vt:lpstr>Objectives</vt:lpstr>
      <vt:lpstr>Major CAD types</vt:lpstr>
      <vt:lpstr>Myocardial infarction</vt:lpstr>
      <vt:lpstr>Angina</vt:lpstr>
      <vt:lpstr>Treatment of Acute Coronary Syndrome</vt:lpstr>
      <vt:lpstr>Treatment of Acute Coronary Syndrome</vt:lpstr>
      <vt:lpstr>Care following MI</vt:lpstr>
      <vt:lpstr>Diseases increasing risk for CAD</vt:lpstr>
      <vt:lpstr>Objectives</vt:lpstr>
      <vt:lpstr>Dyslipidemia</vt:lpstr>
      <vt:lpstr>Dyslipidemia</vt:lpstr>
      <vt:lpstr>Screening for dyslipidemia</vt:lpstr>
      <vt:lpstr>Screening for dyslipidemia</vt:lpstr>
      <vt:lpstr>Prevention of dyslipidemia </vt:lpstr>
      <vt:lpstr>How do I lower LDL-C ?</vt:lpstr>
      <vt:lpstr>How can I raise my HDL-C ?</vt:lpstr>
      <vt:lpstr>Primary prevention in patients with diabetes</vt:lpstr>
      <vt:lpstr>Management of ASCVD</vt:lpstr>
      <vt:lpstr>Objectives</vt:lpstr>
      <vt:lpstr>Goals of Management</vt:lpstr>
      <vt:lpstr>LDL, HDL, Total Cholesterol levels</vt:lpstr>
      <vt:lpstr>Risks for LDL-C Goal Modification</vt:lpstr>
      <vt:lpstr>Modified LDL Goals</vt:lpstr>
      <vt:lpstr>Medications for Hyperlipidemia</vt:lpstr>
      <vt:lpstr>Adult Treatment Panel IV Guidelines</vt:lpstr>
      <vt:lpstr>ATP IV Guidelines</vt:lpstr>
      <vt:lpstr>ATP IV Guidelines Key Points</vt:lpstr>
      <vt:lpstr>Intensity of statin treatment</vt:lpstr>
      <vt:lpstr>Video</vt:lpstr>
      <vt:lpstr>Questions</vt:lpstr>
      <vt:lpstr>Questions</vt:lpstr>
      <vt:lpstr>Questions</vt:lpstr>
      <vt:lpstr>Questions</vt:lpstr>
      <vt:lpstr>Questions</vt:lpstr>
      <vt:lpstr>Questions</vt:lpstr>
      <vt:lpstr>Home Message </vt:lpstr>
      <vt:lpstr>References</vt:lpstr>
      <vt:lpstr>PowerPoint Presentation</vt:lpstr>
      <vt:lpstr>THANK YOU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 of Cardiovascular Diseases and Dyslipidemia</dc:title>
  <dc:creator>nawaf modahi</dc:creator>
  <cp:lastModifiedBy>Faisal F</cp:lastModifiedBy>
  <cp:revision>102</cp:revision>
  <dcterms:created xsi:type="dcterms:W3CDTF">2014-11-09T17:05:53Z</dcterms:created>
  <dcterms:modified xsi:type="dcterms:W3CDTF">2015-02-16T15:27:21Z</dcterms:modified>
</cp:coreProperties>
</file>