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69"/>
  </p:notesMasterIdLst>
  <p:sldIdLst>
    <p:sldId id="256" r:id="rId2"/>
    <p:sldId id="257" r:id="rId3"/>
    <p:sldId id="311" r:id="rId4"/>
    <p:sldId id="315" r:id="rId5"/>
    <p:sldId id="314" r:id="rId6"/>
    <p:sldId id="313" r:id="rId7"/>
    <p:sldId id="31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324" r:id="rId39"/>
    <p:sldId id="289" r:id="rId40"/>
    <p:sldId id="290" r:id="rId41"/>
    <p:sldId id="291" r:id="rId42"/>
    <p:sldId id="321" r:id="rId43"/>
    <p:sldId id="292" r:id="rId44"/>
    <p:sldId id="293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23" r:id="rId57"/>
    <p:sldId id="307" r:id="rId58"/>
    <p:sldId id="309" r:id="rId59"/>
    <p:sldId id="326" r:id="rId60"/>
    <p:sldId id="316" r:id="rId61"/>
    <p:sldId id="317" r:id="rId62"/>
    <p:sldId id="318" r:id="rId63"/>
    <p:sldId id="319" r:id="rId64"/>
    <p:sldId id="320" r:id="rId65"/>
    <p:sldId id="310" r:id="rId66"/>
    <p:sldId id="325" r:id="rId67"/>
    <p:sldId id="327" r:id="rId6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38" autoAdjust="0"/>
  </p:normalViewPr>
  <p:slideViewPr>
    <p:cSldViewPr>
      <p:cViewPr varScale="1">
        <p:scale>
          <a:sx n="60" d="100"/>
          <a:sy n="60" d="100"/>
        </p:scale>
        <p:origin x="-7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0964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/>
              <a:t>Patients in intensive care or with immunocompromise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/>
              <a:t>Children not responding to appropriate medical management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Patients with complications of sinusitis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/>
              <a:t>Peak incidence in the first two years of life (esp. 6-12 months)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/>
              <a:t>Occurs more frequently in the winter months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One of the most common reason for visit to pediatrician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Associated conditions: cleft palate, immunodeficiency, ciliary dyskinesia, Down syndrome, and cystic fibrosis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57200" y="751679"/>
            <a:ext cx="8229600" cy="4012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57200" y="4955189"/>
            <a:ext cx="8229600" cy="164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457200" y="54863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hape 13"/>
          <p:cNvCxnSpPr/>
          <p:nvPr/>
        </p:nvCxnSpPr>
        <p:spPr>
          <a:xfrm>
            <a:off x="457200" y="4844510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457200" y="5757014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57200" y="150852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/>
          <a:lstStyle/>
          <a:p>
            <a:fld id="{DE9FAA36-9EB9-3A4A-9FFD-E1EDE364FFC6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DE01-6155-0C41-AE94-2EDBD8B7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5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669767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hchp.org/BHCHP%20Manual/pdf_files/Part1_PDF/Strep.pdf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457200" y="751679"/>
            <a:ext cx="8229600" cy="401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6000"/>
              <a:t>UPPER RESPIRATORY TRACT INFECTIONS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457200" y="4955189"/>
            <a:ext cx="8229600" cy="164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2400"/>
              <a:t>Tareq Aljurf</a:t>
            </a:r>
          </a:p>
          <a:p>
            <a:pPr rtl="0">
              <a:spcBef>
                <a:spcPts val="0"/>
              </a:spcBef>
              <a:buNone/>
            </a:pPr>
            <a:r>
              <a:rPr lang="en-GB" sz="2400"/>
              <a:t>Abdulrahman Alsehly</a:t>
            </a:r>
          </a:p>
          <a:p>
            <a:pPr>
              <a:spcBef>
                <a:spcPts val="0"/>
              </a:spcBef>
              <a:buNone/>
            </a:pPr>
            <a:r>
              <a:rPr lang="en-GB" sz="2400"/>
              <a:t>Tareq Al Tuwaijiri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Definition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Acute otitis media (AOM) is defined by the presence of fluid in the middle ear accompanied by acute signs of illness and signs or symptoms of middle ear inflammation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endParaRPr sz="2400"/>
          </a:p>
          <a:p>
            <a:pPr marL="457200" lvl="0" indent="-381000" rtl="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Bulging of the tympanic membrane (TM) is considered the most important sign that distinguishes AOM from otitis media with effusion and a normal Tympanic Membrane.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25" y="128325"/>
            <a:ext cx="8577150" cy="643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Timeline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/>
              <a:t>- Acute OM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/>
              <a:t>     &lt; 3 weeks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/>
              <a:t>- Subacute OM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/>
              <a:t>     3 weeks to 3 months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/>
              <a:t>- Chronic OM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/>
              <a:t>     3 months or longer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Predisposing Factors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Age (children)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Sex (girls)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Seasons (winter)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Breast-feeding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Smoke exposure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Other Medical conditions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Use of Q-tips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Associated Comorbidities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Cleft palate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Craniofacial disorders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Down’s syndrome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Ciliary dysfunction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Immune dysfunction</a:t>
            </a:r>
          </a:p>
          <a:p>
            <a:pPr marL="457200" lvl="0" indent="-4191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Obstruction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Etiology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9E3611"/>
              </a:buClr>
              <a:buSzPct val="25000"/>
              <a:buFont typeface="Noto Symbol"/>
              <a:buNone/>
            </a:pPr>
            <a:r>
              <a:rPr lang="en-GB" sz="2000" dirty="0">
                <a:latin typeface="Rokkitt"/>
                <a:ea typeface="Rokkitt"/>
                <a:cs typeface="Rokkitt"/>
                <a:sym typeface="Rokkitt"/>
              </a:rPr>
              <a:t>Bacteria:-</a:t>
            </a:r>
          </a:p>
          <a:p>
            <a:pPr marL="182880" lvl="0" indent="-182880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ymbol"/>
              <a:buChar char="▪"/>
            </a:pPr>
            <a:r>
              <a:rPr lang="en-GB" sz="2000" dirty="0">
                <a:latin typeface="Rokkitt"/>
                <a:ea typeface="Rokkitt"/>
                <a:cs typeface="Rokkitt"/>
                <a:sym typeface="Rokkitt"/>
              </a:rPr>
              <a:t>S. </a:t>
            </a:r>
            <a:r>
              <a:rPr lang="en-GB" sz="2000" dirty="0" err="1">
                <a:latin typeface="Rokkitt"/>
                <a:ea typeface="Rokkitt"/>
                <a:cs typeface="Rokkitt"/>
                <a:sym typeface="Rokkitt"/>
              </a:rPr>
              <a:t>pneumoniae</a:t>
            </a:r>
            <a:r>
              <a:rPr lang="en-GB" sz="2000" dirty="0">
                <a:latin typeface="Rokkitt"/>
                <a:ea typeface="Rokkitt"/>
                <a:cs typeface="Rokkitt"/>
                <a:sym typeface="Rokkitt"/>
              </a:rPr>
              <a:t> - 30-35%</a:t>
            </a:r>
          </a:p>
          <a:p>
            <a:pPr marL="182880" lvl="0" indent="-182880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ymbol"/>
              <a:buChar char="▪"/>
            </a:pPr>
            <a:r>
              <a:rPr lang="en-GB" sz="2000" dirty="0">
                <a:latin typeface="Rokkitt"/>
                <a:ea typeface="Rokkitt"/>
                <a:cs typeface="Rokkitt"/>
                <a:sym typeface="Rokkitt"/>
              </a:rPr>
              <a:t>H. </a:t>
            </a:r>
            <a:r>
              <a:rPr lang="en-GB" sz="2000" dirty="0" err="1">
                <a:latin typeface="Rokkitt"/>
                <a:ea typeface="Rokkitt"/>
                <a:cs typeface="Rokkitt"/>
                <a:sym typeface="Rokkitt"/>
              </a:rPr>
              <a:t>influenzae</a:t>
            </a:r>
            <a:r>
              <a:rPr lang="en-GB" sz="2000" dirty="0">
                <a:latin typeface="Rokkitt"/>
                <a:ea typeface="Rokkitt"/>
                <a:cs typeface="Rokkitt"/>
                <a:sym typeface="Rokkitt"/>
              </a:rPr>
              <a:t> - 20-25%</a:t>
            </a:r>
          </a:p>
          <a:p>
            <a:pPr marL="182880" lvl="0" indent="-182880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ymbol"/>
              <a:buChar char="▪"/>
            </a:pPr>
            <a:r>
              <a:rPr lang="en-GB" sz="2000" dirty="0">
                <a:latin typeface="Rokkitt"/>
                <a:ea typeface="Rokkitt"/>
                <a:cs typeface="Rokkitt"/>
                <a:sym typeface="Rokkitt"/>
              </a:rPr>
              <a:t>M. </a:t>
            </a:r>
            <a:r>
              <a:rPr lang="en-GB" sz="2000" dirty="0" err="1">
                <a:latin typeface="Rokkitt"/>
                <a:ea typeface="Rokkitt"/>
                <a:cs typeface="Rokkitt"/>
                <a:sym typeface="Rokkitt"/>
              </a:rPr>
              <a:t>catarrhalis</a:t>
            </a:r>
            <a:r>
              <a:rPr lang="en-GB" sz="2000" dirty="0">
                <a:latin typeface="Rokkitt"/>
                <a:ea typeface="Rokkitt"/>
                <a:cs typeface="Rokkitt"/>
                <a:sym typeface="Rokkitt"/>
              </a:rPr>
              <a:t> - 10-15%</a:t>
            </a:r>
          </a:p>
          <a:p>
            <a:pPr marL="182880" lvl="0" indent="-182880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ymbol"/>
              <a:buChar char="▪"/>
            </a:pPr>
            <a:r>
              <a:rPr lang="en-GB" sz="2000" dirty="0">
                <a:latin typeface="Rokkitt"/>
                <a:ea typeface="Rokkitt"/>
                <a:cs typeface="Rokkitt"/>
                <a:sym typeface="Rokkitt"/>
              </a:rPr>
              <a:t>Group A strep - 2-4%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Rokkitt"/>
                <a:ea typeface="Rokkitt"/>
                <a:cs typeface="Rokkitt"/>
                <a:sym typeface="Rokkitt"/>
              </a:rPr>
              <a:t>Viruses:-</a:t>
            </a:r>
          </a:p>
          <a:p>
            <a:pPr marL="182880" lvl="0" indent="-182880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ymbol"/>
              <a:buChar char="▪"/>
            </a:pPr>
            <a:r>
              <a:rPr lang="en-GB" sz="2000" dirty="0">
                <a:latin typeface="Rokkitt"/>
                <a:ea typeface="Rokkitt"/>
                <a:cs typeface="Rokkitt"/>
                <a:sym typeface="Rokkitt"/>
              </a:rPr>
              <a:t>Respiratory syncytial virus (RSV) </a:t>
            </a:r>
            <a:endParaRPr lang="en-GB" sz="2000" dirty="0" smtClean="0">
              <a:latin typeface="Rokkitt"/>
              <a:ea typeface="Rokkitt"/>
              <a:cs typeface="Rokkitt"/>
              <a:sym typeface="Rokkitt"/>
            </a:endParaRPr>
          </a:p>
          <a:p>
            <a:pPr marL="182880" lvl="0" indent="-182880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ymbol"/>
              <a:buChar char="▪"/>
            </a:pPr>
            <a:r>
              <a:rPr lang="en-GB" sz="2000" dirty="0" smtClean="0">
                <a:latin typeface="Rokkitt"/>
                <a:ea typeface="Rokkitt"/>
                <a:cs typeface="Rokkitt"/>
                <a:sym typeface="Rokkitt"/>
              </a:rPr>
              <a:t>Rhinovirus</a:t>
            </a:r>
          </a:p>
          <a:p>
            <a:pPr marL="182880" lvl="0" indent="-182880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ymbol"/>
              <a:buChar char="▪"/>
            </a:pPr>
            <a:r>
              <a:rPr lang="en-GB" sz="2000" dirty="0" smtClean="0">
                <a:latin typeface="Rokkitt"/>
                <a:ea typeface="Rokkitt"/>
                <a:cs typeface="Rokkitt"/>
                <a:sym typeface="Rokkitt"/>
              </a:rPr>
              <a:t>Parainfluenza virus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ymbol"/>
              <a:buChar char="▪"/>
            </a:pPr>
            <a:r>
              <a:rPr lang="en-GB" sz="2000" dirty="0" smtClean="0">
                <a:latin typeface="Rokkitt"/>
                <a:ea typeface="Rokkitt"/>
                <a:cs typeface="Rokkitt"/>
                <a:sym typeface="Rokkitt"/>
              </a:rPr>
              <a:t>Influenza </a:t>
            </a:r>
            <a:r>
              <a:rPr lang="en-GB" sz="2000" dirty="0">
                <a:latin typeface="Rokkitt"/>
                <a:ea typeface="Rokkitt"/>
                <a:cs typeface="Rokkitt"/>
                <a:sym typeface="Rokkitt"/>
              </a:rPr>
              <a:t>virus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Route of infection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Eustachian tube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External auditory canal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Blood borne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63" y="1246050"/>
            <a:ext cx="8599475" cy="4913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Case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3 year old female complaining of right earache, fever and decrease of hearing on the same ear.</a:t>
            </a:r>
          </a:p>
          <a:p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She had a history of URTI one week ago.</a:t>
            </a:r>
          </a:p>
          <a:p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What is your most likely diagnosis ?</a:t>
            </a:r>
          </a:p>
          <a:p>
            <a:pPr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Diagnosis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Main Symptoms: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Otalgia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Fever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deafness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facial paralysis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1" indent="-190500" rtl="0">
              <a:lnSpc>
                <a:spcPct val="90000"/>
              </a:lnSpc>
              <a:spcBef>
                <a:spcPts val="400"/>
              </a:spcBef>
              <a:buClr>
                <a:srgbClr val="9E3611"/>
              </a:buClr>
              <a:buSzPct val="56666"/>
              <a:buFont typeface="Noto Symbol"/>
              <a:buChar char="▪"/>
            </a:pPr>
            <a:r>
              <a:rPr lang="en-GB"/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Objectives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2880" lvl="0" indent="-182880" rtl="0">
              <a:lnSpc>
                <a:spcPct val="90000"/>
              </a:lnSpc>
              <a:spcBef>
                <a:spcPts val="0"/>
              </a:spcBef>
              <a:buClr>
                <a:srgbClr val="9E3611"/>
              </a:buClr>
              <a:buSzPct val="85000"/>
              <a:buFont typeface="Noto Symbol"/>
              <a:buChar char="▪"/>
            </a:pPr>
            <a:r>
              <a:rPr lang="en-GB" sz="2200" dirty="0">
                <a:latin typeface="Rokkitt"/>
                <a:ea typeface="Rokkitt"/>
                <a:cs typeface="Rokkitt"/>
                <a:sym typeface="Rokkitt"/>
              </a:rPr>
              <a:t>How can we differentiate between viral and bacterial infections?</a:t>
            </a:r>
          </a:p>
          <a:p>
            <a:pPr marL="182880" lvl="0" indent="-64134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ymbol"/>
              <a:buNone/>
            </a:pPr>
            <a:endParaRPr sz="2200" dirty="0">
              <a:latin typeface="Rokkitt"/>
              <a:ea typeface="Rokkitt"/>
              <a:cs typeface="Rokkitt"/>
              <a:sym typeface="Rokkitt"/>
            </a:endParaRPr>
          </a:p>
          <a:p>
            <a:pPr marL="182880" lvl="0" indent="-182880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ymbol"/>
              <a:buChar char="▪"/>
            </a:pPr>
            <a:r>
              <a:rPr lang="en-GB" sz="2200" dirty="0">
                <a:latin typeface="Rokkitt"/>
                <a:ea typeface="Rokkitt"/>
                <a:cs typeface="Rokkitt"/>
                <a:sym typeface="Rokkitt"/>
              </a:rPr>
              <a:t>Sore throat (clinical features, differential diagnosis, complications, management)</a:t>
            </a:r>
          </a:p>
          <a:p>
            <a:pPr marL="182880" lvl="0" indent="-64134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ymbol"/>
              <a:buNone/>
            </a:pPr>
            <a:endParaRPr sz="2200" dirty="0">
              <a:latin typeface="Rokkitt"/>
              <a:ea typeface="Rokkitt"/>
              <a:cs typeface="Rokkitt"/>
              <a:sym typeface="Rokkitt"/>
            </a:endParaRPr>
          </a:p>
          <a:p>
            <a:pPr marL="182880" lvl="0" indent="-182880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ymbol"/>
              <a:buChar char="▪"/>
            </a:pPr>
            <a:r>
              <a:rPr lang="en-GB" sz="2200" dirty="0">
                <a:latin typeface="Rokkitt"/>
                <a:ea typeface="Rokkitt"/>
                <a:cs typeface="Rokkitt"/>
                <a:sym typeface="Rokkitt"/>
              </a:rPr>
              <a:t>Sinusitis including allergic rhinitis (Clinical features and management)</a:t>
            </a:r>
          </a:p>
          <a:p>
            <a:pPr marL="182880" lvl="0" indent="-64134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ymbol"/>
              <a:buNone/>
            </a:pPr>
            <a:endParaRPr sz="2200" dirty="0">
              <a:latin typeface="Rokkitt"/>
              <a:ea typeface="Rokkitt"/>
              <a:cs typeface="Rokkitt"/>
              <a:sym typeface="Rokkitt"/>
            </a:endParaRPr>
          </a:p>
          <a:p>
            <a:pPr marL="182880" lvl="0" indent="-182880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ymbol"/>
              <a:buChar char="▪"/>
            </a:pPr>
            <a:r>
              <a:rPr lang="en-GB" sz="2200" dirty="0">
                <a:latin typeface="Rokkitt"/>
                <a:ea typeface="Rokkitt"/>
                <a:cs typeface="Rokkitt"/>
                <a:sym typeface="Rokkitt"/>
              </a:rPr>
              <a:t>Otitis media in children (AOM and Secretory OM, Features, management)</a:t>
            </a:r>
          </a:p>
          <a:p>
            <a:pPr marL="182880" lvl="0" indent="-64134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ymbol"/>
              <a:buNone/>
            </a:pPr>
            <a:endParaRPr sz="2200" dirty="0">
              <a:latin typeface="Rokkitt"/>
              <a:ea typeface="Rokkitt"/>
              <a:cs typeface="Rokkitt"/>
              <a:sym typeface="Rokkitt"/>
            </a:endParaRPr>
          </a:p>
          <a:p>
            <a:pPr marL="182880" lvl="0" indent="-182880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ymbol"/>
              <a:buChar char="▪"/>
            </a:pPr>
            <a:r>
              <a:rPr lang="en-GB" sz="2200" dirty="0">
                <a:latin typeface="Rokkitt"/>
                <a:ea typeface="Rokkitt"/>
                <a:cs typeface="Rokkitt"/>
                <a:sym typeface="Rokkitt"/>
              </a:rPr>
              <a:t>How can we modify help seeking </a:t>
            </a:r>
            <a:r>
              <a:rPr lang="en-GB" sz="2200" dirty="0" err="1">
                <a:latin typeface="Rokkitt"/>
                <a:ea typeface="Rokkitt"/>
                <a:cs typeface="Rokkitt"/>
                <a:sym typeface="Rokkitt"/>
              </a:rPr>
              <a:t>behavior</a:t>
            </a:r>
            <a:r>
              <a:rPr lang="en-GB" sz="2200" dirty="0">
                <a:latin typeface="Rokkitt"/>
                <a:ea typeface="Rokkitt"/>
                <a:cs typeface="Rokkitt"/>
                <a:sym typeface="Rokkitt"/>
              </a:rPr>
              <a:t> of patients with flu illness? 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Physical Examination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Erythematic, opaque, bulging tympanic membrane with loss of anatomic landmarks including an absent light reflex.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725" y="2875650"/>
            <a:ext cx="4595450" cy="351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100" y="2875650"/>
            <a:ext cx="3515526" cy="351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Physical Examination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175" y="1565896"/>
            <a:ext cx="7261649" cy="50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Investigations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When?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Treatment is not working 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Complications develop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/>
              <a:t>Tests include: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Tympanometry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Tympanocentesis</a:t>
            </a:r>
          </a:p>
          <a:p>
            <a:pPr marL="9144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CT scans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Tympanometry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425" y="1600200"/>
            <a:ext cx="7795136" cy="518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Tympanocentesis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715750"/>
            <a:ext cx="8229600" cy="2736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CT Scan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837" y="1600200"/>
            <a:ext cx="5344312" cy="49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Treatment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2400"/>
              <a:t>Observation, most cases resolve within 2-3 days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-GB" sz="2400"/>
              <a:t>Symptomatic treatment with Paracetamol</a:t>
            </a:r>
          </a:p>
          <a:p>
            <a:pPr rtl="0">
              <a:spcBef>
                <a:spcPts val="0"/>
              </a:spcBef>
              <a:buNone/>
            </a:pPr>
            <a:r>
              <a:rPr lang="en-GB" sz="2400"/>
              <a:t>Antibiotics undicated:</a:t>
            </a:r>
          </a:p>
          <a:p>
            <a:pPr marL="457200" lvl="0" indent="-381000" rtl="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A child has a serious health condition that makes them more vulnerable to infection.</a:t>
            </a:r>
          </a:p>
          <a:p>
            <a:pPr marL="457200" lvl="0" indent="-381000" rtl="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A child is under the age of three months</a:t>
            </a:r>
          </a:p>
          <a:p>
            <a:pPr marL="457200" lvl="0" indent="-381000" rtl="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A child’s symptoms show no signs of improvement after four days</a:t>
            </a:r>
          </a:p>
          <a:p>
            <a:pPr marL="457200" lvl="0" indent="-381000" rtl="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Recurrent OM (Three or more attacks over a 6-months period)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Antibiotics**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Amoxicillin : is the drug of choice 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under 2 years, 125mg three times daily 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10 years, 250 mg three times daily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over 10 years, 500 mg three times daily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However, Amoxicillin-clavulanate should be considered for patients with severe otalgia or elevated temperature to cover the possibility of beta-lactamase producing H. influenzae.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If your child is allergic to amoxicillin, alternative antibiotics such as Erythromycin can be used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Surgery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2400"/>
              <a:t>Tympanostomy tube: 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unresponsive &gt;3 months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Recurrent MEE w/effusion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-GB" sz="2400"/>
              <a:t>Myringotomy ( Repairs the Tympanic Membrane only ) and aspiration (to equalize the pressure)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-GB" sz="2400"/>
              <a:t>Causative factors (adenoidectomy, cleft palate) 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Sinusitis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MCQ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Q1- A 3-year-old </a:t>
            </a:r>
            <a:r>
              <a:rPr lang="en-US" dirty="0"/>
              <a:t>boy brought by his mom </a:t>
            </a:r>
            <a:r>
              <a:rPr lang="en-US" dirty="0" smtClean="0"/>
              <a:t>to the ER with difficulty in breathing </a:t>
            </a:r>
            <a:r>
              <a:rPr lang="en-US" dirty="0"/>
              <a:t>and drooling for 3 </a:t>
            </a:r>
            <a:r>
              <a:rPr lang="en-US" dirty="0" smtClean="0"/>
              <a:t>hours, </a:t>
            </a:r>
            <a:r>
              <a:rPr lang="en-US" dirty="0"/>
              <a:t>most likely diagnosis </a:t>
            </a:r>
            <a:r>
              <a:rPr lang="en-US" dirty="0" smtClean="0"/>
              <a:t>is:</a:t>
            </a:r>
          </a:p>
          <a:p>
            <a:endParaRPr lang="en-US" dirty="0"/>
          </a:p>
          <a:p>
            <a:r>
              <a:rPr lang="en-US" dirty="0"/>
              <a:t>a) CROUP</a:t>
            </a:r>
          </a:p>
          <a:p>
            <a:r>
              <a:rPr lang="en-US" dirty="0"/>
              <a:t>b) </a:t>
            </a:r>
            <a:r>
              <a:rPr lang="en-US" dirty="0" smtClean="0"/>
              <a:t>Acute epiglottis</a:t>
            </a:r>
          </a:p>
          <a:p>
            <a:r>
              <a:rPr lang="en-US" dirty="0" smtClean="0"/>
              <a:t>c) </a:t>
            </a:r>
            <a:r>
              <a:rPr lang="en-US" dirty="0" err="1" smtClean="0"/>
              <a:t>Laryngomalacia</a:t>
            </a:r>
            <a:endParaRPr lang="en-US" dirty="0" smtClean="0"/>
          </a:p>
          <a:p>
            <a:r>
              <a:rPr lang="en-US" dirty="0" smtClean="0"/>
              <a:t>d) Candidiasis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65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Definition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Inflammation of the lining of the paranasal sinuses.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750" y="291499"/>
            <a:ext cx="7770499" cy="627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Classification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Acute sinusitis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&lt; 4 Weeks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Subacute sinusitis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2400"/>
              <a:t>&gt; 4 Weeks and &lt; 3 months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Chronic sinusitis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2400"/>
              <a:t>&gt; 3 Months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Recurrent acute sinusitis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2400"/>
              <a:t>Diagnosed when 2-4 episodes of infection occur per year.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Etiology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Infection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1800"/>
              <a:t>Viral ( rhinovirus, influenza virus)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1800"/>
              <a:t>Bacterial (Streptococcus pneumonia)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1800"/>
              <a:t>Fungal ( Rare 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1800"/>
              <a:t>Cilia in the sinuses do not work properly due to some medical conditions (kartegner syndrome).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1800"/>
              <a:t>Colds and allergies may cause too much mucus to be made or block the opening of the sinuses. 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1800"/>
              <a:t>A deviated nasal septum, nasal bone spur, or nasal polyps may block the opening of the sinuses.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Clinical Presentaion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• Day and night cough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• Purulent nasal discharge (v. imp) (diagnostic 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• Nasal airway obstruction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• Headache, irritability, or facial pain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• Fever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/>
              <a:t>• Postnasal drip.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Physical Examination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Press the over the air sinuses to check for: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Tenderness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Yellow to yellow-green nasal discharge.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Check the inside of the nasal passages by torch to check the mucus and look for any structural abnormalities.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Investigations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Usually not necessary: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Diagnosis- Sinus Aspiration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Mucus culture 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Nasal endoscopy 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X-ray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Allergy testing 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CT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Blood work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Management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 dirty="0" err="1"/>
              <a:t>Abx</a:t>
            </a:r>
            <a:endParaRPr lang="en-GB" sz="24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/>
              <a:t>Amoxicillin/potassium </a:t>
            </a:r>
            <a:r>
              <a:rPr lang="en-GB" sz="2400" dirty="0" err="1"/>
              <a:t>clavunate</a:t>
            </a:r>
            <a:r>
              <a:rPr lang="en-GB" sz="2400" dirty="0"/>
              <a:t> (Augmentin)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/>
              <a:t>• Erythromycin-</a:t>
            </a:r>
            <a:r>
              <a:rPr lang="en-GB" sz="2400" dirty="0" err="1"/>
              <a:t>sulfisoxazole</a:t>
            </a:r>
            <a:endParaRPr lang="en-GB" sz="24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GB" sz="2400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 smtClean="0"/>
              <a:t>Other </a:t>
            </a:r>
            <a:r>
              <a:rPr lang="en-GB" sz="2400" dirty="0"/>
              <a:t>Medications (facilitate </a:t>
            </a:r>
            <a:r>
              <a:rPr lang="en-GB" sz="2400" dirty="0" err="1"/>
              <a:t>drinage</a:t>
            </a:r>
            <a:r>
              <a:rPr lang="en-GB" sz="2400" dirty="0"/>
              <a:t>):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/>
              <a:t>• Antihistamines if there is allergy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/>
              <a:t>• Decongestants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/>
              <a:t>• Anti-inflammatory agents ex. Steroids which will decrease the </a:t>
            </a:r>
            <a:r>
              <a:rPr lang="en-GB" sz="2400" dirty="0" err="1"/>
              <a:t>edema</a:t>
            </a:r>
            <a:r>
              <a:rPr lang="en-GB" sz="2400" dirty="0"/>
              <a:t>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Non-pharmacological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391304"/>
            <a:ext cx="8229600" cy="4525963"/>
          </a:xfrm>
        </p:spPr>
        <p:txBody>
          <a:bodyPr/>
          <a:lstStyle/>
          <a:p>
            <a:pPr lvl="2"/>
            <a:r>
              <a:rPr lang="en-US" sz="2400" dirty="0"/>
              <a:t>Humidifier to relieve the drying of mucous membranes associated with mouth </a:t>
            </a:r>
            <a:r>
              <a:rPr lang="en-US" sz="2400" dirty="0" smtClean="0"/>
              <a:t>breathing</a:t>
            </a:r>
          </a:p>
          <a:p>
            <a:pPr marL="914400" lvl="2" indent="0">
              <a:buNone/>
            </a:pPr>
            <a:endParaRPr lang="en-US" sz="2400" dirty="0"/>
          </a:p>
          <a:p>
            <a:pPr lvl="2"/>
            <a:r>
              <a:rPr lang="en-US" sz="2400" dirty="0"/>
              <a:t>Increase oral fluid </a:t>
            </a:r>
            <a:r>
              <a:rPr lang="en-US" sz="2400" dirty="0" smtClean="0"/>
              <a:t>intake</a:t>
            </a:r>
          </a:p>
          <a:p>
            <a:pPr marL="914400" lvl="2" indent="0">
              <a:buNone/>
            </a:pPr>
            <a:endParaRPr lang="en-US" sz="2400" dirty="0"/>
          </a:p>
          <a:p>
            <a:pPr lvl="2"/>
            <a:r>
              <a:rPr lang="en-US" sz="2400" dirty="0"/>
              <a:t>Saline irrigation of the </a:t>
            </a:r>
            <a:r>
              <a:rPr lang="en-US" sz="2400" dirty="0" smtClean="0"/>
              <a:t>nostrils</a:t>
            </a:r>
          </a:p>
          <a:p>
            <a:pPr marL="914400" lvl="2" indent="0">
              <a:buNone/>
            </a:pPr>
            <a:endParaRPr lang="en-US" sz="2400" dirty="0"/>
          </a:p>
          <a:p>
            <a:pPr lvl="2"/>
            <a:r>
              <a:rPr lang="en-US" sz="2400" dirty="0"/>
              <a:t>Moist heat over affected sinus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50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Surgery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• Rarely required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• Consider if orbital or central nervous system complications or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• Failure of maximal medical therapy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b="1"/>
              <a:t>Functional endoscopic sinus surgery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MCQ 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Q2- </a:t>
            </a:r>
            <a:r>
              <a:rPr lang="en-US" dirty="0"/>
              <a:t>A 4 year old child with bilateral decreased hearing for </a:t>
            </a:r>
            <a:r>
              <a:rPr lang="en-US" dirty="0" smtClean="0"/>
              <a:t>a few </a:t>
            </a:r>
            <a:r>
              <a:rPr lang="en-US" dirty="0"/>
              <a:t>months. There is no ear</a:t>
            </a:r>
          </a:p>
          <a:p>
            <a:r>
              <a:rPr lang="en-US" dirty="0"/>
              <a:t>discharge. Examination of the ear revealed retracted tympanic membranes. What is the</a:t>
            </a:r>
          </a:p>
          <a:p>
            <a:r>
              <a:rPr lang="en-US" dirty="0"/>
              <a:t>most probable diagnosis 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a</a:t>
            </a:r>
            <a:r>
              <a:rPr lang="en-US" dirty="0"/>
              <a:t>) Chronic </a:t>
            </a:r>
            <a:r>
              <a:rPr lang="en-US" dirty="0" err="1"/>
              <a:t>suppurative</a:t>
            </a:r>
            <a:r>
              <a:rPr lang="en-US" dirty="0"/>
              <a:t> otitis media.</a:t>
            </a:r>
          </a:p>
          <a:p>
            <a:r>
              <a:rPr lang="en-US" dirty="0"/>
              <a:t>b) Chronic otitis </a:t>
            </a:r>
            <a:r>
              <a:rPr lang="en-US" dirty="0" err="1"/>
              <a:t>externa</a:t>
            </a:r>
            <a:r>
              <a:rPr lang="en-US" dirty="0"/>
              <a:t>.</a:t>
            </a:r>
          </a:p>
          <a:p>
            <a:r>
              <a:rPr lang="en-US" dirty="0"/>
              <a:t>c) Otitis media with effusion.</a:t>
            </a:r>
          </a:p>
          <a:p>
            <a:r>
              <a:rPr lang="en-US" dirty="0"/>
              <a:t>d) </a:t>
            </a:r>
            <a:r>
              <a:rPr lang="en-US" dirty="0" err="1" smtClean="0"/>
              <a:t>Tympanosclerosis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52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Complications (orbital)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Chandler's criteria (orbital)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Preseptal cellulitis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Orbital cellulitis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Subperiosteal abscess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Orbital abscess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/>
              <a:t>Cavernous sinus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400"/>
              <a:t>      thrombosis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700" y="2100925"/>
            <a:ext cx="5017299" cy="4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Intracranial Complications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400"/>
              <a:t>Meningitis (the most imp)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400"/>
              <a:t>Epidural abscess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400"/>
              <a:t>Subdural abscess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400"/>
              <a:t>Intracerebral abscess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400"/>
              <a:t>Cavernous sinus, venous sinus thrombosis 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35 year male came to PHC complaining of several episodes of headache associated with fever, nasal congestion and discharge, The headache concentrated in front of the head aggravated by bending forward.</a:t>
            </a:r>
          </a:p>
          <a:p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What is the most likely diagnosis ?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/>
          </a:solidFill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Sore Throat 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Causes of sore throat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 dirty="0"/>
              <a:t>viral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/>
              <a:t>common cold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/>
              <a:t>flu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 dirty="0"/>
              <a:t>bacterial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/>
              <a:t>strep throat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 dirty="0"/>
              <a:t>tonsillitis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 dirty="0"/>
              <a:t>thyroiditis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 dirty="0"/>
              <a:t>persistent cough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 dirty="0"/>
              <a:t>GERD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 dirty="0"/>
              <a:t>foreign body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 dirty="0"/>
              <a:t>smoking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Differential diagnosis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•</a:t>
            </a:r>
            <a:r>
              <a:rPr lang="en-GB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Infectious pharyngitis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-GB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ourier New"/>
                <a:cs typeface="Courier New"/>
                <a:sym typeface="Courier New"/>
              </a:rPr>
              <a:t>o</a:t>
            </a:r>
            <a:r>
              <a:rPr lang="en-GB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Bacterial</a:t>
            </a:r>
            <a:r>
              <a:rPr lang="en-GB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pharyngitis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-GB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•GABHS 10% in adults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-GB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•Others &lt;1% each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-GB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ourier New"/>
                <a:cs typeface="Courier New"/>
                <a:sym typeface="Courier New"/>
              </a:rPr>
              <a:t>o</a:t>
            </a:r>
            <a:r>
              <a:rPr lang="en-GB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Viral</a:t>
            </a:r>
            <a:r>
              <a:rPr lang="en-GB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pharyngitis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-GB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•Rhinovirus, </a:t>
            </a:r>
            <a:r>
              <a:rPr lang="en-GB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coronovirus</a:t>
            </a:r>
            <a:r>
              <a:rPr lang="en-GB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parainfluenza virus (common cold) 25%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-GB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•Influenza types A and B (influenza) 4%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-GB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•Adenovirus (</a:t>
            </a:r>
            <a:r>
              <a:rPr lang="en-GB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phryngoconjunctival</a:t>
            </a:r>
            <a:r>
              <a:rPr lang="en-GB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fever) 4%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-GB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•Others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•</a:t>
            </a:r>
            <a:r>
              <a:rPr lang="en-GB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Non infectious causes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-GB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</a:t>
            </a:r>
            <a:r>
              <a:rPr lang="en-GB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physical </a:t>
            </a:r>
            <a:r>
              <a:rPr lang="en-GB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irritation, inflammation </a:t>
            </a:r>
            <a:r>
              <a:rPr lang="en-GB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secondary to radiotherapy or chemotherapy).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•</a:t>
            </a:r>
            <a:r>
              <a:rPr lang="en-GB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Pharyngeal abscess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•</a:t>
            </a:r>
            <a:r>
              <a:rPr lang="en-GB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Epiglottitis</a:t>
            </a:r>
          </a:p>
          <a:p>
            <a:pPr>
              <a:spcBef>
                <a:spcPts val="0"/>
              </a:spcBef>
              <a:buNone/>
            </a:pP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Red Flags 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8205"/>
              <a:buFont typeface="Arial"/>
              <a:buNone/>
            </a:pPr>
            <a:r>
              <a:rPr lang="en-GB" sz="3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•Epiglottitis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•If suspected, do not examine the throat,  immediately take the patient to the O.R unless there are facilities for immediate intubation/tracheotomy because of the possibility of precipitating complete airway obstruction or cardiopulmonary arrest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•Progress very fast secure airway first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•Pathogen:  </a:t>
            </a:r>
            <a:r>
              <a:rPr lang="en-GB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H,influenza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•Clinical feature: high grade fever , toxic very bad stridor , drooling of saliva, difficulty of breathing 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When to Admit ?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•Stridor or respiratory difficulty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•Upper airway obstruction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•Dehydration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•Severe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suppurative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complications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•Immunocompromised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patient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•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Diphtheria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Pharyngitis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One of the commonest conditions encountered by family physicians.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It can be difficult to determine whether you have a viral or bacterial infection because the symptoms are often similar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solidFill>
                <a:srgbClr val="3C3C3C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Identifying the cause of pharyngitis, especially group A beta-hemolytic streptococcus (GABHS), is important to prevent potential life-threatening complications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 b="1"/>
              <a:t>Viral</a:t>
            </a:r>
            <a:r>
              <a:rPr lang="en-GB" sz="1800"/>
              <a:t>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/>
              <a:t>the most common cause of sore throat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/>
              <a:t>Clinical features: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o		</a:t>
            </a:r>
            <a:r>
              <a:rPr lang="en-GB" sz="1800"/>
              <a:t>Coryza.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GB" sz="1800"/>
              <a:t> 		Conjunctivitis.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o		</a:t>
            </a:r>
            <a:r>
              <a:rPr lang="en-GB" sz="1800"/>
              <a:t>Malaise or fatigue.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GB" sz="1800"/>
              <a:t> 		Hoarseness.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o		</a:t>
            </a:r>
            <a:r>
              <a:rPr lang="en-GB" sz="1800"/>
              <a:t>Low-grade fever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rgbClr val="FF0000"/>
                </a:solidFill>
              </a:rPr>
              <a:t>Children </a:t>
            </a:r>
            <a:r>
              <a:rPr lang="en-GB" sz="1800"/>
              <a:t>with viral pharyngitis also can present with atypical symptoms, such as:-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GB" sz="1800"/>
              <a:t>Mouth-breathing.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GB" sz="1800"/>
              <a:t>Vomiting.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GB" sz="1800"/>
              <a:t>Abdominal pain.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GB" sz="1800"/>
              <a:t>Diarrhea.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MCQ 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Q3- </a:t>
            </a:r>
            <a:r>
              <a:rPr lang="en-US" dirty="0"/>
              <a:t>What is the management of uncomplicated acute </a:t>
            </a:r>
            <a:r>
              <a:rPr lang="en-US" dirty="0" err="1" smtClean="0"/>
              <a:t>suppurative</a:t>
            </a:r>
            <a:r>
              <a:rPr lang="en-US" dirty="0" smtClean="0"/>
              <a:t> </a:t>
            </a:r>
            <a:r>
              <a:rPr lang="en-US" dirty="0"/>
              <a:t>sinusitis:</a:t>
            </a:r>
          </a:p>
          <a:p>
            <a:endParaRPr lang="en-US" dirty="0"/>
          </a:p>
          <a:p>
            <a:r>
              <a:rPr lang="en-US" dirty="0" smtClean="0"/>
              <a:t>a) Antibiotics </a:t>
            </a:r>
            <a:r>
              <a:rPr lang="en-US" dirty="0"/>
              <a:t>for 24 hours, then surgery </a:t>
            </a:r>
          </a:p>
          <a:p>
            <a:r>
              <a:rPr lang="en-US" dirty="0" smtClean="0"/>
              <a:t>b) Surgery </a:t>
            </a:r>
            <a:r>
              <a:rPr lang="en-US" dirty="0"/>
              <a:t>then antibiotics</a:t>
            </a:r>
          </a:p>
          <a:p>
            <a:r>
              <a:rPr lang="en-US" dirty="0" smtClean="0"/>
              <a:t>c) Antihistamines </a:t>
            </a:r>
            <a:r>
              <a:rPr lang="en-US" dirty="0"/>
              <a:t>and steam inhalation</a:t>
            </a:r>
          </a:p>
          <a:p>
            <a:r>
              <a:rPr lang="en-US" dirty="0" smtClean="0"/>
              <a:t>d) Analgesic</a:t>
            </a:r>
            <a:r>
              <a:rPr lang="en-US" dirty="0"/>
              <a:t>, antibiotic &amp; decongestant nasal drops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70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Pharyngitis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GB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Bacterial: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ourier New"/>
                <a:cs typeface="Courier New"/>
                <a:sym typeface="Courier New"/>
              </a:rPr>
              <a:t>o 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Patients generally do not have </a:t>
            </a:r>
            <a:r>
              <a:rPr lang="en-GB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rhinorrhea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cough, or conjunctivitis.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ourier New"/>
                <a:cs typeface="Courier New"/>
                <a:sym typeface="Courier New"/>
              </a:rPr>
              <a:t>o 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There is often a history of streptococcal throat infection within the past year.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ourier New"/>
                <a:cs typeface="Courier New"/>
                <a:sym typeface="Courier New"/>
              </a:rPr>
              <a:t>o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Group A beta-</a:t>
            </a:r>
            <a:r>
              <a:rPr lang="en-GB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hemolytic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streptococcus (GABHS) is the most common bacterial cause of pharyngitis.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•</a:t>
            </a:r>
            <a:r>
              <a:rPr lang="en-GB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GABHS infection: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 Signs of strep throat may include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ourier New"/>
                <a:cs typeface="Courier New"/>
                <a:sym typeface="Courier New"/>
              </a:rPr>
              <a:t>o 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Pharyngeal erythema.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ourier New"/>
                <a:cs typeface="Courier New"/>
                <a:sym typeface="Courier New"/>
              </a:rPr>
              <a:t>o 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Tonsillar exudate.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ourier New"/>
                <a:cs typeface="Courier New"/>
                <a:sym typeface="Courier New"/>
              </a:rPr>
              <a:t>o </a:t>
            </a:r>
            <a:r>
              <a:rPr lang="en-GB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Edematous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uvula.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ourier New"/>
                <a:cs typeface="Courier New"/>
                <a:sym typeface="Courier New"/>
              </a:rPr>
              <a:t>o 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Palatine </a:t>
            </a:r>
            <a:r>
              <a:rPr lang="en-GB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petechiae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ourier New"/>
                <a:cs typeface="Courier New"/>
                <a:sym typeface="Courier New"/>
              </a:rPr>
              <a:t>o </a:t>
            </a: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Anterior cervical lymphadenopathy 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buNone/>
            </a:pP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7857"/>
              </a:lnSpc>
              <a:spcBef>
                <a:spcPts val="40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GB" sz="3200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GB" sz="3200" dirty="0" smtClean="0">
                <a:solidFill>
                  <a:schemeClr val="accent1"/>
                </a:solidFill>
                <a:latin typeface="+mj-lt"/>
              </a:rPr>
            </a:br>
            <a:r>
              <a:rPr lang="en-GB" sz="3200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GB" sz="3200" dirty="0" smtClean="0">
                <a:solidFill>
                  <a:schemeClr val="accent1"/>
                </a:solidFill>
                <a:latin typeface="+mj-lt"/>
              </a:rPr>
            </a:br>
            <a:r>
              <a:rPr lang="en-GB" sz="3200" dirty="0">
                <a:solidFill>
                  <a:schemeClr val="accent1"/>
                </a:solidFill>
                <a:latin typeface="+mj-lt"/>
              </a:rPr>
              <a:t/>
            </a:r>
            <a:br>
              <a:rPr lang="en-GB" sz="3200" dirty="0">
                <a:solidFill>
                  <a:schemeClr val="accent1"/>
                </a:solidFill>
                <a:latin typeface="+mj-lt"/>
              </a:rPr>
            </a:br>
            <a:r>
              <a:rPr lang="en-GB" sz="3200" dirty="0" smtClean="0">
                <a:solidFill>
                  <a:schemeClr val="accent1"/>
                </a:solidFill>
                <a:latin typeface="+mj-lt"/>
              </a:rPr>
              <a:t>GABHS </a:t>
            </a:r>
            <a:r>
              <a:rPr lang="en-GB" sz="3200" dirty="0">
                <a:solidFill>
                  <a:schemeClr val="accent1"/>
                </a:solidFill>
                <a:latin typeface="+mj-lt"/>
              </a:rPr>
              <a:t>Pharyngitis </a:t>
            </a:r>
            <a:r>
              <a:rPr lang="en-GB" sz="3200" dirty="0" smtClean="0">
                <a:solidFill>
                  <a:schemeClr val="accent1"/>
                </a:solidFill>
                <a:latin typeface="+mj-lt"/>
              </a:rPr>
              <a:t>Complications</a:t>
            </a:r>
            <a:endParaRPr lang="en-GB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2000" dirty="0" err="1">
                <a:solidFill>
                  <a:schemeClr val="tx1"/>
                </a:solidFill>
              </a:rPr>
              <a:t>Suppurative</a:t>
            </a:r>
            <a:r>
              <a:rPr lang="en-GB" sz="2000" dirty="0">
                <a:solidFill>
                  <a:schemeClr val="tx1"/>
                </a:solidFill>
              </a:rPr>
              <a:t>:-</a:t>
            </a:r>
          </a:p>
          <a:p>
            <a:pPr marL="457200" lvl="0" indent="-298450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GB" sz="2000" dirty="0" err="1">
                <a:solidFill>
                  <a:schemeClr val="tx1"/>
                </a:solidFill>
              </a:rPr>
              <a:t>peritonsillar</a:t>
            </a:r>
            <a:r>
              <a:rPr lang="en-GB" sz="2000" dirty="0">
                <a:solidFill>
                  <a:schemeClr val="tx1"/>
                </a:solidFill>
              </a:rPr>
              <a:t> abscess</a:t>
            </a:r>
          </a:p>
          <a:p>
            <a:pPr marL="457200" lvl="0" indent="-298450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GB" sz="2000" dirty="0">
                <a:solidFill>
                  <a:schemeClr val="tx1"/>
                </a:solidFill>
              </a:rPr>
              <a:t>retropharyngeal abscess</a:t>
            </a:r>
          </a:p>
          <a:p>
            <a:pPr marL="457200" lvl="0" indent="-298450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GB" sz="2000" dirty="0">
                <a:solidFill>
                  <a:schemeClr val="tx1"/>
                </a:solidFill>
              </a:rPr>
              <a:t>cervical lymphadenitis</a:t>
            </a:r>
          </a:p>
          <a:p>
            <a:pPr marL="457200" lvl="0" indent="-298450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GB" sz="2000" dirty="0" err="1">
                <a:solidFill>
                  <a:schemeClr val="tx1"/>
                </a:solidFill>
              </a:rPr>
              <a:t>bacteremia</a:t>
            </a:r>
            <a:endParaRPr lang="en-GB" sz="2000" dirty="0">
              <a:solidFill>
                <a:schemeClr val="tx1"/>
              </a:solidFill>
            </a:endParaRPr>
          </a:p>
          <a:p>
            <a:pPr marL="457200" lvl="0" indent="-298450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GB" sz="2000" dirty="0">
                <a:solidFill>
                  <a:schemeClr val="tx1"/>
                </a:solidFill>
              </a:rPr>
              <a:t>otitis media</a:t>
            </a:r>
          </a:p>
          <a:p>
            <a:pPr marL="457200" lvl="0" indent="-298450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GB" sz="2000" dirty="0">
                <a:solidFill>
                  <a:schemeClr val="tx1"/>
                </a:solidFill>
              </a:rPr>
              <a:t>sinusitis</a:t>
            </a:r>
          </a:p>
          <a:p>
            <a:pPr marL="457200" lvl="0" indent="-298450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GB" sz="2000" dirty="0" err="1">
                <a:solidFill>
                  <a:schemeClr val="tx1"/>
                </a:solidFill>
              </a:rPr>
              <a:t>mastoiditis</a:t>
            </a:r>
            <a:endParaRPr lang="en-GB" sz="20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nonsuppurative</a:t>
            </a:r>
            <a:r>
              <a:rPr lang="en-GB" sz="2000" dirty="0">
                <a:solidFill>
                  <a:schemeClr val="tx1"/>
                </a:solidFill>
              </a:rPr>
              <a:t>:-</a:t>
            </a:r>
          </a:p>
          <a:p>
            <a:pPr marL="457200" lvl="0" indent="-298450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GB" sz="2000" dirty="0">
                <a:solidFill>
                  <a:schemeClr val="tx1"/>
                </a:solidFill>
              </a:rPr>
              <a:t>rheumatic fever </a:t>
            </a:r>
          </a:p>
          <a:p>
            <a:pPr marL="457200" lvl="0" indent="-298450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GB" sz="2000" dirty="0">
                <a:solidFill>
                  <a:schemeClr val="tx1"/>
                </a:solidFill>
              </a:rPr>
              <a:t>acute </a:t>
            </a:r>
            <a:r>
              <a:rPr lang="en-GB" sz="2000" dirty="0" err="1">
                <a:solidFill>
                  <a:schemeClr val="tx1"/>
                </a:solidFill>
              </a:rPr>
              <a:t>poststreptococcal</a:t>
            </a:r>
            <a:r>
              <a:rPr lang="en-GB" sz="2000" dirty="0">
                <a:solidFill>
                  <a:schemeClr val="tx1"/>
                </a:solidFill>
              </a:rPr>
              <a:t> glomerulonephritis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Diagnosis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tx1"/>
                </a:solidFill>
              </a:rPr>
              <a:t>GENERAL APPROACH</a:t>
            </a:r>
          </a:p>
          <a:p>
            <a:pPr rtl="0">
              <a:spcBef>
                <a:spcPts val="0"/>
              </a:spcBef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- When </a:t>
            </a:r>
            <a:r>
              <a:rPr lang="en-GB" sz="2400" dirty="0">
                <a:solidFill>
                  <a:schemeClr val="tx1"/>
                </a:solidFill>
              </a:rPr>
              <a:t>a patient presents with sore throat, physician must consider a wide range of illnesses. Infectious range from generally benign viruses to GABHS. Inflammatory presentations may be the result of allergy.</a:t>
            </a:r>
          </a:p>
          <a:p>
            <a:pPr>
              <a:spcBef>
                <a:spcPts val="0"/>
              </a:spcBef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- In </a:t>
            </a:r>
            <a:r>
              <a:rPr lang="en-GB" sz="2400" dirty="0">
                <a:solidFill>
                  <a:schemeClr val="tx1"/>
                </a:solidFill>
              </a:rPr>
              <a:t>determining the underlying cause the physician must integrate information from the history and physical examination. Environmental and epidemiologic factors may need to be assessed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History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tx1"/>
              </a:solidFill>
              <a:latin typeface="+mn-lt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GB" sz="2400" dirty="0">
                <a:solidFill>
                  <a:schemeClr val="tx1"/>
                </a:solidFill>
                <a:latin typeface="+mn-lt"/>
                <a:ea typeface="Courier New"/>
                <a:cs typeface="Courier New"/>
                <a:sym typeface="Courier New"/>
              </a:rPr>
              <a:t>o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Onset.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GB" sz="2400" dirty="0">
                <a:solidFill>
                  <a:schemeClr val="tx1"/>
                </a:solidFill>
                <a:latin typeface="+mn-lt"/>
                <a:ea typeface="Courier New"/>
                <a:cs typeface="Courier New"/>
                <a:sym typeface="Courier New"/>
              </a:rPr>
              <a:t>o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Duration.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GB" sz="2400" dirty="0">
                <a:solidFill>
                  <a:schemeClr val="tx1"/>
                </a:solidFill>
                <a:latin typeface="+mn-lt"/>
                <a:ea typeface="Courier New"/>
                <a:cs typeface="Courier New"/>
                <a:sym typeface="Courier New"/>
              </a:rPr>
              <a:t>o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Progression.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GB" sz="2400" dirty="0">
                <a:solidFill>
                  <a:schemeClr val="tx1"/>
                </a:solidFill>
                <a:latin typeface="+mn-lt"/>
                <a:ea typeface="Courier New"/>
                <a:cs typeface="Courier New"/>
                <a:sym typeface="Courier New"/>
              </a:rPr>
              <a:t>o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Severity of the associated symptoms (e.g., fever, cough, respiratory difficulty, swollen lymph nodes).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GB" sz="2400" dirty="0">
                <a:solidFill>
                  <a:schemeClr val="tx1"/>
                </a:solidFill>
                <a:latin typeface="+mn-lt"/>
                <a:ea typeface="Courier New"/>
                <a:cs typeface="Courier New"/>
                <a:sym typeface="Courier New"/>
              </a:rPr>
              <a:t>o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Exposure to infections.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GB" sz="2400" dirty="0">
                <a:solidFill>
                  <a:schemeClr val="tx1"/>
                </a:solidFill>
                <a:latin typeface="+mn-lt"/>
                <a:ea typeface="Courier New"/>
                <a:cs typeface="Courier New"/>
                <a:sym typeface="Courier New"/>
              </a:rPr>
              <a:t>o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Presence of comorbid conditions (e.g. diabetes). </a:t>
            </a:r>
          </a:p>
          <a:p>
            <a:pPr>
              <a:spcBef>
                <a:spcPts val="0"/>
              </a:spcBef>
              <a:buNone/>
            </a:pPr>
            <a:endParaRPr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GB"/>
              <a:t>Physical examination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2400" dirty="0">
                <a:solidFill>
                  <a:schemeClr val="tx1"/>
                </a:solidFill>
              </a:rPr>
              <a:t>examine the pharynx for:-</a:t>
            </a:r>
          </a:p>
          <a:p>
            <a:pPr marL="457200" lvl="0" indent="-342900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erythema</a:t>
            </a:r>
          </a:p>
          <a:p>
            <a:pPr marL="457200" lvl="0" indent="-342900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hypertrophy</a:t>
            </a:r>
          </a:p>
          <a:p>
            <a:pPr marL="457200" lvl="0" indent="-342900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foreign body</a:t>
            </a:r>
          </a:p>
          <a:p>
            <a:pPr marL="457200" lvl="0" indent="-342900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exudates</a:t>
            </a:r>
          </a:p>
          <a:p>
            <a:pPr marL="457200" lvl="0" indent="-342900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masses</a:t>
            </a:r>
          </a:p>
          <a:p>
            <a:pPr marL="457200" lvl="0" indent="-342900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400" dirty="0" err="1">
                <a:solidFill>
                  <a:schemeClr val="tx1"/>
                </a:solidFill>
              </a:rPr>
              <a:t>petechiae</a:t>
            </a:r>
            <a:endParaRPr lang="en-GB" sz="2400" dirty="0">
              <a:solidFill>
                <a:schemeClr val="tx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adenopathy</a:t>
            </a:r>
          </a:p>
          <a:p>
            <a:pPr rtl="0">
              <a:spcBef>
                <a:spcPts val="0"/>
              </a:spcBef>
              <a:buNone/>
            </a:pPr>
            <a:endParaRPr sz="24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-GB" sz="2400" dirty="0">
                <a:solidFill>
                  <a:schemeClr val="tx1"/>
                </a:solidFill>
              </a:rPr>
              <a:t>also assess the patient for:-</a:t>
            </a:r>
          </a:p>
          <a:p>
            <a:pPr marL="457200" lvl="0" indent="-342900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fever</a:t>
            </a:r>
          </a:p>
          <a:p>
            <a:pPr marL="457200" lvl="0" indent="-342900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rash</a:t>
            </a:r>
          </a:p>
          <a:p>
            <a:pPr marL="457200" lvl="0" indent="-342900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400" dirty="0">
                <a:solidFill>
                  <a:schemeClr val="tx1"/>
                </a:solidFill>
              </a:rPr>
              <a:t>cervical adenopathy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GB"/>
              <a:t>Laboratory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GB" sz="2000" b="1" dirty="0">
                <a:solidFill>
                  <a:schemeClr val="tx1"/>
                </a:solidFill>
                <a:latin typeface="+mn-lt"/>
              </a:rPr>
              <a:t>1- THROAT CULTURE</a:t>
            </a:r>
          </a:p>
          <a:p>
            <a:pPr marL="457200" lvl="0" indent="-381000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Sensitivity: 97 percent; Specificity: 99 percent</a:t>
            </a:r>
          </a:p>
          <a:p>
            <a:pPr marL="457200" lvl="0" indent="-2984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It takes approximately 24 hours for the culture results to become available</a:t>
            </a:r>
          </a:p>
          <a:p>
            <a:pPr rtl="0">
              <a:spcBef>
                <a:spcPts val="0"/>
              </a:spcBef>
              <a:buNone/>
            </a:pPr>
            <a:endParaRPr sz="2000" b="1" dirty="0">
              <a:solidFill>
                <a:schemeClr val="tx1"/>
              </a:solidFill>
              <a:latin typeface="+mn-lt"/>
            </a:endParaRPr>
          </a:p>
          <a:p>
            <a:pPr lvl="0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2000" b="1" dirty="0">
                <a:solidFill>
                  <a:schemeClr val="tx1"/>
                </a:solidFill>
                <a:latin typeface="+mn-lt"/>
              </a:rPr>
              <a:t>2- RAPID ANTIGEN DETECTION TESTS</a:t>
            </a:r>
          </a:p>
          <a:p>
            <a:pPr marL="457200" lvl="0" indent="-381000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Detects presence of group A streptococcal carbohydrate </a:t>
            </a:r>
          </a:p>
          <a:p>
            <a:pPr marL="457200" lvl="0" indent="-381000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results available within minutes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Specificity: &gt; 95 percent; sensitivity: 80 to 97 percent, depending on the test</a:t>
            </a:r>
          </a:p>
          <a:p>
            <a:pPr rtl="0"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tx1"/>
                </a:solidFill>
                <a:latin typeface="+mn-lt"/>
              </a:rPr>
              <a:t>3-Monospot test</a:t>
            </a:r>
          </a:p>
          <a:p>
            <a:pPr marL="457200" lvl="0" indent="-2984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for mononucleosis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●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sensitivity: 86 percent; specificity: 99 percent</a:t>
            </a:r>
          </a:p>
          <a:p>
            <a:pPr>
              <a:spcBef>
                <a:spcPts val="0"/>
              </a:spcBef>
              <a:buNone/>
            </a:pPr>
            <a:endParaRPr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Decision Rule for Management of Sore Throat</a:t>
            </a:r>
            <a:endParaRPr lang="en-US" dirty="0"/>
          </a:p>
        </p:txBody>
      </p:sp>
      <p:pic>
        <p:nvPicPr>
          <p:cNvPr id="4" name="Picture 2" descr="C:\Users\bado\Desktop\afp20090301p383-f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4" y="1769473"/>
            <a:ext cx="7600859" cy="487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ANTIBIOTICS</a:t>
            </a:r>
            <a:endParaRPr lang="en-GB" dirty="0"/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Penicillin, penicillin congeners (ampicillin or amoxicillin), clindamycin (</a:t>
            </a:r>
            <a:r>
              <a:rPr lang="en-US" dirty="0" err="1"/>
              <a:t>Cleocin</a:t>
            </a:r>
            <a:r>
              <a:rPr lang="en-US" dirty="0"/>
              <a:t>), and certain </a:t>
            </a:r>
            <a:r>
              <a:rPr lang="en-US" dirty="0" err="1"/>
              <a:t>cephalosporins</a:t>
            </a:r>
            <a:r>
              <a:rPr lang="en-US" dirty="0"/>
              <a:t> and macrolides are effective against GABHS.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First line treatment is penicillin.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Oral amoxicillin suspension is often substituted for penicillin</a:t>
            </a:r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How can we modify help seeking behavior of patients with flu illness?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MCQ’s   (again)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MCQ 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Q4- </a:t>
            </a:r>
            <a:r>
              <a:rPr lang="en-US" sz="2800" dirty="0"/>
              <a:t>A 7 years old boy has developed right ear pain and ipsilateral facial weakness for three days. On examination he has  </a:t>
            </a:r>
            <a:r>
              <a:rPr lang="en-US" sz="2800" dirty="0" err="1"/>
              <a:t>tempreture</a:t>
            </a:r>
            <a:r>
              <a:rPr lang="en-US" sz="2800" dirty="0"/>
              <a:t> of 38 C. right congested bulging tympanic membrane and partial right facial paresis what is the most likely cause of facial paresis ?</a:t>
            </a:r>
          </a:p>
          <a:p>
            <a:pPr lvl="0"/>
            <a:endParaRPr lang="en-US" sz="2800" dirty="0"/>
          </a:p>
          <a:p>
            <a:pPr lvl="0">
              <a:buSzPct val="45833"/>
            </a:pPr>
            <a:r>
              <a:rPr lang="en-US" sz="2800" dirty="0"/>
              <a:t>a) acute otitis media</a:t>
            </a:r>
          </a:p>
          <a:p>
            <a:pPr lvl="0">
              <a:buSzPct val="45833"/>
            </a:pPr>
            <a:r>
              <a:rPr lang="en-US" sz="2800" dirty="0"/>
              <a:t>b</a:t>
            </a:r>
            <a:r>
              <a:rPr lang="en-US" sz="2800" dirty="0" smtClean="0"/>
              <a:t>) bell's </a:t>
            </a:r>
            <a:r>
              <a:rPr lang="en-US" sz="2800" dirty="0"/>
              <a:t>palsy </a:t>
            </a:r>
          </a:p>
          <a:p>
            <a:pPr lvl="0">
              <a:buSzPct val="45833"/>
            </a:pPr>
            <a:r>
              <a:rPr lang="en-US" sz="2800" dirty="0"/>
              <a:t>c) herpes zoster </a:t>
            </a:r>
            <a:r>
              <a:rPr lang="en-US" sz="2800" dirty="0" err="1"/>
              <a:t>oticus</a:t>
            </a:r>
            <a:r>
              <a:rPr lang="en-US" sz="2800" dirty="0"/>
              <a:t> </a:t>
            </a:r>
          </a:p>
          <a:p>
            <a:pPr lvl="0">
              <a:buSzPct val="45833"/>
            </a:pPr>
            <a:r>
              <a:rPr lang="en-US" sz="2800" dirty="0"/>
              <a:t>d</a:t>
            </a:r>
            <a:r>
              <a:rPr lang="en-US" sz="2800" dirty="0" smtClean="0"/>
              <a:t>) otitis </a:t>
            </a:r>
            <a:r>
              <a:rPr lang="en-US" sz="2800" dirty="0"/>
              <a:t>media with effusion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43309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MCQ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Q1- A 3-year-old </a:t>
            </a:r>
            <a:r>
              <a:rPr lang="en-US" dirty="0"/>
              <a:t>boy brought by his mom </a:t>
            </a:r>
            <a:r>
              <a:rPr lang="en-US" dirty="0" smtClean="0"/>
              <a:t>to the ER with difficulty in breathing </a:t>
            </a:r>
            <a:r>
              <a:rPr lang="en-US" dirty="0"/>
              <a:t>and drooling for 3 </a:t>
            </a:r>
            <a:r>
              <a:rPr lang="en-US" dirty="0" smtClean="0"/>
              <a:t>hours, </a:t>
            </a:r>
            <a:r>
              <a:rPr lang="en-US" dirty="0"/>
              <a:t>most likely diagnosis </a:t>
            </a:r>
            <a:r>
              <a:rPr lang="en-US" dirty="0" smtClean="0"/>
              <a:t>is:</a:t>
            </a:r>
          </a:p>
          <a:p>
            <a:endParaRPr lang="en-US" dirty="0"/>
          </a:p>
          <a:p>
            <a:r>
              <a:rPr lang="en-US" dirty="0"/>
              <a:t>a) CROUP</a:t>
            </a:r>
          </a:p>
          <a:p>
            <a:r>
              <a:rPr lang="en-US" dirty="0"/>
              <a:t>b) </a:t>
            </a:r>
            <a:r>
              <a:rPr lang="en-US" dirty="0" smtClean="0"/>
              <a:t>Acute epiglottis</a:t>
            </a:r>
          </a:p>
          <a:p>
            <a:r>
              <a:rPr lang="en-US" dirty="0" smtClean="0"/>
              <a:t>c) </a:t>
            </a:r>
            <a:r>
              <a:rPr lang="en-US" dirty="0" err="1" smtClean="0"/>
              <a:t>Laryngomalacia</a:t>
            </a:r>
            <a:endParaRPr lang="en-US" dirty="0" smtClean="0"/>
          </a:p>
          <a:p>
            <a:r>
              <a:rPr lang="en-US" dirty="0" smtClean="0"/>
              <a:t>d) Candidiasis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MCQ </a:t>
            </a:r>
            <a:r>
              <a:rPr lang="en-US" dirty="0"/>
              <a:t>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Q2- </a:t>
            </a:r>
            <a:r>
              <a:rPr lang="en-US" dirty="0"/>
              <a:t>A 4 year old child with bilateral decreased hearing for </a:t>
            </a:r>
            <a:r>
              <a:rPr lang="en-US" dirty="0" smtClean="0"/>
              <a:t>a few </a:t>
            </a:r>
            <a:r>
              <a:rPr lang="en-US" dirty="0"/>
              <a:t>months. There is no ear</a:t>
            </a:r>
          </a:p>
          <a:p>
            <a:r>
              <a:rPr lang="en-US" dirty="0"/>
              <a:t>discharge. Examination of the ear revealed retracted tympanic membranes. What is the</a:t>
            </a:r>
          </a:p>
          <a:p>
            <a:r>
              <a:rPr lang="en-US" dirty="0"/>
              <a:t>most probable diagnosis 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a</a:t>
            </a:r>
            <a:r>
              <a:rPr lang="en-US" dirty="0"/>
              <a:t>) Chronic </a:t>
            </a:r>
            <a:r>
              <a:rPr lang="en-US" dirty="0" err="1"/>
              <a:t>suppurative</a:t>
            </a:r>
            <a:r>
              <a:rPr lang="en-US" dirty="0"/>
              <a:t> otitis media.</a:t>
            </a:r>
          </a:p>
          <a:p>
            <a:r>
              <a:rPr lang="en-US" dirty="0"/>
              <a:t>b) Chronic otitis </a:t>
            </a:r>
            <a:r>
              <a:rPr lang="en-US" dirty="0" err="1"/>
              <a:t>externa</a:t>
            </a:r>
            <a:r>
              <a:rPr lang="en-US" dirty="0"/>
              <a:t>.</a:t>
            </a:r>
          </a:p>
          <a:p>
            <a:r>
              <a:rPr lang="en-US" dirty="0"/>
              <a:t>c) Otitis media with effusion.</a:t>
            </a:r>
          </a:p>
          <a:p>
            <a:r>
              <a:rPr lang="en-US" dirty="0"/>
              <a:t>d) </a:t>
            </a:r>
            <a:r>
              <a:rPr lang="en-US" dirty="0" err="1" smtClean="0"/>
              <a:t>Tympanosclerosis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MCQ </a:t>
            </a:r>
            <a:r>
              <a:rPr lang="en-US" dirty="0"/>
              <a:t>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Q3- </a:t>
            </a:r>
            <a:r>
              <a:rPr lang="en-US" dirty="0"/>
              <a:t>What is the management of uncomplicated acute </a:t>
            </a:r>
            <a:r>
              <a:rPr lang="en-US" dirty="0" err="1" smtClean="0"/>
              <a:t>suppurative</a:t>
            </a:r>
            <a:r>
              <a:rPr lang="en-US" dirty="0" smtClean="0"/>
              <a:t> </a:t>
            </a:r>
            <a:r>
              <a:rPr lang="en-US" dirty="0"/>
              <a:t>sinusitis:</a:t>
            </a:r>
          </a:p>
          <a:p>
            <a:endParaRPr lang="en-US" dirty="0"/>
          </a:p>
          <a:p>
            <a:r>
              <a:rPr lang="en-US" dirty="0" smtClean="0"/>
              <a:t>a) Antibiotics </a:t>
            </a:r>
            <a:r>
              <a:rPr lang="en-US" dirty="0"/>
              <a:t>for 24 hours, then surgery </a:t>
            </a:r>
          </a:p>
          <a:p>
            <a:r>
              <a:rPr lang="en-US" dirty="0" smtClean="0"/>
              <a:t>b) Surgery </a:t>
            </a:r>
            <a:r>
              <a:rPr lang="en-US" dirty="0"/>
              <a:t>then antibiotics</a:t>
            </a:r>
          </a:p>
          <a:p>
            <a:r>
              <a:rPr lang="en-US" dirty="0" smtClean="0"/>
              <a:t>c) Antihistamines </a:t>
            </a:r>
            <a:r>
              <a:rPr lang="en-US" dirty="0"/>
              <a:t>and steam inhalation</a:t>
            </a:r>
          </a:p>
          <a:p>
            <a:r>
              <a:rPr lang="en-US" dirty="0" smtClean="0"/>
              <a:t>d) Analgesic</a:t>
            </a:r>
            <a:r>
              <a:rPr lang="en-US" dirty="0"/>
              <a:t>, antibiotic &amp; decongestant nasal drops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MCQ </a:t>
            </a:r>
            <a:r>
              <a:rPr lang="en-US" dirty="0"/>
              <a:t>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Q4- </a:t>
            </a:r>
            <a:r>
              <a:rPr lang="en-US" sz="2800" dirty="0"/>
              <a:t>A 7 years old boy has developed right ear pain and ipsilateral facial weakness for three days. On examination he has  </a:t>
            </a:r>
            <a:r>
              <a:rPr lang="en-US" sz="2800" dirty="0" err="1"/>
              <a:t>tempreture</a:t>
            </a:r>
            <a:r>
              <a:rPr lang="en-US" sz="2800" dirty="0"/>
              <a:t> of 38 C. right congested bulging tympanic membrane and partial right facial paresis what is the most likely cause of facial paresis ?</a:t>
            </a:r>
          </a:p>
          <a:p>
            <a:pPr lvl="0"/>
            <a:endParaRPr lang="en-US" sz="2800" dirty="0"/>
          </a:p>
          <a:p>
            <a:pPr lvl="0">
              <a:buSzPct val="45833"/>
            </a:pPr>
            <a:r>
              <a:rPr lang="en-US" sz="2800" dirty="0"/>
              <a:t>a) acute otitis media</a:t>
            </a:r>
          </a:p>
          <a:p>
            <a:pPr lvl="0">
              <a:buSzPct val="45833"/>
            </a:pPr>
            <a:r>
              <a:rPr lang="en-US" sz="2800" dirty="0"/>
              <a:t>b</a:t>
            </a:r>
            <a:r>
              <a:rPr lang="en-US" sz="2800" dirty="0" smtClean="0"/>
              <a:t>) bell's </a:t>
            </a:r>
            <a:r>
              <a:rPr lang="en-US" sz="2800" dirty="0"/>
              <a:t>palsy </a:t>
            </a:r>
          </a:p>
          <a:p>
            <a:pPr lvl="0">
              <a:buSzPct val="45833"/>
            </a:pPr>
            <a:r>
              <a:rPr lang="en-US" sz="2800" dirty="0"/>
              <a:t>c) herpes zoster </a:t>
            </a:r>
            <a:r>
              <a:rPr lang="en-US" sz="2800" dirty="0" err="1"/>
              <a:t>oticus</a:t>
            </a:r>
            <a:r>
              <a:rPr lang="en-US" sz="2800" dirty="0"/>
              <a:t> </a:t>
            </a:r>
          </a:p>
          <a:p>
            <a:pPr lvl="0">
              <a:buSzPct val="45833"/>
            </a:pPr>
            <a:r>
              <a:rPr lang="en-US" sz="2800" dirty="0"/>
              <a:t>d</a:t>
            </a:r>
            <a:r>
              <a:rPr lang="en-US" sz="2800" dirty="0" smtClean="0"/>
              <a:t>) otitis </a:t>
            </a:r>
            <a:r>
              <a:rPr lang="en-US" sz="2800" dirty="0"/>
              <a:t>media with effusion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02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MCQ </a:t>
            </a:r>
            <a:r>
              <a:rPr lang="en-US" dirty="0"/>
              <a:t>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Q5- Patient presents with a 5-day history of headache, facial pain over the forehead and maxilla, purulent nasal discharge, what is the most likely diagnosis?</a:t>
            </a:r>
          </a:p>
          <a:p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Acute sinusitis</a:t>
            </a:r>
          </a:p>
          <a:p>
            <a:pPr marL="514350" indent="-514350">
              <a:buAutoNum type="alphaLcParenR"/>
            </a:pPr>
            <a:r>
              <a:rPr lang="en-US" dirty="0" smtClean="0"/>
              <a:t>Trigeminal Neuralgia</a:t>
            </a:r>
          </a:p>
          <a:p>
            <a:pPr marL="514350" indent="-514350">
              <a:buAutoNum type="alphaLcParenR"/>
            </a:pPr>
            <a:r>
              <a:rPr lang="en-US" dirty="0" smtClean="0"/>
              <a:t>Allergic rhinitis</a:t>
            </a:r>
          </a:p>
          <a:p>
            <a:pPr marL="514350" indent="-514350">
              <a:buAutoNum type="alphaLcParenR"/>
            </a:pPr>
            <a:r>
              <a:rPr lang="en-US" dirty="0" smtClean="0"/>
              <a:t>Nasal polyposis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References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1400" dirty="0"/>
              <a:t>American Academy of </a:t>
            </a:r>
            <a:r>
              <a:rPr lang="en-GB" sz="1400" dirty="0" err="1"/>
              <a:t>Pediatrics</a:t>
            </a:r>
            <a:r>
              <a:rPr lang="en-GB" sz="1400" dirty="0"/>
              <a:t> - Subcommittee on Management of Sinusitis and Committee on Quality Management. Clinical practice guideline: management of sinusitis. </a:t>
            </a:r>
            <a:r>
              <a:rPr lang="en-GB" sz="1400" dirty="0" err="1"/>
              <a:t>Pediatrics</a:t>
            </a:r>
            <a:r>
              <a:rPr lang="en-GB" sz="1400" dirty="0"/>
              <a:t>. Sep 2001;108(3):798-808.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1400" dirty="0"/>
              <a:t>Lanza DC, Kennedy DW. Adult </a:t>
            </a:r>
            <a:r>
              <a:rPr lang="en-GB" sz="1400" dirty="0" err="1"/>
              <a:t>rhinosinusitis</a:t>
            </a:r>
            <a:r>
              <a:rPr lang="en-GB" sz="1400" dirty="0"/>
              <a:t> defined. </a:t>
            </a:r>
            <a:r>
              <a:rPr lang="en-GB" sz="1400" dirty="0" err="1"/>
              <a:t>Otolaryngol</a:t>
            </a:r>
            <a:r>
              <a:rPr lang="en-GB" sz="1400" dirty="0"/>
              <a:t> Head Neck Surg. Sep 1997;117(3 Pt 2):S1-7.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1400" dirty="0" smtClean="0"/>
              <a:t>ENT Course Lecture Slides</a:t>
            </a:r>
          </a:p>
          <a:p>
            <a:pPr marL="457200" lvl="0" indent="-317500">
              <a:lnSpc>
                <a:spcPct val="150000"/>
              </a:lnSpc>
              <a:buFont typeface="Arial"/>
              <a:buChar char="●"/>
            </a:pPr>
            <a:r>
              <a:rPr lang="en-GB" sz="1400" dirty="0"/>
              <a:t>http://</a:t>
            </a:r>
            <a:r>
              <a:rPr lang="en-GB" sz="1400" dirty="0" smtClean="0"/>
              <a:t>www.aafp.org/afp/2004/0315/p1465.html</a:t>
            </a:r>
            <a:endParaRPr lang="en-GB" sz="1400" dirty="0"/>
          </a:p>
          <a:p>
            <a:pPr marL="457200" lvl="0" indent="-317500">
              <a:lnSpc>
                <a:spcPct val="150000"/>
              </a:lnSpc>
              <a:buFont typeface="Arial"/>
              <a:buChar char="●"/>
            </a:pPr>
            <a:r>
              <a:rPr lang="en-GB" sz="1400" dirty="0"/>
              <a:t>http://</a:t>
            </a:r>
            <a:r>
              <a:rPr lang="en-GB" sz="1400" dirty="0" smtClean="0"/>
              <a:t>articles2day.org/2012/11/gabhs-pharyngitis-diagnosis-complications-and-treatment.html</a:t>
            </a:r>
            <a:endParaRPr lang="en-GB" sz="1400" dirty="0"/>
          </a:p>
          <a:p>
            <a:pPr marL="457200" lvl="0" indent="-317500">
              <a:lnSpc>
                <a:spcPct val="150000"/>
              </a:lnSpc>
              <a:buFont typeface="Arial"/>
              <a:buChar char="●"/>
            </a:pPr>
            <a:r>
              <a:rPr lang="en-GB" sz="1400" dirty="0">
                <a:hlinkClick r:id="rId3"/>
              </a:rPr>
              <a:t>http://</a:t>
            </a:r>
            <a:r>
              <a:rPr lang="en-GB" sz="1400" dirty="0" smtClean="0">
                <a:hlinkClick r:id="rId3"/>
              </a:rPr>
              <a:t>www.bhchp.org/BHCHP%20Manual/pdf_files/Part1_PDF/Strep.pdf</a:t>
            </a:r>
            <a:endParaRPr lang="en-GB" sz="1400" dirty="0" smtClean="0"/>
          </a:p>
          <a:p>
            <a:pPr marL="457200" lvl="0" indent="-317500">
              <a:lnSpc>
                <a:spcPct val="150000"/>
              </a:lnSpc>
              <a:buFont typeface="Arial"/>
              <a:buChar char="●"/>
            </a:pPr>
            <a:r>
              <a:rPr lang="en-GB" sz="1400" dirty="0"/>
              <a:t>http://www.ncbi.nlm.nih.gov/pmc/articles/PMC153141/</a:t>
            </a:r>
            <a:endParaRPr lang="en-GB" sz="1400" dirty="0"/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-GB" sz="1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Playing Cases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 smtClean="0"/>
              <a:t>Complaint 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r>
              <a:rPr lang="en-US" dirty="0" smtClean="0"/>
              <a:t>History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r>
              <a:rPr lang="en-US" dirty="0" smtClean="0"/>
              <a:t>Examination and Investigations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r>
              <a:rPr lang="en-US" dirty="0" smtClean="0"/>
              <a:t>Management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r>
              <a:rPr lang="en-US" dirty="0" smtClean="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118494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MCQ 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Q5- Patient presents with a 5-day history of headache, facial pain over the forehead and maxilla, purulent nasal discharge, what is the most likely diagnosis?</a:t>
            </a:r>
          </a:p>
          <a:p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Acute sinusitis</a:t>
            </a:r>
          </a:p>
          <a:p>
            <a:pPr marL="514350" indent="-514350">
              <a:buAutoNum type="alphaLcParenR"/>
            </a:pPr>
            <a:r>
              <a:rPr lang="en-US" dirty="0" smtClean="0"/>
              <a:t>Trigeminal Neuralgia</a:t>
            </a:r>
          </a:p>
          <a:p>
            <a:pPr marL="514350" indent="-514350">
              <a:buAutoNum type="alphaLcParenR"/>
            </a:pPr>
            <a:r>
              <a:rPr lang="en-US" dirty="0" smtClean="0"/>
              <a:t>Allergic rhinitis</a:t>
            </a:r>
          </a:p>
          <a:p>
            <a:pPr marL="514350" indent="-514350">
              <a:buAutoNum type="alphaLcParenR"/>
            </a:pPr>
            <a:r>
              <a:rPr lang="en-US" dirty="0" smtClean="0"/>
              <a:t>Nasal polyposis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-GB"/>
              <a:t>Otitis Media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Otitis Media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400" y="1600200"/>
            <a:ext cx="5351199" cy="49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2189</Words>
  <Application>Microsoft Office PowerPoint</Application>
  <PresentationFormat>On-screen Show (4:3)</PresentationFormat>
  <Paragraphs>455</Paragraphs>
  <Slides>67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swiss</vt:lpstr>
      <vt:lpstr>UPPER RESPIRATORY TRACT INFECTIONS</vt:lpstr>
      <vt:lpstr>Objectives</vt:lpstr>
      <vt:lpstr>Pre MCQ Test</vt:lpstr>
      <vt:lpstr>Pre MCQ Test</vt:lpstr>
      <vt:lpstr>Pre MCQ Test</vt:lpstr>
      <vt:lpstr>Pre MCQ Test</vt:lpstr>
      <vt:lpstr>Pre MCQ Test</vt:lpstr>
      <vt:lpstr>   Otitis Media </vt:lpstr>
      <vt:lpstr>Otitis Media</vt:lpstr>
      <vt:lpstr>Definition</vt:lpstr>
      <vt:lpstr>PowerPoint Presentation</vt:lpstr>
      <vt:lpstr>Timeline</vt:lpstr>
      <vt:lpstr>Predisposing Factors</vt:lpstr>
      <vt:lpstr>Associated Comorbidities</vt:lpstr>
      <vt:lpstr>Etiology</vt:lpstr>
      <vt:lpstr>Route of infection</vt:lpstr>
      <vt:lpstr>PowerPoint Presentation</vt:lpstr>
      <vt:lpstr>Case</vt:lpstr>
      <vt:lpstr>Diagnosis</vt:lpstr>
      <vt:lpstr>Physical Examination</vt:lpstr>
      <vt:lpstr>Physical Examination</vt:lpstr>
      <vt:lpstr>Investigations</vt:lpstr>
      <vt:lpstr>Tympanometry</vt:lpstr>
      <vt:lpstr>Tympanocentesis</vt:lpstr>
      <vt:lpstr>CT Scan</vt:lpstr>
      <vt:lpstr>Treatment</vt:lpstr>
      <vt:lpstr>Antibiotics**</vt:lpstr>
      <vt:lpstr>Surgery</vt:lpstr>
      <vt:lpstr>Sinusitis</vt:lpstr>
      <vt:lpstr>Definition</vt:lpstr>
      <vt:lpstr>PowerPoint Presentation</vt:lpstr>
      <vt:lpstr>Classification</vt:lpstr>
      <vt:lpstr>Etiology</vt:lpstr>
      <vt:lpstr>Clinical Presentaion</vt:lpstr>
      <vt:lpstr>Physical Examination</vt:lpstr>
      <vt:lpstr>Investigations</vt:lpstr>
      <vt:lpstr>Management</vt:lpstr>
      <vt:lpstr>Non-pharmacological</vt:lpstr>
      <vt:lpstr>PowerPoint Presentation</vt:lpstr>
      <vt:lpstr>Complications (orbital)</vt:lpstr>
      <vt:lpstr>Intracranial Complications</vt:lpstr>
      <vt:lpstr>Case</vt:lpstr>
      <vt:lpstr>Sore Throat </vt:lpstr>
      <vt:lpstr>Causes of sore throat</vt:lpstr>
      <vt:lpstr>Differential diagnosis</vt:lpstr>
      <vt:lpstr>Red Flags </vt:lpstr>
      <vt:lpstr>When to Admit ?</vt:lpstr>
      <vt:lpstr>Pharyngitis</vt:lpstr>
      <vt:lpstr>PowerPoint Presentation</vt:lpstr>
      <vt:lpstr>Pharyngitis</vt:lpstr>
      <vt:lpstr>   GABHS Pharyngitis Complications</vt:lpstr>
      <vt:lpstr>Diagnosis</vt:lpstr>
      <vt:lpstr>History</vt:lpstr>
      <vt:lpstr>Physical examination </vt:lpstr>
      <vt:lpstr>Laboratory </vt:lpstr>
      <vt:lpstr>Clinical Decision Rule for Management of Sore Throat</vt:lpstr>
      <vt:lpstr>ANTIBIOTICS</vt:lpstr>
      <vt:lpstr>Question</vt:lpstr>
      <vt:lpstr>MCQ’s   (again)</vt:lpstr>
      <vt:lpstr>Post MCQ Test</vt:lpstr>
      <vt:lpstr>Post MCQ Test</vt:lpstr>
      <vt:lpstr>Post MCQ Test</vt:lpstr>
      <vt:lpstr>Post MCQ Test</vt:lpstr>
      <vt:lpstr>Post MCQ Test</vt:lpstr>
      <vt:lpstr>References</vt:lpstr>
      <vt:lpstr>Thank You</vt:lpstr>
      <vt:lpstr>Role Playing Cases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RESPIRATORY TRACT INFECTIONS</dc:title>
  <cp:lastModifiedBy>3422</cp:lastModifiedBy>
  <cp:revision>11</cp:revision>
  <dcterms:modified xsi:type="dcterms:W3CDTF">2015-01-05T09:53:45Z</dcterms:modified>
</cp:coreProperties>
</file>