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Lst>
  <p:notesMasterIdLst>
    <p:notesMasterId r:id="rId93"/>
  </p:notesMasterIdLst>
  <p:sldIdLst>
    <p:sldId id="256" r:id="rId2"/>
    <p:sldId id="467" r:id="rId3"/>
    <p:sldId id="473" r:id="rId4"/>
    <p:sldId id="480" r:id="rId5"/>
    <p:sldId id="477" r:id="rId6"/>
    <p:sldId id="490" r:id="rId7"/>
    <p:sldId id="478" r:id="rId8"/>
    <p:sldId id="410" r:id="rId9"/>
    <p:sldId id="411" r:id="rId10"/>
    <p:sldId id="412" r:id="rId11"/>
    <p:sldId id="413" r:id="rId12"/>
    <p:sldId id="414" r:id="rId13"/>
    <p:sldId id="415" r:id="rId14"/>
    <p:sldId id="416" r:id="rId15"/>
    <p:sldId id="418" r:id="rId16"/>
    <p:sldId id="422" r:id="rId17"/>
    <p:sldId id="423" r:id="rId18"/>
    <p:sldId id="424" r:id="rId19"/>
    <p:sldId id="425" r:id="rId20"/>
    <p:sldId id="426" r:id="rId21"/>
    <p:sldId id="427" r:id="rId22"/>
    <p:sldId id="428" r:id="rId23"/>
    <p:sldId id="429" r:id="rId24"/>
    <p:sldId id="430" r:id="rId25"/>
    <p:sldId id="431" r:id="rId26"/>
    <p:sldId id="432" r:id="rId27"/>
    <p:sldId id="433" r:id="rId28"/>
    <p:sldId id="434" r:id="rId29"/>
    <p:sldId id="435" r:id="rId30"/>
    <p:sldId id="436" r:id="rId31"/>
    <p:sldId id="437" r:id="rId32"/>
    <p:sldId id="438" r:id="rId33"/>
    <p:sldId id="440" r:id="rId34"/>
    <p:sldId id="439" r:id="rId35"/>
    <p:sldId id="442" r:id="rId36"/>
    <p:sldId id="445" r:id="rId37"/>
    <p:sldId id="446" r:id="rId38"/>
    <p:sldId id="447" r:id="rId39"/>
    <p:sldId id="448" r:id="rId40"/>
    <p:sldId id="449" r:id="rId41"/>
    <p:sldId id="450" r:id="rId42"/>
    <p:sldId id="451" r:id="rId43"/>
    <p:sldId id="452" r:id="rId44"/>
    <p:sldId id="453" r:id="rId45"/>
    <p:sldId id="454" r:id="rId46"/>
    <p:sldId id="455" r:id="rId47"/>
    <p:sldId id="456" r:id="rId48"/>
    <p:sldId id="457" r:id="rId49"/>
    <p:sldId id="458" r:id="rId50"/>
    <p:sldId id="459" r:id="rId51"/>
    <p:sldId id="470" r:id="rId52"/>
    <p:sldId id="471" r:id="rId53"/>
    <p:sldId id="370" r:id="rId54"/>
    <p:sldId id="388" r:id="rId55"/>
    <p:sldId id="371" r:id="rId56"/>
    <p:sldId id="373" r:id="rId57"/>
    <p:sldId id="374" r:id="rId58"/>
    <p:sldId id="376" r:id="rId59"/>
    <p:sldId id="377" r:id="rId60"/>
    <p:sldId id="382" r:id="rId61"/>
    <p:sldId id="383" r:id="rId62"/>
    <p:sldId id="380" r:id="rId63"/>
    <p:sldId id="384" r:id="rId64"/>
    <p:sldId id="385" r:id="rId65"/>
    <p:sldId id="386" r:id="rId66"/>
    <p:sldId id="387" r:id="rId67"/>
    <p:sldId id="389" r:id="rId68"/>
    <p:sldId id="390" r:id="rId69"/>
    <p:sldId id="486" r:id="rId70"/>
    <p:sldId id="397" r:id="rId71"/>
    <p:sldId id="394" r:id="rId72"/>
    <p:sldId id="484" r:id="rId73"/>
    <p:sldId id="398" r:id="rId74"/>
    <p:sldId id="485" r:id="rId75"/>
    <p:sldId id="400" r:id="rId76"/>
    <p:sldId id="466" r:id="rId77"/>
    <p:sldId id="462" r:id="rId78"/>
    <p:sldId id="464" r:id="rId79"/>
    <p:sldId id="468" r:id="rId80"/>
    <p:sldId id="475" r:id="rId81"/>
    <p:sldId id="481" r:id="rId82"/>
    <p:sldId id="482" r:id="rId83"/>
    <p:sldId id="489" r:id="rId84"/>
    <p:sldId id="483" r:id="rId85"/>
    <p:sldId id="493" r:id="rId86"/>
    <p:sldId id="494" r:id="rId87"/>
    <p:sldId id="495" r:id="rId88"/>
    <p:sldId id="496" r:id="rId89"/>
    <p:sldId id="497" r:id="rId90"/>
    <p:sldId id="499" r:id="rId91"/>
    <p:sldId id="498"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83886" autoAdjust="0"/>
  </p:normalViewPr>
  <p:slideViewPr>
    <p:cSldViewPr snapToGrid="0" snapToObjects="1">
      <p:cViewPr varScale="1">
        <p:scale>
          <a:sx n="61" d="100"/>
          <a:sy n="61" d="100"/>
        </p:scale>
        <p:origin x="-76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86F04-F419-6F4F-A4C1-AB8905A2DAE1}" type="doc">
      <dgm:prSet loTypeId="urn:microsoft.com/office/officeart/2005/8/layout/process1" loCatId="" qsTypeId="urn:microsoft.com/office/officeart/2005/8/quickstyle/simple4" qsCatId="simple" csTypeId="urn:microsoft.com/office/officeart/2005/8/colors/accent2_3" csCatId="accent2" phldr="1"/>
      <dgm:spPr/>
    </dgm:pt>
    <dgm:pt modelId="{4E949B01-821D-BA47-AB75-C8C15A5271A3}">
      <dgm:prSet phldrT="[Text]"/>
      <dgm:spPr/>
      <dgm:t>
        <a:bodyPr/>
        <a:lstStyle/>
        <a:p>
          <a:r>
            <a:rPr lang="en-US" dirty="0" smtClean="0"/>
            <a:t>Treatment Options</a:t>
          </a:r>
          <a:endParaRPr lang="en-US" dirty="0"/>
        </a:p>
      </dgm:t>
    </dgm:pt>
    <dgm:pt modelId="{497ABC74-54B8-9946-9690-08F8FFC7E289}" type="parTrans" cxnId="{278AD22B-7980-474B-A1E2-C2A2B96009C1}">
      <dgm:prSet/>
      <dgm:spPr/>
      <dgm:t>
        <a:bodyPr/>
        <a:lstStyle/>
        <a:p>
          <a:endParaRPr lang="en-US"/>
        </a:p>
      </dgm:t>
    </dgm:pt>
    <dgm:pt modelId="{0383466F-5B74-7042-B336-3362F4A4FCD9}" type="sibTrans" cxnId="{278AD22B-7980-474B-A1E2-C2A2B96009C1}">
      <dgm:prSet/>
      <dgm:spPr/>
      <dgm:t>
        <a:bodyPr/>
        <a:lstStyle/>
        <a:p>
          <a:endParaRPr lang="en-US" dirty="0"/>
        </a:p>
      </dgm:t>
    </dgm:pt>
    <dgm:pt modelId="{33132FDE-F713-C84B-A2DA-8F34A4CF6DCB}">
      <dgm:prSet phldrT="[Text]"/>
      <dgm:spPr/>
      <dgm:t>
        <a:bodyPr/>
        <a:lstStyle/>
        <a:p>
          <a:r>
            <a:rPr lang="en-US" dirty="0" smtClean="0"/>
            <a:t>Assessment of the severity of asthma</a:t>
          </a:r>
          <a:endParaRPr lang="en-US" dirty="0"/>
        </a:p>
      </dgm:t>
    </dgm:pt>
    <dgm:pt modelId="{FF802B82-C6AA-4042-A8FD-3C2609B460C2}" type="parTrans" cxnId="{3576492A-BB8D-F246-BC40-F8C29D0B814E}">
      <dgm:prSet/>
      <dgm:spPr/>
      <dgm:t>
        <a:bodyPr/>
        <a:lstStyle/>
        <a:p>
          <a:endParaRPr lang="en-US"/>
        </a:p>
      </dgm:t>
    </dgm:pt>
    <dgm:pt modelId="{90243B38-CEC2-BB42-ADB8-233E5A9BC0E8}" type="sibTrans" cxnId="{3576492A-BB8D-F246-BC40-F8C29D0B814E}">
      <dgm:prSet/>
      <dgm:spPr/>
      <dgm:t>
        <a:bodyPr/>
        <a:lstStyle/>
        <a:p>
          <a:endParaRPr lang="en-US" dirty="0"/>
        </a:p>
      </dgm:t>
    </dgm:pt>
    <dgm:pt modelId="{6C68BD06-B23A-BF4B-98E8-AAF4C9CF8D3F}">
      <dgm:prSet phldrT="[Text]"/>
      <dgm:spPr/>
      <dgm:t>
        <a:bodyPr/>
        <a:lstStyle/>
        <a:p>
          <a:r>
            <a:rPr lang="en-US" dirty="0" smtClean="0"/>
            <a:t>Management Guidelines</a:t>
          </a:r>
          <a:endParaRPr lang="en-US" dirty="0"/>
        </a:p>
      </dgm:t>
    </dgm:pt>
    <dgm:pt modelId="{7E237C42-2630-354B-AE5D-FEED0BCCB6F9}" type="parTrans" cxnId="{0C5245A4-E04A-334E-89F2-53571F35FC10}">
      <dgm:prSet/>
      <dgm:spPr/>
      <dgm:t>
        <a:bodyPr/>
        <a:lstStyle/>
        <a:p>
          <a:endParaRPr lang="en-US"/>
        </a:p>
      </dgm:t>
    </dgm:pt>
    <dgm:pt modelId="{B108F687-BFCD-EF42-8478-233DF59F4823}" type="sibTrans" cxnId="{0C5245A4-E04A-334E-89F2-53571F35FC10}">
      <dgm:prSet/>
      <dgm:spPr/>
      <dgm:t>
        <a:bodyPr/>
        <a:lstStyle/>
        <a:p>
          <a:endParaRPr lang="en-US"/>
        </a:p>
      </dgm:t>
    </dgm:pt>
    <dgm:pt modelId="{8D98BD0F-66CB-EA46-B0D6-5386AEDF1FD3}" type="pres">
      <dgm:prSet presAssocID="{28E86F04-F419-6F4F-A4C1-AB8905A2DAE1}" presName="Name0" presStyleCnt="0">
        <dgm:presLayoutVars>
          <dgm:dir/>
          <dgm:resizeHandles val="exact"/>
        </dgm:presLayoutVars>
      </dgm:prSet>
      <dgm:spPr/>
    </dgm:pt>
    <dgm:pt modelId="{0F6BA0B4-3926-554A-A166-F71CC24C3535}" type="pres">
      <dgm:prSet presAssocID="{4E949B01-821D-BA47-AB75-C8C15A5271A3}" presName="node" presStyleLbl="node1" presStyleIdx="0" presStyleCnt="3">
        <dgm:presLayoutVars>
          <dgm:bulletEnabled val="1"/>
        </dgm:presLayoutVars>
      </dgm:prSet>
      <dgm:spPr/>
      <dgm:t>
        <a:bodyPr/>
        <a:lstStyle/>
        <a:p>
          <a:endParaRPr lang="en-US"/>
        </a:p>
      </dgm:t>
    </dgm:pt>
    <dgm:pt modelId="{E1E0321D-EC1F-7046-B5A2-B6AAF7A1FF3C}" type="pres">
      <dgm:prSet presAssocID="{0383466F-5B74-7042-B336-3362F4A4FCD9}" presName="sibTrans" presStyleLbl="sibTrans2D1" presStyleIdx="0" presStyleCnt="2"/>
      <dgm:spPr/>
      <dgm:t>
        <a:bodyPr/>
        <a:lstStyle/>
        <a:p>
          <a:endParaRPr lang="en-US"/>
        </a:p>
      </dgm:t>
    </dgm:pt>
    <dgm:pt modelId="{ED03B460-48CC-4C4D-A0FE-F36A50BE4D2F}" type="pres">
      <dgm:prSet presAssocID="{0383466F-5B74-7042-B336-3362F4A4FCD9}" presName="connectorText" presStyleLbl="sibTrans2D1" presStyleIdx="0" presStyleCnt="2"/>
      <dgm:spPr/>
      <dgm:t>
        <a:bodyPr/>
        <a:lstStyle/>
        <a:p>
          <a:endParaRPr lang="en-US"/>
        </a:p>
      </dgm:t>
    </dgm:pt>
    <dgm:pt modelId="{05ABB482-377E-A245-B233-E10D17B22902}" type="pres">
      <dgm:prSet presAssocID="{33132FDE-F713-C84B-A2DA-8F34A4CF6DCB}" presName="node" presStyleLbl="node1" presStyleIdx="1" presStyleCnt="3">
        <dgm:presLayoutVars>
          <dgm:bulletEnabled val="1"/>
        </dgm:presLayoutVars>
      </dgm:prSet>
      <dgm:spPr/>
      <dgm:t>
        <a:bodyPr/>
        <a:lstStyle/>
        <a:p>
          <a:endParaRPr lang="en-US"/>
        </a:p>
      </dgm:t>
    </dgm:pt>
    <dgm:pt modelId="{DD4DBAA6-A305-7F40-A8C3-4B4C5F2F7556}" type="pres">
      <dgm:prSet presAssocID="{90243B38-CEC2-BB42-ADB8-233E5A9BC0E8}" presName="sibTrans" presStyleLbl="sibTrans2D1" presStyleIdx="1" presStyleCnt="2"/>
      <dgm:spPr/>
      <dgm:t>
        <a:bodyPr/>
        <a:lstStyle/>
        <a:p>
          <a:endParaRPr lang="en-US"/>
        </a:p>
      </dgm:t>
    </dgm:pt>
    <dgm:pt modelId="{11A6FCFD-60E6-0F48-B741-2E0783261728}" type="pres">
      <dgm:prSet presAssocID="{90243B38-CEC2-BB42-ADB8-233E5A9BC0E8}" presName="connectorText" presStyleLbl="sibTrans2D1" presStyleIdx="1" presStyleCnt="2"/>
      <dgm:spPr/>
      <dgm:t>
        <a:bodyPr/>
        <a:lstStyle/>
        <a:p>
          <a:endParaRPr lang="en-US"/>
        </a:p>
      </dgm:t>
    </dgm:pt>
    <dgm:pt modelId="{EDA916F4-9828-0448-A37D-AF009E36C7D1}" type="pres">
      <dgm:prSet presAssocID="{6C68BD06-B23A-BF4B-98E8-AAF4C9CF8D3F}" presName="node" presStyleLbl="node1" presStyleIdx="2" presStyleCnt="3">
        <dgm:presLayoutVars>
          <dgm:bulletEnabled val="1"/>
        </dgm:presLayoutVars>
      </dgm:prSet>
      <dgm:spPr/>
      <dgm:t>
        <a:bodyPr/>
        <a:lstStyle/>
        <a:p>
          <a:endParaRPr lang="en-US"/>
        </a:p>
      </dgm:t>
    </dgm:pt>
  </dgm:ptLst>
  <dgm:cxnLst>
    <dgm:cxn modelId="{0C5245A4-E04A-334E-89F2-53571F35FC10}" srcId="{28E86F04-F419-6F4F-A4C1-AB8905A2DAE1}" destId="{6C68BD06-B23A-BF4B-98E8-AAF4C9CF8D3F}" srcOrd="2" destOrd="0" parTransId="{7E237C42-2630-354B-AE5D-FEED0BCCB6F9}" sibTransId="{B108F687-BFCD-EF42-8478-233DF59F4823}"/>
    <dgm:cxn modelId="{6F70E9B8-3886-2A44-8BD3-3C647C6956DF}" type="presOf" srcId="{90243B38-CEC2-BB42-ADB8-233E5A9BC0E8}" destId="{11A6FCFD-60E6-0F48-B741-2E0783261728}" srcOrd="1" destOrd="0" presId="urn:microsoft.com/office/officeart/2005/8/layout/process1"/>
    <dgm:cxn modelId="{F3A3AA61-CEC5-5143-9B2C-423C16EB656B}" type="presOf" srcId="{4E949B01-821D-BA47-AB75-C8C15A5271A3}" destId="{0F6BA0B4-3926-554A-A166-F71CC24C3535}" srcOrd="0" destOrd="0" presId="urn:microsoft.com/office/officeart/2005/8/layout/process1"/>
    <dgm:cxn modelId="{31319DDE-1C0E-3C49-8751-0CFB71A1B7A2}" type="presOf" srcId="{90243B38-CEC2-BB42-ADB8-233E5A9BC0E8}" destId="{DD4DBAA6-A305-7F40-A8C3-4B4C5F2F7556}" srcOrd="0" destOrd="0" presId="urn:microsoft.com/office/officeart/2005/8/layout/process1"/>
    <dgm:cxn modelId="{B5651C2C-4637-1D47-8140-7C600D73DA32}" type="presOf" srcId="{28E86F04-F419-6F4F-A4C1-AB8905A2DAE1}" destId="{8D98BD0F-66CB-EA46-B0D6-5386AEDF1FD3}" srcOrd="0" destOrd="0" presId="urn:microsoft.com/office/officeart/2005/8/layout/process1"/>
    <dgm:cxn modelId="{3576492A-BB8D-F246-BC40-F8C29D0B814E}" srcId="{28E86F04-F419-6F4F-A4C1-AB8905A2DAE1}" destId="{33132FDE-F713-C84B-A2DA-8F34A4CF6DCB}" srcOrd="1" destOrd="0" parTransId="{FF802B82-C6AA-4042-A8FD-3C2609B460C2}" sibTransId="{90243B38-CEC2-BB42-ADB8-233E5A9BC0E8}"/>
    <dgm:cxn modelId="{316BFF77-DF50-F54E-9DB4-AD440064636A}" type="presOf" srcId="{6C68BD06-B23A-BF4B-98E8-AAF4C9CF8D3F}" destId="{EDA916F4-9828-0448-A37D-AF009E36C7D1}" srcOrd="0" destOrd="0" presId="urn:microsoft.com/office/officeart/2005/8/layout/process1"/>
    <dgm:cxn modelId="{278AD22B-7980-474B-A1E2-C2A2B96009C1}" srcId="{28E86F04-F419-6F4F-A4C1-AB8905A2DAE1}" destId="{4E949B01-821D-BA47-AB75-C8C15A5271A3}" srcOrd="0" destOrd="0" parTransId="{497ABC74-54B8-9946-9690-08F8FFC7E289}" sibTransId="{0383466F-5B74-7042-B336-3362F4A4FCD9}"/>
    <dgm:cxn modelId="{6FC79279-591E-8D4D-AB45-0F322EE0C1EE}" type="presOf" srcId="{0383466F-5B74-7042-B336-3362F4A4FCD9}" destId="{E1E0321D-EC1F-7046-B5A2-B6AAF7A1FF3C}" srcOrd="0" destOrd="0" presId="urn:microsoft.com/office/officeart/2005/8/layout/process1"/>
    <dgm:cxn modelId="{E81A780A-C8B7-AB49-959F-71EE8C1FD40B}" type="presOf" srcId="{0383466F-5B74-7042-B336-3362F4A4FCD9}" destId="{ED03B460-48CC-4C4D-A0FE-F36A50BE4D2F}" srcOrd="1" destOrd="0" presId="urn:microsoft.com/office/officeart/2005/8/layout/process1"/>
    <dgm:cxn modelId="{D924718A-9F92-4E49-B5E8-2D37F3621942}" type="presOf" srcId="{33132FDE-F713-C84B-A2DA-8F34A4CF6DCB}" destId="{05ABB482-377E-A245-B233-E10D17B22902}" srcOrd="0" destOrd="0" presId="urn:microsoft.com/office/officeart/2005/8/layout/process1"/>
    <dgm:cxn modelId="{A72706F6-03E0-CE45-8168-EABAA12213F9}" type="presParOf" srcId="{8D98BD0F-66CB-EA46-B0D6-5386AEDF1FD3}" destId="{0F6BA0B4-3926-554A-A166-F71CC24C3535}" srcOrd="0" destOrd="0" presId="urn:microsoft.com/office/officeart/2005/8/layout/process1"/>
    <dgm:cxn modelId="{341AAE85-FFB8-0E48-AC63-85CBBC280C2A}" type="presParOf" srcId="{8D98BD0F-66CB-EA46-B0D6-5386AEDF1FD3}" destId="{E1E0321D-EC1F-7046-B5A2-B6AAF7A1FF3C}" srcOrd="1" destOrd="0" presId="urn:microsoft.com/office/officeart/2005/8/layout/process1"/>
    <dgm:cxn modelId="{3FD66139-C51D-DE44-B927-D2F18DCDECCD}" type="presParOf" srcId="{E1E0321D-EC1F-7046-B5A2-B6AAF7A1FF3C}" destId="{ED03B460-48CC-4C4D-A0FE-F36A50BE4D2F}" srcOrd="0" destOrd="0" presId="urn:microsoft.com/office/officeart/2005/8/layout/process1"/>
    <dgm:cxn modelId="{37CBCDF8-F1B8-8F45-AEB7-531E233355AA}" type="presParOf" srcId="{8D98BD0F-66CB-EA46-B0D6-5386AEDF1FD3}" destId="{05ABB482-377E-A245-B233-E10D17B22902}" srcOrd="2" destOrd="0" presId="urn:microsoft.com/office/officeart/2005/8/layout/process1"/>
    <dgm:cxn modelId="{81104788-C013-C14E-B213-D0319743D834}" type="presParOf" srcId="{8D98BD0F-66CB-EA46-B0D6-5386AEDF1FD3}" destId="{DD4DBAA6-A305-7F40-A8C3-4B4C5F2F7556}" srcOrd="3" destOrd="0" presId="urn:microsoft.com/office/officeart/2005/8/layout/process1"/>
    <dgm:cxn modelId="{F89A2460-5660-9E4E-BBC9-2473D86F56B0}" type="presParOf" srcId="{DD4DBAA6-A305-7F40-A8C3-4B4C5F2F7556}" destId="{11A6FCFD-60E6-0F48-B741-2E0783261728}" srcOrd="0" destOrd="0" presId="urn:microsoft.com/office/officeart/2005/8/layout/process1"/>
    <dgm:cxn modelId="{C3741FDD-1F46-DF48-A653-3A5FD080F3A8}" type="presParOf" srcId="{8D98BD0F-66CB-EA46-B0D6-5386AEDF1FD3}" destId="{EDA916F4-9828-0448-A37D-AF009E36C7D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BA0B4-3926-554A-A166-F71CC24C3535}">
      <dsp:nvSpPr>
        <dsp:cNvPr id="0" name=""/>
        <dsp:cNvSpPr/>
      </dsp:nvSpPr>
      <dsp:spPr>
        <a:xfrm>
          <a:off x="7051" y="1551306"/>
          <a:ext cx="2107663" cy="1264598"/>
        </a:xfrm>
        <a:prstGeom prst="roundRect">
          <a:avLst>
            <a:gd name="adj" fmla="val 10000"/>
          </a:avLst>
        </a:prstGeom>
        <a:gradFill rotWithShape="0">
          <a:gsLst>
            <a:gs pos="0">
              <a:schemeClr val="accent2">
                <a:shade val="80000"/>
                <a:hueOff val="0"/>
                <a:satOff val="0"/>
                <a:lumOff val="0"/>
                <a:alphaOff val="0"/>
                <a:tint val="96000"/>
                <a:lumMod val="104000"/>
              </a:schemeClr>
            </a:gs>
            <a:gs pos="100000">
              <a:schemeClr val="accent2">
                <a:shade val="80000"/>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Treatment Options</a:t>
          </a:r>
          <a:endParaRPr lang="en-US" sz="2100" kern="1200" dirty="0"/>
        </a:p>
      </dsp:txBody>
      <dsp:txXfrm>
        <a:off x="44090" y="1588345"/>
        <a:ext cx="2033585" cy="1190520"/>
      </dsp:txXfrm>
    </dsp:sp>
    <dsp:sp modelId="{E1E0321D-EC1F-7046-B5A2-B6AAF7A1FF3C}">
      <dsp:nvSpPr>
        <dsp:cNvPr id="0" name=""/>
        <dsp:cNvSpPr/>
      </dsp:nvSpPr>
      <dsp:spPr>
        <a:xfrm>
          <a:off x="2325481" y="1922255"/>
          <a:ext cx="446824" cy="522700"/>
        </a:xfrm>
        <a:prstGeom prst="rightArrow">
          <a:avLst>
            <a:gd name="adj1" fmla="val 60000"/>
            <a:gd name="adj2" fmla="val 50000"/>
          </a:avLst>
        </a:prstGeom>
        <a:gradFill rotWithShape="0">
          <a:gsLst>
            <a:gs pos="0">
              <a:schemeClr val="accent2">
                <a:shade val="90000"/>
                <a:hueOff val="0"/>
                <a:satOff val="0"/>
                <a:lumOff val="0"/>
                <a:alphaOff val="0"/>
                <a:tint val="96000"/>
                <a:lumMod val="104000"/>
              </a:schemeClr>
            </a:gs>
            <a:gs pos="100000">
              <a:schemeClr val="accent2">
                <a:shade val="90000"/>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2325481" y="2026795"/>
        <a:ext cx="312777" cy="313620"/>
      </dsp:txXfrm>
    </dsp:sp>
    <dsp:sp modelId="{05ABB482-377E-A245-B233-E10D17B22902}">
      <dsp:nvSpPr>
        <dsp:cNvPr id="0" name=""/>
        <dsp:cNvSpPr/>
      </dsp:nvSpPr>
      <dsp:spPr>
        <a:xfrm>
          <a:off x="2957780" y="1551306"/>
          <a:ext cx="2107663" cy="1264598"/>
        </a:xfrm>
        <a:prstGeom prst="roundRect">
          <a:avLst>
            <a:gd name="adj" fmla="val 10000"/>
          </a:avLst>
        </a:prstGeom>
        <a:gradFill rotWithShape="0">
          <a:gsLst>
            <a:gs pos="0">
              <a:schemeClr val="accent2">
                <a:shade val="80000"/>
                <a:hueOff val="224182"/>
                <a:satOff val="-4945"/>
                <a:lumOff val="15362"/>
                <a:alphaOff val="0"/>
                <a:tint val="96000"/>
                <a:lumMod val="104000"/>
              </a:schemeClr>
            </a:gs>
            <a:gs pos="100000">
              <a:schemeClr val="accent2">
                <a:shade val="80000"/>
                <a:hueOff val="224182"/>
                <a:satOff val="-4945"/>
                <a:lumOff val="1536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Assessment of the severity of asthma</a:t>
          </a:r>
          <a:endParaRPr lang="en-US" sz="2100" kern="1200" dirty="0"/>
        </a:p>
      </dsp:txBody>
      <dsp:txXfrm>
        <a:off x="2994819" y="1588345"/>
        <a:ext cx="2033585" cy="1190520"/>
      </dsp:txXfrm>
    </dsp:sp>
    <dsp:sp modelId="{DD4DBAA6-A305-7F40-A8C3-4B4C5F2F7556}">
      <dsp:nvSpPr>
        <dsp:cNvPr id="0" name=""/>
        <dsp:cNvSpPr/>
      </dsp:nvSpPr>
      <dsp:spPr>
        <a:xfrm>
          <a:off x="5276210" y="1922255"/>
          <a:ext cx="446824" cy="522700"/>
        </a:xfrm>
        <a:prstGeom prst="rightArrow">
          <a:avLst>
            <a:gd name="adj1" fmla="val 60000"/>
            <a:gd name="adj2" fmla="val 50000"/>
          </a:avLst>
        </a:prstGeom>
        <a:gradFill rotWithShape="0">
          <a:gsLst>
            <a:gs pos="0">
              <a:schemeClr val="accent2">
                <a:shade val="90000"/>
                <a:hueOff val="448408"/>
                <a:satOff val="-9435"/>
                <a:lumOff val="28181"/>
                <a:alphaOff val="0"/>
                <a:tint val="96000"/>
                <a:lumMod val="104000"/>
              </a:schemeClr>
            </a:gs>
            <a:gs pos="100000">
              <a:schemeClr val="accent2">
                <a:shade val="90000"/>
                <a:hueOff val="448408"/>
                <a:satOff val="-9435"/>
                <a:lumOff val="2818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5276210" y="2026795"/>
        <a:ext cx="312777" cy="313620"/>
      </dsp:txXfrm>
    </dsp:sp>
    <dsp:sp modelId="{EDA916F4-9828-0448-A37D-AF009E36C7D1}">
      <dsp:nvSpPr>
        <dsp:cNvPr id="0" name=""/>
        <dsp:cNvSpPr/>
      </dsp:nvSpPr>
      <dsp:spPr>
        <a:xfrm>
          <a:off x="5908509" y="1551306"/>
          <a:ext cx="2107663" cy="1264598"/>
        </a:xfrm>
        <a:prstGeom prst="roundRect">
          <a:avLst>
            <a:gd name="adj" fmla="val 10000"/>
          </a:avLst>
        </a:prstGeom>
        <a:gradFill rotWithShape="0">
          <a:gsLst>
            <a:gs pos="0">
              <a:schemeClr val="accent2">
                <a:shade val="80000"/>
                <a:hueOff val="448364"/>
                <a:satOff val="-9891"/>
                <a:lumOff val="30725"/>
                <a:alphaOff val="0"/>
                <a:tint val="96000"/>
                <a:lumMod val="104000"/>
              </a:schemeClr>
            </a:gs>
            <a:gs pos="100000">
              <a:schemeClr val="accent2">
                <a:shade val="80000"/>
                <a:hueOff val="448364"/>
                <a:satOff val="-9891"/>
                <a:lumOff val="3072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Management Guidelines</a:t>
          </a:r>
          <a:endParaRPr lang="en-US" sz="2100" kern="1200" dirty="0"/>
        </a:p>
      </dsp:txBody>
      <dsp:txXfrm>
        <a:off x="5945548" y="1588345"/>
        <a:ext cx="2033585" cy="11905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05355-0EB3-E04F-85D2-554E19CF24E3}" type="datetimeFigureOut">
              <a:rPr lang="en-US" smtClean="0"/>
              <a:t>1/7/2015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7177B-78AA-E749-89B2-1A5A8AD7320E}" type="slidenum">
              <a:rPr lang="en-US" smtClean="0"/>
              <a:t>‹#›</a:t>
            </a:fld>
            <a:endParaRPr lang="en-US" dirty="0"/>
          </a:p>
        </p:txBody>
      </p:sp>
    </p:spTree>
    <p:extLst>
      <p:ext uri="{BB962C8B-B14F-4D97-AF65-F5344CB8AC3E}">
        <p14:creationId xmlns:p14="http://schemas.microsoft.com/office/powerpoint/2010/main" val="25747372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uptodate.com/contents/exercise-induced-bronchoconstriction/abstract/25"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uptodate.com/contents/exercise-induced-bronchoconstriction/abstract/65"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uptodate.com/contents/exercise-induced-bronchoconstriction/abstract/2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AH to direct (histamine or methacholine) and indirect (exercise, cold air, mannitol, adenosine monophosphate.</a:t>
            </a:r>
          </a:p>
          <a:p>
            <a:r>
              <a:rPr lang="en-US" dirty="0" smtClean="0"/>
              <a:t>or isocapnic hyperventilation) challenges is a characteristic of asthma</a:t>
            </a:r>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8</a:t>
            </a:fld>
            <a:endParaRPr lang="en-US" dirty="0"/>
          </a:p>
        </p:txBody>
      </p:sp>
    </p:spTree>
    <p:extLst>
      <p:ext uri="{BB962C8B-B14F-4D97-AF65-F5344CB8AC3E}">
        <p14:creationId xmlns:p14="http://schemas.microsoft.com/office/powerpoint/2010/main" val="293486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possibly by reducing the number of symptomatic respiratory infections in this period </a:t>
            </a:r>
            <a:endParaRPr lang="en-US" b="1" dirty="0" smtClean="0"/>
          </a:p>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22</a:t>
            </a:fld>
            <a:endParaRPr lang="en-US" dirty="0"/>
          </a:p>
        </p:txBody>
      </p:sp>
    </p:spTree>
    <p:extLst>
      <p:ext uri="{BB962C8B-B14F-4D97-AF65-F5344CB8AC3E}">
        <p14:creationId xmlns:p14="http://schemas.microsoft.com/office/powerpoint/2010/main" val="3464837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relapse of childhood-onset asthma were female sex (p=0.001), younger onset age (p=0.036), and smoking (current or former; p&lt;0.001).</a:t>
            </a:r>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23</a:t>
            </a:fld>
            <a:endParaRPr lang="en-US" dirty="0"/>
          </a:p>
        </p:txBody>
      </p:sp>
    </p:spTree>
    <p:extLst>
      <p:ext uri="{BB962C8B-B14F-4D97-AF65-F5344CB8AC3E}">
        <p14:creationId xmlns:p14="http://schemas.microsoft.com/office/powerpoint/2010/main" val="2487697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Allergens:</a:t>
            </a:r>
          </a:p>
          <a:p>
            <a:pPr marL="0" indent="0" algn="l" rtl="0">
              <a:buNone/>
            </a:pPr>
            <a:r>
              <a:rPr lang="en-US" dirty="0" smtClean="0"/>
              <a:t>food, pollens, molds, dust mites, and pet dander.</a:t>
            </a:r>
          </a:p>
          <a:p>
            <a:pPr algn="l" rtl="0"/>
            <a:r>
              <a:rPr lang="en-US" b="1" dirty="0" smtClean="0"/>
              <a:t>Irritants:</a:t>
            </a:r>
          </a:p>
          <a:p>
            <a:pPr marL="0" indent="0" algn="l" rtl="0">
              <a:buNone/>
            </a:pPr>
            <a:r>
              <a:rPr lang="en-US" dirty="0" smtClean="0"/>
              <a:t>tobacco smoke, smoke from wood-burning, perfumes, cleaning agents.</a:t>
            </a:r>
          </a:p>
          <a:p>
            <a:pPr algn="l" rtl="0"/>
            <a:r>
              <a:rPr lang="en-US" b="1" dirty="0" smtClean="0"/>
              <a:t>Physiological factors :</a:t>
            </a:r>
          </a:p>
          <a:p>
            <a:pPr marL="0" indent="0" algn="l" rtl="0">
              <a:buNone/>
            </a:pPr>
            <a:r>
              <a:rPr lang="en-US" dirty="0" smtClean="0"/>
              <a:t>stress, gastroesophageal reflux (GERD), respiratory infection (viral, bacterial) and rhinitis.</a:t>
            </a:r>
          </a:p>
          <a:p>
            <a:pPr algn="l" rtl="0"/>
            <a:r>
              <a:rPr lang="en-US" b="1" dirty="0" smtClean="0"/>
              <a:t>Pharmacological factors :</a:t>
            </a:r>
          </a:p>
          <a:p>
            <a:pPr marL="0" indent="0" algn="l" rtl="0">
              <a:buNone/>
            </a:pPr>
            <a:r>
              <a:rPr lang="en-US" dirty="0" smtClean="0"/>
              <a:t>aspirin or other NSAIDs, beta blockers and sulfites.</a:t>
            </a:r>
          </a:p>
          <a:p>
            <a:pPr algn="l" rtl="0"/>
            <a:r>
              <a:rPr lang="en-US" b="1" dirty="0" smtClean="0"/>
              <a:t>Physical factors :</a:t>
            </a:r>
          </a:p>
          <a:p>
            <a:pPr marL="0" indent="0" algn="l" rtl="0">
              <a:buNone/>
            </a:pPr>
            <a:r>
              <a:rPr lang="en-US" dirty="0" smtClean="0"/>
              <a:t>exercise, hyperventilation, cold air.</a:t>
            </a:r>
          </a:p>
          <a:p>
            <a:pPr marL="0" indent="0" algn="l" rtl="0">
              <a:buNone/>
            </a:pPr>
            <a:endParaRPr lang="en-US" dirty="0" smtClean="0"/>
          </a:p>
          <a:p>
            <a:pPr marL="0" indent="0" algn="l" rtl="0">
              <a:buNone/>
            </a:pPr>
            <a:r>
              <a:rPr lang="en-US" dirty="0" smtClean="0"/>
              <a:t>GERD if</a:t>
            </a:r>
            <a:r>
              <a:rPr lang="en-US" baseline="0" dirty="0" smtClean="0"/>
              <a:t> symptomatic decrease asthma if silent no effect</a:t>
            </a:r>
          </a:p>
          <a:p>
            <a:pPr marL="0" indent="0" algn="l" rtl="0">
              <a:buNone/>
            </a:pPr>
            <a:r>
              <a:rPr lang="en-US" baseline="0" dirty="0" smtClean="0"/>
              <a:t>Samter triad</a:t>
            </a:r>
            <a:endParaRPr lang="en-US" dirty="0" smtClean="0"/>
          </a:p>
          <a:p>
            <a:pPr marL="0" indent="0" algn="l" rtl="0">
              <a:buNone/>
            </a:pPr>
            <a:endParaRPr lang="en-US" dirty="0" smtClean="0"/>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25</a:t>
            </a:fld>
            <a:endParaRPr lang="en-US" dirty="0"/>
          </a:p>
        </p:txBody>
      </p:sp>
    </p:spTree>
    <p:extLst>
      <p:ext uri="{BB962C8B-B14F-4D97-AF65-F5344CB8AC3E}">
        <p14:creationId xmlns:p14="http://schemas.microsoft.com/office/powerpoint/2010/main" val="1514621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rtl="0">
              <a:lnSpc>
                <a:spcPct val="90000"/>
              </a:lnSpc>
            </a:pPr>
            <a:r>
              <a:rPr lang="en-US" dirty="0" smtClean="0"/>
              <a:t>Tachypnea</a:t>
            </a:r>
          </a:p>
          <a:p>
            <a:pPr lvl="1" algn="l" rtl="0">
              <a:lnSpc>
                <a:spcPct val="90000"/>
              </a:lnSpc>
            </a:pPr>
            <a:r>
              <a:rPr lang="en-US" dirty="0" smtClean="0"/>
              <a:t>Use of accessory muscles of respiration.</a:t>
            </a:r>
          </a:p>
          <a:p>
            <a:pPr lvl="1" algn="l" rtl="0">
              <a:lnSpc>
                <a:spcPct val="90000"/>
              </a:lnSpc>
            </a:pPr>
            <a:r>
              <a:rPr lang="en-US" dirty="0" smtClean="0"/>
              <a:t>Barrel Chest (Overinflated)</a:t>
            </a:r>
          </a:p>
          <a:p>
            <a:pPr lvl="1" algn="l" rtl="0">
              <a:lnSpc>
                <a:spcPct val="90000"/>
              </a:lnSpc>
            </a:pPr>
            <a:r>
              <a:rPr lang="en-US" dirty="0" smtClean="0"/>
              <a:t>Cyanosis</a:t>
            </a:r>
          </a:p>
          <a:p>
            <a:pPr lvl="1" algn="l" rtl="0">
              <a:lnSpc>
                <a:spcPct val="90000"/>
              </a:lnSpc>
            </a:pPr>
            <a:r>
              <a:rPr lang="en-US" dirty="0" smtClean="0"/>
              <a:t>signs of allergy in skin, nose, eyes.</a:t>
            </a:r>
          </a:p>
          <a:p>
            <a:pPr lvl="1" algn="l" rtl="0">
              <a:lnSpc>
                <a:spcPct val="90000"/>
              </a:lnSpc>
            </a:pPr>
            <a:endParaRPr lang="en-US" dirty="0" smtClean="0"/>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28</a:t>
            </a:fld>
            <a:endParaRPr lang="en-US" dirty="0"/>
          </a:p>
        </p:txBody>
      </p:sp>
    </p:spTree>
    <p:extLst>
      <p:ext uri="{BB962C8B-B14F-4D97-AF65-F5344CB8AC3E}">
        <p14:creationId xmlns:p14="http://schemas.microsoft.com/office/powerpoint/2010/main" val="4083199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Peak flow variability is not specific to asthma and so its diagnostic value is debatable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Relationship between airway</a:t>
            </a:r>
            <a:r>
              <a:rPr lang="en-US" baseline="0" dirty="0" smtClean="0"/>
              <a:t> r</a:t>
            </a:r>
            <a:r>
              <a:rPr lang="en-US" dirty="0" smtClean="0"/>
              <a:t>esponsiveness to mannitol and to methacholine and markers of airway inflammation,</a:t>
            </a:r>
            <a:r>
              <a:rPr lang="en-US" baseline="0" dirty="0" smtClean="0"/>
              <a:t> </a:t>
            </a:r>
            <a:r>
              <a:rPr lang="en-US" dirty="0" smtClean="0"/>
              <a:t>peak flow variability and quality of life in asthma patients. Clin Exp Allergy 2</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36</a:t>
            </a:fld>
            <a:endParaRPr lang="en-US" dirty="0"/>
          </a:p>
        </p:txBody>
      </p:sp>
    </p:spTree>
    <p:extLst>
      <p:ext uri="{BB962C8B-B14F-4D97-AF65-F5344CB8AC3E}">
        <p14:creationId xmlns:p14="http://schemas.microsoft.com/office/powerpoint/2010/main" val="2341483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Used to exclude other condition (mass with tracheal compression ,pneumothorax)</a:t>
            </a:r>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40</a:t>
            </a:fld>
            <a:endParaRPr lang="en-US" dirty="0"/>
          </a:p>
        </p:txBody>
      </p:sp>
    </p:spTree>
    <p:extLst>
      <p:ext uri="{BB962C8B-B14F-4D97-AF65-F5344CB8AC3E}">
        <p14:creationId xmlns:p14="http://schemas.microsoft.com/office/powerpoint/2010/main" val="2454358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exclude RVH in cor pulmonale)</a:t>
            </a:r>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41</a:t>
            </a:fld>
            <a:endParaRPr lang="en-US" dirty="0"/>
          </a:p>
        </p:txBody>
      </p:sp>
    </p:spTree>
    <p:extLst>
      <p:ext uri="{BB962C8B-B14F-4D97-AF65-F5344CB8AC3E}">
        <p14:creationId xmlns:p14="http://schemas.microsoft.com/office/powerpoint/2010/main" val="2549813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http://www.onlinecpg.com/ast/SEARCH/SR/Parsons%202005%20EIB.pdf</a:t>
            </a:r>
          </a:p>
          <a:p>
            <a:endParaRPr lang="en-US" dirty="0" smtClean="0"/>
          </a:p>
          <a:p>
            <a:r>
              <a:rPr lang="en-US" sz="1200" b="0" i="0" kern="1200" dirty="0" smtClean="0">
                <a:solidFill>
                  <a:schemeClr val="tx1"/>
                </a:solidFill>
                <a:effectLst/>
                <a:latin typeface="+mn-lt"/>
                <a:ea typeface="+mn-ea"/>
                <a:cs typeface="+mn-cs"/>
              </a:rPr>
              <a:t>Parsons JP, </a:t>
            </a:r>
            <a:r>
              <a:rPr lang="en-US" sz="1200" b="0" i="0" kern="1200" dirty="0" err="1" smtClean="0">
                <a:solidFill>
                  <a:schemeClr val="tx1"/>
                </a:solidFill>
                <a:effectLst/>
                <a:latin typeface="+mn-lt"/>
                <a:ea typeface="+mn-ea"/>
                <a:cs typeface="+mn-cs"/>
              </a:rPr>
              <a:t>Mastronarde</a:t>
            </a:r>
            <a:r>
              <a:rPr lang="en-US" sz="1200" b="0" i="0" kern="1200" dirty="0" smtClean="0">
                <a:solidFill>
                  <a:schemeClr val="tx1"/>
                </a:solidFill>
                <a:effectLst/>
                <a:latin typeface="+mn-lt"/>
                <a:ea typeface="+mn-ea"/>
                <a:cs typeface="+mn-cs"/>
              </a:rPr>
              <a:t> JG. Exercise-induced bronchoconstriction in athletes. </a:t>
            </a:r>
            <a:r>
              <a:rPr lang="en-US" sz="1200" b="0" i="1" kern="1200" dirty="0" smtClean="0">
                <a:solidFill>
                  <a:schemeClr val="tx1"/>
                </a:solidFill>
                <a:effectLst/>
                <a:latin typeface="+mn-lt"/>
                <a:ea typeface="+mn-ea"/>
                <a:cs typeface="+mn-cs"/>
              </a:rPr>
              <a:t>Chest</a:t>
            </a:r>
            <a:r>
              <a:rPr lang="en-US" sz="1200" b="0" i="0" kern="1200" dirty="0" smtClean="0">
                <a:solidFill>
                  <a:schemeClr val="tx1"/>
                </a:solidFill>
                <a:effectLst/>
                <a:latin typeface="+mn-lt"/>
                <a:ea typeface="+mn-ea"/>
                <a:cs typeface="+mn-cs"/>
              </a:rPr>
              <a:t>. 2005;128(6):3966–3974</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43</a:t>
            </a:fld>
            <a:endParaRPr lang="en-US" dirty="0"/>
          </a:p>
        </p:txBody>
      </p:sp>
    </p:spTree>
    <p:extLst>
      <p:ext uri="{BB962C8B-B14F-4D97-AF65-F5344CB8AC3E}">
        <p14:creationId xmlns:p14="http://schemas.microsoft.com/office/powerpoint/2010/main" val="1618585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5. </a:t>
            </a:r>
            <a:r>
              <a:rPr lang="en-US" sz="1200" b="0" i="0" kern="1200" dirty="0" err="1" smtClean="0">
                <a:solidFill>
                  <a:schemeClr val="tx1"/>
                </a:solidFill>
                <a:effectLst/>
                <a:latin typeface="+mn-lt"/>
                <a:ea typeface="+mn-ea"/>
                <a:cs typeface="+mn-cs"/>
              </a:rPr>
              <a:t>Weiler</a:t>
            </a:r>
            <a:r>
              <a:rPr lang="en-US" sz="1200" b="0" i="0" kern="1200" dirty="0" smtClean="0">
                <a:solidFill>
                  <a:schemeClr val="tx1"/>
                </a:solidFill>
                <a:effectLst/>
                <a:latin typeface="+mn-lt"/>
                <a:ea typeface="+mn-ea"/>
                <a:cs typeface="+mn-cs"/>
              </a:rPr>
              <a:t> JM, </a:t>
            </a:r>
            <a:r>
              <a:rPr lang="en-US" sz="1200" b="0" i="0" kern="1200" dirty="0" err="1" smtClean="0">
                <a:solidFill>
                  <a:schemeClr val="tx1"/>
                </a:solidFill>
                <a:effectLst/>
                <a:latin typeface="+mn-lt"/>
                <a:ea typeface="+mn-ea"/>
                <a:cs typeface="+mn-cs"/>
              </a:rPr>
              <a:t>Bonini</a:t>
            </a:r>
            <a:r>
              <a:rPr lang="en-US" sz="1200" b="0" i="0" kern="1200" dirty="0" smtClean="0">
                <a:solidFill>
                  <a:schemeClr val="tx1"/>
                </a:solidFill>
                <a:effectLst/>
                <a:latin typeface="+mn-lt"/>
                <a:ea typeface="+mn-ea"/>
                <a:cs typeface="+mn-cs"/>
              </a:rPr>
              <a:t> S, </a:t>
            </a:r>
            <a:r>
              <a:rPr lang="en-US" sz="1200" b="0" i="0" kern="1200" dirty="0" err="1" smtClean="0">
                <a:solidFill>
                  <a:schemeClr val="tx1"/>
                </a:solidFill>
                <a:effectLst/>
                <a:latin typeface="+mn-lt"/>
                <a:ea typeface="+mn-ea"/>
                <a:cs typeface="+mn-cs"/>
              </a:rPr>
              <a:t>Coifman</a:t>
            </a:r>
            <a:r>
              <a:rPr lang="en-US" sz="1200" b="0" i="0" kern="1200" dirty="0" smtClean="0">
                <a:solidFill>
                  <a:schemeClr val="tx1"/>
                </a:solidFill>
                <a:effectLst/>
                <a:latin typeface="+mn-lt"/>
                <a:ea typeface="+mn-ea"/>
                <a:cs typeface="+mn-cs"/>
              </a:rPr>
              <a:t> R, et al. Ad Hoc Committee of Sports Medicine Committee of American Academy of Allergy, Asthma &amp; Immunology. American Academy of Allergy, Asthma &amp; Immunology Work Group report: exercise-induced asthma. </a:t>
            </a:r>
            <a:r>
              <a:rPr lang="en-US" sz="1200" b="0" i="1" kern="1200" dirty="0" smtClean="0">
                <a:solidFill>
                  <a:schemeClr val="tx1"/>
                </a:solidFill>
                <a:effectLst/>
                <a:latin typeface="+mn-lt"/>
                <a:ea typeface="+mn-ea"/>
                <a:cs typeface="+mn-cs"/>
              </a:rPr>
              <a:t>J Allergy </a:t>
            </a:r>
            <a:r>
              <a:rPr lang="en-US" sz="1200" b="0" i="1" kern="1200" dirty="0" err="1" smtClean="0">
                <a:solidFill>
                  <a:schemeClr val="tx1"/>
                </a:solidFill>
                <a:effectLst/>
                <a:latin typeface="+mn-lt"/>
                <a:ea typeface="+mn-ea"/>
                <a:cs typeface="+mn-cs"/>
              </a:rPr>
              <a:t>Clin</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Immunol</a:t>
            </a:r>
            <a:r>
              <a:rPr lang="en-US" sz="1200" b="0" i="0" kern="1200" dirty="0" smtClean="0">
                <a:solidFill>
                  <a:schemeClr val="tx1"/>
                </a:solidFill>
                <a:effectLst/>
                <a:latin typeface="+mn-lt"/>
                <a:ea typeface="+mn-ea"/>
                <a:cs typeface="+mn-cs"/>
              </a:rPr>
              <a:t>. 2007;119(6):1349–1358.</a:t>
            </a:r>
          </a:p>
          <a:p>
            <a:r>
              <a:rPr lang="en-US" dirty="0" smtClean="0"/>
              <a:t/>
            </a:r>
            <a:br>
              <a:rPr lang="en-US" dirty="0" smtClean="0"/>
            </a:br>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44</a:t>
            </a:fld>
            <a:endParaRPr lang="en-US" dirty="0"/>
          </a:p>
        </p:txBody>
      </p:sp>
    </p:spTree>
    <p:extLst>
      <p:ext uri="{BB962C8B-B14F-4D97-AF65-F5344CB8AC3E}">
        <p14:creationId xmlns:p14="http://schemas.microsoft.com/office/powerpoint/2010/main" val="3575285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45</a:t>
            </a:fld>
            <a:endParaRPr lang="en-US" dirty="0"/>
          </a:p>
        </p:txBody>
      </p:sp>
    </p:spTree>
    <p:extLst>
      <p:ext uri="{BB962C8B-B14F-4D97-AF65-F5344CB8AC3E}">
        <p14:creationId xmlns:p14="http://schemas.microsoft.com/office/powerpoint/2010/main" val="27476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 adapted from http://www.nature.com/ni/journal/v11/n7/full/ni.1892.html</a:t>
            </a:r>
          </a:p>
          <a:p>
            <a:endParaRPr lang="en-US" dirty="0" smtClean="0"/>
          </a:p>
          <a:p>
            <a:r>
              <a:rPr lang="en-US" dirty="0" smtClean="0"/>
              <a:t>http://www.ncbi.nlm.nih.gov/pubmed/16799089</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9</a:t>
            </a:fld>
            <a:endParaRPr lang="en-US" dirty="0"/>
          </a:p>
        </p:txBody>
      </p:sp>
    </p:spTree>
    <p:extLst>
      <p:ext uri="{BB962C8B-B14F-4D97-AF65-F5344CB8AC3E}">
        <p14:creationId xmlns:p14="http://schemas.microsoft.com/office/powerpoint/2010/main" val="3623413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46</a:t>
            </a:fld>
            <a:endParaRPr lang="en-US" dirty="0"/>
          </a:p>
        </p:txBody>
      </p:sp>
    </p:spTree>
    <p:extLst>
      <p:ext uri="{BB962C8B-B14F-4D97-AF65-F5344CB8AC3E}">
        <p14:creationId xmlns:p14="http://schemas.microsoft.com/office/powerpoint/2010/main" val="759024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hlinkClick r:id="rId3"/>
              </a:rPr>
              <a:t>Parsons JP, </a:t>
            </a:r>
            <a:r>
              <a:rPr lang="en-US" sz="1200" b="0" i="0" u="none" strike="noStrike" kern="1200" dirty="0" err="1" smtClean="0">
                <a:solidFill>
                  <a:schemeClr val="tx1"/>
                </a:solidFill>
                <a:effectLst/>
                <a:latin typeface="+mn-lt"/>
                <a:ea typeface="+mn-ea"/>
                <a:cs typeface="+mn-cs"/>
                <a:hlinkClick r:id="rId3"/>
              </a:rPr>
              <a:t>Hallstrand</a:t>
            </a:r>
            <a:r>
              <a:rPr lang="en-US" sz="1200" b="0" i="0" u="none" strike="noStrike" kern="1200" dirty="0" smtClean="0">
                <a:solidFill>
                  <a:schemeClr val="tx1"/>
                </a:solidFill>
                <a:effectLst/>
                <a:latin typeface="+mn-lt"/>
                <a:ea typeface="+mn-ea"/>
                <a:cs typeface="+mn-cs"/>
                <a:hlinkClick r:id="rId3"/>
              </a:rPr>
              <a:t> TS, </a:t>
            </a:r>
            <a:r>
              <a:rPr lang="en-US" sz="1200" b="0" i="0" u="none" strike="noStrike" kern="1200" dirty="0" err="1" smtClean="0">
                <a:solidFill>
                  <a:schemeClr val="tx1"/>
                </a:solidFill>
                <a:effectLst/>
                <a:latin typeface="+mn-lt"/>
                <a:ea typeface="+mn-ea"/>
                <a:cs typeface="+mn-cs"/>
                <a:hlinkClick r:id="rId3"/>
              </a:rPr>
              <a:t>Mastronarde</a:t>
            </a:r>
            <a:r>
              <a:rPr lang="en-US" sz="1200" b="0" i="0" u="none" strike="noStrike" kern="1200" dirty="0" smtClean="0">
                <a:solidFill>
                  <a:schemeClr val="tx1"/>
                </a:solidFill>
                <a:effectLst/>
                <a:latin typeface="+mn-lt"/>
                <a:ea typeface="+mn-ea"/>
                <a:cs typeface="+mn-cs"/>
                <a:hlinkClick r:id="rId3"/>
              </a:rPr>
              <a:t> JG, et al. An official American Thoracic Society clinical practice guideline: exercise-induced bronchoconstriction. Am J </a:t>
            </a:r>
            <a:r>
              <a:rPr lang="en-US" sz="1200" b="0" i="0" u="none" strike="noStrike" kern="1200" dirty="0" err="1" smtClean="0">
                <a:solidFill>
                  <a:schemeClr val="tx1"/>
                </a:solidFill>
                <a:effectLst/>
                <a:latin typeface="+mn-lt"/>
                <a:ea typeface="+mn-ea"/>
                <a:cs typeface="+mn-cs"/>
                <a:hlinkClick r:id="rId3"/>
              </a:rPr>
              <a:t>Respir</a:t>
            </a:r>
            <a:r>
              <a:rPr lang="en-US" sz="1200" b="0" i="0" u="none" strike="noStrike" kern="1200" dirty="0" smtClean="0">
                <a:solidFill>
                  <a:schemeClr val="tx1"/>
                </a:solidFill>
                <a:effectLst/>
                <a:latin typeface="+mn-lt"/>
                <a:ea typeface="+mn-ea"/>
                <a:cs typeface="+mn-cs"/>
                <a:hlinkClick r:id="rId3"/>
              </a:rPr>
              <a:t> </a:t>
            </a:r>
            <a:r>
              <a:rPr lang="en-US" sz="1200" b="0" i="0" u="none" strike="noStrike" kern="1200" dirty="0" err="1" smtClean="0">
                <a:solidFill>
                  <a:schemeClr val="tx1"/>
                </a:solidFill>
                <a:effectLst/>
                <a:latin typeface="+mn-lt"/>
                <a:ea typeface="+mn-ea"/>
                <a:cs typeface="+mn-cs"/>
                <a:hlinkClick r:id="rId3"/>
              </a:rPr>
              <a:t>Crit</a:t>
            </a:r>
            <a:r>
              <a:rPr lang="en-US" sz="1200" b="0" i="0" u="none" strike="noStrike" kern="1200" dirty="0" smtClean="0">
                <a:solidFill>
                  <a:schemeClr val="tx1"/>
                </a:solidFill>
                <a:effectLst/>
                <a:latin typeface="+mn-lt"/>
                <a:ea typeface="+mn-ea"/>
                <a:cs typeface="+mn-cs"/>
                <a:hlinkClick r:id="rId3"/>
              </a:rPr>
              <a:t> Care Med 2013; 187:1016.</a:t>
            </a:r>
            <a:endParaRPr lang="en-US" sz="1200" b="0" i="0" kern="1200" dirty="0" smtClean="0">
              <a:solidFill>
                <a:schemeClr val="tx1"/>
              </a:solidFill>
              <a:effectLst/>
              <a:latin typeface="+mn-lt"/>
              <a:ea typeface="+mn-ea"/>
              <a:cs typeface="+mn-cs"/>
            </a:endParaRPr>
          </a:p>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47</a:t>
            </a:fld>
            <a:endParaRPr lang="en-US" dirty="0"/>
          </a:p>
        </p:txBody>
      </p:sp>
    </p:spTree>
    <p:extLst>
      <p:ext uri="{BB962C8B-B14F-4D97-AF65-F5344CB8AC3E}">
        <p14:creationId xmlns:p14="http://schemas.microsoft.com/office/powerpoint/2010/main" val="408916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hlinkClick r:id="rId4"/>
              </a:rPr>
              <a:t>Parsons JP, </a:t>
            </a:r>
            <a:r>
              <a:rPr lang="en-US" sz="1200" b="0" i="0" u="none" strike="noStrike" kern="1200" dirty="0" err="1" smtClean="0">
                <a:solidFill>
                  <a:schemeClr val="tx1"/>
                </a:solidFill>
                <a:effectLst/>
                <a:latin typeface="+mn-lt"/>
                <a:ea typeface="+mn-ea"/>
                <a:cs typeface="+mn-cs"/>
                <a:hlinkClick r:id="rId4"/>
              </a:rPr>
              <a:t>Hallstrand</a:t>
            </a:r>
            <a:r>
              <a:rPr lang="en-US" sz="1200" b="0" i="0" u="none" strike="noStrike" kern="1200" dirty="0" smtClean="0">
                <a:solidFill>
                  <a:schemeClr val="tx1"/>
                </a:solidFill>
                <a:effectLst/>
                <a:latin typeface="+mn-lt"/>
                <a:ea typeface="+mn-ea"/>
                <a:cs typeface="+mn-cs"/>
                <a:hlinkClick r:id="rId4"/>
              </a:rPr>
              <a:t> TS, </a:t>
            </a:r>
            <a:r>
              <a:rPr lang="en-US" sz="1200" b="0" i="0" u="none" strike="noStrike" kern="1200" dirty="0" err="1" smtClean="0">
                <a:solidFill>
                  <a:schemeClr val="tx1"/>
                </a:solidFill>
                <a:effectLst/>
                <a:latin typeface="+mn-lt"/>
                <a:ea typeface="+mn-ea"/>
                <a:cs typeface="+mn-cs"/>
                <a:hlinkClick r:id="rId4"/>
              </a:rPr>
              <a:t>Mastronarde</a:t>
            </a:r>
            <a:r>
              <a:rPr lang="en-US" sz="1200" b="0" i="0" u="none" strike="noStrike" kern="1200" dirty="0" smtClean="0">
                <a:solidFill>
                  <a:schemeClr val="tx1"/>
                </a:solidFill>
                <a:effectLst/>
                <a:latin typeface="+mn-lt"/>
                <a:ea typeface="+mn-ea"/>
                <a:cs typeface="+mn-cs"/>
                <a:hlinkClick r:id="rId4"/>
              </a:rPr>
              <a:t> JG, et al. An official American Thoracic Society clinical practice guideline: exercise-induced bronchoconstriction. Am J </a:t>
            </a:r>
            <a:r>
              <a:rPr lang="en-US" sz="1200" b="0" i="0" u="none" strike="noStrike" kern="1200" dirty="0" err="1" smtClean="0">
                <a:solidFill>
                  <a:schemeClr val="tx1"/>
                </a:solidFill>
                <a:effectLst/>
                <a:latin typeface="+mn-lt"/>
                <a:ea typeface="+mn-ea"/>
                <a:cs typeface="+mn-cs"/>
                <a:hlinkClick r:id="rId4"/>
              </a:rPr>
              <a:t>Respir</a:t>
            </a:r>
            <a:r>
              <a:rPr lang="en-US" sz="1200" b="0" i="0" u="none" strike="noStrike" kern="1200" dirty="0" smtClean="0">
                <a:solidFill>
                  <a:schemeClr val="tx1"/>
                </a:solidFill>
                <a:effectLst/>
                <a:latin typeface="+mn-lt"/>
                <a:ea typeface="+mn-ea"/>
                <a:cs typeface="+mn-cs"/>
                <a:hlinkClick r:id="rId4"/>
              </a:rPr>
              <a:t> </a:t>
            </a:r>
            <a:r>
              <a:rPr lang="en-US" sz="1200" b="0" i="0" u="none" strike="noStrike" kern="1200" dirty="0" err="1" smtClean="0">
                <a:solidFill>
                  <a:schemeClr val="tx1"/>
                </a:solidFill>
                <a:effectLst/>
                <a:latin typeface="+mn-lt"/>
                <a:ea typeface="+mn-ea"/>
                <a:cs typeface="+mn-cs"/>
                <a:hlinkClick r:id="rId4"/>
              </a:rPr>
              <a:t>Crit</a:t>
            </a:r>
            <a:r>
              <a:rPr lang="en-US" sz="1200" b="0" i="0" u="none" strike="noStrike" kern="1200" dirty="0" smtClean="0">
                <a:solidFill>
                  <a:schemeClr val="tx1"/>
                </a:solidFill>
                <a:effectLst/>
                <a:latin typeface="+mn-lt"/>
                <a:ea typeface="+mn-ea"/>
                <a:cs typeface="+mn-cs"/>
                <a:hlinkClick r:id="rId4"/>
              </a:rPr>
              <a:t> Care Med 2013; 187:1016.</a:t>
            </a: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hlinkClick r:id="rId3"/>
              </a:rPr>
              <a:t>Edelman JM, Turpin JA, </a:t>
            </a:r>
            <a:r>
              <a:rPr lang="en-US" sz="1200" b="0" i="0" u="none" strike="noStrike" kern="1200" dirty="0" err="1" smtClean="0">
                <a:solidFill>
                  <a:schemeClr val="tx1"/>
                </a:solidFill>
                <a:effectLst/>
                <a:latin typeface="+mn-lt"/>
                <a:ea typeface="+mn-ea"/>
                <a:cs typeface="+mn-cs"/>
                <a:hlinkClick r:id="rId3"/>
              </a:rPr>
              <a:t>Bronsky</a:t>
            </a:r>
            <a:r>
              <a:rPr lang="en-US" sz="1200" b="0" i="0" u="none" strike="noStrike" kern="1200" dirty="0" smtClean="0">
                <a:solidFill>
                  <a:schemeClr val="tx1"/>
                </a:solidFill>
                <a:effectLst/>
                <a:latin typeface="+mn-lt"/>
                <a:ea typeface="+mn-ea"/>
                <a:cs typeface="+mn-cs"/>
                <a:hlinkClick r:id="rId3"/>
              </a:rPr>
              <a:t> EA, et al. Oral </a:t>
            </a:r>
            <a:r>
              <a:rPr lang="en-US" sz="1200" b="0" i="0" u="none" strike="noStrike" kern="1200" dirty="0" err="1" smtClean="0">
                <a:solidFill>
                  <a:schemeClr val="tx1"/>
                </a:solidFill>
                <a:effectLst/>
                <a:latin typeface="+mn-lt"/>
                <a:ea typeface="+mn-ea"/>
                <a:cs typeface="+mn-cs"/>
                <a:hlinkClick r:id="rId3"/>
              </a:rPr>
              <a:t>montelukast</a:t>
            </a:r>
            <a:r>
              <a:rPr lang="en-US" sz="1200" b="0" i="0" u="none" strike="noStrike" kern="1200" dirty="0" smtClean="0">
                <a:solidFill>
                  <a:schemeClr val="tx1"/>
                </a:solidFill>
                <a:effectLst/>
                <a:latin typeface="+mn-lt"/>
                <a:ea typeface="+mn-ea"/>
                <a:cs typeface="+mn-cs"/>
                <a:hlinkClick r:id="rId3"/>
              </a:rPr>
              <a:t> compared with inhaled </a:t>
            </a:r>
            <a:r>
              <a:rPr lang="en-US" sz="1200" b="0" i="0" u="none" strike="noStrike" kern="1200" dirty="0" err="1" smtClean="0">
                <a:solidFill>
                  <a:schemeClr val="tx1"/>
                </a:solidFill>
                <a:effectLst/>
                <a:latin typeface="+mn-lt"/>
                <a:ea typeface="+mn-ea"/>
                <a:cs typeface="+mn-cs"/>
                <a:hlinkClick r:id="rId3"/>
              </a:rPr>
              <a:t>salmeterol</a:t>
            </a:r>
            <a:r>
              <a:rPr lang="en-US" sz="1200" b="0" i="0" u="none" strike="noStrike" kern="1200" dirty="0" smtClean="0">
                <a:solidFill>
                  <a:schemeClr val="tx1"/>
                </a:solidFill>
                <a:effectLst/>
                <a:latin typeface="+mn-lt"/>
                <a:ea typeface="+mn-ea"/>
                <a:cs typeface="+mn-cs"/>
                <a:hlinkClick r:id="rId3"/>
              </a:rPr>
              <a:t> to prevent exercise-induced bronchoconstriction. A randomized, double-blind trial. Exercise Study Group. Ann Intern Med 2000; 132:97.</a:t>
            </a:r>
            <a:endParaRPr lang="en-US" sz="1200" b="0" i="0" kern="1200" dirty="0" smtClean="0">
              <a:solidFill>
                <a:schemeClr val="tx1"/>
              </a:solidFill>
              <a:effectLst/>
              <a:latin typeface="+mn-lt"/>
              <a:ea typeface="+mn-ea"/>
              <a:cs typeface="+mn-cs"/>
            </a:endParaRPr>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48</a:t>
            </a:fld>
            <a:endParaRPr lang="en-US" dirty="0"/>
          </a:p>
        </p:txBody>
      </p:sp>
    </p:spTree>
    <p:extLst>
      <p:ext uri="{BB962C8B-B14F-4D97-AF65-F5344CB8AC3E}">
        <p14:creationId xmlns:p14="http://schemas.microsoft.com/office/powerpoint/2010/main" val="1042154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spirometry interpretation algorithm</a:t>
            </a:r>
          </a:p>
          <a:p>
            <a:r>
              <a:rPr lang="en-US" dirty="0" smtClean="0"/>
              <a:t>Primary Care Respiratory Alliance of Canada approach</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49</a:t>
            </a:fld>
            <a:endParaRPr lang="en-US" dirty="0"/>
          </a:p>
        </p:txBody>
      </p:sp>
    </p:spTree>
    <p:extLst>
      <p:ext uri="{BB962C8B-B14F-4D97-AF65-F5344CB8AC3E}">
        <p14:creationId xmlns:p14="http://schemas.microsoft.com/office/powerpoint/2010/main" val="415603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Onset often in early life. COPD later in life highest prevalence at 75 years</a:t>
            </a:r>
          </a:p>
          <a:p>
            <a:endParaRPr lang="en-US" dirty="0" smtClean="0"/>
          </a:p>
          <a:p>
            <a:r>
              <a:rPr lang="en-US" dirty="0" smtClean="0"/>
              <a:t>Direct relationship between COPD and smoking.</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Asthma is episodic in nature. COPD is progressive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Reversibility of airway obstruction is a hallmark feature of asthma. In COPD, the obstruction is persistent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asthma there could be history of atopy with specific known allergens, unlike COPD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50</a:t>
            </a:fld>
            <a:endParaRPr lang="en-US" dirty="0"/>
          </a:p>
        </p:txBody>
      </p:sp>
    </p:spTree>
    <p:extLst>
      <p:ext uri="{BB962C8B-B14F-4D97-AF65-F5344CB8AC3E}">
        <p14:creationId xmlns:p14="http://schemas.microsoft.com/office/powerpoint/2010/main" val="223698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F7177B-78AA-E749-89B2-1A5A8AD7320E}" type="slidenum">
              <a:rPr lang="en-US" smtClean="0"/>
              <a:t>55</a:t>
            </a:fld>
            <a:endParaRPr lang="en-US" dirty="0"/>
          </a:p>
        </p:txBody>
      </p:sp>
    </p:spTree>
    <p:extLst>
      <p:ext uri="{BB962C8B-B14F-4D97-AF65-F5344CB8AC3E}">
        <p14:creationId xmlns:p14="http://schemas.microsoft.com/office/powerpoint/2010/main" val="2296059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7177B-78AA-E749-89B2-1A5A8AD7320E}" type="slidenum">
              <a:rPr lang="en-US" smtClean="0"/>
              <a:t>56</a:t>
            </a:fld>
            <a:endParaRPr lang="en-US" dirty="0"/>
          </a:p>
        </p:txBody>
      </p:sp>
    </p:spTree>
    <p:extLst>
      <p:ext uri="{BB962C8B-B14F-4D97-AF65-F5344CB8AC3E}">
        <p14:creationId xmlns:p14="http://schemas.microsoft.com/office/powerpoint/2010/main" val="4030451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ff</a:t>
            </a:r>
            <a:endParaRPr lang="en-US" dirty="0"/>
          </a:p>
        </p:txBody>
      </p:sp>
      <p:sp>
        <p:nvSpPr>
          <p:cNvPr id="4" name="Slide Number Placeholder 3"/>
          <p:cNvSpPr>
            <a:spLocks noGrp="1"/>
          </p:cNvSpPr>
          <p:nvPr>
            <p:ph type="sldNum" sz="quarter" idx="10"/>
          </p:nvPr>
        </p:nvSpPr>
        <p:spPr/>
        <p:txBody>
          <a:bodyPr/>
          <a:lstStyle/>
          <a:p>
            <a:fld id="{48F7177B-78AA-E749-89B2-1A5A8AD7320E}" type="slidenum">
              <a:rPr lang="en-US" smtClean="0"/>
              <a:t>65</a:t>
            </a:fld>
            <a:endParaRPr lang="en-US" dirty="0"/>
          </a:p>
        </p:txBody>
      </p:sp>
    </p:spTree>
    <p:extLst>
      <p:ext uri="{BB962C8B-B14F-4D97-AF65-F5344CB8AC3E}">
        <p14:creationId xmlns:p14="http://schemas.microsoft.com/office/powerpoint/2010/main" val="1688076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7177B-78AA-E749-89B2-1A5A8AD7320E}" type="slidenum">
              <a:rPr lang="en-US" smtClean="0"/>
              <a:t>77</a:t>
            </a:fld>
            <a:endParaRPr lang="en-US" dirty="0"/>
          </a:p>
        </p:txBody>
      </p:sp>
    </p:spTree>
    <p:extLst>
      <p:ext uri="{BB962C8B-B14F-4D97-AF65-F5344CB8AC3E}">
        <p14:creationId xmlns:p14="http://schemas.microsoft.com/office/powerpoint/2010/main" val="1188501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2"/>
                </a:solidFill>
              </a:rPr>
              <a:t>Q1) Asthma is a disease of the airways or breathing tubes in the lungs. These airways carry air to the lungs. Airways get smaller and smaller like branches of a tree. When asthma is under control, the airways are clear and air flows easily in and out of the lungs.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endParaRPr>
          </a:p>
          <a:p>
            <a:pPr algn="l" rtl="0"/>
            <a:r>
              <a:rPr lang="en-US" sz="1200" dirty="0" smtClean="0">
                <a:solidFill>
                  <a:schemeClr val="tx2"/>
                </a:solidFill>
              </a:rPr>
              <a:t>Q2) Because you have asthma, your airways are very sensitive. They may react to things called triggers (things that can cause asthma episodes). When you are around triggers, your breathing tubes may become swollen, tighten up, and make a lot of mucus. This will make it harder for you to breathe.</a:t>
            </a:r>
          </a:p>
          <a:p>
            <a:pPr algn="l" rtl="0"/>
            <a:r>
              <a:rPr lang="en-US" sz="1200" dirty="0" smtClean="0">
                <a:solidFill>
                  <a:schemeClr val="tx2"/>
                </a:solidFill>
              </a:rPr>
              <a:t>It is important to find out what your asthma triggers are and learn ways to avoid them.</a:t>
            </a:r>
          </a:p>
          <a:p>
            <a:pPr algn="l" rtl="0"/>
            <a:endParaRPr lang="en-US" sz="1200" dirty="0" smtClean="0">
              <a:solidFill>
                <a:schemeClr val="tx2"/>
              </a:solidFill>
            </a:endParaRPr>
          </a:p>
          <a:p>
            <a:pPr algn="l" rtl="0"/>
            <a:r>
              <a:rPr lang="en-US" sz="1200" dirty="0" smtClean="0">
                <a:solidFill>
                  <a:schemeClr val="tx2"/>
                </a:solidFill>
              </a:rPr>
              <a:t>Q3)</a:t>
            </a:r>
            <a:r>
              <a:rPr lang="en-US" sz="1200" baseline="0" dirty="0" smtClean="0">
                <a:solidFill>
                  <a:schemeClr val="tx2"/>
                </a:solidFill>
              </a:rPr>
              <a:t> </a:t>
            </a:r>
            <a:r>
              <a:rPr lang="en-US" dirty="0" smtClean="0">
                <a:solidFill>
                  <a:schemeClr val="tx2"/>
                </a:solidFill>
              </a:rPr>
              <a:t>Prevent hospitalization and emergency room visits.</a:t>
            </a:r>
          </a:p>
          <a:p>
            <a:pPr algn="l" rtl="0"/>
            <a:r>
              <a:rPr lang="en-US" dirty="0" smtClean="0">
                <a:solidFill>
                  <a:schemeClr val="tx2"/>
                </a:solidFill>
              </a:rPr>
              <a:t> Prevent school absences.</a:t>
            </a:r>
          </a:p>
          <a:p>
            <a:pPr algn="l" rtl="0"/>
            <a:r>
              <a:rPr lang="en-US" dirty="0" smtClean="0">
                <a:solidFill>
                  <a:schemeClr val="tx2"/>
                </a:solidFill>
              </a:rPr>
              <a:t> Prevent disturbed sleep.</a:t>
            </a:r>
          </a:p>
          <a:p>
            <a:pPr algn="l" rtl="0"/>
            <a:r>
              <a:rPr lang="en-US" dirty="0" smtClean="0">
                <a:solidFill>
                  <a:schemeClr val="tx2"/>
                </a:solidFill>
              </a:rPr>
              <a:t> Allow full participation in activities such as playing, exercise, and sports.</a:t>
            </a:r>
          </a:p>
          <a:p>
            <a:pPr algn="l" rtl="0"/>
            <a:endParaRPr lang="en-US" sz="1200"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8F7177B-78AA-E749-89B2-1A5A8AD7320E}" type="slidenum">
              <a:rPr lang="en-US" smtClean="0"/>
              <a:t>78</a:t>
            </a:fld>
            <a:endParaRPr lang="en-US" dirty="0"/>
          </a:p>
        </p:txBody>
      </p:sp>
    </p:spTree>
    <p:extLst>
      <p:ext uri="{BB962C8B-B14F-4D97-AF65-F5344CB8AC3E}">
        <p14:creationId xmlns:p14="http://schemas.microsoft.com/office/powerpoint/2010/main" val="4256387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C51FEBF-68D8-4EF9-B6FA-F1AA1303DCBF}" type="slidenum">
              <a:rPr lang="x-none"/>
              <a:pPr/>
              <a:t>10</a:t>
            </a:fld>
            <a:endParaRPr lang="en-US" dirty="0"/>
          </a:p>
        </p:txBody>
      </p:sp>
      <p:sp>
        <p:nvSpPr>
          <p:cNvPr id="368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a:fld id="{0F0F9147-9F71-4464-97D6-94B075F56D5F}" type="slidenum">
              <a:rPr lang="x-none" sz="1200">
                <a:latin typeface="Times New Roman" pitchFamily="18" charset="0"/>
                <a:cs typeface="Times New Roman" pitchFamily="18" charset="0"/>
              </a:rPr>
              <a:pPr algn="r" rtl="0"/>
              <a:t>10</a:t>
            </a:fld>
            <a:endParaRPr lang="en-US" sz="1200" dirty="0">
              <a:latin typeface="Times New Roman" pitchFamily="18" charset="0"/>
              <a:cs typeface="Times New Roman" pitchFamily="18" charset="0"/>
            </a:endParaRPr>
          </a:p>
        </p:txBody>
      </p:sp>
      <p:sp>
        <p:nvSpPr>
          <p:cNvPr id="36867" name="Rectangle 2"/>
          <p:cNvSpPr>
            <a:spLocks noGrp="1" noRot="1" noChangeAspect="1" noChangeArrowheads="1" noTextEdit="1"/>
          </p:cNvSpPr>
          <p:nvPr>
            <p:ph type="sldImg"/>
          </p:nvPr>
        </p:nvSpPr>
        <p:spPr>
          <a:xfrm>
            <a:off x="1143000" y="687388"/>
            <a:ext cx="4572000" cy="3429000"/>
          </a:xfrm>
          <a:ln/>
        </p:spPr>
      </p:sp>
      <p:sp>
        <p:nvSpPr>
          <p:cNvPr id="36868" name="Rectangle 3"/>
          <p:cNvSpPr>
            <a:spLocks noGrp="1" noChangeArrowheads="1"/>
          </p:cNvSpPr>
          <p:nvPr>
            <p:ph type="body" idx="1"/>
          </p:nvPr>
        </p:nvSpPr>
        <p:spPr>
          <a:xfrm>
            <a:off x="915988" y="4343400"/>
            <a:ext cx="5026025" cy="4114800"/>
          </a:xfrm>
          <a:ln/>
        </p:spPr>
        <p:txBody>
          <a:bodyPr lIns="86493" tIns="43247" rIns="86493" bIns="43247"/>
          <a:lstStyle/>
          <a:p>
            <a:endParaRPr lang="x-none"/>
          </a:p>
        </p:txBody>
      </p:sp>
    </p:spTree>
    <p:extLst>
      <p:ext uri="{BB962C8B-B14F-4D97-AF65-F5344CB8AC3E}">
        <p14:creationId xmlns:p14="http://schemas.microsoft.com/office/powerpoint/2010/main" val="8428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most common chronic disease in childhood</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13</a:t>
            </a:fld>
            <a:endParaRPr lang="en-US" dirty="0"/>
          </a:p>
        </p:txBody>
      </p:sp>
    </p:spTree>
    <p:extLst>
      <p:ext uri="{BB962C8B-B14F-4D97-AF65-F5344CB8AC3E}">
        <p14:creationId xmlns:p14="http://schemas.microsoft.com/office/powerpoint/2010/main" val="2824733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Amongst the population living with clinical asthma, almost one in four was a current smoker</a:t>
            </a:r>
          </a:p>
          <a:p>
            <a:pPr algn="l" rtl="0"/>
            <a:r>
              <a:rPr lang="en-US" dirty="0" smtClean="0"/>
              <a:t>one in five had never received asthma treatmen</a:t>
            </a:r>
          </a:p>
          <a:p>
            <a:pPr algn="l" rtl="0"/>
            <a:r>
              <a:rPr lang="en-US" dirty="0" smtClean="0"/>
              <a:t>Estimated</a:t>
            </a:r>
            <a:r>
              <a:rPr lang="en-US" baseline="0" dirty="0" smtClean="0"/>
              <a:t> to rise to 400 million in 2025</a:t>
            </a:r>
            <a:endParaRPr lang="x-none" dirty="0" smtClean="0"/>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14</a:t>
            </a:fld>
            <a:endParaRPr lang="en-US" dirty="0"/>
          </a:p>
        </p:txBody>
      </p:sp>
    </p:spTree>
    <p:extLst>
      <p:ext uri="{BB962C8B-B14F-4D97-AF65-F5344CB8AC3E}">
        <p14:creationId xmlns:p14="http://schemas.microsoft.com/office/powerpoint/2010/main" val="334748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Epidemiological studies in Saudi Arabia revealed an increasing prevalence of asthma in the past three decades, which may be attributed to rapid lifestyle changes related to the modernization of Saudi society, changes in dietary habits, and exposure to environmental factors such as indoor allergens, dust, sand storms, and tobacco. Additionally, this high prevalence of asthma could be attributed to an increase in asthma awareness in the general population and among healthcare workers, allowing more individuals to be diagnosed. Other explanations have attributed the increased prevalence to the hygiene hypothesis, which proposes that there is a lack of sufficient microbial exposure early in life due to pharmacological manipulations and vaccines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Qatar and Kuwait came next, with a rate of 19.8% and 16.8% respectively</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15</a:t>
            </a:fld>
            <a:endParaRPr lang="en-US" dirty="0"/>
          </a:p>
        </p:txBody>
      </p:sp>
    </p:spTree>
    <p:extLst>
      <p:ext uri="{BB962C8B-B14F-4D97-AF65-F5344CB8AC3E}">
        <p14:creationId xmlns:p14="http://schemas.microsoft.com/office/powerpoint/2010/main" val="171297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hospital inderict daly premature death</a:t>
            </a:r>
          </a:p>
          <a:p>
            <a:r>
              <a:rPr lang="en-US" dirty="0" smtClean="0"/>
              <a:t>file:///C:/Users/USER/Desktop/548.pdf</a:t>
            </a:r>
          </a:p>
          <a:p>
            <a:endParaRPr lang="en-US" dirty="0" smtClean="0"/>
          </a:p>
          <a:p>
            <a:r>
              <a:rPr lang="en-US" dirty="0" smtClean="0"/>
              <a:t>http://www.ncbi.nlm.nih.gov/pubmed/11842295</a:t>
            </a:r>
          </a:p>
          <a:p>
            <a:endParaRPr lang="en-US" dirty="0" smtClean="0"/>
          </a:p>
          <a:p>
            <a:r>
              <a:rPr lang="en-US" sz="1200" b="0" i="0" kern="1200" dirty="0" smtClean="0">
                <a:solidFill>
                  <a:schemeClr val="tx1"/>
                </a:solidFill>
                <a:effectLst/>
                <a:latin typeface="+mn-lt"/>
                <a:ea typeface="+mn-ea"/>
                <a:cs typeface="+mn-cs"/>
              </a:rPr>
              <a:t>1. David A. </a:t>
            </a:r>
            <a:r>
              <a:rPr lang="en-US" sz="1200" b="0" i="0" kern="1200" dirty="0" err="1" smtClean="0">
                <a:solidFill>
                  <a:schemeClr val="tx1"/>
                </a:solidFill>
                <a:effectLst/>
                <a:latin typeface="+mn-lt"/>
                <a:ea typeface="+mn-ea"/>
                <a:cs typeface="+mn-cs"/>
              </a:rPr>
              <a:t>Kaminsky</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The Netter Collection OF MEDICAL ILLUSTRATIONS: Respiratory System</a:t>
            </a:r>
            <a:r>
              <a:rPr lang="en-US" sz="1200" b="0" i="0" kern="1200" dirty="0" smtClean="0">
                <a:solidFill>
                  <a:schemeClr val="tx1"/>
                </a:solidFill>
                <a:effectLst/>
                <a:latin typeface="+mn-lt"/>
                <a:ea typeface="+mn-ea"/>
                <a:cs typeface="+mn-cs"/>
              </a:rPr>
              <a:t>, 2nd ed. Philadelphia: Elsevier </a:t>
            </a:r>
            <a:r>
              <a:rPr lang="en-US" sz="1200" b="0" i="0" kern="1200" dirty="0" err="1" smtClean="0">
                <a:solidFill>
                  <a:schemeClr val="tx1"/>
                </a:solidFill>
                <a:effectLst/>
                <a:latin typeface="+mn-lt"/>
                <a:ea typeface="+mn-ea"/>
                <a:cs typeface="+mn-cs"/>
              </a:rPr>
              <a:t>Inc</a:t>
            </a:r>
            <a:r>
              <a:rPr lang="en-US" sz="1200" b="0" i="0" kern="1200" dirty="0" smtClean="0">
                <a:solidFill>
                  <a:schemeClr val="tx1"/>
                </a:solidFill>
                <a:effectLst/>
                <a:latin typeface="+mn-lt"/>
                <a:ea typeface="+mn-ea"/>
                <a:cs typeface="+mn-cs"/>
              </a:rPr>
              <a:t>; 2011. </a:t>
            </a:r>
            <a:r>
              <a:rPr lang="en-US" dirty="0" smtClean="0"/>
              <a:t/>
            </a:r>
            <a:br>
              <a:rPr lang="en-US" dirty="0" smtClean="0"/>
            </a:br>
            <a:r>
              <a:rPr lang="en-US" sz="1200" b="0" i="0" kern="1200" dirty="0" smtClean="0">
                <a:solidFill>
                  <a:schemeClr val="tx1"/>
                </a:solidFill>
                <a:effectLst/>
                <a:latin typeface="+mn-lt"/>
                <a:ea typeface="+mn-ea"/>
                <a:cs typeface="+mn-cs"/>
              </a:rPr>
              <a:t>2. Muhammad Faisal Khan, </a:t>
            </a:r>
            <a:r>
              <a:rPr lang="en-US" sz="1200" b="0" i="0" kern="1200" dirty="0" err="1" smtClean="0">
                <a:solidFill>
                  <a:schemeClr val="tx1"/>
                </a:solidFill>
                <a:effectLst/>
                <a:latin typeface="+mn-lt"/>
                <a:ea typeface="+mn-ea"/>
                <a:cs typeface="+mn-cs"/>
              </a:rPr>
              <a:t>Hadil</a:t>
            </a:r>
            <a:r>
              <a:rPr lang="en-US" sz="1200" b="0" i="0" kern="1200" dirty="0" smtClean="0">
                <a:solidFill>
                  <a:schemeClr val="tx1"/>
                </a:solidFill>
                <a:effectLst/>
                <a:latin typeface="+mn-lt"/>
                <a:ea typeface="+mn-ea"/>
                <a:cs typeface="+mn-cs"/>
              </a:rPr>
              <a:t> A Al </a:t>
            </a:r>
            <a:r>
              <a:rPr lang="en-US" sz="1200" b="0" i="0" kern="1200" dirty="0" err="1" smtClean="0">
                <a:solidFill>
                  <a:schemeClr val="tx1"/>
                </a:solidFill>
                <a:effectLst/>
                <a:latin typeface="+mn-lt"/>
                <a:ea typeface="+mn-ea"/>
                <a:cs typeface="+mn-cs"/>
              </a:rPr>
              <a:t>Otair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Alaa</a:t>
            </a:r>
            <a:r>
              <a:rPr lang="en-US" sz="1200" b="0" i="0" kern="1200" dirty="0" smtClean="0">
                <a:solidFill>
                  <a:schemeClr val="tx1"/>
                </a:solidFill>
                <a:effectLst/>
                <a:latin typeface="+mn-lt"/>
                <a:ea typeface="+mn-ea"/>
                <a:cs typeface="+mn-cs"/>
              </a:rPr>
              <a:t> F </a:t>
            </a:r>
            <a:r>
              <a:rPr lang="en-US" sz="1200" b="0" i="0" kern="1200" dirty="0" err="1" smtClean="0">
                <a:solidFill>
                  <a:schemeClr val="tx1"/>
                </a:solidFill>
                <a:effectLst/>
                <a:latin typeface="+mn-lt"/>
                <a:ea typeface="+mn-ea"/>
                <a:cs typeface="+mn-cs"/>
              </a:rPr>
              <a:t>Elgishy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Abdulaziz</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Hamad</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Alzeer</a:t>
            </a:r>
            <a:r>
              <a:rPr lang="en-US" sz="1200" b="0" i="0" kern="1200" dirty="0" smtClean="0">
                <a:solidFill>
                  <a:schemeClr val="tx1"/>
                </a:solidFill>
                <a:effectLst/>
                <a:latin typeface="+mn-lt"/>
                <a:ea typeface="+mn-ea"/>
                <a:cs typeface="+mn-cs"/>
              </a:rPr>
              <a:t>. Bronchoscopy as a rescue therapy in patients with status </a:t>
            </a:r>
            <a:r>
              <a:rPr lang="en-US" sz="1200" b="0" i="0" kern="1200" dirty="0" err="1" smtClean="0">
                <a:solidFill>
                  <a:schemeClr val="tx1"/>
                </a:solidFill>
                <a:effectLst/>
                <a:latin typeface="+mn-lt"/>
                <a:ea typeface="+mn-ea"/>
                <a:cs typeface="+mn-cs"/>
              </a:rPr>
              <a:t>asthmaticus</a:t>
            </a:r>
            <a:r>
              <a:rPr lang="en-US" sz="1200" b="0" i="0" kern="1200" dirty="0" smtClean="0">
                <a:solidFill>
                  <a:schemeClr val="tx1"/>
                </a:solidFill>
                <a:effectLst/>
                <a:latin typeface="+mn-lt"/>
                <a:ea typeface="+mn-ea"/>
                <a:cs typeface="+mn-cs"/>
              </a:rPr>
              <a:t>: Two case reports and review of literature. </a:t>
            </a:r>
            <a:r>
              <a:rPr lang="en-US" sz="1200" b="0" i="1" kern="1200" dirty="0" smtClean="0">
                <a:solidFill>
                  <a:schemeClr val="tx1"/>
                </a:solidFill>
                <a:effectLst/>
                <a:latin typeface="+mn-lt"/>
                <a:ea typeface="+mn-ea"/>
                <a:cs typeface="+mn-cs"/>
              </a:rPr>
              <a:t>Saudi Journal of </a:t>
            </a:r>
            <a:r>
              <a:rPr lang="en-US" sz="1200" b="0" i="1" kern="1200" dirty="0" err="1" smtClean="0">
                <a:solidFill>
                  <a:schemeClr val="tx1"/>
                </a:solidFill>
                <a:effectLst/>
                <a:latin typeface="+mn-lt"/>
                <a:ea typeface="+mn-ea"/>
                <a:cs typeface="+mn-cs"/>
              </a:rPr>
              <a:t>Anaesthesia</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2013 ; 7(3): 327-330.</a:t>
            </a:r>
            <a:r>
              <a:rPr lang="en-US" dirty="0" smtClean="0"/>
              <a:t/>
            </a:r>
            <a:br>
              <a:rPr lang="en-US" dirty="0" smtClean="0"/>
            </a:br>
            <a:r>
              <a:rPr lang="en-US" sz="1200" b="0" i="0" kern="1200" dirty="0" smtClean="0">
                <a:solidFill>
                  <a:schemeClr val="tx1"/>
                </a:solidFill>
                <a:effectLst/>
                <a:latin typeface="+mn-lt"/>
                <a:ea typeface="+mn-ea"/>
                <a:cs typeface="+mn-cs"/>
              </a:rPr>
              <a:t>3. Teresa To, </a:t>
            </a:r>
            <a:r>
              <a:rPr lang="en-US" sz="1200" b="0" i="0" kern="1200" dirty="0" err="1" smtClean="0">
                <a:solidFill>
                  <a:schemeClr val="tx1"/>
                </a:solidFill>
                <a:effectLst/>
                <a:latin typeface="+mn-lt"/>
                <a:ea typeface="+mn-ea"/>
                <a:cs typeface="+mn-cs"/>
              </a:rPr>
              <a:t>Sanja</a:t>
            </a:r>
            <a:r>
              <a:rPr lang="en-US" sz="1200" b="0" i="0" kern="1200" dirty="0" smtClean="0">
                <a:solidFill>
                  <a:schemeClr val="tx1"/>
                </a:solidFill>
                <a:effectLst/>
                <a:latin typeface="+mn-lt"/>
                <a:ea typeface="+mn-ea"/>
                <a:cs typeface="+mn-cs"/>
              </a:rPr>
              <a:t> Stanojevic1 , </a:t>
            </a:r>
            <a:r>
              <a:rPr lang="en-US" sz="1200" b="0" i="0" kern="1200" dirty="0" err="1" smtClean="0">
                <a:solidFill>
                  <a:schemeClr val="tx1"/>
                </a:solidFill>
                <a:effectLst/>
                <a:latin typeface="+mn-lt"/>
                <a:ea typeface="+mn-ea"/>
                <a:cs typeface="+mn-cs"/>
              </a:rPr>
              <a:t>Ginette</a:t>
            </a:r>
            <a:r>
              <a:rPr lang="en-US" sz="1200" b="0" i="0" kern="1200" dirty="0" smtClean="0">
                <a:solidFill>
                  <a:schemeClr val="tx1"/>
                </a:solidFill>
                <a:effectLst/>
                <a:latin typeface="+mn-lt"/>
                <a:ea typeface="+mn-ea"/>
                <a:cs typeface="+mn-cs"/>
              </a:rPr>
              <a:t> Moores1,4, Andrea S </a:t>
            </a:r>
            <a:r>
              <a:rPr lang="en-US" sz="1200" b="0" i="0" kern="1200" dirty="0" err="1" smtClean="0">
                <a:solidFill>
                  <a:schemeClr val="tx1"/>
                </a:solidFill>
                <a:effectLst/>
                <a:latin typeface="+mn-lt"/>
                <a:ea typeface="+mn-ea"/>
                <a:cs typeface="+mn-cs"/>
              </a:rPr>
              <a:t>Gershon</a:t>
            </a:r>
            <a:r>
              <a:rPr lang="en-US" sz="1200" b="0" i="0" kern="1200" dirty="0" smtClean="0">
                <a:solidFill>
                  <a:schemeClr val="tx1"/>
                </a:solidFill>
                <a:effectLst/>
                <a:latin typeface="+mn-lt"/>
                <a:ea typeface="+mn-ea"/>
                <a:cs typeface="+mn-cs"/>
              </a:rPr>
              <a:t>, Eric D Bateman , Alvaro A Cruz and Louis-Philippe </a:t>
            </a:r>
            <a:r>
              <a:rPr lang="en-US" sz="1200" b="0" i="0" kern="1200" dirty="0" err="1" smtClean="0">
                <a:solidFill>
                  <a:schemeClr val="tx1"/>
                </a:solidFill>
                <a:effectLst/>
                <a:latin typeface="+mn-lt"/>
                <a:ea typeface="+mn-ea"/>
                <a:cs typeface="+mn-cs"/>
              </a:rPr>
              <a:t>Boulet</a:t>
            </a:r>
            <a:r>
              <a:rPr lang="en-US" sz="1200" b="0" i="0" kern="1200" dirty="0" smtClean="0">
                <a:solidFill>
                  <a:schemeClr val="tx1"/>
                </a:solidFill>
                <a:effectLst/>
                <a:latin typeface="+mn-lt"/>
                <a:ea typeface="+mn-ea"/>
                <a:cs typeface="+mn-cs"/>
              </a:rPr>
              <a:t>. Global asthma prevalence in adults: findings from the cross-sectional world health survey. </a:t>
            </a:r>
            <a:r>
              <a:rPr lang="en-US" sz="1200" b="0" i="1" kern="1200" dirty="0" smtClean="0">
                <a:solidFill>
                  <a:schemeClr val="tx1"/>
                </a:solidFill>
                <a:effectLst/>
                <a:latin typeface="+mn-lt"/>
                <a:ea typeface="+mn-ea"/>
                <a:cs typeface="+mn-cs"/>
              </a:rPr>
              <a:t>BMC Public Health </a:t>
            </a:r>
            <a:r>
              <a:rPr lang="en-US" sz="1200" b="0" i="0" kern="1200" dirty="0" smtClean="0">
                <a:solidFill>
                  <a:schemeClr val="tx1"/>
                </a:solidFill>
                <a:effectLst/>
                <a:latin typeface="+mn-lt"/>
                <a:ea typeface="+mn-ea"/>
                <a:cs typeface="+mn-cs"/>
              </a:rPr>
              <a:t>2012 ; 12(204):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10.1186/1471-2458-12-204.</a:t>
            </a:r>
            <a:r>
              <a:rPr lang="en-US" dirty="0" smtClean="0"/>
              <a:t/>
            </a:r>
            <a:br>
              <a:rPr lang="en-US" dirty="0" smtClean="0"/>
            </a:br>
            <a:r>
              <a:rPr lang="en-US" sz="1200" b="0" i="0" kern="1200" dirty="0" smtClean="0">
                <a:solidFill>
                  <a:schemeClr val="tx1"/>
                </a:solidFill>
                <a:effectLst/>
                <a:latin typeface="+mn-lt"/>
                <a:ea typeface="+mn-ea"/>
                <a:cs typeface="+mn-cs"/>
              </a:rPr>
              <a:t>4. Weiss KB, Sullivan SD.. The health economics of asthma and rhinitis. I. Assessing the economic impact.. </a:t>
            </a:r>
            <a:r>
              <a:rPr lang="en-US" sz="1200" b="0" i="1" kern="1200" dirty="0" smtClean="0">
                <a:solidFill>
                  <a:schemeClr val="tx1"/>
                </a:solidFill>
                <a:effectLst/>
                <a:latin typeface="+mn-lt"/>
                <a:ea typeface="+mn-ea"/>
                <a:cs typeface="+mn-cs"/>
              </a:rPr>
              <a:t>J Allergy </a:t>
            </a:r>
            <a:r>
              <a:rPr lang="en-US" sz="1200" b="0" i="1" kern="1200" dirty="0" err="1" smtClean="0">
                <a:solidFill>
                  <a:schemeClr val="tx1"/>
                </a:solidFill>
                <a:effectLst/>
                <a:latin typeface="+mn-lt"/>
                <a:ea typeface="+mn-ea"/>
                <a:cs typeface="+mn-cs"/>
              </a:rPr>
              <a:t>Clin</a:t>
            </a:r>
            <a:r>
              <a:rPr lang="en-US" sz="1200" b="0" i="1" kern="1200" dirty="0" smtClean="0">
                <a:solidFill>
                  <a:schemeClr val="tx1"/>
                </a:solidFill>
                <a:effectLst/>
                <a:latin typeface="+mn-lt"/>
                <a:ea typeface="+mn-ea"/>
                <a:cs typeface="+mn-cs"/>
              </a:rPr>
              <a:t> Immunol.</a:t>
            </a:r>
            <a:r>
              <a:rPr lang="en-US" sz="1200" b="0" i="0" kern="1200" dirty="0" smtClean="0">
                <a:solidFill>
                  <a:schemeClr val="tx1"/>
                </a:solidFill>
                <a:effectLst/>
                <a:latin typeface="+mn-lt"/>
                <a:ea typeface="+mn-ea"/>
                <a:cs typeface="+mn-cs"/>
              </a:rPr>
              <a:t>2001 ; 107(1): 3-8.</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16</a:t>
            </a:fld>
            <a:endParaRPr lang="en-US" dirty="0"/>
          </a:p>
        </p:txBody>
      </p:sp>
    </p:spTree>
    <p:extLst>
      <p:ext uri="{BB962C8B-B14F-4D97-AF65-F5344CB8AC3E}">
        <p14:creationId xmlns:p14="http://schemas.microsoft.com/office/powerpoint/2010/main" val="237357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Wheezing associated with at least two of the three</a:t>
            </a:r>
          </a:p>
          <a:p>
            <a:r>
              <a:rPr lang="en-US" dirty="0" smtClean="0"/>
              <a:t>nocturnal symptoms (nocturnal dyspnoea, nocturnal cough or nocturnal chest tightness)</a:t>
            </a:r>
          </a:p>
          <a:p>
            <a:r>
              <a:rPr lang="en-US" dirty="0" smtClean="0"/>
              <a:t>had a sensitivity of 80% to diagnose asthma</a:t>
            </a:r>
          </a:p>
          <a:p>
            <a:endParaRPr lang="en-US" dirty="0" smtClean="0"/>
          </a:p>
          <a:p>
            <a:r>
              <a:rPr lang="en-US" dirty="0" smtClean="0"/>
              <a:t>file:///C:/Users/USER/Desktop/214.full.pdf</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19</a:t>
            </a:fld>
            <a:endParaRPr lang="en-US" dirty="0"/>
          </a:p>
        </p:txBody>
      </p:sp>
    </p:spTree>
    <p:extLst>
      <p:ext uri="{BB962C8B-B14F-4D97-AF65-F5344CB8AC3E}">
        <p14:creationId xmlns:p14="http://schemas.microsoft.com/office/powerpoint/2010/main" val="16713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Nearly 80 percent of children with AD will subsequently develop allergic rhinitis or asthma</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"atopic march" is a term used to describe the pattern of onset of different allergic diseases that is observed in some atopic individuals. This pattern begins with atopic dermatitis in infancy and childhood, followed by the onset of allergic rhinitis and then asthma during later childhood and adolescence.</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20</a:t>
            </a:fld>
            <a:endParaRPr lang="en-US" dirty="0"/>
          </a:p>
        </p:txBody>
      </p:sp>
    </p:spTree>
    <p:extLst>
      <p:ext uri="{BB962C8B-B14F-4D97-AF65-F5344CB8AC3E}">
        <p14:creationId xmlns:p14="http://schemas.microsoft.com/office/powerpoint/2010/main" val="912189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1902127"/>
            <a:ext cx="6600451" cy="2262781"/>
          </a:xfrm>
        </p:spPr>
        <p:txBody>
          <a:bodyPr anchor="ctr">
            <a:normAutofit/>
          </a:bodyPr>
          <a:lstStyle>
            <a:lvl1pPr algn="ctr">
              <a:defRPr sz="5400" cap="sm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23334" y="4529541"/>
            <a:ext cx="584978" cy="365125"/>
          </a:xfrm>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92032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1337371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F7A28B3-75B0-9348-A91C-5ECA5D40A6BD}" type="slidenum">
              <a:rPr lang="en-US" smtClean="0"/>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410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2660788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F7A28B3-75B0-9348-A91C-5ECA5D40A6BD}" type="slidenum">
              <a:rPr lang="en-US" smtClean="0"/>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70590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257230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3301043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284193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1229" y="442956"/>
            <a:ext cx="8023171" cy="868259"/>
          </a:xfrm>
        </p:spPr>
        <p:txBody>
          <a:bodyPr anchor="ctr"/>
          <a:lstStyle>
            <a:lvl1pPr algn="ctr">
              <a:defRPr cap="small"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511229" y="1544128"/>
            <a:ext cx="8023172" cy="4367094"/>
          </a:xfrm>
        </p:spPr>
        <p:txBody>
          <a:bodyPr>
            <a:normAutofit/>
          </a:bodyPr>
          <a:lstStyle>
            <a:lvl1pPr>
              <a:defRPr sz="2400" baseline="0">
                <a:latin typeface="Segoe UI" panose="020B0502040204020203" pitchFamily="34" charset="0"/>
                <a:cs typeface="Segoe UI" panose="020B0502040204020203" pitchFamily="34" charset="0"/>
              </a:defRPr>
            </a:lvl1pPr>
            <a:lvl2pPr>
              <a:defRPr sz="2000" baseline="0">
                <a:latin typeface="Segoe UI" panose="020B0502040204020203" pitchFamily="34" charset="0"/>
                <a:cs typeface="Segoe UI" panose="020B0502040204020203" pitchFamily="34" charset="0"/>
              </a:defRPr>
            </a:lvl2pPr>
            <a:lvl3pPr>
              <a:defRPr sz="1800" baseline="0">
                <a:latin typeface="Segoe UI" panose="020B0502040204020203" pitchFamily="34" charset="0"/>
                <a:cs typeface="Segoe UI" panose="020B0502040204020203" pitchFamily="34" charset="0"/>
              </a:defRPr>
            </a:lvl3pPr>
            <a:lvl4pPr>
              <a:defRPr sz="1600" baseline="0">
                <a:latin typeface="Segoe UI" panose="020B0502040204020203" pitchFamily="34" charset="0"/>
                <a:cs typeface="Segoe UI" panose="020B0502040204020203" pitchFamily="34" charset="0"/>
              </a:defRPr>
            </a:lvl4pPr>
            <a:lvl5pPr>
              <a:defRPr sz="1600" baseline="0">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5" name="Footer Placeholder 4"/>
          <p:cNvSpPr>
            <a:spLocks noGrp="1"/>
          </p:cNvSpPr>
          <p:nvPr>
            <p:ph type="ftr" sz="quarter" idx="11"/>
          </p:nvPr>
        </p:nvSpPr>
        <p:spPr>
          <a:xfrm>
            <a:off x="511229" y="6135809"/>
            <a:ext cx="7147674" cy="365125"/>
          </a:xfrm>
        </p:spPr>
        <p:txBody>
          <a:bodyPr/>
          <a:lstStyle/>
          <a:p>
            <a:endParaRPr lang="en-US" dirty="0"/>
          </a:p>
        </p:txBody>
      </p:sp>
      <p:sp>
        <p:nvSpPr>
          <p:cNvPr id="6" name="Rectangle 5"/>
          <p:cNvSpPr/>
          <p:nvPr userDrawn="1"/>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1066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small"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11228" y="3244140"/>
            <a:ext cx="584978" cy="365125"/>
          </a:xfrm>
        </p:spPr>
        <p:txBody>
          <a:bodyPr/>
          <a:lstStyle/>
          <a:p>
            <a:fld id="{2F7A28B3-75B0-9348-A91C-5ECA5D40A6BD}" type="slidenum">
              <a:rPr lang="en-US" smtClean="0"/>
              <a:t>‹#›</a:t>
            </a:fld>
            <a:endParaRPr lang="en-US" dirty="0"/>
          </a:p>
        </p:txBody>
      </p:sp>
      <p:sp>
        <p:nvSpPr>
          <p:cNvPr id="7" name="Rectangle 6"/>
          <p:cNvSpPr/>
          <p:nvPr userDrawn="1"/>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52731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Slide Number Placeholder 5"/>
          <p:cNvSpPr>
            <a:spLocks noGrp="1"/>
          </p:cNvSpPr>
          <p:nvPr>
            <p:ph type="sldNum" sz="quarter" idx="12"/>
          </p:nvPr>
        </p:nvSpPr>
        <p:spPr>
          <a:xfrm>
            <a:off x="511228" y="787783"/>
            <a:ext cx="584978" cy="365125"/>
          </a:xfrm>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47917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Slide Number Placeholder 5"/>
          <p:cNvSpPr>
            <a:spLocks noGrp="1"/>
          </p:cNvSpPr>
          <p:nvPr>
            <p:ph type="sldNum" sz="quarter" idx="12"/>
          </p:nvPr>
        </p:nvSpPr>
        <p:spPr>
          <a:xfrm>
            <a:off x="511228" y="787783"/>
            <a:ext cx="584978" cy="365125"/>
          </a:xfrm>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291449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1388464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7A28B3-75B0-9348-A91C-5ECA5D40A6BD}" type="slidenum">
              <a:rPr lang="en-US" smtClean="0"/>
              <a:t>‹#›</a:t>
            </a:fld>
            <a:endParaRPr lang="en-US" dirty="0"/>
          </a:p>
        </p:txBody>
      </p:sp>
      <p:sp>
        <p:nvSpPr>
          <p:cNvPr id="5" name="Rectangle 4"/>
          <p:cNvSpPr/>
          <p:nvPr userDrawn="1"/>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0338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209794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9113C7-90FB-CA4C-BB4A-DEB7B1E3DB10}" type="datetimeFigureOut">
              <a:rPr lang="en-US" smtClean="0"/>
              <a:t>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279075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8A9113C7-90FB-CA4C-BB4A-DEB7B1E3DB10}" type="datetimeFigureOut">
              <a:rPr lang="en-US" smtClean="0"/>
              <a:t>1/7/2015</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2F7A28B3-75B0-9348-A91C-5ECA5D40A6BD}" type="slidenum">
              <a:rPr lang="en-US" smtClean="0"/>
              <a:t>‹#›</a:t>
            </a:fld>
            <a:endParaRPr lang="en-US" dirty="0"/>
          </a:p>
        </p:txBody>
      </p:sp>
    </p:spTree>
    <p:extLst>
      <p:ext uri="{BB962C8B-B14F-4D97-AF65-F5344CB8AC3E}">
        <p14:creationId xmlns:p14="http://schemas.microsoft.com/office/powerpoint/2010/main" val="7393280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Bronchial </a:t>
            </a:r>
            <a:r>
              <a:rPr lang="en-US" dirty="0" smtClean="0"/>
              <a:t>Asthma</a:t>
            </a:r>
            <a:endParaRPr lang="en-US" dirty="0"/>
          </a:p>
        </p:txBody>
      </p:sp>
      <p:sp>
        <p:nvSpPr>
          <p:cNvPr id="3" name="Subtitle 2"/>
          <p:cNvSpPr>
            <a:spLocks noGrp="1"/>
          </p:cNvSpPr>
          <p:nvPr>
            <p:ph type="subTitle" idx="1"/>
          </p:nvPr>
        </p:nvSpPr>
        <p:spPr/>
        <p:txBody>
          <a:bodyPr>
            <a:normAutofit lnSpcReduction="10000"/>
          </a:bodyPr>
          <a:lstStyle/>
          <a:p>
            <a:pPr algn="ctr"/>
            <a:r>
              <a:rPr lang="en-US" dirty="0" smtClean="0"/>
              <a:t>Ghassan Alkharboush				431101274</a:t>
            </a:r>
          </a:p>
          <a:p>
            <a:pPr algn="ctr"/>
            <a:r>
              <a:rPr lang="en-US" dirty="0" smtClean="0"/>
              <a:t>Faisal Al Rashed						431101570</a:t>
            </a:r>
          </a:p>
          <a:p>
            <a:pPr algn="ctr"/>
            <a:r>
              <a:rPr lang="en-US" dirty="0" smtClean="0"/>
              <a:t>SLS-5</a:t>
            </a:r>
            <a:endParaRPr lang="en-US" dirty="0"/>
          </a:p>
        </p:txBody>
      </p:sp>
    </p:spTree>
    <p:extLst>
      <p:ext uri="{BB962C8B-B14F-4D97-AF65-F5344CB8AC3E}">
        <p14:creationId xmlns:p14="http://schemas.microsoft.com/office/powerpoint/2010/main" val="58686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28600" y="536575"/>
            <a:ext cx="8077200" cy="944563"/>
          </a:xfrm>
          <a:prstGeom prst="rect">
            <a:avLst/>
          </a:prstGeom>
          <a:noFill/>
          <a:ln w="9525">
            <a:noFill/>
            <a:miter lim="800000"/>
            <a:headEnd/>
            <a:tailEnd/>
          </a:ln>
        </p:spPr>
        <p:txBody>
          <a:bodyPr lIns="143675" tIns="71837" rIns="143675" bIns="71837" anchor="ctr"/>
          <a:lstStyle/>
          <a:p>
            <a:pPr algn="ctr" defTabSz="2551113" rtl="0" eaLnBrk="0" hangingPunct="0">
              <a:spcBef>
                <a:spcPct val="50000"/>
              </a:spcBef>
              <a:buClr>
                <a:srgbClr val="E8004D"/>
              </a:buClr>
              <a:buSzPct val="125000"/>
              <a:buFont typeface="Symbol" pitchFamily="18" charset="2"/>
              <a:buNone/>
            </a:pPr>
            <a:endParaRPr lang="x-none" sz="4000" b="1">
              <a:solidFill>
                <a:schemeClr val="tx2"/>
              </a:solidFill>
            </a:endParaRPr>
          </a:p>
        </p:txBody>
      </p:sp>
      <p:sp>
        <p:nvSpPr>
          <p:cNvPr id="35845" name="Rectangle 5"/>
          <p:cNvSpPr>
            <a:spLocks noGrp="1" noChangeArrowheads="1"/>
          </p:cNvSpPr>
          <p:nvPr>
            <p:ph type="title"/>
          </p:nvPr>
        </p:nvSpPr>
        <p:spPr/>
        <p:txBody>
          <a:bodyPr anchor="t"/>
          <a:lstStyle/>
          <a:p>
            <a:r>
              <a:rPr lang="en-GB" dirty="0"/>
              <a:t>Bronchoconstriction</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35" y="1804411"/>
            <a:ext cx="8248073"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512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en-US" dirty="0" smtClean="0"/>
              <a:t>Macroscopic Pathology</a:t>
            </a:r>
            <a:endParaRPr lang="x-none" dirty="0"/>
          </a:p>
        </p:txBody>
      </p:sp>
      <p:sp>
        <p:nvSpPr>
          <p:cNvPr id="3" name="عنصر نائب للمحتوى 2"/>
          <p:cNvSpPr>
            <a:spLocks noGrp="1"/>
          </p:cNvSpPr>
          <p:nvPr>
            <p:ph sz="quarter" idx="1"/>
          </p:nvPr>
        </p:nvSpPr>
        <p:spPr/>
        <p:txBody>
          <a:bodyPr/>
          <a:lstStyle/>
          <a:p>
            <a:pPr algn="l" rtl="0"/>
            <a:endParaRPr lang="en-US" b="1"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189" y="1453157"/>
            <a:ext cx="4326036" cy="522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6" y="1453157"/>
            <a:ext cx="4538103" cy="533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906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x-none"/>
          </a:p>
        </p:txBody>
      </p:sp>
      <p:sp>
        <p:nvSpPr>
          <p:cNvPr id="3" name="Title 2"/>
          <p:cNvSpPr>
            <a:spLocks noGrp="1"/>
          </p:cNvSpPr>
          <p:nvPr>
            <p:ph type="title"/>
          </p:nvPr>
        </p:nvSpPr>
        <p:spPr/>
        <p:txBody>
          <a:bodyPr/>
          <a:lstStyle/>
          <a:p>
            <a:r>
              <a:rPr lang="en-US" dirty="0"/>
              <a:t>Epidemiology</a:t>
            </a:r>
            <a:endParaRPr lang="x-none" dirty="0"/>
          </a:p>
        </p:txBody>
      </p:sp>
    </p:spTree>
    <p:extLst>
      <p:ext uri="{BB962C8B-B14F-4D97-AF65-F5344CB8AC3E}">
        <p14:creationId xmlns:p14="http://schemas.microsoft.com/office/powerpoint/2010/main" val="25221831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Prevalence in Adults</a:t>
            </a:r>
            <a:endParaRPr lang="x-none" dirty="0"/>
          </a:p>
        </p:txBody>
      </p:sp>
      <p:sp>
        <p:nvSpPr>
          <p:cNvPr id="3" name="Content Placeholder 2"/>
          <p:cNvSpPr>
            <a:spLocks noGrp="1"/>
          </p:cNvSpPr>
          <p:nvPr>
            <p:ph sz="quarter" idx="1"/>
          </p:nvPr>
        </p:nvSpPr>
        <p:spPr/>
        <p:txBody>
          <a:bodyPr/>
          <a:lstStyle/>
          <a:p>
            <a:endParaRPr lang="x-non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1" y="1333500"/>
            <a:ext cx="8966199"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666037" y="634484"/>
            <a:ext cx="381836" cy="369332"/>
          </a:xfrm>
          <a:prstGeom prst="rect">
            <a:avLst/>
          </a:prstGeom>
        </p:spPr>
        <p:txBody>
          <a:bodyPr wrap="none">
            <a:spAutoFit/>
          </a:bodyPr>
          <a:lstStyle/>
          <a:p>
            <a:r>
              <a:rPr lang="en-US" baseline="30000" dirty="0" smtClean="0"/>
              <a:t>(1)</a:t>
            </a:r>
            <a:endParaRPr lang="ar-SA" dirty="0"/>
          </a:p>
        </p:txBody>
      </p:sp>
    </p:spTree>
    <p:extLst>
      <p:ext uri="{BB962C8B-B14F-4D97-AF65-F5344CB8AC3E}">
        <p14:creationId xmlns:p14="http://schemas.microsoft.com/office/powerpoint/2010/main" val="31608203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Global Prevalence</a:t>
            </a:r>
            <a:endParaRPr lang="x-none" dirty="0"/>
          </a:p>
        </p:txBody>
      </p:sp>
      <p:sp>
        <p:nvSpPr>
          <p:cNvPr id="3" name="Content Placeholder 2"/>
          <p:cNvSpPr>
            <a:spLocks noGrp="1"/>
          </p:cNvSpPr>
          <p:nvPr>
            <p:ph sz="quarter" idx="1"/>
          </p:nvPr>
        </p:nvSpPr>
        <p:spPr/>
        <p:txBody>
          <a:bodyPr/>
          <a:lstStyle/>
          <a:p>
            <a:pPr algn="l" rtl="0"/>
            <a:r>
              <a:rPr lang="en-US" dirty="0"/>
              <a:t>The global prevalence of </a:t>
            </a:r>
            <a:r>
              <a:rPr lang="en-US" dirty="0" smtClean="0"/>
              <a:t>diagnosed </a:t>
            </a:r>
            <a:r>
              <a:rPr lang="en-US" dirty="0"/>
              <a:t>asthma </a:t>
            </a:r>
            <a:r>
              <a:rPr lang="en-US" dirty="0" smtClean="0"/>
              <a:t>in adults is estimated </a:t>
            </a:r>
            <a:r>
              <a:rPr lang="en-US" dirty="0"/>
              <a:t>to be 4.3</a:t>
            </a:r>
            <a:r>
              <a:rPr lang="en-US" dirty="0" smtClean="0"/>
              <a:t>%</a:t>
            </a:r>
          </a:p>
          <a:p>
            <a:pPr algn="l" rtl="0"/>
            <a:endParaRPr lang="en-US" dirty="0" smtClean="0"/>
          </a:p>
          <a:p>
            <a:pPr algn="l" rtl="0"/>
            <a:endParaRPr lang="en-US" dirty="0"/>
          </a:p>
          <a:p>
            <a:pPr algn="l" rtl="0"/>
            <a:endParaRPr lang="en-US" dirty="0" smtClean="0"/>
          </a:p>
          <a:p>
            <a:pPr algn="l" rtl="0"/>
            <a:r>
              <a:rPr lang="en-US" dirty="0"/>
              <a:t>315 million </a:t>
            </a:r>
            <a:r>
              <a:rPr lang="en-US" dirty="0" smtClean="0"/>
              <a:t>individuals with </a:t>
            </a:r>
            <a:r>
              <a:rPr lang="en-US" dirty="0"/>
              <a:t>asthma</a:t>
            </a:r>
            <a:endParaRPr lang="en-US" dirty="0" smtClean="0"/>
          </a:p>
          <a:p>
            <a:pPr algn="l" rtl="0"/>
            <a:endParaRPr lang="en-US" dirty="0" smtClean="0"/>
          </a:p>
        </p:txBody>
      </p:sp>
    </p:spTree>
    <p:extLst>
      <p:ext uri="{BB962C8B-B14F-4D97-AF65-F5344CB8AC3E}">
        <p14:creationId xmlns:p14="http://schemas.microsoft.com/office/powerpoint/2010/main" val="332095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Prevalence</a:t>
            </a:r>
            <a:endParaRPr lang="x-none" dirty="0"/>
          </a:p>
        </p:txBody>
      </p:sp>
      <p:sp>
        <p:nvSpPr>
          <p:cNvPr id="3" name="Content Placeholder 2"/>
          <p:cNvSpPr>
            <a:spLocks noGrp="1"/>
          </p:cNvSpPr>
          <p:nvPr>
            <p:ph sz="quarter" idx="1"/>
          </p:nvPr>
        </p:nvSpPr>
        <p:spPr>
          <a:xfrm>
            <a:off x="511228" y="1311215"/>
            <a:ext cx="8632771" cy="5310649"/>
          </a:xfrm>
        </p:spPr>
        <p:txBody>
          <a:bodyPr>
            <a:normAutofit fontScale="92500" lnSpcReduction="10000"/>
          </a:bodyPr>
          <a:lstStyle/>
          <a:p>
            <a:pPr algn="l" rtl="0"/>
            <a:r>
              <a:rPr lang="en-US" dirty="0" smtClean="0"/>
              <a:t>Affecting </a:t>
            </a:r>
            <a:r>
              <a:rPr lang="en-US" dirty="0"/>
              <a:t>more than 2 million </a:t>
            </a:r>
            <a:r>
              <a:rPr lang="en-US" dirty="0" smtClean="0"/>
              <a:t>Saudis</a:t>
            </a:r>
          </a:p>
          <a:p>
            <a:pPr marL="0" indent="0" algn="l" rtl="0">
              <a:buNone/>
            </a:pPr>
            <a:endParaRPr lang="en-US" dirty="0" smtClean="0"/>
          </a:p>
          <a:p>
            <a:r>
              <a:rPr lang="en-US" dirty="0"/>
              <a:t> </a:t>
            </a:r>
            <a:r>
              <a:rPr lang="en-US" dirty="0" smtClean="0"/>
              <a:t>Prevalence </a:t>
            </a:r>
            <a:r>
              <a:rPr lang="en-US" dirty="0"/>
              <a:t>of </a:t>
            </a:r>
            <a:r>
              <a:rPr lang="en-US" dirty="0" smtClean="0"/>
              <a:t>diagnosed </a:t>
            </a:r>
            <a:r>
              <a:rPr lang="en-US" dirty="0"/>
              <a:t>asthma </a:t>
            </a:r>
            <a:r>
              <a:rPr lang="en-US" dirty="0" smtClean="0"/>
              <a:t>in children (0-15) was </a:t>
            </a:r>
            <a:r>
              <a:rPr lang="en-US" dirty="0"/>
              <a:t>reported to be 25% in </a:t>
            </a:r>
            <a:r>
              <a:rPr lang="en-US" dirty="0" smtClean="0"/>
              <a:t>2004</a:t>
            </a:r>
          </a:p>
          <a:p>
            <a:pPr lvl="1"/>
            <a:r>
              <a:rPr lang="en-US" dirty="0"/>
              <a:t>34.4% in males </a:t>
            </a:r>
            <a:r>
              <a:rPr lang="en-US" dirty="0" smtClean="0"/>
              <a:t>vs</a:t>
            </a:r>
            <a:r>
              <a:rPr lang="en-US" dirty="0"/>
              <a:t> </a:t>
            </a:r>
            <a:r>
              <a:rPr lang="en-US" dirty="0" smtClean="0"/>
              <a:t>20.3% </a:t>
            </a:r>
            <a:r>
              <a:rPr lang="en-US" dirty="0"/>
              <a:t>in </a:t>
            </a:r>
            <a:r>
              <a:rPr lang="en-US" dirty="0" smtClean="0"/>
              <a:t>females </a:t>
            </a:r>
          </a:p>
          <a:p>
            <a:endParaRPr lang="en-US" dirty="0" smtClean="0"/>
          </a:p>
          <a:p>
            <a:r>
              <a:rPr lang="en-US" dirty="0" smtClean="0"/>
              <a:t>Prevalence </a:t>
            </a:r>
            <a:r>
              <a:rPr lang="en-US" dirty="0"/>
              <a:t>of diagnosed asthma </a:t>
            </a:r>
            <a:r>
              <a:rPr lang="en-US" dirty="0" smtClean="0"/>
              <a:t>in 16-18 years old is 19.6% in 2014</a:t>
            </a:r>
          </a:p>
          <a:p>
            <a:pPr lvl="1"/>
            <a:r>
              <a:rPr lang="en-US" dirty="0" smtClean="0"/>
              <a:t>21.5% in males vs 17.8 in females</a:t>
            </a:r>
          </a:p>
          <a:p>
            <a:pPr lvl="1"/>
            <a:endParaRPr lang="en-US" dirty="0" smtClean="0"/>
          </a:p>
          <a:p>
            <a:r>
              <a:rPr lang="en-US" dirty="0" smtClean="0"/>
              <a:t>Prevalence </a:t>
            </a:r>
            <a:r>
              <a:rPr lang="en-US" dirty="0"/>
              <a:t>of asthma in Saudi Arabian adults is </a:t>
            </a:r>
            <a:r>
              <a:rPr lang="en-US" dirty="0" smtClean="0"/>
              <a:t>unknown</a:t>
            </a:r>
          </a:p>
          <a:p>
            <a:endParaRPr lang="en-US" dirty="0" smtClean="0"/>
          </a:p>
          <a:p>
            <a:pPr algn="l" rtl="0"/>
            <a:r>
              <a:rPr lang="en-US" dirty="0" smtClean="0"/>
              <a:t>Increasing in Prevalence</a:t>
            </a:r>
            <a:endParaRPr lang="en-US" dirty="0"/>
          </a:p>
          <a:p>
            <a:pPr algn="l" rtl="0"/>
            <a:endParaRPr lang="x-none" dirty="0"/>
          </a:p>
        </p:txBody>
      </p:sp>
      <p:sp>
        <p:nvSpPr>
          <p:cNvPr id="4" name="Rectangle 3"/>
          <p:cNvSpPr/>
          <p:nvPr/>
        </p:nvSpPr>
        <p:spPr>
          <a:xfrm>
            <a:off x="3065587" y="2445782"/>
            <a:ext cx="359394" cy="338554"/>
          </a:xfrm>
          <a:prstGeom prst="rect">
            <a:avLst/>
          </a:prstGeom>
        </p:spPr>
        <p:txBody>
          <a:bodyPr wrap="none">
            <a:spAutoFit/>
          </a:bodyPr>
          <a:lstStyle/>
          <a:p>
            <a:r>
              <a:rPr lang="en-US" sz="1600" baseline="30000" dirty="0" smtClean="0"/>
              <a:t>(2)</a:t>
            </a:r>
            <a:endParaRPr lang="ar-SA" sz="1600" dirty="0"/>
          </a:p>
        </p:txBody>
      </p:sp>
      <p:sp>
        <p:nvSpPr>
          <p:cNvPr id="6" name="Rectangle 5"/>
          <p:cNvSpPr/>
          <p:nvPr/>
        </p:nvSpPr>
        <p:spPr>
          <a:xfrm>
            <a:off x="1474912" y="3922157"/>
            <a:ext cx="359394" cy="338554"/>
          </a:xfrm>
          <a:prstGeom prst="rect">
            <a:avLst/>
          </a:prstGeom>
        </p:spPr>
        <p:txBody>
          <a:bodyPr wrap="none">
            <a:spAutoFit/>
          </a:bodyPr>
          <a:lstStyle/>
          <a:p>
            <a:r>
              <a:rPr lang="en-US" sz="1600" baseline="30000" dirty="0" smtClean="0"/>
              <a:t>(3)</a:t>
            </a:r>
            <a:endParaRPr lang="ar-SA" sz="1600" dirty="0"/>
          </a:p>
        </p:txBody>
      </p:sp>
    </p:spTree>
    <p:extLst>
      <p:ext uri="{BB962C8B-B14F-4D97-AF65-F5344CB8AC3E}">
        <p14:creationId xmlns:p14="http://schemas.microsoft.com/office/powerpoint/2010/main" val="189667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Burden</a:t>
            </a:r>
            <a:endParaRPr lang="x-none" dirty="0"/>
          </a:p>
        </p:txBody>
      </p:sp>
      <p:sp>
        <p:nvSpPr>
          <p:cNvPr id="3" name="Content Placeholder 2"/>
          <p:cNvSpPr>
            <a:spLocks noGrp="1"/>
          </p:cNvSpPr>
          <p:nvPr>
            <p:ph sz="quarter" idx="1"/>
          </p:nvPr>
        </p:nvSpPr>
        <p:spPr/>
        <p:txBody>
          <a:bodyPr>
            <a:normAutofit/>
          </a:bodyPr>
          <a:lstStyle/>
          <a:p>
            <a:pPr algn="l" rtl="0"/>
            <a:r>
              <a:rPr lang="en-US" dirty="0" smtClean="0"/>
              <a:t>Number of DALY’s  lost due to asthma worldwide is estimated to be 15 million years.</a:t>
            </a:r>
            <a:r>
              <a:rPr lang="en-US" dirty="0"/>
              <a:t> </a:t>
            </a:r>
            <a:endParaRPr lang="en-US" dirty="0" smtClean="0"/>
          </a:p>
          <a:p>
            <a:pPr algn="l" rtl="0"/>
            <a:endParaRPr lang="en-US" dirty="0" smtClean="0"/>
          </a:p>
          <a:p>
            <a:pPr algn="l" rtl="0"/>
            <a:r>
              <a:rPr lang="en-US" dirty="0" smtClean="0"/>
              <a:t>The economic burden in US is estimated to be about 13 billion dollars</a:t>
            </a:r>
          </a:p>
          <a:p>
            <a:pPr algn="l" rtl="0"/>
            <a:endParaRPr lang="en-US" dirty="0"/>
          </a:p>
          <a:p>
            <a:r>
              <a:rPr lang="en-US" dirty="0"/>
              <a:t> Annual per capita employer expenditures for asthmatic patients were approximately 2.5 times those for control subjects ($5385 vs. $2121, respectively).</a:t>
            </a:r>
            <a:endParaRPr lang="x-none" dirty="0"/>
          </a:p>
        </p:txBody>
      </p:sp>
      <p:sp>
        <p:nvSpPr>
          <p:cNvPr id="4" name="Rectangle 3"/>
          <p:cNvSpPr/>
          <p:nvPr/>
        </p:nvSpPr>
        <p:spPr>
          <a:xfrm>
            <a:off x="5161087" y="1931432"/>
            <a:ext cx="359394" cy="338554"/>
          </a:xfrm>
          <a:prstGeom prst="rect">
            <a:avLst/>
          </a:prstGeom>
        </p:spPr>
        <p:txBody>
          <a:bodyPr wrap="none">
            <a:spAutoFit/>
          </a:bodyPr>
          <a:lstStyle/>
          <a:p>
            <a:r>
              <a:rPr lang="en-US" sz="1600" baseline="30000" dirty="0" smtClean="0"/>
              <a:t>(4)</a:t>
            </a:r>
            <a:endParaRPr lang="ar-SA" sz="1600" dirty="0"/>
          </a:p>
        </p:txBody>
      </p:sp>
      <p:sp>
        <p:nvSpPr>
          <p:cNvPr id="5" name="Rectangle 4"/>
          <p:cNvSpPr/>
          <p:nvPr/>
        </p:nvSpPr>
        <p:spPr>
          <a:xfrm>
            <a:off x="2706193" y="3236357"/>
            <a:ext cx="359394" cy="338554"/>
          </a:xfrm>
          <a:prstGeom prst="rect">
            <a:avLst/>
          </a:prstGeom>
        </p:spPr>
        <p:txBody>
          <a:bodyPr wrap="none">
            <a:spAutoFit/>
          </a:bodyPr>
          <a:lstStyle/>
          <a:p>
            <a:r>
              <a:rPr lang="en-US" sz="1600" baseline="30000" dirty="0" smtClean="0"/>
              <a:t>(5)</a:t>
            </a:r>
            <a:endParaRPr lang="ar-SA" sz="1600" dirty="0"/>
          </a:p>
        </p:txBody>
      </p:sp>
      <p:sp>
        <p:nvSpPr>
          <p:cNvPr id="6" name="Rectangle 5"/>
          <p:cNvSpPr/>
          <p:nvPr/>
        </p:nvSpPr>
        <p:spPr>
          <a:xfrm>
            <a:off x="6180262" y="4950857"/>
            <a:ext cx="359394" cy="338554"/>
          </a:xfrm>
          <a:prstGeom prst="rect">
            <a:avLst/>
          </a:prstGeom>
        </p:spPr>
        <p:txBody>
          <a:bodyPr wrap="none">
            <a:spAutoFit/>
          </a:bodyPr>
          <a:lstStyle/>
          <a:p>
            <a:r>
              <a:rPr lang="en-US" sz="1600" baseline="30000" dirty="0" smtClean="0"/>
              <a:t>(6)</a:t>
            </a:r>
            <a:endParaRPr lang="ar-SA" sz="1600" dirty="0"/>
          </a:p>
        </p:txBody>
      </p:sp>
    </p:spTree>
    <p:extLst>
      <p:ext uri="{BB962C8B-B14F-4D97-AF65-F5344CB8AC3E}">
        <p14:creationId xmlns:p14="http://schemas.microsoft.com/office/powerpoint/2010/main" val="417047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normAutofit/>
          </a:bodyPr>
          <a:lstStyle/>
          <a:p>
            <a:r>
              <a:rPr lang="en-US" dirty="0"/>
              <a:t>How to </a:t>
            </a:r>
            <a:r>
              <a:rPr lang="en-US" dirty="0" smtClean="0"/>
              <a:t>diagnose a </a:t>
            </a:r>
            <a:r>
              <a:rPr lang="en-US" dirty="0"/>
              <a:t>patient with </a:t>
            </a:r>
            <a:r>
              <a:rPr lang="en-US" dirty="0" smtClean="0"/>
              <a:t>Asthma?</a:t>
            </a:r>
            <a:endParaRPr lang="en-US" dirty="0"/>
          </a:p>
        </p:txBody>
      </p:sp>
    </p:spTree>
    <p:extLst>
      <p:ext uri="{BB962C8B-B14F-4D97-AF65-F5344CB8AC3E}">
        <p14:creationId xmlns:p14="http://schemas.microsoft.com/office/powerpoint/2010/main" val="11081577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09026" y="1340162"/>
            <a:ext cx="6591985" cy="1468800"/>
          </a:xfrm>
        </p:spPr>
        <p:txBody>
          <a:bodyPr>
            <a:normAutofit/>
          </a:bodyPr>
          <a:lstStyle/>
          <a:p>
            <a:pPr algn="ctr"/>
            <a:r>
              <a:rPr lang="en-US" sz="4400" dirty="0" smtClean="0"/>
              <a:t>History Taking</a:t>
            </a:r>
            <a:endParaRPr lang="x-none" sz="4400" dirty="0"/>
          </a:p>
        </p:txBody>
      </p:sp>
      <p:sp>
        <p:nvSpPr>
          <p:cNvPr id="3" name="Text Placeholder 2"/>
          <p:cNvSpPr>
            <a:spLocks noGrp="1"/>
          </p:cNvSpPr>
          <p:nvPr>
            <p:ph type="body" idx="1"/>
          </p:nvPr>
        </p:nvSpPr>
        <p:spPr/>
        <p:txBody>
          <a:bodyPr/>
          <a:lstStyle/>
          <a:p>
            <a:endParaRPr lang="ar-SA"/>
          </a:p>
        </p:txBody>
      </p:sp>
    </p:spTree>
    <p:extLst>
      <p:ext uri="{BB962C8B-B14F-4D97-AF65-F5344CB8AC3E}">
        <p14:creationId xmlns:p14="http://schemas.microsoft.com/office/powerpoint/2010/main" val="7036492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a:t>
            </a:r>
            <a:endParaRPr lang="x-none" dirty="0"/>
          </a:p>
        </p:txBody>
      </p:sp>
      <p:sp>
        <p:nvSpPr>
          <p:cNvPr id="3" name="Content Placeholder 2"/>
          <p:cNvSpPr>
            <a:spLocks noGrp="1"/>
          </p:cNvSpPr>
          <p:nvPr>
            <p:ph sz="quarter" idx="1"/>
          </p:nvPr>
        </p:nvSpPr>
        <p:spPr>
          <a:xfrm>
            <a:off x="301752" y="1527048"/>
            <a:ext cx="8503920" cy="5445252"/>
          </a:xfrm>
        </p:spPr>
        <p:txBody>
          <a:bodyPr>
            <a:normAutofit/>
          </a:bodyPr>
          <a:lstStyle/>
          <a:p>
            <a:pPr algn="l" rtl="0"/>
            <a:endParaRPr lang="en-US" dirty="0" smtClean="0"/>
          </a:p>
          <a:p>
            <a:pPr algn="l" rtl="0"/>
            <a:endParaRPr lang="en-US" dirty="0"/>
          </a:p>
          <a:p>
            <a:pPr algn="l" rtl="0"/>
            <a:endParaRPr lang="en-US" dirty="0" smtClean="0"/>
          </a:p>
          <a:p>
            <a:pPr algn="l" rtl="0"/>
            <a:endParaRPr lang="en-US" dirty="0"/>
          </a:p>
          <a:p>
            <a:pPr algn="l" rtl="0"/>
            <a:endParaRPr lang="en-US" dirty="0" smtClean="0"/>
          </a:p>
          <a:p>
            <a:pPr algn="l" rtl="0"/>
            <a:endParaRPr lang="en-US" dirty="0"/>
          </a:p>
          <a:p>
            <a:pPr algn="l" rtl="0"/>
            <a:endParaRPr lang="en-US" dirty="0" smtClean="0"/>
          </a:p>
          <a:p>
            <a:pPr algn="l" rtl="0"/>
            <a:endParaRPr lang="en-US" dirty="0"/>
          </a:p>
          <a:p>
            <a:pPr algn="just" rtl="0"/>
            <a:r>
              <a:rPr lang="en-US" sz="2400" dirty="0" smtClean="0"/>
              <a:t>wheezing </a:t>
            </a:r>
            <a:r>
              <a:rPr lang="en-US" sz="2400" dirty="0"/>
              <a:t>associated with daily dyspnoea at rest </a:t>
            </a:r>
            <a:r>
              <a:rPr lang="en-US" sz="2400" smtClean="0"/>
              <a:t>42% PPV</a:t>
            </a:r>
            <a:endParaRPr lang="x-none"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1692148"/>
            <a:ext cx="6502400" cy="356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465887" y="588407"/>
            <a:ext cx="359394" cy="338554"/>
          </a:xfrm>
          <a:prstGeom prst="rect">
            <a:avLst/>
          </a:prstGeom>
        </p:spPr>
        <p:txBody>
          <a:bodyPr wrap="none">
            <a:spAutoFit/>
          </a:bodyPr>
          <a:lstStyle/>
          <a:p>
            <a:r>
              <a:rPr lang="en-US" sz="1600" baseline="30000" dirty="0" smtClean="0"/>
              <a:t>(7)</a:t>
            </a:r>
            <a:endParaRPr lang="ar-SA" sz="1600" dirty="0"/>
          </a:p>
        </p:txBody>
      </p:sp>
    </p:spTree>
    <p:extLst>
      <p:ext uri="{BB962C8B-B14F-4D97-AF65-F5344CB8AC3E}">
        <p14:creationId xmlns:p14="http://schemas.microsoft.com/office/powerpoint/2010/main" val="5405731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511229" y="1544127"/>
            <a:ext cx="8023172" cy="5082583"/>
          </a:xfrm>
        </p:spPr>
        <p:txBody>
          <a:bodyPr>
            <a:normAutofit fontScale="77500" lnSpcReduction="20000"/>
          </a:bodyPr>
          <a:lstStyle/>
          <a:p>
            <a:r>
              <a:rPr lang="en-US" dirty="0"/>
              <a:t>Diagnosis of Asthma in children and adults</a:t>
            </a:r>
          </a:p>
          <a:p>
            <a:pPr lvl="1"/>
            <a:r>
              <a:rPr lang="en-US" dirty="0" smtClean="0"/>
              <a:t>History</a:t>
            </a:r>
          </a:p>
          <a:p>
            <a:pPr lvl="1"/>
            <a:r>
              <a:rPr lang="en-US" dirty="0"/>
              <a:t>Chest examination </a:t>
            </a:r>
          </a:p>
          <a:p>
            <a:pPr lvl="1"/>
            <a:r>
              <a:rPr lang="en-US" dirty="0"/>
              <a:t>Clinical</a:t>
            </a:r>
          </a:p>
          <a:p>
            <a:pPr lvl="1"/>
            <a:r>
              <a:rPr lang="en-US" dirty="0"/>
              <a:t>Use of PEFR to assess in diagnosis</a:t>
            </a:r>
          </a:p>
          <a:p>
            <a:pPr lvl="1"/>
            <a:r>
              <a:rPr lang="en-US" dirty="0"/>
              <a:t>Investigations “PFT; Spirometry”</a:t>
            </a:r>
          </a:p>
          <a:p>
            <a:r>
              <a:rPr lang="en-US" dirty="0"/>
              <a:t>Factors trigger Asthma</a:t>
            </a:r>
          </a:p>
          <a:p>
            <a:r>
              <a:rPr lang="en-US" dirty="0"/>
              <a:t>Highlight on COPD “Diagnosis by PFT and Treatment”</a:t>
            </a:r>
          </a:p>
          <a:p>
            <a:r>
              <a:rPr lang="en-US" dirty="0"/>
              <a:t>How to assess the severity of Asthma</a:t>
            </a:r>
          </a:p>
          <a:p>
            <a:r>
              <a:rPr lang="en-US" dirty="0"/>
              <a:t>Exercise induced asthma (triggers and management)</a:t>
            </a:r>
          </a:p>
          <a:p>
            <a:r>
              <a:rPr lang="en-US" dirty="0"/>
              <a:t>Management of Asthma</a:t>
            </a:r>
          </a:p>
          <a:p>
            <a:pPr lvl="1"/>
            <a:r>
              <a:rPr lang="en-US" dirty="0"/>
              <a:t>Rescue management</a:t>
            </a:r>
          </a:p>
          <a:p>
            <a:pPr lvl="1"/>
            <a:r>
              <a:rPr lang="en-US" dirty="0"/>
              <a:t>Prophylaxis</a:t>
            </a:r>
          </a:p>
          <a:p>
            <a:pPr lvl="1"/>
            <a:r>
              <a:rPr lang="en-US" dirty="0"/>
              <a:t>How to use different types of inhalers </a:t>
            </a:r>
          </a:p>
          <a:p>
            <a:pPr lvl="1"/>
            <a:r>
              <a:rPr lang="en-US" dirty="0"/>
              <a:t>Asthma </a:t>
            </a:r>
            <a:r>
              <a:rPr lang="en-US" dirty="0" smtClean="0"/>
              <a:t>education </a:t>
            </a:r>
            <a:r>
              <a:rPr lang="en-US" dirty="0"/>
              <a:t>for patient and how patient can use inhalers properly </a:t>
            </a:r>
          </a:p>
        </p:txBody>
      </p:sp>
    </p:spTree>
    <p:extLst>
      <p:ext uri="{BB962C8B-B14F-4D97-AF65-F5344CB8AC3E}">
        <p14:creationId xmlns:p14="http://schemas.microsoft.com/office/powerpoint/2010/main" val="11170325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Atopy</a:t>
            </a:r>
            <a:endParaRPr lang="x-none" dirty="0"/>
          </a:p>
        </p:txBody>
      </p:sp>
      <p:sp>
        <p:nvSpPr>
          <p:cNvPr id="3" name="Content Placeholder 2"/>
          <p:cNvSpPr>
            <a:spLocks noGrp="1"/>
          </p:cNvSpPr>
          <p:nvPr>
            <p:ph sz="quarter" idx="1"/>
          </p:nvPr>
        </p:nvSpPr>
        <p:spPr/>
        <p:txBody>
          <a:bodyPr>
            <a:noAutofit/>
          </a:bodyPr>
          <a:lstStyle/>
          <a:p>
            <a:pPr algn="l" rtl="0"/>
            <a:r>
              <a:rPr lang="en-US" sz="2400" dirty="0" smtClean="0"/>
              <a:t>Genetic </a:t>
            </a:r>
            <a:r>
              <a:rPr lang="en-US" sz="2400" dirty="0"/>
              <a:t>predilection to produce specific IgE following exposure to </a:t>
            </a:r>
            <a:r>
              <a:rPr lang="en-US" sz="2400" dirty="0" smtClean="0"/>
              <a:t>allergens</a:t>
            </a:r>
          </a:p>
          <a:p>
            <a:pPr marL="0" indent="0" algn="l" rtl="0">
              <a:buNone/>
            </a:pPr>
            <a:endParaRPr lang="en-US" sz="2400" u="sng" dirty="0"/>
          </a:p>
          <a:p>
            <a:pPr algn="l" rtl="0" fontAlgn="base"/>
            <a:r>
              <a:rPr lang="en-US" sz="2400" u="sng" dirty="0" smtClean="0"/>
              <a:t>Atopic Eczema: </a:t>
            </a:r>
            <a:r>
              <a:rPr lang="en-US" sz="2400" dirty="0" smtClean="0"/>
              <a:t>children </a:t>
            </a:r>
            <a:r>
              <a:rPr lang="en-US" sz="2400" dirty="0"/>
              <a:t>with atopic eczema </a:t>
            </a:r>
            <a:r>
              <a:rPr lang="en-US" sz="2400" dirty="0" smtClean="0"/>
              <a:t>were at an </a:t>
            </a:r>
            <a:r>
              <a:rPr lang="en-US" sz="2400" dirty="0"/>
              <a:t>increased risk of asthma (odds ratio </a:t>
            </a:r>
            <a:r>
              <a:rPr lang="en-US" sz="2400" dirty="0" smtClean="0"/>
              <a:t>3.52)</a:t>
            </a:r>
          </a:p>
          <a:p>
            <a:pPr algn="l" rtl="0" fontAlgn="base"/>
            <a:endParaRPr lang="en-US" sz="2400" u="sng" dirty="0"/>
          </a:p>
          <a:p>
            <a:pPr algn="l" rtl="0" fontAlgn="base"/>
            <a:r>
              <a:rPr lang="en-US" sz="2400" u="sng" dirty="0" smtClean="0"/>
              <a:t>Allergic Rhinitis: </a:t>
            </a:r>
            <a:r>
              <a:rPr lang="en-US" sz="2400" dirty="0"/>
              <a:t>2- to 7-fold increased risk of incident asthma in preadolescence, adolescence, or adult life</a:t>
            </a:r>
            <a:endParaRPr lang="en-US" sz="2400" u="sng" dirty="0" smtClean="0"/>
          </a:p>
          <a:p>
            <a:pPr marL="0" indent="0" algn="l" rtl="0">
              <a:buNone/>
            </a:pPr>
            <a:endParaRPr lang="en-US" sz="2400" u="sng" dirty="0"/>
          </a:p>
          <a:p>
            <a:pPr algn="l" rtl="0"/>
            <a:r>
              <a:rPr lang="en-US" sz="2400" dirty="0" smtClean="0"/>
              <a:t>Family history of allergy:</a:t>
            </a:r>
            <a:r>
              <a:rPr lang="en-US" sz="2400" dirty="0"/>
              <a:t> </a:t>
            </a:r>
            <a:r>
              <a:rPr lang="en-US" sz="2400" dirty="0" smtClean="0"/>
              <a:t>higher </a:t>
            </a:r>
            <a:r>
              <a:rPr lang="en-US" sz="2400" dirty="0"/>
              <a:t>risk of developing asthma </a:t>
            </a:r>
            <a:r>
              <a:rPr lang="en-US" sz="2400" dirty="0" smtClean="0"/>
              <a:t> </a:t>
            </a:r>
            <a:r>
              <a:rPr lang="en-US" sz="2400" dirty="0"/>
              <a:t>and a lower chance of remission</a:t>
            </a:r>
            <a:endParaRPr lang="en-US" sz="2400" u="sng" dirty="0" smtClean="0"/>
          </a:p>
          <a:p>
            <a:pPr algn="l" rtl="0"/>
            <a:endParaRPr lang="x-none" sz="2400" dirty="0"/>
          </a:p>
        </p:txBody>
      </p:sp>
      <p:sp>
        <p:nvSpPr>
          <p:cNvPr id="4" name="Rectangle 3"/>
          <p:cNvSpPr/>
          <p:nvPr/>
        </p:nvSpPr>
        <p:spPr>
          <a:xfrm>
            <a:off x="6323137" y="3207782"/>
            <a:ext cx="359394" cy="338554"/>
          </a:xfrm>
          <a:prstGeom prst="rect">
            <a:avLst/>
          </a:prstGeom>
        </p:spPr>
        <p:txBody>
          <a:bodyPr wrap="none">
            <a:spAutoFit/>
          </a:bodyPr>
          <a:lstStyle/>
          <a:p>
            <a:r>
              <a:rPr lang="en-US" sz="1600" baseline="30000" dirty="0" smtClean="0"/>
              <a:t>(8)</a:t>
            </a:r>
            <a:endParaRPr lang="ar-SA" sz="1600" dirty="0"/>
          </a:p>
        </p:txBody>
      </p:sp>
      <p:sp>
        <p:nvSpPr>
          <p:cNvPr id="5" name="Rectangle 4"/>
          <p:cNvSpPr/>
          <p:nvPr/>
        </p:nvSpPr>
        <p:spPr>
          <a:xfrm>
            <a:off x="7866187" y="4569857"/>
            <a:ext cx="359394" cy="338554"/>
          </a:xfrm>
          <a:prstGeom prst="rect">
            <a:avLst/>
          </a:prstGeom>
        </p:spPr>
        <p:txBody>
          <a:bodyPr wrap="none">
            <a:spAutoFit/>
          </a:bodyPr>
          <a:lstStyle/>
          <a:p>
            <a:r>
              <a:rPr lang="en-US" sz="1600" baseline="30000" dirty="0" smtClean="0"/>
              <a:t>(9)</a:t>
            </a:r>
            <a:endParaRPr lang="ar-SA" sz="1600" dirty="0"/>
          </a:p>
        </p:txBody>
      </p:sp>
    </p:spTree>
    <p:extLst>
      <p:ext uri="{BB962C8B-B14F-4D97-AF65-F5344CB8AC3E}">
        <p14:creationId xmlns:p14="http://schemas.microsoft.com/office/powerpoint/2010/main" val="3742772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Other</a:t>
            </a:r>
            <a:endParaRPr lang="x-none"/>
          </a:p>
        </p:txBody>
      </p:sp>
      <p:sp>
        <p:nvSpPr>
          <p:cNvPr id="3" name="عنصر نائب للمحتوى 2"/>
          <p:cNvSpPr>
            <a:spLocks noGrp="1"/>
          </p:cNvSpPr>
          <p:nvPr>
            <p:ph sz="quarter" idx="1"/>
          </p:nvPr>
        </p:nvSpPr>
        <p:spPr/>
        <p:txBody>
          <a:bodyPr>
            <a:normAutofit/>
          </a:bodyPr>
          <a:lstStyle/>
          <a:p>
            <a:pPr algn="l" rtl="0"/>
            <a:r>
              <a:rPr lang="en-US" sz="2400" dirty="0"/>
              <a:t>Does the patient wheeze or cough after exercise</a:t>
            </a:r>
            <a:r>
              <a:rPr lang="en-US" sz="2400" dirty="0" smtClean="0"/>
              <a:t>?</a:t>
            </a:r>
            <a:endParaRPr lang="en-US" sz="2400" dirty="0"/>
          </a:p>
          <a:p>
            <a:pPr algn="l" rtl="0"/>
            <a:endParaRPr lang="en-US" sz="2400" dirty="0"/>
          </a:p>
          <a:p>
            <a:pPr algn="l" rtl="0"/>
            <a:r>
              <a:rPr lang="en-US" sz="2400" dirty="0"/>
              <a:t>Does the patient experience </a:t>
            </a:r>
            <a:r>
              <a:rPr lang="en-US" sz="2400" dirty="0" smtClean="0"/>
              <a:t>symptoms </a:t>
            </a:r>
            <a:r>
              <a:rPr lang="en-US" sz="2400" dirty="0"/>
              <a:t>after exposure </a:t>
            </a:r>
            <a:r>
              <a:rPr lang="en-US" sz="2400" dirty="0" smtClean="0"/>
              <a:t>to something specific eg. </a:t>
            </a:r>
            <a:r>
              <a:rPr lang="en-US" sz="2400" dirty="0"/>
              <a:t>pollens, dust, </a:t>
            </a:r>
            <a:r>
              <a:rPr lang="en-US" sz="2400" dirty="0" smtClean="0"/>
              <a:t>animals</a:t>
            </a:r>
            <a:r>
              <a:rPr lang="en-US" sz="2400" dirty="0"/>
              <a:t>, </a:t>
            </a:r>
            <a:r>
              <a:rPr lang="en-US" sz="2400" dirty="0" smtClean="0"/>
              <a:t>incense?</a:t>
            </a:r>
          </a:p>
          <a:p>
            <a:pPr algn="l" rtl="0"/>
            <a:endParaRPr lang="en-US" sz="2400" dirty="0"/>
          </a:p>
          <a:p>
            <a:pPr algn="l" rtl="0"/>
            <a:endParaRPr lang="en-US" sz="2400" dirty="0"/>
          </a:p>
          <a:p>
            <a:pPr marL="0" indent="0" algn="l" rtl="0">
              <a:buNone/>
            </a:pPr>
            <a:endParaRPr lang="en-US" sz="2400" dirty="0"/>
          </a:p>
          <a:p>
            <a:pPr marL="0" indent="0" algn="l" rtl="0">
              <a:buNone/>
            </a:pPr>
            <a:endParaRPr lang="x-none" dirty="0"/>
          </a:p>
        </p:txBody>
      </p:sp>
    </p:spTree>
    <p:extLst>
      <p:ext uri="{BB962C8B-B14F-4D97-AF65-F5344CB8AC3E}">
        <p14:creationId xmlns:p14="http://schemas.microsoft.com/office/powerpoint/2010/main" val="83915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a:t>
            </a:r>
            <a:endParaRPr lang="x-none" dirty="0"/>
          </a:p>
        </p:txBody>
      </p:sp>
      <p:sp>
        <p:nvSpPr>
          <p:cNvPr id="3" name="Content Placeholder 2"/>
          <p:cNvSpPr>
            <a:spLocks noGrp="1"/>
          </p:cNvSpPr>
          <p:nvPr>
            <p:ph sz="quarter" idx="1"/>
          </p:nvPr>
        </p:nvSpPr>
        <p:spPr/>
        <p:txBody>
          <a:bodyPr>
            <a:normAutofit/>
          </a:bodyPr>
          <a:lstStyle/>
          <a:p>
            <a:pPr marL="0" indent="0" algn="l" rtl="0">
              <a:buNone/>
            </a:pPr>
            <a:r>
              <a:rPr lang="en-US" dirty="0" smtClean="0"/>
              <a:t>1.Perinatal:-</a:t>
            </a:r>
            <a:endParaRPr lang="en-US" dirty="0"/>
          </a:p>
          <a:p>
            <a:pPr lvl="1" algn="l" rtl="0"/>
            <a:r>
              <a:rPr lang="en-US" dirty="0"/>
              <a:t>birth before 37 weeks gestation was associated with increased risk for asthma</a:t>
            </a:r>
          </a:p>
          <a:p>
            <a:pPr lvl="1"/>
            <a:r>
              <a:rPr lang="en-US" dirty="0" smtClean="0"/>
              <a:t>Breastfeeding: lowered </a:t>
            </a:r>
            <a:r>
              <a:rPr lang="en-US" dirty="0"/>
              <a:t>incidence of recurrent wheezing during the first two years of </a:t>
            </a:r>
            <a:r>
              <a:rPr lang="en-US" dirty="0" smtClean="0"/>
              <a:t>life </a:t>
            </a:r>
          </a:p>
          <a:p>
            <a:r>
              <a:rPr lang="en-US" dirty="0" smtClean="0"/>
              <a:t>2.tobacco </a:t>
            </a:r>
            <a:r>
              <a:rPr lang="en-US" dirty="0"/>
              <a:t>smoke</a:t>
            </a:r>
          </a:p>
          <a:p>
            <a:pPr marL="788670" lvl="1" indent="-514350" algn="l" rtl="0">
              <a:buFont typeface="+mj-lt"/>
              <a:buAutoNum type="arabicPeriod"/>
            </a:pPr>
            <a:r>
              <a:rPr lang="en-US" dirty="0"/>
              <a:t>smoked ≥300 cigarettes per year had a relative risk of 3.9 for developing </a:t>
            </a:r>
            <a:r>
              <a:rPr lang="en-US" dirty="0" smtClean="0"/>
              <a:t>asthma</a:t>
            </a:r>
          </a:p>
          <a:p>
            <a:pPr marL="788670" lvl="1" indent="-514350" algn="l" rtl="0">
              <a:buFont typeface="+mj-lt"/>
              <a:buAutoNum type="arabicPeriod"/>
            </a:pPr>
            <a:r>
              <a:rPr lang="en-US" dirty="0" smtClean="0"/>
              <a:t>Higher relapse rate of childhood-onset asthma during adulthood whether current or former smoker.</a:t>
            </a:r>
            <a:endParaRPr lang="x-none" dirty="0"/>
          </a:p>
        </p:txBody>
      </p:sp>
      <p:sp>
        <p:nvSpPr>
          <p:cNvPr id="4" name="Rectangle 3"/>
          <p:cNvSpPr/>
          <p:nvPr/>
        </p:nvSpPr>
        <p:spPr>
          <a:xfrm>
            <a:off x="2960812" y="2298591"/>
            <a:ext cx="434734" cy="338554"/>
          </a:xfrm>
          <a:prstGeom prst="rect">
            <a:avLst/>
          </a:prstGeom>
        </p:spPr>
        <p:txBody>
          <a:bodyPr wrap="none">
            <a:spAutoFit/>
          </a:bodyPr>
          <a:lstStyle/>
          <a:p>
            <a:r>
              <a:rPr lang="en-US" sz="1600" baseline="30000" dirty="0" smtClean="0"/>
              <a:t>(10)</a:t>
            </a:r>
            <a:endParaRPr lang="ar-SA" sz="1600" dirty="0"/>
          </a:p>
        </p:txBody>
      </p:sp>
      <p:sp>
        <p:nvSpPr>
          <p:cNvPr id="5" name="Rectangle 4"/>
          <p:cNvSpPr/>
          <p:nvPr/>
        </p:nvSpPr>
        <p:spPr>
          <a:xfrm>
            <a:off x="3999037" y="3078361"/>
            <a:ext cx="434734" cy="338554"/>
          </a:xfrm>
          <a:prstGeom prst="rect">
            <a:avLst/>
          </a:prstGeom>
        </p:spPr>
        <p:txBody>
          <a:bodyPr wrap="none">
            <a:spAutoFit/>
          </a:bodyPr>
          <a:lstStyle/>
          <a:p>
            <a:r>
              <a:rPr lang="en-US" sz="1600" baseline="30000" dirty="0" smtClean="0"/>
              <a:t>(11)</a:t>
            </a:r>
            <a:endParaRPr lang="ar-SA" sz="1600" dirty="0"/>
          </a:p>
        </p:txBody>
      </p:sp>
      <p:sp>
        <p:nvSpPr>
          <p:cNvPr id="6" name="Rectangle 5"/>
          <p:cNvSpPr/>
          <p:nvPr/>
        </p:nvSpPr>
        <p:spPr>
          <a:xfrm>
            <a:off x="6361237" y="4994166"/>
            <a:ext cx="434734" cy="338554"/>
          </a:xfrm>
          <a:prstGeom prst="rect">
            <a:avLst/>
          </a:prstGeom>
        </p:spPr>
        <p:txBody>
          <a:bodyPr wrap="none">
            <a:spAutoFit/>
          </a:bodyPr>
          <a:lstStyle/>
          <a:p>
            <a:r>
              <a:rPr lang="en-US" sz="1600" baseline="30000" dirty="0" smtClean="0"/>
              <a:t>(12)</a:t>
            </a:r>
            <a:endParaRPr lang="ar-SA" sz="1600" dirty="0"/>
          </a:p>
        </p:txBody>
      </p:sp>
    </p:spTree>
    <p:extLst>
      <p:ext uri="{BB962C8B-B14F-4D97-AF65-F5344CB8AC3E}">
        <p14:creationId xmlns:p14="http://schemas.microsoft.com/office/powerpoint/2010/main" val="2518211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Risk Factors</a:t>
            </a:r>
            <a:endParaRPr lang="x-none"/>
          </a:p>
        </p:txBody>
      </p:sp>
      <p:sp>
        <p:nvSpPr>
          <p:cNvPr id="3" name="عنصر نائب للمحتوى 2"/>
          <p:cNvSpPr>
            <a:spLocks noGrp="1"/>
          </p:cNvSpPr>
          <p:nvPr>
            <p:ph sz="quarter" idx="1"/>
          </p:nvPr>
        </p:nvSpPr>
        <p:spPr/>
        <p:txBody>
          <a:bodyPr>
            <a:normAutofit/>
          </a:bodyPr>
          <a:lstStyle/>
          <a:p>
            <a:pPr marL="0" indent="0" algn="l" rtl="0" fontAlgn="base">
              <a:buNone/>
            </a:pPr>
            <a:r>
              <a:rPr lang="en-US" dirty="0" smtClean="0"/>
              <a:t>3. Obesity.</a:t>
            </a:r>
          </a:p>
          <a:p>
            <a:pPr lvl="1" fontAlgn="base"/>
            <a:r>
              <a:rPr lang="en-US" dirty="0" smtClean="0"/>
              <a:t>Increase risk of asthma</a:t>
            </a:r>
          </a:p>
          <a:p>
            <a:pPr lvl="1" fontAlgn="base"/>
            <a:r>
              <a:rPr lang="en-US" dirty="0" smtClean="0"/>
              <a:t>Increase asthma severity</a:t>
            </a:r>
          </a:p>
          <a:p>
            <a:pPr lvl="1" algn="l" rtl="0" fontAlgn="base"/>
            <a:endParaRPr lang="en-US" dirty="0"/>
          </a:p>
          <a:p>
            <a:pPr marL="0" indent="0" algn="l" rtl="0" fontAlgn="base">
              <a:buNone/>
            </a:pPr>
            <a:r>
              <a:rPr lang="en-US" dirty="0" smtClean="0"/>
              <a:t>4.Lower respiratory tract infections in </a:t>
            </a:r>
            <a:r>
              <a:rPr lang="en-US" dirty="0"/>
              <a:t>early childhood</a:t>
            </a:r>
            <a:r>
              <a:rPr lang="en-US" dirty="0" smtClean="0"/>
              <a:t>.</a:t>
            </a:r>
          </a:p>
          <a:p>
            <a:pPr marL="0" indent="0" algn="l" rtl="0" fontAlgn="base">
              <a:buNone/>
            </a:pPr>
            <a:endParaRPr lang="en-US" dirty="0" smtClean="0"/>
          </a:p>
          <a:p>
            <a:pPr marL="0" indent="0" algn="l" rtl="0">
              <a:buNone/>
            </a:pPr>
            <a:endParaRPr lang="x-none" dirty="0"/>
          </a:p>
        </p:txBody>
      </p:sp>
      <p:sp>
        <p:nvSpPr>
          <p:cNvPr id="4" name="Rectangle 3"/>
          <p:cNvSpPr/>
          <p:nvPr/>
        </p:nvSpPr>
        <p:spPr>
          <a:xfrm>
            <a:off x="4056187" y="2467868"/>
            <a:ext cx="434734" cy="338554"/>
          </a:xfrm>
          <a:prstGeom prst="rect">
            <a:avLst/>
          </a:prstGeom>
        </p:spPr>
        <p:txBody>
          <a:bodyPr wrap="none">
            <a:spAutoFit/>
          </a:bodyPr>
          <a:lstStyle/>
          <a:p>
            <a:r>
              <a:rPr lang="en-US" sz="1600" baseline="30000" dirty="0" smtClean="0"/>
              <a:t>(13)</a:t>
            </a:r>
            <a:endParaRPr lang="ar-SA" sz="1600" dirty="0"/>
          </a:p>
        </p:txBody>
      </p:sp>
      <p:sp>
        <p:nvSpPr>
          <p:cNvPr id="5" name="Rectangle 4"/>
          <p:cNvSpPr/>
          <p:nvPr/>
        </p:nvSpPr>
        <p:spPr>
          <a:xfrm>
            <a:off x="7751887" y="3289191"/>
            <a:ext cx="434734" cy="338554"/>
          </a:xfrm>
          <a:prstGeom prst="rect">
            <a:avLst/>
          </a:prstGeom>
        </p:spPr>
        <p:txBody>
          <a:bodyPr wrap="none">
            <a:spAutoFit/>
          </a:bodyPr>
          <a:lstStyle/>
          <a:p>
            <a:r>
              <a:rPr lang="en-US" sz="1600" baseline="30000" dirty="0" smtClean="0"/>
              <a:t>(14)</a:t>
            </a:r>
            <a:endParaRPr lang="ar-SA" sz="1600" dirty="0"/>
          </a:p>
        </p:txBody>
      </p:sp>
    </p:spTree>
    <p:extLst>
      <p:ext uri="{BB962C8B-B14F-4D97-AF65-F5344CB8AC3E}">
        <p14:creationId xmlns:p14="http://schemas.microsoft.com/office/powerpoint/2010/main" val="605126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normAutofit/>
          </a:bodyPr>
          <a:lstStyle/>
          <a:p>
            <a:r>
              <a:rPr lang="en-US" dirty="0" smtClean="0"/>
              <a:t>Triggers of Asthma</a:t>
            </a:r>
            <a:endParaRPr lang="en-US" dirty="0"/>
          </a:p>
        </p:txBody>
      </p:sp>
    </p:spTree>
    <p:extLst>
      <p:ext uri="{BB962C8B-B14F-4D97-AF65-F5344CB8AC3E}">
        <p14:creationId xmlns:p14="http://schemas.microsoft.com/office/powerpoint/2010/main" val="2757820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Triggers 1</a:t>
            </a:r>
            <a:endParaRPr lang="x-none"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154" y="1628775"/>
            <a:ext cx="7150100" cy="437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2566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Triggers 2</a:t>
            </a:r>
            <a:endParaRPr lang="x-none" dirty="0"/>
          </a:p>
        </p:txBody>
      </p:sp>
      <p:sp>
        <p:nvSpPr>
          <p:cNvPr id="3" name="Content Placeholder 2"/>
          <p:cNvSpPr>
            <a:spLocks noGrp="1"/>
          </p:cNvSpPr>
          <p:nvPr>
            <p:ph sz="quarter" idx="1"/>
          </p:nvPr>
        </p:nvSpPr>
        <p:spPr/>
        <p:txBody>
          <a:bodyPr/>
          <a:lstStyle/>
          <a:p>
            <a:endParaRPr lang="x-non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799" y="1233778"/>
            <a:ext cx="7897091" cy="518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409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62466" name="Rectangle 2"/>
          <p:cNvSpPr>
            <a:spLocks noGrp="1" noChangeArrowheads="1"/>
          </p:cNvSpPr>
          <p:nvPr>
            <p:ph type="ctrTitle"/>
          </p:nvPr>
        </p:nvSpPr>
        <p:spPr/>
        <p:txBody>
          <a:bodyPr>
            <a:normAutofit/>
          </a:bodyPr>
          <a:lstStyle/>
          <a:p>
            <a:pPr algn="ctr"/>
            <a:r>
              <a:rPr lang="en-US" sz="4000" dirty="0"/>
              <a:t>Physical Examination</a:t>
            </a:r>
          </a:p>
        </p:txBody>
      </p:sp>
    </p:spTree>
    <p:extLst>
      <p:ext uri="{BB962C8B-B14F-4D97-AF65-F5344CB8AC3E}">
        <p14:creationId xmlns:p14="http://schemas.microsoft.com/office/powerpoint/2010/main" val="105760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2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Physical Findings</a:t>
            </a:r>
            <a:endParaRPr lang="x-none"/>
          </a:p>
        </p:txBody>
      </p:sp>
      <p:sp>
        <p:nvSpPr>
          <p:cNvPr id="3" name="عنصر نائب للمحتوى 2"/>
          <p:cNvSpPr>
            <a:spLocks noGrp="1"/>
          </p:cNvSpPr>
          <p:nvPr>
            <p:ph sz="quarter" idx="1"/>
          </p:nvPr>
        </p:nvSpPr>
        <p:spPr/>
        <p:txBody>
          <a:bodyPr>
            <a:normAutofit/>
          </a:bodyPr>
          <a:lstStyle/>
          <a:p>
            <a:pPr algn="l" rtl="0">
              <a:lnSpc>
                <a:spcPct val="90000"/>
              </a:lnSpc>
            </a:pPr>
            <a:r>
              <a:rPr lang="en-US" dirty="0" smtClean="0"/>
              <a:t>General Examination</a:t>
            </a:r>
          </a:p>
          <a:p>
            <a:pPr lvl="1" algn="l" rtl="0">
              <a:lnSpc>
                <a:spcPct val="90000"/>
              </a:lnSpc>
            </a:pPr>
            <a:r>
              <a:rPr lang="en-US" dirty="0" smtClean="0"/>
              <a:t>Pulsus Paradoxus: associated with a peak expiratory flow rate of 33% of predicted values on average.</a:t>
            </a:r>
          </a:p>
          <a:p>
            <a:pPr lvl="1" algn="l" rtl="0">
              <a:lnSpc>
                <a:spcPct val="90000"/>
              </a:lnSpc>
            </a:pPr>
            <a:r>
              <a:rPr lang="en-US" dirty="0" smtClean="0"/>
              <a:t>Tachypnea</a:t>
            </a:r>
            <a:endParaRPr lang="en-US" dirty="0"/>
          </a:p>
          <a:p>
            <a:pPr lvl="1" algn="l" rtl="0">
              <a:lnSpc>
                <a:spcPct val="90000"/>
              </a:lnSpc>
            </a:pPr>
            <a:r>
              <a:rPr lang="en-US" dirty="0"/>
              <a:t>Use of accessory muscles of respiration.</a:t>
            </a:r>
          </a:p>
          <a:p>
            <a:pPr lvl="1" algn="l" rtl="0">
              <a:lnSpc>
                <a:spcPct val="90000"/>
              </a:lnSpc>
            </a:pPr>
            <a:r>
              <a:rPr lang="en-US" dirty="0" smtClean="0"/>
              <a:t>Cyanosis</a:t>
            </a:r>
            <a:endParaRPr lang="en-US" dirty="0"/>
          </a:p>
          <a:p>
            <a:pPr lvl="1" algn="l" rtl="0">
              <a:lnSpc>
                <a:spcPct val="90000"/>
              </a:lnSpc>
            </a:pPr>
            <a:r>
              <a:rPr lang="en-US" dirty="0"/>
              <a:t>signs of allergy in skin, nose, eyes.</a:t>
            </a:r>
          </a:p>
          <a:p>
            <a:pPr lvl="1" algn="l" rtl="0">
              <a:lnSpc>
                <a:spcPct val="90000"/>
              </a:lnSpc>
            </a:pPr>
            <a:endParaRPr lang="en-US" dirty="0" smtClean="0"/>
          </a:p>
          <a:p>
            <a:pPr lvl="1" algn="l" rtl="0">
              <a:lnSpc>
                <a:spcPct val="90000"/>
              </a:lnSpc>
            </a:pPr>
            <a:endParaRPr lang="en-US" dirty="0" smtClean="0"/>
          </a:p>
          <a:p>
            <a:pPr algn="l" rtl="0">
              <a:lnSpc>
                <a:spcPct val="90000"/>
              </a:lnSpc>
            </a:pPr>
            <a:r>
              <a:rPr lang="en-US" dirty="0" smtClean="0"/>
              <a:t>Inspection</a:t>
            </a:r>
          </a:p>
          <a:p>
            <a:pPr algn="l" rtl="0">
              <a:lnSpc>
                <a:spcPct val="90000"/>
              </a:lnSpc>
            </a:pPr>
            <a:endParaRPr lang="en-US" dirty="0" smtClean="0"/>
          </a:p>
          <a:p>
            <a:pPr lvl="1" algn="l" rtl="0">
              <a:lnSpc>
                <a:spcPct val="90000"/>
              </a:lnSpc>
            </a:pPr>
            <a:endParaRPr lang="en-US" dirty="0" smtClean="0"/>
          </a:p>
          <a:p>
            <a:pPr marL="0" indent="0" algn="l" rtl="0">
              <a:lnSpc>
                <a:spcPct val="90000"/>
              </a:lnSpc>
              <a:buNone/>
            </a:pPr>
            <a:endParaRPr lang="en-US" dirty="0"/>
          </a:p>
          <a:p>
            <a:pPr algn="l" rtl="0">
              <a:lnSpc>
                <a:spcPct val="90000"/>
              </a:lnSpc>
              <a:buFont typeface="Wingdings" pitchFamily="2" charset="2"/>
              <a:buNone/>
            </a:pPr>
            <a:endParaRPr lang="en-US" dirty="0"/>
          </a:p>
          <a:p>
            <a:pPr algn="l" rtl="0">
              <a:lnSpc>
                <a:spcPct val="90000"/>
              </a:lnSpc>
            </a:pPr>
            <a:endParaRPr lang="en-US" dirty="0"/>
          </a:p>
          <a:p>
            <a:pPr marL="0" indent="0" algn="l" rtl="0">
              <a:buNone/>
            </a:pPr>
            <a:endParaRPr lang="x-none" dirty="0"/>
          </a:p>
        </p:txBody>
      </p:sp>
    </p:spTree>
    <p:extLst>
      <p:ext uri="{BB962C8B-B14F-4D97-AF65-F5344CB8AC3E}">
        <p14:creationId xmlns:p14="http://schemas.microsoft.com/office/powerpoint/2010/main" val="27034356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sz="quarter" idx="1"/>
          </p:nvPr>
        </p:nvSpPr>
        <p:spPr/>
        <p:txBody>
          <a:bodyPr>
            <a:normAutofit/>
          </a:bodyPr>
          <a:lstStyle/>
          <a:p>
            <a:pPr algn="l" rtl="0">
              <a:lnSpc>
                <a:spcPct val="90000"/>
              </a:lnSpc>
            </a:pPr>
            <a:r>
              <a:rPr lang="en-US" dirty="0"/>
              <a:t>Palpation</a:t>
            </a:r>
          </a:p>
          <a:p>
            <a:pPr lvl="1" algn="l" rtl="0">
              <a:lnSpc>
                <a:spcPct val="90000"/>
              </a:lnSpc>
            </a:pPr>
            <a:r>
              <a:rPr lang="en-US" dirty="0"/>
              <a:t>Tracheal tug</a:t>
            </a:r>
          </a:p>
          <a:p>
            <a:pPr lvl="1" algn="l" rtl="0">
              <a:lnSpc>
                <a:spcPct val="90000"/>
              </a:lnSpc>
            </a:pPr>
            <a:r>
              <a:rPr lang="en-US" dirty="0"/>
              <a:t>Chest e</a:t>
            </a:r>
            <a:r>
              <a:rPr lang="en-US" dirty="0" smtClean="0"/>
              <a:t>xpansion</a:t>
            </a:r>
          </a:p>
          <a:p>
            <a:pPr lvl="1" algn="l" rtl="0">
              <a:lnSpc>
                <a:spcPct val="90000"/>
              </a:lnSpc>
            </a:pPr>
            <a:endParaRPr lang="en-US" dirty="0"/>
          </a:p>
          <a:p>
            <a:pPr algn="l" rtl="0">
              <a:lnSpc>
                <a:spcPct val="90000"/>
              </a:lnSpc>
            </a:pPr>
            <a:r>
              <a:rPr lang="en-US" dirty="0" smtClean="0"/>
              <a:t>Percussion</a:t>
            </a:r>
          </a:p>
          <a:p>
            <a:pPr lvl="1" algn="l" rtl="0">
              <a:lnSpc>
                <a:spcPct val="90000"/>
              </a:lnSpc>
            </a:pPr>
            <a:r>
              <a:rPr lang="en-US" dirty="0"/>
              <a:t>hyperresonance</a:t>
            </a:r>
          </a:p>
          <a:p>
            <a:pPr algn="l" rtl="0">
              <a:lnSpc>
                <a:spcPct val="90000"/>
              </a:lnSpc>
            </a:pPr>
            <a:endParaRPr lang="en-US" dirty="0"/>
          </a:p>
          <a:p>
            <a:pPr algn="l" rtl="0">
              <a:lnSpc>
                <a:spcPct val="90000"/>
              </a:lnSpc>
            </a:pPr>
            <a:r>
              <a:rPr lang="en-US" dirty="0" smtClean="0"/>
              <a:t>Auscultation</a:t>
            </a:r>
          </a:p>
          <a:p>
            <a:pPr lvl="1" algn="l" rtl="0">
              <a:lnSpc>
                <a:spcPct val="90000"/>
              </a:lnSpc>
            </a:pPr>
            <a:r>
              <a:rPr lang="en-US" dirty="0" smtClean="0"/>
              <a:t>Wheezing</a:t>
            </a:r>
          </a:p>
          <a:p>
            <a:pPr lvl="1" algn="l" rtl="0">
              <a:lnSpc>
                <a:spcPct val="90000"/>
              </a:lnSpc>
            </a:pPr>
            <a:endParaRPr lang="en-US" dirty="0"/>
          </a:p>
          <a:p>
            <a:pPr algn="l" rtl="0"/>
            <a:endParaRPr lang="x-none" dirty="0"/>
          </a:p>
        </p:txBody>
      </p:sp>
    </p:spTree>
    <p:extLst>
      <p:ext uri="{BB962C8B-B14F-4D97-AF65-F5344CB8AC3E}">
        <p14:creationId xmlns:p14="http://schemas.microsoft.com/office/powerpoint/2010/main" val="208529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Test!</a:t>
            </a:r>
            <a:endParaRPr lang="en-US" dirty="0"/>
          </a:p>
        </p:txBody>
      </p:sp>
      <p:sp>
        <p:nvSpPr>
          <p:cNvPr id="3" name="Content Placeholder 2"/>
          <p:cNvSpPr>
            <a:spLocks noGrp="1"/>
          </p:cNvSpPr>
          <p:nvPr>
            <p:ph idx="1"/>
          </p:nvPr>
        </p:nvSpPr>
        <p:spPr/>
        <p:txBody>
          <a:bodyPr>
            <a:normAutofit/>
          </a:bodyPr>
          <a:lstStyle/>
          <a:p>
            <a:r>
              <a:rPr lang="en-US" dirty="0" smtClean="0"/>
              <a:t>Q1. A 21-year-old Caucasian male has asthma that is not adequately controlled with occasional (PRN) albuterol. You decided to start him on </a:t>
            </a:r>
            <a:r>
              <a:rPr lang="en-US" dirty="0"/>
              <a:t>aerosol </a:t>
            </a:r>
            <a:r>
              <a:rPr lang="en-US" dirty="0" smtClean="0"/>
              <a:t>flunisolide therapy. The patient should be instructed to follow which of the following recommendations?</a:t>
            </a:r>
          </a:p>
          <a:p>
            <a:pPr marL="857250" lvl="1" indent="-457200">
              <a:buFont typeface="+mj-lt"/>
              <a:buAutoNum type="alphaUcPeriod"/>
            </a:pPr>
            <a:r>
              <a:rPr lang="en-US" dirty="0" smtClean="0"/>
              <a:t>Low sodium </a:t>
            </a:r>
            <a:r>
              <a:rPr lang="en-US" dirty="0"/>
              <a:t>d</a:t>
            </a:r>
            <a:r>
              <a:rPr lang="en-US" dirty="0" smtClean="0"/>
              <a:t>iet.</a:t>
            </a:r>
          </a:p>
          <a:p>
            <a:pPr marL="857250" lvl="1" indent="-457200">
              <a:buFont typeface="+mj-lt"/>
              <a:buAutoNum type="alphaUcPeriod"/>
            </a:pPr>
            <a:r>
              <a:rPr lang="en-US" dirty="0" smtClean="0"/>
              <a:t>Foot care.</a:t>
            </a:r>
          </a:p>
          <a:p>
            <a:pPr marL="857250" lvl="1" indent="-457200">
              <a:buFont typeface="+mj-lt"/>
              <a:buAutoNum type="alphaUcPeriod"/>
            </a:pPr>
            <a:r>
              <a:rPr lang="en-US" dirty="0" smtClean="0"/>
              <a:t>Oral rinsing.</a:t>
            </a:r>
          </a:p>
          <a:p>
            <a:pPr marL="857250" lvl="1" indent="-457200">
              <a:buFont typeface="+mj-lt"/>
              <a:buAutoNum type="alphaUcPeriod"/>
            </a:pPr>
            <a:r>
              <a:rPr lang="en-US" dirty="0" smtClean="0"/>
              <a:t>Fluid restriction.</a:t>
            </a:r>
          </a:p>
        </p:txBody>
      </p:sp>
    </p:spTree>
    <p:extLst>
      <p:ext uri="{BB962C8B-B14F-4D97-AF65-F5344CB8AC3E}">
        <p14:creationId xmlns:p14="http://schemas.microsoft.com/office/powerpoint/2010/main" val="4755214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a:t>Investigation</a:t>
            </a:r>
          </a:p>
        </p:txBody>
      </p:sp>
    </p:spTree>
    <p:extLst>
      <p:ext uri="{BB962C8B-B14F-4D97-AF65-F5344CB8AC3E}">
        <p14:creationId xmlns:p14="http://schemas.microsoft.com/office/powerpoint/2010/main" val="5015096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pPr algn="ctr"/>
            <a:r>
              <a:rPr lang="en-US" dirty="0"/>
              <a:t>Pulmonary Function Tests</a:t>
            </a:r>
          </a:p>
        </p:txBody>
      </p:sp>
      <p:sp>
        <p:nvSpPr>
          <p:cNvPr id="6" name="TextBox 5"/>
          <p:cNvSpPr txBox="1"/>
          <p:nvPr/>
        </p:nvSpPr>
        <p:spPr>
          <a:xfrm>
            <a:off x="1703294" y="5528235"/>
            <a:ext cx="1778000" cy="369332"/>
          </a:xfrm>
          <a:prstGeom prst="rect">
            <a:avLst/>
          </a:prstGeom>
          <a:noFill/>
        </p:spPr>
        <p:txBody>
          <a:bodyPr wrap="square" rtlCol="0">
            <a:spAutoFit/>
          </a:bodyPr>
          <a:lstStyle/>
          <a:p>
            <a:r>
              <a:rPr lang="en-US" dirty="0" smtClean="0"/>
              <a:t>Spirometry</a:t>
            </a:r>
            <a:endParaRPr lang="en-US" dirty="0"/>
          </a:p>
        </p:txBody>
      </p:sp>
      <p:pic>
        <p:nvPicPr>
          <p:cNvPr id="4098" name="Picture 2" descr="C:\Users\USER\Desktop\330px-Peak_flow_meter_hori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644" y="1798357"/>
            <a:ext cx="4191000" cy="35219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USER\Desktop\Spirometry_NI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597167"/>
            <a:ext cx="4524376"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26279" y="5343569"/>
            <a:ext cx="1891865" cy="369332"/>
          </a:xfrm>
          <a:prstGeom prst="rect">
            <a:avLst/>
          </a:prstGeom>
        </p:spPr>
        <p:txBody>
          <a:bodyPr wrap="none">
            <a:spAutoFit/>
          </a:bodyPr>
          <a:lstStyle/>
          <a:p>
            <a:r>
              <a:rPr lang="en-US" dirty="0" smtClean="0"/>
              <a:t>Peak Flow Meter</a:t>
            </a:r>
            <a:endParaRPr lang="x-none" dirty="0"/>
          </a:p>
        </p:txBody>
      </p:sp>
    </p:spTree>
    <p:extLst>
      <p:ext uri="{BB962C8B-B14F-4D97-AF65-F5344CB8AC3E}">
        <p14:creationId xmlns:p14="http://schemas.microsoft.com/office/powerpoint/2010/main" val="42933330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Spirometry</a:t>
            </a:r>
          </a:p>
        </p:txBody>
      </p:sp>
      <p:sp>
        <p:nvSpPr>
          <p:cNvPr id="3" name="عنصر نائب للمحتوى 2"/>
          <p:cNvSpPr>
            <a:spLocks noGrp="1"/>
          </p:cNvSpPr>
          <p:nvPr>
            <p:ph sz="half" idx="1"/>
          </p:nvPr>
        </p:nvSpPr>
        <p:spPr>
          <a:xfrm>
            <a:off x="381837" y="1785014"/>
            <a:ext cx="3532211" cy="4475109"/>
          </a:xfrm>
        </p:spPr>
        <p:txBody>
          <a:bodyPr>
            <a:normAutofit fontScale="92500" lnSpcReduction="10000"/>
          </a:bodyPr>
          <a:lstStyle/>
          <a:p>
            <a:pPr algn="l" rtl="0" fontAlgn="base"/>
            <a:r>
              <a:rPr lang="en-US" sz="2000" dirty="0"/>
              <a:t>Spirometry with bronchodilator testing is the investigation of choice to diagnose asthma in adults and children &gt;10 years </a:t>
            </a:r>
            <a:r>
              <a:rPr lang="en-US" sz="2000" dirty="0" smtClean="0"/>
              <a:t>old</a:t>
            </a:r>
          </a:p>
          <a:p>
            <a:pPr marL="0" indent="0" algn="l" rtl="0" fontAlgn="base">
              <a:buNone/>
            </a:pPr>
            <a:endParaRPr lang="en-US" sz="2000" dirty="0" smtClean="0"/>
          </a:p>
          <a:p>
            <a:pPr algn="l" rtl="0" fontAlgn="base"/>
            <a:r>
              <a:rPr lang="en-US" sz="2000" dirty="0" smtClean="0"/>
              <a:t>a change from </a:t>
            </a:r>
            <a:r>
              <a:rPr lang="en-US" sz="2000" dirty="0"/>
              <a:t>baseline of  </a:t>
            </a:r>
            <a:r>
              <a:rPr lang="en-US" sz="2000" dirty="0" smtClean="0"/>
              <a:t>FEV1≥</a:t>
            </a:r>
            <a:r>
              <a:rPr lang="en-US" sz="2000" dirty="0"/>
              <a:t>12% and ≥200 mL represents </a:t>
            </a:r>
            <a:r>
              <a:rPr lang="en-US" sz="2000" dirty="0" smtClean="0"/>
              <a:t>significant reversibility</a:t>
            </a:r>
          </a:p>
          <a:p>
            <a:pPr algn="l" rtl="0" fontAlgn="base"/>
            <a:endParaRPr lang="en-US" sz="2000" dirty="0"/>
          </a:p>
          <a:p>
            <a:pPr algn="l" rtl="0">
              <a:spcBef>
                <a:spcPct val="50000"/>
              </a:spcBef>
            </a:pPr>
            <a:r>
              <a:rPr lang="en-US" sz="2100" dirty="0" smtClean="0"/>
              <a:t>Done </a:t>
            </a:r>
            <a:r>
              <a:rPr lang="en-US" sz="2100" dirty="0"/>
              <a:t>for diagnosis, and monitoring treatment.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300" y="1501774"/>
            <a:ext cx="4584700"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63904" y="2993916"/>
            <a:ext cx="434734" cy="338554"/>
          </a:xfrm>
          <a:prstGeom prst="rect">
            <a:avLst/>
          </a:prstGeom>
        </p:spPr>
        <p:txBody>
          <a:bodyPr wrap="none">
            <a:spAutoFit/>
          </a:bodyPr>
          <a:lstStyle/>
          <a:p>
            <a:r>
              <a:rPr lang="en-US" sz="1600" baseline="30000" dirty="0" smtClean="0"/>
              <a:t>(15)</a:t>
            </a:r>
            <a:endParaRPr lang="ar-SA" sz="1600" dirty="0"/>
          </a:p>
        </p:txBody>
      </p:sp>
      <p:sp>
        <p:nvSpPr>
          <p:cNvPr id="6" name="Rectangle 5"/>
          <p:cNvSpPr/>
          <p:nvPr/>
        </p:nvSpPr>
        <p:spPr>
          <a:xfrm>
            <a:off x="2037279" y="4641741"/>
            <a:ext cx="434734" cy="338554"/>
          </a:xfrm>
          <a:prstGeom prst="rect">
            <a:avLst/>
          </a:prstGeom>
        </p:spPr>
        <p:txBody>
          <a:bodyPr wrap="none">
            <a:spAutoFit/>
          </a:bodyPr>
          <a:lstStyle/>
          <a:p>
            <a:r>
              <a:rPr lang="en-US" sz="1600" baseline="30000" dirty="0" smtClean="0"/>
              <a:t>(15)</a:t>
            </a:r>
            <a:endParaRPr lang="ar-SA" sz="1600" dirty="0"/>
          </a:p>
        </p:txBody>
      </p:sp>
    </p:spTree>
    <p:extLst>
      <p:ext uri="{BB962C8B-B14F-4D97-AF65-F5344CB8AC3E}">
        <p14:creationId xmlns:p14="http://schemas.microsoft.com/office/powerpoint/2010/main" val="387030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Spirometry Algorithm</a:t>
            </a:r>
            <a:endParaRPr lang="x-none" dirty="0"/>
          </a:p>
        </p:txBody>
      </p:sp>
      <p:sp>
        <p:nvSpPr>
          <p:cNvPr id="3" name="Content Placeholder 2"/>
          <p:cNvSpPr>
            <a:spLocks noGrp="1"/>
          </p:cNvSpPr>
          <p:nvPr>
            <p:ph sz="half" idx="1"/>
          </p:nvPr>
        </p:nvSpPr>
        <p:spPr/>
        <p:txBody>
          <a:bodyPr/>
          <a:lstStyle/>
          <a:p>
            <a:endParaRPr lang="x-none"/>
          </a:p>
        </p:txBody>
      </p:sp>
      <p:sp>
        <p:nvSpPr>
          <p:cNvPr id="4" name="Content Placeholder 3"/>
          <p:cNvSpPr>
            <a:spLocks noGrp="1"/>
          </p:cNvSpPr>
          <p:nvPr>
            <p:ph sz="half" idx="2"/>
          </p:nvPr>
        </p:nvSpPr>
        <p:spPr/>
        <p:txBody>
          <a:bodyPr/>
          <a:lstStyle/>
          <a:p>
            <a:endParaRPr lang="x-none"/>
          </a:p>
        </p:txBody>
      </p:sp>
      <p:pic>
        <p:nvPicPr>
          <p:cNvPr id="6146" name="Picture 2" descr="C:\Users\USER\Desktop\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301" y="1346199"/>
            <a:ext cx="7624597" cy="53086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13637" y="646226"/>
            <a:ext cx="434734" cy="338554"/>
          </a:xfrm>
          <a:prstGeom prst="rect">
            <a:avLst/>
          </a:prstGeom>
        </p:spPr>
        <p:txBody>
          <a:bodyPr wrap="none">
            <a:spAutoFit/>
          </a:bodyPr>
          <a:lstStyle/>
          <a:p>
            <a:r>
              <a:rPr lang="en-US" sz="1600" baseline="30000" dirty="0" smtClean="0"/>
              <a:t>(16)</a:t>
            </a:r>
            <a:endParaRPr lang="ar-SA" sz="1600" dirty="0"/>
          </a:p>
        </p:txBody>
      </p:sp>
    </p:spTree>
    <p:extLst>
      <p:ext uri="{BB962C8B-B14F-4D97-AF65-F5344CB8AC3E}">
        <p14:creationId xmlns:p14="http://schemas.microsoft.com/office/powerpoint/2010/main" val="3584737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Spirometry Graphs</a:t>
            </a:r>
            <a:endParaRPr lang="x-none" dirty="0"/>
          </a:p>
        </p:txBody>
      </p:sp>
      <p:sp>
        <p:nvSpPr>
          <p:cNvPr id="3" name="Content Placeholder 2"/>
          <p:cNvSpPr>
            <a:spLocks noGrp="1"/>
          </p:cNvSpPr>
          <p:nvPr>
            <p:ph sz="half" idx="1"/>
          </p:nvPr>
        </p:nvSpPr>
        <p:spPr/>
        <p:txBody>
          <a:bodyPr/>
          <a:lstStyle/>
          <a:p>
            <a:endParaRPr lang="x-none" dirty="0"/>
          </a:p>
        </p:txBody>
      </p:sp>
      <p:sp>
        <p:nvSpPr>
          <p:cNvPr id="4" name="Content Placeholder 3"/>
          <p:cNvSpPr>
            <a:spLocks noGrp="1"/>
          </p:cNvSpPr>
          <p:nvPr>
            <p:ph sz="half" idx="2"/>
          </p:nvPr>
        </p:nvSpPr>
        <p:spPr/>
        <p:txBody>
          <a:bodyPr/>
          <a:lstStyle/>
          <a:p>
            <a:endParaRPr lang="x-non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248" y="1288617"/>
            <a:ext cx="6234544"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248" y="1288616"/>
            <a:ext cx="6234544" cy="555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0323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x-non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4" y="1371599"/>
            <a:ext cx="6343650" cy="541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00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Peak Flow Rate Measurement </a:t>
            </a:r>
            <a:endParaRPr lang="x-none" dirty="0"/>
          </a:p>
        </p:txBody>
      </p:sp>
      <p:sp>
        <p:nvSpPr>
          <p:cNvPr id="3" name="Content Placeholder 2"/>
          <p:cNvSpPr>
            <a:spLocks noGrp="1"/>
          </p:cNvSpPr>
          <p:nvPr>
            <p:ph sz="quarter" idx="1"/>
          </p:nvPr>
        </p:nvSpPr>
        <p:spPr/>
        <p:txBody>
          <a:bodyPr>
            <a:normAutofit/>
          </a:bodyPr>
          <a:lstStyle/>
          <a:p>
            <a:pPr algn="l" rtl="0"/>
            <a:r>
              <a:rPr lang="en-US" sz="2400" dirty="0"/>
              <a:t>maximum flow rate generated during a forceful exhalation, starting from full lung inflation</a:t>
            </a:r>
            <a:r>
              <a:rPr lang="en-US" sz="2400" dirty="0" smtClean="0"/>
              <a:t>.</a:t>
            </a:r>
          </a:p>
          <a:p>
            <a:pPr marL="274320" lvl="1" indent="0" algn="l" rtl="0">
              <a:buNone/>
            </a:pPr>
            <a:endParaRPr lang="en-US" sz="2400" dirty="0" smtClean="0"/>
          </a:p>
          <a:p>
            <a:pPr algn="l" rtl="0"/>
            <a:r>
              <a:rPr lang="en-US" sz="2400" dirty="0" smtClean="0"/>
              <a:t>Compare with that </a:t>
            </a:r>
            <a:r>
              <a:rPr lang="en-US" sz="2400" dirty="0"/>
              <a:t>listed normal for their age, sex and </a:t>
            </a:r>
            <a:r>
              <a:rPr lang="en-US" sz="2400" dirty="0" smtClean="0"/>
              <a:t>height or previous results</a:t>
            </a:r>
          </a:p>
          <a:p>
            <a:pPr algn="l" rtl="0"/>
            <a:endParaRPr lang="en-US" sz="2400" dirty="0" smtClean="0"/>
          </a:p>
          <a:p>
            <a:pPr algn="l" rtl="0"/>
            <a:r>
              <a:rPr lang="en-US" sz="2400" dirty="0"/>
              <a:t>Patients are frequently asked to record a peak flow diary. Diurnal </a:t>
            </a:r>
            <a:r>
              <a:rPr lang="en-US" sz="2400" dirty="0" smtClean="0"/>
              <a:t>variability of </a:t>
            </a:r>
            <a:r>
              <a:rPr lang="en-US" sz="2400" dirty="0"/>
              <a:t>&gt;15% </a:t>
            </a:r>
            <a:r>
              <a:rPr lang="en-US" sz="2400" dirty="0" smtClean="0"/>
              <a:t>is suggestive </a:t>
            </a:r>
            <a:r>
              <a:rPr lang="en-US" sz="2400" dirty="0"/>
              <a:t>of asthma</a:t>
            </a:r>
            <a:endParaRPr lang="en-US" sz="2400" dirty="0" smtClean="0"/>
          </a:p>
          <a:p>
            <a:pPr algn="l" rtl="0"/>
            <a:endParaRPr lang="x-none" sz="2400" dirty="0"/>
          </a:p>
        </p:txBody>
      </p:sp>
      <p:sp>
        <p:nvSpPr>
          <p:cNvPr id="4" name="Rectangle 3"/>
          <p:cNvSpPr/>
          <p:nvPr/>
        </p:nvSpPr>
        <p:spPr>
          <a:xfrm>
            <a:off x="1865437" y="4956066"/>
            <a:ext cx="434734" cy="338554"/>
          </a:xfrm>
          <a:prstGeom prst="rect">
            <a:avLst/>
          </a:prstGeom>
        </p:spPr>
        <p:txBody>
          <a:bodyPr wrap="none">
            <a:spAutoFit/>
          </a:bodyPr>
          <a:lstStyle/>
          <a:p>
            <a:r>
              <a:rPr lang="en-US" sz="1600" baseline="30000" dirty="0" smtClean="0"/>
              <a:t>(17)</a:t>
            </a:r>
            <a:endParaRPr lang="ar-SA" sz="1600" dirty="0"/>
          </a:p>
        </p:txBody>
      </p:sp>
    </p:spTree>
    <p:extLst>
      <p:ext uri="{BB962C8B-B14F-4D97-AF65-F5344CB8AC3E}">
        <p14:creationId xmlns:p14="http://schemas.microsoft.com/office/powerpoint/2010/main" val="1189035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sz="quarter" idx="1"/>
          </p:nvPr>
        </p:nvSpPr>
        <p:spPr/>
        <p:txBody>
          <a:bodyPr>
            <a:normAutofit/>
          </a:bodyPr>
          <a:lstStyle/>
          <a:p>
            <a:pPr algn="l" rtl="0"/>
            <a:r>
              <a:rPr lang="en-US" sz="2400" dirty="0"/>
              <a:t>Monitoring of asthma and COPD</a:t>
            </a:r>
            <a:endParaRPr lang="en-US" sz="2400" baseline="30000" dirty="0"/>
          </a:p>
          <a:p>
            <a:pPr marL="0" indent="0" algn="l" rtl="0">
              <a:buNone/>
            </a:pPr>
            <a:endParaRPr lang="en-US" sz="2400" baseline="30000" dirty="0"/>
          </a:p>
          <a:p>
            <a:pPr algn="l" rtl="0"/>
            <a:endParaRPr lang="en-US" sz="2400" dirty="0" smtClean="0"/>
          </a:p>
          <a:p>
            <a:pPr algn="l" rtl="0"/>
            <a:r>
              <a:rPr lang="en-US" sz="2400" dirty="0" smtClean="0"/>
              <a:t>British </a:t>
            </a:r>
            <a:r>
              <a:rPr lang="en-US" sz="2400" dirty="0"/>
              <a:t>guidelines </a:t>
            </a:r>
            <a:r>
              <a:rPr lang="en-US" sz="2400" dirty="0" smtClean="0"/>
              <a:t>recommend peak </a:t>
            </a:r>
            <a:r>
              <a:rPr lang="en-US" sz="2400" dirty="0"/>
              <a:t>flow monitoring of asthma at home to demonstrate </a:t>
            </a:r>
            <a:r>
              <a:rPr lang="en-US" sz="2400" dirty="0" smtClean="0"/>
              <a:t>variable lung function</a:t>
            </a:r>
          </a:p>
          <a:p>
            <a:pPr algn="l" rtl="0"/>
            <a:endParaRPr lang="en-US" sz="2400" dirty="0" smtClean="0"/>
          </a:p>
          <a:p>
            <a:pPr algn="l" rtl="0"/>
            <a:r>
              <a:rPr lang="en-US" sz="2400" dirty="0"/>
              <a:t>highly </a:t>
            </a:r>
            <a:r>
              <a:rPr lang="en-US" sz="2400" dirty="0" smtClean="0"/>
              <a:t>effort dependent </a:t>
            </a:r>
            <a:r>
              <a:rPr lang="en-US" sz="2400" dirty="0"/>
              <a:t>and relatively insensitive</a:t>
            </a:r>
            <a:endParaRPr lang="x-none" sz="2400" dirty="0"/>
          </a:p>
        </p:txBody>
      </p:sp>
    </p:spTree>
    <p:extLst>
      <p:ext uri="{BB962C8B-B14F-4D97-AF65-F5344CB8AC3E}">
        <p14:creationId xmlns:p14="http://schemas.microsoft.com/office/powerpoint/2010/main" val="244557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Allergy Skin </a:t>
            </a:r>
            <a:r>
              <a:rPr lang="en-US" dirty="0" smtClean="0"/>
              <a:t>Testing</a:t>
            </a:r>
            <a:endParaRPr lang="x-none"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97" y="1311215"/>
            <a:ext cx="8531171"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656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نص 4"/>
          <p:cNvSpPr>
            <a:spLocks noGrp="1"/>
          </p:cNvSpPr>
          <p:nvPr>
            <p:ph type="body" idx="1"/>
          </p:nvPr>
        </p:nvSpPr>
        <p:spPr/>
        <p:txBody>
          <a:bodyPr/>
          <a:lstStyle/>
          <a:p>
            <a:endParaRPr lang="en-US" dirty="0"/>
          </a:p>
        </p:txBody>
      </p:sp>
      <p:sp>
        <p:nvSpPr>
          <p:cNvPr id="4" name="عنوان 3"/>
          <p:cNvSpPr>
            <a:spLocks noGrp="1"/>
          </p:cNvSpPr>
          <p:nvPr>
            <p:ph type="title"/>
          </p:nvPr>
        </p:nvSpPr>
        <p:spPr/>
        <p:txBody>
          <a:bodyPr/>
          <a:lstStyle/>
          <a:p>
            <a:r>
              <a:rPr lang="en-US" dirty="0" smtClean="0"/>
              <a:t>Ancillary Tests</a:t>
            </a:r>
            <a:endParaRPr lang="en-US" dirty="0"/>
          </a:p>
        </p:txBody>
      </p:sp>
    </p:spTree>
    <p:extLst>
      <p:ext uri="{BB962C8B-B14F-4D97-AF65-F5344CB8AC3E}">
        <p14:creationId xmlns:p14="http://schemas.microsoft.com/office/powerpoint/2010/main" val="25514621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 Test!</a:t>
            </a:r>
            <a:endParaRPr lang="ar-SA" dirty="0"/>
          </a:p>
        </p:txBody>
      </p:sp>
      <p:sp>
        <p:nvSpPr>
          <p:cNvPr id="3" name="Content Placeholder 2"/>
          <p:cNvSpPr>
            <a:spLocks noGrp="1"/>
          </p:cNvSpPr>
          <p:nvPr>
            <p:ph idx="1"/>
          </p:nvPr>
        </p:nvSpPr>
        <p:spPr/>
        <p:txBody>
          <a:bodyPr/>
          <a:lstStyle/>
          <a:p>
            <a:r>
              <a:rPr lang="en-US" dirty="0" smtClean="0"/>
              <a:t>Q2. Which of the following has been shown to increase relapse rate of childhood-onset asthma?</a:t>
            </a:r>
          </a:p>
          <a:p>
            <a:pPr marL="857250" lvl="1" indent="-457200">
              <a:buFont typeface="+mj-lt"/>
              <a:buAutoNum type="alphaUcPeriod"/>
            </a:pPr>
            <a:r>
              <a:rPr lang="en-US" dirty="0" smtClean="0"/>
              <a:t>Obesity	</a:t>
            </a:r>
            <a:endParaRPr lang="en-US" dirty="0"/>
          </a:p>
          <a:p>
            <a:pPr marL="857250" lvl="1" indent="-457200">
              <a:buFont typeface="+mj-lt"/>
              <a:buAutoNum type="alphaUcPeriod"/>
            </a:pPr>
            <a:r>
              <a:rPr lang="en-US" dirty="0" smtClean="0"/>
              <a:t>Lower respiratory tract infection</a:t>
            </a:r>
            <a:endParaRPr lang="en-US" dirty="0"/>
          </a:p>
          <a:p>
            <a:pPr marL="857250" lvl="1" indent="-457200">
              <a:buFont typeface="+mj-lt"/>
              <a:buAutoNum type="alphaUcPeriod"/>
            </a:pPr>
            <a:r>
              <a:rPr lang="en-US" dirty="0" smtClean="0"/>
              <a:t>Being a former </a:t>
            </a:r>
            <a:r>
              <a:rPr lang="en-US" dirty="0" smtClean="0"/>
              <a:t>Smoker</a:t>
            </a:r>
            <a:endParaRPr lang="en-US" dirty="0"/>
          </a:p>
          <a:p>
            <a:pPr marL="857250" lvl="1" indent="-457200">
              <a:buFont typeface="+mj-lt"/>
              <a:buAutoNum type="alphaUcPeriod"/>
            </a:pPr>
            <a:r>
              <a:rPr lang="en-US" dirty="0" smtClean="0"/>
              <a:t>Early menarche</a:t>
            </a:r>
            <a:endParaRPr lang="en-US" dirty="0"/>
          </a:p>
          <a:p>
            <a:endParaRPr lang="en-US" dirty="0" smtClean="0"/>
          </a:p>
          <a:p>
            <a:pPr lvl="1"/>
            <a:endParaRPr lang="ar-SA" dirty="0"/>
          </a:p>
        </p:txBody>
      </p:sp>
    </p:spTree>
    <p:extLst>
      <p:ext uri="{BB962C8B-B14F-4D97-AF65-F5344CB8AC3E}">
        <p14:creationId xmlns:p14="http://schemas.microsoft.com/office/powerpoint/2010/main" val="3255842141"/>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600" dirty="0"/>
              <a:t>Chest X-ray</a:t>
            </a:r>
            <a:endParaRPr lang="en-US" dirty="0"/>
          </a:p>
        </p:txBody>
      </p:sp>
      <p:sp>
        <p:nvSpPr>
          <p:cNvPr id="3" name="عنصر نائب للمحتوى 2"/>
          <p:cNvSpPr>
            <a:spLocks noGrp="1"/>
          </p:cNvSpPr>
          <p:nvPr>
            <p:ph sz="quarter" idx="1"/>
          </p:nvPr>
        </p:nvSpPr>
        <p:spPr/>
        <p:txBody>
          <a:bodyPr>
            <a:normAutofit/>
          </a:bodyPr>
          <a:lstStyle/>
          <a:p>
            <a:pPr algn="l" rtl="0"/>
            <a:r>
              <a:rPr lang="en-US" sz="2400" dirty="0" smtClean="0"/>
              <a:t>Chest X-ray is mostly normal. Used to exclude possible complications or other causes of wheezing</a:t>
            </a:r>
          </a:p>
          <a:p>
            <a:pPr algn="l" rtl="0"/>
            <a:endParaRPr lang="en-US" sz="2400" dirty="0" smtClean="0"/>
          </a:p>
          <a:p>
            <a:pPr algn="l" rtl="0"/>
            <a:endParaRPr lang="en-US" sz="2400" dirty="0" smtClean="0"/>
          </a:p>
          <a:p>
            <a:pPr algn="l" rtl="0"/>
            <a:endParaRPr lang="en-US" sz="2400" dirty="0"/>
          </a:p>
        </p:txBody>
      </p:sp>
      <p:pic>
        <p:nvPicPr>
          <p:cNvPr id="4" name="Picture 2" descr="C:\Users\USER\Desktop\d35992af9e42aba7d71001c13843c3_big_gall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516" y="2429163"/>
            <a:ext cx="3817667" cy="419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2256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Other tests</a:t>
            </a:r>
            <a:endParaRPr lang="en-US" dirty="0"/>
          </a:p>
        </p:txBody>
      </p:sp>
      <p:sp>
        <p:nvSpPr>
          <p:cNvPr id="3" name="عنصر نائب للمحتوى 2"/>
          <p:cNvSpPr>
            <a:spLocks noGrp="1"/>
          </p:cNvSpPr>
          <p:nvPr>
            <p:ph sz="quarter" idx="1"/>
          </p:nvPr>
        </p:nvSpPr>
        <p:spPr/>
        <p:txBody>
          <a:bodyPr>
            <a:normAutofit/>
          </a:bodyPr>
          <a:lstStyle/>
          <a:p>
            <a:pPr algn="l" rtl="0"/>
            <a:r>
              <a:rPr lang="en-US" sz="2400" dirty="0" smtClean="0"/>
              <a:t>Complete Blood Count:-</a:t>
            </a:r>
          </a:p>
          <a:p>
            <a:pPr lvl="1" algn="l" rtl="0"/>
            <a:r>
              <a:rPr lang="en-US" sz="2000" dirty="0" smtClean="0"/>
              <a:t>Eosinophilia</a:t>
            </a:r>
          </a:p>
          <a:p>
            <a:pPr lvl="1" algn="l" rtl="0"/>
            <a:endParaRPr lang="en-US" sz="2400" dirty="0" smtClean="0"/>
          </a:p>
          <a:p>
            <a:pPr algn="l" rtl="0"/>
            <a:r>
              <a:rPr lang="en-US" sz="2400" dirty="0"/>
              <a:t>Serum IgE level</a:t>
            </a:r>
            <a:r>
              <a:rPr lang="en-US" sz="2400" dirty="0" smtClean="0"/>
              <a:t>.</a:t>
            </a:r>
          </a:p>
          <a:p>
            <a:pPr algn="l" rtl="0"/>
            <a:endParaRPr lang="en-US" sz="2400" dirty="0"/>
          </a:p>
          <a:p>
            <a:r>
              <a:rPr lang="en-US" sz="2400" dirty="0"/>
              <a:t>Sputum: </a:t>
            </a:r>
            <a:r>
              <a:rPr lang="en-US" dirty="0"/>
              <a:t>eosinophilic</a:t>
            </a:r>
            <a:endParaRPr lang="en-US" sz="2400" dirty="0" smtClean="0"/>
          </a:p>
          <a:p>
            <a:pPr marL="0" indent="0" algn="l" rtl="0">
              <a:buNone/>
            </a:pPr>
            <a:endParaRPr lang="en-US" sz="2400" dirty="0" smtClean="0"/>
          </a:p>
          <a:p>
            <a:pPr algn="l" rtl="0"/>
            <a:r>
              <a:rPr lang="en-US" sz="2400" dirty="0" smtClean="0"/>
              <a:t>ECG (why?)</a:t>
            </a:r>
          </a:p>
        </p:txBody>
      </p:sp>
    </p:spTree>
    <p:extLst>
      <p:ext uri="{BB962C8B-B14F-4D97-AF65-F5344CB8AC3E}">
        <p14:creationId xmlns:p14="http://schemas.microsoft.com/office/powerpoint/2010/main" val="786843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dirty="0"/>
          </a:p>
        </p:txBody>
      </p:sp>
      <p:sp>
        <p:nvSpPr>
          <p:cNvPr id="4" name="Title 3"/>
          <p:cNvSpPr>
            <a:spLocks noGrp="1"/>
          </p:cNvSpPr>
          <p:nvPr>
            <p:ph type="ctrTitle"/>
          </p:nvPr>
        </p:nvSpPr>
        <p:spPr/>
        <p:txBody>
          <a:bodyPr>
            <a:normAutofit fontScale="90000"/>
          </a:bodyPr>
          <a:lstStyle/>
          <a:p>
            <a:r>
              <a:rPr lang="en-US" dirty="0"/>
              <a:t>Exercise Induced </a:t>
            </a:r>
            <a:r>
              <a:rPr lang="en-US" dirty="0" smtClean="0"/>
              <a:t>Bronchoconstriction</a:t>
            </a:r>
            <a:endParaRPr lang="en-US" dirty="0"/>
          </a:p>
        </p:txBody>
      </p:sp>
    </p:spTree>
    <p:extLst>
      <p:ext uri="{BB962C8B-B14F-4D97-AF65-F5344CB8AC3E}">
        <p14:creationId xmlns:p14="http://schemas.microsoft.com/office/powerpoint/2010/main" val="9161310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p:txBody>
          <a:bodyPr>
            <a:normAutofit/>
          </a:bodyPr>
          <a:lstStyle/>
          <a:p>
            <a:pPr algn="l" rtl="0"/>
            <a:r>
              <a:rPr lang="en-US" dirty="0"/>
              <a:t>transient, reversible bronchoconstriction that happens during or after strenuous exercise. </a:t>
            </a:r>
            <a:endParaRPr lang="en-US" dirty="0" smtClean="0"/>
          </a:p>
          <a:p>
            <a:pPr algn="l" rtl="0"/>
            <a:endParaRPr lang="en-US" dirty="0"/>
          </a:p>
          <a:p>
            <a:pPr algn="l" rtl="0"/>
            <a:r>
              <a:rPr lang="en-US" dirty="0" smtClean="0"/>
              <a:t>Can </a:t>
            </a:r>
            <a:r>
              <a:rPr lang="en-US" dirty="0"/>
              <a:t>occur in persons with or without underlying asthma</a:t>
            </a:r>
            <a:endParaRPr lang="en-US" dirty="0" smtClean="0"/>
          </a:p>
          <a:p>
            <a:pPr marL="0" indent="0" algn="l" rtl="0">
              <a:buNone/>
            </a:pPr>
            <a:endParaRPr lang="en-US" dirty="0" smtClean="0"/>
          </a:p>
          <a:p>
            <a:pPr algn="l" rtl="0"/>
            <a:r>
              <a:rPr lang="en-US" dirty="0"/>
              <a:t>EIB occurs in up to 90% of asthmatic patients and is estimated to occur </a:t>
            </a:r>
            <a:r>
              <a:rPr lang="en-US" dirty="0" smtClean="0"/>
              <a:t>in &gt; </a:t>
            </a:r>
            <a:r>
              <a:rPr lang="en-US" dirty="0"/>
              <a:t>10% of the general population</a:t>
            </a:r>
          </a:p>
        </p:txBody>
      </p:sp>
      <p:sp>
        <p:nvSpPr>
          <p:cNvPr id="4" name="Rectangle 3"/>
          <p:cNvSpPr/>
          <p:nvPr/>
        </p:nvSpPr>
        <p:spPr>
          <a:xfrm>
            <a:off x="8185392" y="4565541"/>
            <a:ext cx="434734" cy="338554"/>
          </a:xfrm>
          <a:prstGeom prst="rect">
            <a:avLst/>
          </a:prstGeom>
        </p:spPr>
        <p:txBody>
          <a:bodyPr wrap="none">
            <a:spAutoFit/>
          </a:bodyPr>
          <a:lstStyle/>
          <a:p>
            <a:r>
              <a:rPr lang="en-US" sz="1600" baseline="30000" dirty="0" smtClean="0"/>
              <a:t>(18)</a:t>
            </a:r>
            <a:endParaRPr lang="ar-SA" sz="1600" dirty="0"/>
          </a:p>
        </p:txBody>
      </p:sp>
    </p:spTree>
    <p:extLst>
      <p:ext uri="{BB962C8B-B14F-4D97-AF65-F5344CB8AC3E}">
        <p14:creationId xmlns:p14="http://schemas.microsoft.com/office/powerpoint/2010/main" val="5369391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Pathogenesis</a:t>
            </a:r>
            <a:endParaRPr lang="en-US" dirty="0"/>
          </a:p>
        </p:txBody>
      </p:sp>
      <p:sp>
        <p:nvSpPr>
          <p:cNvPr id="3" name="Content Placeholder 2"/>
          <p:cNvSpPr>
            <a:spLocks noGrp="1"/>
          </p:cNvSpPr>
          <p:nvPr>
            <p:ph sz="quarter" idx="1"/>
          </p:nvPr>
        </p:nvSpPr>
        <p:spPr/>
        <p:txBody>
          <a:bodyPr>
            <a:normAutofit/>
          </a:bodyPr>
          <a:lstStyle/>
          <a:p>
            <a:pPr algn="l" rtl="0"/>
            <a:r>
              <a:rPr lang="en-US" dirty="0" smtClean="0"/>
              <a:t>Attacks are induced by breathing </a:t>
            </a:r>
            <a:r>
              <a:rPr lang="en-US" dirty="0"/>
              <a:t> large volume of relatively </a:t>
            </a:r>
            <a:r>
              <a:rPr lang="en-US" dirty="0" smtClean="0"/>
              <a:t>cool, dry air during vigorous exercise.</a:t>
            </a:r>
          </a:p>
          <a:p>
            <a:pPr algn="l" rtl="0"/>
            <a:endParaRPr lang="en-US" dirty="0" smtClean="0"/>
          </a:p>
          <a:p>
            <a:pPr algn="l" rtl="0"/>
            <a:r>
              <a:rPr lang="en-US" dirty="0"/>
              <a:t> </a:t>
            </a:r>
            <a:r>
              <a:rPr lang="en-US" dirty="0" smtClean="0"/>
              <a:t>The airway </a:t>
            </a:r>
            <a:r>
              <a:rPr lang="en-US" dirty="0"/>
              <a:t>responds with vasodilation to warm the airway, resulting </a:t>
            </a:r>
            <a:r>
              <a:rPr lang="en-US" dirty="0" smtClean="0"/>
              <a:t>bronchoconstriction</a:t>
            </a:r>
          </a:p>
          <a:p>
            <a:pPr algn="l" rtl="0"/>
            <a:endParaRPr lang="en-US" dirty="0"/>
          </a:p>
        </p:txBody>
      </p:sp>
      <p:sp>
        <p:nvSpPr>
          <p:cNvPr id="4" name="Rectangle 3"/>
          <p:cNvSpPr/>
          <p:nvPr/>
        </p:nvSpPr>
        <p:spPr>
          <a:xfrm>
            <a:off x="5846887" y="3212991"/>
            <a:ext cx="434734" cy="338554"/>
          </a:xfrm>
          <a:prstGeom prst="rect">
            <a:avLst/>
          </a:prstGeom>
        </p:spPr>
        <p:txBody>
          <a:bodyPr wrap="none">
            <a:spAutoFit/>
          </a:bodyPr>
          <a:lstStyle/>
          <a:p>
            <a:r>
              <a:rPr lang="en-US" sz="1600" baseline="30000" dirty="0" smtClean="0"/>
              <a:t>(19)</a:t>
            </a:r>
            <a:endParaRPr lang="ar-SA" sz="1600" dirty="0"/>
          </a:p>
        </p:txBody>
      </p:sp>
    </p:spTree>
    <p:extLst>
      <p:ext uri="{BB962C8B-B14F-4D97-AF65-F5344CB8AC3E}">
        <p14:creationId xmlns:p14="http://schemas.microsoft.com/office/powerpoint/2010/main" val="981419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Course</a:t>
            </a:r>
            <a:endParaRPr lang="en-US" dirty="0"/>
          </a:p>
        </p:txBody>
      </p:sp>
      <p:sp>
        <p:nvSpPr>
          <p:cNvPr id="3" name="Content Placeholder 2"/>
          <p:cNvSpPr>
            <a:spLocks noGrp="1"/>
          </p:cNvSpPr>
          <p:nvPr>
            <p:ph sz="quarter" idx="1"/>
          </p:nvPr>
        </p:nvSpPr>
        <p:spPr/>
        <p:txBody>
          <a:bodyPr/>
          <a:lstStyle/>
          <a:p>
            <a:pPr algn="l" rtl="0"/>
            <a:r>
              <a:rPr lang="en-US" b="1" dirty="0"/>
              <a:t>bronchoconstriction</a:t>
            </a:r>
            <a:r>
              <a:rPr lang="en-US" dirty="0"/>
              <a:t>, </a:t>
            </a:r>
            <a:r>
              <a:rPr lang="en-US" dirty="0" smtClean="0"/>
              <a:t>begins </a:t>
            </a:r>
            <a:r>
              <a:rPr lang="en-US" dirty="0"/>
              <a:t>by three minutes after exercise, generally peaks within 10 to 15 minutes, and resolves by 60 minutes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2781300"/>
            <a:ext cx="5062538"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70462" y="2294751"/>
            <a:ext cx="434734" cy="338554"/>
          </a:xfrm>
          <a:prstGeom prst="rect">
            <a:avLst/>
          </a:prstGeom>
        </p:spPr>
        <p:txBody>
          <a:bodyPr wrap="none">
            <a:spAutoFit/>
          </a:bodyPr>
          <a:lstStyle/>
          <a:p>
            <a:r>
              <a:rPr lang="en-US" sz="1600" baseline="30000" dirty="0" smtClean="0"/>
              <a:t>(20)</a:t>
            </a:r>
            <a:endParaRPr lang="ar-SA" sz="1600" dirty="0"/>
          </a:p>
        </p:txBody>
      </p:sp>
    </p:spTree>
    <p:extLst>
      <p:ext uri="{BB962C8B-B14F-4D97-AF65-F5344CB8AC3E}">
        <p14:creationId xmlns:p14="http://schemas.microsoft.com/office/powerpoint/2010/main" val="675763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Refractory Period</a:t>
            </a:r>
            <a:endParaRPr lang="en-US" dirty="0"/>
          </a:p>
        </p:txBody>
      </p:sp>
      <p:sp>
        <p:nvSpPr>
          <p:cNvPr id="4" name="Slide Number Placeholder 3"/>
          <p:cNvSpPr>
            <a:spLocks noGrp="1"/>
          </p:cNvSpPr>
          <p:nvPr>
            <p:ph type="sldNum" sz="quarter" idx="4294967295"/>
          </p:nvPr>
        </p:nvSpPr>
        <p:spPr>
          <a:xfrm>
            <a:off x="4361688" y="1026372"/>
            <a:ext cx="457200" cy="441325"/>
          </a:xfrm>
          <a:prstGeom prst="rect">
            <a:avLst/>
          </a:prstGeom>
        </p:spPr>
        <p:txBody>
          <a:bodyPr/>
          <a:lstStyle/>
          <a:p>
            <a:fld id="{75618D9D-983F-4D3C-9088-0AE3D503E1DA}" type="slidenum">
              <a:rPr lang="en-US" smtClean="0"/>
              <a:pPr/>
              <a:t>46</a:t>
            </a:fld>
            <a:endParaRPr lang="en-US" dirty="0"/>
          </a:p>
        </p:txBody>
      </p:sp>
      <p:sp>
        <p:nvSpPr>
          <p:cNvPr id="3" name="Content Placeholder 2"/>
          <p:cNvSpPr>
            <a:spLocks noGrp="1"/>
          </p:cNvSpPr>
          <p:nvPr>
            <p:ph sz="quarter" idx="1"/>
          </p:nvPr>
        </p:nvSpPr>
        <p:spPr/>
        <p:txBody>
          <a:bodyPr/>
          <a:lstStyle/>
          <a:p>
            <a:pPr marL="525780" indent="-457200" algn="l" rtl="0"/>
            <a:r>
              <a:rPr lang="en-US" dirty="0" smtClean="0"/>
              <a:t>Importance?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509" y="2015836"/>
            <a:ext cx="6213762" cy="4696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79837" y="1466923"/>
            <a:ext cx="434734" cy="338554"/>
          </a:xfrm>
          <a:prstGeom prst="rect">
            <a:avLst/>
          </a:prstGeom>
        </p:spPr>
        <p:txBody>
          <a:bodyPr wrap="none">
            <a:spAutoFit/>
          </a:bodyPr>
          <a:lstStyle/>
          <a:p>
            <a:r>
              <a:rPr lang="en-US" sz="1600" baseline="30000" dirty="0" smtClean="0"/>
              <a:t>(21)</a:t>
            </a:r>
            <a:endParaRPr lang="ar-SA" sz="1600" dirty="0"/>
          </a:p>
        </p:txBody>
      </p:sp>
    </p:spTree>
    <p:extLst>
      <p:ext uri="{BB962C8B-B14F-4D97-AF65-F5344CB8AC3E}">
        <p14:creationId xmlns:p14="http://schemas.microsoft.com/office/powerpoint/2010/main" val="390384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a:t>
            </a:r>
            <a:endParaRPr lang="x-none" dirty="0"/>
          </a:p>
        </p:txBody>
      </p:sp>
      <p:sp>
        <p:nvSpPr>
          <p:cNvPr id="3" name="Content Placeholder 2"/>
          <p:cNvSpPr>
            <a:spLocks noGrp="1"/>
          </p:cNvSpPr>
          <p:nvPr>
            <p:ph sz="quarter" idx="1"/>
          </p:nvPr>
        </p:nvSpPr>
        <p:spPr/>
        <p:txBody>
          <a:bodyPr>
            <a:normAutofit/>
          </a:bodyPr>
          <a:lstStyle/>
          <a:p>
            <a:pPr algn="l" rtl="0"/>
            <a:endParaRPr lang="en-US" sz="2400" dirty="0" smtClean="0"/>
          </a:p>
          <a:p>
            <a:r>
              <a:rPr lang="en-US" sz="2400" dirty="0"/>
              <a:t>six to ten minutes of </a:t>
            </a:r>
            <a:r>
              <a:rPr lang="en-US" sz="2400" dirty="0" smtClean="0"/>
              <a:t>treadmill </a:t>
            </a:r>
            <a:r>
              <a:rPr lang="en-US" sz="2400" dirty="0"/>
              <a:t>exercise, sufficient to raise the heart rate to </a:t>
            </a:r>
            <a:r>
              <a:rPr lang="en-US" sz="2400" dirty="0" smtClean="0"/>
              <a:t>80% percent </a:t>
            </a:r>
            <a:r>
              <a:rPr lang="en-US" sz="2400" dirty="0"/>
              <a:t>of the predicted </a:t>
            </a:r>
            <a:r>
              <a:rPr lang="en-US" sz="2400" dirty="0" smtClean="0"/>
              <a:t>maximum(</a:t>
            </a:r>
            <a:r>
              <a:rPr lang="en-US" dirty="0"/>
              <a:t> 220 - age</a:t>
            </a:r>
            <a:r>
              <a:rPr lang="en-US" sz="2400" dirty="0" smtClean="0"/>
              <a:t>). </a:t>
            </a:r>
          </a:p>
          <a:p>
            <a:pPr algn="l" rtl="0"/>
            <a:endParaRPr lang="en-US" sz="2400" dirty="0" smtClean="0"/>
          </a:p>
          <a:p>
            <a:pPr algn="l" rtl="0"/>
            <a:r>
              <a:rPr lang="en-US" sz="2400" dirty="0" smtClean="0"/>
              <a:t>positive </a:t>
            </a:r>
            <a:r>
              <a:rPr lang="en-US" sz="2400" dirty="0"/>
              <a:t>if the FEV1 falls by 10 percent or more, although a fall of 15 percent is more diagnostic </a:t>
            </a:r>
            <a:endParaRPr lang="x-none" sz="2400" dirty="0"/>
          </a:p>
        </p:txBody>
      </p:sp>
      <p:sp>
        <p:nvSpPr>
          <p:cNvPr id="4" name="Rectangle 3"/>
          <p:cNvSpPr/>
          <p:nvPr/>
        </p:nvSpPr>
        <p:spPr>
          <a:xfrm>
            <a:off x="7218487" y="4104501"/>
            <a:ext cx="434734" cy="338554"/>
          </a:xfrm>
          <a:prstGeom prst="rect">
            <a:avLst/>
          </a:prstGeom>
        </p:spPr>
        <p:txBody>
          <a:bodyPr wrap="none">
            <a:spAutoFit/>
          </a:bodyPr>
          <a:lstStyle/>
          <a:p>
            <a:r>
              <a:rPr lang="en-US" sz="1600" baseline="30000" dirty="0" smtClean="0"/>
              <a:t>(20)</a:t>
            </a:r>
            <a:endParaRPr lang="ar-SA" sz="1600" dirty="0"/>
          </a:p>
        </p:txBody>
      </p:sp>
    </p:spTree>
    <p:extLst>
      <p:ext uri="{BB962C8B-B14F-4D97-AF65-F5344CB8AC3E}">
        <p14:creationId xmlns:p14="http://schemas.microsoft.com/office/powerpoint/2010/main" val="2290299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x-none" dirty="0"/>
          </a:p>
        </p:txBody>
      </p:sp>
      <p:sp>
        <p:nvSpPr>
          <p:cNvPr id="3" name="Content Placeholder 2"/>
          <p:cNvSpPr>
            <a:spLocks noGrp="1"/>
          </p:cNvSpPr>
          <p:nvPr>
            <p:ph sz="quarter" idx="1"/>
          </p:nvPr>
        </p:nvSpPr>
        <p:spPr/>
        <p:txBody>
          <a:bodyPr>
            <a:normAutofit fontScale="92500" lnSpcReduction="10000"/>
          </a:bodyPr>
          <a:lstStyle/>
          <a:p>
            <a:pPr algn="l" rtl="0"/>
            <a:r>
              <a:rPr lang="en-US" dirty="0" smtClean="0"/>
              <a:t>Avoid cold dry environment</a:t>
            </a:r>
          </a:p>
          <a:p>
            <a:pPr algn="l" rtl="0"/>
            <a:endParaRPr lang="en-US" dirty="0" smtClean="0"/>
          </a:p>
          <a:p>
            <a:pPr algn="l" rtl="0"/>
            <a:r>
              <a:rPr lang="en-US" dirty="0" smtClean="0"/>
              <a:t>Warming Up</a:t>
            </a:r>
          </a:p>
          <a:p>
            <a:pPr algn="l" rtl="0"/>
            <a:endParaRPr lang="en-US" dirty="0"/>
          </a:p>
          <a:p>
            <a:pPr algn="l" rtl="0"/>
            <a:endParaRPr lang="en-US" dirty="0"/>
          </a:p>
          <a:p>
            <a:pPr algn="l" rtl="0"/>
            <a:r>
              <a:rPr lang="en-US" dirty="0"/>
              <a:t>rapid-acting inhaled beta-2 </a:t>
            </a:r>
            <a:r>
              <a:rPr lang="en-US" dirty="0" smtClean="0"/>
              <a:t>agonist approximately </a:t>
            </a:r>
            <a:r>
              <a:rPr lang="en-US" dirty="0"/>
              <a:t>10 minutes before </a:t>
            </a:r>
            <a:r>
              <a:rPr lang="en-US" dirty="0" smtClean="0"/>
              <a:t>exercise.</a:t>
            </a:r>
          </a:p>
          <a:p>
            <a:pPr algn="l" rtl="0"/>
            <a:endParaRPr lang="en-US" dirty="0"/>
          </a:p>
          <a:p>
            <a:pPr algn="l" rtl="0"/>
            <a:r>
              <a:rPr lang="en-US" dirty="0"/>
              <a:t>When exercise is unpredictable or repeated during the day (eg, in children), </a:t>
            </a:r>
            <a:r>
              <a:rPr lang="en-US" dirty="0" smtClean="0"/>
              <a:t>a leukotriene </a:t>
            </a:r>
            <a:r>
              <a:rPr lang="en-US" dirty="0"/>
              <a:t>receptor </a:t>
            </a:r>
            <a:r>
              <a:rPr lang="en-US" dirty="0" smtClean="0"/>
              <a:t>antagonist is preferred.</a:t>
            </a:r>
            <a:endParaRPr lang="x-none" dirty="0"/>
          </a:p>
        </p:txBody>
      </p:sp>
      <p:sp>
        <p:nvSpPr>
          <p:cNvPr id="4" name="Rectangle 3"/>
          <p:cNvSpPr/>
          <p:nvPr/>
        </p:nvSpPr>
        <p:spPr>
          <a:xfrm>
            <a:off x="3753095" y="3990201"/>
            <a:ext cx="434734" cy="338554"/>
          </a:xfrm>
          <a:prstGeom prst="rect">
            <a:avLst/>
          </a:prstGeom>
        </p:spPr>
        <p:txBody>
          <a:bodyPr wrap="none">
            <a:spAutoFit/>
          </a:bodyPr>
          <a:lstStyle/>
          <a:p>
            <a:r>
              <a:rPr lang="en-US" sz="1600" baseline="30000" dirty="0" smtClean="0"/>
              <a:t>(20)</a:t>
            </a:r>
            <a:endParaRPr lang="ar-SA" sz="1600" dirty="0"/>
          </a:p>
        </p:txBody>
      </p:sp>
    </p:spTree>
    <p:extLst>
      <p:ext uri="{BB962C8B-B14F-4D97-AF65-F5344CB8AC3E}">
        <p14:creationId xmlns:p14="http://schemas.microsoft.com/office/powerpoint/2010/main" val="90427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dirty="0"/>
          </a:p>
        </p:txBody>
      </p:sp>
      <p:sp>
        <p:nvSpPr>
          <p:cNvPr id="4" name="Title 3"/>
          <p:cNvSpPr>
            <a:spLocks noGrp="1"/>
          </p:cNvSpPr>
          <p:nvPr>
            <p:ph type="ctrTitle"/>
          </p:nvPr>
        </p:nvSpPr>
        <p:spPr/>
        <p:txBody>
          <a:bodyPr>
            <a:normAutofit/>
          </a:bodyPr>
          <a:lstStyle/>
          <a:p>
            <a:r>
              <a:rPr lang="en-US" dirty="0" smtClean="0"/>
              <a:t>Distinguishing </a:t>
            </a:r>
            <a:br>
              <a:rPr lang="en-US" dirty="0" smtClean="0"/>
            </a:br>
            <a:r>
              <a:rPr lang="en-US" dirty="0" smtClean="0"/>
              <a:t>COPD from Asthma </a:t>
            </a:r>
            <a:endParaRPr lang="en-US" dirty="0"/>
          </a:p>
        </p:txBody>
      </p:sp>
    </p:spTree>
    <p:extLst>
      <p:ext uri="{BB962C8B-B14F-4D97-AF65-F5344CB8AC3E}">
        <p14:creationId xmlns:p14="http://schemas.microsoft.com/office/powerpoint/2010/main" val="3606292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 Test!</a:t>
            </a:r>
            <a:endParaRPr lang="ar-SA" dirty="0"/>
          </a:p>
        </p:txBody>
      </p:sp>
      <p:sp>
        <p:nvSpPr>
          <p:cNvPr id="3" name="Content Placeholder 2"/>
          <p:cNvSpPr>
            <a:spLocks noGrp="1"/>
          </p:cNvSpPr>
          <p:nvPr>
            <p:ph idx="1"/>
          </p:nvPr>
        </p:nvSpPr>
        <p:spPr/>
        <p:txBody>
          <a:bodyPr/>
          <a:lstStyle/>
          <a:p>
            <a:r>
              <a:rPr lang="en-US" dirty="0" smtClean="0"/>
              <a:t>Q3. Which of the following genes has been shown to be associated with bronchial hyperresponsiveness in Asthma:-</a:t>
            </a:r>
          </a:p>
          <a:p>
            <a:pPr marL="857250" lvl="1" indent="-457200">
              <a:buFont typeface="+mj-lt"/>
              <a:buAutoNum type="alphaUcPeriod"/>
            </a:pPr>
            <a:r>
              <a:rPr lang="en-US" dirty="0" smtClean="0"/>
              <a:t>ADAM 33.</a:t>
            </a:r>
            <a:endParaRPr lang="en-US" dirty="0"/>
          </a:p>
          <a:p>
            <a:pPr marL="857250" lvl="1" indent="-457200">
              <a:buFont typeface="+mj-lt"/>
              <a:buAutoNum type="alphaUcPeriod"/>
            </a:pPr>
            <a:r>
              <a:rPr lang="en-US" dirty="0" smtClean="0"/>
              <a:t>FBN1.</a:t>
            </a:r>
            <a:endParaRPr lang="en-US" dirty="0"/>
          </a:p>
          <a:p>
            <a:pPr marL="857250" lvl="1" indent="-457200">
              <a:buFont typeface="+mj-lt"/>
              <a:buAutoNum type="alphaUcPeriod"/>
            </a:pPr>
            <a:r>
              <a:rPr lang="en-US" dirty="0" smtClean="0"/>
              <a:t>LRRK2</a:t>
            </a:r>
            <a:endParaRPr lang="en-US" dirty="0"/>
          </a:p>
          <a:p>
            <a:pPr marL="857250" lvl="1" indent="-457200">
              <a:buFont typeface="+mj-lt"/>
              <a:buAutoNum type="alphaUcPeriod"/>
            </a:pPr>
            <a:r>
              <a:rPr lang="en-US" dirty="0"/>
              <a:t>CFTR </a:t>
            </a:r>
          </a:p>
        </p:txBody>
      </p:sp>
    </p:spTree>
    <p:extLst>
      <p:ext uri="{BB962C8B-B14F-4D97-AF65-F5344CB8AC3E}">
        <p14:creationId xmlns:p14="http://schemas.microsoft.com/office/powerpoint/2010/main" val="1595369994"/>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difference between COPD and Asthma </a:t>
            </a:r>
          </a:p>
        </p:txBody>
      </p:sp>
      <p:sp>
        <p:nvSpPr>
          <p:cNvPr id="4" name="Slide Number Placeholder 3"/>
          <p:cNvSpPr>
            <a:spLocks noGrp="1"/>
          </p:cNvSpPr>
          <p:nvPr>
            <p:ph type="sldNum" sz="quarter" idx="4294967295"/>
          </p:nvPr>
        </p:nvSpPr>
        <p:spPr>
          <a:xfrm>
            <a:off x="4361688" y="1026372"/>
            <a:ext cx="457200" cy="441325"/>
          </a:xfrm>
          <a:prstGeom prst="rect">
            <a:avLst/>
          </a:prstGeom>
        </p:spPr>
        <p:txBody>
          <a:bodyPr/>
          <a:lstStyle/>
          <a:p>
            <a:fld id="{75618D9D-983F-4D3C-9088-0AE3D503E1DA}" type="slidenum">
              <a:rPr lang="en-US" smtClean="0"/>
              <a:pPr/>
              <a:t>50</a:t>
            </a:fld>
            <a:endParaRPr lang="en-US" dirty="0"/>
          </a:p>
        </p:txBody>
      </p:sp>
      <p:sp>
        <p:nvSpPr>
          <p:cNvPr id="3" name="Content Placeholder 2"/>
          <p:cNvSpPr>
            <a:spLocks noGrp="1"/>
          </p:cNvSpPr>
          <p:nvPr>
            <p:ph sz="quarter" idx="1"/>
          </p:nvPr>
        </p:nvSpPr>
        <p:spPr/>
        <p:txBody>
          <a:bodyPr>
            <a:normAutofit lnSpcReduction="10000"/>
          </a:bodyPr>
          <a:lstStyle/>
          <a:p>
            <a:pPr algn="l" rtl="0"/>
            <a:r>
              <a:rPr lang="en-US" b="1" u="sng" dirty="0" smtClean="0"/>
              <a:t>Age</a:t>
            </a:r>
            <a:r>
              <a:rPr lang="en-US" b="1" dirty="0" smtClean="0"/>
              <a:t>.</a:t>
            </a:r>
            <a:r>
              <a:rPr lang="en-US" dirty="0" smtClean="0"/>
              <a:t> </a:t>
            </a:r>
            <a:endParaRPr lang="en-US" dirty="0"/>
          </a:p>
          <a:p>
            <a:pPr algn="l" rtl="0"/>
            <a:endParaRPr lang="en-US" dirty="0" smtClean="0">
              <a:effectLst>
                <a:outerShdw blurRad="38100" dist="38100" dir="2700000" algn="tl">
                  <a:srgbClr val="000000">
                    <a:alpha val="43137"/>
                  </a:srgbClr>
                </a:outerShdw>
              </a:effectLst>
            </a:endParaRPr>
          </a:p>
          <a:p>
            <a:pPr algn="l" rtl="0"/>
            <a:r>
              <a:rPr lang="en-US" b="1" u="sng" dirty="0" smtClean="0"/>
              <a:t>Smoking history</a:t>
            </a:r>
            <a:r>
              <a:rPr lang="en-US" b="1" dirty="0" smtClean="0"/>
              <a:t>. </a:t>
            </a:r>
            <a:endParaRPr lang="en-US" dirty="0" smtClean="0"/>
          </a:p>
          <a:p>
            <a:pPr algn="l" rtl="0"/>
            <a:endParaRPr lang="en-US" dirty="0"/>
          </a:p>
          <a:p>
            <a:pPr algn="l" rtl="0"/>
            <a:r>
              <a:rPr lang="en-US" b="1" u="sng" dirty="0"/>
              <a:t>Symptoms.</a:t>
            </a:r>
            <a:r>
              <a:rPr lang="en-US" dirty="0"/>
              <a:t> </a:t>
            </a:r>
            <a:endParaRPr lang="en-US" dirty="0" smtClean="0"/>
          </a:p>
          <a:p>
            <a:pPr algn="l" rtl="0"/>
            <a:endParaRPr lang="en-US" dirty="0" smtClean="0"/>
          </a:p>
          <a:p>
            <a:r>
              <a:rPr lang="en-US" b="1" u="sng" dirty="0"/>
              <a:t>Forced Expiratory Volume (FEV1) Changes. </a:t>
            </a:r>
            <a:endParaRPr lang="en-US" b="1" u="sng" dirty="0" smtClean="0"/>
          </a:p>
          <a:p>
            <a:endParaRPr lang="en-US" dirty="0"/>
          </a:p>
          <a:p>
            <a:r>
              <a:rPr lang="en-US" b="1" u="sng" dirty="0"/>
              <a:t>Atopy</a:t>
            </a:r>
            <a:r>
              <a:rPr lang="en-US" dirty="0"/>
              <a:t>. </a:t>
            </a:r>
          </a:p>
          <a:p>
            <a:pPr algn="l" rtl="0"/>
            <a:endParaRPr lang="en-US" dirty="0" smtClean="0"/>
          </a:p>
        </p:txBody>
      </p:sp>
    </p:spTree>
    <p:extLst>
      <p:ext uri="{BB962C8B-B14F-4D97-AF65-F5344CB8AC3E}">
        <p14:creationId xmlns:p14="http://schemas.microsoft.com/office/powerpoint/2010/main" val="2306312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Assessment and Treatment</a:t>
            </a:r>
            <a:endParaRPr lang="en-US" dirty="0"/>
          </a:p>
        </p:txBody>
      </p:sp>
    </p:spTree>
    <p:extLst>
      <p:ext uri="{BB962C8B-B14F-4D97-AF65-F5344CB8AC3E}">
        <p14:creationId xmlns:p14="http://schemas.microsoft.com/office/powerpoint/2010/main" val="18280301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956385102"/>
              </p:ext>
            </p:extLst>
          </p:nvPr>
        </p:nvGraphicFramePr>
        <p:xfrm>
          <a:off x="511175" y="1544638"/>
          <a:ext cx="8023225" cy="4367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21506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Options</a:t>
            </a:r>
            <a:endParaRPr lang="en-US" dirty="0"/>
          </a:p>
        </p:txBody>
      </p:sp>
      <p:sp>
        <p:nvSpPr>
          <p:cNvPr id="3" name="Content Placeholder 2"/>
          <p:cNvSpPr>
            <a:spLocks noGrp="1"/>
          </p:cNvSpPr>
          <p:nvPr>
            <p:ph idx="1"/>
          </p:nvPr>
        </p:nvSpPr>
        <p:spPr/>
        <p:txBody>
          <a:bodyPr anchor="ctr"/>
          <a:lstStyle/>
          <a:p>
            <a:r>
              <a:rPr lang="en-US" dirty="0"/>
              <a:t>Medications used to </a:t>
            </a:r>
            <a:r>
              <a:rPr lang="en-US" dirty="0" smtClean="0"/>
              <a:t>treat asthma </a:t>
            </a:r>
            <a:r>
              <a:rPr lang="en-US" dirty="0"/>
              <a:t>can be classified as </a:t>
            </a:r>
            <a:r>
              <a:rPr lang="en-US" u="sng" dirty="0">
                <a:solidFill>
                  <a:srgbClr val="C00000"/>
                </a:solidFill>
              </a:rPr>
              <a:t>controllers</a:t>
            </a:r>
            <a:r>
              <a:rPr lang="en-US" dirty="0"/>
              <a:t> or </a:t>
            </a:r>
            <a:r>
              <a:rPr lang="en-US" u="sng" dirty="0">
                <a:solidFill>
                  <a:srgbClr val="C00000"/>
                </a:solidFill>
              </a:rPr>
              <a:t>relievers</a:t>
            </a:r>
            <a:r>
              <a:rPr lang="en-US" dirty="0"/>
              <a:t>. </a:t>
            </a:r>
            <a:endParaRPr lang="en-US" dirty="0" smtClean="0"/>
          </a:p>
          <a:p>
            <a:endParaRPr lang="en-US" dirty="0" smtClean="0"/>
          </a:p>
          <a:p>
            <a:r>
              <a:rPr lang="en-US" b="1" dirty="0" smtClean="0">
                <a:solidFill>
                  <a:srgbClr val="C00000"/>
                </a:solidFill>
              </a:rPr>
              <a:t>Controllers</a:t>
            </a:r>
          </a:p>
          <a:p>
            <a:pPr lvl="1"/>
            <a:r>
              <a:rPr lang="en-US" dirty="0"/>
              <a:t>long-term basis</a:t>
            </a:r>
          </a:p>
          <a:p>
            <a:pPr lvl="1"/>
            <a:r>
              <a:rPr lang="en-US" dirty="0" smtClean="0"/>
              <a:t>Prevent relapse</a:t>
            </a:r>
          </a:p>
          <a:p>
            <a:r>
              <a:rPr lang="en-US" b="1" dirty="0" smtClean="0">
                <a:solidFill>
                  <a:srgbClr val="C00000"/>
                </a:solidFill>
              </a:rPr>
              <a:t>Relievers</a:t>
            </a:r>
            <a:r>
              <a:rPr lang="en-US" dirty="0" smtClean="0"/>
              <a:t> </a:t>
            </a:r>
          </a:p>
          <a:p>
            <a:pPr lvl="1"/>
            <a:r>
              <a:rPr lang="en-US" dirty="0" smtClean="0"/>
              <a:t>“</a:t>
            </a:r>
            <a:r>
              <a:rPr lang="en-US" dirty="0"/>
              <a:t>as-needed basis</a:t>
            </a:r>
            <a:r>
              <a:rPr lang="en-US" dirty="0" smtClean="0"/>
              <a:t>” </a:t>
            </a:r>
            <a:endParaRPr lang="en-US" dirty="0"/>
          </a:p>
          <a:p>
            <a:pPr lvl="1"/>
            <a:r>
              <a:rPr lang="en-US" dirty="0" smtClean="0"/>
              <a:t>Abort attack</a:t>
            </a:r>
          </a:p>
        </p:txBody>
      </p:sp>
    </p:spTree>
    <p:extLst>
      <p:ext uri="{BB962C8B-B14F-4D97-AF65-F5344CB8AC3E}">
        <p14:creationId xmlns:p14="http://schemas.microsoft.com/office/powerpoint/2010/main" val="2324875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Options</a:t>
            </a:r>
          </a:p>
        </p:txBody>
      </p:sp>
      <p:sp>
        <p:nvSpPr>
          <p:cNvPr id="3" name="Content Placeholder 2"/>
          <p:cNvSpPr>
            <a:spLocks noGrp="1"/>
          </p:cNvSpPr>
          <p:nvPr>
            <p:ph idx="1"/>
          </p:nvPr>
        </p:nvSpPr>
        <p:spPr>
          <a:xfrm>
            <a:off x="511229" y="1544128"/>
            <a:ext cx="8023172" cy="4838384"/>
          </a:xfrm>
        </p:spPr>
        <p:txBody>
          <a:bodyPr>
            <a:normAutofit/>
          </a:bodyPr>
          <a:lstStyle/>
          <a:p>
            <a:r>
              <a:rPr lang="en-US" b="1" u="sng" dirty="0" smtClean="0">
                <a:solidFill>
                  <a:srgbClr val="C00000"/>
                </a:solidFill>
              </a:rPr>
              <a:t>Controllers</a:t>
            </a:r>
          </a:p>
          <a:p>
            <a:pPr lvl="1"/>
            <a:r>
              <a:rPr lang="en-US" dirty="0" smtClean="0"/>
              <a:t>Inhaled Corticosteroids (ICS).</a:t>
            </a:r>
          </a:p>
          <a:p>
            <a:pPr lvl="1"/>
            <a:r>
              <a:rPr lang="en-US" dirty="0" smtClean="0"/>
              <a:t>Systemic Corticosteroids.</a:t>
            </a:r>
          </a:p>
          <a:p>
            <a:pPr lvl="1"/>
            <a:r>
              <a:rPr lang="en-US" dirty="0" smtClean="0"/>
              <a:t>Long Acting Beta 2 Agonists (LABAs).</a:t>
            </a:r>
          </a:p>
          <a:p>
            <a:pPr lvl="1"/>
            <a:r>
              <a:rPr lang="en-US" dirty="0" smtClean="0"/>
              <a:t>Leukotriene Receptor Antagonists (LTRAs).</a:t>
            </a:r>
          </a:p>
          <a:p>
            <a:pPr lvl="1"/>
            <a:r>
              <a:rPr lang="en-US" dirty="0" smtClean="0"/>
              <a:t>Theophylline.</a:t>
            </a:r>
          </a:p>
          <a:p>
            <a:pPr lvl="1"/>
            <a:r>
              <a:rPr lang="en-US" dirty="0" smtClean="0"/>
              <a:t>Anti IgE.</a:t>
            </a:r>
            <a:endParaRPr lang="en-US" dirty="0"/>
          </a:p>
          <a:p>
            <a:r>
              <a:rPr lang="en-US" b="1" u="sng" dirty="0">
                <a:solidFill>
                  <a:srgbClr val="C00000"/>
                </a:solidFill>
              </a:rPr>
              <a:t>Relievers</a:t>
            </a:r>
          </a:p>
          <a:p>
            <a:pPr lvl="1"/>
            <a:r>
              <a:rPr lang="en-US" dirty="0" smtClean="0"/>
              <a:t>Short Acting Beta 2 Agonists.</a:t>
            </a:r>
          </a:p>
          <a:p>
            <a:pPr lvl="1"/>
            <a:r>
              <a:rPr lang="en-US" dirty="0" smtClean="0"/>
              <a:t>Anticholinergics.</a:t>
            </a:r>
          </a:p>
        </p:txBody>
      </p:sp>
    </p:spTree>
    <p:extLst>
      <p:ext uri="{BB962C8B-B14F-4D97-AF65-F5344CB8AC3E}">
        <p14:creationId xmlns:p14="http://schemas.microsoft.com/office/powerpoint/2010/main" val="180298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Controller medications</a:t>
            </a:r>
            <a:endParaRPr lang="en-US" dirty="0"/>
          </a:p>
        </p:txBody>
      </p:sp>
      <p:sp>
        <p:nvSpPr>
          <p:cNvPr id="3" name="Content Placeholder 2"/>
          <p:cNvSpPr>
            <a:spLocks noGrp="1"/>
          </p:cNvSpPr>
          <p:nvPr>
            <p:ph idx="1"/>
          </p:nvPr>
        </p:nvSpPr>
        <p:spPr>
          <a:xfrm>
            <a:off x="511229" y="1525274"/>
            <a:ext cx="8023172" cy="2905324"/>
          </a:xfrm>
        </p:spPr>
        <p:txBody>
          <a:bodyPr>
            <a:normAutofit lnSpcReduction="10000"/>
          </a:bodyPr>
          <a:lstStyle/>
          <a:p>
            <a:r>
              <a:rPr lang="en-US" b="1" u="sng" dirty="0" smtClean="0">
                <a:solidFill>
                  <a:srgbClr val="C00000"/>
                </a:solidFill>
              </a:rPr>
              <a:t>Inhaled Corticosteroids</a:t>
            </a:r>
          </a:p>
          <a:p>
            <a:pPr lvl="1"/>
            <a:r>
              <a:rPr lang="en-US" dirty="0" smtClean="0"/>
              <a:t>E.g. </a:t>
            </a:r>
            <a:r>
              <a:rPr lang="en-US" dirty="0" err="1" smtClean="0"/>
              <a:t>Beclomethasone</a:t>
            </a:r>
            <a:r>
              <a:rPr lang="en-US" dirty="0" smtClean="0"/>
              <a:t> </a:t>
            </a:r>
            <a:r>
              <a:rPr lang="en-US" dirty="0" err="1" smtClean="0"/>
              <a:t>dipropionate</a:t>
            </a:r>
            <a:r>
              <a:rPr lang="en-US" dirty="0" smtClean="0"/>
              <a:t>, Fluticasone propionate.</a:t>
            </a:r>
          </a:p>
          <a:p>
            <a:pPr lvl="1"/>
            <a:r>
              <a:rPr lang="en-US" dirty="0" smtClean="0"/>
              <a:t>most </a:t>
            </a:r>
            <a:r>
              <a:rPr lang="en-US" dirty="0"/>
              <a:t>effective anti-inflammatory medications for the treatment of </a:t>
            </a:r>
            <a:r>
              <a:rPr lang="en-US" dirty="0" smtClean="0"/>
              <a:t>asthma</a:t>
            </a:r>
            <a:r>
              <a:rPr lang="en-US" baseline="30000" dirty="0" smtClean="0"/>
              <a:t>[22]</a:t>
            </a:r>
            <a:r>
              <a:rPr lang="en-US" dirty="0" smtClean="0"/>
              <a:t>. </a:t>
            </a:r>
          </a:p>
          <a:p>
            <a:pPr lvl="1"/>
            <a:r>
              <a:rPr lang="en-US" dirty="0" smtClean="0"/>
              <a:t>Improve all aspects of asthma. </a:t>
            </a:r>
          </a:p>
          <a:p>
            <a:pPr lvl="1"/>
            <a:r>
              <a:rPr lang="en-US" b="1" dirty="0"/>
              <a:t>Mechanism of Action: </a:t>
            </a:r>
            <a:r>
              <a:rPr lang="en-US" dirty="0"/>
              <a:t>inhibits arachidonic acid </a:t>
            </a:r>
            <a:r>
              <a:rPr lang="en-US" dirty="0" smtClean="0"/>
              <a:t>synthesis</a:t>
            </a:r>
            <a:endParaRPr lang="en-US" b="1" dirty="0"/>
          </a:p>
          <a:p>
            <a:pPr lvl="1"/>
            <a:r>
              <a:rPr lang="en-US" b="1" dirty="0" smtClean="0"/>
              <a:t>Side </a:t>
            </a:r>
            <a:r>
              <a:rPr lang="en-US" b="1" dirty="0"/>
              <a:t>Effects: </a:t>
            </a:r>
            <a:r>
              <a:rPr lang="en-US" dirty="0"/>
              <a:t>oropharyngeal candidiasis and </a:t>
            </a:r>
            <a:r>
              <a:rPr lang="en-US" dirty="0" smtClean="0"/>
              <a:t>dysphonia</a:t>
            </a:r>
          </a:p>
        </p:txBody>
      </p:sp>
      <p:sp>
        <p:nvSpPr>
          <p:cNvPr id="4" name="Footer Placeholder 3"/>
          <p:cNvSpPr>
            <a:spLocks noGrp="1"/>
          </p:cNvSpPr>
          <p:nvPr>
            <p:ph type="ftr" sz="quarter" idx="11"/>
          </p:nvPr>
        </p:nvSpPr>
        <p:spPr>
          <a:xfrm>
            <a:off x="511229" y="6305492"/>
            <a:ext cx="8023172" cy="365125"/>
          </a:xfrm>
        </p:spPr>
        <p:txBody>
          <a:bodyPr/>
          <a:lstStyle/>
          <a:p>
            <a:r>
              <a:rPr lang="en-US" baseline="30000" dirty="0" smtClean="0"/>
              <a:t>22</a:t>
            </a:r>
            <a:r>
              <a:rPr lang="en-US" dirty="0" smtClean="0"/>
              <a:t>Pauwels RA, Pedersen S, </a:t>
            </a:r>
            <a:r>
              <a:rPr lang="en-US" dirty="0" err="1" smtClean="0"/>
              <a:t>Busse</a:t>
            </a:r>
            <a:r>
              <a:rPr lang="en-US" dirty="0" smtClean="0"/>
              <a:t> WW, Tan WC, Chen YZ, </a:t>
            </a:r>
            <a:r>
              <a:rPr lang="en-US" dirty="0" err="1" smtClean="0"/>
              <a:t>Ohlsson</a:t>
            </a:r>
            <a:r>
              <a:rPr lang="en-US" dirty="0" smtClean="0"/>
              <a:t> SV, et al. Early intervention with budesonide in mild persistent asthma: A </a:t>
            </a:r>
            <a:r>
              <a:rPr lang="en-US" dirty="0" err="1" smtClean="0"/>
              <a:t>randomised</a:t>
            </a:r>
            <a:r>
              <a:rPr lang="en-US" dirty="0" smtClean="0"/>
              <a:t>, double-blind trial. Lancet 2003;361:1071-6.</a:t>
            </a:r>
            <a:endParaRPr lang="en-US" dirty="0"/>
          </a:p>
        </p:txBody>
      </p:sp>
      <p:sp>
        <p:nvSpPr>
          <p:cNvPr id="6" name="Content Placeholder 2"/>
          <p:cNvSpPr txBox="1">
            <a:spLocks/>
          </p:cNvSpPr>
          <p:nvPr/>
        </p:nvSpPr>
        <p:spPr>
          <a:xfrm>
            <a:off x="511229" y="4223209"/>
            <a:ext cx="8023172" cy="222472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u="sng" dirty="0" smtClean="0">
                <a:solidFill>
                  <a:srgbClr val="C00000"/>
                </a:solidFill>
              </a:rPr>
              <a:t>Systemic Corticosteroids</a:t>
            </a:r>
          </a:p>
          <a:p>
            <a:pPr lvl="1"/>
            <a:r>
              <a:rPr lang="en-US" dirty="0" smtClean="0"/>
              <a:t>may be required to control difficult asthma despite maximum standard therapy.</a:t>
            </a:r>
          </a:p>
          <a:p>
            <a:pPr lvl="1"/>
            <a:r>
              <a:rPr lang="en-US" b="1" dirty="0" smtClean="0"/>
              <a:t>Side Effects: </a:t>
            </a:r>
            <a:r>
              <a:rPr lang="en-US" dirty="0" smtClean="0"/>
              <a:t>osteoporosis, hypertension, diabetes, adrenal insufficiency, obesity, cataracts, glaucoma, skin thinning, and muscle weakness. Withdrawal can elicit adrenal failure.</a:t>
            </a:r>
            <a:endParaRPr lang="en-US" dirty="0"/>
          </a:p>
        </p:txBody>
      </p:sp>
    </p:spTree>
    <p:extLst>
      <p:ext uri="{BB962C8B-B14F-4D97-AF65-F5344CB8AC3E}">
        <p14:creationId xmlns:p14="http://schemas.microsoft.com/office/powerpoint/2010/main" val="1015984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medications</a:t>
            </a:r>
          </a:p>
        </p:txBody>
      </p:sp>
      <p:sp>
        <p:nvSpPr>
          <p:cNvPr id="3" name="Content Placeholder 2"/>
          <p:cNvSpPr>
            <a:spLocks noGrp="1"/>
          </p:cNvSpPr>
          <p:nvPr>
            <p:ph idx="1"/>
          </p:nvPr>
        </p:nvSpPr>
        <p:spPr>
          <a:xfrm>
            <a:off x="511229" y="1327309"/>
            <a:ext cx="8023172" cy="3697178"/>
          </a:xfrm>
        </p:spPr>
        <p:txBody>
          <a:bodyPr>
            <a:normAutofit/>
          </a:bodyPr>
          <a:lstStyle/>
          <a:p>
            <a:r>
              <a:rPr lang="en-US" b="1" u="sng" dirty="0">
                <a:solidFill>
                  <a:srgbClr val="C00000"/>
                </a:solidFill>
              </a:rPr>
              <a:t>Long-acting inhaled </a:t>
            </a:r>
            <a:r>
              <a:rPr lang="en-US" b="1" u="sng" dirty="0" smtClean="0">
                <a:solidFill>
                  <a:srgbClr val="C00000"/>
                </a:solidFill>
              </a:rPr>
              <a:t>B2-agonists (LABAs)</a:t>
            </a:r>
          </a:p>
          <a:p>
            <a:pPr lvl="1"/>
            <a:r>
              <a:rPr lang="en-US" dirty="0" smtClean="0"/>
              <a:t>E.g. </a:t>
            </a:r>
            <a:r>
              <a:rPr lang="en-US" b="1" dirty="0"/>
              <a:t>Formoterol</a:t>
            </a:r>
            <a:r>
              <a:rPr lang="en-US" dirty="0"/>
              <a:t> and </a:t>
            </a:r>
            <a:r>
              <a:rPr lang="en-US" b="1" dirty="0"/>
              <a:t>Salmeterol</a:t>
            </a:r>
            <a:r>
              <a:rPr lang="en-US" dirty="0"/>
              <a:t>. </a:t>
            </a:r>
          </a:p>
          <a:p>
            <a:pPr lvl="1"/>
            <a:r>
              <a:rPr lang="en-US" b="1" dirty="0" smtClean="0"/>
              <a:t>Mechanism </a:t>
            </a:r>
            <a:r>
              <a:rPr lang="en-US" b="1" dirty="0"/>
              <a:t>of Action: </a:t>
            </a:r>
            <a:r>
              <a:rPr lang="en-US" dirty="0"/>
              <a:t>relaxes smooth muscle lining of the airways. There effects last for 12 hours or more</a:t>
            </a:r>
            <a:r>
              <a:rPr lang="en-US" dirty="0" smtClean="0"/>
              <a:t>.</a:t>
            </a:r>
          </a:p>
          <a:p>
            <a:pPr lvl="1"/>
            <a:r>
              <a:rPr lang="en-US" dirty="0" smtClean="0"/>
              <a:t>Should </a:t>
            </a:r>
            <a:r>
              <a:rPr lang="en-US" dirty="0"/>
              <a:t>not be used </a:t>
            </a:r>
            <a:r>
              <a:rPr lang="en-US" dirty="0" smtClean="0"/>
              <a:t>as monotherapy </a:t>
            </a:r>
            <a:r>
              <a:rPr lang="en-US" dirty="0"/>
              <a:t>in asthma. In fact, studies show that it is harmful to use them alone to control </a:t>
            </a:r>
            <a:r>
              <a:rPr lang="en-US" dirty="0" smtClean="0"/>
              <a:t>asthma</a:t>
            </a:r>
            <a:r>
              <a:rPr lang="en-US" baseline="30000" dirty="0" smtClean="0"/>
              <a:t>[23]</a:t>
            </a:r>
            <a:r>
              <a:rPr lang="en-US" dirty="0" smtClean="0"/>
              <a:t>. </a:t>
            </a:r>
          </a:p>
          <a:p>
            <a:pPr lvl="1"/>
            <a:r>
              <a:rPr lang="en-US" dirty="0" smtClean="0"/>
              <a:t>Good Choice to treat </a:t>
            </a:r>
            <a:r>
              <a:rPr lang="en-US" u="sng" dirty="0" smtClean="0"/>
              <a:t>nocturnal asthma</a:t>
            </a:r>
            <a:r>
              <a:rPr lang="en-US" dirty="0" smtClean="0"/>
              <a:t>.</a:t>
            </a:r>
            <a:endParaRPr lang="en-US" dirty="0"/>
          </a:p>
          <a:p>
            <a:pPr lvl="1"/>
            <a:r>
              <a:rPr lang="en-US" b="1" dirty="0"/>
              <a:t>Side Effects: </a:t>
            </a:r>
            <a:r>
              <a:rPr lang="en-US" dirty="0"/>
              <a:t>tachycardia, tremor, headaches, muscle cramps, and sometimes hypokalemia</a:t>
            </a:r>
            <a:r>
              <a:rPr lang="en-US" dirty="0" smtClean="0"/>
              <a:t>.</a:t>
            </a:r>
          </a:p>
          <a:p>
            <a:pPr lvl="1"/>
            <a:endParaRPr lang="en-US" dirty="0"/>
          </a:p>
          <a:p>
            <a:pPr lvl="1"/>
            <a:endParaRPr lang="en-US" dirty="0" smtClean="0"/>
          </a:p>
        </p:txBody>
      </p:sp>
      <p:sp>
        <p:nvSpPr>
          <p:cNvPr id="4" name="Content Placeholder 2"/>
          <p:cNvSpPr txBox="1">
            <a:spLocks/>
          </p:cNvSpPr>
          <p:nvPr/>
        </p:nvSpPr>
        <p:spPr>
          <a:xfrm>
            <a:off x="511229" y="4930217"/>
            <a:ext cx="8175572" cy="111236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u="sng" dirty="0" smtClean="0">
                <a:solidFill>
                  <a:srgbClr val="C00000"/>
                </a:solidFill>
              </a:rPr>
              <a:t>Oral B2-agonists</a:t>
            </a:r>
          </a:p>
          <a:p>
            <a:pPr lvl="1"/>
            <a:r>
              <a:rPr lang="en-US" dirty="0" smtClean="0"/>
              <a:t>The side effect profile is much higher than that of inhaled B2-agonists. Therefore, their use is highly discouraged. </a:t>
            </a:r>
          </a:p>
        </p:txBody>
      </p:sp>
      <p:sp>
        <p:nvSpPr>
          <p:cNvPr id="5" name="Footer Placeholder 4"/>
          <p:cNvSpPr>
            <a:spLocks noGrp="1"/>
          </p:cNvSpPr>
          <p:nvPr>
            <p:ph type="ftr" sz="quarter" idx="11"/>
          </p:nvPr>
        </p:nvSpPr>
        <p:spPr>
          <a:xfrm>
            <a:off x="511229" y="6135809"/>
            <a:ext cx="8023171" cy="365125"/>
          </a:xfrm>
        </p:spPr>
        <p:txBody>
          <a:bodyPr/>
          <a:lstStyle/>
          <a:p>
            <a:r>
              <a:rPr lang="en-US" baseline="30000" dirty="0" smtClean="0"/>
              <a:t>23</a:t>
            </a:r>
            <a:r>
              <a:rPr lang="en-US" dirty="0" smtClean="0"/>
              <a:t>Cates CJ, Wieland LS, </a:t>
            </a:r>
            <a:r>
              <a:rPr lang="en-US" dirty="0" err="1" smtClean="0"/>
              <a:t>Oleszczuk</a:t>
            </a:r>
            <a:r>
              <a:rPr lang="en-US" dirty="0" smtClean="0"/>
              <a:t> M, Kew KM. Safety of regular </a:t>
            </a:r>
            <a:r>
              <a:rPr lang="en-US" dirty="0" err="1" smtClean="0"/>
              <a:t>formoterol</a:t>
            </a:r>
            <a:r>
              <a:rPr lang="en-US" dirty="0" smtClean="0"/>
              <a:t> or </a:t>
            </a:r>
            <a:r>
              <a:rPr lang="en-US" dirty="0" err="1" smtClean="0"/>
              <a:t>salmeterol</a:t>
            </a:r>
            <a:r>
              <a:rPr lang="en-US" dirty="0" smtClean="0"/>
              <a:t> in adults with asthma: an overview of Cochrane reviews. Cochrane Database of Systematic Reviews 2014, Issue 2. Art. No.: CD010314. DOI: 10.1002/14651858.CD010314.pub2.</a:t>
            </a:r>
            <a:endParaRPr lang="en-US" dirty="0"/>
          </a:p>
        </p:txBody>
      </p:sp>
    </p:spTree>
    <p:extLst>
      <p:ext uri="{BB962C8B-B14F-4D97-AF65-F5344CB8AC3E}">
        <p14:creationId xmlns:p14="http://schemas.microsoft.com/office/powerpoint/2010/main" val="389592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medications</a:t>
            </a:r>
          </a:p>
        </p:txBody>
      </p:sp>
      <p:sp>
        <p:nvSpPr>
          <p:cNvPr id="3" name="Content Placeholder 2"/>
          <p:cNvSpPr>
            <a:spLocks noGrp="1"/>
          </p:cNvSpPr>
          <p:nvPr>
            <p:ph idx="1"/>
          </p:nvPr>
        </p:nvSpPr>
        <p:spPr/>
        <p:txBody>
          <a:bodyPr/>
          <a:lstStyle/>
          <a:p>
            <a:r>
              <a:rPr lang="en-US" b="1" u="sng" dirty="0">
                <a:solidFill>
                  <a:srgbClr val="C00000"/>
                </a:solidFill>
              </a:rPr>
              <a:t>L</a:t>
            </a:r>
            <a:r>
              <a:rPr lang="en-US" b="1" u="sng" dirty="0" smtClean="0">
                <a:solidFill>
                  <a:srgbClr val="C00000"/>
                </a:solidFill>
              </a:rPr>
              <a:t>eukotriene Receptor Antagonists </a:t>
            </a:r>
            <a:r>
              <a:rPr lang="en-US" b="1" u="sng" dirty="0">
                <a:solidFill>
                  <a:srgbClr val="C00000"/>
                </a:solidFill>
              </a:rPr>
              <a:t>(</a:t>
            </a:r>
            <a:r>
              <a:rPr lang="en-US" b="1" u="sng" dirty="0" smtClean="0">
                <a:solidFill>
                  <a:srgbClr val="C00000"/>
                </a:solidFill>
              </a:rPr>
              <a:t>LTRAs)</a:t>
            </a:r>
          </a:p>
          <a:p>
            <a:pPr lvl="1"/>
            <a:r>
              <a:rPr lang="en-US" dirty="0" smtClean="0"/>
              <a:t>E.g. </a:t>
            </a:r>
            <a:r>
              <a:rPr lang="en-US" b="1" dirty="0" smtClean="0"/>
              <a:t>Montileukast</a:t>
            </a:r>
            <a:endParaRPr lang="en-US" b="1" dirty="0"/>
          </a:p>
          <a:p>
            <a:pPr lvl="1"/>
            <a:r>
              <a:rPr lang="en-US" b="1" dirty="0" smtClean="0"/>
              <a:t>Mechanism of Action:</a:t>
            </a:r>
            <a:r>
              <a:rPr lang="en-US" dirty="0" smtClean="0"/>
              <a:t> Leukotrienes </a:t>
            </a:r>
            <a:r>
              <a:rPr lang="en-US" dirty="0"/>
              <a:t>are released from mast cell, eosinophil and basophil and lead to increased inflammation, so it block the leukotienes receptor thus decrease the inflammation.</a:t>
            </a:r>
          </a:p>
          <a:p>
            <a:pPr lvl="1"/>
            <a:r>
              <a:rPr lang="en-US" dirty="0" smtClean="0"/>
              <a:t> </a:t>
            </a:r>
            <a:r>
              <a:rPr lang="en-US" dirty="0"/>
              <a:t>L</a:t>
            </a:r>
            <a:r>
              <a:rPr lang="en-US" dirty="0" smtClean="0"/>
              <a:t>ess </a:t>
            </a:r>
            <a:r>
              <a:rPr lang="en-US" dirty="0"/>
              <a:t>consistent effect on </a:t>
            </a:r>
            <a:r>
              <a:rPr lang="en-US" dirty="0" smtClean="0"/>
              <a:t>exacerbations when </a:t>
            </a:r>
            <a:r>
              <a:rPr lang="en-US" dirty="0"/>
              <a:t>compared to ICS.</a:t>
            </a:r>
          </a:p>
        </p:txBody>
      </p:sp>
    </p:spTree>
    <p:extLst>
      <p:ext uri="{BB962C8B-B14F-4D97-AF65-F5344CB8AC3E}">
        <p14:creationId xmlns:p14="http://schemas.microsoft.com/office/powerpoint/2010/main" val="343991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medications</a:t>
            </a:r>
          </a:p>
        </p:txBody>
      </p:sp>
      <p:sp>
        <p:nvSpPr>
          <p:cNvPr id="3" name="Content Placeholder 2"/>
          <p:cNvSpPr>
            <a:spLocks noGrp="1"/>
          </p:cNvSpPr>
          <p:nvPr>
            <p:ph idx="1"/>
          </p:nvPr>
        </p:nvSpPr>
        <p:spPr/>
        <p:txBody>
          <a:bodyPr>
            <a:normAutofit/>
          </a:bodyPr>
          <a:lstStyle/>
          <a:p>
            <a:r>
              <a:rPr lang="en-US" b="1" u="sng" dirty="0" smtClean="0">
                <a:solidFill>
                  <a:srgbClr val="C00000"/>
                </a:solidFill>
              </a:rPr>
              <a:t>Theophylline</a:t>
            </a:r>
          </a:p>
          <a:p>
            <a:pPr lvl="1"/>
            <a:r>
              <a:rPr lang="en-US" b="1" dirty="0" smtClean="0"/>
              <a:t>Mechanism of Action: </a:t>
            </a:r>
            <a:r>
              <a:rPr lang="en-US" dirty="0" smtClean="0"/>
              <a:t>Bronchodilation </a:t>
            </a:r>
            <a:r>
              <a:rPr lang="en-US" dirty="0"/>
              <a:t>via increasing the level of c-AMP by </a:t>
            </a:r>
            <a:r>
              <a:rPr lang="en-US" dirty="0" smtClean="0"/>
              <a:t>inhibition </a:t>
            </a:r>
            <a:r>
              <a:rPr lang="en-US" dirty="0"/>
              <a:t>of phosphodieasterase.</a:t>
            </a:r>
          </a:p>
          <a:p>
            <a:pPr lvl="1"/>
            <a:r>
              <a:rPr lang="en-US" dirty="0"/>
              <a:t>It may provide benefits </a:t>
            </a:r>
            <a:r>
              <a:rPr lang="en-US" dirty="0" smtClean="0"/>
              <a:t>as an </a:t>
            </a:r>
            <a:r>
              <a:rPr lang="en-US" dirty="0"/>
              <a:t>add-on therapy in patients who do not achieve control with ICS alone, but is less effective than LABA </a:t>
            </a:r>
            <a:r>
              <a:rPr lang="en-US" dirty="0" smtClean="0"/>
              <a:t>and LTRA</a:t>
            </a:r>
            <a:r>
              <a:rPr lang="en-US" dirty="0"/>
              <a:t>. </a:t>
            </a:r>
            <a:endParaRPr lang="en-US" dirty="0" smtClean="0"/>
          </a:p>
          <a:p>
            <a:pPr lvl="1"/>
            <a:r>
              <a:rPr lang="en-US" dirty="0" smtClean="0"/>
              <a:t>Theophylline </a:t>
            </a:r>
            <a:r>
              <a:rPr lang="en-US" dirty="0"/>
              <a:t>is not recommended for use as monotherapy in asthma treatment</a:t>
            </a:r>
            <a:r>
              <a:rPr lang="en-US" dirty="0" smtClean="0"/>
              <a:t>.</a:t>
            </a:r>
          </a:p>
          <a:p>
            <a:pPr lvl="1"/>
            <a:r>
              <a:rPr lang="en-US" b="1" dirty="0" smtClean="0"/>
              <a:t>Side Effects</a:t>
            </a:r>
            <a:r>
              <a:rPr lang="en-US" b="1" dirty="0"/>
              <a:t>: </a:t>
            </a:r>
            <a:r>
              <a:rPr lang="en-US" dirty="0"/>
              <a:t>gastrointestinal symptoms, cardiac arrhythmias, </a:t>
            </a:r>
            <a:r>
              <a:rPr lang="en-US" dirty="0" smtClean="0"/>
              <a:t>seizures, </a:t>
            </a:r>
            <a:r>
              <a:rPr lang="en-US" dirty="0"/>
              <a:t>Liver disease, congestive heart </a:t>
            </a:r>
            <a:r>
              <a:rPr lang="en-US" dirty="0" smtClean="0"/>
              <a:t>failure and </a:t>
            </a:r>
            <a:r>
              <a:rPr lang="en-US" dirty="0"/>
              <a:t>even death. Nausea and vomiting are the early symptoms of toxicity. </a:t>
            </a:r>
            <a:endParaRPr lang="en-US" dirty="0" smtClean="0"/>
          </a:p>
        </p:txBody>
      </p:sp>
    </p:spTree>
    <p:extLst>
      <p:ext uri="{BB962C8B-B14F-4D97-AF65-F5344CB8AC3E}">
        <p14:creationId xmlns:p14="http://schemas.microsoft.com/office/powerpoint/2010/main" val="3251323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medications</a:t>
            </a:r>
          </a:p>
        </p:txBody>
      </p:sp>
      <p:sp>
        <p:nvSpPr>
          <p:cNvPr id="3" name="Content Placeholder 2"/>
          <p:cNvSpPr>
            <a:spLocks noGrp="1"/>
          </p:cNvSpPr>
          <p:nvPr>
            <p:ph idx="1"/>
          </p:nvPr>
        </p:nvSpPr>
        <p:spPr/>
        <p:txBody>
          <a:bodyPr/>
          <a:lstStyle/>
          <a:p>
            <a:r>
              <a:rPr lang="en-US" b="1" u="sng" dirty="0" smtClean="0">
                <a:solidFill>
                  <a:srgbClr val="C00000"/>
                </a:solidFill>
              </a:rPr>
              <a:t>Anti-IgE</a:t>
            </a:r>
          </a:p>
          <a:p>
            <a:pPr lvl="1"/>
            <a:r>
              <a:rPr lang="en-US" b="1" dirty="0" smtClean="0"/>
              <a:t>Omalizumab</a:t>
            </a:r>
            <a:r>
              <a:rPr lang="en-US" dirty="0" smtClean="0"/>
              <a:t>.</a:t>
            </a:r>
          </a:p>
          <a:p>
            <a:pPr lvl="1"/>
            <a:r>
              <a:rPr lang="en-US" dirty="0"/>
              <a:t>Recombinant humanized monoclonal antibody; selectively binds to IgE and inhibits binding to IgE receptors on surface of mast cells and </a:t>
            </a:r>
            <a:r>
              <a:rPr lang="en-US" dirty="0" smtClean="0"/>
              <a:t>basophils.</a:t>
            </a:r>
            <a:endParaRPr lang="en-US" dirty="0"/>
          </a:p>
          <a:p>
            <a:pPr lvl="1"/>
            <a:r>
              <a:rPr lang="en-US" dirty="0"/>
              <a:t>indicated for patients of 12 years and above with severe allergic </a:t>
            </a:r>
            <a:r>
              <a:rPr lang="en-US" dirty="0" smtClean="0"/>
              <a:t>asthma uncontrolled </a:t>
            </a:r>
            <a:r>
              <a:rPr lang="en-US" dirty="0"/>
              <a:t>on high-dose ICS and other </a:t>
            </a:r>
            <a:r>
              <a:rPr lang="en-US" dirty="0" smtClean="0"/>
              <a:t>controllers.</a:t>
            </a:r>
          </a:p>
          <a:p>
            <a:pPr lvl="1"/>
            <a:r>
              <a:rPr lang="en-US" dirty="0"/>
              <a:t>pain and bruising at injection site and very rarely </a:t>
            </a:r>
            <a:r>
              <a:rPr lang="en-US" dirty="0" smtClean="0"/>
              <a:t>anaphylaxis.</a:t>
            </a:r>
            <a:endParaRPr lang="en-US" dirty="0"/>
          </a:p>
        </p:txBody>
      </p:sp>
    </p:spTree>
    <p:extLst>
      <p:ext uri="{BB962C8B-B14F-4D97-AF65-F5344CB8AC3E}">
        <p14:creationId xmlns:p14="http://schemas.microsoft.com/office/powerpoint/2010/main" val="1788678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a:t>
            </a:r>
            <a:r>
              <a:rPr lang="en-US" dirty="0"/>
              <a:t>Test!</a:t>
            </a:r>
            <a:endParaRPr lang="ar-SA" dirty="0"/>
          </a:p>
        </p:txBody>
      </p:sp>
      <p:sp>
        <p:nvSpPr>
          <p:cNvPr id="3" name="Content Placeholder 2"/>
          <p:cNvSpPr>
            <a:spLocks noGrp="1"/>
          </p:cNvSpPr>
          <p:nvPr>
            <p:ph idx="1"/>
          </p:nvPr>
        </p:nvSpPr>
        <p:spPr>
          <a:xfrm>
            <a:off x="511229" y="1544128"/>
            <a:ext cx="8023172" cy="4922660"/>
          </a:xfrm>
        </p:spPr>
        <p:txBody>
          <a:bodyPr>
            <a:normAutofit/>
          </a:bodyPr>
          <a:lstStyle/>
          <a:p>
            <a:r>
              <a:rPr lang="en-US" dirty="0" smtClean="0"/>
              <a:t>Q4. A </a:t>
            </a:r>
            <a:r>
              <a:rPr lang="en-US" dirty="0"/>
              <a:t>patient with known asthma undergoing therapy with inhaled corticosteroid and intermittent (short-acting) β2-agonist presents with complaints of nocturnal awakenings secondary to cough and occasional wheezing. This episode occurs three to four times per week. Which of the following drug is the best to give to the patient</a:t>
            </a:r>
            <a:r>
              <a:rPr lang="en-US" dirty="0" smtClean="0"/>
              <a:t>?</a:t>
            </a:r>
          </a:p>
          <a:p>
            <a:endParaRPr lang="en-US" sz="1050" dirty="0"/>
          </a:p>
          <a:p>
            <a:pPr marL="857250" lvl="1" indent="-457200">
              <a:buFont typeface="+mj-lt"/>
              <a:buAutoNum type="alphaUcPeriod"/>
            </a:pPr>
            <a:r>
              <a:rPr lang="en-US" dirty="0"/>
              <a:t>Oral steroids</a:t>
            </a:r>
          </a:p>
          <a:p>
            <a:pPr marL="857250" lvl="1" indent="-457200">
              <a:buFont typeface="+mj-lt"/>
              <a:buAutoNum type="alphaUcPeriod"/>
            </a:pPr>
            <a:r>
              <a:rPr lang="en-US" dirty="0"/>
              <a:t>Leukotriene inhibitors</a:t>
            </a:r>
          </a:p>
          <a:p>
            <a:pPr marL="857250" lvl="1" indent="-457200">
              <a:buFont typeface="+mj-lt"/>
              <a:buAutoNum type="alphaUcPeriod"/>
            </a:pPr>
            <a:r>
              <a:rPr lang="en-US" dirty="0"/>
              <a:t>Long-acting β2-agonists</a:t>
            </a:r>
          </a:p>
          <a:p>
            <a:pPr marL="857250" lvl="1" indent="-457200">
              <a:buFont typeface="+mj-lt"/>
              <a:buAutoNum type="alphaUcPeriod"/>
            </a:pPr>
            <a:r>
              <a:rPr lang="en-US" dirty="0"/>
              <a:t>Theophylline</a:t>
            </a:r>
          </a:p>
        </p:txBody>
      </p:sp>
    </p:spTree>
    <p:extLst>
      <p:ext uri="{BB962C8B-B14F-4D97-AF65-F5344CB8AC3E}">
        <p14:creationId xmlns:p14="http://schemas.microsoft.com/office/powerpoint/2010/main" val="2271394891"/>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Reliever medications</a:t>
            </a:r>
            <a:endParaRPr lang="en-US" dirty="0"/>
          </a:p>
        </p:txBody>
      </p:sp>
      <p:sp>
        <p:nvSpPr>
          <p:cNvPr id="3" name="Content Placeholder 2"/>
          <p:cNvSpPr>
            <a:spLocks noGrp="1"/>
          </p:cNvSpPr>
          <p:nvPr>
            <p:ph idx="1"/>
          </p:nvPr>
        </p:nvSpPr>
        <p:spPr/>
        <p:txBody>
          <a:bodyPr/>
          <a:lstStyle/>
          <a:p>
            <a:r>
              <a:rPr lang="en-US" b="1" u="sng" dirty="0" smtClean="0">
                <a:solidFill>
                  <a:srgbClr val="C00000"/>
                </a:solidFill>
              </a:rPr>
              <a:t>Short Acting Beta 2 Agonists (SABAs)</a:t>
            </a:r>
          </a:p>
          <a:p>
            <a:pPr lvl="1"/>
            <a:r>
              <a:rPr lang="en-US" dirty="0" smtClean="0"/>
              <a:t>E.g. </a:t>
            </a:r>
            <a:r>
              <a:rPr lang="en-US" b="1" dirty="0" smtClean="0"/>
              <a:t>Salbutamol</a:t>
            </a:r>
            <a:r>
              <a:rPr lang="en-US" dirty="0" smtClean="0"/>
              <a:t>.</a:t>
            </a:r>
          </a:p>
          <a:p>
            <a:pPr lvl="1"/>
            <a:r>
              <a:rPr lang="en-US" b="1" u="sng" dirty="0" smtClean="0"/>
              <a:t>Mechanism of Action:</a:t>
            </a:r>
            <a:r>
              <a:rPr lang="en-US" dirty="0" smtClean="0"/>
              <a:t> Stimulate b2-adrenoceptors </a:t>
            </a:r>
            <a:r>
              <a:rPr lang="en-US" dirty="0"/>
              <a:t>leading to smooth muscle </a:t>
            </a:r>
            <a:r>
              <a:rPr lang="en-US" dirty="0" smtClean="0"/>
              <a:t>relaxation.</a:t>
            </a:r>
          </a:p>
          <a:p>
            <a:pPr lvl="1"/>
            <a:r>
              <a:rPr lang="en-US" dirty="0" smtClean="0"/>
              <a:t>medication </a:t>
            </a:r>
            <a:r>
              <a:rPr lang="en-US" dirty="0"/>
              <a:t>of choice for relief of symptoms of </a:t>
            </a:r>
            <a:r>
              <a:rPr lang="en-US" u="sng" dirty="0"/>
              <a:t>acute exacerbations </a:t>
            </a:r>
            <a:r>
              <a:rPr lang="en-US" u="sng" dirty="0" smtClean="0"/>
              <a:t>of asthma</a:t>
            </a:r>
            <a:r>
              <a:rPr lang="en-US" dirty="0" smtClean="0"/>
              <a:t> </a:t>
            </a:r>
            <a:r>
              <a:rPr lang="en-US" dirty="0"/>
              <a:t>and for the </a:t>
            </a:r>
            <a:r>
              <a:rPr lang="en-US" u="sng" dirty="0"/>
              <a:t>pretreatment of exercise-induced bronchoconstriction</a:t>
            </a:r>
            <a:r>
              <a:rPr lang="en-US" u="sng" dirty="0" smtClean="0"/>
              <a:t>.</a:t>
            </a:r>
          </a:p>
          <a:p>
            <a:pPr lvl="1"/>
            <a:r>
              <a:rPr lang="en-US" b="1" dirty="0" smtClean="0"/>
              <a:t>Side Effects:</a:t>
            </a:r>
            <a:r>
              <a:rPr lang="en-US" dirty="0" smtClean="0"/>
              <a:t> tachycardia</a:t>
            </a:r>
            <a:r>
              <a:rPr lang="en-US" dirty="0"/>
              <a:t>, tremors, anxiety, tolerance.</a:t>
            </a:r>
          </a:p>
          <a:p>
            <a:pPr lvl="1"/>
            <a:endParaRPr lang="en-US" dirty="0"/>
          </a:p>
        </p:txBody>
      </p:sp>
    </p:spTree>
    <p:extLst>
      <p:ext uri="{BB962C8B-B14F-4D97-AF65-F5344CB8AC3E}">
        <p14:creationId xmlns:p14="http://schemas.microsoft.com/office/powerpoint/2010/main" val="1961087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Reliever medications</a:t>
            </a:r>
            <a:endParaRPr lang="en-US" dirty="0"/>
          </a:p>
        </p:txBody>
      </p:sp>
      <p:sp>
        <p:nvSpPr>
          <p:cNvPr id="3" name="Content Placeholder 2"/>
          <p:cNvSpPr>
            <a:spLocks noGrp="1"/>
          </p:cNvSpPr>
          <p:nvPr>
            <p:ph idx="1"/>
          </p:nvPr>
        </p:nvSpPr>
        <p:spPr/>
        <p:txBody>
          <a:bodyPr/>
          <a:lstStyle/>
          <a:p>
            <a:r>
              <a:rPr lang="en-US" b="1" u="sng" dirty="0" smtClean="0">
                <a:solidFill>
                  <a:srgbClr val="C00000"/>
                </a:solidFill>
              </a:rPr>
              <a:t>Anticholinergics</a:t>
            </a:r>
          </a:p>
          <a:p>
            <a:pPr lvl="1"/>
            <a:r>
              <a:rPr lang="en-US" dirty="0" smtClean="0"/>
              <a:t>E.g. </a:t>
            </a:r>
            <a:r>
              <a:rPr lang="en-US" b="1" dirty="0" smtClean="0"/>
              <a:t>Ipratropium</a:t>
            </a:r>
            <a:r>
              <a:rPr lang="en-US" dirty="0" smtClean="0"/>
              <a:t> </a:t>
            </a:r>
            <a:r>
              <a:rPr lang="en-US" b="1" dirty="0" smtClean="0"/>
              <a:t>Bromide</a:t>
            </a:r>
            <a:r>
              <a:rPr lang="en-US" dirty="0" smtClean="0"/>
              <a:t>.</a:t>
            </a:r>
          </a:p>
          <a:p>
            <a:pPr lvl="1"/>
            <a:r>
              <a:rPr lang="en-US" b="1" dirty="0" smtClean="0"/>
              <a:t>Mechanism of Action:</a:t>
            </a:r>
            <a:r>
              <a:rPr lang="en-US" dirty="0" smtClean="0"/>
              <a:t> anticholinergic </a:t>
            </a:r>
            <a:r>
              <a:rPr lang="en-US" dirty="0"/>
              <a:t>agent that inhibits vagally-mediated reflexes by antagonizing the action of acetylcholine at the cholinergic </a:t>
            </a:r>
            <a:r>
              <a:rPr lang="en-US" dirty="0" smtClean="0"/>
              <a:t>receptor.</a:t>
            </a:r>
          </a:p>
          <a:p>
            <a:pPr lvl="1"/>
            <a:r>
              <a:rPr lang="en-US" dirty="0"/>
              <a:t>less effective than SABA. However, when used in combination with SABA in acute </a:t>
            </a:r>
            <a:r>
              <a:rPr lang="en-US" dirty="0" smtClean="0"/>
              <a:t>asthma, they </a:t>
            </a:r>
            <a:r>
              <a:rPr lang="en-US" dirty="0"/>
              <a:t>have an additional effect. </a:t>
            </a:r>
            <a:endParaRPr lang="en-US" dirty="0" smtClean="0"/>
          </a:p>
          <a:p>
            <a:pPr lvl="1"/>
            <a:r>
              <a:rPr lang="en-US" dirty="0" smtClean="0"/>
              <a:t>It </a:t>
            </a:r>
            <a:r>
              <a:rPr lang="en-US" dirty="0"/>
              <a:t>can also be an alternative bronchodilator for patients who experience </a:t>
            </a:r>
            <a:r>
              <a:rPr lang="en-US" dirty="0" smtClean="0"/>
              <a:t>adverse effects from </a:t>
            </a:r>
            <a:r>
              <a:rPr lang="en-US" dirty="0"/>
              <a:t>rapid-acting </a:t>
            </a:r>
            <a:r>
              <a:rPr lang="en-US" dirty="0" smtClean="0"/>
              <a:t>B2-agonists.</a:t>
            </a:r>
          </a:p>
          <a:p>
            <a:pPr lvl="1"/>
            <a:r>
              <a:rPr lang="en-US" b="1" dirty="0"/>
              <a:t>Side Effects: </a:t>
            </a:r>
            <a:r>
              <a:rPr lang="en-US" dirty="0"/>
              <a:t>dryness of the mouth and a bitter </a:t>
            </a:r>
            <a:r>
              <a:rPr lang="en-US" dirty="0" smtClean="0"/>
              <a:t>taste.</a:t>
            </a:r>
            <a:endParaRPr lang="en-US" dirty="0"/>
          </a:p>
        </p:txBody>
      </p:sp>
    </p:spTree>
    <p:extLst>
      <p:ext uri="{BB962C8B-B14F-4D97-AF65-F5344CB8AC3E}">
        <p14:creationId xmlns:p14="http://schemas.microsoft.com/office/powerpoint/2010/main" val="4111842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Asthma inhalers</a:t>
            </a:r>
            <a:endParaRPr lang="en-US" dirty="0"/>
          </a:p>
        </p:txBody>
      </p:sp>
      <p:sp>
        <p:nvSpPr>
          <p:cNvPr id="3" name="Content Placeholder 2"/>
          <p:cNvSpPr>
            <a:spLocks noGrp="1"/>
          </p:cNvSpPr>
          <p:nvPr>
            <p:ph idx="1"/>
          </p:nvPr>
        </p:nvSpPr>
        <p:spPr/>
        <p:txBody>
          <a:bodyPr anchor="ctr"/>
          <a:lstStyle/>
          <a:p>
            <a:r>
              <a:rPr lang="en-US" dirty="0"/>
              <a:t>Small-volume </a:t>
            </a:r>
            <a:r>
              <a:rPr lang="en-US" dirty="0" smtClean="0"/>
              <a:t>nebulizer.</a:t>
            </a:r>
          </a:p>
          <a:p>
            <a:endParaRPr lang="en-US" dirty="0"/>
          </a:p>
          <a:p>
            <a:r>
              <a:rPr lang="en-US" dirty="0"/>
              <a:t>P</a:t>
            </a:r>
            <a:r>
              <a:rPr lang="en-US" dirty="0" smtClean="0"/>
              <a:t>ressurized metered </a:t>
            </a:r>
            <a:r>
              <a:rPr lang="en-US" dirty="0"/>
              <a:t>d</a:t>
            </a:r>
            <a:r>
              <a:rPr lang="en-US" dirty="0" smtClean="0"/>
              <a:t>ose inhaler (pMDI).</a:t>
            </a:r>
            <a:endParaRPr lang="en-US" dirty="0"/>
          </a:p>
          <a:p>
            <a:pPr lvl="1"/>
            <a:r>
              <a:rPr lang="en-US" dirty="0" smtClean="0"/>
              <a:t>With or without spacer.</a:t>
            </a:r>
            <a:endParaRPr lang="en-US" dirty="0"/>
          </a:p>
          <a:p>
            <a:endParaRPr lang="en-US" dirty="0" smtClean="0"/>
          </a:p>
          <a:p>
            <a:r>
              <a:rPr lang="en-US" dirty="0" smtClean="0"/>
              <a:t>Dry powder inhaler.</a:t>
            </a:r>
          </a:p>
          <a:p>
            <a:endParaRPr lang="en-US" dirty="0"/>
          </a:p>
        </p:txBody>
      </p:sp>
    </p:spTree>
    <p:extLst>
      <p:ext uri="{BB962C8B-B14F-4D97-AF65-F5344CB8AC3E}">
        <p14:creationId xmlns:p14="http://schemas.microsoft.com/office/powerpoint/2010/main" val="6088672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Asthma inhalers</a:t>
            </a:r>
            <a:endParaRPr lang="en-US" dirty="0"/>
          </a:p>
        </p:txBody>
      </p:sp>
      <p:sp>
        <p:nvSpPr>
          <p:cNvPr id="3" name="Content Placeholder 2"/>
          <p:cNvSpPr>
            <a:spLocks noGrp="1"/>
          </p:cNvSpPr>
          <p:nvPr>
            <p:ph idx="1"/>
          </p:nvPr>
        </p:nvSpPr>
        <p:spPr>
          <a:xfrm>
            <a:off x="511229" y="4864608"/>
            <a:ext cx="8023172" cy="1046614"/>
          </a:xfrm>
        </p:spPr>
        <p:txBody>
          <a:bodyPr anchor="ctr"/>
          <a:lstStyle/>
          <a:p>
            <a:pPr algn="ctr"/>
            <a:r>
              <a:rPr lang="en-US" dirty="0"/>
              <a:t>Small-volume nebulizer (SVN)</a:t>
            </a:r>
          </a:p>
        </p:txBody>
      </p:sp>
      <p:pic>
        <p:nvPicPr>
          <p:cNvPr id="1026" name="Picture 2" descr="http://www.northeastcenter.com/24v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289" y="1806798"/>
            <a:ext cx="3829050" cy="256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50955"/>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Asthma inhalers</a:t>
            </a:r>
            <a:endParaRPr lang="en-US" dirty="0"/>
          </a:p>
        </p:txBody>
      </p:sp>
      <p:sp>
        <p:nvSpPr>
          <p:cNvPr id="3" name="Content Placeholder 2"/>
          <p:cNvSpPr>
            <a:spLocks noGrp="1"/>
          </p:cNvSpPr>
          <p:nvPr>
            <p:ph idx="1"/>
          </p:nvPr>
        </p:nvSpPr>
        <p:spPr>
          <a:xfrm>
            <a:off x="511229" y="4864608"/>
            <a:ext cx="8023172" cy="1046614"/>
          </a:xfrm>
        </p:spPr>
        <p:txBody>
          <a:bodyPr anchor="ctr"/>
          <a:lstStyle/>
          <a:p>
            <a:pPr algn="ctr"/>
            <a:r>
              <a:rPr lang="en-US" dirty="0"/>
              <a:t>Pressurized metered dose inhaler (pMDI</a:t>
            </a:r>
            <a:r>
              <a:rPr lang="en-US" dirty="0" smtClean="0"/>
              <a:t>).</a:t>
            </a:r>
            <a:endParaRPr lang="en-US" dirty="0"/>
          </a:p>
        </p:txBody>
      </p:sp>
      <p:pic>
        <p:nvPicPr>
          <p:cNvPr id="2050" name="Picture 2" descr="http://www.uofmhealth.org/sites/default/files/healthwise/media/medical/hw/h99911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064" y="1663923"/>
            <a:ext cx="4381500" cy="2847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298074"/>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Asthma inhalers</a:t>
            </a:r>
            <a:endParaRPr lang="en-US" dirty="0"/>
          </a:p>
        </p:txBody>
      </p:sp>
      <p:sp>
        <p:nvSpPr>
          <p:cNvPr id="3" name="Content Placeholder 2"/>
          <p:cNvSpPr>
            <a:spLocks noGrp="1"/>
          </p:cNvSpPr>
          <p:nvPr>
            <p:ph idx="1"/>
          </p:nvPr>
        </p:nvSpPr>
        <p:spPr>
          <a:xfrm>
            <a:off x="511229" y="5387915"/>
            <a:ext cx="8023172" cy="1046614"/>
          </a:xfrm>
        </p:spPr>
        <p:txBody>
          <a:bodyPr anchor="ctr"/>
          <a:lstStyle/>
          <a:p>
            <a:pPr algn="ctr"/>
            <a:r>
              <a:rPr lang="en-US" dirty="0" smtClean="0"/>
              <a:t>Dry Powder Inhaler.</a:t>
            </a:r>
            <a:endParaRPr lang="en-US" dirty="0"/>
          </a:p>
        </p:txBody>
      </p:sp>
      <p:pic>
        <p:nvPicPr>
          <p:cNvPr id="4" name="Picture 2" descr="http://www.z-id.com/wp-content/uploads/2013/11/dry-powder-inhaler-1024x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798" y="1610424"/>
            <a:ext cx="5328031" cy="3777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400967"/>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29" y="442957"/>
            <a:ext cx="8023171" cy="490298"/>
          </a:xfrm>
        </p:spPr>
        <p:txBody>
          <a:bodyPr>
            <a:normAutofit fontScale="90000"/>
          </a:bodyPr>
          <a:lstStyle/>
          <a:p>
            <a:r>
              <a:rPr lang="en-US" dirty="0" smtClean="0"/>
              <a:t>How to use different types of inhalers</a:t>
            </a:r>
            <a:endParaRPr lang="en-US" dirty="0"/>
          </a:p>
        </p:txBody>
      </p:sp>
      <p:pic>
        <p:nvPicPr>
          <p:cNvPr id="6" name="How to use a puff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9763" y="1544638"/>
            <a:ext cx="7764462" cy="4367212"/>
          </a:xfrm>
        </p:spPr>
      </p:pic>
      <p:sp>
        <p:nvSpPr>
          <p:cNvPr id="4" name="Content Placeholder 2"/>
          <p:cNvSpPr txBox="1">
            <a:spLocks/>
          </p:cNvSpPr>
          <p:nvPr/>
        </p:nvSpPr>
        <p:spPr>
          <a:xfrm>
            <a:off x="510408" y="665035"/>
            <a:ext cx="8023172" cy="1046614"/>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dirty="0" smtClean="0"/>
              <a:t>pMDI (without spacer)</a:t>
            </a:r>
            <a:endParaRPr lang="en-US" dirty="0"/>
          </a:p>
        </p:txBody>
      </p:sp>
    </p:spTree>
    <p:extLst>
      <p:ext uri="{BB962C8B-B14F-4D97-AF65-F5344CB8AC3E}">
        <p14:creationId xmlns:p14="http://schemas.microsoft.com/office/powerpoint/2010/main" val="155199652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21212">
                <p:cTn id="7" fill="hold" display="0">
                  <p:stCondLst>
                    <p:cond delay="indefinite"/>
                  </p:stCondLst>
                </p:cTn>
                <p:tgtEl>
                  <p:spTgt spid="6"/>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w to use a puffer with a spac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9763" y="1544638"/>
            <a:ext cx="7764462" cy="4367212"/>
          </a:xfrm>
        </p:spPr>
      </p:pic>
      <p:sp>
        <p:nvSpPr>
          <p:cNvPr id="7" name="Title 1"/>
          <p:cNvSpPr>
            <a:spLocks noGrp="1"/>
          </p:cNvSpPr>
          <p:nvPr>
            <p:ph type="title"/>
          </p:nvPr>
        </p:nvSpPr>
        <p:spPr>
          <a:xfrm>
            <a:off x="511229" y="442957"/>
            <a:ext cx="8023171" cy="490298"/>
          </a:xfrm>
        </p:spPr>
        <p:txBody>
          <a:bodyPr>
            <a:normAutofit fontScale="90000"/>
          </a:bodyPr>
          <a:lstStyle/>
          <a:p>
            <a:r>
              <a:rPr lang="en-US" dirty="0" smtClean="0"/>
              <a:t>How to use different types of inhalers</a:t>
            </a:r>
            <a:endParaRPr lang="en-US" dirty="0"/>
          </a:p>
        </p:txBody>
      </p:sp>
      <p:sp>
        <p:nvSpPr>
          <p:cNvPr id="8" name="Content Placeholder 2"/>
          <p:cNvSpPr txBox="1">
            <a:spLocks/>
          </p:cNvSpPr>
          <p:nvPr/>
        </p:nvSpPr>
        <p:spPr>
          <a:xfrm>
            <a:off x="510408" y="665035"/>
            <a:ext cx="8023172" cy="1046614"/>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dirty="0" smtClean="0"/>
              <a:t>pMDI (with spacer)</a:t>
            </a:r>
            <a:endParaRPr lang="en-US" dirty="0"/>
          </a:p>
        </p:txBody>
      </p:sp>
    </p:spTree>
    <p:extLst>
      <p:ext uri="{BB962C8B-B14F-4D97-AF65-F5344CB8AC3E}">
        <p14:creationId xmlns:p14="http://schemas.microsoft.com/office/powerpoint/2010/main" val="160699831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w to use an Accuhal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9763" y="1544638"/>
            <a:ext cx="7764462" cy="4367212"/>
          </a:xfrm>
        </p:spPr>
      </p:pic>
      <p:sp>
        <p:nvSpPr>
          <p:cNvPr id="5" name="Title 1"/>
          <p:cNvSpPr>
            <a:spLocks noGrp="1"/>
          </p:cNvSpPr>
          <p:nvPr>
            <p:ph type="title"/>
          </p:nvPr>
        </p:nvSpPr>
        <p:spPr>
          <a:xfrm>
            <a:off x="511229" y="442957"/>
            <a:ext cx="8023171" cy="490298"/>
          </a:xfrm>
        </p:spPr>
        <p:txBody>
          <a:bodyPr>
            <a:normAutofit fontScale="90000"/>
          </a:bodyPr>
          <a:lstStyle/>
          <a:p>
            <a:r>
              <a:rPr lang="en-US" dirty="0" smtClean="0"/>
              <a:t>How to use different types of inhalers</a:t>
            </a:r>
            <a:endParaRPr lang="en-US" dirty="0"/>
          </a:p>
        </p:txBody>
      </p:sp>
      <p:sp>
        <p:nvSpPr>
          <p:cNvPr id="6" name="Content Placeholder 2"/>
          <p:cNvSpPr txBox="1">
            <a:spLocks/>
          </p:cNvSpPr>
          <p:nvPr/>
        </p:nvSpPr>
        <p:spPr>
          <a:xfrm>
            <a:off x="510408" y="665035"/>
            <a:ext cx="8023172" cy="1046614"/>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dirty="0" smtClean="0"/>
              <a:t>Dry Powder Inhaler</a:t>
            </a:r>
            <a:endParaRPr lang="en-US" dirty="0"/>
          </a:p>
        </p:txBody>
      </p:sp>
    </p:spTree>
    <p:extLst>
      <p:ext uri="{BB962C8B-B14F-4D97-AF65-F5344CB8AC3E}">
        <p14:creationId xmlns:p14="http://schemas.microsoft.com/office/powerpoint/2010/main" val="35705182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3030">
                <p:cTn id="7" fill="hold" display="0">
                  <p:stCondLst>
                    <p:cond delay="indefinite"/>
                  </p:stCondLst>
                </p:cTn>
                <p:tgtEl>
                  <p:spTgt spid="3"/>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assess the severity of Asthma?</a:t>
            </a:r>
            <a:endParaRPr lang="en-US" dirty="0"/>
          </a:p>
        </p:txBody>
      </p:sp>
      <p:sp>
        <p:nvSpPr>
          <p:cNvPr id="5" name="Content Placeholder 2"/>
          <p:cNvSpPr txBox="1">
            <a:spLocks/>
          </p:cNvSpPr>
          <p:nvPr/>
        </p:nvSpPr>
        <p:spPr>
          <a:xfrm>
            <a:off x="511229" y="4169852"/>
            <a:ext cx="8023172" cy="22677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smtClean="0"/>
              <a:t>Assessment of the severity of Acute Exacerbation:</a:t>
            </a:r>
          </a:p>
          <a:p>
            <a:pPr lvl="1"/>
            <a:r>
              <a:rPr lang="en-US" dirty="0" smtClean="0"/>
              <a:t>History.</a:t>
            </a:r>
          </a:p>
          <a:p>
            <a:pPr lvl="1"/>
            <a:r>
              <a:rPr lang="en-US" dirty="0" smtClean="0"/>
              <a:t>Physical Examination.</a:t>
            </a:r>
          </a:p>
          <a:p>
            <a:pPr lvl="1"/>
            <a:r>
              <a:rPr lang="en-US" dirty="0" smtClean="0"/>
              <a:t>Oxygen Saturation.</a:t>
            </a:r>
          </a:p>
          <a:p>
            <a:pPr lvl="1"/>
            <a:r>
              <a:rPr lang="en-US" dirty="0" smtClean="0"/>
              <a:t>Peak Expiratory Flow Rate (PEFR).</a:t>
            </a:r>
            <a:endParaRPr lang="en-US" dirty="0"/>
          </a:p>
        </p:txBody>
      </p:sp>
      <p:sp>
        <p:nvSpPr>
          <p:cNvPr id="3" name="Content Placeholder 2"/>
          <p:cNvSpPr>
            <a:spLocks noGrp="1"/>
          </p:cNvSpPr>
          <p:nvPr>
            <p:ph idx="1"/>
          </p:nvPr>
        </p:nvSpPr>
        <p:spPr>
          <a:xfrm>
            <a:off x="511229" y="1544129"/>
            <a:ext cx="8023172" cy="2433982"/>
          </a:xfrm>
        </p:spPr>
        <p:txBody>
          <a:bodyPr>
            <a:normAutofit fontScale="85000" lnSpcReduction="20000"/>
          </a:bodyPr>
          <a:lstStyle/>
          <a:p>
            <a:r>
              <a:rPr lang="en-US" b="1" dirty="0" smtClean="0"/>
              <a:t>How is Asthma Severity Assessed?</a:t>
            </a:r>
          </a:p>
          <a:p>
            <a:pPr lvl="1">
              <a:lnSpc>
                <a:spcPct val="130000"/>
              </a:lnSpc>
            </a:pPr>
            <a:r>
              <a:rPr lang="en-US" dirty="0"/>
              <a:t>Asthma severity can be assessed retrospectively from the level of treatment required </a:t>
            </a:r>
            <a:r>
              <a:rPr lang="en-US" dirty="0" smtClean="0"/>
              <a:t>to control </a:t>
            </a:r>
            <a:r>
              <a:rPr lang="en-US" dirty="0"/>
              <a:t>symptoms and exacerbations. </a:t>
            </a:r>
            <a:endParaRPr lang="en-US" dirty="0" smtClean="0"/>
          </a:p>
          <a:p>
            <a:pPr lvl="1">
              <a:lnSpc>
                <a:spcPct val="130000"/>
              </a:lnSpc>
            </a:pPr>
            <a:r>
              <a:rPr lang="en-US" dirty="0" smtClean="0"/>
              <a:t>Mild </a:t>
            </a:r>
            <a:r>
              <a:rPr lang="en-US" dirty="0"/>
              <a:t>asthma is asthma that can be controlled with </a:t>
            </a:r>
            <a:r>
              <a:rPr lang="en-US" dirty="0" smtClean="0"/>
              <a:t>step 1 </a:t>
            </a:r>
            <a:r>
              <a:rPr lang="en-US" dirty="0"/>
              <a:t>or 2 treatments. Severe asthma is asthma that requires step 4 or 5 treatment, to </a:t>
            </a:r>
            <a:r>
              <a:rPr lang="en-US" dirty="0" smtClean="0"/>
              <a:t>maintain symptom </a:t>
            </a:r>
            <a:r>
              <a:rPr lang="en-US" dirty="0"/>
              <a:t>control. It may appear similar to asthma that is uncontrolled due to lack </a:t>
            </a:r>
            <a:r>
              <a:rPr lang="en-US" dirty="0" smtClean="0"/>
              <a:t>of treatment</a:t>
            </a:r>
            <a:r>
              <a:rPr lang="en-US" dirty="0"/>
              <a:t>.</a:t>
            </a:r>
          </a:p>
        </p:txBody>
      </p:sp>
    </p:spTree>
    <p:extLst>
      <p:ext uri="{BB962C8B-B14F-4D97-AF65-F5344CB8AC3E}">
        <p14:creationId xmlns:p14="http://schemas.microsoft.com/office/powerpoint/2010/main" val="12070131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 Test!</a:t>
            </a:r>
            <a:endParaRPr lang="ar-SA" dirty="0"/>
          </a:p>
        </p:txBody>
      </p:sp>
      <p:sp>
        <p:nvSpPr>
          <p:cNvPr id="3" name="Content Placeholder 2"/>
          <p:cNvSpPr>
            <a:spLocks noGrp="1"/>
          </p:cNvSpPr>
          <p:nvPr>
            <p:ph idx="1"/>
          </p:nvPr>
        </p:nvSpPr>
        <p:spPr/>
        <p:txBody>
          <a:bodyPr/>
          <a:lstStyle/>
          <a:p>
            <a:r>
              <a:rPr lang="en-US" dirty="0" smtClean="0"/>
              <a:t>Q5. A 23 year old male complains of shortness of breath shortly after initiating exercise. The patient reports no symptoms at rest nor any wheezing. His brother and father are known long cases of asthma. Which of the following tests is most diagnostic in this case?</a:t>
            </a:r>
          </a:p>
          <a:p>
            <a:pPr marL="857250" lvl="1" indent="-457200">
              <a:buFont typeface="+mj-lt"/>
              <a:buAutoNum type="alphaUcPeriod"/>
            </a:pPr>
            <a:r>
              <a:rPr lang="en-US" dirty="0" smtClean="0"/>
              <a:t>Rest Spirometry.</a:t>
            </a:r>
            <a:endParaRPr lang="en-US" dirty="0"/>
          </a:p>
          <a:p>
            <a:pPr marL="857250" lvl="1" indent="-457200">
              <a:buFont typeface="+mj-lt"/>
              <a:buAutoNum type="alphaUcPeriod"/>
            </a:pPr>
            <a:r>
              <a:rPr lang="en-US" dirty="0"/>
              <a:t>Treadmill</a:t>
            </a:r>
            <a:r>
              <a:rPr lang="en-US" b="1" dirty="0" smtClean="0"/>
              <a:t> </a:t>
            </a:r>
            <a:r>
              <a:rPr lang="en-US" dirty="0" smtClean="0"/>
              <a:t>test.</a:t>
            </a:r>
            <a:endParaRPr lang="en-US" dirty="0"/>
          </a:p>
          <a:p>
            <a:pPr marL="857250" lvl="1" indent="-457200">
              <a:buFont typeface="+mj-lt"/>
              <a:buAutoNum type="alphaUcPeriod"/>
            </a:pPr>
            <a:r>
              <a:rPr lang="en-US" dirty="0" smtClean="0"/>
              <a:t>Peak Expiratory flow meter</a:t>
            </a:r>
            <a:endParaRPr lang="en-US" dirty="0"/>
          </a:p>
          <a:p>
            <a:pPr marL="857250" lvl="1" indent="-457200">
              <a:buFont typeface="+mj-lt"/>
              <a:buAutoNum type="alphaUcPeriod"/>
            </a:pPr>
            <a:r>
              <a:rPr lang="en-US" dirty="0" smtClean="0"/>
              <a:t>Skin Prick test</a:t>
            </a:r>
            <a:r>
              <a:rPr lang="en-US" dirty="0"/>
              <a:t> </a:t>
            </a:r>
          </a:p>
          <a:p>
            <a:endParaRPr lang="ar-SA" dirty="0"/>
          </a:p>
        </p:txBody>
      </p:sp>
    </p:spTree>
    <p:extLst>
      <p:ext uri="{BB962C8B-B14F-4D97-AF65-F5344CB8AC3E}">
        <p14:creationId xmlns:p14="http://schemas.microsoft.com/office/powerpoint/2010/main" val="534364137"/>
      </p:ext>
    </p:extLst>
  </p:cSld>
  <p:clrMapOvr>
    <a:masterClrMapping/>
  </p:clrMapOvr>
  <p:transition spd="slow">
    <p:cov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0794"/>
            <a:ext cx="9144001" cy="3533111"/>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3905"/>
            <a:ext cx="9144000" cy="3431355"/>
          </a:xfrm>
          <a:prstGeom prst="rect">
            <a:avLst/>
          </a:prstGeom>
        </p:spPr>
      </p:pic>
    </p:spTree>
    <p:extLst>
      <p:ext uri="{BB962C8B-B14F-4D97-AF65-F5344CB8AC3E}">
        <p14:creationId xmlns:p14="http://schemas.microsoft.com/office/powerpoint/2010/main" val="1133081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34" y="91440"/>
            <a:ext cx="7707614" cy="6684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9288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855" y="1930078"/>
            <a:ext cx="8729559" cy="3912938"/>
          </a:xfrm>
        </p:spPr>
      </p:pic>
    </p:spTree>
    <p:extLst>
      <p:ext uri="{BB962C8B-B14F-4D97-AF65-F5344CB8AC3E}">
        <p14:creationId xmlns:p14="http://schemas.microsoft.com/office/powerpoint/2010/main" val="1623542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277" y="0"/>
            <a:ext cx="7279177" cy="6784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8741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10" y="0"/>
            <a:ext cx="7196780" cy="6858000"/>
          </a:xfrm>
          <a:prstGeom prst="rect">
            <a:avLst/>
          </a:prstGeom>
        </p:spPr>
      </p:pic>
    </p:spTree>
    <p:extLst>
      <p:ext uri="{BB962C8B-B14F-4D97-AF65-F5344CB8AC3E}">
        <p14:creationId xmlns:p14="http://schemas.microsoft.com/office/powerpoint/2010/main" val="2987341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068" y="54864"/>
            <a:ext cx="5944816" cy="6757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706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Patient Education</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1131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Patient Education</a:t>
            </a:r>
            <a:endParaRPr lang="en-US" dirty="0"/>
          </a:p>
        </p:txBody>
      </p:sp>
      <p:sp>
        <p:nvSpPr>
          <p:cNvPr id="4" name="Content Placeholder 3"/>
          <p:cNvSpPr>
            <a:spLocks noGrp="1"/>
          </p:cNvSpPr>
          <p:nvPr>
            <p:ph idx="1"/>
          </p:nvPr>
        </p:nvSpPr>
        <p:spPr/>
        <p:txBody>
          <a:bodyPr/>
          <a:lstStyle/>
          <a:p>
            <a:r>
              <a:rPr lang="en-US" dirty="0" smtClean="0"/>
              <a:t>provide </a:t>
            </a:r>
            <a:r>
              <a:rPr lang="en-US" dirty="0"/>
              <a:t>patients with the skills necessary to </a:t>
            </a:r>
            <a:endParaRPr lang="en-US" dirty="0" smtClean="0"/>
          </a:p>
          <a:p>
            <a:pPr lvl="1"/>
            <a:r>
              <a:rPr lang="en-US" dirty="0"/>
              <a:t>C</a:t>
            </a:r>
            <a:r>
              <a:rPr lang="en-US" dirty="0" smtClean="0"/>
              <a:t>ontrol </a:t>
            </a:r>
            <a:r>
              <a:rPr lang="en-US" dirty="0"/>
              <a:t>asthma </a:t>
            </a:r>
            <a:endParaRPr lang="en-US" dirty="0" smtClean="0"/>
          </a:p>
          <a:p>
            <a:pPr lvl="1"/>
            <a:r>
              <a:rPr lang="en-US" dirty="0"/>
              <a:t>I</a:t>
            </a:r>
            <a:r>
              <a:rPr lang="en-US" dirty="0" smtClean="0"/>
              <a:t>mprove </a:t>
            </a:r>
            <a:r>
              <a:rPr lang="en-US" dirty="0"/>
              <a:t>outcomes</a:t>
            </a:r>
            <a:r>
              <a:rPr lang="en-US" dirty="0" smtClean="0"/>
              <a:t>.</a:t>
            </a:r>
          </a:p>
          <a:p>
            <a:pPr marL="457200" lvl="1" indent="0">
              <a:buNone/>
            </a:pPr>
            <a:endParaRPr lang="en-US" dirty="0"/>
          </a:p>
          <a:p>
            <a:r>
              <a:rPr lang="en-US" dirty="0"/>
              <a:t>self-management education requires repetition and reinforcement</a:t>
            </a:r>
            <a:r>
              <a:rPr lang="en-US" dirty="0" smtClean="0"/>
              <a:t>.</a:t>
            </a:r>
          </a:p>
          <a:p>
            <a:endParaRPr lang="en-US" dirty="0"/>
          </a:p>
          <a:p>
            <a:r>
              <a:rPr lang="en-US" dirty="0" smtClean="0"/>
              <a:t>Asthma Education improves the quality of life for patients. </a:t>
            </a:r>
            <a:r>
              <a:rPr lang="en-US" baseline="30000" dirty="0" smtClean="0"/>
              <a:t>[26]</a:t>
            </a:r>
            <a:endParaRPr lang="en-US" baseline="30000" dirty="0"/>
          </a:p>
          <a:p>
            <a:endParaRPr lang="en-US" dirty="0"/>
          </a:p>
        </p:txBody>
      </p:sp>
    </p:spTree>
    <p:extLst>
      <p:ext uri="{BB962C8B-B14F-4D97-AF65-F5344CB8AC3E}">
        <p14:creationId xmlns:p14="http://schemas.microsoft.com/office/powerpoint/2010/main" val="39777713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To The Patient</a:t>
            </a:r>
          </a:p>
        </p:txBody>
      </p:sp>
      <p:sp>
        <p:nvSpPr>
          <p:cNvPr id="3" name="Content Placeholder 2"/>
          <p:cNvSpPr>
            <a:spLocks noGrp="1"/>
          </p:cNvSpPr>
          <p:nvPr>
            <p:ph idx="1"/>
          </p:nvPr>
        </p:nvSpPr>
        <p:spPr>
          <a:xfrm>
            <a:off x="511229" y="1544128"/>
            <a:ext cx="8023172" cy="4743550"/>
          </a:xfrm>
        </p:spPr>
        <p:txBody>
          <a:bodyPr>
            <a:normAutofit/>
          </a:bodyPr>
          <a:lstStyle/>
          <a:p>
            <a:r>
              <a:rPr lang="en-US" sz="2000" dirty="0"/>
              <a:t>What is </a:t>
            </a:r>
            <a:r>
              <a:rPr lang="en-US" sz="2000" dirty="0" smtClean="0"/>
              <a:t>asthma?</a:t>
            </a:r>
          </a:p>
          <a:p>
            <a:endParaRPr lang="en-US" sz="2000" dirty="0" smtClean="0"/>
          </a:p>
          <a:p>
            <a:r>
              <a:rPr lang="en-US" sz="2000" dirty="0"/>
              <a:t>What are triggers</a:t>
            </a:r>
            <a:r>
              <a:rPr lang="en-US" sz="2000" dirty="0" smtClean="0"/>
              <a:t>?</a:t>
            </a:r>
          </a:p>
          <a:p>
            <a:pPr marL="0" indent="0">
              <a:buNone/>
            </a:pPr>
            <a:endParaRPr lang="en-US" sz="2000" dirty="0" smtClean="0"/>
          </a:p>
          <a:p>
            <a:r>
              <a:rPr lang="en-US" sz="2000" dirty="0" smtClean="0"/>
              <a:t>How </a:t>
            </a:r>
            <a:r>
              <a:rPr lang="en-US" sz="2000" dirty="0"/>
              <a:t>to use the medication</a:t>
            </a:r>
            <a:r>
              <a:rPr lang="en-US" sz="2000" dirty="0" smtClean="0"/>
              <a:t>?</a:t>
            </a:r>
          </a:p>
          <a:p>
            <a:endParaRPr lang="en-US" sz="2000" dirty="0"/>
          </a:p>
          <a:p>
            <a:r>
              <a:rPr lang="en-US" sz="2000" dirty="0" smtClean="0"/>
              <a:t>Side effects of medication?</a:t>
            </a:r>
          </a:p>
          <a:p>
            <a:endParaRPr lang="en-US" sz="2000" dirty="0" smtClean="0"/>
          </a:p>
          <a:p>
            <a:r>
              <a:rPr lang="en-US" sz="2000" dirty="0" smtClean="0"/>
              <a:t>What </a:t>
            </a:r>
            <a:r>
              <a:rPr lang="en-US" sz="2000" dirty="0"/>
              <a:t>is the benefit from the medication</a:t>
            </a:r>
            <a:r>
              <a:rPr lang="en-US" sz="2000" dirty="0" smtClean="0"/>
              <a:t>?</a:t>
            </a:r>
            <a:endParaRPr lang="en-US" sz="2000" dirty="0"/>
          </a:p>
          <a:p>
            <a:endParaRPr lang="en-US" sz="2000" dirty="0" smtClean="0"/>
          </a:p>
          <a:p>
            <a:pPr marL="342900" lvl="1" indent="-342900"/>
            <a:r>
              <a:rPr lang="en-US" dirty="0"/>
              <a:t>Avoid Exposure to Allergens. </a:t>
            </a:r>
            <a:r>
              <a:rPr lang="en-US" baseline="30000" dirty="0"/>
              <a:t>[25</a:t>
            </a:r>
            <a:r>
              <a:rPr lang="en-US" baseline="30000" dirty="0" smtClean="0"/>
              <a:t>]</a:t>
            </a:r>
            <a:endParaRPr lang="en-US" dirty="0"/>
          </a:p>
        </p:txBody>
      </p:sp>
    </p:spTree>
    <p:extLst>
      <p:ext uri="{BB962C8B-B14F-4D97-AF65-F5344CB8AC3E}">
        <p14:creationId xmlns:p14="http://schemas.microsoft.com/office/powerpoint/2010/main" val="821577923"/>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Outcomes of Asthma Education Programs</a:t>
            </a:r>
            <a:endParaRPr lang="en-US" sz="2800" dirty="0"/>
          </a:p>
        </p:txBody>
      </p:sp>
      <p:sp>
        <p:nvSpPr>
          <p:cNvPr id="3" name="Content Placeholder 2"/>
          <p:cNvSpPr>
            <a:spLocks noGrp="1"/>
          </p:cNvSpPr>
          <p:nvPr>
            <p:ph idx="1"/>
          </p:nvPr>
        </p:nvSpPr>
        <p:spPr>
          <a:xfrm>
            <a:off x="511228" y="1544128"/>
            <a:ext cx="8259011" cy="4576318"/>
          </a:xfrm>
        </p:spPr>
        <p:txBody>
          <a:bodyPr>
            <a:normAutofit fontScale="92500" lnSpcReduction="10000"/>
          </a:bodyPr>
          <a:lstStyle/>
          <a:p>
            <a:pPr marL="0" indent="0">
              <a:buNone/>
            </a:pPr>
            <a:endParaRPr lang="en-US" sz="1600" dirty="0">
              <a:solidFill>
                <a:srgbClr val="000000"/>
              </a:solidFill>
            </a:endParaRPr>
          </a:p>
          <a:p>
            <a:r>
              <a:rPr lang="en-US" dirty="0">
                <a:solidFill>
                  <a:srgbClr val="000000"/>
                </a:solidFill>
              </a:rPr>
              <a:t>Ability to differentiate between “</a:t>
            </a:r>
            <a:r>
              <a:rPr lang="en-US" u="sng" dirty="0">
                <a:solidFill>
                  <a:srgbClr val="000000"/>
                </a:solidFill>
              </a:rPr>
              <a:t>reliever</a:t>
            </a:r>
            <a:r>
              <a:rPr lang="en-US" dirty="0">
                <a:solidFill>
                  <a:srgbClr val="000000"/>
                </a:solidFill>
              </a:rPr>
              <a:t>” and “</a:t>
            </a:r>
            <a:r>
              <a:rPr lang="en-US" u="sng" dirty="0">
                <a:solidFill>
                  <a:srgbClr val="000000"/>
                </a:solidFill>
              </a:rPr>
              <a:t>controller</a:t>
            </a:r>
            <a:r>
              <a:rPr lang="en-US" dirty="0">
                <a:solidFill>
                  <a:srgbClr val="000000"/>
                </a:solidFill>
              </a:rPr>
              <a:t>” medications and their appropriate </a:t>
            </a:r>
            <a:r>
              <a:rPr lang="en-US" dirty="0" smtClean="0">
                <a:solidFill>
                  <a:srgbClr val="000000"/>
                </a:solidFill>
              </a:rPr>
              <a:t>indications.</a:t>
            </a:r>
          </a:p>
          <a:p>
            <a:pPr marL="0" indent="0">
              <a:buNone/>
            </a:pPr>
            <a:endParaRPr lang="en-US" sz="1600" dirty="0">
              <a:solidFill>
                <a:srgbClr val="000000"/>
              </a:solidFill>
            </a:endParaRPr>
          </a:p>
          <a:p>
            <a:r>
              <a:rPr lang="en-US" dirty="0">
                <a:solidFill>
                  <a:srgbClr val="000000"/>
                </a:solidFill>
              </a:rPr>
              <a:t>Recognition of potential </a:t>
            </a:r>
            <a:r>
              <a:rPr lang="en-US" u="sng" dirty="0">
                <a:solidFill>
                  <a:srgbClr val="000000"/>
                </a:solidFill>
              </a:rPr>
              <a:t>side effects</a:t>
            </a:r>
            <a:r>
              <a:rPr lang="en-US" dirty="0">
                <a:solidFill>
                  <a:srgbClr val="000000"/>
                </a:solidFill>
              </a:rPr>
              <a:t> of medications and the appropriate action to minimize </a:t>
            </a:r>
            <a:r>
              <a:rPr lang="en-US" dirty="0" smtClean="0">
                <a:solidFill>
                  <a:srgbClr val="000000"/>
                </a:solidFill>
              </a:rPr>
              <a:t>them.</a:t>
            </a:r>
          </a:p>
          <a:p>
            <a:endParaRPr lang="en-US" dirty="0" smtClean="0">
              <a:solidFill>
                <a:srgbClr val="000000"/>
              </a:solidFill>
            </a:endParaRPr>
          </a:p>
          <a:p>
            <a:r>
              <a:rPr lang="en-US" dirty="0">
                <a:solidFill>
                  <a:srgbClr val="000000"/>
                </a:solidFill>
              </a:rPr>
              <a:t>Performance of the </a:t>
            </a:r>
            <a:r>
              <a:rPr lang="en-US" u="sng" dirty="0">
                <a:solidFill>
                  <a:srgbClr val="000000"/>
                </a:solidFill>
              </a:rPr>
              <a:t>proper technique</a:t>
            </a:r>
            <a:r>
              <a:rPr lang="en-US" dirty="0">
                <a:solidFill>
                  <a:srgbClr val="000000"/>
                </a:solidFill>
              </a:rPr>
              <a:t> of different inhaler devices</a:t>
            </a:r>
            <a:r>
              <a:rPr lang="en-US" dirty="0" smtClean="0">
                <a:solidFill>
                  <a:srgbClr val="000000"/>
                </a:solidFill>
              </a:rPr>
              <a:t>.</a:t>
            </a:r>
          </a:p>
          <a:p>
            <a:endParaRPr lang="en-US" dirty="0" smtClean="0">
              <a:solidFill>
                <a:srgbClr val="000000"/>
              </a:solidFill>
            </a:endParaRPr>
          </a:p>
          <a:p>
            <a:r>
              <a:rPr lang="en-US" dirty="0">
                <a:solidFill>
                  <a:srgbClr val="000000"/>
                </a:solidFill>
              </a:rPr>
              <a:t>Recognition of the situations that need </a:t>
            </a:r>
            <a:r>
              <a:rPr lang="en-US" u="sng" dirty="0">
                <a:solidFill>
                  <a:srgbClr val="000000"/>
                </a:solidFill>
              </a:rPr>
              <a:t>urgent medical attention.</a:t>
            </a: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7363479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x-none" dirty="0"/>
          </a:p>
        </p:txBody>
      </p:sp>
      <p:sp>
        <p:nvSpPr>
          <p:cNvPr id="3" name="Content Placeholder 2"/>
          <p:cNvSpPr>
            <a:spLocks noGrp="1"/>
          </p:cNvSpPr>
          <p:nvPr>
            <p:ph sz="quarter" idx="1"/>
          </p:nvPr>
        </p:nvSpPr>
        <p:spPr>
          <a:xfrm>
            <a:off x="423310" y="1544127"/>
            <a:ext cx="8405727" cy="4751897"/>
          </a:xfrm>
        </p:spPr>
        <p:txBody>
          <a:bodyPr>
            <a:normAutofit fontScale="92500" lnSpcReduction="10000"/>
          </a:bodyPr>
          <a:lstStyle/>
          <a:p>
            <a:pPr algn="l" rtl="0"/>
            <a:r>
              <a:rPr lang="en-US" sz="2400" dirty="0" smtClean="0"/>
              <a:t>Asthma is a heterogeneous group of disorders characterized by:-</a:t>
            </a:r>
          </a:p>
          <a:p>
            <a:pPr algn="l" rtl="0"/>
            <a:endParaRPr lang="en-US" sz="2400" dirty="0" smtClean="0"/>
          </a:p>
          <a:p>
            <a:pPr marL="731520" lvl="1" indent="-457200">
              <a:buFont typeface="+mj-lt"/>
              <a:buAutoNum type="arabicPeriod"/>
            </a:pPr>
            <a:r>
              <a:rPr lang="en-US" sz="1900" dirty="0" smtClean="0"/>
              <a:t>Bronchial hyperresponsiveness</a:t>
            </a:r>
          </a:p>
          <a:p>
            <a:pPr marL="731520" lvl="1" indent="-457200">
              <a:buFont typeface="+mj-lt"/>
              <a:buAutoNum type="arabicPeriod"/>
            </a:pPr>
            <a:endParaRPr lang="en-US" sz="1900" dirty="0"/>
          </a:p>
          <a:p>
            <a:pPr marL="731520" lvl="1" indent="-457200">
              <a:buFont typeface="+mj-lt"/>
              <a:buAutoNum type="arabicPeriod"/>
            </a:pPr>
            <a:r>
              <a:rPr lang="en-US" sz="1900" dirty="0"/>
              <a:t>Intermittent, reversible airflow obstruction</a:t>
            </a:r>
            <a:r>
              <a:rPr lang="en-US" sz="1900" dirty="0" smtClean="0"/>
              <a:t>.</a:t>
            </a:r>
          </a:p>
          <a:p>
            <a:pPr marL="731520" lvl="1" indent="-457200">
              <a:buFont typeface="+mj-lt"/>
              <a:buAutoNum type="arabicPeriod"/>
            </a:pPr>
            <a:endParaRPr lang="en-US" sz="1900" dirty="0"/>
          </a:p>
          <a:p>
            <a:pPr marL="731520" lvl="1" indent="-457200" algn="l" rtl="0">
              <a:buFont typeface="+mj-lt"/>
              <a:buAutoNum type="arabicPeriod"/>
            </a:pPr>
            <a:r>
              <a:rPr lang="en-US" sz="1900" dirty="0" smtClean="0"/>
              <a:t>Chronic inflammation of the airways </a:t>
            </a:r>
          </a:p>
          <a:p>
            <a:pPr marL="731520" lvl="1" indent="-457200" algn="l" rtl="0">
              <a:buFont typeface="+mj-lt"/>
              <a:buAutoNum type="arabicPeriod"/>
            </a:pPr>
            <a:endParaRPr lang="en-US" sz="1900" dirty="0"/>
          </a:p>
          <a:p>
            <a:r>
              <a:rPr lang="en-US" dirty="0"/>
              <a:t>Airway remodeling:</a:t>
            </a:r>
          </a:p>
          <a:p>
            <a:pPr lvl="1"/>
            <a:r>
              <a:rPr lang="en-US" sz="1900" dirty="0"/>
              <a:t>Basement membrane thickening, hypertrophy of bronchial glands and smooth muscles adds an irreversible component to Asthma</a:t>
            </a:r>
            <a:endParaRPr lang="x-none" sz="1900"/>
          </a:p>
          <a:p>
            <a:pPr marL="457200" indent="-457200">
              <a:buFont typeface="+mj-lt"/>
              <a:buAutoNum type="arabicPeriod"/>
            </a:pPr>
            <a:endParaRPr lang="en-US" sz="1900" dirty="0">
              <a:solidFill>
                <a:schemeClr val="tx2"/>
              </a:solidFill>
            </a:endParaRPr>
          </a:p>
          <a:p>
            <a:pPr marL="731520" lvl="1" indent="-457200" algn="l" rtl="0">
              <a:buFont typeface="+mj-lt"/>
              <a:buAutoNum type="arabicPeriod"/>
            </a:pPr>
            <a:endParaRPr lang="en-US" sz="1900" dirty="0" smtClean="0"/>
          </a:p>
          <a:p>
            <a:pPr marL="731520" lvl="1" indent="-457200" algn="l" rtl="0">
              <a:buFont typeface="+mj-lt"/>
              <a:buAutoNum type="arabicPeriod"/>
            </a:pPr>
            <a:endParaRPr lang="en-US" sz="1900" dirty="0" smtClean="0"/>
          </a:p>
          <a:p>
            <a:pPr marL="731520" lvl="1" indent="-457200" algn="l" rtl="0">
              <a:buFont typeface="+mj-lt"/>
              <a:buAutoNum type="arabicPeriod"/>
            </a:pPr>
            <a:endParaRPr lang="en-US" sz="1900" dirty="0"/>
          </a:p>
          <a:p>
            <a:pPr marL="731520" lvl="1" indent="-457200" algn="l" rtl="0">
              <a:buFont typeface="+mj-lt"/>
              <a:buAutoNum type="arabicPeriod"/>
            </a:pPr>
            <a:endParaRPr lang="en-US" sz="1900" dirty="0"/>
          </a:p>
        </p:txBody>
      </p:sp>
    </p:spTree>
    <p:extLst>
      <p:ext uri="{BB962C8B-B14F-4D97-AF65-F5344CB8AC3E}">
        <p14:creationId xmlns:p14="http://schemas.microsoft.com/office/powerpoint/2010/main" val="2680930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Test!</a:t>
            </a:r>
            <a:endParaRPr lang="en-US" dirty="0"/>
          </a:p>
        </p:txBody>
      </p:sp>
      <p:sp>
        <p:nvSpPr>
          <p:cNvPr id="3" name="Content Placeholder 2"/>
          <p:cNvSpPr>
            <a:spLocks noGrp="1"/>
          </p:cNvSpPr>
          <p:nvPr>
            <p:ph idx="1"/>
          </p:nvPr>
        </p:nvSpPr>
        <p:spPr/>
        <p:txBody>
          <a:bodyPr>
            <a:normAutofit/>
          </a:bodyPr>
          <a:lstStyle/>
          <a:p>
            <a:r>
              <a:rPr lang="en-US" dirty="0" smtClean="0"/>
              <a:t>Q1. A 21-year-old Caucasian male has asthma that is not adequately controlled with occasional (PRN) albuterol. You decided to start him on </a:t>
            </a:r>
            <a:r>
              <a:rPr lang="en-US" dirty="0"/>
              <a:t>aerosol </a:t>
            </a:r>
            <a:r>
              <a:rPr lang="en-US" dirty="0" smtClean="0"/>
              <a:t>flunisolide therapy. The patient should be instructed to follow which of the following recommendations?</a:t>
            </a:r>
          </a:p>
          <a:p>
            <a:pPr marL="857250" lvl="1" indent="-457200">
              <a:buFont typeface="+mj-lt"/>
              <a:buAutoNum type="alphaUcPeriod"/>
            </a:pPr>
            <a:r>
              <a:rPr lang="en-US" dirty="0" smtClean="0"/>
              <a:t>Low sodium </a:t>
            </a:r>
            <a:r>
              <a:rPr lang="en-US" dirty="0"/>
              <a:t>d</a:t>
            </a:r>
            <a:r>
              <a:rPr lang="en-US" dirty="0" smtClean="0"/>
              <a:t>iet.</a:t>
            </a:r>
          </a:p>
          <a:p>
            <a:pPr marL="857250" lvl="1" indent="-457200">
              <a:buFont typeface="+mj-lt"/>
              <a:buAutoNum type="alphaUcPeriod"/>
            </a:pPr>
            <a:r>
              <a:rPr lang="en-US" dirty="0"/>
              <a:t>Foot care.</a:t>
            </a:r>
          </a:p>
          <a:p>
            <a:pPr marL="857250" lvl="1" indent="-457200">
              <a:buFont typeface="+mj-lt"/>
              <a:buAutoNum type="alphaUcPeriod"/>
            </a:pPr>
            <a:r>
              <a:rPr lang="en-US" dirty="0">
                <a:solidFill>
                  <a:srgbClr val="FF0000"/>
                </a:solidFill>
              </a:rPr>
              <a:t>Oral rinsing.</a:t>
            </a:r>
          </a:p>
          <a:p>
            <a:pPr marL="857250" lvl="1" indent="-457200">
              <a:buFont typeface="+mj-lt"/>
              <a:buAutoNum type="alphaUcPeriod"/>
            </a:pPr>
            <a:r>
              <a:rPr lang="en-US" dirty="0" smtClean="0"/>
              <a:t>Vitamin </a:t>
            </a:r>
            <a:r>
              <a:rPr lang="en-US" dirty="0"/>
              <a:t>Supplementation</a:t>
            </a:r>
            <a:r>
              <a:rPr lang="en-US" dirty="0" smtClean="0"/>
              <a:t>.</a:t>
            </a:r>
            <a:endParaRPr lang="en-US" dirty="0"/>
          </a:p>
        </p:txBody>
      </p:sp>
    </p:spTree>
    <p:extLst>
      <p:ext uri="{BB962C8B-B14F-4D97-AF65-F5344CB8AC3E}">
        <p14:creationId xmlns:p14="http://schemas.microsoft.com/office/powerpoint/2010/main" val="276793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Test!</a:t>
            </a:r>
            <a:endParaRPr lang="ar-SA" dirty="0"/>
          </a:p>
        </p:txBody>
      </p:sp>
      <p:sp>
        <p:nvSpPr>
          <p:cNvPr id="3" name="Content Placeholder 2"/>
          <p:cNvSpPr>
            <a:spLocks noGrp="1"/>
          </p:cNvSpPr>
          <p:nvPr>
            <p:ph idx="1"/>
          </p:nvPr>
        </p:nvSpPr>
        <p:spPr/>
        <p:txBody>
          <a:bodyPr/>
          <a:lstStyle/>
          <a:p>
            <a:r>
              <a:rPr lang="en-US" dirty="0" smtClean="0"/>
              <a:t>Q2. Which of the following has been shown to increase relapse rate of childhood-onset asthma?</a:t>
            </a:r>
          </a:p>
          <a:p>
            <a:pPr marL="857250" lvl="1" indent="-457200">
              <a:buFont typeface="+mj-lt"/>
              <a:buAutoNum type="alphaUcPeriod"/>
            </a:pPr>
            <a:r>
              <a:rPr lang="en-US" dirty="0" smtClean="0"/>
              <a:t>Obesity	</a:t>
            </a:r>
            <a:endParaRPr lang="en-US" dirty="0"/>
          </a:p>
          <a:p>
            <a:pPr marL="857250" lvl="1" indent="-457200">
              <a:buFont typeface="+mj-lt"/>
              <a:buAutoNum type="alphaUcPeriod"/>
            </a:pPr>
            <a:r>
              <a:rPr lang="en-US" dirty="0"/>
              <a:t>Lower respiratory tract infection</a:t>
            </a:r>
          </a:p>
          <a:p>
            <a:pPr marL="857250" lvl="1" indent="-457200">
              <a:buFont typeface="+mj-lt"/>
              <a:buAutoNum type="alphaUcPeriod"/>
            </a:pPr>
            <a:r>
              <a:rPr lang="en-US" dirty="0">
                <a:solidFill>
                  <a:srgbClr val="FF0000"/>
                </a:solidFill>
              </a:rPr>
              <a:t>Being a former </a:t>
            </a:r>
            <a:r>
              <a:rPr lang="en-US" dirty="0" smtClean="0">
                <a:solidFill>
                  <a:srgbClr val="FF0000"/>
                </a:solidFill>
              </a:rPr>
              <a:t>Smoker</a:t>
            </a:r>
            <a:endParaRPr lang="en-US" dirty="0">
              <a:solidFill>
                <a:srgbClr val="FF0000"/>
              </a:solidFill>
            </a:endParaRPr>
          </a:p>
          <a:p>
            <a:pPr marL="857250" lvl="1" indent="-457200">
              <a:buFont typeface="+mj-lt"/>
              <a:buAutoNum type="alphaUcPeriod"/>
            </a:pPr>
            <a:r>
              <a:rPr lang="en-US" dirty="0"/>
              <a:t>Early menarche</a:t>
            </a:r>
          </a:p>
          <a:p>
            <a:endParaRPr lang="en-US" dirty="0" smtClean="0"/>
          </a:p>
          <a:p>
            <a:pPr lvl="1"/>
            <a:endParaRPr lang="ar-SA" dirty="0"/>
          </a:p>
        </p:txBody>
      </p:sp>
    </p:spTree>
    <p:extLst>
      <p:ext uri="{BB962C8B-B14F-4D97-AF65-F5344CB8AC3E}">
        <p14:creationId xmlns:p14="http://schemas.microsoft.com/office/powerpoint/2010/main" val="752669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Test!</a:t>
            </a:r>
            <a:endParaRPr lang="ar-SA" dirty="0"/>
          </a:p>
        </p:txBody>
      </p:sp>
      <p:sp>
        <p:nvSpPr>
          <p:cNvPr id="3" name="Content Placeholder 2"/>
          <p:cNvSpPr>
            <a:spLocks noGrp="1"/>
          </p:cNvSpPr>
          <p:nvPr>
            <p:ph idx="1"/>
          </p:nvPr>
        </p:nvSpPr>
        <p:spPr/>
        <p:txBody>
          <a:bodyPr/>
          <a:lstStyle/>
          <a:p>
            <a:r>
              <a:rPr lang="en-US" dirty="0" smtClean="0"/>
              <a:t>Q3. Which of the following genes has been shown to be associated with bronchial hyperresponsiveness in Asthma:-</a:t>
            </a:r>
          </a:p>
          <a:p>
            <a:pPr marL="857250" lvl="1" indent="-457200">
              <a:buFont typeface="+mj-lt"/>
              <a:buAutoNum type="alphaUcPeriod"/>
            </a:pPr>
            <a:r>
              <a:rPr lang="en-US" dirty="0">
                <a:solidFill>
                  <a:srgbClr val="FF0000"/>
                </a:solidFill>
              </a:rPr>
              <a:t>ADAM 33.</a:t>
            </a:r>
          </a:p>
          <a:p>
            <a:pPr marL="857250" lvl="1" indent="-457200">
              <a:buFont typeface="+mj-lt"/>
              <a:buAutoNum type="alphaUcPeriod"/>
            </a:pPr>
            <a:r>
              <a:rPr lang="en-US" dirty="0" smtClean="0"/>
              <a:t>FBN1.</a:t>
            </a:r>
            <a:endParaRPr lang="en-US" dirty="0"/>
          </a:p>
          <a:p>
            <a:pPr marL="857250" lvl="1" indent="-457200">
              <a:buFont typeface="+mj-lt"/>
              <a:buAutoNum type="alphaUcPeriod"/>
            </a:pPr>
            <a:r>
              <a:rPr lang="en-US" dirty="0" smtClean="0"/>
              <a:t>LRRK2</a:t>
            </a:r>
            <a:endParaRPr lang="en-US" dirty="0"/>
          </a:p>
          <a:p>
            <a:pPr marL="857250" lvl="1" indent="-457200">
              <a:buFont typeface="+mj-lt"/>
              <a:buAutoNum type="alphaUcPeriod"/>
            </a:pPr>
            <a:r>
              <a:rPr lang="en-US" dirty="0"/>
              <a:t>CFTR </a:t>
            </a:r>
          </a:p>
        </p:txBody>
      </p:sp>
    </p:spTree>
    <p:extLst>
      <p:ext uri="{BB962C8B-B14F-4D97-AF65-F5344CB8AC3E}">
        <p14:creationId xmlns:p14="http://schemas.microsoft.com/office/powerpoint/2010/main" val="67093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Test!</a:t>
            </a:r>
            <a:endParaRPr lang="ar-SA" dirty="0"/>
          </a:p>
        </p:txBody>
      </p:sp>
      <p:sp>
        <p:nvSpPr>
          <p:cNvPr id="3" name="Content Placeholder 2"/>
          <p:cNvSpPr>
            <a:spLocks noGrp="1"/>
          </p:cNvSpPr>
          <p:nvPr>
            <p:ph idx="1"/>
          </p:nvPr>
        </p:nvSpPr>
        <p:spPr>
          <a:xfrm>
            <a:off x="511229" y="1544128"/>
            <a:ext cx="8023172" cy="4715270"/>
          </a:xfrm>
        </p:spPr>
        <p:txBody>
          <a:bodyPr>
            <a:normAutofit/>
          </a:bodyPr>
          <a:lstStyle/>
          <a:p>
            <a:r>
              <a:rPr lang="en-US" dirty="0" smtClean="0"/>
              <a:t>Q4. A </a:t>
            </a:r>
            <a:r>
              <a:rPr lang="en-US" dirty="0"/>
              <a:t>patient with known asthma undergoing therapy with inhaled corticosteroid and intermittent (short-acting) β2-agonist presents with complaints of nocturnal awakenings secondary to cough and occasional wheezing. This episode occurs three to four times per week. Which of the following drug is the best to give to the patient</a:t>
            </a:r>
            <a:r>
              <a:rPr lang="en-US" dirty="0" smtClean="0"/>
              <a:t>?</a:t>
            </a:r>
          </a:p>
          <a:p>
            <a:endParaRPr lang="en-US" sz="1050" dirty="0"/>
          </a:p>
          <a:p>
            <a:pPr marL="857250" lvl="1" indent="-457200">
              <a:buFont typeface="+mj-lt"/>
              <a:buAutoNum type="alphaUcPeriod"/>
            </a:pPr>
            <a:r>
              <a:rPr lang="en-US" dirty="0"/>
              <a:t>Oral steroids</a:t>
            </a:r>
          </a:p>
          <a:p>
            <a:pPr marL="857250" lvl="1" indent="-457200">
              <a:buFont typeface="+mj-lt"/>
              <a:buAutoNum type="alphaUcPeriod"/>
            </a:pPr>
            <a:r>
              <a:rPr lang="en-US" dirty="0"/>
              <a:t>Leukotriene inhibitors</a:t>
            </a:r>
          </a:p>
          <a:p>
            <a:pPr marL="857250" lvl="1" indent="-457200">
              <a:buFont typeface="+mj-lt"/>
              <a:buAutoNum type="alphaUcPeriod"/>
            </a:pPr>
            <a:r>
              <a:rPr lang="en-US" dirty="0">
                <a:solidFill>
                  <a:srgbClr val="FF0000"/>
                </a:solidFill>
              </a:rPr>
              <a:t>Long-acting β2-agonists</a:t>
            </a:r>
          </a:p>
          <a:p>
            <a:pPr marL="857250" lvl="1" indent="-457200">
              <a:buFont typeface="+mj-lt"/>
              <a:buAutoNum type="alphaUcPeriod"/>
            </a:pPr>
            <a:r>
              <a:rPr lang="en-US" dirty="0"/>
              <a:t>Theophylline</a:t>
            </a:r>
          </a:p>
        </p:txBody>
      </p:sp>
    </p:spTree>
    <p:extLst>
      <p:ext uri="{BB962C8B-B14F-4D97-AF65-F5344CB8AC3E}">
        <p14:creationId xmlns:p14="http://schemas.microsoft.com/office/powerpoint/2010/main" val="1315711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Test!</a:t>
            </a:r>
            <a:endParaRPr lang="ar-SA"/>
          </a:p>
        </p:txBody>
      </p:sp>
      <p:sp>
        <p:nvSpPr>
          <p:cNvPr id="3" name="Content Placeholder 2"/>
          <p:cNvSpPr>
            <a:spLocks noGrp="1"/>
          </p:cNvSpPr>
          <p:nvPr>
            <p:ph idx="1"/>
          </p:nvPr>
        </p:nvSpPr>
        <p:spPr/>
        <p:txBody>
          <a:bodyPr/>
          <a:lstStyle/>
          <a:p>
            <a:r>
              <a:rPr lang="en-US" dirty="0" smtClean="0"/>
              <a:t>Q5. A 23 year old male complains of shortness of breath shortly after initiating exercise. The patient reports no symptoms at rest nor any wheezing. His brother and father are known long cases of asthma. Which of the following tests is most diagnostic in this case?</a:t>
            </a:r>
          </a:p>
          <a:p>
            <a:pPr marL="857250" lvl="1" indent="-457200">
              <a:buFont typeface="+mj-lt"/>
              <a:buAutoNum type="alphaUcPeriod"/>
            </a:pPr>
            <a:r>
              <a:rPr lang="en-US" dirty="0"/>
              <a:t>Rest Spirometry.</a:t>
            </a:r>
          </a:p>
          <a:p>
            <a:pPr marL="857250" lvl="1" indent="-457200">
              <a:buFont typeface="+mj-lt"/>
              <a:buAutoNum type="alphaUcPeriod"/>
            </a:pPr>
            <a:r>
              <a:rPr lang="en-US" dirty="0">
                <a:solidFill>
                  <a:srgbClr val="FF0000"/>
                </a:solidFill>
              </a:rPr>
              <a:t>Treadmill test.</a:t>
            </a:r>
          </a:p>
          <a:p>
            <a:pPr marL="857250" lvl="1" indent="-457200">
              <a:buFont typeface="+mj-lt"/>
              <a:buAutoNum type="alphaUcPeriod"/>
            </a:pPr>
            <a:r>
              <a:rPr lang="en-US" dirty="0"/>
              <a:t>Peak Expiratory flow meter</a:t>
            </a:r>
          </a:p>
          <a:p>
            <a:pPr marL="857250" lvl="1" indent="-457200">
              <a:buFont typeface="+mj-lt"/>
              <a:buAutoNum type="alphaUcPeriod"/>
            </a:pPr>
            <a:r>
              <a:rPr lang="en-US" dirty="0"/>
              <a:t>Skin Prick test </a:t>
            </a:r>
          </a:p>
          <a:p>
            <a:endParaRPr lang="ar-SA" dirty="0"/>
          </a:p>
        </p:txBody>
      </p:sp>
    </p:spTree>
    <p:extLst>
      <p:ext uri="{BB962C8B-B14F-4D97-AF65-F5344CB8AC3E}">
        <p14:creationId xmlns:p14="http://schemas.microsoft.com/office/powerpoint/2010/main" val="1687563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ar-SA" dirty="0"/>
          </a:p>
        </p:txBody>
      </p:sp>
      <p:sp>
        <p:nvSpPr>
          <p:cNvPr id="3" name="Content Placeholder 2"/>
          <p:cNvSpPr>
            <a:spLocks noGrp="1"/>
          </p:cNvSpPr>
          <p:nvPr>
            <p:ph idx="1"/>
          </p:nvPr>
        </p:nvSpPr>
        <p:spPr>
          <a:xfrm>
            <a:off x="511229" y="1544127"/>
            <a:ext cx="8023172" cy="5151947"/>
          </a:xfrm>
        </p:spPr>
        <p:txBody>
          <a:bodyPr>
            <a:noAutofit/>
          </a:bodyPr>
          <a:lstStyle/>
          <a:p>
            <a:pPr marL="457200" indent="-457200">
              <a:buFont typeface="+mj-lt"/>
              <a:buAutoNum type="arabicPeriod"/>
            </a:pPr>
            <a:r>
              <a:rPr lang="en-US" sz="1600" dirty="0"/>
              <a:t>Teresa To, </a:t>
            </a:r>
            <a:r>
              <a:rPr lang="en-US" sz="1600" dirty="0" err="1"/>
              <a:t>Sanja</a:t>
            </a:r>
            <a:r>
              <a:rPr lang="en-US" sz="1600" dirty="0"/>
              <a:t> Stanojevic1 , </a:t>
            </a:r>
            <a:r>
              <a:rPr lang="en-US" sz="1600" dirty="0" err="1"/>
              <a:t>Ginette</a:t>
            </a:r>
            <a:r>
              <a:rPr lang="en-US" sz="1600" dirty="0"/>
              <a:t> Moores1,4, Andrea S </a:t>
            </a:r>
            <a:r>
              <a:rPr lang="en-US" sz="1600" dirty="0" err="1"/>
              <a:t>Gershon</a:t>
            </a:r>
            <a:r>
              <a:rPr lang="en-US" sz="1600" dirty="0"/>
              <a:t>, Eric D Bateman , Alvaro A Cruz and Louis-Philippe </a:t>
            </a:r>
            <a:r>
              <a:rPr lang="en-US" sz="1600" dirty="0" err="1"/>
              <a:t>Boulet</a:t>
            </a:r>
            <a:r>
              <a:rPr lang="en-US" sz="1600" dirty="0"/>
              <a:t>. Global asthma prevalence in adults: findings from the cross-sectional world health survey. </a:t>
            </a:r>
            <a:r>
              <a:rPr lang="en-US" sz="1600" i="1" dirty="0"/>
              <a:t>BMC Public Health </a:t>
            </a:r>
            <a:r>
              <a:rPr lang="en-US" sz="1600" dirty="0"/>
              <a:t>2012 ; 12(204): </a:t>
            </a:r>
            <a:r>
              <a:rPr lang="en-US" sz="1600" dirty="0" err="1"/>
              <a:t>doi</a:t>
            </a:r>
            <a:r>
              <a:rPr lang="en-US" sz="1600" dirty="0"/>
              <a:t>: 10.1186/1471-2458-12-204</a:t>
            </a:r>
            <a:r>
              <a:rPr lang="en-US" sz="1600" dirty="0" smtClean="0"/>
              <a:t>.</a:t>
            </a:r>
          </a:p>
          <a:p>
            <a:pPr marL="457200" indent="-457200">
              <a:buFont typeface="+mj-lt"/>
              <a:buAutoNum type="arabicPeriod"/>
            </a:pPr>
            <a:r>
              <a:rPr lang="en-US" sz="1600" dirty="0" err="1" smtClean="0"/>
              <a:t>Sobki</a:t>
            </a:r>
            <a:r>
              <a:rPr lang="en-US" sz="1600" dirty="0" smtClean="0"/>
              <a:t> </a:t>
            </a:r>
            <a:r>
              <a:rPr lang="en-US" sz="1600" dirty="0"/>
              <a:t>SH, </a:t>
            </a:r>
            <a:r>
              <a:rPr lang="en-US" sz="1600" dirty="0" err="1"/>
              <a:t>Zakzouk</a:t>
            </a:r>
            <a:r>
              <a:rPr lang="en-US" sz="1600" dirty="0"/>
              <a:t> SM. Point prevalence of allergic rhinitis among Saudi children. Rhinology </a:t>
            </a:r>
            <a:r>
              <a:rPr lang="en-US" sz="1600" dirty="0" smtClean="0"/>
              <a:t>2004;42:137-40.</a:t>
            </a:r>
          </a:p>
          <a:p>
            <a:pPr marL="457200" indent="-457200">
              <a:buFont typeface="+mj-lt"/>
              <a:buAutoNum type="arabicPeriod"/>
            </a:pPr>
            <a:r>
              <a:rPr lang="en-US" sz="1600" dirty="0" smtClean="0"/>
              <a:t>Al </a:t>
            </a:r>
            <a:r>
              <a:rPr lang="en-US" sz="1600" dirty="0" err="1"/>
              <a:t>Ghobain</a:t>
            </a:r>
            <a:r>
              <a:rPr lang="en-US" sz="1600" dirty="0"/>
              <a:t> MO, Al-</a:t>
            </a:r>
            <a:r>
              <a:rPr lang="en-US" sz="1600" dirty="0" err="1"/>
              <a:t>Hajjaj</a:t>
            </a:r>
            <a:r>
              <a:rPr lang="en-US" sz="1600" dirty="0"/>
              <a:t> MS, Al </a:t>
            </a:r>
            <a:r>
              <a:rPr lang="en-US" sz="1600" dirty="0" err="1"/>
              <a:t>Moamary</a:t>
            </a:r>
            <a:r>
              <a:rPr lang="en-US" sz="1600" dirty="0"/>
              <a:t> MS. Asthma prevalence among 16- to 18-year-old adolescents in Saudi Arabia using the ISAAC questionnaire. BMC Public Health </a:t>
            </a:r>
            <a:r>
              <a:rPr lang="en-US" sz="1600" dirty="0" smtClean="0"/>
              <a:t>2012;12:239</a:t>
            </a:r>
          </a:p>
          <a:p>
            <a:pPr marL="457200" indent="-457200">
              <a:buFont typeface="+mj-lt"/>
              <a:buAutoNum type="arabicPeriod"/>
            </a:pPr>
            <a:r>
              <a:rPr lang="en-US" sz="1600" dirty="0"/>
              <a:t>Weiss KB, Sullivan SD.. The health economics of asthma and rhinitis. I. Assessing the economic impact.. J Allergy </a:t>
            </a:r>
            <a:r>
              <a:rPr lang="en-US" sz="1600" dirty="0" err="1"/>
              <a:t>Clin</a:t>
            </a:r>
            <a:r>
              <a:rPr lang="en-US" sz="1600" dirty="0"/>
              <a:t> Immunol.2001 ; 107(1): 3-8.</a:t>
            </a:r>
          </a:p>
          <a:p>
            <a:pPr marL="457200" indent="-457200">
              <a:buFont typeface="+mj-lt"/>
              <a:buAutoNum type="arabicPeriod"/>
            </a:pPr>
            <a:r>
              <a:rPr lang="en-US" sz="1600" dirty="0" err="1"/>
              <a:t>Masoli</a:t>
            </a:r>
            <a:r>
              <a:rPr lang="en-US" sz="1600" dirty="0"/>
              <a:t> M, Fabien D, Holt S, Beasley R. The global burden of asthma: executive summary of the GINA Dissemination Committee Report. Allergy </a:t>
            </a:r>
            <a:r>
              <a:rPr lang="en-US" sz="1600" dirty="0" smtClean="0"/>
              <a:t>2004;59:469-478</a:t>
            </a:r>
          </a:p>
          <a:p>
            <a:pPr marL="0" indent="0">
              <a:buNone/>
            </a:pPr>
            <a:endParaRPr lang="ar-SA" sz="1600" dirty="0" smtClean="0"/>
          </a:p>
          <a:p>
            <a:pPr marL="457200" indent="-457200">
              <a:buFont typeface="+mj-lt"/>
              <a:buAutoNum type="arabicPeriod"/>
            </a:pPr>
            <a:endParaRPr lang="x-none" sz="1600"/>
          </a:p>
          <a:p>
            <a:pPr marL="457200" indent="-457200">
              <a:buFont typeface="+mj-lt"/>
              <a:buAutoNum type="arabicPeriod"/>
            </a:pPr>
            <a:endParaRPr lang="en-US" sz="1600" dirty="0"/>
          </a:p>
          <a:p>
            <a:pPr marL="0" indent="0">
              <a:buNone/>
            </a:pPr>
            <a:r>
              <a:rPr lang="en-US" sz="1600" dirty="0"/>
              <a:t/>
            </a:r>
            <a:br>
              <a:rPr lang="en-US" sz="1600" dirty="0"/>
            </a:br>
            <a:endParaRPr lang="ar-SA" sz="1600" dirty="0"/>
          </a:p>
        </p:txBody>
      </p:sp>
    </p:spTree>
    <p:extLst>
      <p:ext uri="{BB962C8B-B14F-4D97-AF65-F5344CB8AC3E}">
        <p14:creationId xmlns:p14="http://schemas.microsoft.com/office/powerpoint/2010/main" val="27632850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endParaRPr lang="ar-SA" dirty="0"/>
          </a:p>
        </p:txBody>
      </p:sp>
      <p:sp>
        <p:nvSpPr>
          <p:cNvPr id="3" name="Content Placeholder 2"/>
          <p:cNvSpPr>
            <a:spLocks noGrp="1"/>
          </p:cNvSpPr>
          <p:nvPr>
            <p:ph idx="1"/>
          </p:nvPr>
        </p:nvSpPr>
        <p:spPr/>
        <p:txBody>
          <a:bodyPr>
            <a:normAutofit/>
          </a:bodyPr>
          <a:lstStyle/>
          <a:p>
            <a:pPr marL="0" indent="0">
              <a:buNone/>
            </a:pPr>
            <a:r>
              <a:rPr lang="en-US" sz="1600" dirty="0" smtClean="0"/>
              <a:t>6. Birnbaum </a:t>
            </a:r>
            <a:r>
              <a:rPr lang="en-US" sz="1600" dirty="0"/>
              <a:t>HG, Berger WE, Greenberg PE, Holland M, </a:t>
            </a:r>
            <a:r>
              <a:rPr lang="en-US" sz="1600" dirty="0" err="1"/>
              <a:t>Auerbach</a:t>
            </a:r>
            <a:r>
              <a:rPr lang="en-US" sz="1600" dirty="0"/>
              <a:t> R, Atkins KM, </a:t>
            </a:r>
            <a:r>
              <a:rPr lang="en-US" sz="1600" dirty="0" err="1"/>
              <a:t>Wanke</a:t>
            </a:r>
            <a:r>
              <a:rPr lang="en-US" sz="1600" dirty="0"/>
              <a:t> LA.. Direct and indirect costs of asthma to an employer.. </a:t>
            </a:r>
            <a:r>
              <a:rPr lang="en-US" sz="1600" i="1" dirty="0"/>
              <a:t>J Allergy </a:t>
            </a:r>
            <a:r>
              <a:rPr lang="en-US" sz="1600" i="1" dirty="0" err="1"/>
              <a:t>Clin</a:t>
            </a:r>
            <a:r>
              <a:rPr lang="en-US" sz="1600" i="1" dirty="0"/>
              <a:t> </a:t>
            </a:r>
            <a:r>
              <a:rPr lang="en-US" sz="1600" i="1" dirty="0" err="1"/>
              <a:t>Immunol</a:t>
            </a:r>
            <a:r>
              <a:rPr lang="en-US" sz="1600" i="1" dirty="0"/>
              <a:t>. </a:t>
            </a:r>
            <a:r>
              <a:rPr lang="en-US" sz="1600" dirty="0"/>
              <a:t>2002 ; 109(2): </a:t>
            </a:r>
            <a:r>
              <a:rPr lang="en-US" sz="1600" dirty="0" smtClean="0"/>
              <a:t>264-270</a:t>
            </a:r>
          </a:p>
          <a:p>
            <a:pPr marL="0" indent="0">
              <a:buNone/>
            </a:pPr>
            <a:r>
              <a:rPr lang="en-US" sz="1600" dirty="0" smtClean="0"/>
              <a:t>7.</a:t>
            </a:r>
            <a:r>
              <a:rPr lang="en-US" sz="1600" dirty="0"/>
              <a:t> </a:t>
            </a:r>
            <a:r>
              <a:rPr lang="en-US" sz="1600" dirty="0" err="1"/>
              <a:t>Sistek</a:t>
            </a:r>
            <a:r>
              <a:rPr lang="en-US" sz="1600" dirty="0"/>
              <a:t> D, </a:t>
            </a:r>
            <a:r>
              <a:rPr lang="en-US" sz="1600" dirty="0" err="1"/>
              <a:t>Tschopp</a:t>
            </a:r>
            <a:r>
              <a:rPr lang="en-US" sz="1600" dirty="0"/>
              <a:t> JM, Schindler C, </a:t>
            </a:r>
            <a:r>
              <a:rPr lang="en-US" sz="1600" dirty="0" err="1"/>
              <a:t>Brutsche</a:t>
            </a:r>
            <a:r>
              <a:rPr lang="en-US" sz="1600" dirty="0"/>
              <a:t> M, Ackermann-</a:t>
            </a:r>
            <a:r>
              <a:rPr lang="en-US" sz="1600" dirty="0" err="1"/>
              <a:t>Liebrich</a:t>
            </a:r>
            <a:r>
              <a:rPr lang="en-US" sz="1600" dirty="0"/>
              <a:t> U, </a:t>
            </a:r>
            <a:r>
              <a:rPr lang="en-US" sz="1600" dirty="0" err="1"/>
              <a:t>Perruchoud</a:t>
            </a:r>
            <a:r>
              <a:rPr lang="en-US" sz="1600" dirty="0"/>
              <a:t> AP, </a:t>
            </a:r>
            <a:r>
              <a:rPr lang="en-US" sz="1600" dirty="0" err="1"/>
              <a:t>Leuenberger</a:t>
            </a:r>
            <a:r>
              <a:rPr lang="en-US" sz="1600" dirty="0"/>
              <a:t> P. Clinical diagnosis of current asthma: predictive value of respiratory symptoms in the SAPALDIA study. Swiss Study on Air Pollution and Lung Diseases in Adults.. </a:t>
            </a:r>
            <a:r>
              <a:rPr lang="en-US" sz="1600" i="1" dirty="0" err="1"/>
              <a:t>Eur</a:t>
            </a:r>
            <a:r>
              <a:rPr lang="en-US" sz="1600" i="1" dirty="0"/>
              <a:t> </a:t>
            </a:r>
            <a:r>
              <a:rPr lang="en-US" sz="1600" i="1" dirty="0" err="1"/>
              <a:t>Respir</a:t>
            </a:r>
            <a:r>
              <a:rPr lang="en-US" sz="1600" i="1" dirty="0"/>
              <a:t> J </a:t>
            </a:r>
            <a:r>
              <a:rPr lang="en-US" sz="1600" dirty="0"/>
              <a:t>2001 ; 17(2): 214-219</a:t>
            </a:r>
            <a:r>
              <a:rPr lang="en-US" sz="1600" dirty="0" smtClean="0"/>
              <a:t>.</a:t>
            </a:r>
          </a:p>
          <a:p>
            <a:pPr marL="0" indent="0">
              <a:buNone/>
            </a:pPr>
            <a:r>
              <a:rPr lang="en-US" sz="1600" dirty="0" smtClean="0"/>
              <a:t>8.</a:t>
            </a:r>
            <a:r>
              <a:rPr lang="en-US" sz="1600" dirty="0"/>
              <a:t> Lowe AJ, Hosking CS, Bennett CM, Carlin JB, Abramson MJ, Hill DJ, </a:t>
            </a:r>
            <a:r>
              <a:rPr lang="en-US" sz="1600" dirty="0" err="1"/>
              <a:t>Dharmage</a:t>
            </a:r>
            <a:r>
              <a:rPr lang="en-US" sz="1600" dirty="0"/>
              <a:t> SC.. Skin prick test can identify eczematous infants at risk of asthma and allergic rhinitis.. </a:t>
            </a:r>
            <a:r>
              <a:rPr lang="en-US" sz="1600" i="1" dirty="0" err="1"/>
              <a:t>Clin</a:t>
            </a:r>
            <a:r>
              <a:rPr lang="en-US" sz="1600" i="1" dirty="0"/>
              <a:t> </a:t>
            </a:r>
            <a:r>
              <a:rPr lang="en-US" sz="1600" i="1" dirty="0" err="1"/>
              <a:t>Exp</a:t>
            </a:r>
            <a:r>
              <a:rPr lang="en-US" sz="1600" i="1" dirty="0"/>
              <a:t> Allergy.</a:t>
            </a:r>
            <a:r>
              <a:rPr lang="en-US" sz="1600" dirty="0"/>
              <a:t>2007; 37(11): 1624-31</a:t>
            </a:r>
            <a:r>
              <a:rPr lang="en-US" sz="1600" dirty="0" smtClean="0"/>
              <a:t>.</a:t>
            </a:r>
          </a:p>
          <a:p>
            <a:pPr marL="0" indent="0">
              <a:buNone/>
            </a:pPr>
            <a:r>
              <a:rPr lang="en-US" sz="1600" dirty="0" smtClean="0"/>
              <a:t>9.Burgess </a:t>
            </a:r>
            <a:r>
              <a:rPr lang="en-US" sz="1600" dirty="0"/>
              <a:t>JA, Walters EH, Byrnes GB, Matheson MC, Jenkins MA, Wharton CL, Johns DP, Abramson MJ, Hopper JL, </a:t>
            </a:r>
            <a:r>
              <a:rPr lang="en-US" sz="1600" dirty="0" err="1"/>
              <a:t>Dharmage</a:t>
            </a:r>
            <a:r>
              <a:rPr lang="en-US" sz="1600" dirty="0"/>
              <a:t> SC. Childhood allergic rhinitis predicts asthma incidence and persistence to middle age: A longitudinal study. </a:t>
            </a:r>
            <a:r>
              <a:rPr lang="en-US" sz="1600" i="1" dirty="0"/>
              <a:t>J Allergy </a:t>
            </a:r>
            <a:r>
              <a:rPr lang="en-US" sz="1600" i="1" dirty="0" err="1"/>
              <a:t>Clin</a:t>
            </a:r>
            <a:r>
              <a:rPr lang="en-US" sz="1600" i="1" dirty="0"/>
              <a:t> </a:t>
            </a:r>
            <a:r>
              <a:rPr lang="en-US" sz="1600" i="1" dirty="0" err="1"/>
              <a:t>Immunol</a:t>
            </a:r>
            <a:r>
              <a:rPr lang="en-US" sz="1600" i="1" dirty="0"/>
              <a:t> </a:t>
            </a:r>
            <a:r>
              <a:rPr lang="en-US" sz="1600" dirty="0"/>
              <a:t>2007; 120(4): 863-9</a:t>
            </a:r>
            <a:endParaRPr lang="ar-SA" sz="1600" dirty="0"/>
          </a:p>
        </p:txBody>
      </p:sp>
    </p:spTree>
    <p:extLst>
      <p:ext uri="{BB962C8B-B14F-4D97-AF65-F5344CB8AC3E}">
        <p14:creationId xmlns:p14="http://schemas.microsoft.com/office/powerpoint/2010/main" val="4873821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endParaRPr lang="ar-SA" dirty="0"/>
          </a:p>
        </p:txBody>
      </p:sp>
      <p:sp>
        <p:nvSpPr>
          <p:cNvPr id="4" name="Content Placeholder 2"/>
          <p:cNvSpPr txBox="1">
            <a:spLocks/>
          </p:cNvSpPr>
          <p:nvPr/>
        </p:nvSpPr>
        <p:spPr>
          <a:xfrm>
            <a:off x="511229" y="1506028"/>
            <a:ext cx="8023172" cy="50662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600" dirty="0"/>
              <a:t>10.Jaakkola JJ, Ahmed P, </a:t>
            </a:r>
            <a:r>
              <a:rPr lang="en-US" sz="1600" dirty="0" err="1"/>
              <a:t>Ieromnimon</a:t>
            </a:r>
            <a:r>
              <a:rPr lang="en-US" sz="1600" dirty="0"/>
              <a:t> A, </a:t>
            </a:r>
            <a:r>
              <a:rPr lang="en-US" sz="1600" dirty="0" err="1"/>
              <a:t>Goepfert</a:t>
            </a:r>
            <a:r>
              <a:rPr lang="en-US" sz="1600" dirty="0"/>
              <a:t> P, </a:t>
            </a:r>
            <a:r>
              <a:rPr lang="en-US" sz="1600" dirty="0" err="1"/>
              <a:t>Laiou</a:t>
            </a:r>
            <a:r>
              <a:rPr lang="en-US" sz="1600" dirty="0"/>
              <a:t> E, </a:t>
            </a:r>
            <a:r>
              <a:rPr lang="en-US" sz="1600" dirty="0" err="1"/>
              <a:t>Quansah</a:t>
            </a:r>
            <a:r>
              <a:rPr lang="en-US" sz="1600" dirty="0"/>
              <a:t> R, </a:t>
            </a:r>
            <a:r>
              <a:rPr lang="en-US" sz="1600" dirty="0" err="1"/>
              <a:t>Jaakkola</a:t>
            </a:r>
            <a:r>
              <a:rPr lang="en-US" sz="1600" dirty="0"/>
              <a:t> MS.. Preterm delivery and asthma: a systematic review and meta-analysis.. J Allergy </a:t>
            </a:r>
            <a:r>
              <a:rPr lang="en-US" sz="1600" dirty="0" err="1"/>
              <a:t>Clin</a:t>
            </a:r>
            <a:r>
              <a:rPr lang="en-US" sz="1600" dirty="0"/>
              <a:t> Immunol.2006; 118(4): </a:t>
            </a:r>
            <a:r>
              <a:rPr lang="en-US" sz="1600" dirty="0" smtClean="0"/>
              <a:t>823-30.</a:t>
            </a:r>
          </a:p>
          <a:p>
            <a:pPr marL="0" indent="0">
              <a:buNone/>
            </a:pPr>
            <a:r>
              <a:rPr lang="en-US" sz="1600" dirty="0" smtClean="0"/>
              <a:t>11</a:t>
            </a:r>
            <a:r>
              <a:rPr lang="en-US" sz="1600" dirty="0"/>
              <a:t>. </a:t>
            </a:r>
            <a:r>
              <a:rPr lang="en-US" sz="1600" dirty="0" err="1"/>
              <a:t>Dogaru</a:t>
            </a:r>
            <a:r>
              <a:rPr lang="en-US" sz="1600" dirty="0"/>
              <a:t> CM, </a:t>
            </a:r>
            <a:r>
              <a:rPr lang="en-US" sz="1600" dirty="0" err="1"/>
              <a:t>Nyffenegger</a:t>
            </a:r>
            <a:r>
              <a:rPr lang="en-US" sz="1600" dirty="0"/>
              <a:t> D, </a:t>
            </a:r>
            <a:r>
              <a:rPr lang="en-US" sz="1600" dirty="0" err="1"/>
              <a:t>Pescatore</a:t>
            </a:r>
            <a:r>
              <a:rPr lang="en-US" sz="1600" dirty="0"/>
              <a:t> AM, </a:t>
            </a:r>
            <a:r>
              <a:rPr lang="en-US" sz="1600" dirty="0" err="1"/>
              <a:t>Spycher</a:t>
            </a:r>
            <a:r>
              <a:rPr lang="en-US" sz="1600" dirty="0"/>
              <a:t> BD, </a:t>
            </a:r>
            <a:r>
              <a:rPr lang="en-US" sz="1600" dirty="0" err="1"/>
              <a:t>Kuehni</a:t>
            </a:r>
            <a:r>
              <a:rPr lang="en-US" sz="1600" dirty="0"/>
              <a:t> CE.. Breastfeeding and childhood asthma: systematic review and meta-analysis.. Am J </a:t>
            </a:r>
            <a:r>
              <a:rPr lang="en-US" sz="1600" dirty="0" err="1"/>
              <a:t>Epidemiol</a:t>
            </a:r>
            <a:r>
              <a:rPr lang="en-US" sz="1600" dirty="0"/>
              <a:t>. 2014; 179(10): 1153-67.</a:t>
            </a:r>
          </a:p>
          <a:p>
            <a:pPr marL="0" indent="0">
              <a:buNone/>
            </a:pPr>
            <a:r>
              <a:rPr lang="en-US" sz="1600" dirty="0"/>
              <a:t>12. </a:t>
            </a:r>
            <a:r>
              <a:rPr lang="en-US" sz="1600" dirty="0" err="1"/>
              <a:t>Tsukioka</a:t>
            </a:r>
            <a:r>
              <a:rPr lang="en-US" sz="1600" dirty="0"/>
              <a:t> K, </a:t>
            </a:r>
            <a:r>
              <a:rPr lang="en-US" sz="1600" dirty="0" err="1"/>
              <a:t>Toyabe</a:t>
            </a:r>
            <a:r>
              <a:rPr lang="en-US" sz="1600" dirty="0"/>
              <a:t> S, </a:t>
            </a:r>
            <a:r>
              <a:rPr lang="en-US" sz="1600" dirty="0" err="1"/>
              <a:t>Akazawa</a:t>
            </a:r>
            <a:r>
              <a:rPr lang="en-US" sz="1600" dirty="0"/>
              <a:t> K.. Risk factors for persistent and relapsed childhood-onset asthma. </a:t>
            </a:r>
            <a:r>
              <a:rPr lang="en-US" sz="1600" dirty="0" err="1"/>
              <a:t>Arerugi</a:t>
            </a:r>
            <a:r>
              <a:rPr lang="en-US" sz="1600" dirty="0"/>
              <a:t> 2010; 59(6): 699-705</a:t>
            </a:r>
            <a:r>
              <a:rPr lang="en-US" sz="1600" dirty="0" smtClean="0"/>
              <a:t>.</a:t>
            </a:r>
            <a:endParaRPr lang="en-US" sz="1600" dirty="0"/>
          </a:p>
          <a:p>
            <a:pPr marL="0" indent="0">
              <a:buNone/>
            </a:pPr>
            <a:r>
              <a:rPr lang="en-US" sz="1600" dirty="0"/>
              <a:t>13. Taylor B, </a:t>
            </a:r>
            <a:r>
              <a:rPr lang="en-US" sz="1600" dirty="0" err="1"/>
              <a:t>Mannino</a:t>
            </a:r>
            <a:r>
              <a:rPr lang="en-US" sz="1600" dirty="0"/>
              <a:t> D, Brown C, Crocker D, </a:t>
            </a:r>
            <a:r>
              <a:rPr lang="en-US" sz="1600" dirty="0" err="1"/>
              <a:t>Twum-Baah</a:t>
            </a:r>
            <a:r>
              <a:rPr lang="en-US" sz="1600" dirty="0"/>
              <a:t> N, Holguin F.. Body mass index and asthma severity in the National Asthma Survey.. Thorax 2008 ; 63(1): </a:t>
            </a:r>
            <a:r>
              <a:rPr lang="en-US" sz="1600" dirty="0" smtClean="0"/>
              <a:t>14-20.</a:t>
            </a:r>
          </a:p>
          <a:p>
            <a:pPr marL="0" indent="0">
              <a:buNone/>
            </a:pPr>
            <a:r>
              <a:rPr lang="en-US" sz="1600" dirty="0" smtClean="0"/>
              <a:t>14. </a:t>
            </a:r>
            <a:r>
              <a:rPr lang="en-US" sz="1600" dirty="0"/>
              <a:t>de Marco R, </a:t>
            </a:r>
            <a:r>
              <a:rPr lang="en-US" sz="1600" dirty="0" err="1"/>
              <a:t>Pattaro</a:t>
            </a:r>
            <a:r>
              <a:rPr lang="en-US" sz="1600" dirty="0"/>
              <a:t> C, </a:t>
            </a:r>
            <a:r>
              <a:rPr lang="en-US" sz="1600" dirty="0" err="1"/>
              <a:t>Locatelli</a:t>
            </a:r>
            <a:r>
              <a:rPr lang="en-US" sz="1600" dirty="0"/>
              <a:t> F, </a:t>
            </a:r>
            <a:r>
              <a:rPr lang="en-US" sz="1600" dirty="0" err="1"/>
              <a:t>Svanes</a:t>
            </a:r>
            <a:r>
              <a:rPr lang="en-US" sz="1600" dirty="0"/>
              <a:t> C; ECRHS Study Group.. Influence of early life exposures on incidence and remission of asthma throughout life.. J Allergy </a:t>
            </a:r>
            <a:r>
              <a:rPr lang="en-US" sz="1600" dirty="0" err="1"/>
              <a:t>Clin</a:t>
            </a:r>
            <a:r>
              <a:rPr lang="en-US" sz="1600" dirty="0"/>
              <a:t> </a:t>
            </a:r>
            <a:r>
              <a:rPr lang="en-US" sz="1600" dirty="0" err="1"/>
              <a:t>Immunol</a:t>
            </a:r>
            <a:r>
              <a:rPr lang="en-US" sz="1600" dirty="0"/>
              <a:t> 2004; 113(5): 845-52.</a:t>
            </a:r>
          </a:p>
          <a:p>
            <a:pPr marL="0" indent="0">
              <a:buNone/>
            </a:pPr>
            <a:endParaRPr lang="ar-SA" sz="2800" dirty="0"/>
          </a:p>
        </p:txBody>
      </p:sp>
    </p:spTree>
    <p:extLst>
      <p:ext uri="{BB962C8B-B14F-4D97-AF65-F5344CB8AC3E}">
        <p14:creationId xmlns:p14="http://schemas.microsoft.com/office/powerpoint/2010/main" val="11555769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endParaRPr lang="ar-SA" dirty="0"/>
          </a:p>
        </p:txBody>
      </p:sp>
      <p:sp>
        <p:nvSpPr>
          <p:cNvPr id="3" name="Content Placeholder 2"/>
          <p:cNvSpPr>
            <a:spLocks noGrp="1"/>
          </p:cNvSpPr>
          <p:nvPr>
            <p:ph idx="1"/>
          </p:nvPr>
        </p:nvSpPr>
        <p:spPr/>
        <p:txBody>
          <a:bodyPr>
            <a:normAutofit lnSpcReduction="10000"/>
          </a:bodyPr>
          <a:lstStyle/>
          <a:p>
            <a:pPr marL="0" indent="0">
              <a:buNone/>
            </a:pPr>
            <a:r>
              <a:rPr lang="en-US" sz="1600" dirty="0"/>
              <a:t>15. National Heart, Lung, and Blood Institute National Asthma Education and Prevention Program. Expert panel report 3: guidelines for the diagnosis and management of asthma. NIH Publications No. 07-4051. Washington, DC: US Department of Health and Human Services; 2007</a:t>
            </a:r>
          </a:p>
          <a:p>
            <a:pPr marL="0" indent="0">
              <a:buNone/>
            </a:pPr>
            <a:r>
              <a:rPr lang="en-US" sz="1600" dirty="0"/>
              <a:t>16.Anthony D. </a:t>
            </a:r>
            <a:r>
              <a:rPr lang="en-US" sz="1600" dirty="0" err="1"/>
              <a:t>D’Urzo,Itamar</a:t>
            </a:r>
            <a:r>
              <a:rPr lang="en-US" sz="1600" dirty="0"/>
              <a:t> </a:t>
            </a:r>
            <a:r>
              <a:rPr lang="en-US" sz="1600" dirty="0" err="1"/>
              <a:t>Tamari,Jacques</a:t>
            </a:r>
            <a:r>
              <a:rPr lang="en-US" sz="1600" dirty="0"/>
              <a:t> </a:t>
            </a:r>
            <a:r>
              <a:rPr lang="en-US" sz="1600" dirty="0" err="1"/>
              <a:t>Bouchard,Reuven</a:t>
            </a:r>
            <a:r>
              <a:rPr lang="en-US" sz="1600" dirty="0"/>
              <a:t> </a:t>
            </a:r>
            <a:r>
              <a:rPr lang="en-US" sz="1600" dirty="0" err="1"/>
              <a:t>Jhirad,Pieter</a:t>
            </a:r>
            <a:r>
              <a:rPr lang="en-US" sz="1600" dirty="0"/>
              <a:t> </a:t>
            </a:r>
            <a:r>
              <a:rPr lang="en-US" sz="1600" dirty="0" err="1"/>
              <a:t>Jugovic</a:t>
            </a:r>
            <a:r>
              <a:rPr lang="en-US" sz="1600" dirty="0"/>
              <a:t>. New </a:t>
            </a:r>
            <a:r>
              <a:rPr lang="en-US" sz="1600" dirty="0" err="1"/>
              <a:t>spirometry</a:t>
            </a:r>
            <a:r>
              <a:rPr lang="en-US" sz="1600" dirty="0"/>
              <a:t> interpretation algorithm Primary Care Respiratory Alliance of Canada approach. Can </a:t>
            </a:r>
            <a:r>
              <a:rPr lang="en-US" sz="1600" dirty="0" err="1"/>
              <a:t>Fam</a:t>
            </a:r>
            <a:r>
              <a:rPr lang="en-US" sz="1600" dirty="0"/>
              <a:t> Physician 2011; 57(10): 1148–1152</a:t>
            </a:r>
          </a:p>
          <a:p>
            <a:pPr marL="0" indent="0">
              <a:buNone/>
            </a:pPr>
            <a:r>
              <a:rPr lang="en-US" sz="1600" dirty="0"/>
              <a:t>17.Porsbjerg C, Brannan JD, Anderson SD, Backer V. Relationship between airway responsiveness to </a:t>
            </a:r>
            <a:r>
              <a:rPr lang="en-US" sz="1600" dirty="0" err="1"/>
              <a:t>mannitol</a:t>
            </a:r>
            <a:r>
              <a:rPr lang="en-US" sz="1600" dirty="0"/>
              <a:t> and to </a:t>
            </a:r>
            <a:r>
              <a:rPr lang="en-US" sz="1600" dirty="0" err="1"/>
              <a:t>methacholine</a:t>
            </a:r>
            <a:r>
              <a:rPr lang="en-US" sz="1600" dirty="0"/>
              <a:t> and markers of airway inflammation, peak flow variability and quality of life in asthma patients. </a:t>
            </a:r>
            <a:r>
              <a:rPr lang="en-US" sz="1600" dirty="0" err="1"/>
              <a:t>Clin</a:t>
            </a:r>
            <a:r>
              <a:rPr lang="en-US" sz="1600" dirty="0"/>
              <a:t> </a:t>
            </a:r>
            <a:r>
              <a:rPr lang="en-US" sz="1600" dirty="0" err="1"/>
              <a:t>Exp</a:t>
            </a:r>
            <a:r>
              <a:rPr lang="en-US" sz="1600" dirty="0"/>
              <a:t> Allergy 2008;38:43-50</a:t>
            </a:r>
            <a:r>
              <a:rPr lang="en-US" sz="1600" dirty="0" smtClean="0"/>
              <a:t>.</a:t>
            </a:r>
          </a:p>
          <a:p>
            <a:pPr marL="0" indent="0">
              <a:buNone/>
            </a:pPr>
            <a:r>
              <a:rPr lang="en-US" sz="1600" dirty="0"/>
              <a:t>18. Parsons JP, </a:t>
            </a:r>
            <a:r>
              <a:rPr lang="en-US" sz="1600" dirty="0" err="1"/>
              <a:t>Mastronarde</a:t>
            </a:r>
            <a:r>
              <a:rPr lang="en-US" sz="1600" dirty="0"/>
              <a:t> JG. Exercise-induced bronchoconstriction in athletes. Chest. 2005;128(6):3966–3974</a:t>
            </a:r>
          </a:p>
          <a:p>
            <a:pPr marL="0" indent="0">
              <a:buNone/>
            </a:pPr>
            <a:r>
              <a:rPr lang="en-US" sz="1600" dirty="0"/>
              <a:t>19. </a:t>
            </a:r>
            <a:r>
              <a:rPr lang="en-US" sz="1600" dirty="0" err="1"/>
              <a:t>Weiler</a:t>
            </a:r>
            <a:r>
              <a:rPr lang="en-US" sz="1600" dirty="0"/>
              <a:t> JM, </a:t>
            </a:r>
            <a:r>
              <a:rPr lang="en-US" sz="1600" dirty="0" err="1"/>
              <a:t>Bonini</a:t>
            </a:r>
            <a:r>
              <a:rPr lang="en-US" sz="1600" dirty="0"/>
              <a:t> S, </a:t>
            </a:r>
            <a:r>
              <a:rPr lang="en-US" sz="1600" dirty="0" err="1"/>
              <a:t>Coifman</a:t>
            </a:r>
            <a:r>
              <a:rPr lang="en-US" sz="1600" dirty="0"/>
              <a:t> R, et al. Ad Hoc Committee of Sports Medicine Committee of American Academy of Allergy, Asthma &amp; Immunology. American Academy of Allergy, Asthma &amp; Immunology Work Group report: exercise-induced asthma. J Allergy </a:t>
            </a:r>
            <a:r>
              <a:rPr lang="en-US" sz="1600" dirty="0" err="1"/>
              <a:t>Clin</a:t>
            </a:r>
            <a:r>
              <a:rPr lang="en-US" sz="1600" dirty="0"/>
              <a:t> </a:t>
            </a:r>
            <a:r>
              <a:rPr lang="en-US" sz="1600" dirty="0" err="1"/>
              <a:t>Immunol</a:t>
            </a:r>
            <a:r>
              <a:rPr lang="en-US" sz="1600" dirty="0"/>
              <a:t>. 2007;119(6):1349–1358.</a:t>
            </a:r>
          </a:p>
          <a:p>
            <a:pPr marL="0" indent="0">
              <a:buNone/>
            </a:pPr>
            <a:endParaRPr lang="x-none" sz="1600"/>
          </a:p>
          <a:p>
            <a:pPr marL="0" indent="0">
              <a:buNone/>
            </a:pPr>
            <a:endParaRPr lang="ar-SA" sz="1600" dirty="0"/>
          </a:p>
        </p:txBody>
      </p:sp>
    </p:spTree>
    <p:extLst>
      <p:ext uri="{BB962C8B-B14F-4D97-AF65-F5344CB8AC3E}">
        <p14:creationId xmlns:p14="http://schemas.microsoft.com/office/powerpoint/2010/main" val="11461851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endParaRPr lang="ar-SA" dirty="0"/>
          </a:p>
        </p:txBody>
      </p:sp>
      <p:sp>
        <p:nvSpPr>
          <p:cNvPr id="3" name="Content Placeholder 2"/>
          <p:cNvSpPr>
            <a:spLocks noGrp="1"/>
          </p:cNvSpPr>
          <p:nvPr>
            <p:ph idx="1"/>
          </p:nvPr>
        </p:nvSpPr>
        <p:spPr>
          <a:xfrm>
            <a:off x="511229" y="1544128"/>
            <a:ext cx="8023172" cy="4991754"/>
          </a:xfrm>
        </p:spPr>
        <p:txBody>
          <a:bodyPr/>
          <a:lstStyle/>
          <a:p>
            <a:pPr marL="0" indent="0">
              <a:buNone/>
            </a:pPr>
            <a:r>
              <a:rPr lang="en-US" sz="1600" dirty="0"/>
              <a:t>20. Parsons JP, </a:t>
            </a:r>
            <a:r>
              <a:rPr lang="en-US" sz="1600" dirty="0" err="1"/>
              <a:t>Hallstrand</a:t>
            </a:r>
            <a:r>
              <a:rPr lang="en-US" sz="1600" dirty="0"/>
              <a:t> TS, </a:t>
            </a:r>
            <a:r>
              <a:rPr lang="en-US" sz="1600" dirty="0" err="1"/>
              <a:t>Mastronarde</a:t>
            </a:r>
            <a:r>
              <a:rPr lang="en-US" sz="1600" dirty="0"/>
              <a:t> JG, et al. An official American Thoracic Society clinical practice guideline: exercise-induced bronchoconstriction. Am J </a:t>
            </a:r>
            <a:r>
              <a:rPr lang="en-US" sz="1600" dirty="0" err="1"/>
              <a:t>Respir</a:t>
            </a:r>
            <a:r>
              <a:rPr lang="en-US" sz="1600" dirty="0"/>
              <a:t> </a:t>
            </a:r>
            <a:r>
              <a:rPr lang="en-US" sz="1600" dirty="0" err="1"/>
              <a:t>Crit</a:t>
            </a:r>
            <a:r>
              <a:rPr lang="en-US" sz="1600" dirty="0"/>
              <a:t> Care Med 2013; </a:t>
            </a:r>
            <a:r>
              <a:rPr lang="en-US" sz="1600" dirty="0" smtClean="0"/>
              <a:t>187:1016.</a:t>
            </a:r>
          </a:p>
          <a:p>
            <a:pPr marL="0" indent="0">
              <a:buNone/>
            </a:pPr>
            <a:r>
              <a:rPr lang="en-US" sz="1600" dirty="0" smtClean="0"/>
              <a:t>21.Manning </a:t>
            </a:r>
            <a:r>
              <a:rPr lang="en-US" sz="1600" dirty="0"/>
              <a:t>PJ, Watson RM, O'Byrne PM. Exercise-induced refractoriness in asthmatic subjects involves leukotriene and prostaglandin interdependent mechanisms. Am Rev </a:t>
            </a:r>
            <a:r>
              <a:rPr lang="en-US" sz="1600" dirty="0" err="1"/>
              <a:t>Respir</a:t>
            </a:r>
            <a:r>
              <a:rPr lang="en-US" sz="1600" dirty="0"/>
              <a:t> Dis 1993; 148:950</a:t>
            </a:r>
            <a:r>
              <a:rPr lang="en-US" sz="1600" dirty="0" smtClean="0"/>
              <a:t>.</a:t>
            </a:r>
          </a:p>
          <a:p>
            <a:pPr marL="0" indent="0">
              <a:buNone/>
            </a:pPr>
            <a:r>
              <a:rPr lang="en-US" sz="1600" dirty="0"/>
              <a:t>22. </a:t>
            </a:r>
            <a:r>
              <a:rPr lang="en-US" sz="1600" dirty="0" err="1"/>
              <a:t>Pauwels</a:t>
            </a:r>
            <a:r>
              <a:rPr lang="en-US" sz="1600" dirty="0"/>
              <a:t> RA, Pedersen S, </a:t>
            </a:r>
            <a:r>
              <a:rPr lang="en-US" sz="1600" dirty="0" err="1"/>
              <a:t>Busse</a:t>
            </a:r>
            <a:r>
              <a:rPr lang="en-US" sz="1600" dirty="0"/>
              <a:t> WW, Tan WC, Chen YZ, </a:t>
            </a:r>
            <a:r>
              <a:rPr lang="en-US" sz="1600" dirty="0" err="1"/>
              <a:t>Ohlsson</a:t>
            </a:r>
            <a:r>
              <a:rPr lang="en-US" sz="1600" dirty="0"/>
              <a:t> SV, et al. Early intervention with budesonide in mild persistent asthma: A </a:t>
            </a:r>
            <a:r>
              <a:rPr lang="en-US" sz="1600" dirty="0" err="1"/>
              <a:t>randomised</a:t>
            </a:r>
            <a:r>
              <a:rPr lang="en-US" sz="1600" dirty="0"/>
              <a:t>, double-blind trial. Lancet 2003;361:1071-6</a:t>
            </a:r>
            <a:r>
              <a:rPr lang="en-US" sz="1600" dirty="0" smtClean="0"/>
              <a:t>.</a:t>
            </a:r>
          </a:p>
          <a:p>
            <a:pPr marL="0" indent="0">
              <a:buNone/>
            </a:pPr>
            <a:r>
              <a:rPr lang="en-US" sz="1600" dirty="0"/>
              <a:t>23. Cates CJ, Wieland LS, </a:t>
            </a:r>
            <a:r>
              <a:rPr lang="en-US" sz="1600" dirty="0" err="1"/>
              <a:t>Oleszczuk</a:t>
            </a:r>
            <a:r>
              <a:rPr lang="en-US" sz="1600" dirty="0"/>
              <a:t> M, Kew KM. Safety of regular </a:t>
            </a:r>
            <a:r>
              <a:rPr lang="en-US" sz="1600" dirty="0" err="1"/>
              <a:t>formoterol</a:t>
            </a:r>
            <a:r>
              <a:rPr lang="en-US" sz="1600" dirty="0"/>
              <a:t> or </a:t>
            </a:r>
            <a:r>
              <a:rPr lang="en-US" sz="1600" dirty="0" err="1"/>
              <a:t>salmeterol</a:t>
            </a:r>
            <a:r>
              <a:rPr lang="en-US" sz="1600" dirty="0"/>
              <a:t> in adults with asthma: an overview of Cochrane reviews. Cochrane Database of Systematic Reviews 2014, Issue 2. Art. No.: CD010314. DOI: 10.1002/14651858.CD010314.pub2</a:t>
            </a:r>
            <a:r>
              <a:rPr lang="en-US" sz="1600" dirty="0" smtClean="0"/>
              <a:t>.</a:t>
            </a:r>
          </a:p>
          <a:p>
            <a:pPr marL="0" indent="0">
              <a:buNone/>
            </a:pPr>
            <a:r>
              <a:rPr lang="en-US" sz="1600" dirty="0"/>
              <a:t>24. Nathan RA, </a:t>
            </a:r>
            <a:r>
              <a:rPr lang="en-US" sz="1600" dirty="0" err="1"/>
              <a:t>Sorkness</a:t>
            </a:r>
            <a:r>
              <a:rPr lang="en-US" sz="1600" dirty="0"/>
              <a:t> CA, </a:t>
            </a:r>
            <a:r>
              <a:rPr lang="en-US" sz="1600" dirty="0" err="1"/>
              <a:t>Kosinski</a:t>
            </a:r>
            <a:r>
              <a:rPr lang="en-US" sz="1600" dirty="0"/>
              <a:t> M, Schatz M, Li JT, Marcus P, et al. Development of the asthma control test: A survey for assessing asthma control. J Allergy </a:t>
            </a:r>
            <a:r>
              <a:rPr lang="en-US" sz="1600" dirty="0" err="1"/>
              <a:t>Clin</a:t>
            </a:r>
            <a:r>
              <a:rPr lang="en-US" sz="1600" dirty="0"/>
              <a:t> </a:t>
            </a:r>
            <a:r>
              <a:rPr lang="en-US" sz="1600" dirty="0" err="1"/>
              <a:t>Immunol</a:t>
            </a:r>
            <a:r>
              <a:rPr lang="en-US" sz="1600" dirty="0"/>
              <a:t> </a:t>
            </a:r>
            <a:r>
              <a:rPr lang="en-US" sz="1600" dirty="0" smtClean="0"/>
              <a:t>2004;113:59-65.</a:t>
            </a:r>
            <a:endParaRPr lang="en-US" sz="1600" dirty="0"/>
          </a:p>
          <a:p>
            <a:pPr marL="0" indent="0">
              <a:buNone/>
            </a:pPr>
            <a:endParaRPr lang="en-US" sz="1600" dirty="0"/>
          </a:p>
        </p:txBody>
      </p:sp>
    </p:spTree>
    <p:extLst>
      <p:ext uri="{BB962C8B-B14F-4D97-AF65-F5344CB8AC3E}">
        <p14:creationId xmlns:p14="http://schemas.microsoft.com/office/powerpoint/2010/main" val="1213076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29" y="353429"/>
            <a:ext cx="8023171" cy="868259"/>
          </a:xfrm>
        </p:spPr>
        <p:txBody>
          <a:bodyPr/>
          <a:lstStyle/>
          <a:p>
            <a:r>
              <a:rPr lang="en-US" dirty="0" smtClean="0"/>
              <a:t>Heterogeneity of Asthma</a:t>
            </a:r>
            <a:endParaRPr lang="x-none"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54" y="1221688"/>
            <a:ext cx="7947746" cy="544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505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endParaRPr lang="ar-SA" dirty="0"/>
          </a:p>
        </p:txBody>
      </p:sp>
      <p:sp>
        <p:nvSpPr>
          <p:cNvPr id="3" name="Content Placeholder 2"/>
          <p:cNvSpPr>
            <a:spLocks noGrp="1"/>
          </p:cNvSpPr>
          <p:nvPr>
            <p:ph idx="1"/>
          </p:nvPr>
        </p:nvSpPr>
        <p:spPr>
          <a:xfrm>
            <a:off x="511229" y="1544128"/>
            <a:ext cx="8023172" cy="4991754"/>
          </a:xfrm>
        </p:spPr>
        <p:txBody>
          <a:bodyPr/>
          <a:lstStyle/>
          <a:p>
            <a:pPr marL="0" indent="0">
              <a:buNone/>
            </a:pPr>
            <a:r>
              <a:rPr lang="en-US" sz="1600" dirty="0"/>
              <a:t>25. </a:t>
            </a:r>
            <a:r>
              <a:rPr lang="en-US" sz="1600" dirty="0" err="1"/>
              <a:t>Witteman</a:t>
            </a:r>
            <a:r>
              <a:rPr lang="en-US" sz="1600" dirty="0"/>
              <a:t> AM, </a:t>
            </a:r>
            <a:r>
              <a:rPr lang="en-US" sz="1600" dirty="0" err="1"/>
              <a:t>Stapel</a:t>
            </a:r>
            <a:r>
              <a:rPr lang="en-US" sz="1600" dirty="0"/>
              <a:t> SO, </a:t>
            </a:r>
            <a:r>
              <a:rPr lang="en-US" sz="1600" dirty="0" err="1"/>
              <a:t>Perdok</a:t>
            </a:r>
            <a:r>
              <a:rPr lang="en-US" sz="1600" dirty="0"/>
              <a:t> GJ, </a:t>
            </a:r>
            <a:r>
              <a:rPr lang="en-US" sz="1600" dirty="0" err="1"/>
              <a:t>Sjamsoedin</a:t>
            </a:r>
            <a:r>
              <a:rPr lang="en-US" sz="1600" dirty="0"/>
              <a:t> DH, Jansen HM, </a:t>
            </a:r>
            <a:r>
              <a:rPr lang="en-US" sz="1600" dirty="0" err="1"/>
              <a:t>Aalberse</a:t>
            </a:r>
            <a:r>
              <a:rPr lang="en-US" sz="1600" dirty="0"/>
              <a:t> RC, et al. The relationship between RAST and skin test results in patients with asthma or rhinitis: A quantitative study with purified major allergens. J Allergy </a:t>
            </a:r>
            <a:r>
              <a:rPr lang="en-US" sz="1600" dirty="0" err="1"/>
              <a:t>Clin</a:t>
            </a:r>
            <a:r>
              <a:rPr lang="en-US" sz="1600" dirty="0"/>
              <a:t> </a:t>
            </a:r>
            <a:r>
              <a:rPr lang="en-US" sz="1600" dirty="0" err="1"/>
              <a:t>Immunol</a:t>
            </a:r>
            <a:r>
              <a:rPr lang="en-US" sz="1600" dirty="0"/>
              <a:t> 1996;97(1 Pt 1):16-25. </a:t>
            </a:r>
          </a:p>
          <a:p>
            <a:pPr marL="0" indent="0">
              <a:buNone/>
            </a:pPr>
            <a:r>
              <a:rPr lang="en-US" sz="1600" dirty="0" smtClean="0"/>
              <a:t>26. </a:t>
            </a:r>
            <a:r>
              <a:rPr lang="en-US" sz="1600" dirty="0"/>
              <a:t>Al-</a:t>
            </a:r>
            <a:r>
              <a:rPr lang="en-US" sz="1600" dirty="0" err="1"/>
              <a:t>Mobeireek</a:t>
            </a:r>
            <a:r>
              <a:rPr lang="en-US" sz="1600" dirty="0"/>
              <a:t> A. The efficacy of a management protocol in  reducing emergency visits and hospitalizations in chronic asthmatics. Saudi Med J 2003;24:694-5</a:t>
            </a:r>
            <a:r>
              <a:rPr lang="en-US" sz="1600" dirty="0" smtClean="0"/>
              <a:t>.</a:t>
            </a:r>
          </a:p>
          <a:p>
            <a:pPr marL="0" indent="0">
              <a:buNone/>
            </a:pPr>
            <a:r>
              <a:rPr lang="en-US" sz="1600" dirty="0" smtClean="0"/>
              <a:t>27. SINA Guidelines 2014.</a:t>
            </a:r>
          </a:p>
          <a:p>
            <a:pPr marL="0" indent="0">
              <a:buNone/>
            </a:pPr>
            <a:r>
              <a:rPr lang="en-US" sz="1600" dirty="0" smtClean="0"/>
              <a:t>28. GINA Guidelines.</a:t>
            </a:r>
            <a:endParaRPr lang="en-US" sz="1600" dirty="0"/>
          </a:p>
        </p:txBody>
      </p:sp>
    </p:spTree>
    <p:extLst>
      <p:ext uri="{BB962C8B-B14F-4D97-AF65-F5344CB8AC3E}">
        <p14:creationId xmlns:p14="http://schemas.microsoft.com/office/powerpoint/2010/main" val="20291180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 You ☺</a:t>
            </a:r>
            <a:endParaRPr lang="en-US" dirty="0"/>
          </a:p>
        </p:txBody>
      </p:sp>
    </p:spTree>
    <p:extLst>
      <p:ext uri="{BB962C8B-B14F-4D97-AF65-F5344CB8AC3E}">
        <p14:creationId xmlns:p14="http://schemas.microsoft.com/office/powerpoint/2010/main" val="3828344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Wisp</Template>
  <TotalTime>2551</TotalTime>
  <Words>3758</Words>
  <Application>Microsoft Office PowerPoint</Application>
  <PresentationFormat>On-screen Show (4:3)</PresentationFormat>
  <Paragraphs>585</Paragraphs>
  <Slides>91</Slides>
  <Notes>29</Notes>
  <HiddenSlides>0</HiddenSlides>
  <MMClips>3</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Wisp</vt:lpstr>
      <vt:lpstr>Bronchial Asthma</vt:lpstr>
      <vt:lpstr>Objectives</vt:lpstr>
      <vt:lpstr>Pre Test!</vt:lpstr>
      <vt:lpstr>Pre Test!</vt:lpstr>
      <vt:lpstr>Pre Test!</vt:lpstr>
      <vt:lpstr>Pre Test!</vt:lpstr>
      <vt:lpstr>Pre Test!</vt:lpstr>
      <vt:lpstr>Definition</vt:lpstr>
      <vt:lpstr>Heterogeneity of Asthma</vt:lpstr>
      <vt:lpstr>Bronchoconstriction</vt:lpstr>
      <vt:lpstr>Macroscopic Pathology</vt:lpstr>
      <vt:lpstr>Epidemiology</vt:lpstr>
      <vt:lpstr>Prevalence in Adults</vt:lpstr>
      <vt:lpstr>Global Prevalence</vt:lpstr>
      <vt:lpstr>Local Prevalence</vt:lpstr>
      <vt:lpstr>Burden</vt:lpstr>
      <vt:lpstr>How to diagnose a patient with Asthma?</vt:lpstr>
      <vt:lpstr>History Taking</vt:lpstr>
      <vt:lpstr>Symptoms</vt:lpstr>
      <vt:lpstr>Atopy</vt:lpstr>
      <vt:lpstr>Other</vt:lpstr>
      <vt:lpstr>Risk Factors</vt:lpstr>
      <vt:lpstr>Risk Factors</vt:lpstr>
      <vt:lpstr>Triggers of Asthma</vt:lpstr>
      <vt:lpstr>Triggers 1</vt:lpstr>
      <vt:lpstr>Triggers 2</vt:lpstr>
      <vt:lpstr>Physical Examination</vt:lpstr>
      <vt:lpstr>Physical Findings</vt:lpstr>
      <vt:lpstr>PowerPoint Presentation</vt:lpstr>
      <vt:lpstr>Investigation</vt:lpstr>
      <vt:lpstr>Pulmonary Function Tests</vt:lpstr>
      <vt:lpstr>Spirometry</vt:lpstr>
      <vt:lpstr>Spirometry Algorithm</vt:lpstr>
      <vt:lpstr>Spirometry Graphs</vt:lpstr>
      <vt:lpstr>Case 1</vt:lpstr>
      <vt:lpstr>Peak Flow Rate Measurement </vt:lpstr>
      <vt:lpstr>PowerPoint Presentation</vt:lpstr>
      <vt:lpstr>Allergy Skin Testing</vt:lpstr>
      <vt:lpstr>Ancillary Tests</vt:lpstr>
      <vt:lpstr>Chest X-ray</vt:lpstr>
      <vt:lpstr>Other tests</vt:lpstr>
      <vt:lpstr>Exercise Induced Bronchoconstriction</vt:lpstr>
      <vt:lpstr>Introduction</vt:lpstr>
      <vt:lpstr>Pathogenesis</vt:lpstr>
      <vt:lpstr>Time Course</vt:lpstr>
      <vt:lpstr>Refractory Period</vt:lpstr>
      <vt:lpstr>Diagnosis</vt:lpstr>
      <vt:lpstr>Management</vt:lpstr>
      <vt:lpstr>Distinguishing  COPD from Asthma </vt:lpstr>
      <vt:lpstr>The difference between COPD and Asthma </vt:lpstr>
      <vt:lpstr>Assessment and Treatment</vt:lpstr>
      <vt:lpstr>PowerPoint Presentation</vt:lpstr>
      <vt:lpstr>Treatment Options</vt:lpstr>
      <vt:lpstr>Treatment Options</vt:lpstr>
      <vt:lpstr>Controller medications</vt:lpstr>
      <vt:lpstr>Controller medications</vt:lpstr>
      <vt:lpstr>Controller medications</vt:lpstr>
      <vt:lpstr>Controller medications</vt:lpstr>
      <vt:lpstr>Controller medications</vt:lpstr>
      <vt:lpstr>Reliever medications</vt:lpstr>
      <vt:lpstr>Reliever medications</vt:lpstr>
      <vt:lpstr>Types of Asthma inhalers</vt:lpstr>
      <vt:lpstr>Types of Asthma inhalers</vt:lpstr>
      <vt:lpstr>Types of Asthma inhalers</vt:lpstr>
      <vt:lpstr>Types of Asthma inhalers</vt:lpstr>
      <vt:lpstr>How to use different types of inhalers</vt:lpstr>
      <vt:lpstr>How to use different types of inhalers</vt:lpstr>
      <vt:lpstr>How to use different types of inhalers</vt:lpstr>
      <vt:lpstr>How to assess the severity of Asthma?</vt:lpstr>
      <vt:lpstr>PowerPoint Presentation</vt:lpstr>
      <vt:lpstr>PowerPoint Presentation</vt:lpstr>
      <vt:lpstr>C-ACT</vt:lpstr>
      <vt:lpstr>PowerPoint Presentation</vt:lpstr>
      <vt:lpstr>PowerPoint Presentation</vt:lpstr>
      <vt:lpstr>PowerPoint Presentation</vt:lpstr>
      <vt:lpstr>Patient Education</vt:lpstr>
      <vt:lpstr>Patient Education</vt:lpstr>
      <vt:lpstr>Education To The Patient</vt:lpstr>
      <vt:lpstr>Outcomes of Asthma Education Programs</vt:lpstr>
      <vt:lpstr>Post Test!</vt:lpstr>
      <vt:lpstr>Post Test!</vt:lpstr>
      <vt:lpstr>Post Test!</vt:lpstr>
      <vt:lpstr>Post Test!</vt:lpstr>
      <vt:lpstr>Post Test!</vt:lpstr>
      <vt:lpstr>References</vt:lpstr>
      <vt:lpstr>References</vt:lpstr>
      <vt:lpstr>References</vt:lpstr>
      <vt:lpstr>References</vt:lpstr>
      <vt:lpstr>References</vt:lpstr>
      <vt:lpstr>References</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Bronchial Asthma &amp; Chest examination</dc:title>
  <dc:creator>Faisal Al Rashed</dc:creator>
  <cp:lastModifiedBy>3422</cp:lastModifiedBy>
  <cp:revision>157</cp:revision>
  <dcterms:created xsi:type="dcterms:W3CDTF">2014-12-02T20:32:01Z</dcterms:created>
  <dcterms:modified xsi:type="dcterms:W3CDTF">2015-01-07T06:15:47Z</dcterms:modified>
</cp:coreProperties>
</file>