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8" r:id="rId2"/>
    <p:sldId id="322" r:id="rId3"/>
    <p:sldId id="323" r:id="rId4"/>
    <p:sldId id="291" r:id="rId5"/>
    <p:sldId id="292" r:id="rId6"/>
    <p:sldId id="293" r:id="rId7"/>
    <p:sldId id="257" r:id="rId8"/>
    <p:sldId id="269" r:id="rId9"/>
    <p:sldId id="259" r:id="rId10"/>
    <p:sldId id="258" r:id="rId11"/>
    <p:sldId id="334" r:id="rId12"/>
    <p:sldId id="260" r:id="rId13"/>
    <p:sldId id="261" r:id="rId14"/>
    <p:sldId id="262" r:id="rId15"/>
    <p:sldId id="263" r:id="rId16"/>
    <p:sldId id="264" r:id="rId17"/>
    <p:sldId id="270" r:id="rId18"/>
    <p:sldId id="265" r:id="rId19"/>
    <p:sldId id="267" r:id="rId20"/>
    <p:sldId id="268" r:id="rId21"/>
    <p:sldId id="271" r:id="rId22"/>
    <p:sldId id="272" r:id="rId23"/>
    <p:sldId id="310" r:id="rId24"/>
    <p:sldId id="273" r:id="rId25"/>
    <p:sldId id="274" r:id="rId26"/>
    <p:sldId id="307" r:id="rId27"/>
    <p:sldId id="311" r:id="rId28"/>
    <p:sldId id="312" r:id="rId29"/>
    <p:sldId id="313" r:id="rId30"/>
    <p:sldId id="275" r:id="rId31"/>
    <p:sldId id="276" r:id="rId32"/>
    <p:sldId id="277" r:id="rId33"/>
    <p:sldId id="278" r:id="rId34"/>
    <p:sldId id="314" r:id="rId35"/>
    <p:sldId id="279" r:id="rId36"/>
    <p:sldId id="280" r:id="rId37"/>
    <p:sldId id="281" r:id="rId38"/>
    <p:sldId id="282" r:id="rId39"/>
    <p:sldId id="283" r:id="rId40"/>
    <p:sldId id="284" r:id="rId41"/>
    <p:sldId id="285" r:id="rId42"/>
    <p:sldId id="286" r:id="rId43"/>
    <p:sldId id="315" r:id="rId44"/>
    <p:sldId id="308" r:id="rId45"/>
    <p:sldId id="309" r:id="rId46"/>
    <p:sldId id="287"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29" r:id="rId60"/>
    <p:sldId id="330" r:id="rId61"/>
    <p:sldId id="331" r:id="rId62"/>
    <p:sldId id="332" r:id="rId63"/>
    <p:sldId id="333" r:id="rId64"/>
    <p:sldId id="324" r:id="rId65"/>
    <p:sldId id="325" r:id="rId66"/>
    <p:sldId id="266" r:id="rId67"/>
    <p:sldId id="288" r:id="rId68"/>
    <p:sldId id="321" r:id="rId69"/>
    <p:sldId id="306"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p:scale>
          <a:sx n="70" d="100"/>
          <a:sy n="70" d="100"/>
        </p:scale>
        <p:origin x="-312"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b="1">
                <a:solidFill>
                  <a:srgbClr val="002060"/>
                </a:solidFill>
                <a:effectLst>
                  <a:outerShdw blurRad="38100" dist="38100" dir="2700000" algn="tl">
                    <a:srgbClr val="000000">
                      <a:alpha val="43137"/>
                    </a:srgbClr>
                  </a:outerShdw>
                </a:effectLst>
              </a:defRPr>
            </a:lvl1pPr>
          </a:lstStyle>
          <a:p>
            <a:r>
              <a:rPr lang="ar-SA" dirty="0" smtClean="0"/>
              <a:t>انقر لتحرير نمط العنوان الرئيسي</a:t>
            </a:r>
            <a:endParaRPr lang="en-US" dirty="0"/>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ECEEB0F6-C30C-4628-B0E1-9002DD6D36F4}" type="datetimeFigureOut">
              <a:rPr lang="en-US" smtClean="0"/>
              <a:t>1/7/2015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16708AA6-8C66-4065-BCE2-389C4C9FBB26}" type="slidenum">
              <a:rPr lang="en-US" smtClean="0"/>
              <a:t>‹#›</a:t>
            </a:fld>
            <a:endParaRPr lang="en-US"/>
          </a:p>
        </p:txBody>
      </p:sp>
    </p:spTree>
    <p:extLst>
      <p:ext uri="{BB962C8B-B14F-4D97-AF65-F5344CB8AC3E}">
        <p14:creationId xmlns:p14="http://schemas.microsoft.com/office/powerpoint/2010/main" val="1830720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CEEB0F6-C30C-4628-B0E1-9002DD6D36F4}" type="datetimeFigureOut">
              <a:rPr lang="en-US" smtClean="0"/>
              <a:t>1/7/2015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16708AA6-8C66-4065-BCE2-389C4C9FBB26}" type="slidenum">
              <a:rPr lang="en-US" smtClean="0"/>
              <a:t>‹#›</a:t>
            </a:fld>
            <a:endParaRPr lang="en-US"/>
          </a:p>
        </p:txBody>
      </p:sp>
    </p:spTree>
    <p:extLst>
      <p:ext uri="{BB962C8B-B14F-4D97-AF65-F5344CB8AC3E}">
        <p14:creationId xmlns:p14="http://schemas.microsoft.com/office/powerpoint/2010/main" val="4056152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CEEB0F6-C30C-4628-B0E1-9002DD6D36F4}" type="datetimeFigureOut">
              <a:rPr lang="en-US" smtClean="0"/>
              <a:t>1/7/2015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16708AA6-8C66-4065-BCE2-389C4C9FBB26}" type="slidenum">
              <a:rPr lang="en-US" smtClean="0"/>
              <a:t>‹#›</a:t>
            </a:fld>
            <a:endParaRPr lang="en-US"/>
          </a:p>
        </p:txBody>
      </p:sp>
    </p:spTree>
    <p:extLst>
      <p:ext uri="{BB962C8B-B14F-4D97-AF65-F5344CB8AC3E}">
        <p14:creationId xmlns:p14="http://schemas.microsoft.com/office/powerpoint/2010/main" val="3962211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solidFill>
                  <a:srgbClr val="0070C0"/>
                </a:solidFill>
              </a:defRPr>
            </a:lvl1pPr>
          </a:lstStyle>
          <a:p>
            <a:r>
              <a:rPr lang="ar-SA" dirty="0" smtClean="0"/>
              <a:t>انقر لتحرير نمط العنوان الرئيسي</a:t>
            </a:r>
            <a:endParaRPr lang="en-US" dirty="0"/>
          </a:p>
        </p:txBody>
      </p:sp>
      <p:sp>
        <p:nvSpPr>
          <p:cNvPr id="3" name="عنصر نائب للمحتوى 2"/>
          <p:cNvSpPr>
            <a:spLocks noGrp="1"/>
          </p:cNvSpPr>
          <p:nvPr>
            <p:ph idx="1"/>
          </p:nvPr>
        </p:nvSpPr>
        <p:spPr/>
        <p:txBody>
          <a:bodyPr/>
          <a:lstStyle/>
          <a:p>
            <a:pPr lvl="0"/>
            <a:r>
              <a:rPr lang="ar-SA" dirty="0" smtClean="0"/>
              <a:t>انقر لتحرير أنماط النص الرئيسي</a:t>
            </a:r>
          </a:p>
          <a:p>
            <a:pPr lvl="1"/>
            <a:r>
              <a:rPr lang="ar-SA" dirty="0" smtClean="0"/>
              <a:t>المستوى الثاني</a:t>
            </a:r>
          </a:p>
          <a:p>
            <a:pPr lvl="2"/>
            <a:r>
              <a:rPr lang="ar-SA" dirty="0" smtClean="0"/>
              <a:t>المستوى الثالث</a:t>
            </a:r>
          </a:p>
          <a:p>
            <a:pPr lvl="3"/>
            <a:r>
              <a:rPr lang="ar-SA" dirty="0" smtClean="0"/>
              <a:t>المستوى الرابع</a:t>
            </a:r>
          </a:p>
          <a:p>
            <a:pPr lvl="4"/>
            <a:r>
              <a:rPr lang="ar-SA" dirty="0" smtClean="0"/>
              <a:t>المستوى الخامس</a:t>
            </a:r>
            <a:endParaRPr lang="en-US" dirty="0"/>
          </a:p>
        </p:txBody>
      </p:sp>
      <p:sp>
        <p:nvSpPr>
          <p:cNvPr id="4" name="عنصر نائب للتاريخ 3"/>
          <p:cNvSpPr>
            <a:spLocks noGrp="1"/>
          </p:cNvSpPr>
          <p:nvPr>
            <p:ph type="dt" sz="half" idx="10"/>
          </p:nvPr>
        </p:nvSpPr>
        <p:spPr/>
        <p:txBody>
          <a:bodyPr/>
          <a:lstStyle/>
          <a:p>
            <a:fld id="{ECEEB0F6-C30C-4628-B0E1-9002DD6D36F4}" type="datetimeFigureOut">
              <a:rPr lang="en-US" smtClean="0"/>
              <a:t>1/7/2015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16708AA6-8C66-4065-BCE2-389C4C9FBB26}" type="slidenum">
              <a:rPr lang="en-US" smtClean="0"/>
              <a:t>‹#›</a:t>
            </a:fld>
            <a:endParaRPr lang="en-US"/>
          </a:p>
        </p:txBody>
      </p:sp>
    </p:spTree>
    <p:extLst>
      <p:ext uri="{BB962C8B-B14F-4D97-AF65-F5344CB8AC3E}">
        <p14:creationId xmlns:p14="http://schemas.microsoft.com/office/powerpoint/2010/main" val="4106050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CEEB0F6-C30C-4628-B0E1-9002DD6D36F4}" type="datetimeFigureOut">
              <a:rPr lang="en-US" smtClean="0"/>
              <a:t>1/7/2015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16708AA6-8C66-4065-BCE2-389C4C9FBB26}" type="slidenum">
              <a:rPr lang="en-US" smtClean="0"/>
              <a:t>‹#›</a:t>
            </a:fld>
            <a:endParaRPr lang="en-US"/>
          </a:p>
        </p:txBody>
      </p:sp>
    </p:spTree>
    <p:extLst>
      <p:ext uri="{BB962C8B-B14F-4D97-AF65-F5344CB8AC3E}">
        <p14:creationId xmlns:p14="http://schemas.microsoft.com/office/powerpoint/2010/main" val="2182242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ECEEB0F6-C30C-4628-B0E1-9002DD6D36F4}" type="datetimeFigureOut">
              <a:rPr lang="en-US" smtClean="0"/>
              <a:t>1/7/2015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16708AA6-8C66-4065-BCE2-389C4C9FBB26}" type="slidenum">
              <a:rPr lang="en-US" smtClean="0"/>
              <a:t>‹#›</a:t>
            </a:fld>
            <a:endParaRPr lang="en-US"/>
          </a:p>
        </p:txBody>
      </p:sp>
    </p:spTree>
    <p:extLst>
      <p:ext uri="{BB962C8B-B14F-4D97-AF65-F5344CB8AC3E}">
        <p14:creationId xmlns:p14="http://schemas.microsoft.com/office/powerpoint/2010/main" val="2547610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ECEEB0F6-C30C-4628-B0E1-9002DD6D36F4}" type="datetimeFigureOut">
              <a:rPr lang="en-US" smtClean="0"/>
              <a:t>1/7/2015</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16708AA6-8C66-4065-BCE2-389C4C9FBB26}" type="slidenum">
              <a:rPr lang="en-US" smtClean="0"/>
              <a:t>‹#›</a:t>
            </a:fld>
            <a:endParaRPr lang="en-US"/>
          </a:p>
        </p:txBody>
      </p:sp>
    </p:spTree>
    <p:extLst>
      <p:ext uri="{BB962C8B-B14F-4D97-AF65-F5344CB8AC3E}">
        <p14:creationId xmlns:p14="http://schemas.microsoft.com/office/powerpoint/2010/main" val="568165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ECEEB0F6-C30C-4628-B0E1-9002DD6D36F4}" type="datetimeFigureOut">
              <a:rPr lang="en-US" smtClean="0"/>
              <a:t>1/7/2015</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16708AA6-8C66-4065-BCE2-389C4C9FBB26}" type="slidenum">
              <a:rPr lang="en-US" smtClean="0"/>
              <a:t>‹#›</a:t>
            </a:fld>
            <a:endParaRPr lang="en-US"/>
          </a:p>
        </p:txBody>
      </p:sp>
    </p:spTree>
    <p:extLst>
      <p:ext uri="{BB962C8B-B14F-4D97-AF65-F5344CB8AC3E}">
        <p14:creationId xmlns:p14="http://schemas.microsoft.com/office/powerpoint/2010/main" val="799878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CEEB0F6-C30C-4628-B0E1-9002DD6D36F4}" type="datetimeFigureOut">
              <a:rPr lang="en-US" smtClean="0"/>
              <a:t>1/7/2015</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16708AA6-8C66-4065-BCE2-389C4C9FBB26}" type="slidenum">
              <a:rPr lang="en-US" smtClean="0"/>
              <a:t>‹#›</a:t>
            </a:fld>
            <a:endParaRPr lang="en-US"/>
          </a:p>
        </p:txBody>
      </p:sp>
    </p:spTree>
    <p:extLst>
      <p:ext uri="{BB962C8B-B14F-4D97-AF65-F5344CB8AC3E}">
        <p14:creationId xmlns:p14="http://schemas.microsoft.com/office/powerpoint/2010/main" val="3927210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CEEB0F6-C30C-4628-B0E1-9002DD6D36F4}" type="datetimeFigureOut">
              <a:rPr lang="en-US" smtClean="0"/>
              <a:t>1/7/2015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16708AA6-8C66-4065-BCE2-389C4C9FBB26}" type="slidenum">
              <a:rPr lang="en-US" smtClean="0"/>
              <a:t>‹#›</a:t>
            </a:fld>
            <a:endParaRPr lang="en-US"/>
          </a:p>
        </p:txBody>
      </p:sp>
    </p:spTree>
    <p:extLst>
      <p:ext uri="{BB962C8B-B14F-4D97-AF65-F5344CB8AC3E}">
        <p14:creationId xmlns:p14="http://schemas.microsoft.com/office/powerpoint/2010/main" val="4146401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CEEB0F6-C30C-4628-B0E1-9002DD6D36F4}" type="datetimeFigureOut">
              <a:rPr lang="en-US" smtClean="0"/>
              <a:t>1/7/2015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16708AA6-8C66-4065-BCE2-389C4C9FBB26}" type="slidenum">
              <a:rPr lang="en-US" smtClean="0"/>
              <a:t>‹#›</a:t>
            </a:fld>
            <a:endParaRPr lang="en-US"/>
          </a:p>
        </p:txBody>
      </p:sp>
    </p:spTree>
    <p:extLst>
      <p:ext uri="{BB962C8B-B14F-4D97-AF65-F5344CB8AC3E}">
        <p14:creationId xmlns:p14="http://schemas.microsoft.com/office/powerpoint/2010/main" val="73987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ar-SA" dirty="0" smtClean="0"/>
              <a:t>انقر لتحرير نمط العنوان الرئيسي</a:t>
            </a:r>
            <a:endParaRPr lang="en-US" dirty="0"/>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ar-SA" dirty="0" smtClean="0"/>
              <a:t>انقر لتحرير أنماط النص الرئيسي</a:t>
            </a:r>
          </a:p>
          <a:p>
            <a:pPr lvl="1"/>
            <a:r>
              <a:rPr lang="ar-SA" dirty="0" smtClean="0"/>
              <a:t>المستوى الثاني</a:t>
            </a:r>
          </a:p>
          <a:p>
            <a:pPr lvl="2"/>
            <a:r>
              <a:rPr lang="ar-SA" dirty="0" smtClean="0"/>
              <a:t>المستوى الثالث</a:t>
            </a:r>
          </a:p>
          <a:p>
            <a:pPr lvl="3"/>
            <a:r>
              <a:rPr lang="ar-SA" dirty="0" smtClean="0"/>
              <a:t>المستوى الرابع</a:t>
            </a:r>
          </a:p>
          <a:p>
            <a:pPr lvl="4"/>
            <a:r>
              <a:rPr lang="ar-SA" dirty="0" smtClean="0"/>
              <a:t>المستوى الخامس</a:t>
            </a:r>
            <a:endParaRPr lang="en-US" dirty="0"/>
          </a:p>
        </p:txBody>
      </p:sp>
      <p:sp>
        <p:nvSpPr>
          <p:cNvPr id="4" name="عنصر نائب للتاريخ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EEB0F6-C30C-4628-B0E1-9002DD6D36F4}" type="datetimeFigureOut">
              <a:rPr lang="en-US" smtClean="0"/>
              <a:t>1/7/2015</a:t>
            </a:fld>
            <a:endParaRPr lang="en-US"/>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708AA6-8C66-4065-BCE2-389C4C9FBB26}" type="slidenum">
              <a:rPr lang="en-US" smtClean="0"/>
              <a:t>‹#›</a:t>
            </a:fld>
            <a:endParaRPr lang="en-US"/>
          </a:p>
        </p:txBody>
      </p:sp>
    </p:spTree>
    <p:extLst>
      <p:ext uri="{BB962C8B-B14F-4D97-AF65-F5344CB8AC3E}">
        <p14:creationId xmlns:p14="http://schemas.microsoft.com/office/powerpoint/2010/main" val="705372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ncbi.nlm.nih.gov/pmc/articles/PMC2706483/#R19" TargetMode="External"/><Relationship Id="rId2" Type="http://schemas.openxmlformats.org/officeDocument/2006/relationships/hyperlink" Target="http://www.ncbi.nlm.nih.gov/pmc/articles/PMC2706483/#R3" TargetMode="External"/><Relationship Id="rId1" Type="http://schemas.openxmlformats.org/officeDocument/2006/relationships/slideLayout" Target="../slideLayouts/slideLayout7.xml"/><Relationship Id="rId6" Type="http://schemas.openxmlformats.org/officeDocument/2006/relationships/hyperlink" Target="http://www.ncbi.nlm.nih.gov/pmc/articles/PMC2706483/#R30" TargetMode="External"/><Relationship Id="rId5" Type="http://schemas.openxmlformats.org/officeDocument/2006/relationships/hyperlink" Target="http://www.ncbi.nlm.nih.gov/pmc/articles/PMC2706483/#R29" TargetMode="External"/><Relationship Id="rId4" Type="http://schemas.openxmlformats.org/officeDocument/2006/relationships/hyperlink" Target="http://www.ncbi.nlm.nih.gov/pmc/articles/PMC2706483/#R28"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www.cdc.gov/cancer/breast/basic_info/screening.htm" TargetMode="External"/><Relationship Id="rId2" Type="http://schemas.openxmlformats.org/officeDocument/2006/relationships/hyperlink" Target="http://www.cancer.gov/cancertopics/pdq/screening/breast/healthprofessional/page1" TargetMode="External"/><Relationship Id="rId1" Type="http://schemas.openxmlformats.org/officeDocument/2006/relationships/slideLayout" Target="../slideLayouts/slideLayout2.xml"/><Relationship Id="rId6" Type="http://schemas.openxmlformats.org/officeDocument/2006/relationships/hyperlink" Target="http://www.cancer.org/healthy/findcancerearly/cancerscreeningguidelines/american-cancer-society-guidelines-for-the-early-detection-of-cancer" TargetMode="External"/><Relationship Id="rId5" Type="http://schemas.openxmlformats.org/officeDocument/2006/relationships/hyperlink" Target="http://www.uptodate.com/contents/screening-for-breast-cancer-strategies-and-recommendations?source=machineLearning&amp;search=screening+for+common+cancer&amp;selectedTitle=1~150&amp;sectionRank=1&amp;anchor=H313584321#H313584321" TargetMode="External"/><Relationship Id="rId4" Type="http://schemas.openxmlformats.org/officeDocument/2006/relationships/hyperlink" Target="http://www.cancer.org/cancer/breastcancer/detailedguide/breast-cancer-risk-factors" TargetMode="External"/></Relationships>
</file>

<file path=ppt/slides/_rels/slide67.xml.rels><?xml version="1.0" encoding="UTF-8" standalone="yes"?>
<Relationships xmlns="http://schemas.openxmlformats.org/package/2006/relationships"><Relationship Id="rId8" Type="http://schemas.openxmlformats.org/officeDocument/2006/relationships/hyperlink" Target="http://www.uptodate.com/contents/screening-for-cervical-cancer?source=search_result&amp;search=cervical+cancer&amp;selectedTitle=6~150" TargetMode="External"/><Relationship Id="rId3" Type="http://schemas.openxmlformats.org/officeDocument/2006/relationships/hyperlink" Target="http://www.cancer.net/cancer-types/cervical-cancer/prevention" TargetMode="External"/><Relationship Id="rId7" Type="http://schemas.openxmlformats.org/officeDocument/2006/relationships/hyperlink" Target="http://www.medscape.com/viewarticle/829568" TargetMode="External"/><Relationship Id="rId2" Type="http://schemas.openxmlformats.org/officeDocument/2006/relationships/hyperlink" Target="http://www.cancer.net/cancer-types/cervical-cancer/diagnosis" TargetMode="External"/><Relationship Id="rId1" Type="http://schemas.openxmlformats.org/officeDocument/2006/relationships/slideLayout" Target="../slideLayouts/slideLayout6.xml"/><Relationship Id="rId6" Type="http://schemas.openxmlformats.org/officeDocument/2006/relationships/hyperlink" Target="http://www.medscape.com/viewarticle/828565" TargetMode="External"/><Relationship Id="rId5" Type="http://schemas.openxmlformats.org/officeDocument/2006/relationships/hyperlink" Target="http://en.wikipedia.org/wiki/Cervical_cancer#Worldwide" TargetMode="External"/><Relationship Id="rId4" Type="http://schemas.openxmlformats.org/officeDocument/2006/relationships/hyperlink" Target="http://www.cancerresearchuk.org/cancer-info/cancerstats/types/cervix/riskfactors/cervical-cancer-risk-factors" TargetMode="External"/><Relationship Id="rId9" Type="http://schemas.openxmlformats.org/officeDocument/2006/relationships/hyperlink" Target="http://www.cancerscreening.nhs.uk/cervical/lbc.html"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www.uptodate.com/contents/risk-factors-for-prostate-cancer?source=search_result&amp;search=prostate+cancer+screening&amp;selectedTitle=6~30" TargetMode="External"/><Relationship Id="rId2" Type="http://schemas.openxmlformats.org/officeDocument/2006/relationships/hyperlink" Target="http://www.ncbi.nlm.nih.gov/pmc/articles/PMC2706483/" TargetMode="External"/><Relationship Id="rId1" Type="http://schemas.openxmlformats.org/officeDocument/2006/relationships/slideLayout" Target="../slideLayouts/slideLayout2.xml"/><Relationship Id="rId6" Type="http://schemas.openxmlformats.org/officeDocument/2006/relationships/hyperlink" Target="http://www.cancer.gov/cancertopics/factsheet/detection/PSA" TargetMode="External"/><Relationship Id="rId5" Type="http://schemas.openxmlformats.org/officeDocument/2006/relationships/hyperlink" Target="http://www.uptodate.com/contents/clinical-presentation-and-diagnosis-of-prostate-cancer?source=search_result&amp;search=prostate+cancer+screening&amp;selectedTitle=9~30" TargetMode="External"/><Relationship Id="rId4" Type="http://schemas.openxmlformats.org/officeDocument/2006/relationships/hyperlink" Target="http://www.uptodate.com/contents/measurement-of-prostate-specific-antigen?source=search_result&amp;search=prostate+cancer+screening&amp;selectedTitle=5~30"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www.cmaj.ca/content/182/12/1307.abstract" TargetMode="External"/><Relationship Id="rId2" Type="http://schemas.openxmlformats.org/officeDocument/2006/relationships/hyperlink" Target="http://www.who.int/cancer/detection/breastcancer/en/" TargetMode="External"/><Relationship Id="rId1" Type="http://schemas.openxmlformats.org/officeDocument/2006/relationships/slideLayout" Target="../slideLayouts/slideLayout2.xml"/><Relationship Id="rId4" Type="http://schemas.openxmlformats.org/officeDocument/2006/relationships/hyperlink" Target="https://www.rmf.harvard.edu/Clinician-Resources/Guidelines-Algorithms/2014/CRC-pros-cons-screening-option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1555976"/>
          </a:xfrm>
        </p:spPr>
        <p:txBody>
          <a:bodyPr>
            <a:noAutofit/>
          </a:bodyPr>
          <a:lstStyle/>
          <a:p>
            <a:pPr algn="ctr"/>
            <a:r>
              <a:rPr lang="en-US" b="1" dirty="0">
                <a:solidFill>
                  <a:srgbClr val="002060"/>
                </a:solidFill>
              </a:rPr>
              <a:t>Screening for </a:t>
            </a:r>
            <a:r>
              <a:rPr lang="en-US" b="1" dirty="0" smtClean="0">
                <a:solidFill>
                  <a:srgbClr val="002060"/>
                </a:solidFill>
              </a:rPr>
              <a:t>Common </a:t>
            </a:r>
            <a:br>
              <a:rPr lang="en-US" b="1" dirty="0" smtClean="0">
                <a:solidFill>
                  <a:srgbClr val="002060"/>
                </a:solidFill>
              </a:rPr>
            </a:br>
            <a:r>
              <a:rPr lang="en-US" b="1" dirty="0" smtClean="0">
                <a:solidFill>
                  <a:srgbClr val="002060"/>
                </a:solidFill>
              </a:rPr>
              <a:t>Cancers</a:t>
            </a:r>
            <a:endParaRPr lang="ar-SA" b="1" dirty="0">
              <a:solidFill>
                <a:srgbClr val="002060"/>
              </a:solidFill>
            </a:endParaRPr>
          </a:p>
        </p:txBody>
      </p:sp>
      <p:sp>
        <p:nvSpPr>
          <p:cNvPr id="3" name="Text Placeholder 2"/>
          <p:cNvSpPr>
            <a:spLocks noGrp="1"/>
          </p:cNvSpPr>
          <p:nvPr>
            <p:ph type="body" idx="1"/>
          </p:nvPr>
        </p:nvSpPr>
        <p:spPr>
          <a:xfrm>
            <a:off x="831850" y="4066935"/>
            <a:ext cx="10515600" cy="1500187"/>
          </a:xfrm>
        </p:spPr>
        <p:txBody>
          <a:bodyPr>
            <a:noAutofit/>
          </a:bodyPr>
          <a:lstStyle/>
          <a:p>
            <a:endParaRPr lang="en-US" sz="2000" dirty="0" smtClean="0"/>
          </a:p>
          <a:p>
            <a:r>
              <a:rPr lang="en-US" sz="2000" dirty="0" smtClean="0"/>
              <a:t>Presented by:</a:t>
            </a:r>
          </a:p>
          <a:p>
            <a:r>
              <a:rPr lang="en-US" sz="2000" dirty="0" smtClean="0"/>
              <a:t>Saud </a:t>
            </a:r>
            <a:r>
              <a:rPr lang="en-US" sz="2000" dirty="0" err="1" smtClean="0"/>
              <a:t>AlOmair</a:t>
            </a:r>
            <a:endParaRPr lang="en-US" sz="2000" dirty="0" smtClean="0"/>
          </a:p>
          <a:p>
            <a:r>
              <a:rPr lang="en-US" sz="2000" dirty="0" smtClean="0"/>
              <a:t>Mohammad </a:t>
            </a:r>
            <a:r>
              <a:rPr lang="en-US" sz="2000" dirty="0" err="1" smtClean="0"/>
              <a:t>AlEnezi</a:t>
            </a:r>
            <a:endParaRPr lang="en-US" sz="2000" dirty="0" smtClean="0"/>
          </a:p>
          <a:p>
            <a:r>
              <a:rPr lang="en-US" sz="2000" dirty="0" smtClean="0"/>
              <a:t>Abdullah </a:t>
            </a:r>
            <a:r>
              <a:rPr lang="en-US" sz="2000" dirty="0" err="1" smtClean="0"/>
              <a:t>AlShalan</a:t>
            </a:r>
            <a:endParaRPr lang="ar-SA" sz="2000" dirty="0"/>
          </a:p>
        </p:txBody>
      </p:sp>
    </p:spTree>
    <p:extLst>
      <p:ext uri="{BB962C8B-B14F-4D97-AF65-F5344CB8AC3E}">
        <p14:creationId xmlns:p14="http://schemas.microsoft.com/office/powerpoint/2010/main" val="35702974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Epidemiology</a:t>
            </a:r>
            <a:endParaRPr lang="en-US" dirty="0"/>
          </a:p>
        </p:txBody>
      </p:sp>
      <p:sp>
        <p:nvSpPr>
          <p:cNvPr id="3" name="عنصر نائب للمحتوى 2"/>
          <p:cNvSpPr>
            <a:spLocks noGrp="1"/>
          </p:cNvSpPr>
          <p:nvPr>
            <p:ph idx="1"/>
          </p:nvPr>
        </p:nvSpPr>
        <p:spPr/>
        <p:txBody>
          <a:bodyPr/>
          <a:lstStyle/>
          <a:p>
            <a:r>
              <a:rPr lang="en-US" dirty="0" smtClean="0"/>
              <a:t>It</a:t>
            </a:r>
            <a:r>
              <a:rPr lang="en-US" dirty="0"/>
              <a:t> </a:t>
            </a:r>
            <a:r>
              <a:rPr lang="en-US" dirty="0" smtClean="0"/>
              <a:t>is </a:t>
            </a:r>
            <a:r>
              <a:rPr lang="en-US" dirty="0"/>
              <a:t>the most commonly diagnosed cancer in women </a:t>
            </a:r>
            <a:endParaRPr lang="en-US" dirty="0" smtClean="0"/>
          </a:p>
          <a:p>
            <a:r>
              <a:rPr lang="en-US" dirty="0" smtClean="0"/>
              <a:t>It is </a:t>
            </a:r>
            <a:r>
              <a:rPr lang="en-US" dirty="0"/>
              <a:t>the second leading cause of death among women</a:t>
            </a:r>
            <a:endParaRPr lang="en-US" dirty="0" smtClean="0"/>
          </a:p>
          <a:p>
            <a:r>
              <a:rPr lang="en-US" dirty="0" smtClean="0"/>
              <a:t>In </a:t>
            </a:r>
            <a:r>
              <a:rPr lang="en-US" dirty="0"/>
              <a:t>2010, there were 1,643,000 estimated new cases of breast cancer </a:t>
            </a:r>
            <a:r>
              <a:rPr lang="en-US" dirty="0" smtClean="0"/>
              <a:t>worldwide </a:t>
            </a:r>
            <a:endParaRPr lang="en-US" dirty="0" smtClean="0"/>
          </a:p>
          <a:p>
            <a:r>
              <a:rPr lang="en-US" dirty="0"/>
              <a:t> </a:t>
            </a:r>
            <a:r>
              <a:rPr lang="en-US" dirty="0" smtClean="0"/>
              <a:t>60% </a:t>
            </a:r>
            <a:r>
              <a:rPr lang="en-US" dirty="0"/>
              <a:t>of breast cancer deaths, occur in women </a:t>
            </a:r>
            <a:r>
              <a:rPr lang="en-US" dirty="0" smtClean="0"/>
              <a:t>in developing countries</a:t>
            </a:r>
          </a:p>
          <a:p>
            <a:r>
              <a:rPr lang="en-US" dirty="0"/>
              <a:t>Worldwide, there were over 508,000 breast cancer deaths in women in 2011</a:t>
            </a:r>
            <a:r>
              <a:rPr lang="en-US" dirty="0" smtClean="0"/>
              <a:t> </a:t>
            </a:r>
          </a:p>
          <a:p>
            <a:endParaRPr lang="en-US" dirty="0"/>
          </a:p>
        </p:txBody>
      </p:sp>
    </p:spTree>
    <p:extLst>
      <p:ext uri="{BB962C8B-B14F-4D97-AF65-F5344CB8AC3E}">
        <p14:creationId xmlns:p14="http://schemas.microsoft.com/office/powerpoint/2010/main" val="23188362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Estrogen role in breast cancer</a:t>
            </a:r>
            <a:endParaRPr lang="en-US" dirty="0"/>
          </a:p>
        </p:txBody>
      </p:sp>
      <p:sp>
        <p:nvSpPr>
          <p:cNvPr id="3" name="عنصر نائب للمحتوى 2"/>
          <p:cNvSpPr>
            <a:spLocks noGrp="1"/>
          </p:cNvSpPr>
          <p:nvPr>
            <p:ph idx="1"/>
          </p:nvPr>
        </p:nvSpPr>
        <p:spPr/>
        <p:txBody>
          <a:bodyPr/>
          <a:lstStyle/>
          <a:p>
            <a:r>
              <a:rPr lang="en-US" dirty="0"/>
              <a:t>Estrogen is essential for the normal functioning of a woman's reproductive system and for normal breast development. Lifetime exposure to estrogen is thought to increase a woman's risk for breast </a:t>
            </a:r>
            <a:r>
              <a:rPr lang="en-US" dirty="0" smtClean="0"/>
              <a:t>cancer</a:t>
            </a:r>
          </a:p>
          <a:p>
            <a:r>
              <a:rPr lang="en-US" dirty="0"/>
              <a:t>Estrogen may be implicated in breast cancer risk because of</a:t>
            </a:r>
            <a:r>
              <a:rPr lang="en-US" dirty="0" smtClean="0"/>
              <a:t>:</a:t>
            </a:r>
          </a:p>
          <a:p>
            <a:pPr lvl="1"/>
            <a:r>
              <a:rPr lang="en-US" dirty="0" smtClean="0"/>
              <a:t> </a:t>
            </a:r>
            <a:r>
              <a:rPr lang="en-US" dirty="0"/>
              <a:t>1) its role in stimulating breast cell </a:t>
            </a:r>
            <a:r>
              <a:rPr lang="en-US" dirty="0" smtClean="0"/>
              <a:t>division.</a:t>
            </a:r>
          </a:p>
          <a:p>
            <a:pPr lvl="1"/>
            <a:r>
              <a:rPr lang="en-US" dirty="0" smtClean="0"/>
              <a:t>2</a:t>
            </a:r>
            <a:r>
              <a:rPr lang="en-US" dirty="0"/>
              <a:t>) its work during the critical periods of breast growth and </a:t>
            </a:r>
            <a:r>
              <a:rPr lang="en-US" dirty="0" smtClean="0"/>
              <a:t>development.</a:t>
            </a:r>
          </a:p>
          <a:p>
            <a:pPr lvl="1"/>
            <a:r>
              <a:rPr lang="en-US" dirty="0" smtClean="0"/>
              <a:t>3</a:t>
            </a:r>
            <a:r>
              <a:rPr lang="en-US" dirty="0"/>
              <a:t>) its effect on other hormones that stimulate breast cell </a:t>
            </a:r>
            <a:r>
              <a:rPr lang="en-US" dirty="0" smtClean="0"/>
              <a:t>division.</a:t>
            </a:r>
          </a:p>
          <a:p>
            <a:pPr lvl="1"/>
            <a:r>
              <a:rPr lang="en-US" dirty="0" smtClean="0"/>
              <a:t>4</a:t>
            </a:r>
            <a:r>
              <a:rPr lang="en-US" dirty="0"/>
              <a:t>) its support of the growth of estrogen-responsive tumors.</a:t>
            </a:r>
          </a:p>
        </p:txBody>
      </p:sp>
    </p:spTree>
    <p:extLst>
      <p:ext uri="{BB962C8B-B14F-4D97-AF65-F5344CB8AC3E}">
        <p14:creationId xmlns:p14="http://schemas.microsoft.com/office/powerpoint/2010/main" val="1548719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Risk Factors (Non modifiable)</a:t>
            </a:r>
            <a:endParaRPr lang="en-US" dirty="0"/>
          </a:p>
        </p:txBody>
      </p:sp>
      <p:sp>
        <p:nvSpPr>
          <p:cNvPr id="3" name="عنصر نائب للمحتوى 2"/>
          <p:cNvSpPr>
            <a:spLocks noGrp="1"/>
          </p:cNvSpPr>
          <p:nvPr>
            <p:ph idx="1"/>
          </p:nvPr>
        </p:nvSpPr>
        <p:spPr/>
        <p:txBody>
          <a:bodyPr>
            <a:normAutofit/>
          </a:bodyPr>
          <a:lstStyle/>
          <a:p>
            <a:r>
              <a:rPr lang="en-US" dirty="0" smtClean="0"/>
              <a:t>Gender (100 times more common in females)</a:t>
            </a:r>
          </a:p>
          <a:p>
            <a:r>
              <a:rPr lang="en-US" dirty="0" smtClean="0"/>
              <a:t>Age (increase with age)</a:t>
            </a:r>
          </a:p>
          <a:p>
            <a:r>
              <a:rPr lang="en-US" dirty="0" smtClean="0"/>
              <a:t>Race (overall more in whites)</a:t>
            </a:r>
          </a:p>
          <a:p>
            <a:r>
              <a:rPr lang="en-US" dirty="0"/>
              <a:t>Menstrual </a:t>
            </a:r>
            <a:r>
              <a:rPr lang="en-US" dirty="0" smtClean="0"/>
              <a:t>periods</a:t>
            </a:r>
          </a:p>
          <a:p>
            <a:r>
              <a:rPr lang="en-US" dirty="0" smtClean="0"/>
              <a:t>Family history</a:t>
            </a:r>
          </a:p>
          <a:p>
            <a:r>
              <a:rPr lang="en-US" dirty="0" smtClean="0"/>
              <a:t>Genetic factor</a:t>
            </a:r>
          </a:p>
          <a:p>
            <a:r>
              <a:rPr lang="en-US" dirty="0" smtClean="0"/>
              <a:t>Dense breast </a:t>
            </a:r>
            <a:r>
              <a:rPr lang="en-US" dirty="0" smtClean="0"/>
              <a:t>tissue</a:t>
            </a:r>
            <a:endParaRPr lang="en-US" dirty="0" smtClean="0"/>
          </a:p>
          <a:p>
            <a:endParaRPr lang="en-US" dirty="0" smtClean="0"/>
          </a:p>
          <a:p>
            <a:endParaRPr lang="en-US" dirty="0"/>
          </a:p>
        </p:txBody>
      </p:sp>
    </p:spTree>
    <p:extLst>
      <p:ext uri="{BB962C8B-B14F-4D97-AF65-F5344CB8AC3E}">
        <p14:creationId xmlns:p14="http://schemas.microsoft.com/office/powerpoint/2010/main" val="13598105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Risk Factors (Modifiable)</a:t>
            </a:r>
            <a:endParaRPr lang="en-US" dirty="0"/>
          </a:p>
        </p:txBody>
      </p:sp>
      <p:sp>
        <p:nvSpPr>
          <p:cNvPr id="3" name="عنصر نائب للمحتوى 2"/>
          <p:cNvSpPr>
            <a:spLocks noGrp="1"/>
          </p:cNvSpPr>
          <p:nvPr>
            <p:ph idx="1"/>
          </p:nvPr>
        </p:nvSpPr>
        <p:spPr/>
        <p:txBody>
          <a:bodyPr>
            <a:normAutofit/>
          </a:bodyPr>
          <a:lstStyle/>
          <a:p>
            <a:r>
              <a:rPr lang="en-US" dirty="0" smtClean="0"/>
              <a:t>Parity</a:t>
            </a:r>
          </a:p>
          <a:p>
            <a:r>
              <a:rPr lang="en-US" dirty="0" smtClean="0"/>
              <a:t>Birth controls</a:t>
            </a:r>
          </a:p>
          <a:p>
            <a:r>
              <a:rPr lang="en-US" dirty="0"/>
              <a:t>Hormone therapy after </a:t>
            </a:r>
            <a:r>
              <a:rPr lang="en-US" dirty="0" smtClean="0"/>
              <a:t>menopause</a:t>
            </a:r>
          </a:p>
          <a:p>
            <a:r>
              <a:rPr lang="en-US" dirty="0" smtClean="0"/>
              <a:t>Breastfeeding</a:t>
            </a:r>
          </a:p>
          <a:p>
            <a:r>
              <a:rPr lang="en-US" dirty="0" smtClean="0"/>
              <a:t>Alcohol consumption</a:t>
            </a:r>
            <a:endParaRPr lang="en-US" dirty="0"/>
          </a:p>
          <a:p>
            <a:r>
              <a:rPr lang="en-US" dirty="0" smtClean="0"/>
              <a:t>Obesity </a:t>
            </a:r>
          </a:p>
          <a:p>
            <a:r>
              <a:rPr lang="en-US" dirty="0" smtClean="0"/>
              <a:t>Physical inactivity(a study showed a 2.5 hour per week of brisk walking reduce breast cancer risk by </a:t>
            </a:r>
            <a:r>
              <a:rPr lang="en-US" dirty="0" smtClean="0"/>
              <a:t>18%)</a:t>
            </a:r>
            <a:endParaRPr lang="en-US" dirty="0" smtClean="0"/>
          </a:p>
          <a:p>
            <a:endParaRPr lang="en-US" dirty="0"/>
          </a:p>
          <a:p>
            <a:endParaRPr lang="en-US" dirty="0"/>
          </a:p>
        </p:txBody>
      </p:sp>
    </p:spTree>
    <p:extLst>
      <p:ext uri="{BB962C8B-B14F-4D97-AF65-F5344CB8AC3E}">
        <p14:creationId xmlns:p14="http://schemas.microsoft.com/office/powerpoint/2010/main" val="6857164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Screening for breast cancer</a:t>
            </a:r>
            <a:endParaRPr lang="en-US" dirty="0"/>
          </a:p>
        </p:txBody>
      </p:sp>
      <p:sp>
        <p:nvSpPr>
          <p:cNvPr id="3" name="عنصر نائب للمحتوى 2"/>
          <p:cNvSpPr>
            <a:spLocks noGrp="1"/>
          </p:cNvSpPr>
          <p:nvPr>
            <p:ph idx="1"/>
          </p:nvPr>
        </p:nvSpPr>
        <p:spPr/>
        <p:txBody>
          <a:bodyPr/>
          <a:lstStyle/>
          <a:p>
            <a:r>
              <a:rPr lang="en-US" dirty="0" smtClean="0">
                <a:solidFill>
                  <a:srgbClr val="C00000"/>
                </a:solidFill>
              </a:rPr>
              <a:t>Mammogram:</a:t>
            </a:r>
          </a:p>
          <a:p>
            <a:pPr lvl="1"/>
            <a:r>
              <a:rPr lang="en-US" dirty="0" smtClean="0"/>
              <a:t>is </a:t>
            </a:r>
            <a:r>
              <a:rPr lang="en-US" dirty="0"/>
              <a:t>an X-ray of the breast. Mammograms are the best way to find breast cancer early, when it is easier to treat and before it is big enough to feel or cause symptoms. Having regular mammograms can lower the risk of dying from breast </a:t>
            </a:r>
            <a:r>
              <a:rPr lang="en-US" dirty="0" smtClean="0"/>
              <a:t>cancer. </a:t>
            </a:r>
          </a:p>
          <a:p>
            <a:pPr marL="457200" lvl="1" indent="0">
              <a:buNone/>
            </a:pPr>
            <a:endParaRPr lang="en-US" dirty="0" smtClean="0"/>
          </a:p>
          <a:p>
            <a:pPr lvl="1"/>
            <a:r>
              <a:rPr lang="en-US" dirty="0" smtClean="0"/>
              <a:t>It is recommended for women over the age of 40 to do mammogram yearly </a:t>
            </a:r>
          </a:p>
          <a:p>
            <a:endParaRPr lang="en-US" dirty="0"/>
          </a:p>
        </p:txBody>
      </p:sp>
    </p:spTree>
    <p:extLst>
      <p:ext uri="{BB962C8B-B14F-4D97-AF65-F5344CB8AC3E}">
        <p14:creationId xmlns:p14="http://schemas.microsoft.com/office/powerpoint/2010/main" val="28933950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r>
              <a:rPr lang="en-US" dirty="0">
                <a:solidFill>
                  <a:srgbClr val="C00000"/>
                </a:solidFill>
              </a:rPr>
              <a:t>Clinical Breast </a:t>
            </a:r>
            <a:r>
              <a:rPr lang="en-US" dirty="0">
                <a:solidFill>
                  <a:srgbClr val="C00000"/>
                </a:solidFill>
              </a:rPr>
              <a:t>Exam (CBE):</a:t>
            </a:r>
          </a:p>
          <a:p>
            <a:pPr lvl="1"/>
            <a:r>
              <a:rPr lang="en-US" dirty="0" smtClean="0"/>
              <a:t> </a:t>
            </a:r>
            <a:r>
              <a:rPr lang="en-US" dirty="0"/>
              <a:t>A clinical breast exam is an examination by a doctor or nurse, who </a:t>
            </a:r>
            <a:r>
              <a:rPr lang="en-US" dirty="0" smtClean="0"/>
              <a:t>uses their hands </a:t>
            </a:r>
            <a:r>
              <a:rPr lang="en-US" dirty="0"/>
              <a:t>to feel for lumps or other </a:t>
            </a:r>
            <a:r>
              <a:rPr lang="en-US" dirty="0" smtClean="0"/>
              <a:t>changes.</a:t>
            </a:r>
          </a:p>
          <a:p>
            <a:pPr lvl="1"/>
            <a:endParaRPr lang="en-US" dirty="0"/>
          </a:p>
          <a:p>
            <a:pPr lvl="1"/>
            <a:r>
              <a:rPr lang="en-US" dirty="0" smtClean="0"/>
              <a:t>Recommended to be done </a:t>
            </a:r>
            <a:r>
              <a:rPr lang="en-US" dirty="0"/>
              <a:t>every 3 years for women in their 20s and 30s and every year for women 40 and over</a:t>
            </a:r>
            <a:endParaRPr lang="en-US" dirty="0" smtClean="0"/>
          </a:p>
          <a:p>
            <a:endParaRPr lang="en-US" dirty="0"/>
          </a:p>
          <a:p>
            <a:endParaRPr lang="en-US" dirty="0"/>
          </a:p>
        </p:txBody>
      </p:sp>
    </p:spTree>
    <p:extLst>
      <p:ext uri="{BB962C8B-B14F-4D97-AF65-F5344CB8AC3E}">
        <p14:creationId xmlns:p14="http://schemas.microsoft.com/office/powerpoint/2010/main" val="35592276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r>
              <a:rPr lang="en-US" dirty="0">
                <a:solidFill>
                  <a:srgbClr val="C00000"/>
                </a:solidFill>
              </a:rPr>
              <a:t>Breast Self Exam (BSE):</a:t>
            </a:r>
          </a:p>
          <a:p>
            <a:pPr lvl="1"/>
            <a:r>
              <a:rPr lang="en-US" dirty="0"/>
              <a:t>A breast self-exam is when </a:t>
            </a:r>
            <a:r>
              <a:rPr lang="en-US" dirty="0" smtClean="0"/>
              <a:t>a women checks her </a:t>
            </a:r>
            <a:r>
              <a:rPr lang="en-US" dirty="0"/>
              <a:t>own breasts for lumps, changes in size or shape of the breast, or any other changes in the breasts or </a:t>
            </a:r>
            <a:r>
              <a:rPr lang="en-US" dirty="0" smtClean="0"/>
              <a:t>armpit.</a:t>
            </a:r>
          </a:p>
          <a:p>
            <a:pPr lvl="1"/>
            <a:endParaRPr lang="en-US" dirty="0" smtClean="0"/>
          </a:p>
          <a:p>
            <a:pPr lvl="1"/>
            <a:r>
              <a:rPr lang="en-US" dirty="0"/>
              <a:t>Women should know how their breasts normally look and feel and report any breast change promptly to their health care provider. Breast self-exam (BSE) is an option </a:t>
            </a:r>
            <a:r>
              <a:rPr lang="en-US" dirty="0" smtClean="0"/>
              <a:t>for </a:t>
            </a:r>
            <a:r>
              <a:rPr lang="en-US" dirty="0"/>
              <a:t>women starting in their </a:t>
            </a:r>
            <a:r>
              <a:rPr lang="en-US" dirty="0" smtClean="0"/>
              <a:t>20s.</a:t>
            </a:r>
            <a:endParaRPr lang="en-US" dirty="0"/>
          </a:p>
        </p:txBody>
      </p:sp>
    </p:spTree>
    <p:extLst>
      <p:ext uri="{BB962C8B-B14F-4D97-AF65-F5344CB8AC3E}">
        <p14:creationId xmlns:p14="http://schemas.microsoft.com/office/powerpoint/2010/main" val="16496787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tsmyviews.com/wp-content/uploads/2011/12/BreastSelfExam.jpg"/>
          <p:cNvPicPr>
            <a:picLocks noChangeAspect="1" noChangeArrowheads="1"/>
          </p:cNvPicPr>
          <p:nvPr/>
        </p:nvPicPr>
        <p:blipFill>
          <a:blip r:embed="rId2"/>
          <a:srcRect/>
          <a:stretch>
            <a:fillRect/>
          </a:stretch>
        </p:blipFill>
        <p:spPr bwMode="auto">
          <a:xfrm>
            <a:off x="1188720" y="0"/>
            <a:ext cx="9681902" cy="6858000"/>
          </a:xfrm>
          <a:prstGeom prst="rect">
            <a:avLst/>
          </a:prstGeom>
          <a:noFill/>
        </p:spPr>
      </p:pic>
    </p:spTree>
    <p:extLst>
      <p:ext uri="{BB962C8B-B14F-4D97-AF65-F5344CB8AC3E}">
        <p14:creationId xmlns:p14="http://schemas.microsoft.com/office/powerpoint/2010/main" val="6772354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Benefits and harms of breast cancer screening</a:t>
            </a:r>
            <a:endParaRPr lang="en-US" dirty="0"/>
          </a:p>
        </p:txBody>
      </p:sp>
      <p:sp>
        <p:nvSpPr>
          <p:cNvPr id="3" name="عنصر نائب للمحتوى 2"/>
          <p:cNvSpPr>
            <a:spLocks noGrp="1"/>
          </p:cNvSpPr>
          <p:nvPr>
            <p:ph idx="1"/>
          </p:nvPr>
        </p:nvSpPr>
        <p:spPr/>
        <p:txBody>
          <a:bodyPr>
            <a:normAutofit lnSpcReduction="10000"/>
          </a:bodyPr>
          <a:lstStyle/>
          <a:p>
            <a:r>
              <a:rPr lang="en-US" dirty="0">
                <a:solidFill>
                  <a:srgbClr val="C00000"/>
                </a:solidFill>
              </a:rPr>
              <a:t>Mammogram</a:t>
            </a:r>
          </a:p>
          <a:p>
            <a:pPr lvl="1"/>
            <a:r>
              <a:rPr lang="en-US" dirty="0" smtClean="0"/>
              <a:t>Benefits:</a:t>
            </a:r>
          </a:p>
          <a:p>
            <a:pPr lvl="2"/>
            <a:r>
              <a:rPr lang="en-US" dirty="0"/>
              <a:t>Decrease in breast cancer </a:t>
            </a:r>
            <a:r>
              <a:rPr lang="en-US" dirty="0" smtClean="0"/>
              <a:t>mortality</a:t>
            </a:r>
          </a:p>
          <a:p>
            <a:pPr lvl="3"/>
            <a:r>
              <a:rPr lang="en-US" i="1" dirty="0" smtClean="0"/>
              <a:t>A study showed that for </a:t>
            </a:r>
            <a:r>
              <a:rPr lang="en-US" i="1" dirty="0"/>
              <a:t>women aged 40 to 74 years, screening with mammography has been associated with a 15% to 20% relative reduction in mortality due to breast cancer</a:t>
            </a:r>
            <a:r>
              <a:rPr lang="en-US" i="1" dirty="0" smtClean="0"/>
              <a:t>.</a:t>
            </a:r>
          </a:p>
          <a:p>
            <a:pPr lvl="1"/>
            <a:r>
              <a:rPr lang="en-US" dirty="0" smtClean="0"/>
              <a:t>Harms:</a:t>
            </a:r>
          </a:p>
          <a:p>
            <a:pPr lvl="2"/>
            <a:r>
              <a:rPr lang="en-US" dirty="0" smtClean="0"/>
              <a:t>Over diagnosis </a:t>
            </a:r>
            <a:r>
              <a:rPr lang="en-US" dirty="0"/>
              <a:t>and Resulting </a:t>
            </a:r>
            <a:r>
              <a:rPr lang="en-US" dirty="0" smtClean="0"/>
              <a:t>in Treatment </a:t>
            </a:r>
            <a:r>
              <a:rPr lang="en-US" dirty="0"/>
              <a:t>of Insignificant </a:t>
            </a:r>
            <a:r>
              <a:rPr lang="en-US" dirty="0" smtClean="0"/>
              <a:t>Cancers</a:t>
            </a:r>
          </a:p>
          <a:p>
            <a:pPr lvl="2"/>
            <a:r>
              <a:rPr lang="en-US" dirty="0"/>
              <a:t>False-Positives with Additional Testing and </a:t>
            </a:r>
            <a:r>
              <a:rPr lang="en-US" dirty="0" smtClean="0"/>
              <a:t>Anxiety</a:t>
            </a:r>
          </a:p>
          <a:p>
            <a:pPr lvl="3"/>
            <a:r>
              <a:rPr lang="en-US" i="1" dirty="0"/>
              <a:t>On average, 10% of women will be recalled from each screening examination for further testing, and only 5 of the 100 women recalled will have </a:t>
            </a:r>
            <a:r>
              <a:rPr lang="en-US" i="1" dirty="0" smtClean="0"/>
              <a:t>cancer</a:t>
            </a:r>
          </a:p>
          <a:p>
            <a:pPr lvl="2"/>
            <a:r>
              <a:rPr lang="en-US" dirty="0"/>
              <a:t>False-Negatives with False Sense of </a:t>
            </a:r>
            <a:r>
              <a:rPr lang="en-US" dirty="0" smtClean="0"/>
              <a:t>Security</a:t>
            </a:r>
          </a:p>
          <a:p>
            <a:pPr lvl="2"/>
            <a:r>
              <a:rPr lang="en-US" dirty="0"/>
              <a:t>Radiation-Induced Breast </a:t>
            </a:r>
            <a:r>
              <a:rPr lang="en-US" dirty="0" smtClean="0"/>
              <a:t>Cancer</a:t>
            </a:r>
          </a:p>
          <a:p>
            <a:pPr lvl="3"/>
            <a:r>
              <a:rPr lang="en-US" i="1" dirty="0"/>
              <a:t> Theoretically, annual mammograms in women aged 40 to 80 years may cause up to one breast cancer per 1,000 women</a:t>
            </a:r>
            <a:endParaRPr lang="en-US" i="1" dirty="0" smtClean="0"/>
          </a:p>
        </p:txBody>
      </p:sp>
    </p:spTree>
    <p:extLst>
      <p:ext uri="{BB962C8B-B14F-4D97-AF65-F5344CB8AC3E}">
        <p14:creationId xmlns:p14="http://schemas.microsoft.com/office/powerpoint/2010/main" val="33351112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rgbClr val="C00000"/>
                </a:solidFill>
              </a:rPr>
              <a:t>Clinical Breast </a:t>
            </a:r>
            <a:r>
              <a:rPr lang="en-US" dirty="0">
                <a:solidFill>
                  <a:srgbClr val="C00000"/>
                </a:solidFill>
              </a:rPr>
              <a:t>Examination</a:t>
            </a:r>
          </a:p>
          <a:p>
            <a:pPr lvl="1"/>
            <a:r>
              <a:rPr lang="en-US" dirty="0" smtClean="0"/>
              <a:t>Benefits:</a:t>
            </a:r>
          </a:p>
          <a:p>
            <a:pPr lvl="2"/>
            <a:r>
              <a:rPr lang="en-US" dirty="0"/>
              <a:t> has not been tested </a:t>
            </a:r>
            <a:r>
              <a:rPr lang="en-US" dirty="0" smtClean="0"/>
              <a:t>independently it </a:t>
            </a:r>
            <a:r>
              <a:rPr lang="en-US" dirty="0"/>
              <a:t>was used in conjunction with mammography </a:t>
            </a:r>
            <a:r>
              <a:rPr lang="en-US" dirty="0" smtClean="0"/>
              <a:t>and showed </a:t>
            </a:r>
            <a:r>
              <a:rPr lang="en-US" dirty="0"/>
              <a:t>equivalent benefit for both </a:t>
            </a:r>
            <a:r>
              <a:rPr lang="en-US" dirty="0" smtClean="0"/>
              <a:t>modalities</a:t>
            </a:r>
          </a:p>
          <a:p>
            <a:pPr lvl="1"/>
            <a:r>
              <a:rPr lang="en-US" dirty="0" smtClean="0"/>
              <a:t>Harms:</a:t>
            </a:r>
          </a:p>
          <a:p>
            <a:pPr lvl="2"/>
            <a:r>
              <a:rPr lang="en-US" dirty="0"/>
              <a:t>False-Positives with Additional Testing and </a:t>
            </a:r>
            <a:r>
              <a:rPr lang="en-US" dirty="0" smtClean="0"/>
              <a:t>Anxiety</a:t>
            </a:r>
          </a:p>
          <a:p>
            <a:pPr lvl="2"/>
            <a:r>
              <a:rPr lang="en-US" dirty="0"/>
              <a:t>False-Negatives with Potential False Reassurance</a:t>
            </a:r>
          </a:p>
          <a:p>
            <a:endParaRPr lang="en-US" dirty="0"/>
          </a:p>
        </p:txBody>
      </p:sp>
    </p:spTree>
    <p:extLst>
      <p:ext uri="{BB962C8B-B14F-4D97-AF65-F5344CB8AC3E}">
        <p14:creationId xmlns:p14="http://schemas.microsoft.com/office/powerpoint/2010/main" val="2390876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
            </a:r>
            <a:br>
              <a:rPr lang="en-US" sz="4000" dirty="0" smtClean="0"/>
            </a:br>
            <a:r>
              <a:rPr lang="en-US" sz="4000" dirty="0" smtClean="0"/>
              <a:t>Q1)</a:t>
            </a:r>
            <a:r>
              <a:rPr lang="en-US" sz="4000" dirty="0"/>
              <a:t> Which of the following are the most important and clinically useful risk factors for breast cancer</a:t>
            </a:r>
            <a:r>
              <a:rPr lang="en-US" sz="4000" dirty="0" smtClean="0"/>
              <a:t>?</a:t>
            </a:r>
            <a:r>
              <a:rPr lang="en-US" sz="4000" dirty="0"/>
              <a:t/>
            </a:r>
            <a:br>
              <a:rPr lang="en-US" sz="4000" dirty="0"/>
            </a:br>
            <a:r>
              <a:rPr lang="en-US" sz="4000" dirty="0" smtClean="0"/>
              <a:t>.</a:t>
            </a:r>
            <a:endParaRPr lang="ar-SA" sz="4000" dirty="0"/>
          </a:p>
        </p:txBody>
      </p:sp>
      <p:sp>
        <p:nvSpPr>
          <p:cNvPr id="3" name="Content Placeholder 2"/>
          <p:cNvSpPr>
            <a:spLocks noGrp="1"/>
          </p:cNvSpPr>
          <p:nvPr>
            <p:ph idx="1"/>
          </p:nvPr>
        </p:nvSpPr>
        <p:spPr/>
        <p:txBody>
          <a:bodyPr/>
          <a:lstStyle/>
          <a:p>
            <a:pPr marL="0" indent="0">
              <a:buNone/>
            </a:pPr>
            <a:endParaRPr lang="en-US" dirty="0" smtClean="0"/>
          </a:p>
          <a:p>
            <a:pPr marL="514350" indent="-514350">
              <a:buFont typeface="+mj-lt"/>
              <a:buAutoNum type="alphaUcPeriod"/>
            </a:pPr>
            <a:endParaRPr lang="en-US" dirty="0"/>
          </a:p>
          <a:p>
            <a:pPr marL="514350" indent="-514350">
              <a:buFont typeface="+mj-lt"/>
              <a:buAutoNum type="alphaUcPeriod"/>
            </a:pPr>
            <a:r>
              <a:rPr lang="en-US" dirty="0" smtClean="0"/>
              <a:t>Fibrocystic </a:t>
            </a:r>
            <a:r>
              <a:rPr lang="en-US" dirty="0"/>
              <a:t>disease, age, and gender</a:t>
            </a:r>
            <a:r>
              <a:rPr lang="en-US" dirty="0" smtClean="0"/>
              <a:t>.</a:t>
            </a:r>
          </a:p>
          <a:p>
            <a:pPr marL="514350" indent="-514350">
              <a:buFont typeface="+mj-lt"/>
              <a:buAutoNum type="alphaUcPeriod"/>
            </a:pPr>
            <a:r>
              <a:rPr lang="en-US" dirty="0" smtClean="0"/>
              <a:t>Cysts</a:t>
            </a:r>
            <a:r>
              <a:rPr lang="en-US" dirty="0"/>
              <a:t>, family history in immediate relatives, and gender.</a:t>
            </a:r>
          </a:p>
          <a:p>
            <a:pPr marL="514350" indent="-514350">
              <a:buFont typeface="+mj-lt"/>
              <a:buAutoNum type="alphaUcPeriod"/>
            </a:pPr>
            <a:r>
              <a:rPr lang="en-US" dirty="0" smtClean="0"/>
              <a:t>Age</a:t>
            </a:r>
            <a:r>
              <a:rPr lang="en-US" dirty="0"/>
              <a:t>, gender, and family history in immediate relatives.</a:t>
            </a:r>
          </a:p>
          <a:p>
            <a:pPr marL="514350" indent="-514350">
              <a:buFont typeface="+mj-lt"/>
              <a:buAutoNum type="alphaUcPeriod"/>
            </a:pPr>
            <a:r>
              <a:rPr lang="en-US" dirty="0" smtClean="0"/>
              <a:t>Obesity</a:t>
            </a:r>
            <a:r>
              <a:rPr lang="en-US" dirty="0"/>
              <a:t>, </a:t>
            </a:r>
            <a:r>
              <a:rPr lang="en-US" dirty="0" err="1"/>
              <a:t>nulliparity</a:t>
            </a:r>
            <a:r>
              <a:rPr lang="en-US" dirty="0"/>
              <a:t>, and alcohol use</a:t>
            </a:r>
            <a:endParaRPr lang="ar-SA" dirty="0"/>
          </a:p>
          <a:p>
            <a:pPr marL="0" indent="0">
              <a:buNone/>
            </a:pPr>
            <a:endParaRPr lang="ar-SA" dirty="0"/>
          </a:p>
        </p:txBody>
      </p:sp>
    </p:spTree>
    <p:extLst>
      <p:ext uri="{BB962C8B-B14F-4D97-AF65-F5344CB8AC3E}">
        <p14:creationId xmlns:p14="http://schemas.microsoft.com/office/powerpoint/2010/main" val="22510416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rgbClr val="C00000"/>
                </a:solidFill>
              </a:rPr>
              <a:t>Breast Self Examination</a:t>
            </a:r>
          </a:p>
          <a:p>
            <a:pPr lvl="1"/>
            <a:r>
              <a:rPr lang="en-US" dirty="0" smtClean="0"/>
              <a:t>Benefits:</a:t>
            </a:r>
          </a:p>
          <a:p>
            <a:pPr lvl="2"/>
            <a:r>
              <a:rPr lang="en-US" dirty="0"/>
              <a:t>Breast </a:t>
            </a:r>
            <a:r>
              <a:rPr lang="en-US" dirty="0" smtClean="0"/>
              <a:t>self examination has </a:t>
            </a:r>
            <a:r>
              <a:rPr lang="en-US" dirty="0"/>
              <a:t>been compared to usual care (no screening activity) and has not been shown to reduce breast cancer </a:t>
            </a:r>
            <a:r>
              <a:rPr lang="en-US" dirty="0" smtClean="0"/>
              <a:t>mortality</a:t>
            </a:r>
          </a:p>
          <a:p>
            <a:pPr lvl="1"/>
            <a:r>
              <a:rPr lang="en-US" dirty="0" smtClean="0"/>
              <a:t>Harms:</a:t>
            </a:r>
          </a:p>
          <a:p>
            <a:pPr lvl="2"/>
            <a:r>
              <a:rPr lang="en-US" dirty="0"/>
              <a:t>Based on solid evidence, formal instruction and encouragement to perform BSE leads to more breast biopsies and diagnosis of more benign breast lesions.</a:t>
            </a:r>
          </a:p>
        </p:txBody>
      </p:sp>
    </p:spTree>
    <p:extLst>
      <p:ext uri="{BB962C8B-B14F-4D97-AF65-F5344CB8AC3E}">
        <p14:creationId xmlns:p14="http://schemas.microsoft.com/office/powerpoint/2010/main" val="1949227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smtClean="0"/>
              <a:t>Cervical Cancer</a:t>
            </a:r>
            <a:endParaRPr lang="en-US" dirty="0"/>
          </a:p>
        </p:txBody>
      </p:sp>
    </p:spTree>
    <p:extLst>
      <p:ext uri="{BB962C8B-B14F-4D97-AF65-F5344CB8AC3E}">
        <p14:creationId xmlns:p14="http://schemas.microsoft.com/office/powerpoint/2010/main" val="18553562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Epidemiology</a:t>
            </a:r>
            <a:endParaRPr lang="en-US" dirty="0"/>
          </a:p>
        </p:txBody>
      </p:sp>
      <p:sp>
        <p:nvSpPr>
          <p:cNvPr id="3" name="عنصر نائب للمحتوى 2"/>
          <p:cNvSpPr>
            <a:spLocks noGrp="1"/>
          </p:cNvSpPr>
          <p:nvPr>
            <p:ph idx="1"/>
          </p:nvPr>
        </p:nvSpPr>
        <p:spPr/>
        <p:txBody>
          <a:bodyPr>
            <a:normAutofit lnSpcReduction="10000"/>
          </a:bodyPr>
          <a:lstStyle/>
          <a:p>
            <a:r>
              <a:rPr lang="en-US" dirty="0"/>
              <a:t>Worldwide, cervical cancer is both </a:t>
            </a:r>
            <a:r>
              <a:rPr lang="en-US" dirty="0" smtClean="0"/>
              <a:t>the fourth most common cause of cancer, </a:t>
            </a:r>
            <a:r>
              <a:rPr lang="en-US" dirty="0"/>
              <a:t>and </a:t>
            </a:r>
            <a:r>
              <a:rPr lang="en-US" dirty="0" smtClean="0"/>
              <a:t>fourth most common cause of deaths </a:t>
            </a:r>
            <a:r>
              <a:rPr lang="en-US" dirty="0"/>
              <a:t>from cancer in </a:t>
            </a:r>
            <a:r>
              <a:rPr lang="en-US" dirty="0" smtClean="0"/>
              <a:t>women</a:t>
            </a:r>
          </a:p>
          <a:p>
            <a:r>
              <a:rPr lang="en-US" dirty="0"/>
              <a:t>More than one-half of women who develop cervical cancer have not been screened </a:t>
            </a:r>
            <a:r>
              <a:rPr lang="en-US" dirty="0" smtClean="0"/>
              <a:t>appropriately</a:t>
            </a:r>
          </a:p>
          <a:p>
            <a:r>
              <a:rPr lang="en-US" dirty="0" smtClean="0"/>
              <a:t>It </a:t>
            </a:r>
            <a:r>
              <a:rPr lang="en-US" dirty="0"/>
              <a:t>is estimated that over 6 million people are infected with genital HPV in the United States each year </a:t>
            </a:r>
          </a:p>
          <a:p>
            <a:r>
              <a:rPr lang="en-US" dirty="0" smtClean="0"/>
              <a:t>Approximately 80% of cervical cancers occur in developing countries</a:t>
            </a:r>
          </a:p>
          <a:p>
            <a:r>
              <a:rPr lang="en-US" dirty="0"/>
              <a:t>The majority of cases are squamous cell </a:t>
            </a:r>
            <a:r>
              <a:rPr lang="en-US" dirty="0" smtClean="0"/>
              <a:t>carcinoma, </a:t>
            </a:r>
            <a:r>
              <a:rPr lang="en-US" dirty="0" smtClean="0"/>
              <a:t>and adenocarcinomas </a:t>
            </a:r>
            <a:r>
              <a:rPr lang="en-US" dirty="0"/>
              <a:t>are less common </a:t>
            </a:r>
          </a:p>
        </p:txBody>
      </p:sp>
    </p:spTree>
    <p:extLst>
      <p:ext uri="{BB962C8B-B14F-4D97-AF65-F5344CB8AC3E}">
        <p14:creationId xmlns:p14="http://schemas.microsoft.com/office/powerpoint/2010/main" val="13889629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Cervical Cancer in Saudi Arabia</a:t>
            </a:r>
            <a:endParaRPr lang="ar-SA" dirty="0"/>
          </a:p>
        </p:txBody>
      </p:sp>
      <p:sp>
        <p:nvSpPr>
          <p:cNvPr id="3" name="Content Placeholder 2"/>
          <p:cNvSpPr>
            <a:spLocks noGrp="1"/>
          </p:cNvSpPr>
          <p:nvPr>
            <p:ph idx="1"/>
          </p:nvPr>
        </p:nvSpPr>
        <p:spPr/>
        <p:txBody>
          <a:bodyPr/>
          <a:lstStyle/>
          <a:p>
            <a:r>
              <a:rPr lang="en-US" dirty="0"/>
              <a:t>Saudi Arabia has a population of 6.51 millions women ages 15 years </a:t>
            </a:r>
            <a:r>
              <a:rPr lang="en-US" dirty="0" smtClean="0"/>
              <a:t>and older </a:t>
            </a:r>
            <a:r>
              <a:rPr lang="en-US" dirty="0"/>
              <a:t>who are at risk of developing cervical cancer</a:t>
            </a:r>
          </a:p>
          <a:p>
            <a:r>
              <a:rPr lang="en-US" dirty="0" smtClean="0"/>
              <a:t>Cervical </a:t>
            </a:r>
            <a:r>
              <a:rPr lang="en-US" dirty="0"/>
              <a:t>cancer ranks as the 11th most frequent cancer among women in Saudi Arabia, and the 8th most frequent cancer among women between 15 and 44 years of </a:t>
            </a:r>
            <a:r>
              <a:rPr lang="en-US" dirty="0" smtClean="0"/>
              <a:t>age</a:t>
            </a:r>
          </a:p>
          <a:p>
            <a:r>
              <a:rPr lang="en-US" dirty="0"/>
              <a:t>Current estimates indicate that every year 152 women are </a:t>
            </a:r>
            <a:r>
              <a:rPr lang="en-US" dirty="0" smtClean="0"/>
              <a:t>diagnosed with </a:t>
            </a:r>
            <a:r>
              <a:rPr lang="en-US" dirty="0"/>
              <a:t>cervical cancer and 55 die from the </a:t>
            </a:r>
            <a:r>
              <a:rPr lang="en-US" dirty="0" smtClean="0"/>
              <a:t>disease in Saudi Arabia</a:t>
            </a:r>
          </a:p>
          <a:p>
            <a:endParaRPr lang="en-US" dirty="0"/>
          </a:p>
          <a:p>
            <a:endParaRPr lang="ar-SA" dirty="0"/>
          </a:p>
        </p:txBody>
      </p:sp>
    </p:spTree>
    <p:extLst>
      <p:ext uri="{BB962C8B-B14F-4D97-AF65-F5344CB8AC3E}">
        <p14:creationId xmlns:p14="http://schemas.microsoft.com/office/powerpoint/2010/main" val="25391288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384800"/>
          </a:xfrm>
          <a:prstGeom prst="rect">
            <a:avLst/>
          </a:prstGeom>
        </p:spPr>
      </p:pic>
      <p:sp>
        <p:nvSpPr>
          <p:cNvPr id="5" name="عنوان 4"/>
          <p:cNvSpPr>
            <a:spLocks noGrp="1"/>
          </p:cNvSpPr>
          <p:nvPr>
            <p:ph type="title"/>
          </p:nvPr>
        </p:nvSpPr>
        <p:spPr>
          <a:xfrm>
            <a:off x="722290" y="5384800"/>
            <a:ext cx="10515600" cy="1325563"/>
          </a:xfrm>
        </p:spPr>
        <p:txBody>
          <a:bodyPr>
            <a:noAutofit/>
          </a:bodyPr>
          <a:lstStyle/>
          <a:p>
            <a:r>
              <a:rPr lang="en-US" sz="2000" dirty="0" smtClean="0"/>
              <a:t>Death </a:t>
            </a:r>
            <a:r>
              <a:rPr lang="en-US" sz="2000" dirty="0"/>
              <a:t>from cervical cancer per 100,000 inhabitants in 2004.</a:t>
            </a:r>
          </a:p>
        </p:txBody>
      </p:sp>
      <p:pic>
        <p:nvPicPr>
          <p:cNvPr id="9" name="عنصر نائب للمحتوى 6"/>
          <p:cNvPicPr>
            <a:picLocks noChangeAspect="1"/>
          </p:cNvPicPr>
          <p:nvPr/>
        </p:nvPicPr>
        <p:blipFill rotWithShape="1">
          <a:blip r:embed="rId3"/>
          <a:srcRect l="77486" t="42022" r="5649" b="41504"/>
          <a:stretch/>
        </p:blipFill>
        <p:spPr>
          <a:xfrm>
            <a:off x="347728" y="3374265"/>
            <a:ext cx="1944711" cy="1519707"/>
          </a:xfrm>
          <a:prstGeom prst="rect">
            <a:avLst/>
          </a:prstGeom>
        </p:spPr>
      </p:pic>
    </p:spTree>
    <p:extLst>
      <p:ext uri="{BB962C8B-B14F-4D97-AF65-F5344CB8AC3E}">
        <p14:creationId xmlns:p14="http://schemas.microsoft.com/office/powerpoint/2010/main" val="34854840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Risk Factors</a:t>
            </a:r>
            <a:endParaRPr lang="en-US" dirty="0"/>
          </a:p>
        </p:txBody>
      </p:sp>
      <p:sp>
        <p:nvSpPr>
          <p:cNvPr id="3" name="عنصر نائب للمحتوى 2"/>
          <p:cNvSpPr>
            <a:spLocks noGrp="1"/>
          </p:cNvSpPr>
          <p:nvPr>
            <p:ph sz="half" idx="1"/>
          </p:nvPr>
        </p:nvSpPr>
        <p:spPr/>
        <p:txBody>
          <a:bodyPr>
            <a:normAutofit fontScale="85000" lnSpcReduction="20000"/>
          </a:bodyPr>
          <a:lstStyle/>
          <a:p>
            <a:r>
              <a:rPr lang="en-US" b="1" dirty="0" smtClean="0">
                <a:solidFill>
                  <a:srgbClr val="FF0000"/>
                </a:solidFill>
              </a:rPr>
              <a:t>HPV (16, 18)</a:t>
            </a:r>
          </a:p>
          <a:p>
            <a:pPr lvl="1"/>
            <a:r>
              <a:rPr lang="en-US" dirty="0" smtClean="0"/>
              <a:t>HPV Exposure</a:t>
            </a:r>
            <a:endParaRPr lang="en-US" b="1" dirty="0" smtClean="0"/>
          </a:p>
          <a:p>
            <a:r>
              <a:rPr lang="en-US" b="1" dirty="0" smtClean="0"/>
              <a:t>HPV (31,32,33)…less important</a:t>
            </a:r>
          </a:p>
          <a:p>
            <a:r>
              <a:rPr lang="en-US" b="1" dirty="0" smtClean="0"/>
              <a:t>Smoking</a:t>
            </a:r>
          </a:p>
          <a:p>
            <a:r>
              <a:rPr lang="en-US" b="1" dirty="0" smtClean="0"/>
              <a:t>Oral Contraceptives</a:t>
            </a:r>
          </a:p>
          <a:p>
            <a:r>
              <a:rPr lang="en-US" b="1" dirty="0" smtClean="0"/>
              <a:t>Parity</a:t>
            </a:r>
          </a:p>
          <a:p>
            <a:pPr lvl="1"/>
            <a:r>
              <a:rPr lang="en-US" i="1" dirty="0" smtClean="0"/>
              <a:t>15% higher in women who have had 1 full-term pregnancy</a:t>
            </a:r>
          </a:p>
          <a:p>
            <a:pPr lvl="1"/>
            <a:r>
              <a:rPr lang="en-US" i="1" dirty="0" smtClean="0"/>
              <a:t>64% higher in those with 7+ full-term pregnancies</a:t>
            </a:r>
          </a:p>
          <a:p>
            <a:r>
              <a:rPr lang="en-US" b="1" dirty="0" smtClean="0"/>
              <a:t>Age at first full-term pregnancy</a:t>
            </a:r>
          </a:p>
          <a:p>
            <a:pPr lvl="1"/>
            <a:r>
              <a:rPr lang="en-US" i="1" dirty="0" smtClean="0"/>
              <a:t>77% higher in those under 17 years old</a:t>
            </a:r>
          </a:p>
          <a:p>
            <a:r>
              <a:rPr lang="en-US" b="1" dirty="0" smtClean="0"/>
              <a:t>Immunosuppression</a:t>
            </a:r>
          </a:p>
          <a:p>
            <a:endParaRPr lang="en-US" dirty="0" smtClean="0"/>
          </a:p>
          <a:p>
            <a:endParaRPr lang="en-US" dirty="0"/>
          </a:p>
        </p:txBody>
      </p:sp>
      <p:sp>
        <p:nvSpPr>
          <p:cNvPr id="4" name="عنصر نائب للمحتوى 3"/>
          <p:cNvSpPr>
            <a:spLocks noGrp="1"/>
          </p:cNvSpPr>
          <p:nvPr>
            <p:ph sz="half" idx="2"/>
          </p:nvPr>
        </p:nvSpPr>
        <p:spPr/>
        <p:txBody>
          <a:bodyPr>
            <a:normAutofit fontScale="85000" lnSpcReduction="20000"/>
          </a:bodyPr>
          <a:lstStyle/>
          <a:p>
            <a:r>
              <a:rPr lang="en-US" b="1" dirty="0" smtClean="0"/>
              <a:t>Family History (First degree relative)</a:t>
            </a:r>
          </a:p>
          <a:p>
            <a:pPr lvl="1"/>
            <a:r>
              <a:rPr lang="en-US" dirty="0" smtClean="0"/>
              <a:t> </a:t>
            </a:r>
            <a:r>
              <a:rPr lang="en-US" i="1" dirty="0" smtClean="0"/>
              <a:t>squamous cell carcinoma risk is 74-80%</a:t>
            </a:r>
          </a:p>
          <a:p>
            <a:pPr lvl="1"/>
            <a:r>
              <a:rPr lang="en-US" i="1" dirty="0" smtClean="0"/>
              <a:t> adenocarcinoma risk is 39-69%</a:t>
            </a:r>
          </a:p>
          <a:p>
            <a:r>
              <a:rPr lang="en-US" b="1" dirty="0" smtClean="0"/>
              <a:t>Age (25 – 65)</a:t>
            </a:r>
          </a:p>
          <a:p>
            <a:endParaRPr lang="en-US" dirty="0"/>
          </a:p>
        </p:txBody>
      </p:sp>
    </p:spTree>
    <p:extLst>
      <p:ext uri="{BB962C8B-B14F-4D97-AF65-F5344CB8AC3E}">
        <p14:creationId xmlns:p14="http://schemas.microsoft.com/office/powerpoint/2010/main" val="6730919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HPV Vaccination</a:t>
            </a:r>
            <a:endParaRPr lang="ar-SA" dirty="0"/>
          </a:p>
        </p:txBody>
      </p:sp>
      <p:sp>
        <p:nvSpPr>
          <p:cNvPr id="3" name="Content Placeholder 2"/>
          <p:cNvSpPr>
            <a:spLocks noGrp="1"/>
          </p:cNvSpPr>
          <p:nvPr>
            <p:ph idx="1"/>
          </p:nvPr>
        </p:nvSpPr>
        <p:spPr/>
        <p:txBody>
          <a:bodyPr/>
          <a:lstStyle/>
          <a:p>
            <a:r>
              <a:rPr lang="en-US" dirty="0" smtClean="0"/>
              <a:t>Gardasil</a:t>
            </a:r>
            <a:r>
              <a:rPr lang="en-US" dirty="0"/>
              <a:t> is used in the national NHS cervical cancer vaccination </a:t>
            </a:r>
            <a:r>
              <a:rPr lang="en-US" dirty="0" smtClean="0"/>
              <a:t>program. </a:t>
            </a:r>
            <a:r>
              <a:rPr lang="en-US" dirty="0"/>
              <a:t>Gardasil protects against </a:t>
            </a:r>
            <a:r>
              <a:rPr lang="en-US" dirty="0" smtClean="0"/>
              <a:t>HPV type (6,11,16 and 18)</a:t>
            </a:r>
          </a:p>
          <a:p>
            <a:r>
              <a:rPr lang="en-US" dirty="0" smtClean="0"/>
              <a:t>The </a:t>
            </a:r>
            <a:r>
              <a:rPr lang="en-US" dirty="0"/>
              <a:t>incidence and mortality rates are related to the presence of screening and HPV vaccination </a:t>
            </a:r>
            <a:r>
              <a:rPr lang="en-US" dirty="0" smtClean="0"/>
              <a:t>programs</a:t>
            </a:r>
            <a:endParaRPr lang="en-US" dirty="0"/>
          </a:p>
          <a:p>
            <a:endParaRPr lang="ar-SA" dirty="0"/>
          </a:p>
        </p:txBody>
      </p:sp>
    </p:spTree>
    <p:extLst>
      <p:ext uri="{BB962C8B-B14F-4D97-AF65-F5344CB8AC3E}">
        <p14:creationId xmlns:p14="http://schemas.microsoft.com/office/powerpoint/2010/main" val="25090989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100" t="12755" r="23000" b="46533"/>
          <a:stretch/>
        </p:blipFill>
        <p:spPr bwMode="auto">
          <a:xfrm>
            <a:off x="609600" y="305727"/>
            <a:ext cx="10678160" cy="437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600" y="4937125"/>
            <a:ext cx="6400800" cy="1325563"/>
          </a:xfrm>
        </p:spPr>
        <p:txBody>
          <a:bodyPr>
            <a:noAutofit/>
          </a:bodyPr>
          <a:lstStyle/>
          <a:p>
            <a:r>
              <a:rPr lang="en-US" sz="1600" dirty="0" smtClean="0"/>
              <a:t>1-Advisory Committee on Immunization Practices</a:t>
            </a:r>
            <a:br>
              <a:rPr lang="en-US" sz="1600" dirty="0" smtClean="0"/>
            </a:br>
            <a:r>
              <a:rPr lang="en-US" sz="1600" dirty="0" smtClean="0"/>
              <a:t>2-The </a:t>
            </a:r>
            <a:r>
              <a:rPr lang="en-US" sz="1600" dirty="0"/>
              <a:t>American Congress of Obstetricians and </a:t>
            </a:r>
            <a:r>
              <a:rPr lang="en-US" sz="1600" dirty="0" smtClean="0"/>
              <a:t>Gynecologists </a:t>
            </a:r>
            <a:br>
              <a:rPr lang="en-US" sz="1600" dirty="0" smtClean="0"/>
            </a:br>
            <a:r>
              <a:rPr lang="en-US" sz="1600" dirty="0" smtClean="0"/>
              <a:t>3-American </a:t>
            </a:r>
            <a:r>
              <a:rPr lang="en-US" sz="1600" dirty="0"/>
              <a:t>Academy of Family </a:t>
            </a:r>
            <a:r>
              <a:rPr lang="en-US" sz="1600" dirty="0" smtClean="0"/>
              <a:t>Physicians  </a:t>
            </a:r>
            <a:br>
              <a:rPr lang="en-US" sz="1600" dirty="0" smtClean="0"/>
            </a:br>
            <a:r>
              <a:rPr lang="en-US" sz="1600" dirty="0" smtClean="0"/>
              <a:t>4-</a:t>
            </a:r>
            <a:r>
              <a:rPr lang="en-GB" sz="1600" dirty="0"/>
              <a:t>American College Health </a:t>
            </a:r>
            <a:r>
              <a:rPr lang="en-GB" sz="1600" dirty="0" smtClean="0"/>
              <a:t>Association</a:t>
            </a:r>
            <a:r>
              <a:rPr lang="en-US" sz="2000" dirty="0"/>
              <a:t/>
            </a:r>
            <a:br>
              <a:rPr lang="en-US" sz="2000" dirty="0"/>
            </a:br>
            <a:endParaRPr lang="ar-SA" sz="2000" dirty="0"/>
          </a:p>
        </p:txBody>
      </p:sp>
    </p:spTree>
    <p:extLst>
      <p:ext uri="{BB962C8B-B14F-4D97-AF65-F5344CB8AC3E}">
        <p14:creationId xmlns:p14="http://schemas.microsoft.com/office/powerpoint/2010/main" val="32739594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Cases for HPV Vaccine</a:t>
            </a:r>
            <a:endParaRPr lang="ar-SA" dirty="0"/>
          </a:p>
        </p:txBody>
      </p:sp>
      <p:sp>
        <p:nvSpPr>
          <p:cNvPr id="3" name="Content Placeholder 2"/>
          <p:cNvSpPr>
            <a:spLocks noGrp="1"/>
          </p:cNvSpPr>
          <p:nvPr>
            <p:ph idx="1"/>
          </p:nvPr>
        </p:nvSpPr>
        <p:spPr/>
        <p:txBody>
          <a:bodyPr/>
          <a:lstStyle/>
          <a:p>
            <a:r>
              <a:rPr lang="en-US" dirty="0">
                <a:solidFill>
                  <a:srgbClr val="C00000"/>
                </a:solidFill>
              </a:rPr>
              <a:t>Immunosuppression</a:t>
            </a:r>
          </a:p>
          <a:p>
            <a:pPr lvl="1"/>
            <a:r>
              <a:rPr lang="en-US" dirty="0" smtClean="0"/>
              <a:t>Can be vaccinated (not live)</a:t>
            </a:r>
          </a:p>
          <a:p>
            <a:r>
              <a:rPr lang="en-US" dirty="0">
                <a:solidFill>
                  <a:srgbClr val="C00000"/>
                </a:solidFill>
              </a:rPr>
              <a:t>Lactating </a:t>
            </a:r>
            <a:r>
              <a:rPr lang="en-US" dirty="0">
                <a:solidFill>
                  <a:srgbClr val="C00000"/>
                </a:solidFill>
              </a:rPr>
              <a:t>wom</a:t>
            </a:r>
            <a:r>
              <a:rPr lang="en-US" dirty="0">
                <a:solidFill>
                  <a:srgbClr val="C00000"/>
                </a:solidFill>
              </a:rPr>
              <a:t>en</a:t>
            </a:r>
          </a:p>
          <a:p>
            <a:pPr lvl="1"/>
            <a:r>
              <a:rPr lang="en-US" dirty="0" smtClean="0"/>
              <a:t>Can receive vaccine</a:t>
            </a:r>
          </a:p>
          <a:p>
            <a:r>
              <a:rPr lang="en-US" dirty="0">
                <a:solidFill>
                  <a:srgbClr val="C00000"/>
                </a:solidFill>
              </a:rPr>
              <a:t>Pregnant</a:t>
            </a:r>
            <a:r>
              <a:rPr lang="en-US" dirty="0" smtClean="0"/>
              <a:t> </a:t>
            </a:r>
            <a:r>
              <a:rPr lang="en-US" dirty="0">
                <a:solidFill>
                  <a:srgbClr val="C00000"/>
                </a:solidFill>
              </a:rPr>
              <a:t>women</a:t>
            </a:r>
          </a:p>
          <a:p>
            <a:pPr lvl="1"/>
            <a:r>
              <a:rPr lang="en-US" dirty="0" smtClean="0"/>
              <a:t>Should be initiated after the pregnancy</a:t>
            </a:r>
          </a:p>
          <a:p>
            <a:pPr lvl="1"/>
            <a:r>
              <a:rPr lang="en-US" dirty="0" smtClean="0"/>
              <a:t>If found pregnant after the initiation of the vaccine, completion should be delayed until after the pregnancy</a:t>
            </a:r>
          </a:p>
          <a:p>
            <a:pPr marL="457200" lvl="1" indent="0">
              <a:buNone/>
            </a:pPr>
            <a:endParaRPr lang="ar-SA" dirty="0"/>
          </a:p>
        </p:txBody>
      </p:sp>
    </p:spTree>
    <p:extLst>
      <p:ext uri="{BB962C8B-B14F-4D97-AF65-F5344CB8AC3E}">
        <p14:creationId xmlns:p14="http://schemas.microsoft.com/office/powerpoint/2010/main" val="12356532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3" name="Content Placeholder 2"/>
          <p:cNvSpPr>
            <a:spLocks noGrp="1"/>
          </p:cNvSpPr>
          <p:nvPr>
            <p:ph idx="1"/>
          </p:nvPr>
        </p:nvSpPr>
        <p:spPr/>
        <p:txBody>
          <a:bodyPr/>
          <a:lstStyle/>
          <a:p>
            <a:r>
              <a:rPr lang="en-US" dirty="0">
                <a:solidFill>
                  <a:srgbClr val="C00000"/>
                </a:solidFill>
              </a:rPr>
              <a:t>Benefits</a:t>
            </a:r>
          </a:p>
          <a:p>
            <a:pPr lvl="1"/>
            <a:r>
              <a:rPr lang="en-US" dirty="0"/>
              <a:t>Prevent anal, vulvar, and vaginal cancers and pre-cancers linked to these types of HPV</a:t>
            </a:r>
          </a:p>
          <a:p>
            <a:pPr lvl="1"/>
            <a:r>
              <a:rPr lang="en-US" dirty="0"/>
              <a:t>Prevent genital and anal warts</a:t>
            </a:r>
          </a:p>
          <a:p>
            <a:r>
              <a:rPr lang="en-US" dirty="0">
                <a:solidFill>
                  <a:srgbClr val="C00000"/>
                </a:solidFill>
              </a:rPr>
              <a:t>Issues</a:t>
            </a:r>
          </a:p>
          <a:p>
            <a:pPr lvl="1"/>
            <a:r>
              <a:rPr lang="en-US" dirty="0" smtClean="0"/>
              <a:t>Side effects</a:t>
            </a:r>
          </a:p>
          <a:p>
            <a:pPr lvl="1"/>
            <a:r>
              <a:rPr lang="en-US" dirty="0" smtClean="0"/>
              <a:t>Research show that the vaccine is not beneficial for previously infected patients</a:t>
            </a:r>
          </a:p>
          <a:p>
            <a:pPr lvl="1"/>
            <a:endParaRPr lang="en-US" dirty="0"/>
          </a:p>
          <a:p>
            <a:endParaRPr lang="en-US" dirty="0" smtClean="0"/>
          </a:p>
          <a:p>
            <a:endParaRPr lang="en-US" dirty="0"/>
          </a:p>
          <a:p>
            <a:endParaRPr lang="en-US" dirty="0" smtClean="0"/>
          </a:p>
          <a:p>
            <a:pPr marL="457200" lvl="1" indent="0">
              <a:buNone/>
            </a:pPr>
            <a:endParaRPr lang="en-US" dirty="0" smtClean="0"/>
          </a:p>
        </p:txBody>
      </p:sp>
    </p:spTree>
    <p:extLst>
      <p:ext uri="{BB962C8B-B14F-4D97-AF65-F5344CB8AC3E}">
        <p14:creationId xmlns:p14="http://schemas.microsoft.com/office/powerpoint/2010/main" val="241361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Q2) Which one of the following is the best screening method for breast cancer in a 45 year old lady ?</a:t>
            </a:r>
            <a:endParaRPr lang="ar-SA" dirty="0"/>
          </a:p>
        </p:txBody>
      </p:sp>
      <p:sp>
        <p:nvSpPr>
          <p:cNvPr id="3" name="Content Placeholder 2"/>
          <p:cNvSpPr>
            <a:spLocks noGrp="1"/>
          </p:cNvSpPr>
          <p:nvPr>
            <p:ph idx="1"/>
          </p:nvPr>
        </p:nvSpPr>
        <p:spPr/>
        <p:txBody>
          <a:bodyPr/>
          <a:lstStyle/>
          <a:p>
            <a:pPr marL="514350" indent="-514350">
              <a:buFont typeface="+mj-lt"/>
              <a:buAutoNum type="alphaUcPeriod"/>
            </a:pPr>
            <a:endParaRPr lang="en-US" dirty="0" smtClean="0"/>
          </a:p>
          <a:p>
            <a:pPr marL="514350" indent="-514350">
              <a:buFont typeface="+mj-lt"/>
              <a:buAutoNum type="alphaUcPeriod"/>
            </a:pPr>
            <a:r>
              <a:rPr lang="en-US" dirty="0" smtClean="0"/>
              <a:t>Clinical </a:t>
            </a:r>
            <a:r>
              <a:rPr lang="en-US" dirty="0" smtClean="0"/>
              <a:t>breast examination </a:t>
            </a:r>
          </a:p>
          <a:p>
            <a:pPr marL="514350" indent="-514350">
              <a:buFont typeface="+mj-lt"/>
              <a:buAutoNum type="alphaUcPeriod"/>
            </a:pPr>
            <a:r>
              <a:rPr lang="en-US" dirty="0" smtClean="0"/>
              <a:t>Ultrasound</a:t>
            </a:r>
          </a:p>
          <a:p>
            <a:pPr marL="514350" indent="-514350">
              <a:buFont typeface="+mj-lt"/>
              <a:buAutoNum type="alphaUcPeriod"/>
            </a:pPr>
            <a:r>
              <a:rPr lang="en-US" dirty="0" smtClean="0"/>
              <a:t>Self Breast examination</a:t>
            </a:r>
          </a:p>
          <a:p>
            <a:pPr marL="514350" indent="-514350">
              <a:buFont typeface="+mj-lt"/>
              <a:buAutoNum type="alphaUcPeriod"/>
            </a:pPr>
            <a:r>
              <a:rPr lang="en-US" dirty="0" smtClean="0"/>
              <a:t>Mammography </a:t>
            </a:r>
          </a:p>
          <a:p>
            <a:endParaRPr lang="ar-SA" dirty="0"/>
          </a:p>
        </p:txBody>
      </p:sp>
    </p:spTree>
    <p:extLst>
      <p:ext uri="{BB962C8B-B14F-4D97-AF65-F5344CB8AC3E}">
        <p14:creationId xmlns:p14="http://schemas.microsoft.com/office/powerpoint/2010/main" val="6155347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Screening for Cervical Cancer</a:t>
            </a:r>
            <a:endParaRPr lang="en-US" dirty="0"/>
          </a:p>
        </p:txBody>
      </p:sp>
      <p:sp>
        <p:nvSpPr>
          <p:cNvPr id="3" name="عنصر نائب للمحتوى 2"/>
          <p:cNvSpPr>
            <a:spLocks noGrp="1"/>
          </p:cNvSpPr>
          <p:nvPr>
            <p:ph idx="1"/>
          </p:nvPr>
        </p:nvSpPr>
        <p:spPr/>
        <p:txBody>
          <a:bodyPr>
            <a:normAutofit/>
          </a:bodyPr>
          <a:lstStyle/>
          <a:p>
            <a:r>
              <a:rPr lang="en-US" dirty="0"/>
              <a:t>Rates of cervical cancer have fallen </a:t>
            </a:r>
            <a:r>
              <a:rPr lang="en-US" dirty="0" smtClean="0"/>
              <a:t>by approximately </a:t>
            </a:r>
            <a:r>
              <a:rPr lang="en-US" dirty="0"/>
              <a:t>75% since the introduction </a:t>
            </a:r>
            <a:r>
              <a:rPr lang="en-US" dirty="0" smtClean="0"/>
              <a:t>of Pap </a:t>
            </a:r>
            <a:r>
              <a:rPr lang="en-US" dirty="0"/>
              <a:t>screening programs</a:t>
            </a:r>
          </a:p>
          <a:p>
            <a:r>
              <a:rPr lang="en-US" dirty="0" smtClean="0"/>
              <a:t>The </a:t>
            </a:r>
            <a:r>
              <a:rPr lang="en-US" dirty="0"/>
              <a:t>five-year survival rate </a:t>
            </a:r>
            <a:r>
              <a:rPr lang="en-US" dirty="0" smtClean="0"/>
              <a:t>for women with invasive cervical cancer is </a:t>
            </a:r>
            <a:r>
              <a:rPr lang="en-US" dirty="0"/>
              <a:t>68%. When detected at an early stage, the five-year survival rate </a:t>
            </a:r>
            <a:r>
              <a:rPr lang="en-US" dirty="0" smtClean="0"/>
              <a:t>is 91%.</a:t>
            </a:r>
          </a:p>
          <a:p>
            <a:r>
              <a:rPr lang="en-US" dirty="0" smtClean="0"/>
              <a:t>Pap smear is the most common screening test for cervical cancer, however liquid based-cytology is the standard screening method in the UK.</a:t>
            </a:r>
          </a:p>
          <a:p>
            <a:r>
              <a:rPr lang="en-US" dirty="0" smtClean="0"/>
              <a:t>Liquid based cytology is more specific and more sensitive than the conventional Pap test.</a:t>
            </a:r>
            <a:endParaRPr lang="en-US" dirty="0"/>
          </a:p>
        </p:txBody>
      </p:sp>
    </p:spTree>
    <p:extLst>
      <p:ext uri="{BB962C8B-B14F-4D97-AF65-F5344CB8AC3E}">
        <p14:creationId xmlns:p14="http://schemas.microsoft.com/office/powerpoint/2010/main" val="38401964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err="1"/>
              <a:t>Papanicolaou</a:t>
            </a:r>
            <a:r>
              <a:rPr lang="en-US" dirty="0"/>
              <a:t> Test (Pap Smear)</a:t>
            </a: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4690" y="1468192"/>
            <a:ext cx="5789183" cy="5279736"/>
          </a:xfrm>
        </p:spPr>
      </p:pic>
    </p:spTree>
    <p:extLst>
      <p:ext uri="{BB962C8B-B14F-4D97-AF65-F5344CB8AC3E}">
        <p14:creationId xmlns:p14="http://schemas.microsoft.com/office/powerpoint/2010/main" val="28364572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t>Papanicolaou</a:t>
            </a:r>
            <a:r>
              <a:rPr lang="en-US" dirty="0" smtClean="0"/>
              <a:t> Test (Pap Smear)</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0183" y="2853466"/>
            <a:ext cx="2875060" cy="2820814"/>
          </a:xfr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3836" b="6730"/>
          <a:stretch/>
        </p:blipFill>
        <p:spPr>
          <a:xfrm>
            <a:off x="8239649" y="2830327"/>
            <a:ext cx="3637503" cy="264602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9101" y="2833696"/>
            <a:ext cx="3433389" cy="2814253"/>
          </a:xfrm>
          <a:prstGeom prst="rect">
            <a:avLst/>
          </a:prstGeom>
        </p:spPr>
      </p:pic>
    </p:spTree>
    <p:extLst>
      <p:ext uri="{BB962C8B-B14F-4D97-AF65-F5344CB8AC3E}">
        <p14:creationId xmlns:p14="http://schemas.microsoft.com/office/powerpoint/2010/main" val="30758811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Cotesting</a:t>
            </a:r>
            <a:endParaRPr lang="ar-SA" dirty="0"/>
          </a:p>
        </p:txBody>
      </p:sp>
      <p:sp>
        <p:nvSpPr>
          <p:cNvPr id="3" name="Content Placeholder 2"/>
          <p:cNvSpPr>
            <a:spLocks noGrp="1"/>
          </p:cNvSpPr>
          <p:nvPr>
            <p:ph idx="1"/>
          </p:nvPr>
        </p:nvSpPr>
        <p:spPr/>
        <p:txBody>
          <a:bodyPr/>
          <a:lstStyle/>
          <a:p>
            <a:r>
              <a:rPr lang="en-US" dirty="0" err="1" smtClean="0"/>
              <a:t>Cotesting</a:t>
            </a:r>
            <a:r>
              <a:rPr lang="en-US" dirty="0" smtClean="0"/>
              <a:t> is using pap test and HPV test as screening for cervical cancer.</a:t>
            </a:r>
          </a:p>
          <a:p>
            <a:r>
              <a:rPr lang="en-US" dirty="0" smtClean="0"/>
              <a:t>There is a research that </a:t>
            </a:r>
            <a:r>
              <a:rPr lang="en-US" dirty="0" smtClean="0"/>
              <a:t>suggests </a:t>
            </a:r>
            <a:r>
              <a:rPr lang="en-US" dirty="0" smtClean="0"/>
              <a:t>testing HPV alone as screening for cervical cancer. </a:t>
            </a:r>
          </a:p>
          <a:p>
            <a:r>
              <a:rPr lang="en-US" dirty="0" smtClean="0"/>
              <a:t>The research followed women with negative pap test and negative HPV for three years, to see how many develop cervical cancer</a:t>
            </a:r>
          </a:p>
          <a:p>
            <a:pPr lvl="1"/>
            <a:r>
              <a:rPr lang="en-US" dirty="0"/>
              <a:t>20 </a:t>
            </a:r>
            <a:r>
              <a:rPr lang="en-US" dirty="0" smtClean="0"/>
              <a:t>out </a:t>
            </a:r>
            <a:r>
              <a:rPr lang="en-US" dirty="0"/>
              <a:t>of 100,000 developed cervical cancer </a:t>
            </a:r>
            <a:r>
              <a:rPr lang="en-US" dirty="0" smtClean="0"/>
              <a:t>following </a:t>
            </a:r>
            <a:r>
              <a:rPr lang="en-US" dirty="0"/>
              <a:t>a negative Pap </a:t>
            </a:r>
            <a:r>
              <a:rPr lang="en-US" dirty="0" smtClean="0"/>
              <a:t>test</a:t>
            </a:r>
          </a:p>
          <a:p>
            <a:pPr lvl="1"/>
            <a:r>
              <a:rPr lang="en-US" dirty="0" smtClean="0"/>
              <a:t>11 out of </a:t>
            </a:r>
            <a:r>
              <a:rPr lang="en-US" dirty="0"/>
              <a:t>100,000 </a:t>
            </a:r>
            <a:r>
              <a:rPr lang="en-US" dirty="0" smtClean="0"/>
              <a:t>developed </a:t>
            </a:r>
            <a:r>
              <a:rPr lang="en-US" dirty="0"/>
              <a:t>cervical cancer following a negative</a:t>
            </a:r>
            <a:r>
              <a:rPr lang="en-US" dirty="0" smtClean="0"/>
              <a:t> </a:t>
            </a:r>
            <a:r>
              <a:rPr lang="en-US" dirty="0"/>
              <a:t>HPV test.</a:t>
            </a:r>
            <a:endParaRPr lang="ar-SA" dirty="0"/>
          </a:p>
        </p:txBody>
      </p:sp>
    </p:spTree>
    <p:extLst>
      <p:ext uri="{BB962C8B-B14F-4D97-AF65-F5344CB8AC3E}">
        <p14:creationId xmlns:p14="http://schemas.microsoft.com/office/powerpoint/2010/main" val="25692173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3043111065"/>
              </p:ext>
            </p:extLst>
          </p:nvPr>
        </p:nvGraphicFramePr>
        <p:xfrm>
          <a:off x="873760" y="807720"/>
          <a:ext cx="10586720" cy="4617720"/>
        </p:xfrm>
        <a:graphic>
          <a:graphicData uri="http://schemas.openxmlformats.org/drawingml/2006/table">
            <a:tbl>
              <a:tblPr firstRow="1" bandRow="1">
                <a:tableStyleId>{F5AB1C69-6EDB-4FF4-983F-18BD219EF322}</a:tableStyleId>
              </a:tblPr>
              <a:tblGrid>
                <a:gridCol w="5293360"/>
                <a:gridCol w="5293360"/>
              </a:tblGrid>
              <a:tr h="852323">
                <a:tc>
                  <a:txBody>
                    <a:bodyPr/>
                    <a:lstStyle/>
                    <a:p>
                      <a:pPr marL="0" marR="0" algn="ctr">
                        <a:lnSpc>
                          <a:spcPct val="115000"/>
                        </a:lnSpc>
                        <a:spcBef>
                          <a:spcPts val="0"/>
                        </a:spcBef>
                        <a:spcAft>
                          <a:spcPts val="0"/>
                        </a:spcAft>
                      </a:pPr>
                      <a:r>
                        <a:rPr lang="en-US" sz="2000" dirty="0"/>
                        <a:t>Age group (years)  </a:t>
                      </a:r>
                      <a:endParaRPr lang="en-US" sz="2800" dirty="0">
                        <a:solidFill>
                          <a:srgbClr val="365F91"/>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t>Frequency of screening</a:t>
                      </a:r>
                      <a:endParaRPr lang="en-US" sz="2800" dirty="0">
                        <a:solidFill>
                          <a:srgbClr val="365F91"/>
                        </a:solidFill>
                        <a:latin typeface="Calibri"/>
                        <a:ea typeface="Calibri"/>
                        <a:cs typeface="Times New Roman"/>
                      </a:endParaRPr>
                    </a:p>
                  </a:txBody>
                  <a:tcPr marL="68580" marR="68580" marT="0" marB="0"/>
                </a:tc>
              </a:tr>
              <a:tr h="852323">
                <a:tc>
                  <a:txBody>
                    <a:bodyPr/>
                    <a:lstStyle/>
                    <a:p>
                      <a:pPr marL="0" marR="0" algn="ctr">
                        <a:lnSpc>
                          <a:spcPct val="115000"/>
                        </a:lnSpc>
                        <a:spcBef>
                          <a:spcPts val="0"/>
                        </a:spcBef>
                        <a:spcAft>
                          <a:spcPts val="0"/>
                        </a:spcAft>
                      </a:pPr>
                      <a:r>
                        <a:rPr lang="en-US" sz="2000" dirty="0"/>
                        <a:t>25</a:t>
                      </a:r>
                      <a:endParaRPr lang="en-US" sz="2800" dirty="0">
                        <a:solidFill>
                          <a:srgbClr val="365F91"/>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t>First invitation</a:t>
                      </a:r>
                      <a:endParaRPr lang="en-US" sz="2800" dirty="0">
                        <a:solidFill>
                          <a:srgbClr val="365F91"/>
                        </a:solidFill>
                        <a:latin typeface="Calibri"/>
                        <a:ea typeface="Calibri"/>
                        <a:cs typeface="Times New Roman"/>
                      </a:endParaRPr>
                    </a:p>
                  </a:txBody>
                  <a:tcPr marL="68580" marR="68580" marT="0" marB="0"/>
                </a:tc>
              </a:tr>
              <a:tr h="852323">
                <a:tc>
                  <a:txBody>
                    <a:bodyPr/>
                    <a:lstStyle/>
                    <a:p>
                      <a:pPr marL="0" marR="0" algn="ctr">
                        <a:lnSpc>
                          <a:spcPct val="115000"/>
                        </a:lnSpc>
                        <a:spcBef>
                          <a:spcPts val="0"/>
                        </a:spcBef>
                        <a:spcAft>
                          <a:spcPts val="0"/>
                        </a:spcAft>
                      </a:pPr>
                      <a:r>
                        <a:rPr lang="en-US" sz="2000" dirty="0"/>
                        <a:t>25 - 49</a:t>
                      </a:r>
                      <a:endParaRPr lang="en-US" sz="2800" dirty="0">
                        <a:solidFill>
                          <a:srgbClr val="365F91"/>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t>3 yearly</a:t>
                      </a:r>
                      <a:endParaRPr lang="en-US" sz="2800" dirty="0">
                        <a:solidFill>
                          <a:srgbClr val="365F91"/>
                        </a:solidFill>
                        <a:latin typeface="Calibri"/>
                        <a:ea typeface="Calibri"/>
                        <a:cs typeface="Times New Roman"/>
                      </a:endParaRPr>
                    </a:p>
                  </a:txBody>
                  <a:tcPr marL="68580" marR="68580" marT="0" marB="0"/>
                </a:tc>
              </a:tr>
              <a:tr h="852323">
                <a:tc>
                  <a:txBody>
                    <a:bodyPr/>
                    <a:lstStyle/>
                    <a:p>
                      <a:pPr marL="0" marR="0" algn="ctr">
                        <a:lnSpc>
                          <a:spcPct val="115000"/>
                        </a:lnSpc>
                        <a:spcBef>
                          <a:spcPts val="0"/>
                        </a:spcBef>
                        <a:spcAft>
                          <a:spcPts val="0"/>
                        </a:spcAft>
                      </a:pPr>
                      <a:r>
                        <a:rPr lang="en-US" sz="2000" dirty="0"/>
                        <a:t>50 - 64</a:t>
                      </a:r>
                      <a:endParaRPr lang="en-US" sz="2800" dirty="0">
                        <a:solidFill>
                          <a:srgbClr val="365F91"/>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t>5 yearly</a:t>
                      </a:r>
                      <a:endParaRPr lang="en-US" sz="2800" dirty="0">
                        <a:solidFill>
                          <a:srgbClr val="365F91"/>
                        </a:solidFill>
                        <a:latin typeface="Calibri"/>
                        <a:ea typeface="Calibri"/>
                        <a:cs typeface="Times New Roman"/>
                      </a:endParaRPr>
                    </a:p>
                  </a:txBody>
                  <a:tcPr marL="68580" marR="68580" marT="0" marB="0"/>
                </a:tc>
              </a:tr>
              <a:tr h="1208428">
                <a:tc>
                  <a:txBody>
                    <a:bodyPr/>
                    <a:lstStyle/>
                    <a:p>
                      <a:pPr marL="0" marR="0" algn="ctr">
                        <a:lnSpc>
                          <a:spcPct val="115000"/>
                        </a:lnSpc>
                        <a:spcBef>
                          <a:spcPts val="0"/>
                        </a:spcBef>
                        <a:spcAft>
                          <a:spcPts val="0"/>
                        </a:spcAft>
                      </a:pPr>
                      <a:r>
                        <a:rPr lang="en-US" sz="2000" dirty="0"/>
                        <a:t>65+</a:t>
                      </a:r>
                      <a:endParaRPr lang="en-US" sz="2800" dirty="0">
                        <a:solidFill>
                          <a:srgbClr val="365F91"/>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t>Only screen those who have not been screened since age 50 or have had recent abnormal tests</a:t>
                      </a:r>
                      <a:endParaRPr lang="en-US" sz="2800" dirty="0">
                        <a:solidFill>
                          <a:srgbClr val="365F91"/>
                        </a:solidFill>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5435063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solidFill>
                  <a:srgbClr val="C00000"/>
                </a:solidFill>
              </a:rPr>
              <a:t>Benefits of screening</a:t>
            </a:r>
          </a:p>
          <a:p>
            <a:pPr lvl="1"/>
            <a:r>
              <a:rPr lang="en-US" dirty="0" smtClean="0"/>
              <a:t>Decrease the incidence of cervical cancer</a:t>
            </a:r>
          </a:p>
          <a:p>
            <a:pPr lvl="1"/>
            <a:r>
              <a:rPr lang="en-US" dirty="0" smtClean="0"/>
              <a:t>Decrease the cervical cancer mortality</a:t>
            </a:r>
          </a:p>
          <a:p>
            <a:r>
              <a:rPr lang="en-US" dirty="0">
                <a:solidFill>
                  <a:srgbClr val="C00000"/>
                </a:solidFill>
              </a:rPr>
              <a:t>Harms of screening</a:t>
            </a:r>
          </a:p>
          <a:p>
            <a:pPr lvl="1"/>
            <a:r>
              <a:rPr lang="en-US" dirty="0" smtClean="0"/>
              <a:t>Over diagnosis</a:t>
            </a:r>
          </a:p>
          <a:p>
            <a:pPr lvl="1"/>
            <a:r>
              <a:rPr lang="en-US" dirty="0" smtClean="0"/>
              <a:t>Cost</a:t>
            </a:r>
          </a:p>
          <a:p>
            <a:pPr lvl="1"/>
            <a:r>
              <a:rPr lang="en-US" dirty="0" smtClean="0"/>
              <a:t>anxiety</a:t>
            </a:r>
            <a:endParaRPr lang="ar-SA" dirty="0"/>
          </a:p>
        </p:txBody>
      </p:sp>
    </p:spTree>
    <p:extLst>
      <p:ext uri="{BB962C8B-B14F-4D97-AF65-F5344CB8AC3E}">
        <p14:creationId xmlns:p14="http://schemas.microsoft.com/office/powerpoint/2010/main" val="14893295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ctrTitle"/>
          </p:nvPr>
        </p:nvSpPr>
        <p:spPr/>
        <p:txBody>
          <a:bodyPr/>
          <a:lstStyle/>
          <a:p>
            <a:r>
              <a:rPr lang="en-US" dirty="0" smtClean="0"/>
              <a:t>Prostate Cancer</a:t>
            </a:r>
            <a:endParaRPr lang="en-US" dirty="0"/>
          </a:p>
        </p:txBody>
      </p:sp>
    </p:spTree>
    <p:extLst>
      <p:ext uri="{BB962C8B-B14F-4D97-AF65-F5344CB8AC3E}">
        <p14:creationId xmlns:p14="http://schemas.microsoft.com/office/powerpoint/2010/main" val="16469814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a:t>
            </a:r>
            <a:endParaRPr lang="ar-SA" dirty="0"/>
          </a:p>
        </p:txBody>
      </p:sp>
      <p:sp>
        <p:nvSpPr>
          <p:cNvPr id="3" name="Content Placeholder 2"/>
          <p:cNvSpPr>
            <a:spLocks noGrp="1"/>
          </p:cNvSpPr>
          <p:nvPr>
            <p:ph idx="1"/>
          </p:nvPr>
        </p:nvSpPr>
        <p:spPr/>
        <p:txBody>
          <a:bodyPr/>
          <a:lstStyle/>
          <a:p>
            <a:r>
              <a:rPr lang="en-US" dirty="0" smtClean="0"/>
              <a:t>Prostate </a:t>
            </a:r>
            <a:r>
              <a:rPr lang="en-US" dirty="0"/>
              <a:t>cancer is the second most common cancer in men </a:t>
            </a:r>
            <a:r>
              <a:rPr lang="en-US" dirty="0" smtClean="0"/>
              <a:t>worldwide</a:t>
            </a:r>
          </a:p>
          <a:p>
            <a:r>
              <a:rPr lang="en-US" dirty="0" smtClean="0"/>
              <a:t>Estimated </a:t>
            </a:r>
            <a:r>
              <a:rPr lang="en-US" dirty="0"/>
              <a:t>1,100,000 cases and 307,000 deaths in </a:t>
            </a:r>
            <a:r>
              <a:rPr lang="en-US" dirty="0" smtClean="0"/>
              <a:t>2012</a:t>
            </a:r>
          </a:p>
          <a:p>
            <a:r>
              <a:rPr lang="en-US" dirty="0"/>
              <a:t>The </a:t>
            </a:r>
            <a:r>
              <a:rPr lang="en-US" dirty="0" smtClean="0"/>
              <a:t>lifetime </a:t>
            </a:r>
            <a:r>
              <a:rPr lang="en-US" dirty="0"/>
              <a:t>risk of prostate cancer for men living in the United States is estimated to be approximately one in six</a:t>
            </a:r>
            <a:endParaRPr lang="ar-SA" dirty="0"/>
          </a:p>
        </p:txBody>
      </p:sp>
    </p:spTree>
    <p:extLst>
      <p:ext uri="{BB962C8B-B14F-4D97-AF65-F5344CB8AC3E}">
        <p14:creationId xmlns:p14="http://schemas.microsoft.com/office/powerpoint/2010/main" val="28185246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87017251"/>
              </p:ext>
            </p:extLst>
          </p:nvPr>
        </p:nvGraphicFramePr>
        <p:xfrm>
          <a:off x="2557321" y="912934"/>
          <a:ext cx="6466935" cy="5836208"/>
        </p:xfrm>
        <a:graphic>
          <a:graphicData uri="http://schemas.openxmlformats.org/drawingml/2006/table">
            <a:tbl>
              <a:tblPr/>
              <a:tblGrid>
                <a:gridCol w="2088247"/>
                <a:gridCol w="2088247"/>
                <a:gridCol w="2290441"/>
              </a:tblGrid>
              <a:tr h="208436">
                <a:tc>
                  <a:txBody>
                    <a:bodyPr/>
                    <a:lstStyle/>
                    <a:p>
                      <a:pPr algn="l" fontAlgn="ctr"/>
                      <a:r>
                        <a:rPr lang="en-GB" sz="800" dirty="0">
                          <a:effectLst/>
                        </a:rPr>
                        <a:t>Africa</a:t>
                      </a:r>
                    </a:p>
                  </a:txBody>
                  <a:tcPr marL="38851" marR="38851" marT="19426" marB="19426" anchor="ctr">
                    <a:lnL>
                      <a:noFill/>
                    </a:lnL>
                    <a:lnR>
                      <a:noFill/>
                    </a:lnR>
                    <a:lnT>
                      <a:noFill/>
                    </a:lnT>
                    <a:lnB>
                      <a:noFill/>
                    </a:lnB>
                  </a:tcPr>
                </a:tc>
                <a:tc>
                  <a:txBody>
                    <a:bodyPr/>
                    <a:lstStyle/>
                    <a:p>
                      <a:pPr algn="l" fontAlgn="ctr"/>
                      <a:r>
                        <a:rPr lang="en-GB" sz="800">
                          <a:effectLst/>
                        </a:rPr>
                        <a:t>Congo</a:t>
                      </a:r>
                    </a:p>
                  </a:txBody>
                  <a:tcPr marL="38851" marR="38851" marT="19426" marB="19426" anchor="ctr">
                    <a:lnL>
                      <a:noFill/>
                    </a:lnL>
                    <a:lnR>
                      <a:noFill/>
                    </a:lnR>
                    <a:lnT>
                      <a:noFill/>
                    </a:lnT>
                    <a:lnB>
                      <a:noFill/>
                    </a:lnB>
                  </a:tcPr>
                </a:tc>
                <a:tc>
                  <a:txBody>
                    <a:bodyPr/>
                    <a:lstStyle/>
                    <a:p>
                      <a:pPr algn="r" fontAlgn="ctr"/>
                      <a:r>
                        <a:rPr lang="ar-SA" sz="800">
                          <a:effectLst/>
                        </a:rPr>
                        <a:t>29.0</a:t>
                      </a:r>
                    </a:p>
                  </a:txBody>
                  <a:tcPr marL="38851" marR="38851" marT="19426" marB="19426" anchor="ctr">
                    <a:lnL>
                      <a:noFill/>
                    </a:lnL>
                    <a:lnR>
                      <a:noFill/>
                    </a:lnR>
                    <a:lnT>
                      <a:noFill/>
                    </a:lnT>
                    <a:lnB>
                      <a:noFill/>
                    </a:lnB>
                  </a:tcPr>
                </a:tc>
              </a:tr>
              <a:tr h="208436">
                <a:tc>
                  <a:txBody>
                    <a:bodyPr/>
                    <a:lstStyle/>
                    <a:p>
                      <a:pPr algn="l" fontAlgn="ctr"/>
                      <a:endParaRPr lang="ar-SA" sz="800" dirty="0">
                        <a:effectLst/>
                      </a:endParaRPr>
                    </a:p>
                  </a:txBody>
                  <a:tcPr marL="38851" marR="38851" marT="19426" marB="19426" anchor="ctr">
                    <a:lnL>
                      <a:noFill/>
                    </a:lnL>
                    <a:lnR>
                      <a:noFill/>
                    </a:lnR>
                    <a:lnT>
                      <a:noFill/>
                    </a:lnT>
                    <a:lnB>
                      <a:noFill/>
                    </a:lnB>
                  </a:tcPr>
                </a:tc>
                <a:tc>
                  <a:txBody>
                    <a:bodyPr/>
                    <a:lstStyle/>
                    <a:p>
                      <a:pPr algn="l" fontAlgn="ctr"/>
                      <a:r>
                        <a:rPr lang="en-GB" sz="800">
                          <a:effectLst/>
                        </a:rPr>
                        <a:t>Kenya</a:t>
                      </a:r>
                    </a:p>
                  </a:txBody>
                  <a:tcPr marL="38851" marR="38851" marT="19426" marB="19426" anchor="ctr">
                    <a:lnL>
                      <a:noFill/>
                    </a:lnL>
                    <a:lnR>
                      <a:noFill/>
                    </a:lnR>
                    <a:lnT>
                      <a:noFill/>
                    </a:lnT>
                    <a:lnB>
                      <a:noFill/>
                    </a:lnB>
                  </a:tcPr>
                </a:tc>
                <a:tc>
                  <a:txBody>
                    <a:bodyPr/>
                    <a:lstStyle/>
                    <a:p>
                      <a:pPr algn="r" fontAlgn="ctr"/>
                      <a:r>
                        <a:rPr lang="ar-SA" sz="800">
                          <a:effectLst/>
                        </a:rPr>
                        <a:t>16.6</a:t>
                      </a:r>
                    </a:p>
                  </a:txBody>
                  <a:tcPr marL="38851" marR="38851" marT="19426" marB="19426" anchor="ctr">
                    <a:lnL>
                      <a:noFill/>
                    </a:lnL>
                    <a:lnR>
                      <a:noFill/>
                    </a:lnR>
                    <a:lnT>
                      <a:noFill/>
                    </a:lnT>
                    <a:lnB>
                      <a:noFill/>
                    </a:lnB>
                  </a:tcPr>
                </a:tc>
              </a:tr>
              <a:tr h="208436">
                <a:tc>
                  <a:txBody>
                    <a:bodyPr/>
                    <a:lstStyle/>
                    <a:p>
                      <a:pPr algn="l" fontAlgn="ctr"/>
                      <a:endParaRPr lang="ar-SA" sz="800" dirty="0">
                        <a:effectLst/>
                      </a:endParaRPr>
                    </a:p>
                  </a:txBody>
                  <a:tcPr marL="38851" marR="38851" marT="19426" marB="19426" anchor="ctr">
                    <a:lnL>
                      <a:noFill/>
                    </a:lnL>
                    <a:lnR>
                      <a:noFill/>
                    </a:lnR>
                    <a:lnT>
                      <a:noFill/>
                    </a:lnT>
                    <a:lnB>
                      <a:noFill/>
                    </a:lnB>
                  </a:tcPr>
                </a:tc>
                <a:tc>
                  <a:txBody>
                    <a:bodyPr/>
                    <a:lstStyle/>
                    <a:p>
                      <a:pPr algn="l" fontAlgn="ctr"/>
                      <a:r>
                        <a:rPr lang="en-GB" sz="800" dirty="0">
                          <a:effectLst/>
                        </a:rPr>
                        <a:t>Senegal</a:t>
                      </a:r>
                    </a:p>
                  </a:txBody>
                  <a:tcPr marL="38851" marR="38851" marT="19426" marB="19426" anchor="ctr">
                    <a:lnL>
                      <a:noFill/>
                    </a:lnL>
                    <a:lnR>
                      <a:noFill/>
                    </a:lnR>
                    <a:lnT>
                      <a:noFill/>
                    </a:lnT>
                    <a:lnB>
                      <a:noFill/>
                    </a:lnB>
                  </a:tcPr>
                </a:tc>
                <a:tc>
                  <a:txBody>
                    <a:bodyPr/>
                    <a:lstStyle/>
                    <a:p>
                      <a:pPr algn="r" fontAlgn="ctr"/>
                      <a:r>
                        <a:rPr lang="ar-SA" sz="800">
                          <a:effectLst/>
                        </a:rPr>
                        <a:t>7.5</a:t>
                      </a:r>
                    </a:p>
                  </a:txBody>
                  <a:tcPr marL="38851" marR="38851" marT="19426" marB="19426" anchor="ctr">
                    <a:lnL>
                      <a:noFill/>
                    </a:lnL>
                    <a:lnR>
                      <a:noFill/>
                    </a:lnR>
                    <a:lnT>
                      <a:noFill/>
                    </a:lnT>
                    <a:lnB>
                      <a:noFill/>
                    </a:lnB>
                  </a:tcPr>
                </a:tc>
              </a:tr>
              <a:tr h="208436">
                <a:tc>
                  <a:txBody>
                    <a:bodyPr/>
                    <a:lstStyle/>
                    <a:p>
                      <a:pPr algn="l" fontAlgn="ctr"/>
                      <a:endParaRPr lang="ar-SA" sz="800" dirty="0">
                        <a:effectLst/>
                      </a:endParaRPr>
                    </a:p>
                  </a:txBody>
                  <a:tcPr marL="38851" marR="38851" marT="19426" marB="19426" anchor="ctr">
                    <a:lnL>
                      <a:noFill/>
                    </a:lnL>
                    <a:lnR>
                      <a:noFill/>
                    </a:lnR>
                    <a:lnT>
                      <a:noFill/>
                    </a:lnT>
                    <a:lnB>
                      <a:noFill/>
                    </a:lnB>
                  </a:tcPr>
                </a:tc>
                <a:tc>
                  <a:txBody>
                    <a:bodyPr/>
                    <a:lstStyle/>
                    <a:p>
                      <a:pPr algn="l" fontAlgn="ctr"/>
                      <a:r>
                        <a:rPr lang="en-GB" sz="800">
                          <a:effectLst/>
                        </a:rPr>
                        <a:t>Uganda</a:t>
                      </a:r>
                    </a:p>
                  </a:txBody>
                  <a:tcPr marL="38851" marR="38851" marT="19426" marB="19426" anchor="ctr">
                    <a:lnL>
                      <a:noFill/>
                    </a:lnL>
                    <a:lnR>
                      <a:noFill/>
                    </a:lnR>
                    <a:lnT>
                      <a:noFill/>
                    </a:lnT>
                    <a:lnB>
                      <a:noFill/>
                    </a:lnB>
                  </a:tcPr>
                </a:tc>
                <a:tc>
                  <a:txBody>
                    <a:bodyPr/>
                    <a:lstStyle/>
                    <a:p>
                      <a:pPr algn="r" fontAlgn="ctr"/>
                      <a:r>
                        <a:rPr lang="ar-SA" sz="800">
                          <a:effectLst/>
                        </a:rPr>
                        <a:t>38.0</a:t>
                      </a:r>
                    </a:p>
                  </a:txBody>
                  <a:tcPr marL="38851" marR="38851" marT="19426" marB="19426" anchor="ctr">
                    <a:lnL>
                      <a:noFill/>
                    </a:lnL>
                    <a:lnR>
                      <a:noFill/>
                    </a:lnR>
                    <a:lnT>
                      <a:noFill/>
                    </a:lnT>
                    <a:lnB>
                      <a:noFill/>
                    </a:lnB>
                  </a:tcPr>
                </a:tc>
              </a:tr>
              <a:tr h="208436">
                <a:tc>
                  <a:txBody>
                    <a:bodyPr/>
                    <a:lstStyle/>
                    <a:p>
                      <a:pPr algn="l" fontAlgn="ctr"/>
                      <a:endParaRPr lang="ar-SA" sz="800" dirty="0">
                        <a:effectLst/>
                      </a:endParaRPr>
                    </a:p>
                  </a:txBody>
                  <a:tcPr marL="38851" marR="38851" marT="19426" marB="19426" anchor="ctr">
                    <a:lnL>
                      <a:noFill/>
                    </a:lnL>
                    <a:lnR>
                      <a:noFill/>
                    </a:lnR>
                    <a:lnT>
                      <a:noFill/>
                    </a:lnT>
                    <a:lnB>
                      <a:noFill/>
                    </a:lnB>
                  </a:tcPr>
                </a:tc>
                <a:tc>
                  <a:txBody>
                    <a:bodyPr/>
                    <a:lstStyle/>
                    <a:p>
                      <a:pPr algn="l" fontAlgn="ctr"/>
                      <a:r>
                        <a:rPr lang="en-GB" sz="800" dirty="0">
                          <a:effectLst/>
                        </a:rPr>
                        <a:t>Zimbabwe</a:t>
                      </a:r>
                    </a:p>
                  </a:txBody>
                  <a:tcPr marL="38851" marR="38851" marT="19426" marB="19426" anchor="ctr">
                    <a:lnL>
                      <a:noFill/>
                    </a:lnL>
                    <a:lnR>
                      <a:noFill/>
                    </a:lnR>
                    <a:lnT>
                      <a:noFill/>
                    </a:lnT>
                    <a:lnB>
                      <a:noFill/>
                    </a:lnB>
                  </a:tcPr>
                </a:tc>
                <a:tc>
                  <a:txBody>
                    <a:bodyPr/>
                    <a:lstStyle/>
                    <a:p>
                      <a:pPr algn="r" fontAlgn="ctr"/>
                      <a:r>
                        <a:rPr lang="ar-SA" sz="800" dirty="0">
                          <a:effectLst/>
                        </a:rPr>
                        <a:t>27.4</a:t>
                      </a:r>
                    </a:p>
                  </a:txBody>
                  <a:tcPr marL="38851" marR="38851" marT="19426" marB="19426" anchor="ctr">
                    <a:lnL>
                      <a:noFill/>
                    </a:lnL>
                    <a:lnR>
                      <a:noFill/>
                    </a:lnR>
                    <a:lnT>
                      <a:noFill/>
                    </a:lnT>
                    <a:lnB>
                      <a:noFill/>
                    </a:lnB>
                  </a:tcPr>
                </a:tc>
              </a:tr>
              <a:tr h="208436">
                <a:tc>
                  <a:txBody>
                    <a:bodyPr/>
                    <a:lstStyle/>
                    <a:p>
                      <a:pPr algn="l" fontAlgn="ctr"/>
                      <a:r>
                        <a:rPr lang="en-GB" sz="800" dirty="0">
                          <a:effectLst/>
                        </a:rPr>
                        <a:t>North America</a:t>
                      </a:r>
                    </a:p>
                  </a:txBody>
                  <a:tcPr marL="38851" marR="38851" marT="19426" marB="19426" anchor="ctr">
                    <a:lnL>
                      <a:noFill/>
                    </a:lnL>
                    <a:lnR>
                      <a:noFill/>
                    </a:lnR>
                    <a:lnT>
                      <a:noFill/>
                    </a:lnT>
                    <a:lnB>
                      <a:noFill/>
                    </a:lnB>
                  </a:tcPr>
                </a:tc>
                <a:tc>
                  <a:txBody>
                    <a:bodyPr/>
                    <a:lstStyle/>
                    <a:p>
                      <a:pPr algn="l" fontAlgn="ctr"/>
                      <a:r>
                        <a:rPr lang="en-GB" sz="800">
                          <a:effectLst/>
                        </a:rPr>
                        <a:t>Canada</a:t>
                      </a:r>
                    </a:p>
                  </a:txBody>
                  <a:tcPr marL="38851" marR="38851" marT="19426" marB="19426" anchor="ctr">
                    <a:lnL>
                      <a:noFill/>
                    </a:lnL>
                    <a:lnR>
                      <a:noFill/>
                    </a:lnR>
                    <a:lnT>
                      <a:noFill/>
                    </a:lnT>
                    <a:lnB>
                      <a:noFill/>
                    </a:lnB>
                  </a:tcPr>
                </a:tc>
                <a:tc>
                  <a:txBody>
                    <a:bodyPr/>
                    <a:lstStyle/>
                    <a:p>
                      <a:pPr algn="r" fontAlgn="ctr"/>
                      <a:r>
                        <a:rPr lang="ar-SA" sz="800">
                          <a:effectLst/>
                        </a:rPr>
                        <a:t>78.2</a:t>
                      </a:r>
                    </a:p>
                  </a:txBody>
                  <a:tcPr marL="38851" marR="38851" marT="19426" marB="19426" anchor="ctr">
                    <a:lnL>
                      <a:noFill/>
                    </a:lnL>
                    <a:lnR>
                      <a:noFill/>
                    </a:lnR>
                    <a:lnT>
                      <a:noFill/>
                    </a:lnT>
                    <a:lnB>
                      <a:noFill/>
                    </a:lnB>
                  </a:tcPr>
                </a:tc>
              </a:tr>
              <a:tr h="208436">
                <a:tc>
                  <a:txBody>
                    <a:bodyPr/>
                    <a:lstStyle/>
                    <a:p>
                      <a:pPr algn="l" fontAlgn="ctr"/>
                      <a:endParaRPr lang="ar-SA" sz="800">
                        <a:effectLst/>
                      </a:endParaRPr>
                    </a:p>
                  </a:txBody>
                  <a:tcPr marL="38851" marR="38851" marT="19426" marB="19426" anchor="ctr">
                    <a:lnL>
                      <a:noFill/>
                    </a:lnL>
                    <a:lnR>
                      <a:noFill/>
                    </a:lnR>
                    <a:lnT>
                      <a:noFill/>
                    </a:lnT>
                    <a:lnB>
                      <a:noFill/>
                    </a:lnB>
                  </a:tcPr>
                </a:tc>
                <a:tc>
                  <a:txBody>
                    <a:bodyPr/>
                    <a:lstStyle/>
                    <a:p>
                      <a:pPr algn="l" fontAlgn="ctr"/>
                      <a:r>
                        <a:rPr lang="en-GB" sz="800">
                          <a:effectLst/>
                        </a:rPr>
                        <a:t>US</a:t>
                      </a:r>
                    </a:p>
                  </a:txBody>
                  <a:tcPr marL="38851" marR="38851" marT="19426" marB="19426" anchor="ctr">
                    <a:lnL>
                      <a:noFill/>
                    </a:lnL>
                    <a:lnR>
                      <a:noFill/>
                    </a:lnR>
                    <a:lnT>
                      <a:noFill/>
                    </a:lnT>
                    <a:lnB>
                      <a:noFill/>
                    </a:lnB>
                  </a:tcPr>
                </a:tc>
                <a:tc>
                  <a:txBody>
                    <a:bodyPr/>
                    <a:lstStyle/>
                    <a:p>
                      <a:pPr algn="r" fontAlgn="ctr"/>
                      <a:r>
                        <a:rPr lang="ar-SA" sz="800">
                          <a:effectLst/>
                        </a:rPr>
                        <a:t>124.8</a:t>
                      </a:r>
                    </a:p>
                  </a:txBody>
                  <a:tcPr marL="38851" marR="38851" marT="19426" marB="19426" anchor="ctr">
                    <a:lnL>
                      <a:noFill/>
                    </a:lnL>
                    <a:lnR>
                      <a:noFill/>
                    </a:lnR>
                    <a:lnT>
                      <a:noFill/>
                    </a:lnT>
                    <a:lnB>
                      <a:noFill/>
                    </a:lnB>
                  </a:tcPr>
                </a:tc>
              </a:tr>
              <a:tr h="208436">
                <a:tc>
                  <a:txBody>
                    <a:bodyPr/>
                    <a:lstStyle/>
                    <a:p>
                      <a:pPr algn="l" fontAlgn="ctr"/>
                      <a:endParaRPr lang="ar-SA" sz="800" dirty="0">
                        <a:effectLst/>
                      </a:endParaRPr>
                    </a:p>
                  </a:txBody>
                  <a:tcPr marL="38851" marR="38851" marT="19426" marB="19426" anchor="ctr">
                    <a:lnL>
                      <a:noFill/>
                    </a:lnL>
                    <a:lnR>
                      <a:noFill/>
                    </a:lnR>
                    <a:lnT>
                      <a:noFill/>
                    </a:lnT>
                    <a:lnB>
                      <a:noFill/>
                    </a:lnB>
                  </a:tcPr>
                </a:tc>
                <a:tc>
                  <a:txBody>
                    <a:bodyPr/>
                    <a:lstStyle/>
                    <a:p>
                      <a:pPr algn="l" fontAlgn="ctr"/>
                      <a:r>
                        <a:rPr lang="en-GB" sz="800">
                          <a:effectLst/>
                        </a:rPr>
                        <a:t>US, White</a:t>
                      </a:r>
                    </a:p>
                  </a:txBody>
                  <a:tcPr marL="38851" marR="38851" marT="19426" marB="19426" anchor="ctr">
                    <a:lnL>
                      <a:noFill/>
                    </a:lnL>
                    <a:lnR>
                      <a:noFill/>
                    </a:lnR>
                    <a:lnT>
                      <a:noFill/>
                    </a:lnT>
                    <a:lnB>
                      <a:noFill/>
                    </a:lnB>
                  </a:tcPr>
                </a:tc>
                <a:tc>
                  <a:txBody>
                    <a:bodyPr/>
                    <a:lstStyle/>
                    <a:p>
                      <a:pPr algn="r" fontAlgn="ctr"/>
                      <a:r>
                        <a:rPr lang="ar-SA" sz="800">
                          <a:effectLst/>
                        </a:rPr>
                        <a:t>107.8</a:t>
                      </a:r>
                    </a:p>
                  </a:txBody>
                  <a:tcPr marL="38851" marR="38851" marT="19426" marB="19426" anchor="ctr">
                    <a:lnL>
                      <a:noFill/>
                    </a:lnL>
                    <a:lnR>
                      <a:noFill/>
                    </a:lnR>
                    <a:lnT>
                      <a:noFill/>
                    </a:lnT>
                    <a:lnB>
                      <a:noFill/>
                    </a:lnB>
                  </a:tcPr>
                </a:tc>
              </a:tr>
              <a:tr h="208436">
                <a:tc>
                  <a:txBody>
                    <a:bodyPr/>
                    <a:lstStyle/>
                    <a:p>
                      <a:pPr algn="l" fontAlgn="ctr"/>
                      <a:endParaRPr lang="ar-SA" sz="800">
                        <a:effectLst/>
                      </a:endParaRPr>
                    </a:p>
                  </a:txBody>
                  <a:tcPr marL="38851" marR="38851" marT="19426" marB="19426" anchor="ctr">
                    <a:lnL>
                      <a:noFill/>
                    </a:lnL>
                    <a:lnR>
                      <a:noFill/>
                    </a:lnR>
                    <a:lnT>
                      <a:noFill/>
                    </a:lnT>
                    <a:lnB>
                      <a:noFill/>
                    </a:lnB>
                  </a:tcPr>
                </a:tc>
                <a:tc>
                  <a:txBody>
                    <a:bodyPr/>
                    <a:lstStyle/>
                    <a:p>
                      <a:pPr algn="l" fontAlgn="ctr"/>
                      <a:r>
                        <a:rPr lang="en-GB" sz="800">
                          <a:effectLst/>
                        </a:rPr>
                        <a:t>US, Black</a:t>
                      </a:r>
                    </a:p>
                  </a:txBody>
                  <a:tcPr marL="38851" marR="38851" marT="19426" marB="19426" anchor="ctr">
                    <a:lnL>
                      <a:noFill/>
                    </a:lnL>
                    <a:lnR>
                      <a:noFill/>
                    </a:lnR>
                    <a:lnT>
                      <a:noFill/>
                    </a:lnT>
                    <a:lnB>
                      <a:noFill/>
                    </a:lnB>
                  </a:tcPr>
                </a:tc>
                <a:tc>
                  <a:txBody>
                    <a:bodyPr/>
                    <a:lstStyle/>
                    <a:p>
                      <a:pPr algn="r" fontAlgn="ctr"/>
                      <a:r>
                        <a:rPr lang="ar-SA" sz="800">
                          <a:effectLst/>
                        </a:rPr>
                        <a:t>185.4</a:t>
                      </a:r>
                    </a:p>
                  </a:txBody>
                  <a:tcPr marL="38851" marR="38851" marT="19426" marB="19426" anchor="ctr">
                    <a:lnL>
                      <a:noFill/>
                    </a:lnL>
                    <a:lnR>
                      <a:noFill/>
                    </a:lnR>
                    <a:lnT>
                      <a:noFill/>
                    </a:lnT>
                    <a:lnB>
                      <a:noFill/>
                    </a:lnB>
                  </a:tcPr>
                </a:tc>
              </a:tr>
              <a:tr h="208436">
                <a:tc>
                  <a:txBody>
                    <a:bodyPr/>
                    <a:lstStyle/>
                    <a:p>
                      <a:pPr algn="l" fontAlgn="ctr"/>
                      <a:r>
                        <a:rPr lang="en-GB" sz="800">
                          <a:effectLst/>
                        </a:rPr>
                        <a:t>Asia</a:t>
                      </a:r>
                    </a:p>
                  </a:txBody>
                  <a:tcPr marL="38851" marR="38851" marT="19426" marB="19426" anchor="ctr">
                    <a:lnL>
                      <a:noFill/>
                    </a:lnL>
                    <a:lnR>
                      <a:noFill/>
                    </a:lnR>
                    <a:lnT>
                      <a:noFill/>
                    </a:lnT>
                    <a:lnB>
                      <a:noFill/>
                    </a:lnB>
                  </a:tcPr>
                </a:tc>
                <a:tc>
                  <a:txBody>
                    <a:bodyPr/>
                    <a:lstStyle/>
                    <a:p>
                      <a:pPr algn="l" fontAlgn="ctr"/>
                      <a:r>
                        <a:rPr lang="en-GB" sz="800" dirty="0">
                          <a:effectLst/>
                        </a:rPr>
                        <a:t>China</a:t>
                      </a:r>
                    </a:p>
                  </a:txBody>
                  <a:tcPr marL="38851" marR="38851" marT="19426" marB="19426" anchor="ctr">
                    <a:lnL>
                      <a:noFill/>
                    </a:lnL>
                    <a:lnR>
                      <a:noFill/>
                    </a:lnR>
                    <a:lnT>
                      <a:noFill/>
                    </a:lnT>
                    <a:lnB>
                      <a:noFill/>
                    </a:lnB>
                  </a:tcPr>
                </a:tc>
                <a:tc>
                  <a:txBody>
                    <a:bodyPr/>
                    <a:lstStyle/>
                    <a:p>
                      <a:pPr algn="r" fontAlgn="ctr"/>
                      <a:r>
                        <a:rPr lang="ar-SA" sz="800">
                          <a:effectLst/>
                        </a:rPr>
                        <a:t>1.7</a:t>
                      </a:r>
                    </a:p>
                  </a:txBody>
                  <a:tcPr marL="38851" marR="38851" marT="19426" marB="19426" anchor="ctr">
                    <a:lnL>
                      <a:noFill/>
                    </a:lnL>
                    <a:lnR>
                      <a:noFill/>
                    </a:lnR>
                    <a:lnT>
                      <a:noFill/>
                    </a:lnT>
                    <a:lnB>
                      <a:noFill/>
                    </a:lnB>
                  </a:tcPr>
                </a:tc>
              </a:tr>
              <a:tr h="208436">
                <a:tc>
                  <a:txBody>
                    <a:bodyPr/>
                    <a:lstStyle/>
                    <a:p>
                      <a:pPr algn="l" fontAlgn="ctr"/>
                      <a:endParaRPr lang="ar-SA" sz="800">
                        <a:effectLst/>
                      </a:endParaRPr>
                    </a:p>
                  </a:txBody>
                  <a:tcPr marL="38851" marR="38851" marT="19426" marB="19426" anchor="ctr">
                    <a:lnL>
                      <a:noFill/>
                    </a:lnL>
                    <a:lnR>
                      <a:noFill/>
                    </a:lnR>
                    <a:lnT>
                      <a:noFill/>
                    </a:lnT>
                    <a:lnB>
                      <a:noFill/>
                    </a:lnB>
                  </a:tcPr>
                </a:tc>
                <a:tc>
                  <a:txBody>
                    <a:bodyPr/>
                    <a:lstStyle/>
                    <a:p>
                      <a:pPr algn="l" fontAlgn="ctr"/>
                      <a:r>
                        <a:rPr lang="en-GB" sz="800">
                          <a:effectLst/>
                        </a:rPr>
                        <a:t>Taiwan</a:t>
                      </a:r>
                    </a:p>
                  </a:txBody>
                  <a:tcPr marL="38851" marR="38851" marT="19426" marB="19426" anchor="ctr">
                    <a:lnL>
                      <a:noFill/>
                    </a:lnL>
                    <a:lnR>
                      <a:noFill/>
                    </a:lnR>
                    <a:lnT>
                      <a:noFill/>
                    </a:lnT>
                    <a:lnB>
                      <a:noFill/>
                    </a:lnB>
                  </a:tcPr>
                </a:tc>
                <a:tc>
                  <a:txBody>
                    <a:bodyPr/>
                    <a:lstStyle/>
                    <a:p>
                      <a:pPr algn="r" fontAlgn="ctr"/>
                      <a:r>
                        <a:rPr lang="ar-SA" sz="800">
                          <a:effectLst/>
                        </a:rPr>
                        <a:t>3.0</a:t>
                      </a:r>
                    </a:p>
                  </a:txBody>
                  <a:tcPr marL="38851" marR="38851" marT="19426" marB="19426" anchor="ctr">
                    <a:lnL>
                      <a:noFill/>
                    </a:lnL>
                    <a:lnR>
                      <a:noFill/>
                    </a:lnR>
                    <a:lnT>
                      <a:noFill/>
                    </a:lnT>
                    <a:lnB>
                      <a:noFill/>
                    </a:lnB>
                  </a:tcPr>
                </a:tc>
              </a:tr>
              <a:tr h="208436">
                <a:tc>
                  <a:txBody>
                    <a:bodyPr/>
                    <a:lstStyle/>
                    <a:p>
                      <a:pPr algn="l" fontAlgn="ctr"/>
                      <a:endParaRPr lang="ar-SA" sz="800">
                        <a:effectLst/>
                      </a:endParaRPr>
                    </a:p>
                  </a:txBody>
                  <a:tcPr marL="38851" marR="38851" marT="19426" marB="19426" anchor="ctr">
                    <a:lnL>
                      <a:noFill/>
                    </a:lnL>
                    <a:lnR>
                      <a:noFill/>
                    </a:lnR>
                    <a:lnT>
                      <a:noFill/>
                    </a:lnT>
                    <a:lnB>
                      <a:noFill/>
                    </a:lnB>
                  </a:tcPr>
                </a:tc>
                <a:tc>
                  <a:txBody>
                    <a:bodyPr/>
                    <a:lstStyle/>
                    <a:p>
                      <a:pPr algn="l" fontAlgn="ctr"/>
                      <a:r>
                        <a:rPr lang="en-GB" sz="800">
                          <a:effectLst/>
                        </a:rPr>
                        <a:t>Israel</a:t>
                      </a:r>
                    </a:p>
                  </a:txBody>
                  <a:tcPr marL="38851" marR="38851" marT="19426" marB="19426" anchor="ctr">
                    <a:lnL>
                      <a:noFill/>
                    </a:lnL>
                    <a:lnR>
                      <a:noFill/>
                    </a:lnR>
                    <a:lnT>
                      <a:noFill/>
                    </a:lnT>
                    <a:lnB>
                      <a:noFill/>
                    </a:lnB>
                  </a:tcPr>
                </a:tc>
                <a:tc>
                  <a:txBody>
                    <a:bodyPr/>
                    <a:lstStyle/>
                    <a:p>
                      <a:pPr algn="r" fontAlgn="ctr"/>
                      <a:r>
                        <a:rPr lang="ar-SA" sz="800">
                          <a:effectLst/>
                        </a:rPr>
                        <a:t>47.5</a:t>
                      </a:r>
                    </a:p>
                  </a:txBody>
                  <a:tcPr marL="38851" marR="38851" marT="19426" marB="19426" anchor="ctr">
                    <a:lnL>
                      <a:noFill/>
                    </a:lnL>
                    <a:lnR>
                      <a:noFill/>
                    </a:lnR>
                    <a:lnT>
                      <a:noFill/>
                    </a:lnT>
                    <a:lnB>
                      <a:noFill/>
                    </a:lnB>
                  </a:tcPr>
                </a:tc>
              </a:tr>
              <a:tr h="208436">
                <a:tc>
                  <a:txBody>
                    <a:bodyPr/>
                    <a:lstStyle/>
                    <a:p>
                      <a:pPr algn="l" fontAlgn="ctr"/>
                      <a:endParaRPr lang="ar-SA" sz="800" dirty="0">
                        <a:effectLst/>
                      </a:endParaRPr>
                    </a:p>
                  </a:txBody>
                  <a:tcPr marL="38851" marR="38851" marT="19426" marB="19426" anchor="ctr">
                    <a:lnL>
                      <a:noFill/>
                    </a:lnL>
                    <a:lnR>
                      <a:noFill/>
                    </a:lnR>
                    <a:lnT>
                      <a:noFill/>
                    </a:lnT>
                    <a:lnB>
                      <a:noFill/>
                    </a:lnB>
                  </a:tcPr>
                </a:tc>
                <a:tc>
                  <a:txBody>
                    <a:bodyPr/>
                    <a:lstStyle/>
                    <a:p>
                      <a:pPr algn="l" fontAlgn="ctr"/>
                      <a:r>
                        <a:rPr lang="en-GB" sz="800">
                          <a:effectLst/>
                        </a:rPr>
                        <a:t>Japan</a:t>
                      </a:r>
                    </a:p>
                  </a:txBody>
                  <a:tcPr marL="38851" marR="38851" marT="19426" marB="19426" anchor="ctr">
                    <a:lnL>
                      <a:noFill/>
                    </a:lnL>
                    <a:lnR>
                      <a:noFill/>
                    </a:lnR>
                    <a:lnT>
                      <a:noFill/>
                    </a:lnT>
                    <a:lnB>
                      <a:noFill/>
                    </a:lnB>
                  </a:tcPr>
                </a:tc>
                <a:tc>
                  <a:txBody>
                    <a:bodyPr/>
                    <a:lstStyle/>
                    <a:p>
                      <a:pPr algn="r" fontAlgn="ctr"/>
                      <a:r>
                        <a:rPr lang="ar-SA" sz="800">
                          <a:effectLst/>
                        </a:rPr>
                        <a:t>12.6</a:t>
                      </a:r>
                    </a:p>
                  </a:txBody>
                  <a:tcPr marL="38851" marR="38851" marT="19426" marB="19426" anchor="ctr">
                    <a:lnL>
                      <a:noFill/>
                    </a:lnL>
                    <a:lnR>
                      <a:noFill/>
                    </a:lnR>
                    <a:lnT>
                      <a:noFill/>
                    </a:lnT>
                    <a:lnB>
                      <a:noFill/>
                    </a:lnB>
                  </a:tcPr>
                </a:tc>
              </a:tr>
              <a:tr h="208436">
                <a:tc>
                  <a:txBody>
                    <a:bodyPr/>
                    <a:lstStyle/>
                    <a:p>
                      <a:pPr algn="l" fontAlgn="ctr"/>
                      <a:endParaRPr lang="ar-SA" sz="800">
                        <a:effectLst/>
                      </a:endParaRPr>
                    </a:p>
                  </a:txBody>
                  <a:tcPr marL="38851" marR="38851" marT="19426" marB="19426" anchor="ctr">
                    <a:lnL>
                      <a:noFill/>
                    </a:lnL>
                    <a:lnR>
                      <a:noFill/>
                    </a:lnR>
                    <a:lnT>
                      <a:noFill/>
                    </a:lnT>
                    <a:lnB>
                      <a:noFill/>
                    </a:lnB>
                  </a:tcPr>
                </a:tc>
                <a:tc>
                  <a:txBody>
                    <a:bodyPr/>
                    <a:lstStyle/>
                    <a:p>
                      <a:pPr algn="l" fontAlgn="ctr"/>
                      <a:r>
                        <a:rPr lang="en-GB" sz="800">
                          <a:effectLst/>
                        </a:rPr>
                        <a:t>Korea</a:t>
                      </a:r>
                    </a:p>
                  </a:txBody>
                  <a:tcPr marL="38851" marR="38851" marT="19426" marB="19426" anchor="ctr">
                    <a:lnL>
                      <a:noFill/>
                    </a:lnL>
                    <a:lnR>
                      <a:noFill/>
                    </a:lnR>
                    <a:lnT>
                      <a:noFill/>
                    </a:lnT>
                    <a:lnB>
                      <a:noFill/>
                    </a:lnB>
                  </a:tcPr>
                </a:tc>
                <a:tc>
                  <a:txBody>
                    <a:bodyPr/>
                    <a:lstStyle/>
                    <a:p>
                      <a:pPr algn="r" fontAlgn="ctr"/>
                      <a:r>
                        <a:rPr lang="ar-SA" sz="800">
                          <a:effectLst/>
                        </a:rPr>
                        <a:t>7.6</a:t>
                      </a:r>
                    </a:p>
                  </a:txBody>
                  <a:tcPr marL="38851" marR="38851" marT="19426" marB="19426" anchor="ctr">
                    <a:lnL>
                      <a:noFill/>
                    </a:lnL>
                    <a:lnR>
                      <a:noFill/>
                    </a:lnR>
                    <a:lnT>
                      <a:noFill/>
                    </a:lnT>
                    <a:lnB>
                      <a:noFill/>
                    </a:lnB>
                  </a:tcPr>
                </a:tc>
              </a:tr>
              <a:tr h="208436">
                <a:tc>
                  <a:txBody>
                    <a:bodyPr/>
                    <a:lstStyle/>
                    <a:p>
                      <a:pPr algn="l" fontAlgn="ctr"/>
                      <a:endParaRPr lang="ar-SA" sz="800" dirty="0">
                        <a:effectLst/>
                      </a:endParaRPr>
                    </a:p>
                  </a:txBody>
                  <a:tcPr marL="38851" marR="38851" marT="19426" marB="19426" anchor="ctr">
                    <a:lnL>
                      <a:noFill/>
                    </a:lnL>
                    <a:lnR>
                      <a:noFill/>
                    </a:lnR>
                    <a:lnT>
                      <a:noFill/>
                    </a:lnT>
                    <a:lnB>
                      <a:noFill/>
                    </a:lnB>
                  </a:tcPr>
                </a:tc>
                <a:tc>
                  <a:txBody>
                    <a:bodyPr/>
                    <a:lstStyle/>
                    <a:p>
                      <a:pPr algn="l" fontAlgn="ctr"/>
                      <a:r>
                        <a:rPr lang="en-GB" sz="800">
                          <a:effectLst/>
                        </a:rPr>
                        <a:t>Thailand</a:t>
                      </a:r>
                    </a:p>
                  </a:txBody>
                  <a:tcPr marL="38851" marR="38851" marT="19426" marB="19426" anchor="ctr">
                    <a:lnL>
                      <a:noFill/>
                    </a:lnL>
                    <a:lnR>
                      <a:noFill/>
                    </a:lnR>
                    <a:lnT>
                      <a:noFill/>
                    </a:lnT>
                    <a:lnB>
                      <a:noFill/>
                    </a:lnB>
                  </a:tcPr>
                </a:tc>
                <a:tc>
                  <a:txBody>
                    <a:bodyPr/>
                    <a:lstStyle/>
                    <a:p>
                      <a:pPr algn="r" fontAlgn="ctr"/>
                      <a:r>
                        <a:rPr lang="ar-SA" sz="800">
                          <a:effectLst/>
                        </a:rPr>
                        <a:t>4.5</a:t>
                      </a:r>
                    </a:p>
                  </a:txBody>
                  <a:tcPr marL="38851" marR="38851" marT="19426" marB="19426" anchor="ctr">
                    <a:lnL>
                      <a:noFill/>
                    </a:lnL>
                    <a:lnR>
                      <a:noFill/>
                    </a:lnR>
                    <a:lnT>
                      <a:noFill/>
                    </a:lnT>
                    <a:lnB>
                      <a:noFill/>
                    </a:lnB>
                  </a:tcPr>
                </a:tc>
              </a:tr>
              <a:tr h="208436">
                <a:tc>
                  <a:txBody>
                    <a:bodyPr/>
                    <a:lstStyle/>
                    <a:p>
                      <a:pPr algn="l" fontAlgn="ctr"/>
                      <a:r>
                        <a:rPr lang="en-GB" sz="800">
                          <a:effectLst/>
                        </a:rPr>
                        <a:t>Europe</a:t>
                      </a:r>
                    </a:p>
                  </a:txBody>
                  <a:tcPr marL="38851" marR="38851" marT="19426" marB="19426" anchor="ctr">
                    <a:lnL>
                      <a:noFill/>
                    </a:lnL>
                    <a:lnR>
                      <a:noFill/>
                    </a:lnR>
                    <a:lnT>
                      <a:noFill/>
                    </a:lnT>
                    <a:lnB>
                      <a:noFill/>
                    </a:lnB>
                  </a:tcPr>
                </a:tc>
                <a:tc>
                  <a:txBody>
                    <a:bodyPr/>
                    <a:lstStyle/>
                    <a:p>
                      <a:pPr algn="l" fontAlgn="ctr"/>
                      <a:r>
                        <a:rPr lang="en-GB" sz="800">
                          <a:effectLst/>
                        </a:rPr>
                        <a:t>Austria</a:t>
                      </a:r>
                    </a:p>
                  </a:txBody>
                  <a:tcPr marL="38851" marR="38851" marT="19426" marB="19426" anchor="ctr">
                    <a:lnL>
                      <a:noFill/>
                    </a:lnL>
                    <a:lnR>
                      <a:noFill/>
                    </a:lnR>
                    <a:lnT>
                      <a:noFill/>
                    </a:lnT>
                    <a:lnB>
                      <a:noFill/>
                    </a:lnB>
                  </a:tcPr>
                </a:tc>
                <a:tc>
                  <a:txBody>
                    <a:bodyPr/>
                    <a:lstStyle/>
                    <a:p>
                      <a:pPr algn="r" fontAlgn="ctr"/>
                      <a:r>
                        <a:rPr lang="ar-SA" sz="800">
                          <a:effectLst/>
                        </a:rPr>
                        <a:t>71.4</a:t>
                      </a:r>
                    </a:p>
                  </a:txBody>
                  <a:tcPr marL="38851" marR="38851" marT="19426" marB="19426" anchor="ctr">
                    <a:lnL>
                      <a:noFill/>
                    </a:lnL>
                    <a:lnR>
                      <a:noFill/>
                    </a:lnR>
                    <a:lnT>
                      <a:noFill/>
                    </a:lnT>
                    <a:lnB>
                      <a:noFill/>
                    </a:lnB>
                  </a:tcPr>
                </a:tc>
              </a:tr>
              <a:tr h="208436">
                <a:tc>
                  <a:txBody>
                    <a:bodyPr/>
                    <a:lstStyle/>
                    <a:p>
                      <a:pPr algn="l" fontAlgn="ctr"/>
                      <a:endParaRPr lang="ar-SA" sz="800">
                        <a:effectLst/>
                      </a:endParaRPr>
                    </a:p>
                  </a:txBody>
                  <a:tcPr marL="38851" marR="38851" marT="19426" marB="19426" anchor="ctr">
                    <a:lnL>
                      <a:noFill/>
                    </a:lnL>
                    <a:lnR>
                      <a:noFill/>
                    </a:lnR>
                    <a:lnT>
                      <a:noFill/>
                    </a:lnT>
                    <a:lnB>
                      <a:noFill/>
                    </a:lnB>
                  </a:tcPr>
                </a:tc>
                <a:tc>
                  <a:txBody>
                    <a:bodyPr/>
                    <a:lstStyle/>
                    <a:p>
                      <a:pPr algn="l" fontAlgn="ctr"/>
                      <a:r>
                        <a:rPr lang="en-GB" sz="800">
                          <a:effectLst/>
                        </a:rPr>
                        <a:t>Austria, Tyrol</a:t>
                      </a:r>
                    </a:p>
                  </a:txBody>
                  <a:tcPr marL="38851" marR="38851" marT="19426" marB="19426" anchor="ctr">
                    <a:lnL>
                      <a:noFill/>
                    </a:lnL>
                    <a:lnR>
                      <a:noFill/>
                    </a:lnR>
                    <a:lnT>
                      <a:noFill/>
                    </a:lnT>
                    <a:lnB>
                      <a:noFill/>
                    </a:lnB>
                  </a:tcPr>
                </a:tc>
                <a:tc>
                  <a:txBody>
                    <a:bodyPr/>
                    <a:lstStyle/>
                    <a:p>
                      <a:pPr algn="r" fontAlgn="ctr"/>
                      <a:r>
                        <a:rPr lang="ar-SA" sz="800">
                          <a:effectLst/>
                        </a:rPr>
                        <a:t>100.1</a:t>
                      </a:r>
                    </a:p>
                  </a:txBody>
                  <a:tcPr marL="38851" marR="38851" marT="19426" marB="19426" anchor="ctr">
                    <a:lnL>
                      <a:noFill/>
                    </a:lnL>
                    <a:lnR>
                      <a:noFill/>
                    </a:lnR>
                    <a:lnT>
                      <a:noFill/>
                    </a:lnT>
                    <a:lnB>
                      <a:noFill/>
                    </a:lnB>
                  </a:tcPr>
                </a:tc>
              </a:tr>
              <a:tr h="208436">
                <a:tc>
                  <a:txBody>
                    <a:bodyPr/>
                    <a:lstStyle/>
                    <a:p>
                      <a:pPr algn="l" fontAlgn="ctr"/>
                      <a:endParaRPr lang="ar-SA" sz="800">
                        <a:effectLst/>
                      </a:endParaRPr>
                    </a:p>
                  </a:txBody>
                  <a:tcPr marL="38851" marR="38851" marT="19426" marB="19426" anchor="ctr">
                    <a:lnL>
                      <a:noFill/>
                    </a:lnL>
                    <a:lnR>
                      <a:noFill/>
                    </a:lnR>
                    <a:lnT>
                      <a:noFill/>
                    </a:lnT>
                    <a:lnB>
                      <a:noFill/>
                    </a:lnB>
                  </a:tcPr>
                </a:tc>
                <a:tc>
                  <a:txBody>
                    <a:bodyPr/>
                    <a:lstStyle/>
                    <a:p>
                      <a:pPr algn="l" fontAlgn="ctr"/>
                      <a:r>
                        <a:rPr lang="en-GB" sz="800">
                          <a:effectLst/>
                        </a:rPr>
                        <a:t>Austria, Vorarlberg</a:t>
                      </a:r>
                    </a:p>
                  </a:txBody>
                  <a:tcPr marL="38851" marR="38851" marT="19426" marB="19426" anchor="ctr">
                    <a:lnL>
                      <a:noFill/>
                    </a:lnL>
                    <a:lnR>
                      <a:noFill/>
                    </a:lnR>
                    <a:lnT>
                      <a:noFill/>
                    </a:lnT>
                    <a:lnB>
                      <a:noFill/>
                    </a:lnB>
                  </a:tcPr>
                </a:tc>
                <a:tc>
                  <a:txBody>
                    <a:bodyPr/>
                    <a:lstStyle/>
                    <a:p>
                      <a:pPr algn="r" fontAlgn="ctr"/>
                      <a:r>
                        <a:rPr lang="ar-SA" sz="800">
                          <a:effectLst/>
                        </a:rPr>
                        <a:t>66.4</a:t>
                      </a:r>
                    </a:p>
                  </a:txBody>
                  <a:tcPr marL="38851" marR="38851" marT="19426" marB="19426" anchor="ctr">
                    <a:lnL>
                      <a:noFill/>
                    </a:lnL>
                    <a:lnR>
                      <a:noFill/>
                    </a:lnR>
                    <a:lnT>
                      <a:noFill/>
                    </a:lnT>
                    <a:lnB>
                      <a:noFill/>
                    </a:lnB>
                  </a:tcPr>
                </a:tc>
              </a:tr>
              <a:tr h="208436">
                <a:tc>
                  <a:txBody>
                    <a:bodyPr/>
                    <a:lstStyle/>
                    <a:p>
                      <a:pPr algn="l" fontAlgn="ctr"/>
                      <a:endParaRPr lang="ar-SA" sz="800">
                        <a:effectLst/>
                      </a:endParaRPr>
                    </a:p>
                  </a:txBody>
                  <a:tcPr marL="38851" marR="38851" marT="19426" marB="19426" anchor="ctr">
                    <a:lnL>
                      <a:noFill/>
                    </a:lnL>
                    <a:lnR>
                      <a:noFill/>
                    </a:lnR>
                    <a:lnT>
                      <a:noFill/>
                    </a:lnT>
                    <a:lnB>
                      <a:noFill/>
                    </a:lnB>
                  </a:tcPr>
                </a:tc>
                <a:tc>
                  <a:txBody>
                    <a:bodyPr/>
                    <a:lstStyle/>
                    <a:p>
                      <a:pPr algn="l" fontAlgn="ctr"/>
                      <a:r>
                        <a:rPr lang="en-GB" sz="800">
                          <a:effectLst/>
                        </a:rPr>
                        <a:t>France</a:t>
                      </a:r>
                    </a:p>
                  </a:txBody>
                  <a:tcPr marL="38851" marR="38851" marT="19426" marB="19426" anchor="ctr">
                    <a:lnL>
                      <a:noFill/>
                    </a:lnL>
                    <a:lnR>
                      <a:noFill/>
                    </a:lnR>
                    <a:lnT>
                      <a:noFill/>
                    </a:lnT>
                    <a:lnB>
                      <a:noFill/>
                    </a:lnB>
                  </a:tcPr>
                </a:tc>
                <a:tc>
                  <a:txBody>
                    <a:bodyPr/>
                    <a:lstStyle/>
                    <a:p>
                      <a:pPr algn="r" fontAlgn="ctr"/>
                      <a:r>
                        <a:rPr lang="ar-SA" sz="800">
                          <a:effectLst/>
                        </a:rPr>
                        <a:t>59.3</a:t>
                      </a:r>
                    </a:p>
                  </a:txBody>
                  <a:tcPr marL="38851" marR="38851" marT="19426" marB="19426" anchor="ctr">
                    <a:lnL>
                      <a:noFill/>
                    </a:lnL>
                    <a:lnR>
                      <a:noFill/>
                    </a:lnR>
                    <a:lnT>
                      <a:noFill/>
                    </a:lnT>
                    <a:lnB>
                      <a:noFill/>
                    </a:lnB>
                  </a:tcPr>
                </a:tc>
              </a:tr>
              <a:tr h="208436">
                <a:tc>
                  <a:txBody>
                    <a:bodyPr/>
                    <a:lstStyle/>
                    <a:p>
                      <a:pPr algn="l" fontAlgn="ctr"/>
                      <a:endParaRPr lang="ar-SA" sz="800">
                        <a:effectLst/>
                      </a:endParaRPr>
                    </a:p>
                  </a:txBody>
                  <a:tcPr marL="38851" marR="38851" marT="19426" marB="19426" anchor="ctr">
                    <a:lnL>
                      <a:noFill/>
                    </a:lnL>
                    <a:lnR>
                      <a:noFill/>
                    </a:lnR>
                    <a:lnT>
                      <a:noFill/>
                    </a:lnT>
                    <a:lnB>
                      <a:noFill/>
                    </a:lnB>
                  </a:tcPr>
                </a:tc>
                <a:tc>
                  <a:txBody>
                    <a:bodyPr/>
                    <a:lstStyle/>
                    <a:p>
                      <a:pPr algn="l" fontAlgn="ctr"/>
                      <a:r>
                        <a:rPr lang="en-GB" sz="800">
                          <a:effectLst/>
                        </a:rPr>
                        <a:t>Hungary</a:t>
                      </a:r>
                    </a:p>
                  </a:txBody>
                  <a:tcPr marL="38851" marR="38851" marT="19426" marB="19426" anchor="ctr">
                    <a:lnL>
                      <a:noFill/>
                    </a:lnL>
                    <a:lnR>
                      <a:noFill/>
                    </a:lnR>
                    <a:lnT>
                      <a:noFill/>
                    </a:lnT>
                    <a:lnB>
                      <a:noFill/>
                    </a:lnB>
                  </a:tcPr>
                </a:tc>
                <a:tc>
                  <a:txBody>
                    <a:bodyPr/>
                    <a:lstStyle/>
                    <a:p>
                      <a:pPr algn="r" fontAlgn="ctr"/>
                      <a:r>
                        <a:rPr lang="ar-SA" sz="800">
                          <a:effectLst/>
                        </a:rPr>
                        <a:t>34.0</a:t>
                      </a:r>
                    </a:p>
                  </a:txBody>
                  <a:tcPr marL="38851" marR="38851" marT="19426" marB="19426" anchor="ctr">
                    <a:lnL>
                      <a:noFill/>
                    </a:lnL>
                    <a:lnR>
                      <a:noFill/>
                    </a:lnR>
                    <a:lnT>
                      <a:noFill/>
                    </a:lnT>
                    <a:lnB>
                      <a:noFill/>
                    </a:lnB>
                  </a:tcPr>
                </a:tc>
              </a:tr>
              <a:tr h="208436">
                <a:tc>
                  <a:txBody>
                    <a:bodyPr/>
                    <a:lstStyle/>
                    <a:p>
                      <a:pPr algn="l" fontAlgn="ctr"/>
                      <a:endParaRPr lang="ar-SA" sz="800">
                        <a:effectLst/>
                      </a:endParaRPr>
                    </a:p>
                  </a:txBody>
                  <a:tcPr marL="38851" marR="38851" marT="19426" marB="19426" anchor="ctr">
                    <a:lnL>
                      <a:noFill/>
                    </a:lnL>
                    <a:lnR>
                      <a:noFill/>
                    </a:lnR>
                    <a:lnT>
                      <a:noFill/>
                    </a:lnT>
                    <a:lnB>
                      <a:noFill/>
                    </a:lnB>
                  </a:tcPr>
                </a:tc>
                <a:tc>
                  <a:txBody>
                    <a:bodyPr/>
                    <a:lstStyle/>
                    <a:p>
                      <a:pPr algn="l" fontAlgn="ctr"/>
                      <a:r>
                        <a:rPr lang="en-GB" sz="800">
                          <a:effectLst/>
                        </a:rPr>
                        <a:t>Iceland</a:t>
                      </a:r>
                    </a:p>
                  </a:txBody>
                  <a:tcPr marL="38851" marR="38851" marT="19426" marB="19426" anchor="ctr">
                    <a:lnL>
                      <a:noFill/>
                    </a:lnL>
                    <a:lnR>
                      <a:noFill/>
                    </a:lnR>
                    <a:lnT>
                      <a:noFill/>
                    </a:lnT>
                    <a:lnB>
                      <a:noFill/>
                    </a:lnB>
                  </a:tcPr>
                </a:tc>
                <a:tc>
                  <a:txBody>
                    <a:bodyPr/>
                    <a:lstStyle/>
                    <a:p>
                      <a:pPr algn="r" fontAlgn="ctr"/>
                      <a:r>
                        <a:rPr lang="ar-SA" sz="800">
                          <a:effectLst/>
                        </a:rPr>
                        <a:t>75.2</a:t>
                      </a:r>
                    </a:p>
                  </a:txBody>
                  <a:tcPr marL="38851" marR="38851" marT="19426" marB="19426" anchor="ctr">
                    <a:lnL>
                      <a:noFill/>
                    </a:lnL>
                    <a:lnR>
                      <a:noFill/>
                    </a:lnR>
                    <a:lnT>
                      <a:noFill/>
                    </a:lnT>
                    <a:lnB>
                      <a:noFill/>
                    </a:lnB>
                  </a:tcPr>
                </a:tc>
              </a:tr>
              <a:tr h="208436">
                <a:tc>
                  <a:txBody>
                    <a:bodyPr/>
                    <a:lstStyle/>
                    <a:p>
                      <a:pPr algn="l" fontAlgn="ctr"/>
                      <a:endParaRPr lang="ar-SA" sz="800">
                        <a:effectLst/>
                      </a:endParaRPr>
                    </a:p>
                  </a:txBody>
                  <a:tcPr marL="38851" marR="38851" marT="19426" marB="19426" anchor="ctr">
                    <a:lnL>
                      <a:noFill/>
                    </a:lnL>
                    <a:lnR>
                      <a:noFill/>
                    </a:lnR>
                    <a:lnT>
                      <a:noFill/>
                    </a:lnT>
                    <a:lnB>
                      <a:noFill/>
                    </a:lnB>
                  </a:tcPr>
                </a:tc>
                <a:tc>
                  <a:txBody>
                    <a:bodyPr/>
                    <a:lstStyle/>
                    <a:p>
                      <a:pPr algn="l" fontAlgn="ctr"/>
                      <a:r>
                        <a:rPr lang="en-GB" sz="800">
                          <a:effectLst/>
                        </a:rPr>
                        <a:t>Norway</a:t>
                      </a:r>
                    </a:p>
                  </a:txBody>
                  <a:tcPr marL="38851" marR="38851" marT="19426" marB="19426" anchor="ctr">
                    <a:lnL>
                      <a:noFill/>
                    </a:lnL>
                    <a:lnR>
                      <a:noFill/>
                    </a:lnR>
                    <a:lnT>
                      <a:noFill/>
                    </a:lnT>
                    <a:lnB>
                      <a:noFill/>
                    </a:lnB>
                  </a:tcPr>
                </a:tc>
                <a:tc>
                  <a:txBody>
                    <a:bodyPr/>
                    <a:lstStyle/>
                    <a:p>
                      <a:pPr algn="r" fontAlgn="ctr"/>
                      <a:r>
                        <a:rPr lang="ar-SA" sz="800">
                          <a:effectLst/>
                        </a:rPr>
                        <a:t>81.8</a:t>
                      </a:r>
                    </a:p>
                  </a:txBody>
                  <a:tcPr marL="38851" marR="38851" marT="19426" marB="19426" anchor="ctr">
                    <a:lnL>
                      <a:noFill/>
                    </a:lnL>
                    <a:lnR>
                      <a:noFill/>
                    </a:lnR>
                    <a:lnT>
                      <a:noFill/>
                    </a:lnT>
                    <a:lnB>
                      <a:noFill/>
                    </a:lnB>
                  </a:tcPr>
                </a:tc>
              </a:tr>
              <a:tr h="208436">
                <a:tc>
                  <a:txBody>
                    <a:bodyPr/>
                    <a:lstStyle/>
                    <a:p>
                      <a:pPr algn="l" fontAlgn="ctr"/>
                      <a:endParaRPr lang="ar-SA" sz="800">
                        <a:effectLst/>
                      </a:endParaRPr>
                    </a:p>
                  </a:txBody>
                  <a:tcPr marL="38851" marR="38851" marT="19426" marB="19426" anchor="ctr">
                    <a:lnL>
                      <a:noFill/>
                    </a:lnL>
                    <a:lnR>
                      <a:noFill/>
                    </a:lnR>
                    <a:lnT>
                      <a:noFill/>
                    </a:lnT>
                    <a:lnB>
                      <a:noFill/>
                    </a:lnB>
                  </a:tcPr>
                </a:tc>
                <a:tc>
                  <a:txBody>
                    <a:bodyPr/>
                    <a:lstStyle/>
                    <a:p>
                      <a:pPr algn="l" fontAlgn="ctr"/>
                      <a:r>
                        <a:rPr lang="en-GB" sz="800">
                          <a:effectLst/>
                        </a:rPr>
                        <a:t>Spain</a:t>
                      </a:r>
                    </a:p>
                  </a:txBody>
                  <a:tcPr marL="38851" marR="38851" marT="19426" marB="19426" anchor="ctr">
                    <a:lnL>
                      <a:noFill/>
                    </a:lnL>
                    <a:lnR>
                      <a:noFill/>
                    </a:lnR>
                    <a:lnT>
                      <a:noFill/>
                    </a:lnT>
                    <a:lnB>
                      <a:noFill/>
                    </a:lnB>
                  </a:tcPr>
                </a:tc>
                <a:tc>
                  <a:txBody>
                    <a:bodyPr/>
                    <a:lstStyle/>
                    <a:p>
                      <a:pPr algn="r" fontAlgn="ctr"/>
                      <a:r>
                        <a:rPr lang="ar-SA" sz="800">
                          <a:effectLst/>
                        </a:rPr>
                        <a:t>35.9</a:t>
                      </a:r>
                    </a:p>
                  </a:txBody>
                  <a:tcPr marL="38851" marR="38851" marT="19426" marB="19426" anchor="ctr">
                    <a:lnL>
                      <a:noFill/>
                    </a:lnL>
                    <a:lnR>
                      <a:noFill/>
                    </a:lnR>
                    <a:lnT>
                      <a:noFill/>
                    </a:lnT>
                    <a:lnB>
                      <a:noFill/>
                    </a:lnB>
                  </a:tcPr>
                </a:tc>
              </a:tr>
              <a:tr h="208436">
                <a:tc>
                  <a:txBody>
                    <a:bodyPr/>
                    <a:lstStyle/>
                    <a:p>
                      <a:pPr algn="l" fontAlgn="ctr"/>
                      <a:endParaRPr lang="ar-SA" sz="800">
                        <a:effectLst/>
                      </a:endParaRPr>
                    </a:p>
                  </a:txBody>
                  <a:tcPr marL="38851" marR="38851" marT="19426" marB="19426" anchor="ctr">
                    <a:lnL>
                      <a:noFill/>
                    </a:lnL>
                    <a:lnR>
                      <a:noFill/>
                    </a:lnR>
                    <a:lnT>
                      <a:noFill/>
                    </a:lnT>
                    <a:lnB>
                      <a:noFill/>
                    </a:lnB>
                  </a:tcPr>
                </a:tc>
                <a:tc>
                  <a:txBody>
                    <a:bodyPr/>
                    <a:lstStyle/>
                    <a:p>
                      <a:pPr algn="l" fontAlgn="ctr"/>
                      <a:r>
                        <a:rPr lang="en-GB" sz="800">
                          <a:effectLst/>
                        </a:rPr>
                        <a:t>Sweden</a:t>
                      </a:r>
                    </a:p>
                  </a:txBody>
                  <a:tcPr marL="38851" marR="38851" marT="19426" marB="19426" anchor="ctr">
                    <a:lnL>
                      <a:noFill/>
                    </a:lnL>
                    <a:lnR>
                      <a:noFill/>
                    </a:lnR>
                    <a:lnT>
                      <a:noFill/>
                    </a:lnT>
                    <a:lnB>
                      <a:noFill/>
                    </a:lnB>
                  </a:tcPr>
                </a:tc>
                <a:tc>
                  <a:txBody>
                    <a:bodyPr/>
                    <a:lstStyle/>
                    <a:p>
                      <a:pPr algn="r" fontAlgn="ctr"/>
                      <a:r>
                        <a:rPr lang="ar-SA" sz="800">
                          <a:effectLst/>
                        </a:rPr>
                        <a:t>90.9</a:t>
                      </a:r>
                    </a:p>
                  </a:txBody>
                  <a:tcPr marL="38851" marR="38851" marT="19426" marB="19426" anchor="ctr">
                    <a:lnL>
                      <a:noFill/>
                    </a:lnL>
                    <a:lnR>
                      <a:noFill/>
                    </a:lnR>
                    <a:lnT>
                      <a:noFill/>
                    </a:lnT>
                    <a:lnB>
                      <a:noFill/>
                    </a:lnB>
                  </a:tcPr>
                </a:tc>
              </a:tr>
              <a:tr h="208436">
                <a:tc>
                  <a:txBody>
                    <a:bodyPr/>
                    <a:lstStyle/>
                    <a:p>
                      <a:pPr algn="l" fontAlgn="ctr"/>
                      <a:endParaRPr lang="ar-SA" sz="800">
                        <a:effectLst/>
                      </a:endParaRPr>
                    </a:p>
                  </a:txBody>
                  <a:tcPr marL="38851" marR="38851" marT="19426" marB="19426" anchor="ctr">
                    <a:lnL>
                      <a:noFill/>
                    </a:lnL>
                    <a:lnR>
                      <a:noFill/>
                    </a:lnR>
                    <a:lnT>
                      <a:noFill/>
                    </a:lnT>
                    <a:lnB>
                      <a:noFill/>
                    </a:lnB>
                  </a:tcPr>
                </a:tc>
                <a:tc>
                  <a:txBody>
                    <a:bodyPr/>
                    <a:lstStyle/>
                    <a:p>
                      <a:pPr algn="l" fontAlgn="ctr"/>
                      <a:r>
                        <a:rPr lang="en-GB" sz="800">
                          <a:effectLst/>
                        </a:rPr>
                        <a:t>Switzerland</a:t>
                      </a:r>
                    </a:p>
                  </a:txBody>
                  <a:tcPr marL="38851" marR="38851" marT="19426" marB="19426" anchor="ctr">
                    <a:lnL>
                      <a:noFill/>
                    </a:lnL>
                    <a:lnR>
                      <a:noFill/>
                    </a:lnR>
                    <a:lnT>
                      <a:noFill/>
                    </a:lnT>
                    <a:lnB>
                      <a:noFill/>
                    </a:lnB>
                  </a:tcPr>
                </a:tc>
                <a:tc>
                  <a:txBody>
                    <a:bodyPr/>
                    <a:lstStyle/>
                    <a:p>
                      <a:pPr algn="r" fontAlgn="ctr"/>
                      <a:r>
                        <a:rPr lang="ar-SA" sz="800">
                          <a:effectLst/>
                        </a:rPr>
                        <a:t>77.3</a:t>
                      </a:r>
                    </a:p>
                  </a:txBody>
                  <a:tcPr marL="38851" marR="38851" marT="19426" marB="19426" anchor="ctr">
                    <a:lnL>
                      <a:noFill/>
                    </a:lnL>
                    <a:lnR>
                      <a:noFill/>
                    </a:lnR>
                    <a:lnT>
                      <a:noFill/>
                    </a:lnT>
                    <a:lnB>
                      <a:noFill/>
                    </a:lnB>
                  </a:tcPr>
                </a:tc>
              </a:tr>
              <a:tr h="208436">
                <a:tc>
                  <a:txBody>
                    <a:bodyPr/>
                    <a:lstStyle/>
                    <a:p>
                      <a:pPr algn="l" fontAlgn="ctr"/>
                      <a:endParaRPr lang="ar-SA" sz="800">
                        <a:effectLst/>
                      </a:endParaRPr>
                    </a:p>
                  </a:txBody>
                  <a:tcPr marL="38851" marR="38851" marT="19426" marB="19426" anchor="ctr">
                    <a:lnL>
                      <a:noFill/>
                    </a:lnL>
                    <a:lnR>
                      <a:noFill/>
                    </a:lnR>
                    <a:lnT>
                      <a:noFill/>
                    </a:lnT>
                    <a:lnB>
                      <a:noFill/>
                    </a:lnB>
                  </a:tcPr>
                </a:tc>
                <a:tc>
                  <a:txBody>
                    <a:bodyPr/>
                    <a:lstStyle/>
                    <a:p>
                      <a:pPr algn="l" fontAlgn="ctr"/>
                      <a:r>
                        <a:rPr lang="en-GB" sz="800">
                          <a:effectLst/>
                        </a:rPr>
                        <a:t>UK</a:t>
                      </a:r>
                    </a:p>
                  </a:txBody>
                  <a:tcPr marL="38851" marR="38851" marT="19426" marB="19426" anchor="ctr">
                    <a:lnL>
                      <a:noFill/>
                    </a:lnL>
                    <a:lnR>
                      <a:noFill/>
                    </a:lnR>
                    <a:lnT>
                      <a:noFill/>
                    </a:lnT>
                    <a:lnB>
                      <a:noFill/>
                    </a:lnB>
                  </a:tcPr>
                </a:tc>
                <a:tc>
                  <a:txBody>
                    <a:bodyPr/>
                    <a:lstStyle/>
                    <a:p>
                      <a:pPr algn="r" fontAlgn="ctr"/>
                      <a:r>
                        <a:rPr lang="ar-SA" sz="800">
                          <a:effectLst/>
                        </a:rPr>
                        <a:t>52.2</a:t>
                      </a:r>
                    </a:p>
                  </a:txBody>
                  <a:tcPr marL="38851" marR="38851" marT="19426" marB="19426" anchor="ctr">
                    <a:lnL>
                      <a:noFill/>
                    </a:lnL>
                    <a:lnR>
                      <a:noFill/>
                    </a:lnR>
                    <a:lnT>
                      <a:noFill/>
                    </a:lnT>
                    <a:lnB>
                      <a:noFill/>
                    </a:lnB>
                  </a:tcPr>
                </a:tc>
              </a:tr>
              <a:tr h="208436">
                <a:tc>
                  <a:txBody>
                    <a:bodyPr/>
                    <a:lstStyle/>
                    <a:p>
                      <a:pPr algn="l" fontAlgn="ctr"/>
                      <a:r>
                        <a:rPr lang="en-GB" sz="800">
                          <a:effectLst/>
                        </a:rPr>
                        <a:t>Oceania</a:t>
                      </a:r>
                    </a:p>
                  </a:txBody>
                  <a:tcPr marL="38851" marR="38851" marT="19426" marB="19426" anchor="ctr">
                    <a:lnL>
                      <a:noFill/>
                    </a:lnL>
                    <a:lnR>
                      <a:noFill/>
                    </a:lnR>
                    <a:lnT>
                      <a:noFill/>
                    </a:lnT>
                    <a:lnB>
                      <a:noFill/>
                    </a:lnB>
                  </a:tcPr>
                </a:tc>
                <a:tc>
                  <a:txBody>
                    <a:bodyPr/>
                    <a:lstStyle/>
                    <a:p>
                      <a:pPr algn="l" fontAlgn="ctr"/>
                      <a:r>
                        <a:rPr lang="en-GB" sz="800">
                          <a:effectLst/>
                        </a:rPr>
                        <a:t>Australia</a:t>
                      </a:r>
                    </a:p>
                  </a:txBody>
                  <a:tcPr marL="38851" marR="38851" marT="19426" marB="19426" anchor="ctr">
                    <a:lnL>
                      <a:noFill/>
                    </a:lnL>
                    <a:lnR>
                      <a:noFill/>
                    </a:lnR>
                    <a:lnT>
                      <a:noFill/>
                    </a:lnT>
                    <a:lnB>
                      <a:noFill/>
                    </a:lnB>
                  </a:tcPr>
                </a:tc>
                <a:tc>
                  <a:txBody>
                    <a:bodyPr/>
                    <a:lstStyle/>
                    <a:p>
                      <a:pPr algn="r" fontAlgn="ctr"/>
                      <a:r>
                        <a:rPr lang="ar-SA" sz="800">
                          <a:effectLst/>
                        </a:rPr>
                        <a:t>76.0</a:t>
                      </a:r>
                    </a:p>
                  </a:txBody>
                  <a:tcPr marL="38851" marR="38851" marT="19426" marB="19426" anchor="ctr">
                    <a:lnL>
                      <a:noFill/>
                    </a:lnL>
                    <a:lnR>
                      <a:noFill/>
                    </a:lnR>
                    <a:lnT>
                      <a:noFill/>
                    </a:lnT>
                    <a:lnB>
                      <a:noFill/>
                    </a:lnB>
                  </a:tcPr>
                </a:tc>
              </a:tr>
              <a:tr h="208436">
                <a:tc>
                  <a:txBody>
                    <a:bodyPr/>
                    <a:lstStyle/>
                    <a:p>
                      <a:pPr algn="l" fontAlgn="ctr"/>
                      <a:endParaRPr lang="ar-SA" sz="800">
                        <a:effectLst/>
                      </a:endParaRPr>
                    </a:p>
                  </a:txBody>
                  <a:tcPr marL="38851" marR="38851" marT="19426" marB="19426" anchor="ctr">
                    <a:lnL>
                      <a:noFill/>
                    </a:lnL>
                    <a:lnR>
                      <a:noFill/>
                    </a:lnR>
                    <a:lnT>
                      <a:noFill/>
                    </a:lnT>
                    <a:lnB>
                      <a:noFill/>
                    </a:lnB>
                  </a:tcPr>
                </a:tc>
                <a:tc>
                  <a:txBody>
                    <a:bodyPr/>
                    <a:lstStyle/>
                    <a:p>
                      <a:pPr algn="l" fontAlgn="ctr"/>
                      <a:r>
                        <a:rPr lang="en-GB" sz="800">
                          <a:effectLst/>
                        </a:rPr>
                        <a:t>New Zealand</a:t>
                      </a:r>
                    </a:p>
                  </a:txBody>
                  <a:tcPr marL="38851" marR="38851" marT="19426" marB="19426" anchor="ctr">
                    <a:lnL>
                      <a:noFill/>
                    </a:lnL>
                    <a:lnR>
                      <a:noFill/>
                    </a:lnR>
                    <a:lnT>
                      <a:noFill/>
                    </a:lnT>
                    <a:lnB>
                      <a:noFill/>
                    </a:lnB>
                  </a:tcPr>
                </a:tc>
                <a:tc>
                  <a:txBody>
                    <a:bodyPr/>
                    <a:lstStyle/>
                    <a:p>
                      <a:pPr algn="r" fontAlgn="ctr"/>
                      <a:r>
                        <a:rPr lang="ar-SA" sz="800" dirty="0">
                          <a:effectLst/>
                        </a:rPr>
                        <a:t>100.9</a:t>
                      </a:r>
                    </a:p>
                  </a:txBody>
                  <a:tcPr marL="38851" marR="38851" marT="19426" marB="19426" anchor="ctr">
                    <a:lnL>
                      <a:noFill/>
                    </a:lnL>
                    <a:lnR>
                      <a:noFill/>
                    </a:lnR>
                    <a:lnT>
                      <a:noFill/>
                    </a:lnT>
                    <a:lnB>
                      <a:noFill/>
                    </a:lnB>
                  </a:tcPr>
                </a:tc>
              </a:tr>
            </a:tbl>
          </a:graphicData>
        </a:graphic>
      </p:graphicFrame>
      <p:sp>
        <p:nvSpPr>
          <p:cNvPr id="5" name="Rectangle 1"/>
          <p:cNvSpPr>
            <a:spLocks noChangeArrowheads="1"/>
          </p:cNvSpPr>
          <p:nvPr/>
        </p:nvSpPr>
        <p:spPr bwMode="auto">
          <a:xfrm>
            <a:off x="1949325" y="266615"/>
            <a:ext cx="7335297"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eaLnBrk="1" fontAlgn="base" latinLnBrk="0" hangingPunct="1">
              <a:lnSpc>
                <a:spcPct val="100000"/>
              </a:lnSpc>
              <a:spcBef>
                <a:spcPct val="0"/>
              </a:spcBef>
              <a:spcAft>
                <a:spcPct val="0"/>
              </a:spcAft>
              <a:buClrTx/>
              <a:buSzTx/>
              <a:buFontTx/>
              <a:buNone/>
              <a:tabLst/>
            </a:pPr>
            <a:r>
              <a:rPr kumimoji="0" lang="ar-SA" b="0" i="0" u="none" strike="noStrike" cap="none" normalizeH="0" baseline="0" dirty="0" smtClean="0">
                <a:ln>
                  <a:noFill/>
                </a:ln>
                <a:solidFill>
                  <a:srgbClr val="000000"/>
                </a:solidFill>
                <a:effectLst/>
                <a:latin typeface="Times New Roman" pitchFamily="18" charset="0"/>
                <a:cs typeface="Times New Roman" pitchFamily="18" charset="0"/>
              </a:rPr>
              <a:t>Age-standardized incidence of prostate cancer (per 100,000) in the world</a:t>
            </a:r>
            <a:endParaRPr kumimoji="0" lang="ar-SA"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537650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67478420"/>
              </p:ext>
            </p:extLst>
          </p:nvPr>
        </p:nvGraphicFramePr>
        <p:xfrm>
          <a:off x="663192" y="1055074"/>
          <a:ext cx="10690610" cy="4546420"/>
        </p:xfrm>
        <a:graphic>
          <a:graphicData uri="http://schemas.openxmlformats.org/drawingml/2006/table">
            <a:tbl>
              <a:tblPr/>
              <a:tblGrid>
                <a:gridCol w="1527230"/>
                <a:gridCol w="1527230"/>
                <a:gridCol w="1527230"/>
                <a:gridCol w="1527230"/>
                <a:gridCol w="1527230"/>
                <a:gridCol w="1527230"/>
                <a:gridCol w="1527230"/>
              </a:tblGrid>
              <a:tr h="909283">
                <a:tc>
                  <a:txBody>
                    <a:bodyPr/>
                    <a:lstStyle/>
                    <a:p>
                      <a:pPr algn="l" fontAlgn="t"/>
                      <a:r>
                        <a:rPr lang="en-GB" sz="1800" dirty="0">
                          <a:effectLst/>
                        </a:rPr>
                        <a:t>Age</a:t>
                      </a:r>
                    </a:p>
                  </a:txBody>
                  <a:tcPr>
                    <a:lnL>
                      <a:noFill/>
                    </a:lnL>
                    <a:lnR>
                      <a:noFill/>
                    </a:lnR>
                    <a:lnT>
                      <a:noFill/>
                    </a:lnT>
                    <a:lnB>
                      <a:noFill/>
                    </a:lnB>
                  </a:tcPr>
                </a:tc>
                <a:tc>
                  <a:txBody>
                    <a:bodyPr/>
                    <a:lstStyle/>
                    <a:p>
                      <a:pPr algn="l" fontAlgn="t"/>
                      <a:r>
                        <a:rPr lang="en-GB" sz="1800">
                          <a:effectLst/>
                        </a:rPr>
                        <a:t>US</a:t>
                      </a:r>
                      <a:br>
                        <a:rPr lang="en-GB" sz="1800">
                          <a:effectLst/>
                        </a:rPr>
                      </a:br>
                      <a:r>
                        <a:rPr lang="en-GB" sz="1800">
                          <a:effectLst/>
                        </a:rPr>
                        <a:t>White</a:t>
                      </a:r>
                      <a:r>
                        <a:rPr lang="en-GB" sz="1800" baseline="30000">
                          <a:solidFill>
                            <a:srgbClr val="642A8F"/>
                          </a:solidFill>
                          <a:effectLst/>
                          <a:hlinkClick r:id="rId2"/>
                        </a:rPr>
                        <a:t>3</a:t>
                      </a:r>
                      <a:endParaRPr lang="en-GB" sz="1800">
                        <a:effectLst/>
                      </a:endParaRPr>
                    </a:p>
                  </a:txBody>
                  <a:tcPr>
                    <a:lnL>
                      <a:noFill/>
                    </a:lnL>
                    <a:lnR>
                      <a:noFill/>
                    </a:lnR>
                    <a:lnT>
                      <a:noFill/>
                    </a:lnT>
                    <a:lnB>
                      <a:noFill/>
                    </a:lnB>
                  </a:tcPr>
                </a:tc>
                <a:tc>
                  <a:txBody>
                    <a:bodyPr/>
                    <a:lstStyle/>
                    <a:p>
                      <a:pPr algn="l" fontAlgn="t"/>
                      <a:r>
                        <a:rPr lang="en-GB" sz="1800">
                          <a:effectLst/>
                        </a:rPr>
                        <a:t>US</a:t>
                      </a:r>
                      <a:br>
                        <a:rPr lang="en-GB" sz="1800">
                          <a:effectLst/>
                        </a:rPr>
                      </a:br>
                      <a:r>
                        <a:rPr lang="en-GB" sz="1800">
                          <a:effectLst/>
                        </a:rPr>
                        <a:t>Black</a:t>
                      </a:r>
                      <a:r>
                        <a:rPr lang="en-GB" sz="1800" baseline="30000">
                          <a:solidFill>
                            <a:srgbClr val="642A8F"/>
                          </a:solidFill>
                          <a:effectLst/>
                          <a:hlinkClick r:id="rId2"/>
                        </a:rPr>
                        <a:t>3</a:t>
                      </a:r>
                      <a:endParaRPr lang="en-GB" sz="1800">
                        <a:effectLst/>
                      </a:endParaRPr>
                    </a:p>
                  </a:txBody>
                  <a:tcPr>
                    <a:lnL>
                      <a:noFill/>
                    </a:lnL>
                    <a:lnR>
                      <a:noFill/>
                    </a:lnR>
                    <a:lnT>
                      <a:noFill/>
                    </a:lnT>
                    <a:lnB>
                      <a:noFill/>
                    </a:lnB>
                  </a:tcPr>
                </a:tc>
                <a:tc>
                  <a:txBody>
                    <a:bodyPr/>
                    <a:lstStyle/>
                    <a:p>
                      <a:pPr algn="l" fontAlgn="t"/>
                      <a:r>
                        <a:rPr lang="en-GB" sz="1800">
                          <a:effectLst/>
                        </a:rPr>
                        <a:t>Japan</a:t>
                      </a:r>
                      <a:r>
                        <a:rPr lang="en-GB" sz="1800" baseline="30000">
                          <a:solidFill>
                            <a:srgbClr val="642A8F"/>
                          </a:solidFill>
                          <a:effectLst/>
                          <a:hlinkClick r:id="rId3"/>
                        </a:rPr>
                        <a:t>19</a:t>
                      </a:r>
                      <a:endParaRPr lang="en-GB" sz="1800">
                        <a:effectLst/>
                      </a:endParaRPr>
                    </a:p>
                  </a:txBody>
                  <a:tcPr>
                    <a:lnL>
                      <a:noFill/>
                    </a:lnL>
                    <a:lnR>
                      <a:noFill/>
                    </a:lnR>
                    <a:lnT>
                      <a:noFill/>
                    </a:lnT>
                    <a:lnB>
                      <a:noFill/>
                    </a:lnB>
                  </a:tcPr>
                </a:tc>
                <a:tc>
                  <a:txBody>
                    <a:bodyPr/>
                    <a:lstStyle/>
                    <a:p>
                      <a:pPr algn="l" fontAlgn="t"/>
                      <a:r>
                        <a:rPr lang="en-GB" sz="1800">
                          <a:effectLst/>
                        </a:rPr>
                        <a:t>Spain</a:t>
                      </a:r>
                      <a:r>
                        <a:rPr lang="en-GB" sz="1800" baseline="30000">
                          <a:solidFill>
                            <a:srgbClr val="642A8F"/>
                          </a:solidFill>
                          <a:effectLst/>
                          <a:hlinkClick r:id="rId4"/>
                        </a:rPr>
                        <a:t>28</a:t>
                      </a:r>
                      <a:endParaRPr lang="en-GB" sz="1800">
                        <a:effectLst/>
                      </a:endParaRPr>
                    </a:p>
                  </a:txBody>
                  <a:tcPr>
                    <a:lnL>
                      <a:noFill/>
                    </a:lnL>
                    <a:lnR>
                      <a:noFill/>
                    </a:lnR>
                    <a:lnT>
                      <a:noFill/>
                    </a:lnT>
                    <a:lnB>
                      <a:noFill/>
                    </a:lnB>
                  </a:tcPr>
                </a:tc>
                <a:tc>
                  <a:txBody>
                    <a:bodyPr/>
                    <a:lstStyle/>
                    <a:p>
                      <a:pPr algn="l" fontAlgn="t"/>
                      <a:r>
                        <a:rPr lang="en-GB" sz="1800">
                          <a:effectLst/>
                        </a:rPr>
                        <a:t>Greece</a:t>
                      </a:r>
                      <a:r>
                        <a:rPr lang="en-GB" sz="1800" baseline="30000">
                          <a:solidFill>
                            <a:srgbClr val="642A8F"/>
                          </a:solidFill>
                          <a:effectLst/>
                          <a:hlinkClick r:id="rId5"/>
                        </a:rPr>
                        <a:t>29</a:t>
                      </a:r>
                      <a:endParaRPr lang="en-GB" sz="1800">
                        <a:effectLst/>
                      </a:endParaRPr>
                    </a:p>
                  </a:txBody>
                  <a:tcPr>
                    <a:lnL>
                      <a:noFill/>
                    </a:lnL>
                    <a:lnR>
                      <a:noFill/>
                    </a:lnR>
                    <a:lnT>
                      <a:noFill/>
                    </a:lnT>
                    <a:lnB>
                      <a:noFill/>
                    </a:lnB>
                  </a:tcPr>
                </a:tc>
                <a:tc>
                  <a:txBody>
                    <a:bodyPr/>
                    <a:lstStyle/>
                    <a:p>
                      <a:pPr algn="l" fontAlgn="t"/>
                      <a:r>
                        <a:rPr lang="en-GB" sz="1800">
                          <a:effectLst/>
                        </a:rPr>
                        <a:t>Hungary</a:t>
                      </a:r>
                      <a:r>
                        <a:rPr lang="en-GB" sz="1800" baseline="30000">
                          <a:solidFill>
                            <a:srgbClr val="642A8F"/>
                          </a:solidFill>
                          <a:effectLst/>
                          <a:hlinkClick r:id="rId6"/>
                        </a:rPr>
                        <a:t>30</a:t>
                      </a:r>
                      <a:endParaRPr lang="en-GB" sz="1800">
                        <a:effectLst/>
                      </a:endParaRPr>
                    </a:p>
                  </a:txBody>
                  <a:tcPr>
                    <a:lnL>
                      <a:noFill/>
                    </a:lnL>
                    <a:lnR>
                      <a:noFill/>
                    </a:lnR>
                    <a:lnT>
                      <a:noFill/>
                    </a:lnT>
                    <a:lnB>
                      <a:noFill/>
                    </a:lnB>
                  </a:tcPr>
                </a:tc>
              </a:tr>
              <a:tr h="519591">
                <a:tc>
                  <a:txBody>
                    <a:bodyPr/>
                    <a:lstStyle/>
                    <a:p>
                      <a:pPr algn="l" fontAlgn="t"/>
                      <a:r>
                        <a:rPr lang="ar-SA" sz="1800">
                          <a:effectLst/>
                        </a:rPr>
                        <a:t>21-30</a:t>
                      </a:r>
                    </a:p>
                  </a:txBody>
                  <a:tcPr>
                    <a:lnL>
                      <a:noFill/>
                    </a:lnL>
                    <a:lnR>
                      <a:noFill/>
                    </a:lnR>
                    <a:lnT>
                      <a:noFill/>
                    </a:lnT>
                    <a:lnB>
                      <a:noFill/>
                    </a:lnB>
                  </a:tcPr>
                </a:tc>
                <a:tc>
                  <a:txBody>
                    <a:bodyPr/>
                    <a:lstStyle/>
                    <a:p>
                      <a:pPr algn="l" fontAlgn="t"/>
                      <a:r>
                        <a:rPr lang="ar-SA" sz="1800">
                          <a:effectLst/>
                        </a:rPr>
                        <a:t>8</a:t>
                      </a:r>
                    </a:p>
                  </a:txBody>
                  <a:tcPr>
                    <a:lnL>
                      <a:noFill/>
                    </a:lnL>
                    <a:lnR>
                      <a:noFill/>
                    </a:lnR>
                    <a:lnT>
                      <a:noFill/>
                    </a:lnT>
                    <a:lnB>
                      <a:noFill/>
                    </a:lnB>
                  </a:tcPr>
                </a:tc>
                <a:tc>
                  <a:txBody>
                    <a:bodyPr/>
                    <a:lstStyle/>
                    <a:p>
                      <a:pPr algn="l" fontAlgn="t"/>
                      <a:r>
                        <a:rPr lang="ar-SA" sz="1800">
                          <a:effectLst/>
                        </a:rPr>
                        <a:t>8</a:t>
                      </a:r>
                    </a:p>
                  </a:txBody>
                  <a:tcPr>
                    <a:lnL>
                      <a:noFill/>
                    </a:lnL>
                    <a:lnR>
                      <a:noFill/>
                    </a:lnR>
                    <a:lnT>
                      <a:noFill/>
                    </a:lnT>
                    <a:lnB>
                      <a:noFill/>
                    </a:lnB>
                  </a:tcPr>
                </a:tc>
                <a:tc>
                  <a:txBody>
                    <a:bodyPr/>
                    <a:lstStyle/>
                    <a:p>
                      <a:pPr algn="l" fontAlgn="t"/>
                      <a:r>
                        <a:rPr lang="ar-SA" sz="1800">
                          <a:effectLst/>
                        </a:rPr>
                        <a:t>0</a:t>
                      </a:r>
                    </a:p>
                  </a:txBody>
                  <a:tcPr>
                    <a:lnL>
                      <a:noFill/>
                    </a:lnL>
                    <a:lnR>
                      <a:noFill/>
                    </a:lnR>
                    <a:lnT>
                      <a:noFill/>
                    </a:lnT>
                    <a:lnB>
                      <a:noFill/>
                    </a:lnB>
                  </a:tcPr>
                </a:tc>
                <a:tc>
                  <a:txBody>
                    <a:bodyPr/>
                    <a:lstStyle/>
                    <a:p>
                      <a:pPr algn="l" fontAlgn="t"/>
                      <a:r>
                        <a:rPr lang="ar-SA" sz="1800" dirty="0">
                          <a:effectLst/>
                        </a:rPr>
                        <a:t>4</a:t>
                      </a:r>
                    </a:p>
                  </a:txBody>
                  <a:tcPr>
                    <a:lnL>
                      <a:noFill/>
                    </a:lnL>
                    <a:lnR>
                      <a:noFill/>
                    </a:lnR>
                    <a:lnT>
                      <a:noFill/>
                    </a:lnT>
                    <a:lnB>
                      <a:noFill/>
                    </a:lnB>
                  </a:tcPr>
                </a:tc>
                <a:tc>
                  <a:txBody>
                    <a:bodyPr/>
                    <a:lstStyle/>
                    <a:p>
                      <a:pPr algn="l" fontAlgn="t"/>
                      <a:r>
                        <a:rPr lang="ar-SA" sz="1800">
                          <a:effectLst/>
                        </a:rPr>
                        <a:t>0</a:t>
                      </a:r>
                    </a:p>
                  </a:txBody>
                  <a:tcPr>
                    <a:lnL>
                      <a:noFill/>
                    </a:lnL>
                    <a:lnR>
                      <a:noFill/>
                    </a:lnR>
                    <a:lnT>
                      <a:noFill/>
                    </a:lnT>
                    <a:lnB>
                      <a:noFill/>
                    </a:lnB>
                  </a:tcPr>
                </a:tc>
                <a:tc>
                  <a:txBody>
                    <a:bodyPr/>
                    <a:lstStyle/>
                    <a:p>
                      <a:pPr algn="l" fontAlgn="t"/>
                      <a:r>
                        <a:rPr lang="ar-SA" sz="1800">
                          <a:effectLst/>
                        </a:rPr>
                        <a:t>0</a:t>
                      </a:r>
                    </a:p>
                  </a:txBody>
                  <a:tcPr>
                    <a:lnL>
                      <a:noFill/>
                    </a:lnL>
                    <a:lnR>
                      <a:noFill/>
                    </a:lnR>
                    <a:lnT>
                      <a:noFill/>
                    </a:lnT>
                    <a:lnB>
                      <a:noFill/>
                    </a:lnB>
                  </a:tcPr>
                </a:tc>
              </a:tr>
              <a:tr h="519591">
                <a:tc>
                  <a:txBody>
                    <a:bodyPr/>
                    <a:lstStyle/>
                    <a:p>
                      <a:pPr algn="l" fontAlgn="t"/>
                      <a:r>
                        <a:rPr lang="ar-SA" sz="1800">
                          <a:effectLst/>
                        </a:rPr>
                        <a:t>31-40</a:t>
                      </a:r>
                    </a:p>
                  </a:txBody>
                  <a:tcPr>
                    <a:lnL>
                      <a:noFill/>
                    </a:lnL>
                    <a:lnR>
                      <a:noFill/>
                    </a:lnR>
                    <a:lnT>
                      <a:noFill/>
                    </a:lnT>
                    <a:lnB>
                      <a:noFill/>
                    </a:lnB>
                  </a:tcPr>
                </a:tc>
                <a:tc>
                  <a:txBody>
                    <a:bodyPr/>
                    <a:lstStyle/>
                    <a:p>
                      <a:pPr algn="l" fontAlgn="t"/>
                      <a:r>
                        <a:rPr lang="ar-SA" sz="1800">
                          <a:effectLst/>
                        </a:rPr>
                        <a:t>31</a:t>
                      </a:r>
                    </a:p>
                  </a:txBody>
                  <a:tcPr>
                    <a:lnL>
                      <a:noFill/>
                    </a:lnL>
                    <a:lnR>
                      <a:noFill/>
                    </a:lnR>
                    <a:lnT>
                      <a:noFill/>
                    </a:lnT>
                    <a:lnB>
                      <a:noFill/>
                    </a:lnB>
                  </a:tcPr>
                </a:tc>
                <a:tc>
                  <a:txBody>
                    <a:bodyPr/>
                    <a:lstStyle/>
                    <a:p>
                      <a:pPr algn="l" fontAlgn="t"/>
                      <a:r>
                        <a:rPr lang="ar-SA" sz="1800">
                          <a:effectLst/>
                        </a:rPr>
                        <a:t>31</a:t>
                      </a:r>
                    </a:p>
                  </a:txBody>
                  <a:tcPr>
                    <a:lnL>
                      <a:noFill/>
                    </a:lnL>
                    <a:lnR>
                      <a:noFill/>
                    </a:lnR>
                    <a:lnT>
                      <a:noFill/>
                    </a:lnT>
                    <a:lnB>
                      <a:noFill/>
                    </a:lnB>
                  </a:tcPr>
                </a:tc>
                <a:tc>
                  <a:txBody>
                    <a:bodyPr/>
                    <a:lstStyle/>
                    <a:p>
                      <a:pPr algn="l" fontAlgn="t"/>
                      <a:r>
                        <a:rPr lang="ar-SA" sz="1800">
                          <a:effectLst/>
                        </a:rPr>
                        <a:t>20</a:t>
                      </a:r>
                    </a:p>
                  </a:txBody>
                  <a:tcPr>
                    <a:lnL>
                      <a:noFill/>
                    </a:lnL>
                    <a:lnR>
                      <a:noFill/>
                    </a:lnR>
                    <a:lnT>
                      <a:noFill/>
                    </a:lnT>
                    <a:lnB>
                      <a:noFill/>
                    </a:lnB>
                  </a:tcPr>
                </a:tc>
                <a:tc>
                  <a:txBody>
                    <a:bodyPr/>
                    <a:lstStyle/>
                    <a:p>
                      <a:pPr algn="l" fontAlgn="t"/>
                      <a:r>
                        <a:rPr lang="ar-SA" sz="1800">
                          <a:effectLst/>
                        </a:rPr>
                        <a:t>9</a:t>
                      </a:r>
                    </a:p>
                  </a:txBody>
                  <a:tcPr>
                    <a:lnL>
                      <a:noFill/>
                    </a:lnL>
                    <a:lnR>
                      <a:noFill/>
                    </a:lnR>
                    <a:lnT>
                      <a:noFill/>
                    </a:lnT>
                    <a:lnB>
                      <a:noFill/>
                    </a:lnB>
                  </a:tcPr>
                </a:tc>
                <a:tc>
                  <a:txBody>
                    <a:bodyPr/>
                    <a:lstStyle/>
                    <a:p>
                      <a:pPr algn="l" fontAlgn="t"/>
                      <a:r>
                        <a:rPr lang="ar-SA" sz="1800">
                          <a:effectLst/>
                        </a:rPr>
                        <a:t>0</a:t>
                      </a:r>
                    </a:p>
                  </a:txBody>
                  <a:tcPr>
                    <a:lnL>
                      <a:noFill/>
                    </a:lnL>
                    <a:lnR>
                      <a:noFill/>
                    </a:lnR>
                    <a:lnT>
                      <a:noFill/>
                    </a:lnT>
                    <a:lnB>
                      <a:noFill/>
                    </a:lnB>
                  </a:tcPr>
                </a:tc>
                <a:tc>
                  <a:txBody>
                    <a:bodyPr/>
                    <a:lstStyle/>
                    <a:p>
                      <a:pPr algn="l" fontAlgn="t"/>
                      <a:r>
                        <a:rPr lang="ar-SA" sz="1800">
                          <a:effectLst/>
                        </a:rPr>
                        <a:t>27</a:t>
                      </a:r>
                    </a:p>
                  </a:txBody>
                  <a:tcPr>
                    <a:lnL>
                      <a:noFill/>
                    </a:lnL>
                    <a:lnR>
                      <a:noFill/>
                    </a:lnR>
                    <a:lnT>
                      <a:noFill/>
                    </a:lnT>
                    <a:lnB>
                      <a:noFill/>
                    </a:lnB>
                  </a:tcPr>
                </a:tc>
              </a:tr>
              <a:tr h="519591">
                <a:tc>
                  <a:txBody>
                    <a:bodyPr/>
                    <a:lstStyle/>
                    <a:p>
                      <a:pPr algn="l" fontAlgn="t"/>
                      <a:r>
                        <a:rPr lang="ar-SA" sz="1800">
                          <a:effectLst/>
                        </a:rPr>
                        <a:t>41-50</a:t>
                      </a:r>
                    </a:p>
                  </a:txBody>
                  <a:tcPr>
                    <a:lnL>
                      <a:noFill/>
                    </a:lnL>
                    <a:lnR>
                      <a:noFill/>
                    </a:lnR>
                    <a:lnT>
                      <a:noFill/>
                    </a:lnT>
                    <a:lnB>
                      <a:noFill/>
                    </a:lnB>
                  </a:tcPr>
                </a:tc>
                <a:tc>
                  <a:txBody>
                    <a:bodyPr/>
                    <a:lstStyle/>
                    <a:p>
                      <a:pPr algn="l" fontAlgn="t"/>
                      <a:r>
                        <a:rPr lang="ar-SA" sz="1800">
                          <a:effectLst/>
                        </a:rPr>
                        <a:t>37</a:t>
                      </a:r>
                    </a:p>
                  </a:txBody>
                  <a:tcPr>
                    <a:lnL>
                      <a:noFill/>
                    </a:lnL>
                    <a:lnR>
                      <a:noFill/>
                    </a:lnR>
                    <a:lnT>
                      <a:noFill/>
                    </a:lnT>
                    <a:lnB>
                      <a:noFill/>
                    </a:lnB>
                  </a:tcPr>
                </a:tc>
                <a:tc>
                  <a:txBody>
                    <a:bodyPr/>
                    <a:lstStyle/>
                    <a:p>
                      <a:pPr algn="l" fontAlgn="t"/>
                      <a:r>
                        <a:rPr lang="ar-SA" sz="1800">
                          <a:effectLst/>
                        </a:rPr>
                        <a:t>43</a:t>
                      </a:r>
                    </a:p>
                  </a:txBody>
                  <a:tcPr>
                    <a:lnL>
                      <a:noFill/>
                    </a:lnL>
                    <a:lnR>
                      <a:noFill/>
                    </a:lnR>
                    <a:lnT>
                      <a:noFill/>
                    </a:lnT>
                    <a:lnB>
                      <a:noFill/>
                    </a:lnB>
                  </a:tcPr>
                </a:tc>
                <a:tc>
                  <a:txBody>
                    <a:bodyPr/>
                    <a:lstStyle/>
                    <a:p>
                      <a:pPr algn="l" fontAlgn="t"/>
                      <a:r>
                        <a:rPr lang="ar-SA" sz="1800">
                          <a:effectLst/>
                        </a:rPr>
                        <a:t>13</a:t>
                      </a:r>
                    </a:p>
                  </a:txBody>
                  <a:tcPr>
                    <a:lnL>
                      <a:noFill/>
                    </a:lnL>
                    <a:lnR>
                      <a:noFill/>
                    </a:lnR>
                    <a:lnT>
                      <a:noFill/>
                    </a:lnT>
                    <a:lnB>
                      <a:noFill/>
                    </a:lnB>
                  </a:tcPr>
                </a:tc>
                <a:tc>
                  <a:txBody>
                    <a:bodyPr/>
                    <a:lstStyle/>
                    <a:p>
                      <a:pPr algn="l" fontAlgn="t"/>
                      <a:r>
                        <a:rPr lang="ar-SA" sz="1800">
                          <a:effectLst/>
                        </a:rPr>
                        <a:t>14</a:t>
                      </a:r>
                    </a:p>
                  </a:txBody>
                  <a:tcPr>
                    <a:lnL>
                      <a:noFill/>
                    </a:lnL>
                    <a:lnR>
                      <a:noFill/>
                    </a:lnR>
                    <a:lnT>
                      <a:noFill/>
                    </a:lnT>
                    <a:lnB>
                      <a:noFill/>
                    </a:lnB>
                  </a:tcPr>
                </a:tc>
                <a:tc>
                  <a:txBody>
                    <a:bodyPr/>
                    <a:lstStyle/>
                    <a:p>
                      <a:pPr algn="l" fontAlgn="t"/>
                      <a:r>
                        <a:rPr lang="ar-SA" sz="1800">
                          <a:effectLst/>
                        </a:rPr>
                        <a:t>3</a:t>
                      </a:r>
                    </a:p>
                  </a:txBody>
                  <a:tcPr>
                    <a:lnL>
                      <a:noFill/>
                    </a:lnL>
                    <a:lnR>
                      <a:noFill/>
                    </a:lnR>
                    <a:lnT>
                      <a:noFill/>
                    </a:lnT>
                    <a:lnB>
                      <a:noFill/>
                    </a:lnB>
                  </a:tcPr>
                </a:tc>
                <a:tc>
                  <a:txBody>
                    <a:bodyPr/>
                    <a:lstStyle/>
                    <a:p>
                      <a:pPr algn="l" fontAlgn="t"/>
                      <a:r>
                        <a:rPr lang="ar-SA" sz="1800">
                          <a:effectLst/>
                        </a:rPr>
                        <a:t>20</a:t>
                      </a:r>
                    </a:p>
                  </a:txBody>
                  <a:tcPr>
                    <a:lnL>
                      <a:noFill/>
                    </a:lnL>
                    <a:lnR>
                      <a:noFill/>
                    </a:lnR>
                    <a:lnT>
                      <a:noFill/>
                    </a:lnT>
                    <a:lnB>
                      <a:noFill/>
                    </a:lnB>
                  </a:tcPr>
                </a:tc>
              </a:tr>
              <a:tr h="519591">
                <a:tc>
                  <a:txBody>
                    <a:bodyPr/>
                    <a:lstStyle/>
                    <a:p>
                      <a:pPr algn="l" fontAlgn="t"/>
                      <a:r>
                        <a:rPr lang="ar-SA" sz="1800">
                          <a:effectLst/>
                        </a:rPr>
                        <a:t>51-60</a:t>
                      </a:r>
                    </a:p>
                  </a:txBody>
                  <a:tcPr>
                    <a:lnL>
                      <a:noFill/>
                    </a:lnL>
                    <a:lnR>
                      <a:noFill/>
                    </a:lnR>
                    <a:lnT>
                      <a:noFill/>
                    </a:lnT>
                    <a:lnB>
                      <a:noFill/>
                    </a:lnB>
                  </a:tcPr>
                </a:tc>
                <a:tc>
                  <a:txBody>
                    <a:bodyPr/>
                    <a:lstStyle/>
                    <a:p>
                      <a:pPr algn="l" fontAlgn="t"/>
                      <a:r>
                        <a:rPr lang="ar-SA" sz="1800">
                          <a:effectLst/>
                        </a:rPr>
                        <a:t>44</a:t>
                      </a:r>
                    </a:p>
                  </a:txBody>
                  <a:tcPr>
                    <a:lnL>
                      <a:noFill/>
                    </a:lnL>
                    <a:lnR>
                      <a:noFill/>
                    </a:lnR>
                    <a:lnT>
                      <a:noFill/>
                    </a:lnT>
                    <a:lnB>
                      <a:noFill/>
                    </a:lnB>
                  </a:tcPr>
                </a:tc>
                <a:tc>
                  <a:txBody>
                    <a:bodyPr/>
                    <a:lstStyle/>
                    <a:p>
                      <a:pPr algn="l" fontAlgn="t"/>
                      <a:r>
                        <a:rPr lang="ar-SA" sz="1800">
                          <a:effectLst/>
                        </a:rPr>
                        <a:t>46</a:t>
                      </a:r>
                    </a:p>
                  </a:txBody>
                  <a:tcPr>
                    <a:lnL>
                      <a:noFill/>
                    </a:lnL>
                    <a:lnR>
                      <a:noFill/>
                    </a:lnR>
                    <a:lnT>
                      <a:noFill/>
                    </a:lnT>
                    <a:lnB>
                      <a:noFill/>
                    </a:lnB>
                  </a:tcPr>
                </a:tc>
                <a:tc>
                  <a:txBody>
                    <a:bodyPr/>
                    <a:lstStyle/>
                    <a:p>
                      <a:pPr algn="l" fontAlgn="t"/>
                      <a:r>
                        <a:rPr lang="ar-SA" sz="1800">
                          <a:effectLst/>
                        </a:rPr>
                        <a:t>22</a:t>
                      </a:r>
                    </a:p>
                  </a:txBody>
                  <a:tcPr>
                    <a:lnL>
                      <a:noFill/>
                    </a:lnL>
                    <a:lnR>
                      <a:noFill/>
                    </a:lnR>
                    <a:lnT>
                      <a:noFill/>
                    </a:lnT>
                    <a:lnB>
                      <a:noFill/>
                    </a:lnB>
                  </a:tcPr>
                </a:tc>
                <a:tc>
                  <a:txBody>
                    <a:bodyPr/>
                    <a:lstStyle/>
                    <a:p>
                      <a:pPr algn="l" fontAlgn="t"/>
                      <a:r>
                        <a:rPr lang="ar-SA" sz="1800">
                          <a:effectLst/>
                        </a:rPr>
                        <a:t>24</a:t>
                      </a:r>
                    </a:p>
                  </a:txBody>
                  <a:tcPr>
                    <a:lnL>
                      <a:noFill/>
                    </a:lnL>
                    <a:lnR>
                      <a:noFill/>
                    </a:lnR>
                    <a:lnT>
                      <a:noFill/>
                    </a:lnT>
                    <a:lnB>
                      <a:noFill/>
                    </a:lnB>
                  </a:tcPr>
                </a:tc>
                <a:tc>
                  <a:txBody>
                    <a:bodyPr/>
                    <a:lstStyle/>
                    <a:p>
                      <a:pPr algn="l" fontAlgn="t"/>
                      <a:r>
                        <a:rPr lang="ar-SA" sz="1800">
                          <a:effectLst/>
                        </a:rPr>
                        <a:t>5</a:t>
                      </a:r>
                    </a:p>
                  </a:txBody>
                  <a:tcPr>
                    <a:lnL>
                      <a:noFill/>
                    </a:lnL>
                    <a:lnR>
                      <a:noFill/>
                    </a:lnR>
                    <a:lnT>
                      <a:noFill/>
                    </a:lnT>
                    <a:lnB>
                      <a:noFill/>
                    </a:lnB>
                  </a:tcPr>
                </a:tc>
                <a:tc>
                  <a:txBody>
                    <a:bodyPr/>
                    <a:lstStyle/>
                    <a:p>
                      <a:pPr algn="l" fontAlgn="t"/>
                      <a:r>
                        <a:rPr lang="ar-SA" sz="1800">
                          <a:effectLst/>
                        </a:rPr>
                        <a:t>28</a:t>
                      </a:r>
                    </a:p>
                  </a:txBody>
                  <a:tcPr>
                    <a:lnL>
                      <a:noFill/>
                    </a:lnL>
                    <a:lnR>
                      <a:noFill/>
                    </a:lnR>
                    <a:lnT>
                      <a:noFill/>
                    </a:lnT>
                    <a:lnB>
                      <a:noFill/>
                    </a:lnB>
                  </a:tcPr>
                </a:tc>
              </a:tr>
              <a:tr h="519591">
                <a:tc>
                  <a:txBody>
                    <a:bodyPr/>
                    <a:lstStyle/>
                    <a:p>
                      <a:pPr algn="l" fontAlgn="t"/>
                      <a:r>
                        <a:rPr lang="ar-SA" sz="1800">
                          <a:effectLst/>
                        </a:rPr>
                        <a:t>61-70</a:t>
                      </a:r>
                    </a:p>
                  </a:txBody>
                  <a:tcPr>
                    <a:lnL>
                      <a:noFill/>
                    </a:lnL>
                    <a:lnR>
                      <a:noFill/>
                    </a:lnR>
                    <a:lnT>
                      <a:noFill/>
                    </a:lnT>
                    <a:lnB>
                      <a:noFill/>
                    </a:lnB>
                  </a:tcPr>
                </a:tc>
                <a:tc>
                  <a:txBody>
                    <a:bodyPr/>
                    <a:lstStyle/>
                    <a:p>
                      <a:pPr algn="l" fontAlgn="t"/>
                      <a:r>
                        <a:rPr lang="ar-SA" sz="1800">
                          <a:effectLst/>
                        </a:rPr>
                        <a:t>65</a:t>
                      </a:r>
                    </a:p>
                  </a:txBody>
                  <a:tcPr>
                    <a:lnL>
                      <a:noFill/>
                    </a:lnL>
                    <a:lnR>
                      <a:noFill/>
                    </a:lnR>
                    <a:lnT>
                      <a:noFill/>
                    </a:lnT>
                    <a:lnB>
                      <a:noFill/>
                    </a:lnB>
                  </a:tcPr>
                </a:tc>
                <a:tc>
                  <a:txBody>
                    <a:bodyPr/>
                    <a:lstStyle/>
                    <a:p>
                      <a:pPr algn="l" fontAlgn="t"/>
                      <a:r>
                        <a:rPr lang="ar-SA" sz="1800">
                          <a:effectLst/>
                        </a:rPr>
                        <a:t>70</a:t>
                      </a:r>
                    </a:p>
                  </a:txBody>
                  <a:tcPr>
                    <a:lnL>
                      <a:noFill/>
                    </a:lnL>
                    <a:lnR>
                      <a:noFill/>
                    </a:lnR>
                    <a:lnT>
                      <a:noFill/>
                    </a:lnT>
                    <a:lnB>
                      <a:noFill/>
                    </a:lnB>
                  </a:tcPr>
                </a:tc>
                <a:tc>
                  <a:txBody>
                    <a:bodyPr/>
                    <a:lstStyle/>
                    <a:p>
                      <a:pPr algn="l" fontAlgn="t"/>
                      <a:r>
                        <a:rPr lang="ar-SA" sz="1800">
                          <a:effectLst/>
                        </a:rPr>
                        <a:t>35</a:t>
                      </a:r>
                    </a:p>
                  </a:txBody>
                  <a:tcPr>
                    <a:lnL>
                      <a:noFill/>
                    </a:lnL>
                    <a:lnR>
                      <a:noFill/>
                    </a:lnR>
                    <a:lnT>
                      <a:noFill/>
                    </a:lnT>
                    <a:lnB>
                      <a:noFill/>
                    </a:lnB>
                  </a:tcPr>
                </a:tc>
                <a:tc>
                  <a:txBody>
                    <a:bodyPr/>
                    <a:lstStyle/>
                    <a:p>
                      <a:pPr algn="l" fontAlgn="t"/>
                      <a:r>
                        <a:rPr lang="ar-SA" sz="1800">
                          <a:effectLst/>
                        </a:rPr>
                        <a:t>32</a:t>
                      </a:r>
                    </a:p>
                  </a:txBody>
                  <a:tcPr>
                    <a:lnL>
                      <a:noFill/>
                    </a:lnL>
                    <a:lnR>
                      <a:noFill/>
                    </a:lnR>
                    <a:lnT>
                      <a:noFill/>
                    </a:lnT>
                    <a:lnB>
                      <a:noFill/>
                    </a:lnB>
                  </a:tcPr>
                </a:tc>
                <a:tc>
                  <a:txBody>
                    <a:bodyPr/>
                    <a:lstStyle/>
                    <a:p>
                      <a:pPr algn="l" fontAlgn="t"/>
                      <a:r>
                        <a:rPr lang="ar-SA" sz="1800">
                          <a:effectLst/>
                        </a:rPr>
                        <a:t>14</a:t>
                      </a:r>
                    </a:p>
                  </a:txBody>
                  <a:tcPr>
                    <a:lnL>
                      <a:noFill/>
                    </a:lnL>
                    <a:lnR>
                      <a:noFill/>
                    </a:lnR>
                    <a:lnT>
                      <a:noFill/>
                    </a:lnT>
                    <a:lnB>
                      <a:noFill/>
                    </a:lnB>
                  </a:tcPr>
                </a:tc>
                <a:tc>
                  <a:txBody>
                    <a:bodyPr/>
                    <a:lstStyle/>
                    <a:p>
                      <a:pPr algn="l" fontAlgn="t"/>
                      <a:r>
                        <a:rPr lang="ar-SA" sz="1800">
                          <a:effectLst/>
                        </a:rPr>
                        <a:t>44</a:t>
                      </a:r>
                    </a:p>
                  </a:txBody>
                  <a:tcPr>
                    <a:lnL>
                      <a:noFill/>
                    </a:lnL>
                    <a:lnR>
                      <a:noFill/>
                    </a:lnR>
                    <a:lnT>
                      <a:noFill/>
                    </a:lnT>
                    <a:lnB>
                      <a:noFill/>
                    </a:lnB>
                  </a:tcPr>
                </a:tc>
              </a:tr>
              <a:tr h="519591">
                <a:tc>
                  <a:txBody>
                    <a:bodyPr/>
                    <a:lstStyle/>
                    <a:p>
                      <a:pPr algn="l" fontAlgn="t"/>
                      <a:r>
                        <a:rPr lang="ar-SA" sz="1800">
                          <a:effectLst/>
                        </a:rPr>
                        <a:t>71-80</a:t>
                      </a:r>
                    </a:p>
                  </a:txBody>
                  <a:tcPr>
                    <a:lnL>
                      <a:noFill/>
                    </a:lnL>
                    <a:lnR>
                      <a:noFill/>
                    </a:lnR>
                    <a:lnT>
                      <a:noFill/>
                    </a:lnT>
                    <a:lnB>
                      <a:noFill/>
                    </a:lnB>
                  </a:tcPr>
                </a:tc>
                <a:tc>
                  <a:txBody>
                    <a:bodyPr/>
                    <a:lstStyle/>
                    <a:p>
                      <a:pPr algn="l" fontAlgn="t"/>
                      <a:r>
                        <a:rPr lang="ar-SA" sz="1800">
                          <a:effectLst/>
                        </a:rPr>
                        <a:t>83</a:t>
                      </a:r>
                    </a:p>
                  </a:txBody>
                  <a:tcPr>
                    <a:lnL>
                      <a:noFill/>
                    </a:lnL>
                    <a:lnR>
                      <a:noFill/>
                    </a:lnR>
                    <a:lnT>
                      <a:noFill/>
                    </a:lnT>
                    <a:lnB>
                      <a:noFill/>
                    </a:lnB>
                  </a:tcPr>
                </a:tc>
                <a:tc>
                  <a:txBody>
                    <a:bodyPr/>
                    <a:lstStyle/>
                    <a:p>
                      <a:pPr algn="l" fontAlgn="t"/>
                      <a:r>
                        <a:rPr lang="ar-SA" sz="1800">
                          <a:effectLst/>
                        </a:rPr>
                        <a:t>81</a:t>
                      </a:r>
                    </a:p>
                  </a:txBody>
                  <a:tcPr>
                    <a:lnL>
                      <a:noFill/>
                    </a:lnL>
                    <a:lnR>
                      <a:noFill/>
                    </a:lnR>
                    <a:lnT>
                      <a:noFill/>
                    </a:lnT>
                    <a:lnB>
                      <a:noFill/>
                    </a:lnB>
                  </a:tcPr>
                </a:tc>
                <a:tc>
                  <a:txBody>
                    <a:bodyPr/>
                    <a:lstStyle/>
                    <a:p>
                      <a:pPr algn="l" fontAlgn="t"/>
                      <a:r>
                        <a:rPr lang="ar-SA" sz="1800">
                          <a:effectLst/>
                        </a:rPr>
                        <a:t>41</a:t>
                      </a:r>
                    </a:p>
                  </a:txBody>
                  <a:tcPr>
                    <a:lnL>
                      <a:noFill/>
                    </a:lnL>
                    <a:lnR>
                      <a:noFill/>
                    </a:lnR>
                    <a:lnT>
                      <a:noFill/>
                    </a:lnT>
                    <a:lnB>
                      <a:noFill/>
                    </a:lnB>
                  </a:tcPr>
                </a:tc>
                <a:tc>
                  <a:txBody>
                    <a:bodyPr/>
                    <a:lstStyle/>
                    <a:p>
                      <a:pPr algn="l" fontAlgn="t"/>
                      <a:r>
                        <a:rPr lang="ar-SA" sz="1800">
                          <a:effectLst/>
                        </a:rPr>
                        <a:t>33</a:t>
                      </a:r>
                    </a:p>
                  </a:txBody>
                  <a:tcPr>
                    <a:lnL>
                      <a:noFill/>
                    </a:lnL>
                    <a:lnR>
                      <a:noFill/>
                    </a:lnR>
                    <a:lnT>
                      <a:noFill/>
                    </a:lnT>
                    <a:lnB>
                      <a:noFill/>
                    </a:lnB>
                  </a:tcPr>
                </a:tc>
                <a:tc>
                  <a:txBody>
                    <a:bodyPr/>
                    <a:lstStyle/>
                    <a:p>
                      <a:pPr algn="l" fontAlgn="t"/>
                      <a:r>
                        <a:rPr lang="ar-SA" sz="1800">
                          <a:effectLst/>
                        </a:rPr>
                        <a:t>31</a:t>
                      </a:r>
                    </a:p>
                  </a:txBody>
                  <a:tcPr>
                    <a:lnL>
                      <a:noFill/>
                    </a:lnL>
                    <a:lnR>
                      <a:noFill/>
                    </a:lnR>
                    <a:lnT>
                      <a:noFill/>
                    </a:lnT>
                    <a:lnB>
                      <a:noFill/>
                    </a:lnB>
                  </a:tcPr>
                </a:tc>
                <a:tc>
                  <a:txBody>
                    <a:bodyPr/>
                    <a:lstStyle/>
                    <a:p>
                      <a:pPr algn="l" fontAlgn="t"/>
                      <a:r>
                        <a:rPr lang="ar-SA" sz="1800">
                          <a:effectLst/>
                        </a:rPr>
                        <a:t>58</a:t>
                      </a:r>
                    </a:p>
                  </a:txBody>
                  <a:tcPr>
                    <a:lnL>
                      <a:noFill/>
                    </a:lnL>
                    <a:lnR>
                      <a:noFill/>
                    </a:lnR>
                    <a:lnT>
                      <a:noFill/>
                    </a:lnT>
                    <a:lnB>
                      <a:noFill/>
                    </a:lnB>
                  </a:tcPr>
                </a:tc>
              </a:tr>
              <a:tr h="519591">
                <a:tc>
                  <a:txBody>
                    <a:bodyPr/>
                    <a:lstStyle/>
                    <a:p>
                      <a:pPr algn="l" fontAlgn="t"/>
                      <a:r>
                        <a:rPr lang="ar-SA" sz="1800">
                          <a:effectLst/>
                        </a:rPr>
                        <a:t>81-90</a:t>
                      </a:r>
                    </a:p>
                  </a:txBody>
                  <a:tcPr>
                    <a:lnL>
                      <a:noFill/>
                    </a:lnL>
                    <a:lnR>
                      <a:noFill/>
                    </a:lnR>
                    <a:lnT>
                      <a:noFill/>
                    </a:lnT>
                    <a:lnB>
                      <a:noFill/>
                    </a:lnB>
                  </a:tcPr>
                </a:tc>
                <a:tc>
                  <a:txBody>
                    <a:bodyPr/>
                    <a:lstStyle/>
                    <a:p>
                      <a:pPr algn="l" fontAlgn="t"/>
                      <a:endParaRPr lang="ar-SA" sz="1800">
                        <a:effectLst/>
                      </a:endParaRPr>
                    </a:p>
                  </a:txBody>
                  <a:tcPr>
                    <a:lnL>
                      <a:noFill/>
                    </a:lnL>
                    <a:lnR>
                      <a:noFill/>
                    </a:lnR>
                    <a:lnT>
                      <a:noFill/>
                    </a:lnT>
                    <a:lnB>
                      <a:noFill/>
                    </a:lnB>
                  </a:tcPr>
                </a:tc>
                <a:tc>
                  <a:txBody>
                    <a:bodyPr/>
                    <a:lstStyle/>
                    <a:p>
                      <a:pPr algn="l" fontAlgn="t"/>
                      <a:endParaRPr lang="ar-SA" sz="1800">
                        <a:effectLst/>
                      </a:endParaRPr>
                    </a:p>
                  </a:txBody>
                  <a:tcPr>
                    <a:lnL>
                      <a:noFill/>
                    </a:lnL>
                    <a:lnR>
                      <a:noFill/>
                    </a:lnR>
                    <a:lnT>
                      <a:noFill/>
                    </a:lnT>
                    <a:lnB>
                      <a:noFill/>
                    </a:lnB>
                  </a:tcPr>
                </a:tc>
                <a:tc>
                  <a:txBody>
                    <a:bodyPr/>
                    <a:lstStyle/>
                    <a:p>
                      <a:pPr algn="l" fontAlgn="t"/>
                      <a:r>
                        <a:rPr lang="ar-SA" sz="1800">
                          <a:effectLst/>
                        </a:rPr>
                        <a:t>48</a:t>
                      </a:r>
                    </a:p>
                  </a:txBody>
                  <a:tcPr>
                    <a:lnL>
                      <a:noFill/>
                    </a:lnL>
                    <a:lnR>
                      <a:noFill/>
                    </a:lnR>
                    <a:lnT>
                      <a:noFill/>
                    </a:lnT>
                    <a:lnB>
                      <a:noFill/>
                    </a:lnB>
                  </a:tcPr>
                </a:tc>
                <a:tc>
                  <a:txBody>
                    <a:bodyPr/>
                    <a:lstStyle/>
                    <a:p>
                      <a:pPr algn="l" fontAlgn="t"/>
                      <a:endParaRPr lang="ar-SA" sz="1800">
                        <a:effectLst/>
                      </a:endParaRPr>
                    </a:p>
                  </a:txBody>
                  <a:tcPr>
                    <a:lnL>
                      <a:noFill/>
                    </a:lnL>
                    <a:lnR>
                      <a:noFill/>
                    </a:lnR>
                    <a:lnT>
                      <a:noFill/>
                    </a:lnT>
                    <a:lnB>
                      <a:noFill/>
                    </a:lnB>
                  </a:tcPr>
                </a:tc>
                <a:tc>
                  <a:txBody>
                    <a:bodyPr/>
                    <a:lstStyle/>
                    <a:p>
                      <a:pPr algn="l" fontAlgn="t"/>
                      <a:r>
                        <a:rPr lang="ar-SA" sz="1800">
                          <a:effectLst/>
                        </a:rPr>
                        <a:t>40</a:t>
                      </a:r>
                    </a:p>
                  </a:txBody>
                  <a:tcPr>
                    <a:lnL>
                      <a:noFill/>
                    </a:lnL>
                    <a:lnR>
                      <a:noFill/>
                    </a:lnR>
                    <a:lnT>
                      <a:noFill/>
                    </a:lnT>
                    <a:lnB>
                      <a:noFill/>
                    </a:lnB>
                  </a:tcPr>
                </a:tc>
                <a:tc>
                  <a:txBody>
                    <a:bodyPr/>
                    <a:lstStyle/>
                    <a:p>
                      <a:pPr algn="l" fontAlgn="t"/>
                      <a:r>
                        <a:rPr lang="ar-SA" sz="1800" dirty="0">
                          <a:effectLst/>
                        </a:rPr>
                        <a:t>73</a:t>
                      </a:r>
                    </a:p>
                  </a:txBody>
                  <a:tcPr>
                    <a:lnL>
                      <a:noFill/>
                    </a:lnL>
                    <a:lnR>
                      <a:noFill/>
                    </a:lnR>
                    <a:lnT>
                      <a:noFill/>
                    </a:lnT>
                    <a:lnB>
                      <a:noFill/>
                    </a:lnB>
                  </a:tcPr>
                </a:tc>
              </a:tr>
            </a:tbl>
          </a:graphicData>
        </a:graphic>
      </p:graphicFrame>
      <p:sp>
        <p:nvSpPr>
          <p:cNvPr id="3" name="Rectangle 1"/>
          <p:cNvSpPr>
            <a:spLocks noChangeArrowheads="1"/>
          </p:cNvSpPr>
          <p:nvPr/>
        </p:nvSpPr>
        <p:spPr bwMode="auto">
          <a:xfrm>
            <a:off x="2988547" y="292233"/>
            <a:ext cx="4934364"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lang="ar-SA" dirty="0">
                <a:solidFill>
                  <a:srgbClr val="000000"/>
                </a:solidFill>
                <a:latin typeface="Times New Roman" pitchFamily="18" charset="0"/>
                <a:cs typeface="Times New Roman" pitchFamily="18" charset="0"/>
              </a:rPr>
              <a:t>Autopsy prevalence of prostate cancer in the wor</a:t>
            </a:r>
            <a:r>
              <a:rPr kumimoji="0" lang="ar-SA" sz="1200" b="0" i="0" u="none" strike="noStrike" cap="none" normalizeH="0" baseline="0" dirty="0" smtClean="0">
                <a:ln>
                  <a:noFill/>
                </a:ln>
                <a:solidFill>
                  <a:srgbClr val="000000"/>
                </a:solidFill>
                <a:effectLst/>
                <a:latin typeface="Times New Roman" pitchFamily="18" charset="0"/>
                <a:cs typeface="Times New Roman" pitchFamily="18" charset="0"/>
              </a:rPr>
              <a:t>l</a:t>
            </a:r>
            <a:r>
              <a:rPr lang="ar-SA" dirty="0">
                <a:solidFill>
                  <a:srgbClr val="000000"/>
                </a:solidFill>
                <a:latin typeface="Times New Roman" pitchFamily="18" charset="0"/>
                <a:cs typeface="Times New Roman" pitchFamily="18" charset="0"/>
              </a:rPr>
              <a:t>d</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36062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Q3) The most important risk factor regarding cervical cancer is…………?</a:t>
            </a:r>
            <a:endParaRPr lang="ar-SA" dirty="0"/>
          </a:p>
        </p:txBody>
      </p:sp>
      <p:sp>
        <p:nvSpPr>
          <p:cNvPr id="3" name="Content Placeholder 2"/>
          <p:cNvSpPr>
            <a:spLocks noGrp="1"/>
          </p:cNvSpPr>
          <p:nvPr>
            <p:ph idx="1"/>
          </p:nvPr>
        </p:nvSpPr>
        <p:spPr/>
        <p:txBody>
          <a:bodyPr/>
          <a:lstStyle/>
          <a:p>
            <a:pPr marL="514350" indent="-514350">
              <a:buFont typeface="+mj-lt"/>
              <a:buAutoNum type="alphaUcPeriod"/>
            </a:pPr>
            <a:endParaRPr lang="en-US" dirty="0" smtClean="0"/>
          </a:p>
          <a:p>
            <a:pPr marL="514350" indent="-514350">
              <a:buFont typeface="+mj-lt"/>
              <a:buAutoNum type="alphaUcPeriod"/>
            </a:pPr>
            <a:r>
              <a:rPr lang="en-US" dirty="0" smtClean="0"/>
              <a:t>HPV </a:t>
            </a:r>
            <a:r>
              <a:rPr lang="en-US" dirty="0" smtClean="0"/>
              <a:t>(16, 18) infection.</a:t>
            </a:r>
          </a:p>
          <a:p>
            <a:pPr marL="514350" indent="-514350">
              <a:buFont typeface="+mj-lt"/>
              <a:buAutoNum type="alphaUcPeriod"/>
            </a:pPr>
            <a:r>
              <a:rPr lang="en-US" dirty="0" smtClean="0"/>
              <a:t>HPV (31, 32, 33) </a:t>
            </a:r>
            <a:r>
              <a:rPr lang="en-US" dirty="0"/>
              <a:t>infection</a:t>
            </a:r>
            <a:r>
              <a:rPr lang="en-US" dirty="0" smtClean="0"/>
              <a:t>.</a:t>
            </a:r>
          </a:p>
          <a:p>
            <a:pPr marL="514350" indent="-514350">
              <a:buFont typeface="+mj-lt"/>
              <a:buAutoNum type="alphaUcPeriod"/>
            </a:pPr>
            <a:r>
              <a:rPr lang="en-US" dirty="0" smtClean="0"/>
              <a:t>Family history.</a:t>
            </a:r>
          </a:p>
          <a:p>
            <a:pPr marL="514350" indent="-514350">
              <a:buFont typeface="+mj-lt"/>
              <a:buAutoNum type="alphaUcPeriod"/>
            </a:pPr>
            <a:r>
              <a:rPr lang="en-US" dirty="0" smtClean="0"/>
              <a:t>Smoking</a:t>
            </a:r>
            <a:endParaRPr lang="ar-SA" dirty="0"/>
          </a:p>
          <a:p>
            <a:endParaRPr lang="ar-SA" dirty="0"/>
          </a:p>
        </p:txBody>
      </p:sp>
    </p:spTree>
    <p:extLst>
      <p:ext uri="{BB962C8B-B14F-4D97-AF65-F5344CB8AC3E}">
        <p14:creationId xmlns:p14="http://schemas.microsoft.com/office/powerpoint/2010/main" val="19124289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683756391"/>
              </p:ext>
            </p:extLst>
          </p:nvPr>
        </p:nvGraphicFramePr>
        <p:xfrm>
          <a:off x="2529806" y="926726"/>
          <a:ext cx="6391683" cy="5648244"/>
        </p:xfrm>
        <a:graphic>
          <a:graphicData uri="http://schemas.openxmlformats.org/drawingml/2006/table">
            <a:tbl>
              <a:tblPr/>
              <a:tblGrid>
                <a:gridCol w="2130561"/>
                <a:gridCol w="2130561"/>
                <a:gridCol w="2130561"/>
              </a:tblGrid>
              <a:tr h="268964">
                <a:tc>
                  <a:txBody>
                    <a:bodyPr/>
                    <a:lstStyle/>
                    <a:p>
                      <a:pPr algn="l" fontAlgn="ctr"/>
                      <a:r>
                        <a:rPr lang="en-GB" sz="1000" dirty="0">
                          <a:effectLst/>
                        </a:rPr>
                        <a:t>Africa</a:t>
                      </a:r>
                    </a:p>
                  </a:txBody>
                  <a:tcPr marL="51802" marR="51802" marT="25901" marB="25901" anchor="ctr">
                    <a:lnL>
                      <a:noFill/>
                    </a:lnL>
                    <a:lnR>
                      <a:noFill/>
                    </a:lnR>
                    <a:lnT>
                      <a:noFill/>
                    </a:lnT>
                    <a:lnB>
                      <a:noFill/>
                    </a:lnB>
                  </a:tcPr>
                </a:tc>
                <a:tc>
                  <a:txBody>
                    <a:bodyPr/>
                    <a:lstStyle/>
                    <a:p>
                      <a:pPr algn="l" fontAlgn="ctr"/>
                      <a:r>
                        <a:rPr lang="en-GB" sz="1000">
                          <a:effectLst/>
                        </a:rPr>
                        <a:t>South Africa</a:t>
                      </a:r>
                    </a:p>
                  </a:txBody>
                  <a:tcPr marL="51802" marR="51802" marT="25901" marB="25901" anchor="ctr">
                    <a:lnL>
                      <a:noFill/>
                    </a:lnL>
                    <a:lnR>
                      <a:noFill/>
                    </a:lnR>
                    <a:lnT>
                      <a:noFill/>
                    </a:lnT>
                    <a:lnB>
                      <a:noFill/>
                    </a:lnB>
                  </a:tcPr>
                </a:tc>
                <a:tc>
                  <a:txBody>
                    <a:bodyPr/>
                    <a:lstStyle/>
                    <a:p>
                      <a:pPr algn="r" fontAlgn="ctr"/>
                      <a:r>
                        <a:rPr lang="ar-SA" sz="1000">
                          <a:effectLst/>
                        </a:rPr>
                        <a:t>22.6</a:t>
                      </a:r>
                    </a:p>
                  </a:txBody>
                  <a:tcPr marL="51802" marR="51802" marT="25901" marB="25901" anchor="ctr">
                    <a:lnL>
                      <a:noFill/>
                    </a:lnL>
                    <a:lnR>
                      <a:noFill/>
                    </a:lnR>
                    <a:lnT>
                      <a:noFill/>
                    </a:lnT>
                    <a:lnB>
                      <a:noFill/>
                    </a:lnB>
                  </a:tcPr>
                </a:tc>
              </a:tr>
              <a:tr h="268964">
                <a:tc>
                  <a:txBody>
                    <a:bodyPr/>
                    <a:lstStyle/>
                    <a:p>
                      <a:pPr algn="l" fontAlgn="ctr"/>
                      <a:endParaRPr lang="ar-SA" sz="1000">
                        <a:effectLst/>
                      </a:endParaRPr>
                    </a:p>
                  </a:txBody>
                  <a:tcPr marL="51802" marR="51802" marT="25901" marB="25901" anchor="ctr">
                    <a:lnL>
                      <a:noFill/>
                    </a:lnL>
                    <a:lnR>
                      <a:noFill/>
                    </a:lnR>
                    <a:lnT>
                      <a:noFill/>
                    </a:lnT>
                    <a:lnB>
                      <a:noFill/>
                    </a:lnB>
                  </a:tcPr>
                </a:tc>
                <a:tc>
                  <a:txBody>
                    <a:bodyPr/>
                    <a:lstStyle/>
                    <a:p>
                      <a:pPr algn="l" fontAlgn="ctr"/>
                      <a:r>
                        <a:rPr lang="en-GB" sz="1000">
                          <a:effectLst/>
                        </a:rPr>
                        <a:t>Uganda</a:t>
                      </a:r>
                    </a:p>
                  </a:txBody>
                  <a:tcPr marL="51802" marR="51802" marT="25901" marB="25901" anchor="ctr">
                    <a:lnL>
                      <a:noFill/>
                    </a:lnL>
                    <a:lnR>
                      <a:noFill/>
                    </a:lnR>
                    <a:lnT>
                      <a:noFill/>
                    </a:lnT>
                    <a:lnB>
                      <a:noFill/>
                    </a:lnB>
                  </a:tcPr>
                </a:tc>
                <a:tc>
                  <a:txBody>
                    <a:bodyPr/>
                    <a:lstStyle/>
                    <a:p>
                      <a:pPr algn="r" fontAlgn="ctr"/>
                      <a:r>
                        <a:rPr lang="ar-SA" sz="1000">
                          <a:effectLst/>
                        </a:rPr>
                        <a:t>32.5</a:t>
                      </a:r>
                    </a:p>
                  </a:txBody>
                  <a:tcPr marL="51802" marR="51802" marT="25901" marB="25901" anchor="ctr">
                    <a:lnL>
                      <a:noFill/>
                    </a:lnL>
                    <a:lnR>
                      <a:noFill/>
                    </a:lnR>
                    <a:lnT>
                      <a:noFill/>
                    </a:lnT>
                    <a:lnB>
                      <a:noFill/>
                    </a:lnB>
                  </a:tcPr>
                </a:tc>
              </a:tr>
              <a:tr h="268964">
                <a:tc>
                  <a:txBody>
                    <a:bodyPr/>
                    <a:lstStyle/>
                    <a:p>
                      <a:pPr algn="l" fontAlgn="ctr"/>
                      <a:endParaRPr lang="ar-SA" sz="1000" dirty="0">
                        <a:effectLst/>
                      </a:endParaRPr>
                    </a:p>
                  </a:txBody>
                  <a:tcPr marL="51802" marR="51802" marT="25901" marB="25901" anchor="ctr">
                    <a:lnL>
                      <a:noFill/>
                    </a:lnL>
                    <a:lnR>
                      <a:noFill/>
                    </a:lnR>
                    <a:lnT>
                      <a:noFill/>
                    </a:lnT>
                    <a:lnB>
                      <a:noFill/>
                    </a:lnB>
                  </a:tcPr>
                </a:tc>
                <a:tc>
                  <a:txBody>
                    <a:bodyPr/>
                    <a:lstStyle/>
                    <a:p>
                      <a:pPr algn="l" fontAlgn="ctr"/>
                      <a:r>
                        <a:rPr lang="en-GB" sz="1000">
                          <a:effectLst/>
                        </a:rPr>
                        <a:t>Senegal</a:t>
                      </a:r>
                    </a:p>
                  </a:txBody>
                  <a:tcPr marL="51802" marR="51802" marT="25901" marB="25901" anchor="ctr">
                    <a:lnL>
                      <a:noFill/>
                    </a:lnL>
                    <a:lnR>
                      <a:noFill/>
                    </a:lnR>
                    <a:lnT>
                      <a:noFill/>
                    </a:lnT>
                    <a:lnB>
                      <a:noFill/>
                    </a:lnB>
                  </a:tcPr>
                </a:tc>
                <a:tc>
                  <a:txBody>
                    <a:bodyPr/>
                    <a:lstStyle/>
                    <a:p>
                      <a:pPr algn="r" fontAlgn="ctr"/>
                      <a:r>
                        <a:rPr lang="ar-SA" sz="1000">
                          <a:effectLst/>
                        </a:rPr>
                        <a:t>6.5</a:t>
                      </a:r>
                    </a:p>
                  </a:txBody>
                  <a:tcPr marL="51802" marR="51802" marT="25901" marB="25901" anchor="ctr">
                    <a:lnL>
                      <a:noFill/>
                    </a:lnL>
                    <a:lnR>
                      <a:noFill/>
                    </a:lnR>
                    <a:lnT>
                      <a:noFill/>
                    </a:lnT>
                    <a:lnB>
                      <a:noFill/>
                    </a:lnB>
                  </a:tcPr>
                </a:tc>
              </a:tr>
              <a:tr h="268964">
                <a:tc>
                  <a:txBody>
                    <a:bodyPr/>
                    <a:lstStyle/>
                    <a:p>
                      <a:pPr algn="l" fontAlgn="ctr"/>
                      <a:endParaRPr lang="ar-SA" sz="1000">
                        <a:effectLst/>
                      </a:endParaRPr>
                    </a:p>
                  </a:txBody>
                  <a:tcPr marL="51802" marR="51802" marT="25901" marB="25901" anchor="ctr">
                    <a:lnL>
                      <a:noFill/>
                    </a:lnL>
                    <a:lnR>
                      <a:noFill/>
                    </a:lnR>
                    <a:lnT>
                      <a:noFill/>
                    </a:lnT>
                    <a:lnB>
                      <a:noFill/>
                    </a:lnB>
                  </a:tcPr>
                </a:tc>
                <a:tc>
                  <a:txBody>
                    <a:bodyPr/>
                    <a:lstStyle/>
                    <a:p>
                      <a:pPr algn="l" fontAlgn="ctr"/>
                      <a:r>
                        <a:rPr lang="en-GB" sz="1000">
                          <a:effectLst/>
                        </a:rPr>
                        <a:t>Zimbabwe</a:t>
                      </a:r>
                    </a:p>
                  </a:txBody>
                  <a:tcPr marL="51802" marR="51802" marT="25901" marB="25901" anchor="ctr">
                    <a:lnL>
                      <a:noFill/>
                    </a:lnL>
                    <a:lnR>
                      <a:noFill/>
                    </a:lnR>
                    <a:lnT>
                      <a:noFill/>
                    </a:lnT>
                    <a:lnB>
                      <a:noFill/>
                    </a:lnB>
                  </a:tcPr>
                </a:tc>
                <a:tc>
                  <a:txBody>
                    <a:bodyPr/>
                    <a:lstStyle/>
                    <a:p>
                      <a:pPr algn="r" fontAlgn="ctr"/>
                      <a:r>
                        <a:rPr lang="ar-SA" sz="1000">
                          <a:effectLst/>
                        </a:rPr>
                        <a:t>23.5</a:t>
                      </a:r>
                    </a:p>
                  </a:txBody>
                  <a:tcPr marL="51802" marR="51802" marT="25901" marB="25901" anchor="ctr">
                    <a:lnL>
                      <a:noFill/>
                    </a:lnL>
                    <a:lnR>
                      <a:noFill/>
                    </a:lnR>
                    <a:lnT>
                      <a:noFill/>
                    </a:lnT>
                    <a:lnB>
                      <a:noFill/>
                    </a:lnB>
                  </a:tcPr>
                </a:tc>
              </a:tr>
              <a:tr h="268964">
                <a:tc>
                  <a:txBody>
                    <a:bodyPr/>
                    <a:lstStyle/>
                    <a:p>
                      <a:pPr algn="l" fontAlgn="ctr"/>
                      <a:r>
                        <a:rPr lang="en-GB" sz="1000">
                          <a:effectLst/>
                        </a:rPr>
                        <a:t>Asia</a:t>
                      </a:r>
                    </a:p>
                  </a:txBody>
                  <a:tcPr marL="51802" marR="51802" marT="25901" marB="25901" anchor="ctr">
                    <a:lnL>
                      <a:noFill/>
                    </a:lnL>
                    <a:lnR>
                      <a:noFill/>
                    </a:lnR>
                    <a:lnT>
                      <a:noFill/>
                    </a:lnT>
                    <a:lnB>
                      <a:noFill/>
                    </a:lnB>
                  </a:tcPr>
                </a:tc>
                <a:tc>
                  <a:txBody>
                    <a:bodyPr/>
                    <a:lstStyle/>
                    <a:p>
                      <a:pPr algn="l" fontAlgn="ctr"/>
                      <a:r>
                        <a:rPr lang="en-GB" sz="1000">
                          <a:effectLst/>
                        </a:rPr>
                        <a:t>China</a:t>
                      </a:r>
                    </a:p>
                  </a:txBody>
                  <a:tcPr marL="51802" marR="51802" marT="25901" marB="25901" anchor="ctr">
                    <a:lnL>
                      <a:noFill/>
                    </a:lnL>
                    <a:lnR>
                      <a:noFill/>
                    </a:lnR>
                    <a:lnT>
                      <a:noFill/>
                    </a:lnT>
                    <a:lnB>
                      <a:noFill/>
                    </a:lnB>
                  </a:tcPr>
                </a:tc>
                <a:tc>
                  <a:txBody>
                    <a:bodyPr/>
                    <a:lstStyle/>
                    <a:p>
                      <a:pPr algn="r" fontAlgn="ctr"/>
                      <a:r>
                        <a:rPr lang="ar-SA" sz="1000">
                          <a:effectLst/>
                        </a:rPr>
                        <a:t>1.0</a:t>
                      </a:r>
                    </a:p>
                  </a:txBody>
                  <a:tcPr marL="51802" marR="51802" marT="25901" marB="25901" anchor="ctr">
                    <a:lnL>
                      <a:noFill/>
                    </a:lnL>
                    <a:lnR>
                      <a:noFill/>
                    </a:lnR>
                    <a:lnT>
                      <a:noFill/>
                    </a:lnT>
                    <a:lnB>
                      <a:noFill/>
                    </a:lnB>
                  </a:tcPr>
                </a:tc>
              </a:tr>
              <a:tr h="268964">
                <a:tc>
                  <a:txBody>
                    <a:bodyPr/>
                    <a:lstStyle/>
                    <a:p>
                      <a:pPr algn="l" fontAlgn="ctr"/>
                      <a:endParaRPr lang="ar-SA" sz="1000">
                        <a:effectLst/>
                      </a:endParaRPr>
                    </a:p>
                  </a:txBody>
                  <a:tcPr marL="51802" marR="51802" marT="25901" marB="25901" anchor="ctr">
                    <a:lnL>
                      <a:noFill/>
                    </a:lnL>
                    <a:lnR>
                      <a:noFill/>
                    </a:lnR>
                    <a:lnT>
                      <a:noFill/>
                    </a:lnT>
                    <a:lnB>
                      <a:noFill/>
                    </a:lnB>
                  </a:tcPr>
                </a:tc>
                <a:tc>
                  <a:txBody>
                    <a:bodyPr/>
                    <a:lstStyle/>
                    <a:p>
                      <a:pPr algn="l" fontAlgn="ctr"/>
                      <a:r>
                        <a:rPr lang="en-GB" sz="1000">
                          <a:effectLst/>
                        </a:rPr>
                        <a:t>Israel</a:t>
                      </a:r>
                    </a:p>
                  </a:txBody>
                  <a:tcPr marL="51802" marR="51802" marT="25901" marB="25901" anchor="ctr">
                    <a:lnL>
                      <a:noFill/>
                    </a:lnL>
                    <a:lnR>
                      <a:noFill/>
                    </a:lnR>
                    <a:lnT>
                      <a:noFill/>
                    </a:lnT>
                    <a:lnB>
                      <a:noFill/>
                    </a:lnB>
                  </a:tcPr>
                </a:tc>
                <a:tc>
                  <a:txBody>
                    <a:bodyPr/>
                    <a:lstStyle/>
                    <a:p>
                      <a:pPr algn="r" fontAlgn="ctr"/>
                      <a:r>
                        <a:rPr lang="ar-SA" sz="1000">
                          <a:effectLst/>
                        </a:rPr>
                        <a:t>13.4</a:t>
                      </a:r>
                    </a:p>
                  </a:txBody>
                  <a:tcPr marL="51802" marR="51802" marT="25901" marB="25901" anchor="ctr">
                    <a:lnL>
                      <a:noFill/>
                    </a:lnL>
                    <a:lnR>
                      <a:noFill/>
                    </a:lnR>
                    <a:lnT>
                      <a:noFill/>
                    </a:lnT>
                    <a:lnB>
                      <a:noFill/>
                    </a:lnB>
                  </a:tcPr>
                </a:tc>
              </a:tr>
              <a:tr h="268964">
                <a:tc>
                  <a:txBody>
                    <a:bodyPr/>
                    <a:lstStyle/>
                    <a:p>
                      <a:pPr algn="l" fontAlgn="ctr"/>
                      <a:endParaRPr lang="ar-SA" sz="1000">
                        <a:effectLst/>
                      </a:endParaRPr>
                    </a:p>
                  </a:txBody>
                  <a:tcPr marL="51802" marR="51802" marT="25901" marB="25901" anchor="ctr">
                    <a:lnL>
                      <a:noFill/>
                    </a:lnL>
                    <a:lnR>
                      <a:noFill/>
                    </a:lnR>
                    <a:lnT>
                      <a:noFill/>
                    </a:lnT>
                    <a:lnB>
                      <a:noFill/>
                    </a:lnB>
                  </a:tcPr>
                </a:tc>
                <a:tc>
                  <a:txBody>
                    <a:bodyPr/>
                    <a:lstStyle/>
                    <a:p>
                      <a:pPr algn="l" fontAlgn="ctr"/>
                      <a:r>
                        <a:rPr lang="en-GB" sz="1000">
                          <a:effectLst/>
                        </a:rPr>
                        <a:t>Japan</a:t>
                      </a:r>
                    </a:p>
                  </a:txBody>
                  <a:tcPr marL="51802" marR="51802" marT="25901" marB="25901" anchor="ctr">
                    <a:lnL>
                      <a:noFill/>
                    </a:lnL>
                    <a:lnR>
                      <a:noFill/>
                    </a:lnR>
                    <a:lnT>
                      <a:noFill/>
                    </a:lnT>
                    <a:lnB>
                      <a:noFill/>
                    </a:lnB>
                  </a:tcPr>
                </a:tc>
                <a:tc>
                  <a:txBody>
                    <a:bodyPr/>
                    <a:lstStyle/>
                    <a:p>
                      <a:pPr algn="r" fontAlgn="ctr"/>
                      <a:r>
                        <a:rPr lang="ar-SA" sz="1000">
                          <a:effectLst/>
                        </a:rPr>
                        <a:t>5.7</a:t>
                      </a:r>
                    </a:p>
                  </a:txBody>
                  <a:tcPr marL="51802" marR="51802" marT="25901" marB="25901" anchor="ctr">
                    <a:lnL>
                      <a:noFill/>
                    </a:lnL>
                    <a:lnR>
                      <a:noFill/>
                    </a:lnR>
                    <a:lnT>
                      <a:noFill/>
                    </a:lnT>
                    <a:lnB>
                      <a:noFill/>
                    </a:lnB>
                  </a:tcPr>
                </a:tc>
              </a:tr>
              <a:tr h="268964">
                <a:tc>
                  <a:txBody>
                    <a:bodyPr/>
                    <a:lstStyle/>
                    <a:p>
                      <a:pPr algn="l" fontAlgn="ctr"/>
                      <a:r>
                        <a:rPr lang="en-GB" sz="1000">
                          <a:effectLst/>
                        </a:rPr>
                        <a:t>Europe</a:t>
                      </a:r>
                    </a:p>
                  </a:txBody>
                  <a:tcPr marL="51802" marR="51802" marT="25901" marB="25901" anchor="ctr">
                    <a:lnL>
                      <a:noFill/>
                    </a:lnL>
                    <a:lnR>
                      <a:noFill/>
                    </a:lnR>
                    <a:lnT>
                      <a:noFill/>
                    </a:lnT>
                    <a:lnB>
                      <a:noFill/>
                    </a:lnB>
                  </a:tcPr>
                </a:tc>
                <a:tc>
                  <a:txBody>
                    <a:bodyPr/>
                    <a:lstStyle/>
                    <a:p>
                      <a:pPr algn="l" fontAlgn="ctr"/>
                      <a:r>
                        <a:rPr lang="en-GB" sz="1000">
                          <a:effectLst/>
                        </a:rPr>
                        <a:t>Austria</a:t>
                      </a:r>
                    </a:p>
                  </a:txBody>
                  <a:tcPr marL="51802" marR="51802" marT="25901" marB="25901" anchor="ctr">
                    <a:lnL>
                      <a:noFill/>
                    </a:lnL>
                    <a:lnR>
                      <a:noFill/>
                    </a:lnR>
                    <a:lnT>
                      <a:noFill/>
                    </a:lnT>
                    <a:lnB>
                      <a:noFill/>
                    </a:lnB>
                  </a:tcPr>
                </a:tc>
                <a:tc>
                  <a:txBody>
                    <a:bodyPr/>
                    <a:lstStyle/>
                    <a:p>
                      <a:pPr algn="r" fontAlgn="ctr"/>
                      <a:r>
                        <a:rPr lang="ar-SA" sz="1000">
                          <a:effectLst/>
                        </a:rPr>
                        <a:t>18.4</a:t>
                      </a:r>
                    </a:p>
                  </a:txBody>
                  <a:tcPr marL="51802" marR="51802" marT="25901" marB="25901" anchor="ctr">
                    <a:lnL>
                      <a:noFill/>
                    </a:lnL>
                    <a:lnR>
                      <a:noFill/>
                    </a:lnR>
                    <a:lnT>
                      <a:noFill/>
                    </a:lnT>
                    <a:lnB>
                      <a:noFill/>
                    </a:lnB>
                  </a:tcPr>
                </a:tc>
              </a:tr>
              <a:tr h="268964">
                <a:tc>
                  <a:txBody>
                    <a:bodyPr/>
                    <a:lstStyle/>
                    <a:p>
                      <a:pPr algn="l" fontAlgn="ctr"/>
                      <a:endParaRPr lang="ar-SA" sz="1000">
                        <a:effectLst/>
                      </a:endParaRPr>
                    </a:p>
                  </a:txBody>
                  <a:tcPr marL="51802" marR="51802" marT="25901" marB="25901" anchor="ctr">
                    <a:lnL>
                      <a:noFill/>
                    </a:lnL>
                    <a:lnR>
                      <a:noFill/>
                    </a:lnR>
                    <a:lnT>
                      <a:noFill/>
                    </a:lnT>
                    <a:lnB>
                      <a:noFill/>
                    </a:lnB>
                  </a:tcPr>
                </a:tc>
                <a:tc>
                  <a:txBody>
                    <a:bodyPr/>
                    <a:lstStyle/>
                    <a:p>
                      <a:pPr algn="l" fontAlgn="ctr"/>
                      <a:r>
                        <a:rPr lang="en-GB" sz="1000">
                          <a:effectLst/>
                        </a:rPr>
                        <a:t>France</a:t>
                      </a:r>
                    </a:p>
                  </a:txBody>
                  <a:tcPr marL="51802" marR="51802" marT="25901" marB="25901" anchor="ctr">
                    <a:lnL>
                      <a:noFill/>
                    </a:lnL>
                    <a:lnR>
                      <a:noFill/>
                    </a:lnR>
                    <a:lnT>
                      <a:noFill/>
                    </a:lnT>
                    <a:lnB>
                      <a:noFill/>
                    </a:lnB>
                  </a:tcPr>
                </a:tc>
                <a:tc>
                  <a:txBody>
                    <a:bodyPr/>
                    <a:lstStyle/>
                    <a:p>
                      <a:pPr algn="r" fontAlgn="ctr"/>
                      <a:r>
                        <a:rPr lang="ar-SA" sz="1000">
                          <a:effectLst/>
                        </a:rPr>
                        <a:t>18.2</a:t>
                      </a:r>
                    </a:p>
                  </a:txBody>
                  <a:tcPr marL="51802" marR="51802" marT="25901" marB="25901" anchor="ctr">
                    <a:lnL>
                      <a:noFill/>
                    </a:lnL>
                    <a:lnR>
                      <a:noFill/>
                    </a:lnR>
                    <a:lnT>
                      <a:noFill/>
                    </a:lnT>
                    <a:lnB>
                      <a:noFill/>
                    </a:lnB>
                  </a:tcPr>
                </a:tc>
              </a:tr>
              <a:tr h="268964">
                <a:tc>
                  <a:txBody>
                    <a:bodyPr/>
                    <a:lstStyle/>
                    <a:p>
                      <a:pPr algn="l" fontAlgn="ctr"/>
                      <a:endParaRPr lang="ar-SA" sz="1000">
                        <a:effectLst/>
                      </a:endParaRPr>
                    </a:p>
                  </a:txBody>
                  <a:tcPr marL="51802" marR="51802" marT="25901" marB="25901" anchor="ctr">
                    <a:lnL>
                      <a:noFill/>
                    </a:lnL>
                    <a:lnR>
                      <a:noFill/>
                    </a:lnR>
                    <a:lnT>
                      <a:noFill/>
                    </a:lnT>
                    <a:lnB>
                      <a:noFill/>
                    </a:lnB>
                  </a:tcPr>
                </a:tc>
                <a:tc>
                  <a:txBody>
                    <a:bodyPr/>
                    <a:lstStyle/>
                    <a:p>
                      <a:pPr algn="l" fontAlgn="ctr"/>
                      <a:r>
                        <a:rPr lang="en-GB" sz="1000">
                          <a:effectLst/>
                        </a:rPr>
                        <a:t>Germany</a:t>
                      </a:r>
                    </a:p>
                  </a:txBody>
                  <a:tcPr marL="51802" marR="51802" marT="25901" marB="25901" anchor="ctr">
                    <a:lnL>
                      <a:noFill/>
                    </a:lnL>
                    <a:lnR>
                      <a:noFill/>
                    </a:lnR>
                    <a:lnT>
                      <a:noFill/>
                    </a:lnT>
                    <a:lnB>
                      <a:noFill/>
                    </a:lnB>
                  </a:tcPr>
                </a:tc>
                <a:tc>
                  <a:txBody>
                    <a:bodyPr/>
                    <a:lstStyle/>
                    <a:p>
                      <a:pPr algn="r" fontAlgn="ctr"/>
                      <a:r>
                        <a:rPr lang="ar-SA" sz="1000">
                          <a:effectLst/>
                        </a:rPr>
                        <a:t>15.8</a:t>
                      </a:r>
                    </a:p>
                  </a:txBody>
                  <a:tcPr marL="51802" marR="51802" marT="25901" marB="25901" anchor="ctr">
                    <a:lnL>
                      <a:noFill/>
                    </a:lnL>
                    <a:lnR>
                      <a:noFill/>
                    </a:lnR>
                    <a:lnT>
                      <a:noFill/>
                    </a:lnT>
                    <a:lnB>
                      <a:noFill/>
                    </a:lnB>
                  </a:tcPr>
                </a:tc>
              </a:tr>
              <a:tr h="268964">
                <a:tc>
                  <a:txBody>
                    <a:bodyPr/>
                    <a:lstStyle/>
                    <a:p>
                      <a:pPr algn="l" fontAlgn="ctr"/>
                      <a:endParaRPr lang="ar-SA" sz="1000">
                        <a:effectLst/>
                      </a:endParaRPr>
                    </a:p>
                  </a:txBody>
                  <a:tcPr marL="51802" marR="51802" marT="25901" marB="25901" anchor="ctr">
                    <a:lnL>
                      <a:noFill/>
                    </a:lnL>
                    <a:lnR>
                      <a:noFill/>
                    </a:lnR>
                    <a:lnT>
                      <a:noFill/>
                    </a:lnT>
                    <a:lnB>
                      <a:noFill/>
                    </a:lnB>
                  </a:tcPr>
                </a:tc>
                <a:tc>
                  <a:txBody>
                    <a:bodyPr/>
                    <a:lstStyle/>
                    <a:p>
                      <a:pPr algn="l" fontAlgn="ctr"/>
                      <a:r>
                        <a:rPr lang="en-GB" sz="1000">
                          <a:effectLst/>
                        </a:rPr>
                        <a:t>Hungary</a:t>
                      </a:r>
                    </a:p>
                  </a:txBody>
                  <a:tcPr marL="51802" marR="51802" marT="25901" marB="25901" anchor="ctr">
                    <a:lnL>
                      <a:noFill/>
                    </a:lnL>
                    <a:lnR>
                      <a:noFill/>
                    </a:lnR>
                    <a:lnT>
                      <a:noFill/>
                    </a:lnT>
                    <a:lnB>
                      <a:noFill/>
                    </a:lnB>
                  </a:tcPr>
                </a:tc>
                <a:tc>
                  <a:txBody>
                    <a:bodyPr/>
                    <a:lstStyle/>
                    <a:p>
                      <a:pPr algn="r" fontAlgn="ctr"/>
                      <a:r>
                        <a:rPr lang="ar-SA" sz="1000">
                          <a:effectLst/>
                        </a:rPr>
                        <a:t>18.4</a:t>
                      </a:r>
                    </a:p>
                  </a:txBody>
                  <a:tcPr marL="51802" marR="51802" marT="25901" marB="25901" anchor="ctr">
                    <a:lnL>
                      <a:noFill/>
                    </a:lnL>
                    <a:lnR>
                      <a:noFill/>
                    </a:lnR>
                    <a:lnT>
                      <a:noFill/>
                    </a:lnT>
                    <a:lnB>
                      <a:noFill/>
                    </a:lnB>
                  </a:tcPr>
                </a:tc>
              </a:tr>
              <a:tr h="268964">
                <a:tc>
                  <a:txBody>
                    <a:bodyPr/>
                    <a:lstStyle/>
                    <a:p>
                      <a:pPr algn="l" fontAlgn="ctr"/>
                      <a:endParaRPr lang="ar-SA" sz="1000">
                        <a:effectLst/>
                      </a:endParaRPr>
                    </a:p>
                  </a:txBody>
                  <a:tcPr marL="51802" marR="51802" marT="25901" marB="25901" anchor="ctr">
                    <a:lnL>
                      <a:noFill/>
                    </a:lnL>
                    <a:lnR>
                      <a:noFill/>
                    </a:lnR>
                    <a:lnT>
                      <a:noFill/>
                    </a:lnT>
                    <a:lnB>
                      <a:noFill/>
                    </a:lnB>
                  </a:tcPr>
                </a:tc>
                <a:tc>
                  <a:txBody>
                    <a:bodyPr/>
                    <a:lstStyle/>
                    <a:p>
                      <a:pPr algn="l" fontAlgn="ctr"/>
                      <a:r>
                        <a:rPr lang="en-GB" sz="1000">
                          <a:effectLst/>
                        </a:rPr>
                        <a:t>Iceland</a:t>
                      </a:r>
                    </a:p>
                  </a:txBody>
                  <a:tcPr marL="51802" marR="51802" marT="25901" marB="25901" anchor="ctr">
                    <a:lnL>
                      <a:noFill/>
                    </a:lnL>
                    <a:lnR>
                      <a:noFill/>
                    </a:lnR>
                    <a:lnT>
                      <a:noFill/>
                    </a:lnT>
                    <a:lnB>
                      <a:noFill/>
                    </a:lnB>
                  </a:tcPr>
                </a:tc>
                <a:tc>
                  <a:txBody>
                    <a:bodyPr/>
                    <a:lstStyle/>
                    <a:p>
                      <a:pPr algn="r" fontAlgn="ctr"/>
                      <a:r>
                        <a:rPr lang="ar-SA" sz="1000">
                          <a:effectLst/>
                        </a:rPr>
                        <a:t>23.0</a:t>
                      </a:r>
                    </a:p>
                  </a:txBody>
                  <a:tcPr marL="51802" marR="51802" marT="25901" marB="25901" anchor="ctr">
                    <a:lnL>
                      <a:noFill/>
                    </a:lnL>
                    <a:lnR>
                      <a:noFill/>
                    </a:lnR>
                    <a:lnT>
                      <a:noFill/>
                    </a:lnT>
                    <a:lnB>
                      <a:noFill/>
                    </a:lnB>
                  </a:tcPr>
                </a:tc>
              </a:tr>
              <a:tr h="268964">
                <a:tc>
                  <a:txBody>
                    <a:bodyPr/>
                    <a:lstStyle/>
                    <a:p>
                      <a:pPr algn="l" fontAlgn="ctr"/>
                      <a:endParaRPr lang="ar-SA" sz="1000">
                        <a:effectLst/>
                      </a:endParaRPr>
                    </a:p>
                  </a:txBody>
                  <a:tcPr marL="51802" marR="51802" marT="25901" marB="25901" anchor="ctr">
                    <a:lnL>
                      <a:noFill/>
                    </a:lnL>
                    <a:lnR>
                      <a:noFill/>
                    </a:lnR>
                    <a:lnT>
                      <a:noFill/>
                    </a:lnT>
                    <a:lnB>
                      <a:noFill/>
                    </a:lnB>
                  </a:tcPr>
                </a:tc>
                <a:tc>
                  <a:txBody>
                    <a:bodyPr/>
                    <a:lstStyle/>
                    <a:p>
                      <a:pPr algn="l" fontAlgn="ctr"/>
                      <a:r>
                        <a:rPr lang="en-GB" sz="1000">
                          <a:effectLst/>
                        </a:rPr>
                        <a:t>Italy</a:t>
                      </a:r>
                    </a:p>
                  </a:txBody>
                  <a:tcPr marL="51802" marR="51802" marT="25901" marB="25901" anchor="ctr">
                    <a:lnL>
                      <a:noFill/>
                    </a:lnL>
                    <a:lnR>
                      <a:noFill/>
                    </a:lnR>
                    <a:lnT>
                      <a:noFill/>
                    </a:lnT>
                    <a:lnB>
                      <a:noFill/>
                    </a:lnB>
                  </a:tcPr>
                </a:tc>
                <a:tc>
                  <a:txBody>
                    <a:bodyPr/>
                    <a:lstStyle/>
                    <a:p>
                      <a:pPr algn="r" fontAlgn="ctr"/>
                      <a:r>
                        <a:rPr lang="ar-SA" sz="1000">
                          <a:effectLst/>
                        </a:rPr>
                        <a:t>12.2</a:t>
                      </a:r>
                    </a:p>
                  </a:txBody>
                  <a:tcPr marL="51802" marR="51802" marT="25901" marB="25901" anchor="ctr">
                    <a:lnL>
                      <a:noFill/>
                    </a:lnL>
                    <a:lnR>
                      <a:noFill/>
                    </a:lnR>
                    <a:lnT>
                      <a:noFill/>
                    </a:lnT>
                    <a:lnB>
                      <a:noFill/>
                    </a:lnB>
                  </a:tcPr>
                </a:tc>
              </a:tr>
              <a:tr h="268964">
                <a:tc>
                  <a:txBody>
                    <a:bodyPr/>
                    <a:lstStyle/>
                    <a:p>
                      <a:pPr algn="l" fontAlgn="ctr"/>
                      <a:endParaRPr lang="ar-SA" sz="1000">
                        <a:effectLst/>
                      </a:endParaRPr>
                    </a:p>
                  </a:txBody>
                  <a:tcPr marL="51802" marR="51802" marT="25901" marB="25901" anchor="ctr">
                    <a:lnL>
                      <a:noFill/>
                    </a:lnL>
                    <a:lnR>
                      <a:noFill/>
                    </a:lnR>
                    <a:lnT>
                      <a:noFill/>
                    </a:lnT>
                    <a:lnB>
                      <a:noFill/>
                    </a:lnB>
                  </a:tcPr>
                </a:tc>
                <a:tc>
                  <a:txBody>
                    <a:bodyPr/>
                    <a:lstStyle/>
                    <a:p>
                      <a:pPr algn="l" fontAlgn="ctr"/>
                      <a:r>
                        <a:rPr lang="en-GB" sz="1000">
                          <a:effectLst/>
                        </a:rPr>
                        <a:t>Norway</a:t>
                      </a:r>
                    </a:p>
                  </a:txBody>
                  <a:tcPr marL="51802" marR="51802" marT="25901" marB="25901" anchor="ctr">
                    <a:lnL>
                      <a:noFill/>
                    </a:lnL>
                    <a:lnR>
                      <a:noFill/>
                    </a:lnR>
                    <a:lnT>
                      <a:noFill/>
                    </a:lnT>
                    <a:lnB>
                      <a:noFill/>
                    </a:lnB>
                  </a:tcPr>
                </a:tc>
                <a:tc>
                  <a:txBody>
                    <a:bodyPr/>
                    <a:lstStyle/>
                    <a:p>
                      <a:pPr algn="r" fontAlgn="ctr"/>
                      <a:r>
                        <a:rPr lang="ar-SA" sz="1000">
                          <a:effectLst/>
                        </a:rPr>
                        <a:t>28.4</a:t>
                      </a:r>
                    </a:p>
                  </a:txBody>
                  <a:tcPr marL="51802" marR="51802" marT="25901" marB="25901" anchor="ctr">
                    <a:lnL>
                      <a:noFill/>
                    </a:lnL>
                    <a:lnR>
                      <a:noFill/>
                    </a:lnR>
                    <a:lnT>
                      <a:noFill/>
                    </a:lnT>
                    <a:lnB>
                      <a:noFill/>
                    </a:lnB>
                  </a:tcPr>
                </a:tc>
              </a:tr>
              <a:tr h="268964">
                <a:tc>
                  <a:txBody>
                    <a:bodyPr/>
                    <a:lstStyle/>
                    <a:p>
                      <a:pPr algn="l" fontAlgn="ctr"/>
                      <a:endParaRPr lang="ar-SA" sz="1000">
                        <a:effectLst/>
                      </a:endParaRPr>
                    </a:p>
                  </a:txBody>
                  <a:tcPr marL="51802" marR="51802" marT="25901" marB="25901" anchor="ctr">
                    <a:lnL>
                      <a:noFill/>
                    </a:lnL>
                    <a:lnR>
                      <a:noFill/>
                    </a:lnR>
                    <a:lnT>
                      <a:noFill/>
                    </a:lnT>
                    <a:lnB>
                      <a:noFill/>
                    </a:lnB>
                  </a:tcPr>
                </a:tc>
                <a:tc>
                  <a:txBody>
                    <a:bodyPr/>
                    <a:lstStyle/>
                    <a:p>
                      <a:pPr algn="l" fontAlgn="ctr"/>
                      <a:r>
                        <a:rPr lang="en-GB" sz="1000" dirty="0">
                          <a:effectLst/>
                        </a:rPr>
                        <a:t>Spain</a:t>
                      </a:r>
                    </a:p>
                  </a:txBody>
                  <a:tcPr marL="51802" marR="51802" marT="25901" marB="25901" anchor="ctr">
                    <a:lnL>
                      <a:noFill/>
                    </a:lnL>
                    <a:lnR>
                      <a:noFill/>
                    </a:lnR>
                    <a:lnT>
                      <a:noFill/>
                    </a:lnT>
                    <a:lnB>
                      <a:noFill/>
                    </a:lnB>
                  </a:tcPr>
                </a:tc>
                <a:tc>
                  <a:txBody>
                    <a:bodyPr/>
                    <a:lstStyle/>
                    <a:p>
                      <a:pPr algn="r" fontAlgn="ctr"/>
                      <a:r>
                        <a:rPr lang="ar-SA" sz="1000">
                          <a:effectLst/>
                        </a:rPr>
                        <a:t>14.9</a:t>
                      </a:r>
                    </a:p>
                  </a:txBody>
                  <a:tcPr marL="51802" marR="51802" marT="25901" marB="25901" anchor="ctr">
                    <a:lnL>
                      <a:noFill/>
                    </a:lnL>
                    <a:lnR>
                      <a:noFill/>
                    </a:lnR>
                    <a:lnT>
                      <a:noFill/>
                    </a:lnT>
                    <a:lnB>
                      <a:noFill/>
                    </a:lnB>
                  </a:tcPr>
                </a:tc>
              </a:tr>
              <a:tr h="268964">
                <a:tc>
                  <a:txBody>
                    <a:bodyPr/>
                    <a:lstStyle/>
                    <a:p>
                      <a:pPr algn="l" fontAlgn="ctr"/>
                      <a:endParaRPr lang="ar-SA" sz="1000">
                        <a:effectLst/>
                      </a:endParaRPr>
                    </a:p>
                  </a:txBody>
                  <a:tcPr marL="51802" marR="51802" marT="25901" marB="25901" anchor="ctr">
                    <a:lnL>
                      <a:noFill/>
                    </a:lnL>
                    <a:lnR>
                      <a:noFill/>
                    </a:lnR>
                    <a:lnT>
                      <a:noFill/>
                    </a:lnT>
                    <a:lnB>
                      <a:noFill/>
                    </a:lnB>
                  </a:tcPr>
                </a:tc>
                <a:tc>
                  <a:txBody>
                    <a:bodyPr/>
                    <a:lstStyle/>
                    <a:p>
                      <a:pPr algn="l" fontAlgn="ctr"/>
                      <a:r>
                        <a:rPr lang="en-GB" sz="1000">
                          <a:effectLst/>
                        </a:rPr>
                        <a:t>Sweden</a:t>
                      </a:r>
                    </a:p>
                  </a:txBody>
                  <a:tcPr marL="51802" marR="51802" marT="25901" marB="25901" anchor="ctr">
                    <a:lnL>
                      <a:noFill/>
                    </a:lnL>
                    <a:lnR>
                      <a:noFill/>
                    </a:lnR>
                    <a:lnT>
                      <a:noFill/>
                    </a:lnT>
                    <a:lnB>
                      <a:noFill/>
                    </a:lnB>
                  </a:tcPr>
                </a:tc>
                <a:tc>
                  <a:txBody>
                    <a:bodyPr/>
                    <a:lstStyle/>
                    <a:p>
                      <a:pPr algn="r" fontAlgn="ctr"/>
                      <a:r>
                        <a:rPr lang="ar-SA" sz="1000">
                          <a:effectLst/>
                        </a:rPr>
                        <a:t>27.7</a:t>
                      </a:r>
                    </a:p>
                  </a:txBody>
                  <a:tcPr marL="51802" marR="51802" marT="25901" marB="25901" anchor="ctr">
                    <a:lnL>
                      <a:noFill/>
                    </a:lnL>
                    <a:lnR>
                      <a:noFill/>
                    </a:lnR>
                    <a:lnT>
                      <a:noFill/>
                    </a:lnT>
                    <a:lnB>
                      <a:noFill/>
                    </a:lnB>
                  </a:tcPr>
                </a:tc>
              </a:tr>
              <a:tr h="268964">
                <a:tc>
                  <a:txBody>
                    <a:bodyPr/>
                    <a:lstStyle/>
                    <a:p>
                      <a:pPr algn="l" fontAlgn="ctr"/>
                      <a:endParaRPr lang="ar-SA" sz="1000">
                        <a:effectLst/>
                      </a:endParaRPr>
                    </a:p>
                  </a:txBody>
                  <a:tcPr marL="51802" marR="51802" marT="25901" marB="25901" anchor="ctr">
                    <a:lnL>
                      <a:noFill/>
                    </a:lnL>
                    <a:lnR>
                      <a:noFill/>
                    </a:lnR>
                    <a:lnT>
                      <a:noFill/>
                    </a:lnT>
                    <a:lnB>
                      <a:noFill/>
                    </a:lnB>
                  </a:tcPr>
                </a:tc>
                <a:tc>
                  <a:txBody>
                    <a:bodyPr/>
                    <a:lstStyle/>
                    <a:p>
                      <a:pPr algn="l" fontAlgn="ctr"/>
                      <a:r>
                        <a:rPr lang="en-GB" sz="1000">
                          <a:effectLst/>
                        </a:rPr>
                        <a:t>UK</a:t>
                      </a:r>
                    </a:p>
                  </a:txBody>
                  <a:tcPr marL="51802" marR="51802" marT="25901" marB="25901" anchor="ctr">
                    <a:lnL>
                      <a:noFill/>
                    </a:lnL>
                    <a:lnR>
                      <a:noFill/>
                    </a:lnR>
                    <a:lnT>
                      <a:noFill/>
                    </a:lnT>
                    <a:lnB>
                      <a:noFill/>
                    </a:lnB>
                  </a:tcPr>
                </a:tc>
                <a:tc>
                  <a:txBody>
                    <a:bodyPr/>
                    <a:lstStyle/>
                    <a:p>
                      <a:pPr algn="r" fontAlgn="ctr"/>
                      <a:r>
                        <a:rPr lang="ar-SA" sz="1000">
                          <a:effectLst/>
                        </a:rPr>
                        <a:t>17.9</a:t>
                      </a:r>
                    </a:p>
                  </a:txBody>
                  <a:tcPr marL="51802" marR="51802" marT="25901" marB="25901" anchor="ctr">
                    <a:lnL>
                      <a:noFill/>
                    </a:lnL>
                    <a:lnR>
                      <a:noFill/>
                    </a:lnR>
                    <a:lnT>
                      <a:noFill/>
                    </a:lnT>
                    <a:lnB>
                      <a:noFill/>
                    </a:lnB>
                  </a:tcPr>
                </a:tc>
              </a:tr>
              <a:tr h="268964">
                <a:tc>
                  <a:txBody>
                    <a:bodyPr/>
                    <a:lstStyle/>
                    <a:p>
                      <a:pPr algn="l" fontAlgn="ctr"/>
                      <a:r>
                        <a:rPr lang="en-GB" sz="1000">
                          <a:effectLst/>
                        </a:rPr>
                        <a:t>North America</a:t>
                      </a:r>
                    </a:p>
                  </a:txBody>
                  <a:tcPr marL="51802" marR="51802" marT="25901" marB="25901" anchor="ctr">
                    <a:lnL>
                      <a:noFill/>
                    </a:lnL>
                    <a:lnR>
                      <a:noFill/>
                    </a:lnR>
                    <a:lnT>
                      <a:noFill/>
                    </a:lnT>
                    <a:lnB>
                      <a:noFill/>
                    </a:lnB>
                  </a:tcPr>
                </a:tc>
                <a:tc>
                  <a:txBody>
                    <a:bodyPr/>
                    <a:lstStyle/>
                    <a:p>
                      <a:pPr algn="l" fontAlgn="ctr"/>
                      <a:r>
                        <a:rPr lang="en-GB" sz="1000">
                          <a:effectLst/>
                        </a:rPr>
                        <a:t>US</a:t>
                      </a:r>
                    </a:p>
                  </a:txBody>
                  <a:tcPr marL="51802" marR="51802" marT="25901" marB="25901" anchor="ctr">
                    <a:lnL>
                      <a:noFill/>
                    </a:lnL>
                    <a:lnR>
                      <a:noFill/>
                    </a:lnR>
                    <a:lnT>
                      <a:noFill/>
                    </a:lnT>
                    <a:lnB>
                      <a:noFill/>
                    </a:lnB>
                  </a:tcPr>
                </a:tc>
                <a:tc>
                  <a:txBody>
                    <a:bodyPr/>
                    <a:lstStyle/>
                    <a:p>
                      <a:pPr algn="r" fontAlgn="ctr"/>
                      <a:r>
                        <a:rPr lang="ar-SA" sz="1000">
                          <a:effectLst/>
                        </a:rPr>
                        <a:t>15.8</a:t>
                      </a:r>
                    </a:p>
                  </a:txBody>
                  <a:tcPr marL="51802" marR="51802" marT="25901" marB="25901" anchor="ctr">
                    <a:lnL>
                      <a:noFill/>
                    </a:lnL>
                    <a:lnR>
                      <a:noFill/>
                    </a:lnR>
                    <a:lnT>
                      <a:noFill/>
                    </a:lnT>
                    <a:lnB>
                      <a:noFill/>
                    </a:lnB>
                  </a:tcPr>
                </a:tc>
              </a:tr>
              <a:tr h="268964">
                <a:tc>
                  <a:txBody>
                    <a:bodyPr/>
                    <a:lstStyle/>
                    <a:p>
                      <a:pPr algn="l" fontAlgn="ctr"/>
                      <a:endParaRPr lang="ar-SA" sz="1000">
                        <a:effectLst/>
                      </a:endParaRPr>
                    </a:p>
                  </a:txBody>
                  <a:tcPr marL="51802" marR="51802" marT="25901" marB="25901" anchor="ctr">
                    <a:lnL>
                      <a:noFill/>
                    </a:lnL>
                    <a:lnR>
                      <a:noFill/>
                    </a:lnR>
                    <a:lnT>
                      <a:noFill/>
                    </a:lnT>
                    <a:lnB>
                      <a:noFill/>
                    </a:lnB>
                  </a:tcPr>
                </a:tc>
                <a:tc>
                  <a:txBody>
                    <a:bodyPr/>
                    <a:lstStyle/>
                    <a:p>
                      <a:pPr algn="l" fontAlgn="ctr"/>
                      <a:r>
                        <a:rPr lang="en-GB" sz="1000">
                          <a:effectLst/>
                        </a:rPr>
                        <a:t>Canada</a:t>
                      </a:r>
                    </a:p>
                  </a:txBody>
                  <a:tcPr marL="51802" marR="51802" marT="25901" marB="25901" anchor="ctr">
                    <a:lnL>
                      <a:noFill/>
                    </a:lnL>
                    <a:lnR>
                      <a:noFill/>
                    </a:lnR>
                    <a:lnT>
                      <a:noFill/>
                    </a:lnT>
                    <a:lnB>
                      <a:noFill/>
                    </a:lnB>
                  </a:tcPr>
                </a:tc>
                <a:tc>
                  <a:txBody>
                    <a:bodyPr/>
                    <a:lstStyle/>
                    <a:p>
                      <a:pPr algn="r" fontAlgn="ctr"/>
                      <a:r>
                        <a:rPr lang="ar-SA" sz="1000">
                          <a:effectLst/>
                        </a:rPr>
                        <a:t>16.6</a:t>
                      </a:r>
                    </a:p>
                  </a:txBody>
                  <a:tcPr marL="51802" marR="51802" marT="25901" marB="25901" anchor="ctr">
                    <a:lnL>
                      <a:noFill/>
                    </a:lnL>
                    <a:lnR>
                      <a:noFill/>
                    </a:lnR>
                    <a:lnT>
                      <a:noFill/>
                    </a:lnT>
                    <a:lnB>
                      <a:noFill/>
                    </a:lnB>
                  </a:tcPr>
                </a:tc>
              </a:tr>
              <a:tr h="268964">
                <a:tc>
                  <a:txBody>
                    <a:bodyPr/>
                    <a:lstStyle/>
                    <a:p>
                      <a:pPr algn="l" fontAlgn="ctr"/>
                      <a:r>
                        <a:rPr lang="en-GB" sz="1000" dirty="0">
                          <a:effectLst/>
                        </a:rPr>
                        <a:t>Oceania</a:t>
                      </a:r>
                    </a:p>
                  </a:txBody>
                  <a:tcPr marL="51802" marR="51802" marT="25901" marB="25901" anchor="ctr">
                    <a:lnL>
                      <a:noFill/>
                    </a:lnL>
                    <a:lnR>
                      <a:noFill/>
                    </a:lnR>
                    <a:lnT>
                      <a:noFill/>
                    </a:lnT>
                    <a:lnB>
                      <a:noFill/>
                    </a:lnB>
                  </a:tcPr>
                </a:tc>
                <a:tc>
                  <a:txBody>
                    <a:bodyPr/>
                    <a:lstStyle/>
                    <a:p>
                      <a:pPr algn="l" fontAlgn="ctr"/>
                      <a:r>
                        <a:rPr lang="en-GB" sz="1000">
                          <a:effectLst/>
                        </a:rPr>
                        <a:t>Australia</a:t>
                      </a:r>
                    </a:p>
                  </a:txBody>
                  <a:tcPr marL="51802" marR="51802" marT="25901" marB="25901" anchor="ctr">
                    <a:lnL>
                      <a:noFill/>
                    </a:lnL>
                    <a:lnR>
                      <a:noFill/>
                    </a:lnR>
                    <a:lnT>
                      <a:noFill/>
                    </a:lnT>
                    <a:lnB>
                      <a:noFill/>
                    </a:lnB>
                  </a:tcPr>
                </a:tc>
                <a:tc>
                  <a:txBody>
                    <a:bodyPr/>
                    <a:lstStyle/>
                    <a:p>
                      <a:pPr algn="r" fontAlgn="ctr"/>
                      <a:r>
                        <a:rPr lang="ar-SA" sz="1000">
                          <a:effectLst/>
                        </a:rPr>
                        <a:t>17.7</a:t>
                      </a:r>
                    </a:p>
                  </a:txBody>
                  <a:tcPr marL="51802" marR="51802" marT="25901" marB="25901" anchor="ctr">
                    <a:lnL>
                      <a:noFill/>
                    </a:lnL>
                    <a:lnR>
                      <a:noFill/>
                    </a:lnR>
                    <a:lnT>
                      <a:noFill/>
                    </a:lnT>
                    <a:lnB>
                      <a:noFill/>
                    </a:lnB>
                  </a:tcPr>
                </a:tc>
              </a:tr>
              <a:tr h="268964">
                <a:tc>
                  <a:txBody>
                    <a:bodyPr/>
                    <a:lstStyle/>
                    <a:p>
                      <a:pPr algn="l" fontAlgn="ctr"/>
                      <a:endParaRPr lang="ar-SA" sz="1000" dirty="0">
                        <a:effectLst/>
                      </a:endParaRPr>
                    </a:p>
                  </a:txBody>
                  <a:tcPr marL="51802" marR="51802" marT="25901" marB="25901" anchor="ctr">
                    <a:lnL>
                      <a:noFill/>
                    </a:lnL>
                    <a:lnR>
                      <a:noFill/>
                    </a:lnR>
                    <a:lnT>
                      <a:noFill/>
                    </a:lnT>
                    <a:lnB>
                      <a:noFill/>
                    </a:lnB>
                  </a:tcPr>
                </a:tc>
                <a:tc>
                  <a:txBody>
                    <a:bodyPr/>
                    <a:lstStyle/>
                    <a:p>
                      <a:pPr algn="l" fontAlgn="ctr"/>
                      <a:r>
                        <a:rPr lang="en-GB" sz="1000">
                          <a:effectLst/>
                        </a:rPr>
                        <a:t>New Zealand</a:t>
                      </a:r>
                    </a:p>
                  </a:txBody>
                  <a:tcPr marL="51802" marR="51802" marT="25901" marB="25901" anchor="ctr">
                    <a:lnL>
                      <a:noFill/>
                    </a:lnL>
                    <a:lnR>
                      <a:noFill/>
                    </a:lnR>
                    <a:lnT>
                      <a:noFill/>
                    </a:lnT>
                    <a:lnB>
                      <a:noFill/>
                    </a:lnB>
                  </a:tcPr>
                </a:tc>
                <a:tc>
                  <a:txBody>
                    <a:bodyPr/>
                    <a:lstStyle/>
                    <a:p>
                      <a:pPr algn="r" fontAlgn="ctr"/>
                      <a:r>
                        <a:rPr lang="ar-SA" sz="1000" dirty="0">
                          <a:effectLst/>
                        </a:rPr>
                        <a:t>20.3</a:t>
                      </a:r>
                    </a:p>
                  </a:txBody>
                  <a:tcPr marL="51802" marR="51802" marT="25901" marB="25901" anchor="ctr">
                    <a:lnL>
                      <a:noFill/>
                    </a:lnL>
                    <a:lnR>
                      <a:noFill/>
                    </a:lnR>
                    <a:lnT>
                      <a:noFill/>
                    </a:lnT>
                    <a:lnB>
                      <a:noFill/>
                    </a:lnB>
                  </a:tcPr>
                </a:tc>
              </a:tr>
            </a:tbl>
          </a:graphicData>
        </a:graphic>
      </p:graphicFrame>
      <p:sp>
        <p:nvSpPr>
          <p:cNvPr id="4" name="Rectangle 1"/>
          <p:cNvSpPr>
            <a:spLocks noChangeArrowheads="1"/>
          </p:cNvSpPr>
          <p:nvPr/>
        </p:nvSpPr>
        <p:spPr bwMode="auto">
          <a:xfrm>
            <a:off x="1818757" y="188056"/>
            <a:ext cx="7452040" cy="73866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eaLnBrk="1" fontAlgn="base" latinLnBrk="0" hangingPunct="1">
              <a:lnSpc>
                <a:spcPct val="100000"/>
              </a:lnSpc>
              <a:spcBef>
                <a:spcPct val="0"/>
              </a:spcBef>
              <a:spcAft>
                <a:spcPct val="0"/>
              </a:spcAft>
              <a:buClrTx/>
              <a:buSzTx/>
              <a:buFontTx/>
              <a:buNone/>
              <a:tabLst/>
            </a:pPr>
            <a:r>
              <a:rPr lang="ar-SA" dirty="0">
                <a:solidFill>
                  <a:srgbClr val="000000"/>
                </a:solidFill>
                <a:latin typeface="Times New Roman" pitchFamily="18" charset="0"/>
                <a:cs typeface="Times New Roman" pitchFamily="18" charset="0"/>
              </a:rPr>
              <a:t>Age-standardized</a:t>
            </a:r>
            <a:r>
              <a:rPr kumimoji="0" lang="ar-SA" sz="2400" b="0" i="0" u="none" strike="noStrike" cap="none" normalizeH="0" baseline="0" dirty="0" smtClean="0">
                <a:ln>
                  <a:noFill/>
                </a:ln>
                <a:solidFill>
                  <a:srgbClr val="000000"/>
                </a:solidFill>
                <a:effectLst/>
                <a:latin typeface="Times New Roman" pitchFamily="18" charset="0"/>
                <a:cs typeface="Times New Roman" pitchFamily="18" charset="0"/>
              </a:rPr>
              <a:t> </a:t>
            </a:r>
            <a:r>
              <a:rPr lang="ar-SA" dirty="0">
                <a:solidFill>
                  <a:srgbClr val="000000"/>
                </a:solidFill>
                <a:latin typeface="Times New Roman" pitchFamily="18" charset="0"/>
                <a:cs typeface="Times New Roman" pitchFamily="18" charset="0"/>
              </a:rPr>
              <a:t>mortality of prostate cancer (per 100,000) in the world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181276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Risk Factors</a:t>
            </a:r>
            <a:endParaRPr lang="en-US" dirty="0"/>
          </a:p>
        </p:txBody>
      </p:sp>
      <p:sp>
        <p:nvSpPr>
          <p:cNvPr id="3" name="عنصر نائب للمحتوى 2"/>
          <p:cNvSpPr>
            <a:spLocks noGrp="1"/>
          </p:cNvSpPr>
          <p:nvPr>
            <p:ph idx="1"/>
          </p:nvPr>
        </p:nvSpPr>
        <p:spPr/>
        <p:txBody>
          <a:bodyPr/>
          <a:lstStyle/>
          <a:p>
            <a:r>
              <a:rPr lang="en-US" dirty="0" smtClean="0"/>
              <a:t>Age</a:t>
            </a:r>
          </a:p>
          <a:p>
            <a:r>
              <a:rPr lang="en-US" dirty="0" smtClean="0"/>
              <a:t>Race</a:t>
            </a:r>
          </a:p>
          <a:p>
            <a:r>
              <a:rPr lang="en-US" dirty="0" smtClean="0"/>
              <a:t>Genetics (BRCA1 – BRCA2)</a:t>
            </a:r>
          </a:p>
          <a:p>
            <a:r>
              <a:rPr lang="en-US" dirty="0" smtClean="0"/>
              <a:t>Family history</a:t>
            </a:r>
          </a:p>
          <a:p>
            <a:r>
              <a:rPr lang="en-US" dirty="0" smtClean="0"/>
              <a:t>Smoking</a:t>
            </a:r>
          </a:p>
          <a:p>
            <a:pPr marL="0" indent="0">
              <a:buNone/>
            </a:pPr>
            <a:r>
              <a:rPr lang="en-US" dirty="0" smtClean="0"/>
              <a:t> </a:t>
            </a:r>
            <a:endParaRPr lang="en-US" dirty="0"/>
          </a:p>
        </p:txBody>
      </p:sp>
    </p:spTree>
    <p:extLst>
      <p:ext uri="{BB962C8B-B14F-4D97-AF65-F5344CB8AC3E}">
        <p14:creationId xmlns:p14="http://schemas.microsoft.com/office/powerpoint/2010/main" val="41914001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Screening for Prostate Cancer</a:t>
            </a:r>
            <a:endParaRPr lang="en-US" dirty="0"/>
          </a:p>
        </p:txBody>
      </p:sp>
      <p:sp>
        <p:nvSpPr>
          <p:cNvPr id="3" name="عنصر نائب للمحتوى 2"/>
          <p:cNvSpPr>
            <a:spLocks noGrp="1"/>
          </p:cNvSpPr>
          <p:nvPr>
            <p:ph idx="1"/>
          </p:nvPr>
        </p:nvSpPr>
        <p:spPr/>
        <p:txBody>
          <a:bodyPr/>
          <a:lstStyle/>
          <a:p>
            <a:r>
              <a:rPr lang="en-US" dirty="0" smtClean="0"/>
              <a:t>The standard screening method is PSA level, however it is not specific.</a:t>
            </a:r>
          </a:p>
          <a:p>
            <a:r>
              <a:rPr lang="en-US" dirty="0"/>
              <a:t>D</a:t>
            </a:r>
            <a:r>
              <a:rPr lang="en-US" dirty="0" smtClean="0"/>
              <a:t>igital </a:t>
            </a:r>
            <a:r>
              <a:rPr lang="en-US" dirty="0"/>
              <a:t>rectal </a:t>
            </a:r>
            <a:r>
              <a:rPr lang="en-US" dirty="0" smtClean="0"/>
              <a:t>exam is another screening test done by the doctor to detect enlargement and masses.</a:t>
            </a:r>
            <a:endParaRPr lang="en-US" dirty="0"/>
          </a:p>
        </p:txBody>
      </p:sp>
    </p:spTree>
    <p:extLst>
      <p:ext uri="{BB962C8B-B14F-4D97-AF65-F5344CB8AC3E}">
        <p14:creationId xmlns:p14="http://schemas.microsoft.com/office/powerpoint/2010/main" val="10904617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a:t>
            </a:r>
            <a:endParaRPr lang="ar-SA" dirty="0"/>
          </a:p>
        </p:txBody>
      </p:sp>
      <p:sp>
        <p:nvSpPr>
          <p:cNvPr id="3" name="Content Placeholder 2"/>
          <p:cNvSpPr>
            <a:spLocks noGrp="1"/>
          </p:cNvSpPr>
          <p:nvPr>
            <p:ph idx="1"/>
          </p:nvPr>
        </p:nvSpPr>
        <p:spPr/>
        <p:txBody>
          <a:bodyPr/>
          <a:lstStyle/>
          <a:p>
            <a:r>
              <a:rPr lang="en-US" dirty="0"/>
              <a:t>There is no specific normal or abnormal level of PSA in the blood</a:t>
            </a:r>
          </a:p>
          <a:p>
            <a:r>
              <a:rPr lang="en-US" dirty="0" smtClean="0"/>
              <a:t>PSA </a:t>
            </a:r>
            <a:r>
              <a:rPr lang="en-US" dirty="0"/>
              <a:t>levels of 4.0 </a:t>
            </a:r>
            <a:r>
              <a:rPr lang="en-US" dirty="0" err="1"/>
              <a:t>ng</a:t>
            </a:r>
            <a:r>
              <a:rPr lang="en-US" dirty="0"/>
              <a:t>/mL and lower </a:t>
            </a:r>
            <a:r>
              <a:rPr lang="en-US" dirty="0" smtClean="0"/>
              <a:t>were considered normal. </a:t>
            </a:r>
            <a:r>
              <a:rPr lang="en-US" dirty="0"/>
              <a:t>However, more recent studies have shown that some men with PSA levels below 4.0 </a:t>
            </a:r>
            <a:r>
              <a:rPr lang="en-US" dirty="0" err="1"/>
              <a:t>ng</a:t>
            </a:r>
            <a:r>
              <a:rPr lang="en-US" dirty="0"/>
              <a:t>/mL have prostate cancer and that many men with higher levels do not have prostate cancer</a:t>
            </a:r>
            <a:endParaRPr lang="ar-SA" dirty="0"/>
          </a:p>
        </p:txBody>
      </p:sp>
    </p:spTree>
    <p:extLst>
      <p:ext uri="{BB962C8B-B14F-4D97-AF65-F5344CB8AC3E}">
        <p14:creationId xmlns:p14="http://schemas.microsoft.com/office/powerpoint/2010/main" val="40441275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 </a:t>
            </a:r>
            <a:endParaRPr lang="ar-S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20133813"/>
              </p:ext>
            </p:extLst>
          </p:nvPr>
        </p:nvGraphicFramePr>
        <p:xfrm>
          <a:off x="1249680" y="1864360"/>
          <a:ext cx="9194800" cy="3368040"/>
        </p:xfrm>
        <a:graphic>
          <a:graphicData uri="http://schemas.openxmlformats.org/drawingml/2006/table">
            <a:tbl>
              <a:tblPr firstRow="1" bandRow="1">
                <a:tableStyleId>{F5AB1C69-6EDB-4FF4-983F-18BD219EF322}</a:tableStyleId>
              </a:tblPr>
              <a:tblGrid>
                <a:gridCol w="4597400"/>
                <a:gridCol w="4597400"/>
              </a:tblGrid>
              <a:tr h="842010">
                <a:tc>
                  <a:txBody>
                    <a:bodyPr/>
                    <a:lstStyle/>
                    <a:p>
                      <a:pPr algn="ctr"/>
                      <a:r>
                        <a:rPr lang="en-US" sz="2000" dirty="0" smtClean="0"/>
                        <a:t>Age</a:t>
                      </a:r>
                      <a:endParaRPr lang="en-US" sz="2000" dirty="0"/>
                    </a:p>
                  </a:txBody>
                  <a:tcPr/>
                </a:tc>
                <a:tc>
                  <a:txBody>
                    <a:bodyPr/>
                    <a:lstStyle/>
                    <a:p>
                      <a:pPr algn="ctr"/>
                      <a:r>
                        <a:rPr kumimoji="0" lang="en-US" sz="2000" kern="1200" dirty="0" smtClean="0"/>
                        <a:t>PSA cut-off (ng/ml)</a:t>
                      </a:r>
                      <a:endParaRPr lang="en-US" sz="2000" dirty="0"/>
                    </a:p>
                  </a:txBody>
                  <a:tcPr/>
                </a:tc>
              </a:tr>
              <a:tr h="842010">
                <a:tc>
                  <a:txBody>
                    <a:bodyPr/>
                    <a:lstStyle/>
                    <a:p>
                      <a:pPr algn="ctr"/>
                      <a:r>
                        <a:rPr lang="en-US" sz="2000" dirty="0" smtClean="0"/>
                        <a:t>50-59</a:t>
                      </a:r>
                      <a:endParaRPr lang="en-US" sz="2000" dirty="0"/>
                    </a:p>
                  </a:txBody>
                  <a:tcPr/>
                </a:tc>
                <a:tc>
                  <a:txBody>
                    <a:bodyPr/>
                    <a:lstStyle/>
                    <a:p>
                      <a:pPr algn="ctr"/>
                      <a:r>
                        <a:rPr kumimoji="0" lang="en-US" sz="2000" kern="1200" dirty="0" smtClean="0"/>
                        <a:t>≥ </a:t>
                      </a:r>
                      <a:r>
                        <a:rPr lang="en-US" sz="2000" dirty="0" smtClean="0"/>
                        <a:t> 3</a:t>
                      </a:r>
                      <a:endParaRPr lang="en-US" sz="2000" dirty="0"/>
                    </a:p>
                  </a:txBody>
                  <a:tcPr/>
                </a:tc>
              </a:tr>
              <a:tr h="842010">
                <a:tc>
                  <a:txBody>
                    <a:bodyPr/>
                    <a:lstStyle/>
                    <a:p>
                      <a:pPr algn="ctr"/>
                      <a:r>
                        <a:rPr lang="en-US" sz="2000" dirty="0" smtClean="0"/>
                        <a:t>60-69</a:t>
                      </a:r>
                      <a:endParaRPr lang="en-US" sz="2000" dirty="0"/>
                    </a:p>
                  </a:txBody>
                  <a:tcPr/>
                </a:tc>
                <a:tc>
                  <a:txBody>
                    <a:bodyPr/>
                    <a:lstStyle/>
                    <a:p>
                      <a:pPr algn="ctr"/>
                      <a:r>
                        <a:rPr kumimoji="0" lang="en-US" sz="2000" kern="1200" dirty="0" smtClean="0"/>
                        <a:t>≥ </a:t>
                      </a:r>
                      <a:r>
                        <a:rPr lang="en-US" sz="2000" dirty="0" smtClean="0"/>
                        <a:t> 4</a:t>
                      </a:r>
                      <a:endParaRPr lang="en-US" sz="2000" dirty="0"/>
                    </a:p>
                  </a:txBody>
                  <a:tcPr/>
                </a:tc>
              </a:tr>
              <a:tr h="842010">
                <a:tc>
                  <a:txBody>
                    <a:bodyPr/>
                    <a:lstStyle/>
                    <a:p>
                      <a:pPr algn="ctr"/>
                      <a:r>
                        <a:rPr lang="en-US" sz="2000" dirty="0" smtClean="0"/>
                        <a:t>70 and over</a:t>
                      </a:r>
                      <a:endParaRPr lang="en-US" sz="2000" dirty="0"/>
                    </a:p>
                  </a:txBody>
                  <a:tcPr/>
                </a:tc>
                <a:tc>
                  <a:txBody>
                    <a:bodyPr/>
                    <a:lstStyle/>
                    <a:p>
                      <a:pPr algn="ctr"/>
                      <a:r>
                        <a:rPr lang="en-US" sz="2000" dirty="0" smtClean="0"/>
                        <a:t> &gt; 5</a:t>
                      </a:r>
                      <a:endParaRPr lang="en-US" sz="2000" dirty="0"/>
                    </a:p>
                  </a:txBody>
                  <a:tcPr/>
                </a:tc>
              </a:tr>
            </a:tbl>
          </a:graphicData>
        </a:graphic>
      </p:graphicFrame>
    </p:spTree>
    <p:extLst>
      <p:ext uri="{BB962C8B-B14F-4D97-AF65-F5344CB8AC3E}">
        <p14:creationId xmlns:p14="http://schemas.microsoft.com/office/powerpoint/2010/main" val="20343288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 </a:t>
            </a:r>
            <a:r>
              <a:rPr lang="en-US" dirty="0" err="1" smtClean="0"/>
              <a:t>vs</a:t>
            </a:r>
            <a:r>
              <a:rPr lang="en-US" dirty="0" smtClean="0"/>
              <a:t> Digital rectal exam</a:t>
            </a:r>
            <a:endParaRPr lang="ar-SA" dirty="0"/>
          </a:p>
        </p:txBody>
      </p:sp>
      <p:sp>
        <p:nvSpPr>
          <p:cNvPr id="3" name="Content Placeholder 2"/>
          <p:cNvSpPr>
            <a:spLocks noGrp="1"/>
          </p:cNvSpPr>
          <p:nvPr>
            <p:ph idx="1"/>
          </p:nvPr>
        </p:nvSpPr>
        <p:spPr/>
        <p:txBody>
          <a:bodyPr/>
          <a:lstStyle/>
          <a:p>
            <a:r>
              <a:rPr lang="en-US" dirty="0" smtClean="0"/>
              <a:t>An American multicenter clinical trail compared the two methods in</a:t>
            </a:r>
            <a:r>
              <a:rPr lang="en-GB" dirty="0" smtClean="0"/>
              <a:t> </a:t>
            </a:r>
            <a:r>
              <a:rPr lang="en-GB" dirty="0"/>
              <a:t>6,630 men</a:t>
            </a:r>
            <a:endParaRPr lang="en-US" dirty="0"/>
          </a:p>
          <a:p>
            <a:r>
              <a:rPr lang="en-US" dirty="0" smtClean="0"/>
              <a:t>The </a:t>
            </a:r>
            <a:r>
              <a:rPr lang="en-US" dirty="0"/>
              <a:t>results showed that 15% of the men had a PSA level of greater than 4 micrograms/l, 15% had a suspicious digital rectal examination and 26% had suspicious findings on either or both tests</a:t>
            </a:r>
            <a:r>
              <a:rPr lang="en-US" dirty="0" smtClean="0"/>
              <a:t>.</a:t>
            </a:r>
          </a:p>
          <a:p>
            <a:r>
              <a:rPr lang="en-US" dirty="0"/>
              <a:t>Of 1,167 biopsies performed cancer was detected in 264. PSA detected significantly more tumors (82%, 216 of 264 cancers) than digital rectal examination (55%, 146 of 264, p = 0.001).</a:t>
            </a:r>
            <a:endParaRPr lang="ar-SA" dirty="0"/>
          </a:p>
        </p:txBody>
      </p:sp>
    </p:spTree>
    <p:extLst>
      <p:ext uri="{BB962C8B-B14F-4D97-AF65-F5344CB8AC3E}">
        <p14:creationId xmlns:p14="http://schemas.microsoft.com/office/powerpoint/2010/main" val="38015747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57619"/>
          <a:stretch/>
        </p:blipFill>
        <p:spPr>
          <a:xfrm>
            <a:off x="0" y="0"/>
            <a:ext cx="8273161" cy="6321150"/>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3721" t="96349" r="-1"/>
          <a:stretch/>
        </p:blipFill>
        <p:spPr>
          <a:xfrm>
            <a:off x="-304800" y="6321150"/>
            <a:ext cx="8577961" cy="544287"/>
          </a:xfrm>
          <a:prstGeom prst="rect">
            <a:avLst/>
          </a:prstGeom>
        </p:spPr>
      </p:pic>
      <p:sp>
        <p:nvSpPr>
          <p:cNvPr id="2" name="TextBox 1"/>
          <p:cNvSpPr txBox="1"/>
          <p:nvPr/>
        </p:nvSpPr>
        <p:spPr>
          <a:xfrm>
            <a:off x="8273161" y="0"/>
            <a:ext cx="3918839" cy="4401205"/>
          </a:xfrm>
          <a:prstGeom prst="rect">
            <a:avLst/>
          </a:prstGeom>
          <a:noFill/>
        </p:spPr>
        <p:txBody>
          <a:bodyPr wrap="square" rtlCol="1">
            <a:spAutoFit/>
          </a:bodyPr>
          <a:lstStyle/>
          <a:p>
            <a:pPr marL="285750" indent="-285750">
              <a:buFont typeface="Arial" pitchFamily="34" charset="0"/>
              <a:buChar char="•"/>
            </a:pPr>
            <a:r>
              <a:rPr lang="en-US" sz="2800" dirty="0"/>
              <a:t>Detecting prostate cancer early may not reduce the chance of dying from prostate </a:t>
            </a:r>
            <a:r>
              <a:rPr lang="en-US" sz="2800" dirty="0" smtClean="0"/>
              <a:t>cancer</a:t>
            </a:r>
          </a:p>
          <a:p>
            <a:pPr marL="285750" indent="-285750">
              <a:buFont typeface="Arial" pitchFamily="34" charset="0"/>
              <a:buChar char="•"/>
            </a:pPr>
            <a:endParaRPr lang="en-US" sz="2800" dirty="0" smtClean="0"/>
          </a:p>
          <a:p>
            <a:pPr marL="285750" indent="-285750">
              <a:buFont typeface="Arial" pitchFamily="34" charset="0"/>
              <a:buChar char="•"/>
            </a:pPr>
            <a:r>
              <a:rPr lang="en-US" sz="2800" dirty="0" smtClean="0"/>
              <a:t>The </a:t>
            </a:r>
            <a:r>
              <a:rPr lang="en-US" sz="2800" dirty="0"/>
              <a:t>PSA test may give false-positive or false-negative results</a:t>
            </a:r>
          </a:p>
          <a:p>
            <a:pPr marL="285750" indent="-285750">
              <a:buFont typeface="Arial" pitchFamily="34" charset="0"/>
              <a:buChar char="•"/>
            </a:pPr>
            <a:endParaRPr lang="ar-SA" sz="2800" dirty="0"/>
          </a:p>
        </p:txBody>
      </p:sp>
    </p:spTree>
    <p:extLst>
      <p:ext uri="{BB962C8B-B14F-4D97-AF65-F5344CB8AC3E}">
        <p14:creationId xmlns:p14="http://schemas.microsoft.com/office/powerpoint/2010/main" val="42595608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smtClean="0"/>
              <a:t>Colorectal Cancer</a:t>
            </a:r>
            <a:endParaRPr lang="ar-SA" dirty="0"/>
          </a:p>
        </p:txBody>
      </p:sp>
      <p:sp>
        <p:nvSpPr>
          <p:cNvPr id="3" name="عنوان فرعي 2"/>
          <p:cNvSpPr>
            <a:spLocks noGrp="1"/>
          </p:cNvSpPr>
          <p:nvPr>
            <p:ph type="subTitle" idx="1"/>
          </p:nvPr>
        </p:nvSpPr>
        <p:spPr/>
        <p:txBody>
          <a:bodyPr/>
          <a:lstStyle/>
          <a:p>
            <a:endParaRPr lang="ar-SA"/>
          </a:p>
        </p:txBody>
      </p:sp>
    </p:spTree>
    <p:extLst>
      <p:ext uri="{BB962C8B-B14F-4D97-AF65-F5344CB8AC3E}">
        <p14:creationId xmlns:p14="http://schemas.microsoft.com/office/powerpoint/2010/main" val="20465461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dirty="0" smtClean="0"/>
              <a:t>Epidemiology</a:t>
            </a:r>
            <a:endParaRPr lang="ar-SA" dirty="0"/>
          </a:p>
        </p:txBody>
      </p:sp>
      <p:sp>
        <p:nvSpPr>
          <p:cNvPr id="3" name="عنصر نائب للمحتوى 2"/>
          <p:cNvSpPr>
            <a:spLocks noGrp="1"/>
          </p:cNvSpPr>
          <p:nvPr>
            <p:ph idx="1"/>
          </p:nvPr>
        </p:nvSpPr>
        <p:spPr/>
        <p:txBody>
          <a:bodyPr/>
          <a:lstStyle/>
          <a:p>
            <a:pPr algn="l" rtl="0"/>
            <a:r>
              <a:rPr lang="en-US" dirty="0" smtClean="0"/>
              <a:t>Colorectal cancer </a:t>
            </a:r>
            <a:r>
              <a:rPr lang="en-US" dirty="0"/>
              <a:t>is the third most common cancer worldwide and the fourth most common cause of </a:t>
            </a:r>
            <a:r>
              <a:rPr lang="en-US" dirty="0" smtClean="0"/>
              <a:t>death</a:t>
            </a:r>
          </a:p>
          <a:p>
            <a:pPr algn="l" rtl="0"/>
            <a:r>
              <a:rPr lang="en-US" dirty="0" smtClean="0"/>
              <a:t>Accounts for over 9% of all cancer incidence</a:t>
            </a:r>
          </a:p>
          <a:p>
            <a:pPr algn="l" rtl="0"/>
            <a:r>
              <a:rPr lang="en-US" dirty="0" smtClean="0"/>
              <a:t>Has geographical variation</a:t>
            </a:r>
          </a:p>
          <a:p>
            <a:pPr algn="l" rtl="0"/>
            <a:r>
              <a:rPr lang="en-US" dirty="0" smtClean="0"/>
              <a:t>Mainly a disease of developed countries</a:t>
            </a:r>
          </a:p>
          <a:p>
            <a:pPr algn="l" rtl="0"/>
            <a:r>
              <a:rPr lang="en-US" dirty="0" smtClean="0"/>
              <a:t>Sex: male = female</a:t>
            </a:r>
          </a:p>
          <a:p>
            <a:pPr algn="l" rtl="0"/>
            <a:endParaRPr lang="en-US" dirty="0" smtClean="0"/>
          </a:p>
        </p:txBody>
      </p:sp>
    </p:spTree>
    <p:extLst>
      <p:ext uri="{BB962C8B-B14F-4D97-AF65-F5344CB8AC3E}">
        <p14:creationId xmlns:p14="http://schemas.microsoft.com/office/powerpoint/2010/main" val="22293741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dirty="0" smtClean="0"/>
              <a:t>Risk Factors</a:t>
            </a:r>
            <a:endParaRPr lang="ar-SA" dirty="0"/>
          </a:p>
        </p:txBody>
      </p:sp>
      <p:sp>
        <p:nvSpPr>
          <p:cNvPr id="3" name="عنصر نائب للمحتوى 2"/>
          <p:cNvSpPr>
            <a:spLocks noGrp="1"/>
          </p:cNvSpPr>
          <p:nvPr>
            <p:ph idx="1"/>
          </p:nvPr>
        </p:nvSpPr>
        <p:spPr/>
        <p:txBody>
          <a:bodyPr>
            <a:normAutofit/>
          </a:bodyPr>
          <a:lstStyle/>
          <a:p>
            <a:pPr algn="l" rtl="0"/>
            <a:r>
              <a:rPr lang="en-US" dirty="0">
                <a:solidFill>
                  <a:srgbClr val="C00000"/>
                </a:solidFill>
              </a:rPr>
              <a:t>Modifiable risk factors:</a:t>
            </a:r>
          </a:p>
          <a:p>
            <a:pPr lvl="1" algn="l" rtl="0"/>
            <a:r>
              <a:rPr lang="en-US" dirty="0" smtClean="0"/>
              <a:t>Nutrition and diet</a:t>
            </a:r>
          </a:p>
          <a:p>
            <a:pPr lvl="1" algn="l" rtl="0"/>
            <a:r>
              <a:rPr lang="en-US" dirty="0" smtClean="0"/>
              <a:t>Physical inactivity and obesity</a:t>
            </a:r>
          </a:p>
          <a:p>
            <a:pPr lvl="1" algn="l" rtl="0"/>
            <a:r>
              <a:rPr lang="en-US" dirty="0" smtClean="0"/>
              <a:t>Smoking</a:t>
            </a:r>
          </a:p>
          <a:p>
            <a:pPr lvl="1" algn="l" rtl="0"/>
            <a:r>
              <a:rPr lang="en-US" dirty="0" smtClean="0"/>
              <a:t>Alcohol intake</a:t>
            </a:r>
          </a:p>
          <a:p>
            <a:pPr algn="l" rtl="0"/>
            <a:r>
              <a:rPr lang="en-US" dirty="0">
                <a:solidFill>
                  <a:srgbClr val="C00000"/>
                </a:solidFill>
              </a:rPr>
              <a:t>Non-modifiable:</a:t>
            </a:r>
          </a:p>
          <a:p>
            <a:pPr lvl="1" algn="l" rtl="0"/>
            <a:r>
              <a:rPr lang="en-US" dirty="0" smtClean="0"/>
              <a:t>Age</a:t>
            </a:r>
          </a:p>
          <a:p>
            <a:pPr lvl="1" algn="l" rtl="0"/>
            <a:r>
              <a:rPr lang="en-US" dirty="0" smtClean="0"/>
              <a:t>Personal history of adenomatous polyps</a:t>
            </a:r>
          </a:p>
          <a:p>
            <a:pPr lvl="1" algn="l" rtl="0"/>
            <a:r>
              <a:rPr lang="en-US" dirty="0" smtClean="0"/>
              <a:t>IBD</a:t>
            </a:r>
          </a:p>
          <a:p>
            <a:pPr lvl="1" algn="l" rtl="0"/>
            <a:r>
              <a:rPr lang="en-US" dirty="0" smtClean="0"/>
              <a:t>Family history of colorectal cancer or adenomatous polyps</a:t>
            </a:r>
          </a:p>
        </p:txBody>
      </p:sp>
    </p:spTree>
    <p:extLst>
      <p:ext uri="{BB962C8B-B14F-4D97-AF65-F5344CB8AC3E}">
        <p14:creationId xmlns:p14="http://schemas.microsoft.com/office/powerpoint/2010/main" val="2414583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Q4) What is the race most associated with prostate cancer?</a:t>
            </a:r>
            <a:endParaRPr lang="ar-SA" dirty="0"/>
          </a:p>
        </p:txBody>
      </p:sp>
      <p:sp>
        <p:nvSpPr>
          <p:cNvPr id="3" name="Content Placeholder 2"/>
          <p:cNvSpPr>
            <a:spLocks noGrp="1"/>
          </p:cNvSpPr>
          <p:nvPr>
            <p:ph idx="1"/>
          </p:nvPr>
        </p:nvSpPr>
        <p:spPr/>
        <p:txBody>
          <a:bodyPr/>
          <a:lstStyle/>
          <a:p>
            <a:pPr marL="514350" indent="-514350">
              <a:buFont typeface="+mj-lt"/>
              <a:buAutoNum type="alphaUcPeriod"/>
            </a:pPr>
            <a:endParaRPr lang="en-US" dirty="0" smtClean="0"/>
          </a:p>
          <a:p>
            <a:pPr marL="514350" indent="-514350">
              <a:buFont typeface="+mj-lt"/>
              <a:buAutoNum type="alphaUcPeriod"/>
            </a:pPr>
            <a:r>
              <a:rPr lang="en-US" dirty="0" smtClean="0"/>
              <a:t>Indians</a:t>
            </a:r>
            <a:endParaRPr lang="en-US" dirty="0" smtClean="0"/>
          </a:p>
          <a:p>
            <a:pPr marL="514350" indent="-514350">
              <a:buFont typeface="+mj-lt"/>
              <a:buAutoNum type="alphaUcPeriod"/>
            </a:pPr>
            <a:r>
              <a:rPr lang="en-US" dirty="0" smtClean="0"/>
              <a:t>Asians</a:t>
            </a:r>
          </a:p>
          <a:p>
            <a:pPr marL="514350" indent="-514350">
              <a:buFont typeface="+mj-lt"/>
              <a:buAutoNum type="alphaUcPeriod"/>
            </a:pPr>
            <a:r>
              <a:rPr lang="en-US" dirty="0" smtClean="0"/>
              <a:t>African Americans</a:t>
            </a:r>
          </a:p>
          <a:p>
            <a:pPr marL="514350" indent="-514350">
              <a:buFont typeface="+mj-lt"/>
              <a:buAutoNum type="alphaUcPeriod"/>
            </a:pPr>
            <a:r>
              <a:rPr lang="en-US" dirty="0" smtClean="0"/>
              <a:t>European Americans</a:t>
            </a:r>
            <a:endParaRPr lang="ar-SA" dirty="0"/>
          </a:p>
        </p:txBody>
      </p:sp>
    </p:spTree>
    <p:extLst>
      <p:ext uri="{BB962C8B-B14F-4D97-AF65-F5344CB8AC3E}">
        <p14:creationId xmlns:p14="http://schemas.microsoft.com/office/powerpoint/2010/main" val="19124289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dirty="0" smtClean="0"/>
              <a:t>Screening</a:t>
            </a:r>
            <a:endParaRPr lang="ar-SA" dirty="0"/>
          </a:p>
        </p:txBody>
      </p:sp>
      <p:sp>
        <p:nvSpPr>
          <p:cNvPr id="3" name="عنصر نائب للمحتوى 2"/>
          <p:cNvSpPr>
            <a:spLocks noGrp="1"/>
          </p:cNvSpPr>
          <p:nvPr>
            <p:ph idx="1"/>
          </p:nvPr>
        </p:nvSpPr>
        <p:spPr/>
        <p:txBody>
          <a:bodyPr/>
          <a:lstStyle/>
          <a:p>
            <a:pPr algn="l" rtl="0"/>
            <a:r>
              <a:rPr lang="en-US" dirty="0" smtClean="0"/>
              <a:t>The main aim of screening is discovering precancerous polyps to prevent progression to cancer</a:t>
            </a:r>
          </a:p>
          <a:p>
            <a:pPr algn="l" rtl="0"/>
            <a:r>
              <a:rPr lang="en-US" dirty="0" smtClean="0"/>
              <a:t>Should begin at the age of 50 in average risk individuals</a:t>
            </a:r>
          </a:p>
          <a:p>
            <a:pPr algn="l" rtl="0"/>
            <a:r>
              <a:rPr lang="en-US" dirty="0">
                <a:solidFill>
                  <a:srgbClr val="C00000"/>
                </a:solidFill>
              </a:rPr>
              <a:t>Screening methods include:</a:t>
            </a:r>
          </a:p>
          <a:p>
            <a:pPr lvl="1" algn="l" rtl="0"/>
            <a:r>
              <a:rPr lang="en-US" dirty="0" smtClean="0"/>
              <a:t>Colonoscopy</a:t>
            </a:r>
          </a:p>
          <a:p>
            <a:pPr lvl="1" algn="l" rtl="0"/>
            <a:r>
              <a:rPr lang="en-US" dirty="0" smtClean="0"/>
              <a:t>Sigmoidoscopy</a:t>
            </a:r>
          </a:p>
          <a:p>
            <a:pPr lvl="1" algn="l" rtl="0"/>
            <a:r>
              <a:rPr lang="en-US" dirty="0" smtClean="0"/>
              <a:t>CT colonography</a:t>
            </a:r>
          </a:p>
          <a:p>
            <a:pPr lvl="1" algn="l" rtl="0"/>
            <a:r>
              <a:rPr lang="en-US" dirty="0" smtClean="0"/>
              <a:t>Fecal occult blood test</a:t>
            </a:r>
            <a:endParaRPr lang="ar-SA" dirty="0"/>
          </a:p>
        </p:txBody>
      </p:sp>
    </p:spTree>
    <p:extLst>
      <p:ext uri="{BB962C8B-B14F-4D97-AF65-F5344CB8AC3E}">
        <p14:creationId xmlns:p14="http://schemas.microsoft.com/office/powerpoint/2010/main" val="22932355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dirty="0" smtClean="0"/>
              <a:t>Colonoscopy</a:t>
            </a:r>
            <a:endParaRPr lang="ar-SA" dirty="0"/>
          </a:p>
        </p:txBody>
      </p:sp>
      <p:sp>
        <p:nvSpPr>
          <p:cNvPr id="3" name="عنصر نائب للمحتوى 2"/>
          <p:cNvSpPr>
            <a:spLocks noGrp="1"/>
          </p:cNvSpPr>
          <p:nvPr>
            <p:ph idx="1"/>
          </p:nvPr>
        </p:nvSpPr>
        <p:spPr/>
        <p:txBody>
          <a:bodyPr/>
          <a:lstStyle/>
          <a:p>
            <a:pPr algn="l" rtl="0"/>
            <a:r>
              <a:rPr lang="en-US" dirty="0">
                <a:solidFill>
                  <a:srgbClr val="C00000"/>
                </a:solidFill>
              </a:rPr>
              <a:t>Advantages:</a:t>
            </a:r>
          </a:p>
          <a:p>
            <a:pPr lvl="1" algn="l" rtl="0"/>
            <a:r>
              <a:rPr lang="en-US" dirty="0" smtClean="0"/>
              <a:t>High sensitivity and specificity</a:t>
            </a:r>
          </a:p>
          <a:p>
            <a:pPr lvl="1" algn="l" rtl="0"/>
            <a:r>
              <a:rPr lang="en-US" dirty="0" smtClean="0"/>
              <a:t>Allows visualization of the entire colon</a:t>
            </a:r>
          </a:p>
          <a:p>
            <a:pPr lvl="1" algn="l" rtl="0"/>
            <a:r>
              <a:rPr lang="en-US" dirty="0" smtClean="0"/>
              <a:t>Possible removal of polyps (polypectomy)</a:t>
            </a:r>
          </a:p>
          <a:p>
            <a:pPr algn="l" rtl="0"/>
            <a:r>
              <a:rPr lang="en-US" dirty="0">
                <a:solidFill>
                  <a:srgbClr val="C00000"/>
                </a:solidFill>
              </a:rPr>
              <a:t>Disadvantages:</a:t>
            </a:r>
          </a:p>
          <a:p>
            <a:pPr lvl="1" algn="l" rtl="0"/>
            <a:r>
              <a:rPr lang="en-US" dirty="0" smtClean="0"/>
              <a:t>Requires sedation</a:t>
            </a:r>
          </a:p>
          <a:p>
            <a:pPr lvl="1" algn="l" rtl="0"/>
            <a:r>
              <a:rPr lang="en-US" dirty="0" smtClean="0"/>
              <a:t>Requires a bowel preparation</a:t>
            </a:r>
          </a:p>
          <a:p>
            <a:pPr lvl="1" algn="l" rtl="0"/>
            <a:r>
              <a:rPr lang="en-US" dirty="0" smtClean="0"/>
              <a:t>Time consuming</a:t>
            </a:r>
          </a:p>
          <a:p>
            <a:pPr lvl="1" algn="l" rtl="0"/>
            <a:r>
              <a:rPr lang="en-US" dirty="0" smtClean="0"/>
              <a:t>Expensive </a:t>
            </a:r>
          </a:p>
          <a:p>
            <a:pPr lvl="1" algn="l" rtl="0"/>
            <a:endParaRPr lang="ar-SA" dirty="0"/>
          </a:p>
        </p:txBody>
      </p:sp>
    </p:spTree>
    <p:extLst>
      <p:ext uri="{BB962C8B-B14F-4D97-AF65-F5344CB8AC3E}">
        <p14:creationId xmlns:p14="http://schemas.microsoft.com/office/powerpoint/2010/main" val="7778622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dirty="0" smtClean="0"/>
              <a:t>Sigmoidoscopy</a:t>
            </a:r>
            <a:endParaRPr lang="ar-SA" dirty="0"/>
          </a:p>
        </p:txBody>
      </p:sp>
      <p:sp>
        <p:nvSpPr>
          <p:cNvPr id="3" name="عنصر نائب للمحتوى 2"/>
          <p:cNvSpPr>
            <a:spLocks noGrp="1"/>
          </p:cNvSpPr>
          <p:nvPr>
            <p:ph idx="1"/>
          </p:nvPr>
        </p:nvSpPr>
        <p:spPr/>
        <p:txBody>
          <a:bodyPr/>
          <a:lstStyle/>
          <a:p>
            <a:pPr algn="l" rtl="0"/>
            <a:r>
              <a:rPr lang="en-US" dirty="0">
                <a:solidFill>
                  <a:srgbClr val="C00000"/>
                </a:solidFill>
              </a:rPr>
              <a:t>Advantages:</a:t>
            </a:r>
          </a:p>
          <a:p>
            <a:pPr lvl="1" algn="l" rtl="0"/>
            <a:r>
              <a:rPr lang="en-US" dirty="0" smtClean="0"/>
              <a:t>Safer and more convenient than colonoscopy</a:t>
            </a:r>
          </a:p>
          <a:p>
            <a:pPr lvl="1" algn="l" rtl="0"/>
            <a:r>
              <a:rPr lang="en-US" dirty="0" smtClean="0"/>
              <a:t>Takes less time to perform than colonoscopy</a:t>
            </a:r>
          </a:p>
          <a:p>
            <a:pPr algn="l" rtl="0"/>
            <a:r>
              <a:rPr lang="en-US" dirty="0">
                <a:solidFill>
                  <a:srgbClr val="C00000"/>
                </a:solidFill>
              </a:rPr>
              <a:t>Disadvantages:</a:t>
            </a:r>
          </a:p>
          <a:p>
            <a:pPr lvl="1" algn="l" rtl="0"/>
            <a:r>
              <a:rPr lang="en-US" dirty="0" smtClean="0"/>
              <a:t>Moderate sensitivity and specificity</a:t>
            </a:r>
          </a:p>
          <a:p>
            <a:pPr lvl="1" algn="l" rtl="0"/>
            <a:r>
              <a:rPr lang="en-US" dirty="0" smtClean="0"/>
              <a:t>Does not allow visualization of the entire colon</a:t>
            </a:r>
          </a:p>
          <a:p>
            <a:pPr lvl="1" algn="l" rtl="0"/>
            <a:r>
              <a:rPr lang="en-US" dirty="0" smtClean="0"/>
              <a:t>Colonoscopy might be needed</a:t>
            </a:r>
          </a:p>
          <a:p>
            <a:pPr algn="l" rtl="0"/>
            <a:endParaRPr lang="ar-SA" dirty="0"/>
          </a:p>
        </p:txBody>
      </p:sp>
    </p:spTree>
    <p:extLst>
      <p:ext uri="{BB962C8B-B14F-4D97-AF65-F5344CB8AC3E}">
        <p14:creationId xmlns:p14="http://schemas.microsoft.com/office/powerpoint/2010/main" val="7585191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dirty="0" smtClean="0"/>
              <a:t>CT Colonography</a:t>
            </a:r>
            <a:endParaRPr lang="ar-SA" dirty="0"/>
          </a:p>
        </p:txBody>
      </p:sp>
      <p:sp>
        <p:nvSpPr>
          <p:cNvPr id="3" name="عنصر نائب للمحتوى 2"/>
          <p:cNvSpPr>
            <a:spLocks noGrp="1"/>
          </p:cNvSpPr>
          <p:nvPr>
            <p:ph idx="1"/>
          </p:nvPr>
        </p:nvSpPr>
        <p:spPr/>
        <p:txBody>
          <a:bodyPr/>
          <a:lstStyle/>
          <a:p>
            <a:pPr algn="l" rtl="0"/>
            <a:r>
              <a:rPr lang="en-US" dirty="0">
                <a:solidFill>
                  <a:srgbClr val="C00000"/>
                </a:solidFill>
              </a:rPr>
              <a:t>Advantages:</a:t>
            </a:r>
          </a:p>
          <a:p>
            <a:pPr lvl="1" algn="l" rtl="0"/>
            <a:r>
              <a:rPr lang="en-US" dirty="0" smtClean="0"/>
              <a:t>High sensitivity and specificity</a:t>
            </a:r>
          </a:p>
          <a:p>
            <a:pPr lvl="1" algn="l" rtl="0"/>
            <a:r>
              <a:rPr lang="en-US" dirty="0" smtClean="0"/>
              <a:t>Allows visualization of the entire colon</a:t>
            </a:r>
          </a:p>
          <a:p>
            <a:pPr lvl="1" algn="l" rtl="0"/>
            <a:r>
              <a:rPr lang="en-US" dirty="0" smtClean="0"/>
              <a:t>Sedation is not required</a:t>
            </a:r>
          </a:p>
          <a:p>
            <a:pPr lvl="1" algn="l" rtl="0"/>
            <a:r>
              <a:rPr lang="en-US" dirty="0" smtClean="0"/>
              <a:t>Non-invasive</a:t>
            </a:r>
          </a:p>
          <a:p>
            <a:pPr algn="l" rtl="0"/>
            <a:r>
              <a:rPr lang="en-US" dirty="0">
                <a:solidFill>
                  <a:srgbClr val="C00000"/>
                </a:solidFill>
              </a:rPr>
              <a:t>Disadvantages:</a:t>
            </a:r>
          </a:p>
          <a:p>
            <a:pPr lvl="1" algn="l" rtl="0"/>
            <a:r>
              <a:rPr lang="en-US" dirty="0" smtClean="0"/>
              <a:t>Sensitivity is variable based on technique</a:t>
            </a:r>
          </a:p>
          <a:p>
            <a:pPr lvl="1" algn="l" rtl="0"/>
            <a:r>
              <a:rPr lang="en-US" dirty="0" smtClean="0"/>
              <a:t>Requires bowel preparation</a:t>
            </a:r>
          </a:p>
          <a:p>
            <a:pPr lvl="1" algn="l" rtl="0"/>
            <a:r>
              <a:rPr lang="en-US" dirty="0" smtClean="0"/>
              <a:t>Exposure to radiation</a:t>
            </a:r>
          </a:p>
          <a:p>
            <a:pPr algn="l" rtl="0"/>
            <a:endParaRPr lang="en-US" dirty="0" smtClean="0"/>
          </a:p>
          <a:p>
            <a:pPr algn="l" rtl="0"/>
            <a:endParaRPr lang="en-US" dirty="0" smtClean="0"/>
          </a:p>
        </p:txBody>
      </p:sp>
    </p:spTree>
    <p:extLst>
      <p:ext uri="{BB962C8B-B14F-4D97-AF65-F5344CB8AC3E}">
        <p14:creationId xmlns:p14="http://schemas.microsoft.com/office/powerpoint/2010/main" val="11888386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dirty="0" smtClean="0"/>
              <a:t>Fecal Occult Blood Test</a:t>
            </a:r>
            <a:endParaRPr lang="ar-SA" dirty="0"/>
          </a:p>
        </p:txBody>
      </p:sp>
      <p:sp>
        <p:nvSpPr>
          <p:cNvPr id="3" name="عنصر نائب للمحتوى 2"/>
          <p:cNvSpPr>
            <a:spLocks noGrp="1"/>
          </p:cNvSpPr>
          <p:nvPr>
            <p:ph idx="1"/>
          </p:nvPr>
        </p:nvSpPr>
        <p:spPr/>
        <p:txBody>
          <a:bodyPr/>
          <a:lstStyle/>
          <a:p>
            <a:pPr algn="l" rtl="0"/>
            <a:r>
              <a:rPr lang="en-US" dirty="0">
                <a:solidFill>
                  <a:srgbClr val="C00000"/>
                </a:solidFill>
              </a:rPr>
              <a:t>Advantages:</a:t>
            </a:r>
          </a:p>
          <a:p>
            <a:pPr lvl="1" algn="l" rtl="0"/>
            <a:r>
              <a:rPr lang="en-US" dirty="0" smtClean="0"/>
              <a:t>Easy, safe, and more convenient</a:t>
            </a:r>
          </a:p>
          <a:p>
            <a:pPr lvl="1" algn="l" rtl="0"/>
            <a:r>
              <a:rPr lang="en-US" dirty="0" smtClean="0"/>
              <a:t>Cheap</a:t>
            </a:r>
          </a:p>
          <a:p>
            <a:pPr algn="l" rtl="0"/>
            <a:r>
              <a:rPr lang="en-US" dirty="0">
                <a:solidFill>
                  <a:srgbClr val="C00000"/>
                </a:solidFill>
              </a:rPr>
              <a:t>Disadvantages:</a:t>
            </a:r>
          </a:p>
          <a:p>
            <a:pPr lvl="1" algn="l" rtl="0"/>
            <a:r>
              <a:rPr lang="en-US" dirty="0" smtClean="0"/>
              <a:t>Low sensitivity</a:t>
            </a:r>
          </a:p>
          <a:p>
            <a:pPr lvl="1" algn="l" rtl="0"/>
            <a:r>
              <a:rPr lang="en-US" dirty="0" smtClean="0"/>
              <a:t>May require colonoscopy</a:t>
            </a:r>
          </a:p>
        </p:txBody>
      </p:sp>
    </p:spTree>
    <p:extLst>
      <p:ext uri="{BB962C8B-B14F-4D97-AF65-F5344CB8AC3E}">
        <p14:creationId xmlns:p14="http://schemas.microsoft.com/office/powerpoint/2010/main" val="1595277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Cost Effectiveness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9069382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Cost Effectiveness </a:t>
            </a:r>
            <a:endParaRPr lang="en-US" dirty="0"/>
          </a:p>
        </p:txBody>
      </p:sp>
      <p:sp>
        <p:nvSpPr>
          <p:cNvPr id="3" name="Content Placeholder 2"/>
          <p:cNvSpPr>
            <a:spLocks noGrp="1"/>
          </p:cNvSpPr>
          <p:nvPr>
            <p:ph idx="1"/>
          </p:nvPr>
        </p:nvSpPr>
        <p:spPr/>
        <p:txBody>
          <a:bodyPr>
            <a:normAutofit/>
          </a:bodyPr>
          <a:lstStyle/>
          <a:p>
            <a:pPr algn="l">
              <a:buNone/>
            </a:pPr>
            <a:r>
              <a:rPr lang="en-US" sz="2400" dirty="0" smtClean="0"/>
              <a:t>-Anything effective and productive in relation to its cost is cost effective</a:t>
            </a:r>
          </a:p>
          <a:p>
            <a:pPr algn="l">
              <a:buNone/>
            </a:pPr>
            <a:r>
              <a:rPr lang="en-US" sz="2400" dirty="0" smtClean="0"/>
              <a:t>-Cost effectiveness analysis in health care compares the costs and health effects of an intervention to assess the extent to which it can be regarded as providing value for money</a:t>
            </a:r>
          </a:p>
        </p:txBody>
      </p:sp>
    </p:spTree>
    <p:extLst>
      <p:ext uri="{BB962C8B-B14F-4D97-AF65-F5344CB8AC3E}">
        <p14:creationId xmlns:p14="http://schemas.microsoft.com/office/powerpoint/2010/main" val="23174920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1749" y="3029540"/>
            <a:ext cx="9144000" cy="2387600"/>
          </a:xfrm>
        </p:spPr>
        <p:txBody>
          <a:bodyPr>
            <a:normAutofit fontScale="90000"/>
          </a:bodyPr>
          <a:lstStyle/>
          <a:p>
            <a:r>
              <a:rPr lang="en-US" dirty="0" smtClean="0"/>
              <a:t>Which of the aforementioned screening tests is most cost effective for each cancer?</a:t>
            </a:r>
            <a:br>
              <a:rPr lang="en-US" dirty="0" smtClean="0"/>
            </a:b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796019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Cost Effective Screening Tests</a:t>
            </a:r>
            <a:endParaRPr lang="en-US" dirty="0"/>
          </a:p>
        </p:txBody>
      </p:sp>
      <p:sp>
        <p:nvSpPr>
          <p:cNvPr id="3" name="Content Placeholder 2"/>
          <p:cNvSpPr>
            <a:spLocks noGrp="1"/>
          </p:cNvSpPr>
          <p:nvPr>
            <p:ph idx="1"/>
          </p:nvPr>
        </p:nvSpPr>
        <p:spPr/>
        <p:txBody>
          <a:bodyPr/>
          <a:lstStyle/>
          <a:p>
            <a:r>
              <a:rPr lang="en-US" dirty="0">
                <a:solidFill>
                  <a:srgbClr val="C00000"/>
                </a:solidFill>
              </a:rPr>
              <a:t>Breast cancer: </a:t>
            </a:r>
            <a:r>
              <a:rPr lang="en-US" dirty="0" smtClean="0"/>
              <a:t>Mammography is the most cost effective test</a:t>
            </a:r>
          </a:p>
          <a:p>
            <a:r>
              <a:rPr lang="en-US" dirty="0">
                <a:solidFill>
                  <a:srgbClr val="C00000"/>
                </a:solidFill>
              </a:rPr>
              <a:t>Cervical </a:t>
            </a:r>
            <a:r>
              <a:rPr lang="en-US" dirty="0">
                <a:solidFill>
                  <a:srgbClr val="C00000"/>
                </a:solidFill>
              </a:rPr>
              <a:t>cancer: </a:t>
            </a:r>
            <a:r>
              <a:rPr lang="en-US" dirty="0"/>
              <a:t>Primary HPV test is the most cost effective test for non-vaccinated females</a:t>
            </a:r>
          </a:p>
          <a:p>
            <a:r>
              <a:rPr lang="en-US" dirty="0">
                <a:solidFill>
                  <a:srgbClr val="C00000"/>
                </a:solidFill>
              </a:rPr>
              <a:t>Prostate </a:t>
            </a:r>
            <a:r>
              <a:rPr lang="en-US" dirty="0">
                <a:solidFill>
                  <a:srgbClr val="C00000"/>
                </a:solidFill>
              </a:rPr>
              <a:t>cancer: </a:t>
            </a:r>
            <a:r>
              <a:rPr lang="en-US" dirty="0"/>
              <a:t>PSA screening is the most cost effective test</a:t>
            </a:r>
          </a:p>
          <a:p>
            <a:r>
              <a:rPr lang="en-US" dirty="0">
                <a:solidFill>
                  <a:srgbClr val="C00000"/>
                </a:solidFill>
              </a:rPr>
              <a:t>Colorectal cancer: </a:t>
            </a:r>
            <a:r>
              <a:rPr lang="en-US" dirty="0" smtClean="0"/>
              <a:t>10-yearly colonoscopy is the most cost effective test</a:t>
            </a:r>
          </a:p>
        </p:txBody>
      </p:sp>
    </p:spTree>
    <p:extLst>
      <p:ext uri="{BB962C8B-B14F-4D97-AF65-F5344CB8AC3E}">
        <p14:creationId xmlns:p14="http://schemas.microsoft.com/office/powerpoint/2010/main" val="401028306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
            </a:r>
            <a:br>
              <a:rPr lang="en-US" sz="4000" dirty="0" smtClean="0"/>
            </a:br>
            <a:r>
              <a:rPr lang="en-US" sz="4000" dirty="0" smtClean="0"/>
              <a:t>Q1)</a:t>
            </a:r>
            <a:r>
              <a:rPr lang="en-US" sz="4000" dirty="0"/>
              <a:t> Which of the following are the most important and clinically useful risk factors for breast cancer</a:t>
            </a:r>
            <a:r>
              <a:rPr lang="en-US" sz="4000" dirty="0" smtClean="0"/>
              <a:t>?</a:t>
            </a:r>
            <a:r>
              <a:rPr lang="en-US" sz="4000" dirty="0"/>
              <a:t/>
            </a:r>
            <a:br>
              <a:rPr lang="en-US" sz="4000" dirty="0"/>
            </a:br>
            <a:r>
              <a:rPr lang="en-US" sz="4000" dirty="0" smtClean="0"/>
              <a:t>.</a:t>
            </a:r>
            <a:endParaRPr lang="ar-SA" sz="4000" dirty="0"/>
          </a:p>
        </p:txBody>
      </p:sp>
      <p:sp>
        <p:nvSpPr>
          <p:cNvPr id="3" name="Content Placeholder 2"/>
          <p:cNvSpPr>
            <a:spLocks noGrp="1"/>
          </p:cNvSpPr>
          <p:nvPr>
            <p:ph idx="1"/>
          </p:nvPr>
        </p:nvSpPr>
        <p:spPr/>
        <p:txBody>
          <a:bodyPr/>
          <a:lstStyle/>
          <a:p>
            <a:pPr marL="0" indent="0">
              <a:buNone/>
            </a:pPr>
            <a:endParaRPr lang="en-US" dirty="0" smtClean="0"/>
          </a:p>
          <a:p>
            <a:pPr marL="514350" indent="-514350">
              <a:buFont typeface="+mj-lt"/>
              <a:buAutoNum type="alphaUcPeriod"/>
            </a:pPr>
            <a:endParaRPr lang="en-US" dirty="0"/>
          </a:p>
          <a:p>
            <a:pPr marL="514350" indent="-514350">
              <a:buFont typeface="+mj-lt"/>
              <a:buAutoNum type="alphaUcPeriod"/>
            </a:pPr>
            <a:r>
              <a:rPr lang="en-US" dirty="0" smtClean="0"/>
              <a:t>Fibrocystic </a:t>
            </a:r>
            <a:r>
              <a:rPr lang="en-US" dirty="0"/>
              <a:t>disease, age, and gender</a:t>
            </a:r>
            <a:r>
              <a:rPr lang="en-US" dirty="0" smtClean="0"/>
              <a:t>.</a:t>
            </a:r>
          </a:p>
          <a:p>
            <a:pPr marL="514350" indent="-514350">
              <a:buFont typeface="+mj-lt"/>
              <a:buAutoNum type="alphaUcPeriod"/>
            </a:pPr>
            <a:r>
              <a:rPr lang="en-US" dirty="0" smtClean="0"/>
              <a:t>Cysts</a:t>
            </a:r>
            <a:r>
              <a:rPr lang="en-US" dirty="0"/>
              <a:t>, family history in immediate relatives, and gender.</a:t>
            </a:r>
          </a:p>
          <a:p>
            <a:pPr marL="514350" indent="-514350">
              <a:buFont typeface="+mj-lt"/>
              <a:buAutoNum type="alphaUcPeriod"/>
            </a:pPr>
            <a:r>
              <a:rPr lang="en-US" dirty="0" smtClean="0"/>
              <a:t>Age</a:t>
            </a:r>
            <a:r>
              <a:rPr lang="en-US" dirty="0"/>
              <a:t>, gender, and family history in immediate relatives.</a:t>
            </a:r>
          </a:p>
          <a:p>
            <a:pPr marL="514350" indent="-514350">
              <a:buFont typeface="+mj-lt"/>
              <a:buAutoNum type="alphaUcPeriod"/>
            </a:pPr>
            <a:r>
              <a:rPr lang="en-US" dirty="0" smtClean="0"/>
              <a:t>Obesity</a:t>
            </a:r>
            <a:r>
              <a:rPr lang="en-US" dirty="0"/>
              <a:t>, </a:t>
            </a:r>
            <a:r>
              <a:rPr lang="en-US" dirty="0" err="1"/>
              <a:t>nulliparity</a:t>
            </a:r>
            <a:r>
              <a:rPr lang="en-US" dirty="0"/>
              <a:t>, and alcohol use</a:t>
            </a:r>
            <a:endParaRPr lang="ar-SA" dirty="0"/>
          </a:p>
          <a:p>
            <a:pPr marL="0" indent="0">
              <a:buNone/>
            </a:pPr>
            <a:endParaRPr lang="ar-SA" dirty="0"/>
          </a:p>
        </p:txBody>
      </p:sp>
    </p:spTree>
    <p:extLst>
      <p:ext uri="{BB962C8B-B14F-4D97-AF65-F5344CB8AC3E}">
        <p14:creationId xmlns:p14="http://schemas.microsoft.com/office/powerpoint/2010/main" val="1242342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Q5)</a:t>
            </a:r>
            <a:r>
              <a:rPr lang="en-US" dirty="0"/>
              <a:t> Which of the following could reduce the risk of developing colorectal cancer</a:t>
            </a:r>
            <a:r>
              <a:rPr lang="en-US" dirty="0" smtClean="0"/>
              <a:t>?</a:t>
            </a:r>
            <a:endParaRPr lang="ar-SA" dirty="0"/>
          </a:p>
        </p:txBody>
      </p:sp>
      <p:sp>
        <p:nvSpPr>
          <p:cNvPr id="3" name="Content Placeholder 2"/>
          <p:cNvSpPr>
            <a:spLocks noGrp="1"/>
          </p:cNvSpPr>
          <p:nvPr>
            <p:ph idx="1"/>
          </p:nvPr>
        </p:nvSpPr>
        <p:spPr/>
        <p:txBody>
          <a:bodyPr/>
          <a:lstStyle/>
          <a:p>
            <a:pPr marL="514350" indent="-514350">
              <a:buAutoNum type="alphaUcPeriod"/>
            </a:pPr>
            <a:endParaRPr lang="en-US" dirty="0" smtClean="0"/>
          </a:p>
          <a:p>
            <a:pPr marL="514350" indent="-514350">
              <a:buAutoNum type="alphaUcPeriod"/>
            </a:pPr>
            <a:r>
              <a:rPr lang="en-US" dirty="0" smtClean="0"/>
              <a:t>Physical </a:t>
            </a:r>
            <a:r>
              <a:rPr lang="en-US" dirty="0"/>
              <a:t>exercise</a:t>
            </a:r>
          </a:p>
          <a:p>
            <a:pPr marL="514350" indent="-514350">
              <a:buAutoNum type="alphaUcPeriod"/>
            </a:pPr>
            <a:r>
              <a:rPr lang="en-US" dirty="0"/>
              <a:t>Increasing dietary fibers</a:t>
            </a:r>
          </a:p>
          <a:p>
            <a:pPr marL="514350" indent="-514350">
              <a:buAutoNum type="alphaUcPeriod"/>
            </a:pPr>
            <a:r>
              <a:rPr lang="en-US" dirty="0"/>
              <a:t>Avoiding NSAIDs</a:t>
            </a:r>
          </a:p>
          <a:p>
            <a:pPr marL="514350" indent="-514350">
              <a:buAutoNum type="alphaUcPeriod"/>
            </a:pPr>
            <a:r>
              <a:rPr lang="en-US" dirty="0" smtClean="0"/>
              <a:t>All the above</a:t>
            </a:r>
            <a:endParaRPr lang="en-US" dirty="0"/>
          </a:p>
          <a:p>
            <a:endParaRPr lang="ar-SA" dirty="0"/>
          </a:p>
        </p:txBody>
      </p:sp>
    </p:spTree>
    <p:extLst>
      <p:ext uri="{BB962C8B-B14F-4D97-AF65-F5344CB8AC3E}">
        <p14:creationId xmlns:p14="http://schemas.microsoft.com/office/powerpoint/2010/main" val="19124289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Q2) Which one of the following is the best screening method for breast cancer in a 45 year old lady ?</a:t>
            </a:r>
            <a:endParaRPr lang="ar-SA" dirty="0"/>
          </a:p>
        </p:txBody>
      </p:sp>
      <p:sp>
        <p:nvSpPr>
          <p:cNvPr id="3" name="Content Placeholder 2"/>
          <p:cNvSpPr>
            <a:spLocks noGrp="1"/>
          </p:cNvSpPr>
          <p:nvPr>
            <p:ph idx="1"/>
          </p:nvPr>
        </p:nvSpPr>
        <p:spPr/>
        <p:txBody>
          <a:bodyPr/>
          <a:lstStyle/>
          <a:p>
            <a:pPr marL="514350" indent="-514350">
              <a:buFont typeface="+mj-lt"/>
              <a:buAutoNum type="alphaUcPeriod"/>
            </a:pPr>
            <a:endParaRPr lang="en-US" dirty="0" smtClean="0"/>
          </a:p>
          <a:p>
            <a:pPr marL="514350" indent="-514350">
              <a:buFont typeface="+mj-lt"/>
              <a:buAutoNum type="alphaUcPeriod"/>
            </a:pPr>
            <a:r>
              <a:rPr lang="en-US" dirty="0" smtClean="0"/>
              <a:t>Clinical </a:t>
            </a:r>
            <a:r>
              <a:rPr lang="en-US" dirty="0" smtClean="0"/>
              <a:t>breast examination </a:t>
            </a:r>
          </a:p>
          <a:p>
            <a:pPr marL="514350" indent="-514350">
              <a:buFont typeface="+mj-lt"/>
              <a:buAutoNum type="alphaUcPeriod"/>
            </a:pPr>
            <a:r>
              <a:rPr lang="en-US" dirty="0" smtClean="0"/>
              <a:t>Ultrasound</a:t>
            </a:r>
          </a:p>
          <a:p>
            <a:pPr marL="514350" indent="-514350">
              <a:buFont typeface="+mj-lt"/>
              <a:buAutoNum type="alphaUcPeriod"/>
            </a:pPr>
            <a:r>
              <a:rPr lang="en-US" dirty="0" smtClean="0"/>
              <a:t>Self Breast examination</a:t>
            </a:r>
          </a:p>
          <a:p>
            <a:pPr marL="514350" indent="-514350">
              <a:buFont typeface="+mj-lt"/>
              <a:buAutoNum type="alphaUcPeriod"/>
            </a:pPr>
            <a:r>
              <a:rPr lang="en-US" dirty="0" smtClean="0"/>
              <a:t>Mammography </a:t>
            </a:r>
          </a:p>
          <a:p>
            <a:endParaRPr lang="ar-SA" dirty="0"/>
          </a:p>
        </p:txBody>
      </p:sp>
    </p:spTree>
    <p:extLst>
      <p:ext uri="{BB962C8B-B14F-4D97-AF65-F5344CB8AC3E}">
        <p14:creationId xmlns:p14="http://schemas.microsoft.com/office/powerpoint/2010/main" val="31139997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Q3) The most important risk factor regarding cervical cancer is…………?</a:t>
            </a:r>
            <a:endParaRPr lang="ar-SA" dirty="0"/>
          </a:p>
        </p:txBody>
      </p:sp>
      <p:sp>
        <p:nvSpPr>
          <p:cNvPr id="3" name="Content Placeholder 2"/>
          <p:cNvSpPr>
            <a:spLocks noGrp="1"/>
          </p:cNvSpPr>
          <p:nvPr>
            <p:ph idx="1"/>
          </p:nvPr>
        </p:nvSpPr>
        <p:spPr/>
        <p:txBody>
          <a:bodyPr/>
          <a:lstStyle/>
          <a:p>
            <a:pPr marL="514350" indent="-514350">
              <a:buFont typeface="+mj-lt"/>
              <a:buAutoNum type="alphaUcPeriod"/>
            </a:pPr>
            <a:endParaRPr lang="en-US" dirty="0" smtClean="0"/>
          </a:p>
          <a:p>
            <a:pPr marL="514350" indent="-514350">
              <a:buFont typeface="+mj-lt"/>
              <a:buAutoNum type="alphaUcPeriod"/>
            </a:pPr>
            <a:r>
              <a:rPr lang="en-US" dirty="0" smtClean="0"/>
              <a:t>HPV </a:t>
            </a:r>
            <a:r>
              <a:rPr lang="en-US" dirty="0" smtClean="0"/>
              <a:t>(16, 18) infection.</a:t>
            </a:r>
          </a:p>
          <a:p>
            <a:pPr marL="514350" indent="-514350">
              <a:buFont typeface="+mj-lt"/>
              <a:buAutoNum type="alphaUcPeriod"/>
            </a:pPr>
            <a:r>
              <a:rPr lang="en-US" dirty="0" smtClean="0"/>
              <a:t>HPV (31, 32, 33) </a:t>
            </a:r>
            <a:r>
              <a:rPr lang="en-US" dirty="0"/>
              <a:t>infection</a:t>
            </a:r>
            <a:r>
              <a:rPr lang="en-US" dirty="0" smtClean="0"/>
              <a:t>.</a:t>
            </a:r>
          </a:p>
          <a:p>
            <a:pPr marL="514350" indent="-514350">
              <a:buFont typeface="+mj-lt"/>
              <a:buAutoNum type="alphaUcPeriod"/>
            </a:pPr>
            <a:r>
              <a:rPr lang="en-US" dirty="0" smtClean="0"/>
              <a:t>Family history.</a:t>
            </a:r>
          </a:p>
          <a:p>
            <a:pPr marL="514350" indent="-514350">
              <a:buFont typeface="+mj-lt"/>
              <a:buAutoNum type="alphaUcPeriod"/>
            </a:pPr>
            <a:r>
              <a:rPr lang="en-US" dirty="0" smtClean="0"/>
              <a:t>Smoking</a:t>
            </a:r>
            <a:endParaRPr lang="ar-SA" dirty="0"/>
          </a:p>
          <a:p>
            <a:endParaRPr lang="ar-SA" dirty="0"/>
          </a:p>
        </p:txBody>
      </p:sp>
    </p:spTree>
    <p:extLst>
      <p:ext uri="{BB962C8B-B14F-4D97-AF65-F5344CB8AC3E}">
        <p14:creationId xmlns:p14="http://schemas.microsoft.com/office/powerpoint/2010/main" val="13457006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Q4) What is the race most associated with prostate cancer?</a:t>
            </a:r>
            <a:endParaRPr lang="ar-SA" dirty="0"/>
          </a:p>
        </p:txBody>
      </p:sp>
      <p:sp>
        <p:nvSpPr>
          <p:cNvPr id="3" name="Content Placeholder 2"/>
          <p:cNvSpPr>
            <a:spLocks noGrp="1"/>
          </p:cNvSpPr>
          <p:nvPr>
            <p:ph idx="1"/>
          </p:nvPr>
        </p:nvSpPr>
        <p:spPr/>
        <p:txBody>
          <a:bodyPr/>
          <a:lstStyle/>
          <a:p>
            <a:pPr marL="514350" indent="-514350">
              <a:buFont typeface="+mj-lt"/>
              <a:buAutoNum type="alphaUcPeriod"/>
            </a:pPr>
            <a:endParaRPr lang="en-US" dirty="0" smtClean="0"/>
          </a:p>
          <a:p>
            <a:pPr marL="514350" indent="-514350">
              <a:buFont typeface="+mj-lt"/>
              <a:buAutoNum type="alphaUcPeriod"/>
            </a:pPr>
            <a:r>
              <a:rPr lang="en-US" dirty="0" smtClean="0"/>
              <a:t>Indians</a:t>
            </a:r>
            <a:endParaRPr lang="en-US" dirty="0" smtClean="0"/>
          </a:p>
          <a:p>
            <a:pPr marL="514350" indent="-514350">
              <a:buFont typeface="+mj-lt"/>
              <a:buAutoNum type="alphaUcPeriod"/>
            </a:pPr>
            <a:r>
              <a:rPr lang="en-US" dirty="0" smtClean="0"/>
              <a:t>Asians</a:t>
            </a:r>
          </a:p>
          <a:p>
            <a:pPr marL="514350" indent="-514350">
              <a:buFont typeface="+mj-lt"/>
              <a:buAutoNum type="alphaUcPeriod"/>
            </a:pPr>
            <a:r>
              <a:rPr lang="en-US" dirty="0" smtClean="0"/>
              <a:t>African Americans</a:t>
            </a:r>
          </a:p>
          <a:p>
            <a:pPr marL="514350" indent="-514350">
              <a:buFont typeface="+mj-lt"/>
              <a:buAutoNum type="alphaUcPeriod"/>
            </a:pPr>
            <a:r>
              <a:rPr lang="en-US" dirty="0" smtClean="0"/>
              <a:t>European Americans</a:t>
            </a:r>
            <a:endParaRPr lang="ar-SA" dirty="0"/>
          </a:p>
        </p:txBody>
      </p:sp>
    </p:spTree>
    <p:extLst>
      <p:ext uri="{BB962C8B-B14F-4D97-AF65-F5344CB8AC3E}">
        <p14:creationId xmlns:p14="http://schemas.microsoft.com/office/powerpoint/2010/main" val="41970816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Q5)</a:t>
            </a:r>
            <a:r>
              <a:rPr lang="en-US" dirty="0"/>
              <a:t> Which of the following could reduce the risk of developing colorectal cancer</a:t>
            </a:r>
            <a:r>
              <a:rPr lang="en-US" dirty="0" smtClean="0"/>
              <a:t>?</a:t>
            </a:r>
            <a:endParaRPr lang="ar-SA" dirty="0"/>
          </a:p>
        </p:txBody>
      </p:sp>
      <p:sp>
        <p:nvSpPr>
          <p:cNvPr id="3" name="Content Placeholder 2"/>
          <p:cNvSpPr>
            <a:spLocks noGrp="1"/>
          </p:cNvSpPr>
          <p:nvPr>
            <p:ph idx="1"/>
          </p:nvPr>
        </p:nvSpPr>
        <p:spPr/>
        <p:txBody>
          <a:bodyPr/>
          <a:lstStyle/>
          <a:p>
            <a:pPr marL="514350" indent="-514350">
              <a:buAutoNum type="alphaUcPeriod"/>
            </a:pPr>
            <a:endParaRPr lang="en-US" dirty="0" smtClean="0"/>
          </a:p>
          <a:p>
            <a:pPr marL="514350" indent="-514350">
              <a:buAutoNum type="alphaUcPeriod"/>
            </a:pPr>
            <a:r>
              <a:rPr lang="en-US" dirty="0" smtClean="0"/>
              <a:t>Physical </a:t>
            </a:r>
            <a:r>
              <a:rPr lang="en-US" dirty="0"/>
              <a:t>exercise</a:t>
            </a:r>
          </a:p>
          <a:p>
            <a:pPr marL="514350" indent="-514350">
              <a:buAutoNum type="alphaUcPeriod"/>
            </a:pPr>
            <a:r>
              <a:rPr lang="en-US" dirty="0"/>
              <a:t>Increasing dietary fibers</a:t>
            </a:r>
          </a:p>
          <a:p>
            <a:pPr marL="514350" indent="-514350">
              <a:buAutoNum type="alphaUcPeriod"/>
            </a:pPr>
            <a:r>
              <a:rPr lang="en-US" dirty="0"/>
              <a:t>Avoiding NSAIDs</a:t>
            </a:r>
          </a:p>
          <a:p>
            <a:pPr marL="514350" indent="-514350">
              <a:buAutoNum type="alphaUcPeriod"/>
            </a:pPr>
            <a:r>
              <a:rPr lang="en-US" dirty="0" smtClean="0"/>
              <a:t>All the above</a:t>
            </a:r>
            <a:endParaRPr lang="en-US" dirty="0"/>
          </a:p>
          <a:p>
            <a:endParaRPr lang="ar-SA" dirty="0"/>
          </a:p>
        </p:txBody>
      </p:sp>
    </p:spTree>
    <p:extLst>
      <p:ext uri="{BB962C8B-B14F-4D97-AF65-F5344CB8AC3E}">
        <p14:creationId xmlns:p14="http://schemas.microsoft.com/office/powerpoint/2010/main" val="2076189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1743" y="2553154"/>
            <a:ext cx="2982686" cy="1325563"/>
          </a:xfrm>
        </p:spPr>
        <p:txBody>
          <a:bodyPr/>
          <a:lstStyle/>
          <a:p>
            <a:r>
              <a:rPr lang="en-US" dirty="0" smtClean="0"/>
              <a:t>Thank You</a:t>
            </a:r>
            <a:endParaRPr lang="ar-SA" dirty="0"/>
          </a:p>
        </p:txBody>
      </p:sp>
    </p:spTree>
    <p:extLst>
      <p:ext uri="{BB962C8B-B14F-4D97-AF65-F5344CB8AC3E}">
        <p14:creationId xmlns:p14="http://schemas.microsoft.com/office/powerpoint/2010/main" val="24465358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References</a:t>
            </a:r>
            <a:endParaRPr lang="ar-SA" dirty="0"/>
          </a:p>
        </p:txBody>
      </p:sp>
      <p:sp>
        <p:nvSpPr>
          <p:cNvPr id="3" name="Content Placeholder 2"/>
          <p:cNvSpPr>
            <a:spLocks noGrp="1"/>
          </p:cNvSpPr>
          <p:nvPr>
            <p:ph idx="1"/>
          </p:nvPr>
        </p:nvSpPr>
        <p:spPr/>
        <p:txBody>
          <a:bodyPr/>
          <a:lstStyle/>
          <a:p>
            <a:r>
              <a:rPr lang="en-US" dirty="0" smtClean="0"/>
              <a:t>Up to date</a:t>
            </a:r>
          </a:p>
          <a:p>
            <a:r>
              <a:rPr lang="en-US" dirty="0" smtClean="0"/>
              <a:t>NICE guidelines</a:t>
            </a:r>
          </a:p>
          <a:p>
            <a:r>
              <a:rPr lang="en-US" dirty="0" smtClean="0"/>
              <a:t>Cancer.gov</a:t>
            </a:r>
          </a:p>
          <a:p>
            <a:r>
              <a:rPr lang="en-US" dirty="0" smtClean="0"/>
              <a:t>CDC.gov</a:t>
            </a:r>
          </a:p>
          <a:p>
            <a:endParaRPr lang="en-US" dirty="0" smtClean="0"/>
          </a:p>
          <a:p>
            <a:endParaRPr lang="ar-SA" dirty="0"/>
          </a:p>
        </p:txBody>
      </p:sp>
    </p:spTree>
    <p:extLst>
      <p:ext uri="{BB962C8B-B14F-4D97-AF65-F5344CB8AC3E}">
        <p14:creationId xmlns:p14="http://schemas.microsoft.com/office/powerpoint/2010/main" val="33021245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References</a:t>
            </a:r>
            <a:endParaRPr lang="en-US" dirty="0"/>
          </a:p>
        </p:txBody>
      </p:sp>
      <p:sp>
        <p:nvSpPr>
          <p:cNvPr id="3" name="عنصر نائب للمحتوى 2"/>
          <p:cNvSpPr>
            <a:spLocks noGrp="1"/>
          </p:cNvSpPr>
          <p:nvPr>
            <p:ph idx="1"/>
          </p:nvPr>
        </p:nvSpPr>
        <p:spPr/>
        <p:txBody>
          <a:bodyPr>
            <a:normAutofit fontScale="92500" lnSpcReduction="20000"/>
          </a:bodyPr>
          <a:lstStyle/>
          <a:p>
            <a:r>
              <a:rPr lang="en-US" dirty="0" smtClean="0">
                <a:hlinkClick r:id="rId2"/>
              </a:rPr>
              <a:t>http://www.cancer.gov/cancertopics/pdq/screening/breast/healthprofessional/page1</a:t>
            </a:r>
            <a:endParaRPr lang="en-US" dirty="0" smtClean="0"/>
          </a:p>
          <a:p>
            <a:r>
              <a:rPr lang="en-US" dirty="0" smtClean="0">
                <a:hlinkClick r:id="rId3"/>
              </a:rPr>
              <a:t>http://www.cdc.gov/cancer/breast/basic_info/screening.htm</a:t>
            </a:r>
            <a:endParaRPr lang="en-US" dirty="0" smtClean="0"/>
          </a:p>
          <a:p>
            <a:r>
              <a:rPr lang="en-US" dirty="0" smtClean="0">
                <a:hlinkClick r:id="rId4"/>
              </a:rPr>
              <a:t>http://www.cancer.org/cancer/breastcancer/detailedguide/breast-cancer-risk-factors</a:t>
            </a:r>
            <a:endParaRPr lang="en-US" dirty="0" smtClean="0"/>
          </a:p>
          <a:p>
            <a:r>
              <a:rPr lang="en-US" dirty="0" smtClean="0">
                <a:hlinkClick r:id="rId5"/>
              </a:rPr>
              <a:t>http://www.uptodate.com/contents/screening-for-breast-cancer-strategies-and-recommendations?source=machineLearning&amp;search=screening+for+common+cancer&amp;selectedTitle=1~150&amp;sectionRank=1&amp;anchor=H313584321#H313584321</a:t>
            </a:r>
            <a:endParaRPr lang="en-US" dirty="0" smtClean="0"/>
          </a:p>
          <a:p>
            <a:r>
              <a:rPr lang="en-US" dirty="0" smtClean="0">
                <a:hlinkClick r:id="rId6"/>
              </a:rPr>
              <a:t>http://www.cancer.org/healthy/findcancerearly/cancerscreeningguidelines/american-cancer-society-guidelines-for-the-early-detection-of-cancer</a:t>
            </a:r>
            <a:endParaRPr lang="en-US" dirty="0" smtClean="0"/>
          </a:p>
          <a:p>
            <a:endParaRPr lang="en-US" dirty="0"/>
          </a:p>
        </p:txBody>
      </p:sp>
    </p:spTree>
    <p:extLst>
      <p:ext uri="{BB962C8B-B14F-4D97-AF65-F5344CB8AC3E}">
        <p14:creationId xmlns:p14="http://schemas.microsoft.com/office/powerpoint/2010/main" val="7477130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References</a:t>
            </a:r>
            <a:endParaRPr lang="ar-SA" dirty="0"/>
          </a:p>
        </p:txBody>
      </p:sp>
      <p:sp>
        <p:nvSpPr>
          <p:cNvPr id="3" name="Title 1"/>
          <p:cNvSpPr txBox="1">
            <a:spLocks/>
          </p:cNvSpPr>
          <p:nvPr/>
        </p:nvSpPr>
        <p:spPr>
          <a:xfrm>
            <a:off x="729343" y="177780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ar-SA" dirty="0"/>
          </a:p>
        </p:txBody>
      </p:sp>
      <p:sp>
        <p:nvSpPr>
          <p:cNvPr id="4" name="Rectangle 3"/>
          <p:cNvSpPr/>
          <p:nvPr/>
        </p:nvSpPr>
        <p:spPr>
          <a:xfrm>
            <a:off x="231112" y="1331482"/>
            <a:ext cx="10872317" cy="4093428"/>
          </a:xfrm>
          <a:prstGeom prst="rect">
            <a:avLst/>
          </a:prstGeom>
        </p:spPr>
        <p:txBody>
          <a:bodyPr wrap="square">
            <a:spAutoFit/>
          </a:bodyPr>
          <a:lstStyle/>
          <a:p>
            <a:pPr marL="285750" indent="-285750">
              <a:buFont typeface="Arial" pitchFamily="34" charset="0"/>
              <a:buChar char="•"/>
            </a:pPr>
            <a:r>
              <a:rPr lang="en-GB" sz="2000" dirty="0" err="1"/>
              <a:t>Catalona</a:t>
            </a:r>
            <a:r>
              <a:rPr lang="en-GB" sz="2000" dirty="0"/>
              <a:t> WJ1, Richie </a:t>
            </a:r>
            <a:r>
              <a:rPr lang="en-GB" sz="2000" dirty="0"/>
              <a:t>JP</a:t>
            </a:r>
            <a:r>
              <a:rPr lang="en-GB" sz="2000" dirty="0"/>
              <a:t>, </a:t>
            </a:r>
            <a:r>
              <a:rPr lang="en-GB" sz="2000" dirty="0" err="1"/>
              <a:t>Ahmann</a:t>
            </a:r>
            <a:r>
              <a:rPr lang="en-GB" sz="2000" dirty="0"/>
              <a:t> FR, Hudson MA, </a:t>
            </a:r>
            <a:r>
              <a:rPr lang="en-GB" sz="2000" dirty="0" err="1"/>
              <a:t>Scardino</a:t>
            </a:r>
            <a:r>
              <a:rPr lang="en-GB" sz="2000" dirty="0"/>
              <a:t> PT, </a:t>
            </a:r>
            <a:r>
              <a:rPr lang="en-GB" sz="2000" dirty="0" err="1"/>
              <a:t>Flanigan</a:t>
            </a:r>
            <a:r>
              <a:rPr lang="en-GB" sz="2000" dirty="0"/>
              <a:t> RC, </a:t>
            </a:r>
            <a:r>
              <a:rPr lang="en-GB" sz="2000" dirty="0" err="1"/>
              <a:t>deKernion</a:t>
            </a:r>
            <a:r>
              <a:rPr lang="en-GB" sz="2000" dirty="0"/>
              <a:t> JB, Ratliff TL, </a:t>
            </a:r>
            <a:r>
              <a:rPr lang="en-GB" sz="2000" dirty="0" err="1"/>
              <a:t>Kavoussi</a:t>
            </a:r>
            <a:r>
              <a:rPr lang="en-GB" sz="2000" dirty="0"/>
              <a:t> LR, </a:t>
            </a:r>
            <a:r>
              <a:rPr lang="en-GB" sz="2000" dirty="0" err="1"/>
              <a:t>Dalkin</a:t>
            </a:r>
            <a:r>
              <a:rPr lang="en-GB" sz="2000" dirty="0"/>
              <a:t> </a:t>
            </a:r>
            <a:r>
              <a:rPr lang="en-GB" sz="2000" dirty="0" smtClean="0"/>
              <a:t>BL. </a:t>
            </a:r>
            <a:r>
              <a:rPr lang="en-US" sz="2000" dirty="0" smtClean="0"/>
              <a:t>Comparison </a:t>
            </a:r>
            <a:r>
              <a:rPr lang="en-US" sz="2000" dirty="0"/>
              <a:t>of digital rectal examination and serum prostate specific antigen in the early detection of prostate cancer: results of a multicenter clinical trial of 6,630 </a:t>
            </a:r>
            <a:r>
              <a:rPr lang="en-US" sz="2000" dirty="0" smtClean="0"/>
              <a:t>men</a:t>
            </a:r>
          </a:p>
          <a:p>
            <a:pPr marL="285750" indent="-285750">
              <a:buFont typeface="Arial" pitchFamily="34" charset="0"/>
              <a:buChar char="•"/>
            </a:pPr>
            <a:r>
              <a:rPr lang="en-GB" sz="2000" dirty="0" smtClean="0">
                <a:hlinkClick r:id="rId2"/>
              </a:rPr>
              <a:t>http</a:t>
            </a:r>
            <a:r>
              <a:rPr lang="en-GB" sz="2000" dirty="0">
                <a:hlinkClick r:id="rId2"/>
              </a:rPr>
              <a:t>://www.cancer.net/cancer-types/cervical-cancer/diagnosis</a:t>
            </a:r>
            <a:r>
              <a:rPr lang="en-GB" sz="2000" dirty="0">
                <a:hlinkClick r:id="rId3"/>
              </a:rPr>
              <a:t>http://www.cancer.net/cancer-types/cervical-cancer/prevention</a:t>
            </a:r>
            <a:endParaRPr lang="en-GB" sz="2000" dirty="0"/>
          </a:p>
          <a:p>
            <a:pPr marL="285750" indent="-285750">
              <a:buFont typeface="Arial" pitchFamily="34" charset="0"/>
              <a:buChar char="•"/>
            </a:pPr>
            <a:r>
              <a:rPr lang="en-GB" sz="2000" dirty="0">
                <a:hlinkClick r:id="rId4"/>
              </a:rPr>
              <a:t>http://www.cancerresearchuk.org/cancer-info/cancerstats/types/cervix/riskfactors/cervical-cancer-risk-factors</a:t>
            </a:r>
            <a:endParaRPr lang="en-GB" sz="2000" dirty="0"/>
          </a:p>
          <a:p>
            <a:pPr marL="285750" indent="-285750">
              <a:buFont typeface="Arial" pitchFamily="34" charset="0"/>
              <a:buChar char="•"/>
            </a:pPr>
            <a:r>
              <a:rPr lang="en-GB" sz="2000" dirty="0">
                <a:hlinkClick r:id="rId5"/>
              </a:rPr>
              <a:t>http://en.wikipedia.org/wiki/Cervical_cancer#Worldwide</a:t>
            </a:r>
            <a:endParaRPr lang="en-GB" sz="2000" dirty="0"/>
          </a:p>
          <a:p>
            <a:pPr marL="285750" indent="-285750">
              <a:buFont typeface="Arial" pitchFamily="34" charset="0"/>
              <a:buChar char="•"/>
            </a:pPr>
            <a:r>
              <a:rPr lang="en-GB" sz="2000" dirty="0">
                <a:hlinkClick r:id="rId6"/>
              </a:rPr>
              <a:t>http://www.medscape.com/viewarticle/828565</a:t>
            </a:r>
            <a:endParaRPr lang="en-GB" sz="2000" dirty="0"/>
          </a:p>
          <a:p>
            <a:pPr marL="285750" indent="-285750">
              <a:buFont typeface="Arial" pitchFamily="34" charset="0"/>
              <a:buChar char="•"/>
            </a:pPr>
            <a:r>
              <a:rPr lang="en-GB" sz="2000" dirty="0">
                <a:hlinkClick r:id="rId7"/>
              </a:rPr>
              <a:t>http://www.medscape.com/viewarticle/829568</a:t>
            </a:r>
            <a:endParaRPr lang="en-GB" sz="2000" dirty="0"/>
          </a:p>
          <a:p>
            <a:pPr marL="285750" indent="-285750">
              <a:buFont typeface="Arial" pitchFamily="34" charset="0"/>
              <a:buChar char="•"/>
            </a:pPr>
            <a:r>
              <a:rPr lang="en-GB" sz="2000" dirty="0">
                <a:hlinkClick r:id="rId8"/>
              </a:rPr>
              <a:t>http://www.uptodate.com/contents/screening-for-cervical </a:t>
            </a:r>
            <a:r>
              <a:rPr lang="en-GB" sz="2000" dirty="0" err="1">
                <a:hlinkClick r:id="rId8"/>
              </a:rPr>
              <a:t>cancer?source</a:t>
            </a:r>
            <a:r>
              <a:rPr lang="en-GB" sz="2000" dirty="0">
                <a:hlinkClick r:id="rId8"/>
              </a:rPr>
              <a:t>=</a:t>
            </a:r>
            <a:r>
              <a:rPr lang="en-GB" sz="2000" dirty="0" err="1">
                <a:hlinkClick r:id="rId8"/>
              </a:rPr>
              <a:t>search_result&amp;search</a:t>
            </a:r>
            <a:r>
              <a:rPr lang="en-GB" sz="2000" dirty="0">
                <a:hlinkClick r:id="rId8"/>
              </a:rPr>
              <a:t>=</a:t>
            </a:r>
            <a:r>
              <a:rPr lang="en-GB" sz="2000" dirty="0" err="1">
                <a:hlinkClick r:id="rId8"/>
              </a:rPr>
              <a:t>cervical+cancer&amp;selectedTitle</a:t>
            </a:r>
            <a:r>
              <a:rPr lang="en-GB" sz="2000" dirty="0">
                <a:hlinkClick r:id="rId8"/>
              </a:rPr>
              <a:t>=6~150</a:t>
            </a:r>
            <a:endParaRPr lang="en-GB" sz="2000" dirty="0"/>
          </a:p>
          <a:p>
            <a:pPr marL="285750" indent="-285750">
              <a:buFont typeface="Arial" pitchFamily="34" charset="0"/>
              <a:buChar char="•"/>
            </a:pPr>
            <a:r>
              <a:rPr lang="en-GB" sz="2000" dirty="0">
                <a:hlinkClick r:id="rId9"/>
              </a:rPr>
              <a:t>http://www.cancerscreening.nhs.uk/cervical/lbc.html</a:t>
            </a:r>
          </a:p>
        </p:txBody>
      </p:sp>
    </p:spTree>
    <p:extLst>
      <p:ext uri="{BB962C8B-B14F-4D97-AF65-F5344CB8AC3E}">
        <p14:creationId xmlns:p14="http://schemas.microsoft.com/office/powerpoint/2010/main" val="29159300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References</a:t>
            </a:r>
            <a:endParaRPr lang="ar-SA" dirty="0"/>
          </a:p>
        </p:txBody>
      </p:sp>
      <p:sp>
        <p:nvSpPr>
          <p:cNvPr id="3" name="Content Placeholder 2"/>
          <p:cNvSpPr>
            <a:spLocks noGrp="1"/>
          </p:cNvSpPr>
          <p:nvPr>
            <p:ph idx="1"/>
          </p:nvPr>
        </p:nvSpPr>
        <p:spPr/>
        <p:txBody>
          <a:bodyPr>
            <a:normAutofit fontScale="92500" lnSpcReduction="20000"/>
          </a:bodyPr>
          <a:lstStyle/>
          <a:p>
            <a:pPr marL="285750" indent="-285750"/>
            <a:r>
              <a:rPr lang="en-GB" dirty="0">
                <a:hlinkClick r:id="rId2"/>
              </a:rPr>
              <a:t>http://www.ncbi.nlm.nih.gov/pmc/articles/PMC2706483/</a:t>
            </a:r>
            <a:endParaRPr lang="en-GB" dirty="0"/>
          </a:p>
          <a:p>
            <a:pPr marL="285750" indent="-285750"/>
            <a:r>
              <a:rPr lang="en-GB" dirty="0">
                <a:hlinkClick r:id="rId3"/>
              </a:rPr>
              <a:t>http://www.uptodate.com/contents/risk-factors-for-prostate-cancer?source=search_result&amp;search=prostate+cancer+screening&amp;selectedTitle=6~30</a:t>
            </a:r>
            <a:endParaRPr lang="en-GB" dirty="0"/>
          </a:p>
          <a:p>
            <a:pPr marL="285750" indent="-285750"/>
            <a:r>
              <a:rPr lang="en-GB" dirty="0">
                <a:hlinkClick r:id="rId4"/>
              </a:rPr>
              <a:t>http://www.uptodate.com/contents/measurement-of-prostate-specific-antigen?source=search_result&amp;search=prostate+cancer+screening&amp;selectedTitle=5~30</a:t>
            </a:r>
            <a:endParaRPr lang="en-GB" dirty="0"/>
          </a:p>
          <a:p>
            <a:pPr marL="285750" indent="-285750"/>
            <a:r>
              <a:rPr lang="en-GB" dirty="0">
                <a:hlinkClick r:id="rId5"/>
              </a:rPr>
              <a:t>http://www.uptodate.com/contents/clinical-presentation-and-diagnosis-of-prostate-cancer?source=search_result&amp;search=prostate+cancer+screening&amp;selectedTitle=9~30</a:t>
            </a:r>
            <a:endParaRPr lang="en-GB" dirty="0"/>
          </a:p>
          <a:p>
            <a:pPr marL="285750" indent="-285750"/>
            <a:r>
              <a:rPr lang="en-GB" dirty="0">
                <a:hlinkClick r:id="rId6"/>
              </a:rPr>
              <a:t>http://www.cancer.gov/cancertopics/factsheet/detection/PSA</a:t>
            </a:r>
            <a:endParaRPr lang="en-GB" dirty="0"/>
          </a:p>
          <a:p>
            <a:endParaRPr lang="ar-SA" dirty="0"/>
          </a:p>
          <a:p>
            <a:endParaRPr lang="ar-SA" dirty="0"/>
          </a:p>
        </p:txBody>
      </p:sp>
    </p:spTree>
    <p:extLst>
      <p:ext uri="{BB962C8B-B14F-4D97-AF65-F5344CB8AC3E}">
        <p14:creationId xmlns:p14="http://schemas.microsoft.com/office/powerpoint/2010/main" val="26966381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References</a:t>
            </a:r>
          </a:p>
        </p:txBody>
      </p:sp>
      <p:sp>
        <p:nvSpPr>
          <p:cNvPr id="3" name="Content Placeholder 2"/>
          <p:cNvSpPr>
            <a:spLocks noGrp="1"/>
          </p:cNvSpPr>
          <p:nvPr>
            <p:ph idx="1"/>
          </p:nvPr>
        </p:nvSpPr>
        <p:spPr/>
        <p:txBody>
          <a:bodyPr/>
          <a:lstStyle/>
          <a:p>
            <a:pPr algn="l"/>
            <a:r>
              <a:rPr lang="en-US" dirty="0" err="1" smtClean="0">
                <a:hlinkClick r:id="rId2"/>
              </a:rPr>
              <a:t>http://www.who.int/cancer/detection/breastcancer/en/</a:t>
            </a:r>
            <a:endParaRPr lang="en-US" dirty="0" smtClean="0"/>
          </a:p>
          <a:p>
            <a:pPr algn="l"/>
            <a:r>
              <a:rPr lang="en-US" dirty="0" err="1" smtClean="0">
                <a:hlinkClick r:id="rId3"/>
              </a:rPr>
              <a:t>http://www.ncbi.nlm.nih.gov/pmc/articles/PMC2796096/</a:t>
            </a:r>
            <a:endParaRPr lang="en-US" dirty="0" smtClean="0">
              <a:hlinkClick r:id="rId3"/>
            </a:endParaRPr>
          </a:p>
          <a:p>
            <a:pPr algn="l"/>
            <a:r>
              <a:rPr lang="en-US" dirty="0" err="1" smtClean="0">
                <a:hlinkClick r:id="rId3"/>
              </a:rPr>
              <a:t>http://www.cmaj.ca/content/182/12/1307.abstract</a:t>
            </a:r>
            <a:endParaRPr lang="en-US" dirty="0" smtClean="0"/>
          </a:p>
          <a:p>
            <a:pPr algn="l"/>
            <a:r>
              <a:rPr lang="en-US" dirty="0" smtClean="0">
                <a:hlinkClick r:id="rId4"/>
              </a:rPr>
              <a:t>https://</a:t>
            </a:r>
            <a:r>
              <a:rPr lang="en-US" dirty="0" err="1" smtClean="0">
                <a:hlinkClick r:id="rId4"/>
              </a:rPr>
              <a:t>www.rmf.harvard.edu</a:t>
            </a:r>
            <a:r>
              <a:rPr lang="en-US" dirty="0" smtClean="0">
                <a:hlinkClick r:id="rId4"/>
              </a:rPr>
              <a:t>/Clinician-Resources/Guidelines-Algorithms/2014/</a:t>
            </a:r>
            <a:r>
              <a:rPr lang="en-US" dirty="0" err="1" smtClean="0">
                <a:hlinkClick r:id="rId4"/>
              </a:rPr>
              <a:t>CRC</a:t>
            </a:r>
            <a:r>
              <a:rPr lang="en-US" dirty="0" smtClean="0">
                <a:hlinkClick r:id="rId4"/>
              </a:rPr>
              <a:t>-pros-cons-screening-options</a:t>
            </a:r>
            <a:endParaRPr lang="en-US" dirty="0" smtClean="0"/>
          </a:p>
          <a:p>
            <a:pPr algn="l"/>
            <a:endParaRPr lang="en-US" dirty="0" smtClean="0"/>
          </a:p>
        </p:txBody>
      </p:sp>
    </p:spTree>
    <p:extLst>
      <p:ext uri="{BB962C8B-B14F-4D97-AF65-F5344CB8AC3E}">
        <p14:creationId xmlns:p14="http://schemas.microsoft.com/office/powerpoint/2010/main" val="3599503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Screening and Surveillance </a:t>
            </a:r>
            <a:endParaRPr lang="en-US" dirty="0"/>
          </a:p>
        </p:txBody>
      </p:sp>
      <p:sp>
        <p:nvSpPr>
          <p:cNvPr id="3" name="عنصر نائب للمحتوى 2"/>
          <p:cNvSpPr>
            <a:spLocks noGrp="1"/>
          </p:cNvSpPr>
          <p:nvPr>
            <p:ph idx="1"/>
          </p:nvPr>
        </p:nvSpPr>
        <p:spPr/>
        <p:txBody>
          <a:bodyPr/>
          <a:lstStyle/>
          <a:p>
            <a:r>
              <a:rPr lang="en-US" dirty="0" smtClean="0">
                <a:solidFill>
                  <a:srgbClr val="C00000"/>
                </a:solidFill>
              </a:rPr>
              <a:t>Screening</a:t>
            </a:r>
            <a:r>
              <a:rPr lang="en-US" dirty="0">
                <a:solidFill>
                  <a:srgbClr val="C00000"/>
                </a:solidFill>
              </a:rPr>
              <a:t>: </a:t>
            </a:r>
            <a:r>
              <a:rPr lang="en-US" dirty="0"/>
              <a:t>involves one or more tests performed to identify whether a person with no symptoms has a disease or condition that may lead to </a:t>
            </a:r>
            <a:r>
              <a:rPr lang="en-US" dirty="0" smtClean="0"/>
              <a:t>cancer</a:t>
            </a:r>
            <a:r>
              <a:rPr lang="en-US" dirty="0"/>
              <a:t>. The goal is to identify the potential for disease or the condition early when it is easier to prevent or cure. </a:t>
            </a:r>
            <a:endParaRPr lang="en-US" dirty="0" smtClean="0"/>
          </a:p>
          <a:p>
            <a:r>
              <a:rPr lang="en-US" dirty="0">
                <a:solidFill>
                  <a:srgbClr val="C00000"/>
                </a:solidFill>
              </a:rPr>
              <a:t>Surveillance: </a:t>
            </a:r>
            <a:r>
              <a:rPr lang="en-US" dirty="0"/>
              <a:t>involves testing people who have previously had </a:t>
            </a:r>
            <a:r>
              <a:rPr lang="en-US" dirty="0" smtClean="0"/>
              <a:t>cancer </a:t>
            </a:r>
            <a:r>
              <a:rPr lang="en-US" dirty="0"/>
              <a:t>or are at increased risk. Because their chance of having cancer is higher, more extensive or more frequent tests are </a:t>
            </a:r>
            <a:r>
              <a:rPr lang="en-US" dirty="0" smtClean="0"/>
              <a:t>recommended.</a:t>
            </a:r>
            <a:endParaRPr lang="en-US" dirty="0"/>
          </a:p>
        </p:txBody>
      </p:sp>
    </p:spTree>
    <p:extLst>
      <p:ext uri="{BB962C8B-B14F-4D97-AF65-F5344CB8AC3E}">
        <p14:creationId xmlns:p14="http://schemas.microsoft.com/office/powerpoint/2010/main" val="518651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Criteria for </a:t>
            </a:r>
            <a:r>
              <a:rPr lang="en-US" dirty="0" smtClean="0"/>
              <a:t>screening</a:t>
            </a:r>
            <a:endParaRPr lang="ar-SA" dirty="0"/>
          </a:p>
        </p:txBody>
      </p:sp>
      <p:sp>
        <p:nvSpPr>
          <p:cNvPr id="3" name="Content Placeholder 2"/>
          <p:cNvSpPr>
            <a:spLocks noGrp="1"/>
          </p:cNvSpPr>
          <p:nvPr>
            <p:ph idx="1"/>
          </p:nvPr>
        </p:nvSpPr>
        <p:spPr/>
        <p:txBody>
          <a:bodyPr>
            <a:normAutofit lnSpcReduction="10000"/>
          </a:bodyPr>
          <a:lstStyle/>
          <a:p>
            <a:pPr lvl="0" fontAlgn="base"/>
            <a:r>
              <a:rPr lang="en-US" sz="2000" b="1" u="sng" dirty="0">
                <a:solidFill>
                  <a:schemeClr val="accent1"/>
                </a:solidFill>
                <a:latin typeface="AngsanaUPC" pitchFamily="18" charset="-34"/>
                <a:cs typeface="AngsanaUPC" pitchFamily="18" charset="-34"/>
              </a:rPr>
              <a:t>Knowledge of disease:</a:t>
            </a:r>
            <a:endParaRPr lang="en-US" sz="2000" b="1" dirty="0">
              <a:solidFill>
                <a:schemeClr val="accent1"/>
              </a:solidFill>
              <a:latin typeface="AngsanaUPC" pitchFamily="18" charset="-34"/>
              <a:cs typeface="AngsanaUPC" pitchFamily="18" charset="-34"/>
            </a:endParaRPr>
          </a:p>
          <a:p>
            <a:pPr lvl="1" fontAlgn="base"/>
            <a:r>
              <a:rPr lang="en-US" sz="2000" b="1" dirty="0">
                <a:latin typeface="AngsanaUPC" pitchFamily="18" charset="-34"/>
                <a:cs typeface="AngsanaUPC" pitchFamily="18" charset="-34"/>
              </a:rPr>
              <a:t>The condition should be important.</a:t>
            </a:r>
          </a:p>
          <a:p>
            <a:pPr lvl="1" fontAlgn="base"/>
            <a:r>
              <a:rPr lang="en-US" sz="2000" b="1" dirty="0">
                <a:latin typeface="AngsanaUPC" pitchFamily="18" charset="-34"/>
                <a:cs typeface="AngsanaUPC" pitchFamily="18" charset="-34"/>
              </a:rPr>
              <a:t>There must be a recognizable latent or early symptomatic stage.</a:t>
            </a:r>
          </a:p>
          <a:p>
            <a:pPr lvl="1" fontAlgn="base"/>
            <a:r>
              <a:rPr lang="en-US" sz="2000" b="1" dirty="0">
                <a:latin typeface="AngsanaUPC" pitchFamily="18" charset="-34"/>
                <a:cs typeface="AngsanaUPC" pitchFamily="18" charset="-34"/>
              </a:rPr>
              <a:t>The natural course of the condition, including development from latent to declared disease, should be adequately understood.</a:t>
            </a:r>
          </a:p>
          <a:p>
            <a:pPr lvl="0" fontAlgn="base"/>
            <a:r>
              <a:rPr lang="en-US" sz="2000" b="1" u="sng" dirty="0">
                <a:solidFill>
                  <a:schemeClr val="accent1"/>
                </a:solidFill>
                <a:latin typeface="AngsanaUPC" pitchFamily="18" charset="-34"/>
                <a:cs typeface="AngsanaUPC" pitchFamily="18" charset="-34"/>
              </a:rPr>
              <a:t>Knowledge of test:</a:t>
            </a:r>
            <a:endParaRPr lang="en-US" sz="2000" b="1" dirty="0">
              <a:solidFill>
                <a:schemeClr val="accent1"/>
              </a:solidFill>
              <a:latin typeface="AngsanaUPC" pitchFamily="18" charset="-34"/>
              <a:cs typeface="AngsanaUPC" pitchFamily="18" charset="-34"/>
            </a:endParaRPr>
          </a:p>
          <a:p>
            <a:pPr lvl="1" fontAlgn="base"/>
            <a:r>
              <a:rPr lang="en-US" sz="2000" b="1" dirty="0">
                <a:latin typeface="AngsanaUPC" pitchFamily="18" charset="-34"/>
                <a:cs typeface="AngsanaUPC" pitchFamily="18" charset="-34"/>
              </a:rPr>
              <a:t>Suitable test or examination.</a:t>
            </a:r>
          </a:p>
          <a:p>
            <a:pPr lvl="1" fontAlgn="base"/>
            <a:r>
              <a:rPr lang="en-US" sz="2000" b="1" dirty="0">
                <a:latin typeface="AngsanaUPC" pitchFamily="18" charset="-34"/>
                <a:cs typeface="AngsanaUPC" pitchFamily="18" charset="-34"/>
              </a:rPr>
              <a:t>Test acceptable to population.</a:t>
            </a:r>
          </a:p>
          <a:p>
            <a:pPr lvl="1" fontAlgn="base"/>
            <a:r>
              <a:rPr lang="en-US" sz="2000" b="1" dirty="0">
                <a:latin typeface="AngsanaUPC" pitchFamily="18" charset="-34"/>
                <a:cs typeface="AngsanaUPC" pitchFamily="18" charset="-34"/>
              </a:rPr>
              <a:t>Case finding should be continuous.</a:t>
            </a:r>
          </a:p>
          <a:p>
            <a:pPr lvl="0" fontAlgn="base"/>
            <a:r>
              <a:rPr lang="en-US" sz="2000" b="1" u="sng" dirty="0">
                <a:solidFill>
                  <a:schemeClr val="accent1"/>
                </a:solidFill>
                <a:latin typeface="AngsanaUPC" pitchFamily="18" charset="-34"/>
                <a:cs typeface="AngsanaUPC" pitchFamily="18" charset="-34"/>
              </a:rPr>
              <a:t>Treatment for disease:</a:t>
            </a:r>
            <a:endParaRPr lang="en-US" sz="2000" b="1" dirty="0">
              <a:solidFill>
                <a:schemeClr val="accent1"/>
              </a:solidFill>
              <a:latin typeface="AngsanaUPC" pitchFamily="18" charset="-34"/>
              <a:cs typeface="AngsanaUPC" pitchFamily="18" charset="-34"/>
            </a:endParaRPr>
          </a:p>
          <a:p>
            <a:pPr lvl="1" fontAlgn="base"/>
            <a:r>
              <a:rPr lang="en-US" sz="2000" b="1" dirty="0">
                <a:latin typeface="AngsanaUPC" pitchFamily="18" charset="-34"/>
                <a:cs typeface="AngsanaUPC" pitchFamily="18" charset="-34"/>
              </a:rPr>
              <a:t>Accepted treatment for patients with recognized disease.</a:t>
            </a:r>
          </a:p>
          <a:p>
            <a:pPr lvl="1" fontAlgn="base"/>
            <a:r>
              <a:rPr lang="en-US" sz="2000" b="1" dirty="0">
                <a:latin typeface="AngsanaUPC" pitchFamily="18" charset="-34"/>
                <a:cs typeface="AngsanaUPC" pitchFamily="18" charset="-34"/>
              </a:rPr>
              <a:t>Facilities for diagnosis and treatment available.</a:t>
            </a:r>
          </a:p>
          <a:p>
            <a:pPr lvl="1" fontAlgn="base"/>
            <a:r>
              <a:rPr lang="en-US" sz="2000" b="1" dirty="0">
                <a:latin typeface="AngsanaUPC" pitchFamily="18" charset="-34"/>
                <a:cs typeface="AngsanaUPC" pitchFamily="18" charset="-34"/>
              </a:rPr>
              <a:t>Agreed policy concerning whom to treat as patients.</a:t>
            </a:r>
          </a:p>
          <a:p>
            <a:pPr lvl="0" fontAlgn="base"/>
            <a:r>
              <a:rPr lang="en-US" sz="2000" b="1" u="sng" dirty="0">
                <a:solidFill>
                  <a:schemeClr val="accent1"/>
                </a:solidFill>
                <a:latin typeface="AngsanaUPC" pitchFamily="18" charset="-34"/>
                <a:cs typeface="AngsanaUPC" pitchFamily="18" charset="-34"/>
              </a:rPr>
              <a:t>Cost considerations:</a:t>
            </a:r>
          </a:p>
          <a:p>
            <a:endParaRPr lang="ar-SA" dirty="0"/>
          </a:p>
        </p:txBody>
      </p:sp>
    </p:spTree>
    <p:extLst>
      <p:ext uri="{BB962C8B-B14F-4D97-AF65-F5344CB8AC3E}">
        <p14:creationId xmlns:p14="http://schemas.microsoft.com/office/powerpoint/2010/main" val="405597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smtClean="0"/>
              <a:t>Breast Cancer</a:t>
            </a:r>
            <a:endParaRPr lang="en-US" dirty="0"/>
          </a:p>
        </p:txBody>
      </p:sp>
      <p:sp>
        <p:nvSpPr>
          <p:cNvPr id="3" name="عنوان فرعي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9839749"/>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1081</TotalTime>
  <Words>2321</Words>
  <Application>Microsoft Office PowerPoint</Application>
  <PresentationFormat>Custom</PresentationFormat>
  <Paragraphs>531</Paragraphs>
  <Slides>69</Slides>
  <Notes>0</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نسق Office</vt:lpstr>
      <vt:lpstr>Screening for Common  Cancers</vt:lpstr>
      <vt:lpstr> Q1) Which of the following are the most important and clinically useful risk factors for breast cancer? .</vt:lpstr>
      <vt:lpstr>Q2) Which one of the following is the best screening method for breast cancer in a 45 year old lady ?</vt:lpstr>
      <vt:lpstr>Q3) The most important risk factor regarding cervical cancer is…………?</vt:lpstr>
      <vt:lpstr>Q4) What is the race most associated with prostate cancer?</vt:lpstr>
      <vt:lpstr>Q5) Which of the following could reduce the risk of developing colorectal cancer?</vt:lpstr>
      <vt:lpstr>Screening and Surveillance </vt:lpstr>
      <vt:lpstr>Criteria for screening</vt:lpstr>
      <vt:lpstr>Breast Cancer</vt:lpstr>
      <vt:lpstr>Epidemiology</vt:lpstr>
      <vt:lpstr>Estrogen role in breast cancer</vt:lpstr>
      <vt:lpstr>Risk Factors (Non modifiable)</vt:lpstr>
      <vt:lpstr>Risk Factors (Modifiable)</vt:lpstr>
      <vt:lpstr>Screening for breast cancer</vt:lpstr>
      <vt:lpstr>PowerPoint Presentation</vt:lpstr>
      <vt:lpstr>PowerPoint Presentation</vt:lpstr>
      <vt:lpstr>PowerPoint Presentation</vt:lpstr>
      <vt:lpstr>Benefits and harms of breast cancer screening</vt:lpstr>
      <vt:lpstr>PowerPoint Presentation</vt:lpstr>
      <vt:lpstr>PowerPoint Presentation</vt:lpstr>
      <vt:lpstr>Cervical Cancer</vt:lpstr>
      <vt:lpstr>Epidemiology</vt:lpstr>
      <vt:lpstr>Cervical Cancer in Saudi Arabia</vt:lpstr>
      <vt:lpstr>Death from cervical cancer per 100,000 inhabitants in 2004.</vt:lpstr>
      <vt:lpstr>Risk Factors</vt:lpstr>
      <vt:lpstr>HPV Vaccination</vt:lpstr>
      <vt:lpstr>1-Advisory Committee on Immunization Practices 2-The American Congress of Obstetricians and Gynecologists  3-American Academy of Family Physicians   4-American College Health Association </vt:lpstr>
      <vt:lpstr>Special Cases for HPV Vaccine</vt:lpstr>
      <vt:lpstr>PowerPoint Presentation</vt:lpstr>
      <vt:lpstr>Screening for Cervical Cancer</vt:lpstr>
      <vt:lpstr>Papanicolaou Test (Pap Smear)</vt:lpstr>
      <vt:lpstr>Papanicolaou Test (Pap Smear)</vt:lpstr>
      <vt:lpstr>Cotesting</vt:lpstr>
      <vt:lpstr>PowerPoint Presentation</vt:lpstr>
      <vt:lpstr>PowerPoint Presentation</vt:lpstr>
      <vt:lpstr>Prostate Cancer</vt:lpstr>
      <vt:lpstr>Epidemiology</vt:lpstr>
      <vt:lpstr>PowerPoint Presentation</vt:lpstr>
      <vt:lpstr>PowerPoint Presentation</vt:lpstr>
      <vt:lpstr>PowerPoint Presentation</vt:lpstr>
      <vt:lpstr>Risk Factors</vt:lpstr>
      <vt:lpstr>Screening for Prostate Cancer</vt:lpstr>
      <vt:lpstr>PSA</vt:lpstr>
      <vt:lpstr>PSA </vt:lpstr>
      <vt:lpstr>PSA vs Digital rectal exam</vt:lpstr>
      <vt:lpstr>PowerPoint Presentation</vt:lpstr>
      <vt:lpstr>Colorectal Cancer</vt:lpstr>
      <vt:lpstr>Epidemiology</vt:lpstr>
      <vt:lpstr>Risk Factors</vt:lpstr>
      <vt:lpstr>Screening</vt:lpstr>
      <vt:lpstr>Colonoscopy</vt:lpstr>
      <vt:lpstr>Sigmoidoscopy</vt:lpstr>
      <vt:lpstr>CT Colonography</vt:lpstr>
      <vt:lpstr>Fecal Occult Blood Test</vt:lpstr>
      <vt:lpstr>Cost Effectiveness</vt:lpstr>
      <vt:lpstr>Cost Effectiveness </vt:lpstr>
      <vt:lpstr>Which of the aforementioned screening tests is most cost effective for each cancer? </vt:lpstr>
      <vt:lpstr>Cost Effective Screening Tests</vt:lpstr>
      <vt:lpstr> Q1) Which of the following are the most important and clinically useful risk factors for breast cancer? .</vt:lpstr>
      <vt:lpstr>Q2) Which one of the following is the best screening method for breast cancer in a 45 year old lady ?</vt:lpstr>
      <vt:lpstr>Q3) The most important risk factor regarding cervical cancer is…………?</vt:lpstr>
      <vt:lpstr>Q4) What is the race most associated with prostate cancer?</vt:lpstr>
      <vt:lpstr>Q5) Which of the following could reduce the risk of developing colorectal cancer?</vt:lpstr>
      <vt:lpstr>Thank You</vt:lpstr>
      <vt:lpstr>References</vt:lpstr>
      <vt:lpstr>References</vt:lpstr>
      <vt:lpstr>References</vt:lpstr>
      <vt:lpstr>References</vt:lpstr>
      <vt:lpstr>References</vt:lpstr>
    </vt:vector>
  </TitlesOfParts>
  <Company>جامعة الملك سعود</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Screening for common cancers</dc:title>
  <dc:creator>لجان الأنشطة الطلابية</dc:creator>
  <cp:lastModifiedBy>mohammad enezi</cp:lastModifiedBy>
  <cp:revision>57</cp:revision>
  <dcterms:created xsi:type="dcterms:W3CDTF">2015-01-05T11:49:15Z</dcterms:created>
  <dcterms:modified xsi:type="dcterms:W3CDTF">2015-01-07T09:30:09Z</dcterms:modified>
</cp:coreProperties>
</file>