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56" r:id="rId2"/>
    <p:sldId id="338" r:id="rId3"/>
    <p:sldId id="257" r:id="rId4"/>
    <p:sldId id="259" r:id="rId5"/>
    <p:sldId id="258" r:id="rId6"/>
    <p:sldId id="261" r:id="rId7"/>
    <p:sldId id="262" r:id="rId8"/>
    <p:sldId id="260" r:id="rId9"/>
    <p:sldId id="264" r:id="rId10"/>
    <p:sldId id="265" r:id="rId11"/>
    <p:sldId id="266" r:id="rId12"/>
    <p:sldId id="267" r:id="rId13"/>
    <p:sldId id="268" r:id="rId14"/>
    <p:sldId id="328" r:id="rId15"/>
    <p:sldId id="287" r:id="rId16"/>
    <p:sldId id="283" r:id="rId17"/>
    <p:sldId id="297" r:id="rId18"/>
    <p:sldId id="326" r:id="rId19"/>
    <p:sldId id="290" r:id="rId20"/>
    <p:sldId id="327" r:id="rId21"/>
    <p:sldId id="278" r:id="rId22"/>
    <p:sldId id="281" r:id="rId23"/>
    <p:sldId id="280" r:id="rId24"/>
    <p:sldId id="325" r:id="rId25"/>
    <p:sldId id="288" r:id="rId26"/>
    <p:sldId id="289" r:id="rId27"/>
    <p:sldId id="279" r:id="rId28"/>
    <p:sldId id="299" r:id="rId29"/>
    <p:sldId id="270" r:id="rId30"/>
    <p:sldId id="301" r:id="rId31"/>
    <p:sldId id="271" r:id="rId32"/>
    <p:sldId id="302" r:id="rId33"/>
    <p:sldId id="344" r:id="rId34"/>
    <p:sldId id="272" r:id="rId35"/>
    <p:sldId id="324" r:id="rId36"/>
    <p:sldId id="273" r:id="rId37"/>
    <p:sldId id="284" r:id="rId38"/>
    <p:sldId id="308" r:id="rId39"/>
    <p:sldId id="309" r:id="rId40"/>
    <p:sldId id="310" r:id="rId41"/>
    <p:sldId id="311" r:id="rId42"/>
    <p:sldId id="312" r:id="rId43"/>
    <p:sldId id="313" r:id="rId44"/>
    <p:sldId id="285" r:id="rId45"/>
    <p:sldId id="291" r:id="rId46"/>
    <p:sldId id="292" r:id="rId47"/>
    <p:sldId id="300" r:id="rId48"/>
    <p:sldId id="293" r:id="rId49"/>
    <p:sldId id="286" r:id="rId50"/>
    <p:sldId id="296" r:id="rId51"/>
    <p:sldId id="306" r:id="rId52"/>
    <p:sldId id="295" r:id="rId53"/>
    <p:sldId id="307" r:id="rId54"/>
    <p:sldId id="294" r:id="rId55"/>
    <p:sldId id="305" r:id="rId56"/>
    <p:sldId id="274" r:id="rId57"/>
    <p:sldId id="275" r:id="rId58"/>
    <p:sldId id="276" r:id="rId59"/>
    <p:sldId id="303" r:id="rId60"/>
    <p:sldId id="304" r:id="rId61"/>
    <p:sldId id="314" r:id="rId62"/>
    <p:sldId id="315" r:id="rId63"/>
    <p:sldId id="316" r:id="rId64"/>
    <p:sldId id="318" r:id="rId65"/>
    <p:sldId id="319" r:id="rId66"/>
    <p:sldId id="320" r:id="rId67"/>
    <p:sldId id="321" r:id="rId68"/>
    <p:sldId id="322" r:id="rId69"/>
    <p:sldId id="323" r:id="rId70"/>
    <p:sldId id="329" r:id="rId71"/>
    <p:sldId id="330" r:id="rId72"/>
    <p:sldId id="331" r:id="rId73"/>
    <p:sldId id="332" r:id="rId74"/>
    <p:sldId id="333" r:id="rId75"/>
    <p:sldId id="334" r:id="rId76"/>
    <p:sldId id="335" r:id="rId77"/>
    <p:sldId id="336" r:id="rId78"/>
    <p:sldId id="337" r:id="rId79"/>
    <p:sldId id="339" r:id="rId80"/>
    <p:sldId id="340" r:id="rId81"/>
    <p:sldId id="341" r:id="rId82"/>
    <p:sldId id="342" r:id="rId83"/>
    <p:sldId id="343" r:id="rId84"/>
    <p:sldId id="282"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7518"/>
    <a:srgbClr val="CC0000"/>
    <a:srgbClr val="CC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3983E-299D-43CC-A894-E89676F3E900}" type="datetimeFigureOut">
              <a:rPr lang="en-US" smtClean="0"/>
              <a:t>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6AF3E-1EBF-48CB-A8A3-B0E0CE8AF45B}" type="slidenum">
              <a:rPr lang="en-US" smtClean="0"/>
              <a:t>‹#›</a:t>
            </a:fld>
            <a:endParaRPr lang="en-US"/>
          </a:p>
        </p:txBody>
      </p:sp>
    </p:spTree>
    <p:extLst>
      <p:ext uri="{BB962C8B-B14F-4D97-AF65-F5344CB8AC3E}">
        <p14:creationId xmlns:p14="http://schemas.microsoft.com/office/powerpoint/2010/main" val="214935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13</a:t>
            </a:fld>
            <a:endParaRPr lang="en-US"/>
          </a:p>
        </p:txBody>
      </p:sp>
    </p:spTree>
    <p:extLst>
      <p:ext uri="{BB962C8B-B14F-4D97-AF65-F5344CB8AC3E}">
        <p14:creationId xmlns:p14="http://schemas.microsoft.com/office/powerpoint/2010/main" val="181581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41</a:t>
            </a:fld>
            <a:endParaRPr lang="en-US"/>
          </a:p>
        </p:txBody>
      </p:sp>
    </p:spTree>
    <p:extLst>
      <p:ext uri="{BB962C8B-B14F-4D97-AF65-F5344CB8AC3E}">
        <p14:creationId xmlns:p14="http://schemas.microsoft.com/office/powerpoint/2010/main" val="392151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44A7E33-9294-4FA3-A344-C1BD99A2F267}" type="datetimeFigureOut">
              <a:rPr lang="en-US" smtClean="0"/>
              <a:t>1/8/2015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4B4BD11-6FB2-4F8D-8346-011C8DF9934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4A7E33-9294-4FA3-A344-C1BD99A2F267}"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4BD11-6FB2-4F8D-8346-011C8DF993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44A7E33-9294-4FA3-A344-C1BD99A2F267}" type="datetimeFigureOut">
              <a:rPr lang="en-US" smtClean="0"/>
              <a:t>1/8/2015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4B4BD11-6FB2-4F8D-8346-011C8DF993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44A7E33-9294-4FA3-A344-C1BD99A2F267}"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4B4BD11-6FB2-4F8D-8346-011C8DF99348}"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44A7E33-9294-4FA3-A344-C1BD99A2F267}" type="datetimeFigureOut">
              <a:rPr lang="en-US" smtClean="0"/>
              <a:t>1/8/2015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4B4BD11-6FB2-4F8D-8346-011C8DF9934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44A7E33-9294-4FA3-A344-C1BD99A2F267}" type="datetimeFigureOut">
              <a:rPr lang="en-US" smtClean="0"/>
              <a:t>1/8/2015</a:t>
            </a:fld>
            <a:endParaRPr lang="en-US"/>
          </a:p>
        </p:txBody>
      </p:sp>
      <p:sp>
        <p:nvSpPr>
          <p:cNvPr id="10" name="Slide Number Placeholder 9"/>
          <p:cNvSpPr>
            <a:spLocks noGrp="1"/>
          </p:cNvSpPr>
          <p:nvPr>
            <p:ph type="sldNum" sz="quarter" idx="16"/>
          </p:nvPr>
        </p:nvSpPr>
        <p:spPr/>
        <p:txBody>
          <a:bodyPr rtlCol="0"/>
          <a:lstStyle/>
          <a:p>
            <a:fld id="{C4B4BD11-6FB2-4F8D-8346-011C8DF99348}"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44A7E33-9294-4FA3-A344-C1BD99A2F267}" type="datetimeFigureOut">
              <a:rPr lang="en-US" smtClean="0"/>
              <a:t>1/8/2015</a:t>
            </a:fld>
            <a:endParaRPr lang="en-US"/>
          </a:p>
        </p:txBody>
      </p:sp>
      <p:sp>
        <p:nvSpPr>
          <p:cNvPr id="12" name="Slide Number Placeholder 11"/>
          <p:cNvSpPr>
            <a:spLocks noGrp="1"/>
          </p:cNvSpPr>
          <p:nvPr>
            <p:ph type="sldNum" sz="quarter" idx="16"/>
          </p:nvPr>
        </p:nvSpPr>
        <p:spPr/>
        <p:txBody>
          <a:bodyPr rtlCol="0"/>
          <a:lstStyle/>
          <a:p>
            <a:fld id="{C4B4BD11-6FB2-4F8D-8346-011C8DF99348}"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4A7E33-9294-4FA3-A344-C1BD99A2F267}" type="datetimeFigureOut">
              <a:rPr lang="en-US" smtClean="0"/>
              <a:t>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4B4BD11-6FB2-4F8D-8346-011C8DF993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A7E33-9294-4FA3-A344-C1BD99A2F267}" type="datetimeFigureOut">
              <a:rPr lang="en-US" smtClean="0"/>
              <a:t>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4B4BD11-6FB2-4F8D-8346-011C8DF993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44A7E33-9294-4FA3-A344-C1BD99A2F267}"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4B4BD11-6FB2-4F8D-8346-011C8DF9934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44A7E33-9294-4FA3-A344-C1BD99A2F267}" type="datetimeFigureOut">
              <a:rPr lang="en-US" smtClean="0"/>
              <a:t>1/8/2015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4B4BD11-6FB2-4F8D-8346-011C8DF9934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44A7E33-9294-4FA3-A344-C1BD99A2F267}" type="datetimeFigureOut">
              <a:rPr lang="en-US" smtClean="0"/>
              <a:t>1/8/2015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4B4BD11-6FB2-4F8D-8346-011C8DF993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avert.org/std-pictures.htm" TargetMode="External"/><Relationship Id="rId2" Type="http://schemas.openxmlformats.org/officeDocument/2006/relationships/hyperlink" Target="http://www.bashh.org/documents/3352.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Sexually Transmitted disease </a:t>
            </a:r>
            <a:endParaRPr lang="en-US" dirty="0"/>
          </a:p>
        </p:txBody>
      </p:sp>
      <p:sp>
        <p:nvSpPr>
          <p:cNvPr id="3" name="Subtitle 2"/>
          <p:cNvSpPr>
            <a:spLocks noGrp="1"/>
          </p:cNvSpPr>
          <p:nvPr>
            <p:ph type="subTitle" idx="1"/>
          </p:nvPr>
        </p:nvSpPr>
        <p:spPr/>
        <p:txBody>
          <a:bodyPr>
            <a:normAutofit fontScale="40000" lnSpcReduction="20000"/>
          </a:bodyPr>
          <a:lstStyle/>
          <a:p>
            <a:r>
              <a:rPr lang="en-US" dirty="0" smtClean="0"/>
              <a:t>Mohammad </a:t>
            </a:r>
            <a:r>
              <a:rPr lang="en-US" dirty="0" err="1" smtClean="0"/>
              <a:t>Mahasin</a:t>
            </a:r>
            <a:endParaRPr lang="en-US" dirty="0" smtClean="0"/>
          </a:p>
          <a:p>
            <a:r>
              <a:rPr lang="en-US" dirty="0" smtClean="0"/>
              <a:t>Saleh </a:t>
            </a:r>
            <a:r>
              <a:rPr lang="en-US" dirty="0" err="1" smtClean="0"/>
              <a:t>AlKurini</a:t>
            </a:r>
            <a:endParaRPr lang="en-US" dirty="0" smtClean="0"/>
          </a:p>
          <a:p>
            <a:r>
              <a:rPr lang="en-US" dirty="0" smtClean="0"/>
              <a:t>Faisal </a:t>
            </a:r>
            <a:r>
              <a:rPr lang="en-US" dirty="0" err="1" smtClean="0"/>
              <a:t>AlDawood</a:t>
            </a:r>
            <a:endParaRPr lang="en-US" dirty="0"/>
          </a:p>
        </p:txBody>
      </p:sp>
    </p:spTree>
    <p:extLst>
      <p:ext uri="{BB962C8B-B14F-4D97-AF65-F5344CB8AC3E}">
        <p14:creationId xmlns:p14="http://schemas.microsoft.com/office/powerpoint/2010/main" val="1006799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r>
              <a:rPr lang="en-US" sz="2800" dirty="0" smtClean="0"/>
              <a:t>Viral infections:</a:t>
            </a:r>
            <a:endParaRPr lang="en-US" sz="2800" dirty="0"/>
          </a:p>
          <a:p>
            <a:pPr lvl="1"/>
            <a:r>
              <a:rPr lang="en-US" sz="2500" dirty="0" smtClean="0"/>
              <a:t>Human </a:t>
            </a:r>
            <a:r>
              <a:rPr lang="en-US" sz="2500" dirty="0"/>
              <a:t>papillomavirus (causes genital warts and certain subtypes lead to cervical cancer in </a:t>
            </a:r>
            <a:r>
              <a:rPr lang="en-US" sz="2500" dirty="0" smtClean="0"/>
              <a:t>women)</a:t>
            </a:r>
          </a:p>
          <a:p>
            <a:pPr lvl="1"/>
            <a:r>
              <a:rPr lang="en-US" sz="2500" dirty="0" smtClean="0"/>
              <a:t>Herpes </a:t>
            </a:r>
            <a:r>
              <a:rPr lang="en-US" sz="2500" dirty="0"/>
              <a:t>simplex </a:t>
            </a:r>
            <a:r>
              <a:rPr lang="en-US" sz="2500" dirty="0" smtClean="0"/>
              <a:t>virus type </a:t>
            </a:r>
            <a:r>
              <a:rPr lang="en-US" sz="2500" dirty="0"/>
              <a:t>1 and type 2 (causes genital </a:t>
            </a:r>
            <a:r>
              <a:rPr lang="en-US" sz="2500" dirty="0" smtClean="0"/>
              <a:t>herpes)</a:t>
            </a:r>
            <a:endParaRPr lang="en-US" sz="2500" dirty="0"/>
          </a:p>
          <a:p>
            <a:pPr lvl="1"/>
            <a:r>
              <a:rPr lang="en-US" sz="2500" dirty="0" smtClean="0"/>
              <a:t>Human </a:t>
            </a:r>
            <a:r>
              <a:rPr lang="en-US" sz="2500" dirty="0"/>
              <a:t>I</a:t>
            </a:r>
            <a:r>
              <a:rPr lang="en-US" sz="2500" dirty="0" smtClean="0"/>
              <a:t>mmunodeficiency </a:t>
            </a:r>
            <a:r>
              <a:rPr lang="en-US" sz="2500" dirty="0"/>
              <a:t>V</a:t>
            </a:r>
            <a:r>
              <a:rPr lang="en-US" sz="2500" dirty="0" smtClean="0"/>
              <a:t>irus (causes AIDS)</a:t>
            </a:r>
          </a:p>
          <a:p>
            <a:pPr lvl="1"/>
            <a:r>
              <a:rPr lang="en-US" sz="2500" dirty="0" smtClean="0"/>
              <a:t>Hepatitis B virus (causes hepatitis and chronic cases may lead to cancer of the liver)</a:t>
            </a:r>
          </a:p>
          <a:p>
            <a:endParaRPr lang="en-US" sz="2500" dirty="0" smtClean="0"/>
          </a:p>
          <a:p>
            <a:r>
              <a:rPr lang="en-US" sz="2800" dirty="0" smtClean="0"/>
              <a:t>Parasitic infections:</a:t>
            </a:r>
            <a:endParaRPr lang="en-US" sz="2800" dirty="0"/>
          </a:p>
          <a:p>
            <a:pPr lvl="1"/>
            <a:r>
              <a:rPr lang="en-US" sz="2500" dirty="0" err="1" smtClean="0"/>
              <a:t>Trichomonas</a:t>
            </a:r>
            <a:r>
              <a:rPr lang="en-US" sz="2500" dirty="0" smtClean="0"/>
              <a:t> </a:t>
            </a:r>
            <a:r>
              <a:rPr lang="en-US" sz="2500" dirty="0" err="1" smtClean="0"/>
              <a:t>vaginalis</a:t>
            </a:r>
            <a:r>
              <a:rPr lang="en-US" sz="2500" dirty="0" smtClean="0"/>
              <a:t> (causes </a:t>
            </a:r>
            <a:r>
              <a:rPr lang="en-US" sz="2500" dirty="0" err="1" smtClean="0"/>
              <a:t>trichomoniasis</a:t>
            </a:r>
            <a:r>
              <a:rPr lang="en-US" sz="2500" dirty="0" smtClean="0"/>
              <a:t>)</a:t>
            </a:r>
          </a:p>
          <a:p>
            <a:endParaRPr lang="en-US" sz="2500" dirty="0"/>
          </a:p>
        </p:txBody>
      </p:sp>
    </p:spTree>
    <p:extLst>
      <p:ext uri="{BB962C8B-B14F-4D97-AF65-F5344CB8AC3E}">
        <p14:creationId xmlns:p14="http://schemas.microsoft.com/office/powerpoint/2010/main" val="768154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Chlamydia trachomatis</a:t>
            </a:r>
            <a:endParaRPr lang="en-US" dirty="0"/>
          </a:p>
        </p:txBody>
      </p:sp>
      <p:sp>
        <p:nvSpPr>
          <p:cNvPr id="3" name="Content Placeholder 2"/>
          <p:cNvSpPr>
            <a:spLocks noGrp="1"/>
          </p:cNvSpPr>
          <p:nvPr>
            <p:ph sz="quarter" idx="1"/>
          </p:nvPr>
        </p:nvSpPr>
        <p:spPr/>
        <p:txBody>
          <a:bodyPr>
            <a:normAutofit/>
          </a:bodyPr>
          <a:lstStyle/>
          <a:p>
            <a:r>
              <a:rPr lang="en-US" sz="2800" dirty="0" smtClean="0"/>
              <a:t>It is the most common </a:t>
            </a:r>
            <a:r>
              <a:rPr lang="en-US" sz="2800" dirty="0" smtClean="0">
                <a:solidFill>
                  <a:srgbClr val="FF0000"/>
                </a:solidFill>
              </a:rPr>
              <a:t>bacterial</a:t>
            </a:r>
            <a:r>
              <a:rPr lang="en-US" sz="2800" dirty="0" smtClean="0"/>
              <a:t> STI in the world.</a:t>
            </a:r>
          </a:p>
          <a:p>
            <a:r>
              <a:rPr lang="en-US" sz="2800" dirty="0" smtClean="0">
                <a:solidFill>
                  <a:srgbClr val="FF0000"/>
                </a:solidFill>
              </a:rPr>
              <a:t>It is the most common STI in KSA</a:t>
            </a:r>
          </a:p>
          <a:p>
            <a:r>
              <a:rPr lang="en-US" sz="2800" dirty="0" smtClean="0"/>
              <a:t>Etiology:</a:t>
            </a:r>
          </a:p>
          <a:p>
            <a:pPr lvl="1"/>
            <a:r>
              <a:rPr lang="en-US" sz="2500" dirty="0" smtClean="0"/>
              <a:t>It is caused by the bacterium Chlamydia trachomatis.</a:t>
            </a:r>
            <a:endParaRPr lang="en-US" sz="2500" dirty="0"/>
          </a:p>
          <a:p>
            <a:pPr lvl="1"/>
            <a:r>
              <a:rPr lang="en-US" sz="2500" dirty="0" smtClean="0"/>
              <a:t>It has an incubation period of 1–3 weeks.</a:t>
            </a:r>
          </a:p>
          <a:p>
            <a:r>
              <a:rPr lang="en-US" sz="2800" dirty="0" smtClean="0"/>
              <a:t>Mode of transmission</a:t>
            </a:r>
            <a:r>
              <a:rPr lang="en-US" sz="2500" dirty="0" smtClean="0"/>
              <a:t>:</a:t>
            </a:r>
          </a:p>
          <a:p>
            <a:pPr lvl="1"/>
            <a:r>
              <a:rPr lang="en-US" sz="2500" dirty="0" smtClean="0"/>
              <a:t>Sexual contact</a:t>
            </a:r>
          </a:p>
          <a:p>
            <a:r>
              <a:rPr lang="en-US" sz="2800" dirty="0" smtClean="0"/>
              <a:t>It is mostly asymptomatic ( 80% of women, 50% of men)</a:t>
            </a:r>
          </a:p>
          <a:p>
            <a:endParaRPr lang="en-US" sz="2500" dirty="0"/>
          </a:p>
        </p:txBody>
      </p:sp>
    </p:spTree>
    <p:extLst>
      <p:ext uri="{BB962C8B-B14F-4D97-AF65-F5344CB8AC3E}">
        <p14:creationId xmlns:p14="http://schemas.microsoft.com/office/powerpoint/2010/main" val="2046140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69735179"/>
              </p:ext>
            </p:extLst>
          </p:nvPr>
        </p:nvGraphicFramePr>
        <p:xfrm>
          <a:off x="612775" y="1600200"/>
          <a:ext cx="8153400" cy="3688080"/>
        </p:xfrm>
        <a:graphic>
          <a:graphicData uri="http://schemas.openxmlformats.org/drawingml/2006/table">
            <a:tbl>
              <a:tblPr firstRow="1" bandRow="1">
                <a:tableStyleId>{5C22544A-7EE6-4342-B048-85BDC9FD1C3A}</a:tableStyleId>
              </a:tblPr>
              <a:tblGrid>
                <a:gridCol w="4076700"/>
                <a:gridCol w="4076700"/>
              </a:tblGrid>
              <a:tr h="327212">
                <a:tc>
                  <a:txBody>
                    <a:bodyPr/>
                    <a:lstStyle/>
                    <a:p>
                      <a:pPr algn="ctr"/>
                      <a:r>
                        <a:rPr lang="en-US" sz="2500" dirty="0" smtClean="0"/>
                        <a:t>Males</a:t>
                      </a:r>
                      <a:endParaRPr lang="en-US" sz="2500" dirty="0"/>
                    </a:p>
                  </a:txBody>
                  <a:tcPr marL="90593" marR="90593"/>
                </a:tc>
                <a:tc>
                  <a:txBody>
                    <a:bodyPr/>
                    <a:lstStyle/>
                    <a:p>
                      <a:pPr algn="ctr"/>
                      <a:r>
                        <a:rPr lang="en-US" sz="2500" dirty="0" smtClean="0"/>
                        <a:t>Females</a:t>
                      </a:r>
                      <a:endParaRPr lang="en-US" sz="2500" dirty="0"/>
                    </a:p>
                  </a:txBody>
                  <a:tcPr marL="90593" marR="90593"/>
                </a:tc>
              </a:tr>
              <a:tr h="322729">
                <a:tc gridSpan="2">
                  <a:txBody>
                    <a:bodyPr/>
                    <a:lstStyle/>
                    <a:p>
                      <a:pPr algn="ctr"/>
                      <a:r>
                        <a:rPr lang="en-US" sz="2500" dirty="0" smtClean="0"/>
                        <a:t>Painful urination</a:t>
                      </a:r>
                      <a:endParaRPr lang="en-US" sz="2500" dirty="0"/>
                    </a:p>
                  </a:txBody>
                  <a:tcPr marL="90593" marR="90593"/>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p>
                  </a:txBody>
                  <a:tcPr marL="90593" marR="90593"/>
                </a:tc>
              </a:tr>
              <a:tr h="327212">
                <a:tc gridSpan="2">
                  <a:txBody>
                    <a:bodyPr/>
                    <a:lstStyle/>
                    <a:p>
                      <a:pPr algn="ctr"/>
                      <a:r>
                        <a:rPr lang="en-US" sz="2500" dirty="0" smtClean="0"/>
                        <a:t>Burning  Sensation on</a:t>
                      </a:r>
                      <a:r>
                        <a:rPr lang="en-US" sz="2500" baseline="0" dirty="0" smtClean="0"/>
                        <a:t> the genitalia </a:t>
                      </a:r>
                      <a:endParaRPr lang="en-US" sz="2500" dirty="0"/>
                    </a:p>
                  </a:txBody>
                  <a:tcPr marL="90593" marR="90593"/>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p>
                  </a:txBody>
                  <a:tcPr marL="90593" marR="90593"/>
                </a:tc>
              </a:tr>
              <a:tr h="327212">
                <a:tc>
                  <a:txBody>
                    <a:bodyPr/>
                    <a:lstStyle/>
                    <a:p>
                      <a:pPr algn="ctr"/>
                      <a:r>
                        <a:rPr lang="en-US" sz="2500" dirty="0" smtClean="0"/>
                        <a:t>Cloudy or clear discharge from the penis</a:t>
                      </a:r>
                      <a:endParaRPr lang="en-US" sz="2500" dirty="0"/>
                    </a:p>
                  </a:txBody>
                  <a:tcPr marL="90593" marR="90593"/>
                </a:tc>
                <a:tc>
                  <a:txBody>
                    <a:bodyPr/>
                    <a:lstStyle/>
                    <a:p>
                      <a:pPr algn="ctr"/>
                      <a:r>
                        <a:rPr lang="en-US" sz="2500" baseline="0" dirty="0" smtClean="0"/>
                        <a:t> Abnormal v</a:t>
                      </a:r>
                      <a:r>
                        <a:rPr lang="en-US" sz="2500" dirty="0" smtClean="0"/>
                        <a:t>aginal</a:t>
                      </a:r>
                      <a:r>
                        <a:rPr lang="en-US" sz="2500" baseline="0" dirty="0" smtClean="0"/>
                        <a:t> discharge</a:t>
                      </a:r>
                      <a:endParaRPr lang="en-US" sz="2500" dirty="0" smtClean="0"/>
                    </a:p>
                  </a:txBody>
                  <a:tcPr marL="90593" marR="90593"/>
                </a:tc>
              </a:tr>
              <a:tr h="327212">
                <a:tc>
                  <a:txBody>
                    <a:bodyPr/>
                    <a:lstStyle/>
                    <a:p>
                      <a:pPr algn="ctr"/>
                      <a:r>
                        <a:rPr lang="en-US" sz="2500" dirty="0" smtClean="0"/>
                        <a:t>Painful and  swollen testicles</a:t>
                      </a:r>
                      <a:r>
                        <a:rPr lang="en-US" sz="2500" baseline="0" dirty="0" smtClean="0"/>
                        <a:t> </a:t>
                      </a:r>
                      <a:endParaRPr lang="en-US" sz="2500" dirty="0"/>
                    </a:p>
                  </a:txBody>
                  <a:tcPr marL="90593" marR="90593"/>
                </a:tc>
                <a:tc>
                  <a:txBody>
                    <a:bodyPr/>
                    <a:lstStyle/>
                    <a:p>
                      <a:pPr algn="ctr"/>
                      <a:r>
                        <a:rPr lang="en-US" sz="2500" dirty="0" smtClean="0"/>
                        <a:t>Pain during intercourse</a:t>
                      </a:r>
                    </a:p>
                  </a:txBody>
                  <a:tcPr marL="90593" marR="90593"/>
                </a:tc>
              </a:tr>
              <a:tr h="327212">
                <a:tc>
                  <a:txBody>
                    <a:bodyPr/>
                    <a:lstStyle/>
                    <a:p>
                      <a:pPr algn="ctr"/>
                      <a:endParaRPr lang="en-US" sz="2500" dirty="0"/>
                    </a:p>
                  </a:txBody>
                  <a:tcPr marL="90593" marR="90593"/>
                </a:tc>
                <a:tc>
                  <a:txBody>
                    <a:bodyPr/>
                    <a:lstStyle/>
                    <a:p>
                      <a:pPr algn="ctr"/>
                      <a:r>
                        <a:rPr lang="en-US" sz="2500" dirty="0" smtClean="0"/>
                        <a:t>Abdominal pain with fever</a:t>
                      </a:r>
                      <a:endParaRPr lang="en-US" sz="2500" dirty="0"/>
                    </a:p>
                  </a:txBody>
                  <a:tcPr marL="90593" marR="90593"/>
                </a:tc>
              </a:tr>
              <a:tr h="327212">
                <a:tc>
                  <a:txBody>
                    <a:bodyPr/>
                    <a:lstStyle/>
                    <a:p>
                      <a:pPr algn="ctr"/>
                      <a:endParaRPr lang="en-US" sz="2500" dirty="0"/>
                    </a:p>
                  </a:txBody>
                  <a:tcPr marL="90593" marR="90593"/>
                </a:tc>
                <a:tc>
                  <a:txBody>
                    <a:bodyPr/>
                    <a:lstStyle/>
                    <a:p>
                      <a:pPr algn="ctr"/>
                      <a:r>
                        <a:rPr lang="en-US" sz="2500" dirty="0" smtClean="0"/>
                        <a:t>Intermenstrual</a:t>
                      </a:r>
                      <a:r>
                        <a:rPr lang="en-US" sz="2500" baseline="0" dirty="0" smtClean="0"/>
                        <a:t> bleeding</a:t>
                      </a:r>
                      <a:endParaRPr lang="en-US" sz="2500" dirty="0"/>
                    </a:p>
                  </a:txBody>
                  <a:tcPr marL="90593" marR="90593"/>
                </a:tc>
              </a:tr>
            </a:tbl>
          </a:graphicData>
        </a:graphic>
      </p:graphicFrame>
    </p:spTree>
    <p:extLst>
      <p:ext uri="{BB962C8B-B14F-4D97-AF65-F5344CB8AC3E}">
        <p14:creationId xmlns:p14="http://schemas.microsoft.com/office/powerpoint/2010/main" val="388001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Diagnosis and Treatment</a:t>
            </a:r>
            <a:endParaRPr lang="en-US" dirty="0"/>
          </a:p>
        </p:txBody>
      </p:sp>
      <p:sp>
        <p:nvSpPr>
          <p:cNvPr id="3" name="Content Placeholder 2"/>
          <p:cNvSpPr>
            <a:spLocks noGrp="1"/>
          </p:cNvSpPr>
          <p:nvPr>
            <p:ph sz="quarter" idx="1"/>
          </p:nvPr>
        </p:nvSpPr>
        <p:spPr/>
        <p:txBody>
          <a:bodyPr>
            <a:noAutofit/>
          </a:bodyPr>
          <a:lstStyle/>
          <a:p>
            <a:r>
              <a:rPr lang="en-US" sz="2800" dirty="0" smtClean="0"/>
              <a:t>Diagnosis: Using the following methods after a </a:t>
            </a:r>
            <a:r>
              <a:rPr lang="en-US" sz="2800" u="sng" dirty="0" smtClean="0"/>
              <a:t>urine sample</a:t>
            </a:r>
            <a:r>
              <a:rPr lang="en-US" sz="2800" dirty="0" smtClean="0"/>
              <a:t> (specimen of choice) or </a:t>
            </a:r>
            <a:r>
              <a:rPr lang="en-US" sz="2800" u="sng" dirty="0" smtClean="0"/>
              <a:t>swab</a:t>
            </a:r>
            <a:r>
              <a:rPr lang="en-US" sz="2800" dirty="0" smtClean="0"/>
              <a:t> is obtained:</a:t>
            </a:r>
          </a:p>
          <a:p>
            <a:pPr lvl="1"/>
            <a:r>
              <a:rPr lang="en-US" sz="2500" dirty="0" smtClean="0"/>
              <a:t>Nucleic acid amplification test (NAAT) </a:t>
            </a:r>
          </a:p>
          <a:p>
            <a:pPr lvl="1"/>
            <a:r>
              <a:rPr lang="en-US" sz="2500" dirty="0" smtClean="0"/>
              <a:t>Direct fluorescent </a:t>
            </a:r>
            <a:r>
              <a:rPr lang="en-US" sz="2500" dirty="0"/>
              <a:t>antibody </a:t>
            </a:r>
            <a:r>
              <a:rPr lang="en-US" sz="2500" dirty="0" smtClean="0"/>
              <a:t>test</a:t>
            </a:r>
          </a:p>
          <a:p>
            <a:pPr lvl="1"/>
            <a:r>
              <a:rPr lang="en-US" sz="2500" dirty="0" smtClean="0"/>
              <a:t>EIA </a:t>
            </a:r>
          </a:p>
          <a:p>
            <a:pPr marL="0" indent="0">
              <a:buNone/>
            </a:pPr>
            <a:endParaRPr lang="en-US" sz="2500" dirty="0" smtClean="0"/>
          </a:p>
          <a:p>
            <a:r>
              <a:rPr lang="en-US" sz="2800" dirty="0" smtClean="0"/>
              <a:t>Treatment:</a:t>
            </a:r>
          </a:p>
          <a:p>
            <a:pPr lvl="1"/>
            <a:r>
              <a:rPr lang="en-US" sz="2500" dirty="0" err="1" smtClean="0"/>
              <a:t>Tetracyclines</a:t>
            </a:r>
            <a:r>
              <a:rPr lang="en-US" sz="2500" dirty="0" smtClean="0"/>
              <a:t> or Macrolides antibiotics such as </a:t>
            </a:r>
            <a:r>
              <a:rPr lang="en-US" sz="2500" u="sng" dirty="0" smtClean="0"/>
              <a:t>Azithromycin</a:t>
            </a:r>
            <a:r>
              <a:rPr lang="en-US" sz="2500" dirty="0"/>
              <a:t> </a:t>
            </a:r>
            <a:r>
              <a:rPr lang="en-US" sz="2500" dirty="0" smtClean="0"/>
              <a:t>or </a:t>
            </a:r>
            <a:r>
              <a:rPr lang="en-US" sz="2500" u="sng" dirty="0" smtClean="0"/>
              <a:t>Doxycycline</a:t>
            </a:r>
            <a:r>
              <a:rPr lang="en-US" sz="2500" dirty="0" smtClean="0"/>
              <a:t> .</a:t>
            </a:r>
            <a:endParaRPr lang="en-US" sz="2500" u="sng" dirty="0"/>
          </a:p>
          <a:p>
            <a:pPr lvl="1"/>
            <a:r>
              <a:rPr lang="en-US" sz="2500" dirty="0" smtClean="0"/>
              <a:t>In </a:t>
            </a:r>
            <a:r>
              <a:rPr lang="en-US" sz="2500" dirty="0" smtClean="0">
                <a:solidFill>
                  <a:srgbClr val="FF0000"/>
                </a:solidFill>
              </a:rPr>
              <a:t>pregnancy</a:t>
            </a:r>
            <a:r>
              <a:rPr lang="en-US" sz="2500" dirty="0" smtClean="0"/>
              <a:t>, </a:t>
            </a:r>
            <a:r>
              <a:rPr lang="en-US" sz="2500" u="sng" dirty="0" smtClean="0"/>
              <a:t>Erythromycin</a:t>
            </a:r>
            <a:r>
              <a:rPr lang="en-US" sz="2500" dirty="0" smtClean="0"/>
              <a:t> is the drug of choice.</a:t>
            </a:r>
            <a:endParaRPr lang="en-US" sz="2500" u="sng" dirty="0"/>
          </a:p>
        </p:txBody>
      </p:sp>
    </p:spTree>
    <p:extLst>
      <p:ext uri="{BB962C8B-B14F-4D97-AF65-F5344CB8AC3E}">
        <p14:creationId xmlns:p14="http://schemas.microsoft.com/office/powerpoint/2010/main" val="184520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sz="quarter" idx="1"/>
          </p:nvPr>
        </p:nvSpPr>
        <p:spPr/>
        <p:txBody>
          <a:bodyPr/>
          <a:lstStyle/>
          <a:p>
            <a:r>
              <a:rPr lang="en-US" dirty="0" smtClean="0"/>
              <a:t>Women</a:t>
            </a:r>
          </a:p>
          <a:p>
            <a:pPr lvl="1"/>
            <a:r>
              <a:rPr lang="en-US" dirty="0" smtClean="0"/>
              <a:t>Pelvic inflammatory disease</a:t>
            </a:r>
          </a:p>
          <a:p>
            <a:pPr lvl="1"/>
            <a:r>
              <a:rPr lang="en-US" dirty="0" smtClean="0"/>
              <a:t>Cervicitis</a:t>
            </a:r>
          </a:p>
          <a:p>
            <a:pPr lvl="1"/>
            <a:r>
              <a:rPr lang="en-US" dirty="0" err="1" smtClean="0"/>
              <a:t>Salpingitis</a:t>
            </a:r>
            <a:r>
              <a:rPr lang="en-US" dirty="0" smtClean="0"/>
              <a:t> (causing ectopic pregnancy)</a:t>
            </a:r>
          </a:p>
          <a:p>
            <a:pPr lvl="1"/>
            <a:endParaRPr lang="en-US" dirty="0"/>
          </a:p>
          <a:p>
            <a:r>
              <a:rPr lang="en-US" dirty="0" smtClean="0"/>
              <a:t>Men</a:t>
            </a:r>
          </a:p>
          <a:p>
            <a:pPr lvl="1"/>
            <a:r>
              <a:rPr lang="en-US" dirty="0" smtClean="0"/>
              <a:t>Urethritis</a:t>
            </a:r>
          </a:p>
          <a:p>
            <a:pPr lvl="1"/>
            <a:r>
              <a:rPr lang="en-US" dirty="0" smtClean="0"/>
              <a:t>Epididymitis</a:t>
            </a:r>
          </a:p>
          <a:p>
            <a:pPr lvl="1"/>
            <a:r>
              <a:rPr lang="en-US" dirty="0" smtClean="0"/>
              <a:t>Reactive arthritis</a:t>
            </a:r>
          </a:p>
        </p:txBody>
      </p:sp>
    </p:spTree>
    <p:extLst>
      <p:ext uri="{BB962C8B-B14F-4D97-AF65-F5344CB8AC3E}">
        <p14:creationId xmlns:p14="http://schemas.microsoft.com/office/powerpoint/2010/main" val="2926613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600" y="2227996"/>
            <a:ext cx="3886200" cy="329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845050" y="2187350"/>
            <a:ext cx="3886200" cy="337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5943600"/>
            <a:ext cx="8001000" cy="477054"/>
          </a:xfrm>
          <a:prstGeom prst="rect">
            <a:avLst/>
          </a:prstGeom>
          <a:noFill/>
        </p:spPr>
        <p:txBody>
          <a:bodyPr wrap="square" rtlCol="0">
            <a:spAutoFit/>
          </a:bodyPr>
          <a:lstStyle/>
          <a:p>
            <a:r>
              <a:rPr lang="en-US" sz="2500" dirty="0" err="1">
                <a:ea typeface="+mj-ea"/>
                <a:cs typeface="+mj-cs"/>
              </a:rPr>
              <a:t>Mucopurulent</a:t>
            </a:r>
            <a:r>
              <a:rPr lang="en-US" sz="2500" dirty="0">
                <a:ea typeface="+mj-ea"/>
                <a:cs typeface="+mj-cs"/>
              </a:rPr>
              <a:t> discharge in Cervix</a:t>
            </a:r>
            <a:r>
              <a:rPr lang="en-US" sz="2500" dirty="0" smtClean="0"/>
              <a:t>		</a:t>
            </a:r>
            <a:r>
              <a:rPr lang="en-US" sz="2500" dirty="0" err="1">
                <a:ea typeface="+mj-ea"/>
                <a:cs typeface="+mj-cs"/>
              </a:rPr>
              <a:t>Proctitis</a:t>
            </a:r>
            <a:endParaRPr lang="en-US" sz="2500" dirty="0">
              <a:ea typeface="+mj-ea"/>
              <a:cs typeface="+mj-cs"/>
            </a:endParaRPr>
          </a:p>
        </p:txBody>
      </p:sp>
    </p:spTree>
    <p:extLst>
      <p:ext uri="{BB962C8B-B14F-4D97-AF65-F5344CB8AC3E}">
        <p14:creationId xmlns:p14="http://schemas.microsoft.com/office/powerpoint/2010/main" val="882536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Trichomoniasis</a:t>
            </a:r>
            <a:endParaRPr lang="en-US" dirty="0"/>
          </a:p>
        </p:txBody>
      </p:sp>
      <p:sp>
        <p:nvSpPr>
          <p:cNvPr id="3" name="Content Placeholder 2"/>
          <p:cNvSpPr>
            <a:spLocks noGrp="1"/>
          </p:cNvSpPr>
          <p:nvPr>
            <p:ph sz="quarter" idx="1"/>
          </p:nvPr>
        </p:nvSpPr>
        <p:spPr>
          <a:xfrm>
            <a:off x="457200" y="1600200"/>
            <a:ext cx="8153400" cy="4525963"/>
          </a:xfrm>
        </p:spPr>
        <p:txBody>
          <a:bodyPr>
            <a:normAutofit/>
          </a:bodyPr>
          <a:lstStyle/>
          <a:p>
            <a:r>
              <a:rPr lang="en-US" sz="2800" dirty="0" smtClean="0"/>
              <a:t>Etiology:</a:t>
            </a:r>
          </a:p>
          <a:p>
            <a:pPr lvl="1"/>
            <a:r>
              <a:rPr lang="en-US" sz="2500" i="1" dirty="0" err="1"/>
              <a:t>Trichomonas</a:t>
            </a:r>
            <a:r>
              <a:rPr lang="en-US" sz="2500" i="1" dirty="0"/>
              <a:t> </a:t>
            </a:r>
            <a:r>
              <a:rPr lang="en-US" sz="2500" i="1" dirty="0" err="1"/>
              <a:t>Vaginalis</a:t>
            </a:r>
            <a:r>
              <a:rPr lang="en-US" sz="2500" i="1" dirty="0"/>
              <a:t> </a:t>
            </a:r>
            <a:r>
              <a:rPr lang="en-US" sz="2500" dirty="0"/>
              <a:t>(Flagellated </a:t>
            </a:r>
            <a:r>
              <a:rPr lang="en-US" sz="2500" dirty="0" smtClean="0"/>
              <a:t>protozoa), it can attach to the squamous </a:t>
            </a:r>
            <a:r>
              <a:rPr lang="en-US" sz="2500" dirty="0"/>
              <a:t>epithelium infecting the vagina and urethra. </a:t>
            </a:r>
            <a:endParaRPr lang="en-US" sz="2500" dirty="0" smtClean="0"/>
          </a:p>
          <a:p>
            <a:endParaRPr lang="en-US" sz="2800" dirty="0" smtClean="0"/>
          </a:p>
          <a:p>
            <a:r>
              <a:rPr lang="en-US" sz="2800" dirty="0" smtClean="0"/>
              <a:t>Mode of transmission:</a:t>
            </a:r>
          </a:p>
          <a:p>
            <a:pPr lvl="1"/>
            <a:r>
              <a:rPr lang="en-US" sz="2500" dirty="0" smtClean="0"/>
              <a:t>Sexual contact.</a:t>
            </a:r>
          </a:p>
          <a:p>
            <a:pPr lvl="1"/>
            <a:r>
              <a:rPr lang="en-US" sz="2500" dirty="0" err="1" smtClean="0"/>
              <a:t>Perinatally</a:t>
            </a:r>
            <a:r>
              <a:rPr lang="en-US" sz="2500" dirty="0" smtClean="0"/>
              <a:t>, from mother to child.</a:t>
            </a:r>
          </a:p>
        </p:txBody>
      </p:sp>
    </p:spTree>
    <p:extLst>
      <p:ext uri="{BB962C8B-B14F-4D97-AF65-F5344CB8AC3E}">
        <p14:creationId xmlns:p14="http://schemas.microsoft.com/office/powerpoint/2010/main" val="3556211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sz="quarter" idx="1"/>
          </p:nvPr>
        </p:nvSpPr>
        <p:spPr>
          <a:xfrm>
            <a:off x="609600" y="1589567"/>
            <a:ext cx="7924800" cy="4572000"/>
          </a:xfrm>
        </p:spPr>
        <p:txBody>
          <a:bodyPr>
            <a:normAutofit fontScale="92500" lnSpcReduction="20000"/>
          </a:bodyPr>
          <a:lstStyle/>
          <a:p>
            <a:r>
              <a:rPr lang="en-US" dirty="0" smtClean="0"/>
              <a:t>Men:</a:t>
            </a:r>
          </a:p>
          <a:p>
            <a:pPr lvl="1"/>
            <a:r>
              <a:rPr lang="en-US" dirty="0"/>
              <a:t> usually present as the </a:t>
            </a:r>
            <a:r>
              <a:rPr lang="en-US" dirty="0" err="1"/>
              <a:t>asymptomtic</a:t>
            </a:r>
            <a:r>
              <a:rPr lang="en-US" dirty="0"/>
              <a:t> sexual partners of infected women.</a:t>
            </a:r>
          </a:p>
          <a:p>
            <a:pPr lvl="1"/>
            <a:r>
              <a:rPr lang="en-US" dirty="0"/>
              <a:t>They may complain of urethral discharge, irritation or urinary frequency.</a:t>
            </a:r>
          </a:p>
          <a:p>
            <a:r>
              <a:rPr lang="en-US" dirty="0" smtClean="0"/>
              <a:t>Women:</a:t>
            </a:r>
          </a:p>
          <a:p>
            <a:pPr lvl="1"/>
            <a:r>
              <a:rPr lang="en-US" dirty="0" smtClean="0"/>
              <a:t>The major complaint are vaginal discharge </a:t>
            </a:r>
          </a:p>
          <a:p>
            <a:pPr lvl="1"/>
            <a:r>
              <a:rPr lang="en-US" dirty="0" smtClean="0"/>
              <a:t>Local irritation.</a:t>
            </a:r>
          </a:p>
          <a:p>
            <a:pPr lvl="1"/>
            <a:r>
              <a:rPr lang="en-US" dirty="0"/>
              <a:t>Examination often reveals a frothy yellowish vaginal </a:t>
            </a:r>
            <a:r>
              <a:rPr lang="en-US" dirty="0" smtClean="0"/>
              <a:t>discharge and </a:t>
            </a:r>
            <a:r>
              <a:rPr lang="en-US" dirty="0"/>
              <a:t>erythematous vaginal walls. </a:t>
            </a:r>
            <a:endParaRPr lang="en-US" dirty="0" smtClean="0"/>
          </a:p>
          <a:p>
            <a:pPr lvl="1"/>
            <a:r>
              <a:rPr lang="en-US" dirty="0" smtClean="0"/>
              <a:t>The </a:t>
            </a:r>
            <a:r>
              <a:rPr lang="en-US" dirty="0"/>
              <a:t>cervix may </a:t>
            </a:r>
            <a:r>
              <a:rPr lang="en-US" dirty="0" smtClean="0"/>
              <a:t>have multiple </a:t>
            </a:r>
            <a:r>
              <a:rPr lang="en-US" dirty="0"/>
              <a:t>small </a:t>
            </a:r>
            <a:r>
              <a:rPr lang="en-US" dirty="0" smtClean="0"/>
              <a:t>hemorrhagic </a:t>
            </a:r>
            <a:r>
              <a:rPr lang="en-US" dirty="0"/>
              <a:t>areas which lead to the </a:t>
            </a:r>
            <a:r>
              <a:rPr lang="en-US" dirty="0" smtClean="0"/>
              <a:t>description ‘strawberry </a:t>
            </a:r>
            <a:r>
              <a:rPr lang="en-US" dirty="0"/>
              <a:t>cervix</a:t>
            </a:r>
            <a:r>
              <a:rPr lang="en-US" dirty="0" smtClean="0"/>
              <a:t>’.</a:t>
            </a:r>
            <a:endParaRPr lang="en-US" dirty="0"/>
          </a:p>
          <a:p>
            <a:endParaRPr lang="en-US" dirty="0" smtClean="0"/>
          </a:p>
          <a:p>
            <a:endParaRPr lang="en-US" dirty="0"/>
          </a:p>
          <a:p>
            <a:endParaRPr lang="en-US" dirty="0" smtClean="0"/>
          </a:p>
          <a:p>
            <a:pPr marL="365760" lvl="1" indent="0">
              <a:buNone/>
            </a:pPr>
            <a:endParaRPr lang="en-US" dirty="0" smtClean="0"/>
          </a:p>
          <a:p>
            <a:endParaRPr lang="en-US" dirty="0"/>
          </a:p>
        </p:txBody>
      </p:sp>
    </p:spTree>
    <p:extLst>
      <p:ext uri="{BB962C8B-B14F-4D97-AF65-F5344CB8AC3E}">
        <p14:creationId xmlns:p14="http://schemas.microsoft.com/office/powerpoint/2010/main" val="1602296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9600" y="1600200"/>
            <a:ext cx="5257800" cy="3863294"/>
          </a:xfrm>
        </p:spPr>
      </p:pic>
      <p:sp>
        <p:nvSpPr>
          <p:cNvPr id="4" name="Content Placeholder 3"/>
          <p:cNvSpPr>
            <a:spLocks noGrp="1"/>
          </p:cNvSpPr>
          <p:nvPr>
            <p:ph sz="quarter" idx="2"/>
          </p:nvPr>
        </p:nvSpPr>
        <p:spPr>
          <a:xfrm>
            <a:off x="609600" y="5638800"/>
            <a:ext cx="3886200" cy="751367"/>
          </a:xfrm>
        </p:spPr>
        <p:txBody>
          <a:bodyPr/>
          <a:lstStyle/>
          <a:p>
            <a:r>
              <a:rPr lang="en-US" dirty="0" smtClean="0"/>
              <a:t>Strawberry cervix</a:t>
            </a:r>
            <a:endParaRPr lang="en-US" dirty="0"/>
          </a:p>
        </p:txBody>
      </p:sp>
    </p:spTree>
    <p:extLst>
      <p:ext uri="{BB962C8B-B14F-4D97-AF65-F5344CB8AC3E}">
        <p14:creationId xmlns:p14="http://schemas.microsoft.com/office/powerpoint/2010/main" val="4242504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and Treatment</a:t>
            </a:r>
            <a:endParaRPr lang="en-US" dirty="0"/>
          </a:p>
        </p:txBody>
      </p:sp>
      <p:sp>
        <p:nvSpPr>
          <p:cNvPr id="3" name="Content Placeholder 2"/>
          <p:cNvSpPr>
            <a:spLocks noGrp="1"/>
          </p:cNvSpPr>
          <p:nvPr>
            <p:ph sz="quarter" idx="1"/>
          </p:nvPr>
        </p:nvSpPr>
        <p:spPr>
          <a:xfrm>
            <a:off x="609600" y="1589567"/>
            <a:ext cx="8153400" cy="4572000"/>
          </a:xfrm>
        </p:spPr>
        <p:txBody>
          <a:bodyPr/>
          <a:lstStyle/>
          <a:p>
            <a:r>
              <a:rPr lang="en-US" dirty="0" smtClean="0"/>
              <a:t>Diagnosis:</a:t>
            </a:r>
          </a:p>
          <a:p>
            <a:pPr lvl="1"/>
            <a:r>
              <a:rPr lang="en-US" dirty="0"/>
              <a:t>D</a:t>
            </a:r>
            <a:r>
              <a:rPr lang="en-US" dirty="0" smtClean="0"/>
              <a:t>ark-ground microscopy.</a:t>
            </a:r>
          </a:p>
          <a:p>
            <a:pPr lvl="2"/>
            <a:r>
              <a:rPr lang="en-US" dirty="0" smtClean="0"/>
              <a:t>Positive in 40-80% of women.</a:t>
            </a:r>
          </a:p>
          <a:p>
            <a:pPr lvl="2"/>
            <a:r>
              <a:rPr lang="en-US" dirty="0" smtClean="0"/>
              <a:t>Positive in 30% of men.</a:t>
            </a:r>
          </a:p>
          <a:p>
            <a:pPr lvl="1"/>
            <a:r>
              <a:rPr lang="en-US" dirty="0" smtClean="0"/>
              <a:t>Culture techniques </a:t>
            </a:r>
            <a:r>
              <a:rPr lang="en-US" dirty="0"/>
              <a:t>are good and confirm the </a:t>
            </a:r>
            <a:r>
              <a:rPr lang="en-US" dirty="0" smtClean="0"/>
              <a:t>diagnosis.</a:t>
            </a:r>
          </a:p>
          <a:p>
            <a:r>
              <a:rPr lang="en-US" dirty="0" smtClean="0"/>
              <a:t>Treatment:</a:t>
            </a:r>
          </a:p>
          <a:p>
            <a:pPr lvl="1"/>
            <a:r>
              <a:rPr lang="en-US" dirty="0" smtClean="0"/>
              <a:t>Metronidazole is the treatment of choice.</a:t>
            </a:r>
          </a:p>
          <a:p>
            <a:pPr marL="365760" lvl="1" indent="0">
              <a:buNone/>
            </a:pPr>
            <a:endParaRPr lang="en-US" dirty="0" smtClean="0"/>
          </a:p>
        </p:txBody>
      </p:sp>
    </p:spTree>
    <p:extLst>
      <p:ext uri="{BB962C8B-B14F-4D97-AF65-F5344CB8AC3E}">
        <p14:creationId xmlns:p14="http://schemas.microsoft.com/office/powerpoint/2010/main" val="3979043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401370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sz="quarter" idx="1"/>
          </p:nvPr>
        </p:nvSpPr>
        <p:spPr>
          <a:xfrm>
            <a:off x="609600" y="1589567"/>
            <a:ext cx="7848600" cy="4572000"/>
          </a:xfrm>
        </p:spPr>
        <p:txBody>
          <a:bodyPr/>
          <a:lstStyle/>
          <a:p>
            <a:r>
              <a:rPr lang="en-US" dirty="0" smtClean="0"/>
              <a:t>Genital inflammation, making it easier to get infected with other STIs</a:t>
            </a:r>
          </a:p>
          <a:p>
            <a:r>
              <a:rPr lang="en-US" dirty="0" smtClean="0"/>
              <a:t>During pregnancy</a:t>
            </a:r>
          </a:p>
          <a:p>
            <a:pPr lvl="1"/>
            <a:r>
              <a:rPr lang="en-US" dirty="0" smtClean="0"/>
              <a:t>Preterm delivery</a:t>
            </a:r>
          </a:p>
          <a:p>
            <a:pPr lvl="1"/>
            <a:r>
              <a:rPr lang="en-US" dirty="0" smtClean="0"/>
              <a:t>Low birth weight</a:t>
            </a:r>
            <a:endParaRPr lang="en-US" dirty="0"/>
          </a:p>
        </p:txBody>
      </p:sp>
    </p:spTree>
    <p:extLst>
      <p:ext uri="{BB962C8B-B14F-4D97-AF65-F5344CB8AC3E}">
        <p14:creationId xmlns:p14="http://schemas.microsoft.com/office/powerpoint/2010/main" val="526952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Gonorrhea</a:t>
            </a:r>
            <a:endParaRPr lang="en-US" dirty="0"/>
          </a:p>
        </p:txBody>
      </p:sp>
      <p:sp>
        <p:nvSpPr>
          <p:cNvPr id="3" name="Content Placeholder 2"/>
          <p:cNvSpPr>
            <a:spLocks noGrp="1"/>
          </p:cNvSpPr>
          <p:nvPr>
            <p:ph sz="quarter" idx="1"/>
          </p:nvPr>
        </p:nvSpPr>
        <p:spPr/>
        <p:txBody>
          <a:bodyPr>
            <a:normAutofit/>
          </a:bodyPr>
          <a:lstStyle/>
          <a:p>
            <a:r>
              <a:rPr lang="en-US" sz="2800" dirty="0" smtClean="0"/>
              <a:t>Etiology: </a:t>
            </a:r>
          </a:p>
          <a:p>
            <a:pPr lvl="1"/>
            <a:r>
              <a:rPr lang="en-US" sz="2500" dirty="0" smtClean="0"/>
              <a:t>Neisseria </a:t>
            </a:r>
            <a:r>
              <a:rPr lang="en-US" sz="2500" dirty="0"/>
              <a:t>gonorrhea </a:t>
            </a:r>
            <a:r>
              <a:rPr lang="en-US" sz="2500" dirty="0" smtClean="0"/>
              <a:t>(Gram -</a:t>
            </a:r>
            <a:r>
              <a:rPr lang="en-US" sz="2500" dirty="0" err="1" smtClean="0"/>
              <a:t>ve</a:t>
            </a:r>
            <a:r>
              <a:rPr lang="en-US" sz="2500" dirty="0" smtClean="0"/>
              <a:t> intracellular diplococcus) infecting the epithelium particularly </a:t>
            </a:r>
            <a:r>
              <a:rPr lang="en-US" sz="2500" dirty="0"/>
              <a:t>of the urogenital </a:t>
            </a:r>
            <a:r>
              <a:rPr lang="en-US" sz="2500" dirty="0" smtClean="0"/>
              <a:t>tract</a:t>
            </a:r>
            <a:r>
              <a:rPr lang="en-US" sz="2500" dirty="0"/>
              <a:t>, rectum, pharynx </a:t>
            </a:r>
            <a:r>
              <a:rPr lang="en-US" sz="2500" dirty="0" smtClean="0"/>
              <a:t>and conjunctivae.</a:t>
            </a:r>
          </a:p>
          <a:p>
            <a:pPr lvl="1"/>
            <a:r>
              <a:rPr lang="en-US" sz="2500" dirty="0" smtClean="0"/>
              <a:t>Incubation period is 2-14 days.</a:t>
            </a:r>
          </a:p>
          <a:p>
            <a:pPr marL="0" indent="0">
              <a:buNone/>
            </a:pPr>
            <a:r>
              <a:rPr lang="en-US" sz="2500" dirty="0"/>
              <a:t>	</a:t>
            </a:r>
            <a:endParaRPr lang="en-US" sz="2500" dirty="0" smtClean="0"/>
          </a:p>
          <a:p>
            <a:r>
              <a:rPr lang="en-US" sz="2800" dirty="0" smtClean="0"/>
              <a:t>Modes of transmission:</a:t>
            </a:r>
          </a:p>
          <a:p>
            <a:pPr lvl="1"/>
            <a:r>
              <a:rPr lang="en-US" sz="2500" dirty="0" smtClean="0"/>
              <a:t>Sexual contact (most symptoms present between 2-5 days) </a:t>
            </a:r>
          </a:p>
          <a:p>
            <a:pPr lvl="1"/>
            <a:r>
              <a:rPr lang="en-US" sz="2500" dirty="0" smtClean="0"/>
              <a:t>Mother to child transmission </a:t>
            </a:r>
          </a:p>
          <a:p>
            <a:pPr lvl="1"/>
            <a:endParaRPr lang="en-US" sz="2200" dirty="0" smtClean="0"/>
          </a:p>
          <a:p>
            <a:pPr marL="0" indent="0">
              <a:buNone/>
            </a:pPr>
            <a:endParaRPr lang="en-US" sz="2500" dirty="0"/>
          </a:p>
        </p:txBody>
      </p:sp>
    </p:spTree>
    <p:extLst>
      <p:ext uri="{BB962C8B-B14F-4D97-AF65-F5344CB8AC3E}">
        <p14:creationId xmlns:p14="http://schemas.microsoft.com/office/powerpoint/2010/main" val="3124318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59259695"/>
              </p:ext>
            </p:extLst>
          </p:nvPr>
        </p:nvGraphicFramePr>
        <p:xfrm>
          <a:off x="533400" y="1676400"/>
          <a:ext cx="8229599" cy="3769658"/>
        </p:xfrm>
        <a:graphic>
          <a:graphicData uri="http://schemas.openxmlformats.org/drawingml/2006/table">
            <a:tbl>
              <a:tblPr firstRow="1" bandRow="1">
                <a:tableStyleId>{5C22544A-7EE6-4342-B048-85BDC9FD1C3A}</a:tableStyleId>
              </a:tblPr>
              <a:tblGrid>
                <a:gridCol w="1905000"/>
                <a:gridCol w="2895599"/>
                <a:gridCol w="3429000"/>
              </a:tblGrid>
              <a:tr h="439271">
                <a:tc>
                  <a:txBody>
                    <a:bodyPr/>
                    <a:lstStyle/>
                    <a:p>
                      <a:endParaRPr lang="en-US" sz="2400" dirty="0"/>
                    </a:p>
                  </a:txBody>
                  <a:tcPr/>
                </a:tc>
                <a:tc>
                  <a:txBody>
                    <a:bodyPr/>
                    <a:lstStyle/>
                    <a:p>
                      <a:pPr algn="ctr"/>
                      <a:r>
                        <a:rPr lang="en-US" sz="2400" dirty="0" smtClean="0"/>
                        <a:t>Men </a:t>
                      </a:r>
                      <a:endParaRPr lang="en-US" sz="2400" dirty="0"/>
                    </a:p>
                  </a:txBody>
                  <a:tcPr/>
                </a:tc>
                <a:tc>
                  <a:txBody>
                    <a:bodyPr/>
                    <a:lstStyle/>
                    <a:p>
                      <a:pPr algn="ctr"/>
                      <a:r>
                        <a:rPr lang="en-US" sz="2400" dirty="0" smtClean="0"/>
                        <a:t>Women </a:t>
                      </a:r>
                      <a:endParaRPr lang="en-US" sz="2400" dirty="0"/>
                    </a:p>
                  </a:txBody>
                  <a:tcPr/>
                </a:tc>
              </a:tr>
              <a:tr h="439271">
                <a:tc>
                  <a:txBody>
                    <a:bodyPr/>
                    <a:lstStyle/>
                    <a:p>
                      <a:pPr algn="ctr"/>
                      <a:r>
                        <a:rPr lang="en-US" sz="2400" dirty="0" smtClean="0"/>
                        <a:t>Asymptomatic</a:t>
                      </a:r>
                      <a:endParaRPr lang="en-US" sz="2400" dirty="0"/>
                    </a:p>
                  </a:txBody>
                  <a:tcPr/>
                </a:tc>
                <a:tc>
                  <a:txBody>
                    <a:bodyPr/>
                    <a:lstStyle/>
                    <a:p>
                      <a:pPr algn="ctr"/>
                      <a:r>
                        <a:rPr lang="en-US" sz="2400" dirty="0" smtClean="0"/>
                        <a:t>10%</a:t>
                      </a:r>
                      <a:endParaRPr lang="en-US" sz="2400" dirty="0"/>
                    </a:p>
                  </a:txBody>
                  <a:tcPr/>
                </a:tc>
                <a:tc>
                  <a:txBody>
                    <a:bodyPr/>
                    <a:lstStyle/>
                    <a:p>
                      <a:pPr algn="ctr"/>
                      <a:r>
                        <a:rPr lang="en-US" sz="2400" dirty="0" smtClean="0"/>
                        <a:t>50%</a:t>
                      </a:r>
                      <a:endParaRPr lang="en-US" sz="2400" dirty="0"/>
                    </a:p>
                  </a:txBody>
                  <a:tcPr/>
                </a:tc>
              </a:tr>
              <a:tr h="2855258">
                <a:tc>
                  <a:txBody>
                    <a:bodyPr/>
                    <a:lstStyle/>
                    <a:p>
                      <a:pPr algn="ctr"/>
                      <a:r>
                        <a:rPr lang="en-US" sz="2400" dirty="0" smtClean="0"/>
                        <a:t>Signs</a:t>
                      </a:r>
                      <a:r>
                        <a:rPr lang="en-US" sz="2400" baseline="0" dirty="0" smtClean="0"/>
                        <a:t> and symptoms </a:t>
                      </a:r>
                      <a:endParaRPr lang="en-US" sz="2400" dirty="0"/>
                    </a:p>
                  </a:txBody>
                  <a:tcPr/>
                </a:tc>
                <a:tc>
                  <a:txBody>
                    <a:bodyPr/>
                    <a:lstStyle/>
                    <a:p>
                      <a:pPr marL="285750" indent="-285750">
                        <a:buFont typeface="Arial" panose="020B0604020202020204" pitchFamily="34" charset="0"/>
                        <a:buChar char="•"/>
                      </a:pPr>
                      <a:r>
                        <a:rPr lang="en-US" sz="2400" dirty="0" smtClean="0"/>
                        <a:t>Dysuria</a:t>
                      </a:r>
                    </a:p>
                    <a:p>
                      <a:pPr marL="285750" indent="-285750">
                        <a:buFont typeface="Arial" panose="020B0604020202020204" pitchFamily="34" charset="0"/>
                        <a:buChar char="•"/>
                      </a:pPr>
                      <a:r>
                        <a:rPr lang="en-US" sz="2400" baseline="0" dirty="0" smtClean="0"/>
                        <a:t>Urethral discharge  </a:t>
                      </a:r>
                    </a:p>
                    <a:p>
                      <a:pPr marL="285750" indent="-285750">
                        <a:buFont typeface="Arial" panose="020B0604020202020204" pitchFamily="34" charset="0"/>
                        <a:buChar char="•"/>
                      </a:pPr>
                      <a:r>
                        <a:rPr lang="en-US" sz="2400" baseline="0" dirty="0" smtClean="0"/>
                        <a:t>In MSM rectal infection may produce </a:t>
                      </a:r>
                      <a:r>
                        <a:rPr lang="en-US" sz="2400" baseline="0" dirty="0" err="1" smtClean="0"/>
                        <a:t>proctitis</a:t>
                      </a:r>
                      <a:r>
                        <a:rPr lang="en-US" sz="2400" baseline="0" dirty="0" smtClean="0"/>
                        <a:t>.</a:t>
                      </a:r>
                    </a:p>
                  </a:txBody>
                  <a:tcPr/>
                </a:tc>
                <a:tc>
                  <a:txBody>
                    <a:bodyPr/>
                    <a:lstStyle/>
                    <a:p>
                      <a:pPr marL="285750" indent="-285750">
                        <a:buFont typeface="Arial" panose="020B0604020202020204" pitchFamily="34" charset="0"/>
                        <a:buChar char="•"/>
                      </a:pPr>
                      <a:r>
                        <a:rPr lang="en-US" sz="2400" dirty="0" smtClean="0"/>
                        <a:t>Dysuria</a:t>
                      </a:r>
                      <a:r>
                        <a:rPr lang="en-US" sz="2400" baseline="0" dirty="0" smtClean="0"/>
                        <a:t> </a:t>
                      </a:r>
                    </a:p>
                    <a:p>
                      <a:pPr marL="285750" indent="-285750">
                        <a:buFont typeface="Arial" panose="020B0604020202020204" pitchFamily="34" charset="0"/>
                        <a:buChar char="•"/>
                      </a:pPr>
                      <a:r>
                        <a:rPr lang="en-US" sz="2400" baseline="0" dirty="0" smtClean="0"/>
                        <a:t>Pelvic pain</a:t>
                      </a:r>
                    </a:p>
                    <a:p>
                      <a:pPr marL="285750" indent="-285750">
                        <a:buFont typeface="Arial" panose="020B0604020202020204" pitchFamily="34" charset="0"/>
                        <a:buChar char="•"/>
                      </a:pPr>
                      <a:r>
                        <a:rPr kumimoji="0" lang="en-US" sz="2400" b="0" i="0" u="none" strike="noStrike" kern="1200" baseline="0" dirty="0" smtClean="0">
                          <a:solidFill>
                            <a:schemeClr val="dk1"/>
                          </a:solidFill>
                          <a:latin typeface="+mn-lt"/>
                          <a:ea typeface="+mn-ea"/>
                          <a:cs typeface="+mn-cs"/>
                        </a:rPr>
                        <a:t>vaginal discharge </a:t>
                      </a:r>
                      <a:endParaRPr lang="en-US" sz="2400" baseline="0" dirty="0" smtClean="0"/>
                    </a:p>
                    <a:p>
                      <a:pPr marL="285750" indent="-285750">
                        <a:buFont typeface="Arial" panose="020B0604020202020204" pitchFamily="34" charset="0"/>
                        <a:buChar char="•"/>
                      </a:pPr>
                      <a:r>
                        <a:rPr lang="en-US" sz="2400" baseline="0" dirty="0" smtClean="0"/>
                        <a:t>Intermenstrual bleeding </a:t>
                      </a:r>
                      <a:endParaRPr lang="en-US" sz="2400" dirty="0"/>
                    </a:p>
                    <a:p>
                      <a:pPr marL="285750" indent="-285750">
                        <a:buFont typeface="Arial" panose="020B0604020202020204" pitchFamily="34" charset="0"/>
                        <a:buChar char="•"/>
                      </a:pPr>
                      <a:r>
                        <a:rPr lang="en-US" sz="2400" dirty="0" smtClean="0"/>
                        <a:t>Conjunctival</a:t>
                      </a:r>
                      <a:r>
                        <a:rPr lang="en-US" sz="2400" baseline="0" dirty="0" smtClean="0"/>
                        <a:t> infection: seen in neonates born to infected mothers.</a:t>
                      </a:r>
                    </a:p>
                  </a:txBody>
                  <a:tcPr/>
                </a:tc>
              </a:tr>
            </a:tbl>
          </a:graphicData>
        </a:graphic>
      </p:graphicFrame>
    </p:spTree>
    <p:extLst>
      <p:ext uri="{BB962C8B-B14F-4D97-AF65-F5344CB8AC3E}">
        <p14:creationId xmlns:p14="http://schemas.microsoft.com/office/powerpoint/2010/main" val="4027609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and Treatment</a:t>
            </a:r>
            <a:endParaRPr lang="en-US" dirty="0"/>
          </a:p>
        </p:txBody>
      </p:sp>
      <p:sp>
        <p:nvSpPr>
          <p:cNvPr id="3" name="Content Placeholder 2"/>
          <p:cNvSpPr>
            <a:spLocks noGrp="1"/>
          </p:cNvSpPr>
          <p:nvPr>
            <p:ph sz="quarter" idx="1"/>
          </p:nvPr>
        </p:nvSpPr>
        <p:spPr/>
        <p:txBody>
          <a:bodyPr>
            <a:normAutofit/>
          </a:bodyPr>
          <a:lstStyle/>
          <a:p>
            <a:r>
              <a:rPr lang="en-US" dirty="0" smtClean="0"/>
              <a:t>Diagnosis</a:t>
            </a:r>
          </a:p>
          <a:p>
            <a:pPr lvl="1"/>
            <a:r>
              <a:rPr lang="en-US" sz="2300" dirty="0" smtClean="0"/>
              <a:t>Gram </a:t>
            </a:r>
            <a:r>
              <a:rPr lang="en-US" sz="2300" dirty="0"/>
              <a:t>stain of discharge (intracellular </a:t>
            </a:r>
            <a:r>
              <a:rPr lang="en-US" sz="2300" dirty="0" smtClean="0"/>
              <a:t>pathogen)</a:t>
            </a:r>
          </a:p>
          <a:p>
            <a:pPr lvl="1"/>
            <a:r>
              <a:rPr lang="en-US" sz="2600" dirty="0" smtClean="0"/>
              <a:t>Culture </a:t>
            </a:r>
            <a:r>
              <a:rPr lang="en-US" sz="2600" dirty="0"/>
              <a:t>and treat </a:t>
            </a:r>
            <a:r>
              <a:rPr lang="en-US" sz="2600" dirty="0" smtClean="0"/>
              <a:t>empirically</a:t>
            </a:r>
          </a:p>
          <a:p>
            <a:pPr lvl="1"/>
            <a:r>
              <a:rPr lang="en-US" sz="2600" dirty="0" smtClean="0"/>
              <a:t>Blood </a:t>
            </a:r>
            <a:r>
              <a:rPr lang="en-US" sz="2600" dirty="0"/>
              <a:t>culture and </a:t>
            </a:r>
            <a:r>
              <a:rPr lang="en-US" sz="2600" dirty="0" smtClean="0"/>
              <a:t>synovial fluid </a:t>
            </a:r>
            <a:r>
              <a:rPr lang="en-US" sz="2600" dirty="0"/>
              <a:t>investigations should be performed in cases </a:t>
            </a:r>
            <a:r>
              <a:rPr lang="en-US" sz="2600" dirty="0" smtClean="0"/>
              <a:t>of disseminated GC</a:t>
            </a:r>
            <a:endParaRPr lang="en-US" sz="2600" dirty="0"/>
          </a:p>
          <a:p>
            <a:r>
              <a:rPr lang="en-US" dirty="0" smtClean="0"/>
              <a:t>Treatment </a:t>
            </a:r>
          </a:p>
          <a:p>
            <a:pPr lvl="1"/>
            <a:r>
              <a:rPr lang="en-US" sz="2300" dirty="0" smtClean="0"/>
              <a:t>Ceftriaxone</a:t>
            </a:r>
            <a:r>
              <a:rPr lang="en-US" sz="2300" dirty="0"/>
              <a:t>: one dose IM (also effective against </a:t>
            </a:r>
            <a:r>
              <a:rPr lang="en-US" sz="2300" dirty="0" smtClean="0"/>
              <a:t>syphilis)</a:t>
            </a:r>
          </a:p>
          <a:p>
            <a:pPr lvl="1"/>
            <a:r>
              <a:rPr lang="en-US" sz="2600" dirty="0" smtClean="0"/>
              <a:t>Azithromycin </a:t>
            </a:r>
            <a:r>
              <a:rPr lang="en-US" sz="2600" dirty="0"/>
              <a:t>or Doxycycline to cover Chlamydia</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627488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sz="quarter" idx="1"/>
          </p:nvPr>
        </p:nvSpPr>
        <p:spPr/>
        <p:txBody>
          <a:bodyPr/>
          <a:lstStyle/>
          <a:p>
            <a:r>
              <a:rPr lang="en-US" dirty="0" smtClean="0"/>
              <a:t>Women</a:t>
            </a:r>
          </a:p>
          <a:p>
            <a:pPr lvl="1"/>
            <a:r>
              <a:rPr lang="en-US" dirty="0" smtClean="0"/>
              <a:t>Bartholin’s abscess</a:t>
            </a:r>
          </a:p>
          <a:p>
            <a:pPr lvl="1"/>
            <a:r>
              <a:rPr lang="en-US" dirty="0" smtClean="0"/>
              <a:t>Pelvic inflammatory disease</a:t>
            </a:r>
          </a:p>
          <a:p>
            <a:pPr lvl="1"/>
            <a:r>
              <a:rPr lang="en-US" dirty="0" smtClean="0"/>
              <a:t>Infertility</a:t>
            </a:r>
          </a:p>
          <a:p>
            <a:pPr lvl="1"/>
            <a:r>
              <a:rPr lang="en-US" dirty="0" err="1" smtClean="0"/>
              <a:t>Perihepatitis</a:t>
            </a:r>
            <a:r>
              <a:rPr lang="en-US" dirty="0" smtClean="0"/>
              <a:t> (rare)</a:t>
            </a:r>
          </a:p>
          <a:p>
            <a:pPr lvl="1"/>
            <a:endParaRPr lang="en-US" dirty="0"/>
          </a:p>
          <a:p>
            <a:r>
              <a:rPr lang="en-US" dirty="0" smtClean="0"/>
              <a:t>Men </a:t>
            </a:r>
          </a:p>
          <a:p>
            <a:pPr lvl="1"/>
            <a:r>
              <a:rPr lang="en-US" dirty="0" smtClean="0"/>
              <a:t>Epididymitis</a:t>
            </a:r>
          </a:p>
          <a:p>
            <a:pPr lvl="1"/>
            <a:r>
              <a:rPr lang="en-US" dirty="0" smtClean="0"/>
              <a:t>Prostatitis</a:t>
            </a:r>
          </a:p>
          <a:p>
            <a:pPr marL="0" indent="0">
              <a:buNone/>
            </a:pPr>
            <a:endParaRPr lang="en-US" dirty="0" smtClean="0"/>
          </a:p>
          <a:p>
            <a:pPr lvl="1"/>
            <a:endParaRPr lang="en-US" dirty="0" smtClean="0"/>
          </a:p>
        </p:txBody>
      </p:sp>
    </p:spTree>
    <p:extLst>
      <p:ext uri="{BB962C8B-B14F-4D97-AF65-F5344CB8AC3E}">
        <p14:creationId xmlns:p14="http://schemas.microsoft.com/office/powerpoint/2010/main" val="2113842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saleh\Desktop\PHIL_4065_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4876800" cy="3962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24100" y="5652655"/>
            <a:ext cx="3429000" cy="923330"/>
          </a:xfrm>
          <a:prstGeom prst="rect">
            <a:avLst/>
          </a:prstGeom>
          <a:noFill/>
        </p:spPr>
        <p:txBody>
          <a:bodyPr wrap="square" rtlCol="0">
            <a:spAutoFit/>
          </a:bodyPr>
          <a:lstStyle/>
          <a:p>
            <a:r>
              <a:rPr lang="en-US" dirty="0"/>
              <a:t>purulent penile discharge due to gonorrhea with an overlying penile </a:t>
            </a:r>
            <a:r>
              <a:rPr lang="en-US" dirty="0" err="1"/>
              <a:t>pyodermal</a:t>
            </a:r>
            <a:r>
              <a:rPr lang="en-US" dirty="0"/>
              <a:t> lesion.</a:t>
            </a:r>
          </a:p>
        </p:txBody>
      </p:sp>
    </p:spTree>
    <p:extLst>
      <p:ext uri="{BB962C8B-B14F-4D97-AF65-F5344CB8AC3E}">
        <p14:creationId xmlns:p14="http://schemas.microsoft.com/office/powerpoint/2010/main" val="2671171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onjunctival gonorrhea</a:t>
            </a:r>
            <a:endParaRPr lang="en-US" dirty="0"/>
          </a:p>
        </p:txBody>
      </p:sp>
      <p:pic>
        <p:nvPicPr>
          <p:cNvPr id="1026" name="Picture 2" descr="C:\Users\saleh\Desktop\image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72491"/>
            <a:ext cx="7467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941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Disseminated gonococcal infection</a:t>
            </a:r>
            <a:endParaRPr lang="en-US" dirty="0"/>
          </a:p>
        </p:txBody>
      </p:sp>
      <p:sp>
        <p:nvSpPr>
          <p:cNvPr id="3" name="Content Placeholder 2"/>
          <p:cNvSpPr>
            <a:spLocks noGrp="1"/>
          </p:cNvSpPr>
          <p:nvPr>
            <p:ph sz="quarter" idx="1"/>
          </p:nvPr>
        </p:nvSpPr>
        <p:spPr>
          <a:xfrm>
            <a:off x="685800" y="5429249"/>
            <a:ext cx="8153400" cy="694459"/>
          </a:xfrm>
        </p:spPr>
        <p:txBody>
          <a:bodyPr>
            <a:normAutofit fontScale="77500" lnSpcReduction="20000"/>
          </a:bodyPr>
          <a:lstStyle/>
          <a:p>
            <a:pPr marL="0" indent="0">
              <a:buNone/>
            </a:pPr>
            <a:r>
              <a:rPr lang="en-US" dirty="0" smtClean="0"/>
              <a:t>Arthritis caused by disseminated gonococcal gonorrhea (More common in women)</a:t>
            </a:r>
            <a:endParaRPr lang="en-US" dirty="0"/>
          </a:p>
        </p:txBody>
      </p:sp>
      <p:pic>
        <p:nvPicPr>
          <p:cNvPr id="1027" name="Picture 3" descr="C:\Users\saleh\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781800"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227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Syphilis</a:t>
            </a:r>
            <a:endParaRPr lang="en-US" dirty="0"/>
          </a:p>
        </p:txBody>
      </p:sp>
      <p:sp>
        <p:nvSpPr>
          <p:cNvPr id="3" name="Content Placeholder 2"/>
          <p:cNvSpPr>
            <a:spLocks noGrp="1"/>
          </p:cNvSpPr>
          <p:nvPr>
            <p:ph sz="quarter" idx="1"/>
          </p:nvPr>
        </p:nvSpPr>
        <p:spPr/>
        <p:txBody>
          <a:bodyPr/>
          <a:lstStyle/>
          <a:p>
            <a:r>
              <a:rPr lang="en-US" dirty="0" smtClean="0"/>
              <a:t>Etiology</a:t>
            </a:r>
          </a:p>
          <a:p>
            <a:pPr lvl="1"/>
            <a:r>
              <a:rPr lang="en-US" dirty="0"/>
              <a:t>Syphilis is infection with the bacteria </a:t>
            </a:r>
            <a:r>
              <a:rPr lang="en-US" dirty="0" err="1">
                <a:solidFill>
                  <a:srgbClr val="FF0000"/>
                </a:solidFill>
              </a:rPr>
              <a:t>Treponema</a:t>
            </a:r>
            <a:r>
              <a:rPr lang="en-US" dirty="0">
                <a:solidFill>
                  <a:srgbClr val="FF0000"/>
                </a:solidFill>
              </a:rPr>
              <a:t> pallidum</a:t>
            </a:r>
            <a:r>
              <a:rPr lang="en-US" dirty="0"/>
              <a:t> which spread through broken skin or mucous </a:t>
            </a:r>
            <a:r>
              <a:rPr lang="en-US" dirty="0" smtClean="0"/>
              <a:t>membranes.</a:t>
            </a:r>
          </a:p>
          <a:p>
            <a:r>
              <a:rPr lang="en-US" dirty="0" smtClean="0"/>
              <a:t> Modes of transmission</a:t>
            </a:r>
          </a:p>
          <a:p>
            <a:pPr lvl="1"/>
            <a:r>
              <a:rPr lang="en-US" dirty="0" smtClean="0"/>
              <a:t> Sexual intercourse.</a:t>
            </a:r>
          </a:p>
          <a:p>
            <a:pPr lvl="1"/>
            <a:r>
              <a:rPr lang="en-US" dirty="0" smtClean="0"/>
              <a:t> Skin contact. </a:t>
            </a:r>
          </a:p>
          <a:p>
            <a:pPr lvl="1"/>
            <a:r>
              <a:rPr lang="en-US" dirty="0"/>
              <a:t> </a:t>
            </a:r>
            <a:r>
              <a:rPr lang="en-US" dirty="0" err="1" smtClean="0"/>
              <a:t>Transplacentally</a:t>
            </a:r>
            <a:r>
              <a:rPr lang="en-US" dirty="0" smtClean="0"/>
              <a:t>, causing congenital syphilis.</a:t>
            </a:r>
          </a:p>
          <a:p>
            <a:pPr marL="365760" lvl="1" indent="0">
              <a:buNone/>
            </a:pPr>
            <a:endParaRPr lang="en-US" dirty="0" smtClean="0"/>
          </a:p>
        </p:txBody>
      </p:sp>
    </p:spTree>
    <p:extLst>
      <p:ext uri="{BB962C8B-B14F-4D97-AF65-F5344CB8AC3E}">
        <p14:creationId xmlns:p14="http://schemas.microsoft.com/office/powerpoint/2010/main" val="3068044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Syphilis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first stage present with chancre (a firm, painless, non-itchy skin ulceration) form at the site of infection about 2-3 weeks after you are first infected. </a:t>
            </a:r>
          </a:p>
          <a:p>
            <a:r>
              <a:rPr lang="en-US" dirty="0" smtClean="0"/>
              <a:t>Patient may not notice the sores or any symptoms, particularly if the sores are inside the rectum or cervix. </a:t>
            </a:r>
          </a:p>
          <a:p>
            <a:r>
              <a:rPr lang="en-US" dirty="0" smtClean="0"/>
              <a:t>The sores disappear in about 4-6 weeks, even without treatment. The bacteria become dormant (inactive) in the system at this stage.</a:t>
            </a:r>
          </a:p>
          <a:p>
            <a:endParaRPr lang="en-US" dirty="0" smtClean="0"/>
          </a:p>
          <a:p>
            <a:endParaRPr lang="en-US" dirty="0"/>
          </a:p>
        </p:txBody>
      </p:sp>
    </p:spTree>
    <p:extLst>
      <p:ext uri="{BB962C8B-B14F-4D97-AF65-F5344CB8AC3E}">
        <p14:creationId xmlns:p14="http://schemas.microsoft.com/office/powerpoint/2010/main" val="2692100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a:t>
            </a:r>
            <a:endParaRPr lang="en-US" dirty="0"/>
          </a:p>
        </p:txBody>
      </p:sp>
      <p:sp>
        <p:nvSpPr>
          <p:cNvPr id="3" name="Content Placeholder 2"/>
          <p:cNvSpPr>
            <a:spLocks noGrp="1"/>
          </p:cNvSpPr>
          <p:nvPr>
            <p:ph sz="quarter" idx="1"/>
          </p:nvPr>
        </p:nvSpPr>
        <p:spPr/>
        <p:txBody>
          <a:bodyPr/>
          <a:lstStyle/>
          <a:p>
            <a:r>
              <a:rPr lang="en-US" dirty="0" smtClean="0"/>
              <a:t>Most common STIs in KSA ?</a:t>
            </a:r>
          </a:p>
          <a:p>
            <a:endParaRPr lang="en-US" dirty="0" smtClean="0"/>
          </a:p>
          <a:p>
            <a:pPr marL="880110" lvl="1" indent="-514350">
              <a:buFont typeface="+mj-lt"/>
              <a:buAutoNum type="alphaUcPeriod"/>
            </a:pPr>
            <a:r>
              <a:rPr lang="en-US" dirty="0" smtClean="0"/>
              <a:t>HIV</a:t>
            </a:r>
          </a:p>
          <a:p>
            <a:pPr marL="880110" lvl="1" indent="-514350">
              <a:buFont typeface="+mj-lt"/>
              <a:buAutoNum type="alphaUcPeriod"/>
            </a:pPr>
            <a:r>
              <a:rPr lang="en-US" dirty="0" smtClean="0"/>
              <a:t>Chlamydia</a:t>
            </a:r>
          </a:p>
          <a:p>
            <a:pPr marL="880110" lvl="1" indent="-514350">
              <a:buFont typeface="+mj-lt"/>
              <a:buAutoNum type="alphaUcPeriod"/>
            </a:pPr>
            <a:r>
              <a:rPr lang="en-US" dirty="0" smtClean="0"/>
              <a:t>Gonorrhea</a:t>
            </a:r>
          </a:p>
          <a:p>
            <a:pPr marL="880110" lvl="1" indent="-514350">
              <a:buFont typeface="+mj-lt"/>
              <a:buAutoNum type="alphaUcPeriod"/>
            </a:pPr>
            <a:r>
              <a:rPr lang="en-US" dirty="0" smtClean="0"/>
              <a:t>Syphilis</a:t>
            </a:r>
            <a:endParaRPr lang="en-US" dirty="0"/>
          </a:p>
        </p:txBody>
      </p:sp>
    </p:spTree>
    <p:extLst>
      <p:ext uri="{BB962C8B-B14F-4D97-AF65-F5344CB8AC3E}">
        <p14:creationId xmlns:p14="http://schemas.microsoft.com/office/powerpoint/2010/main" val="1175198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syphilis </a:t>
            </a:r>
            <a:endParaRPr lang="en-US" dirty="0"/>
          </a:p>
        </p:txBody>
      </p:sp>
      <p:pic>
        <p:nvPicPr>
          <p:cNvPr id="5122" name="Picture 2" descr="C:\Users\saleh\Desktop\1200px-Chancres_on_the_penile_shaft_due_to_a_primary_syphilitic_infection_caused_by_Treponema_pallidum_6803_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6294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31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Syphilis</a:t>
            </a:r>
            <a:endParaRPr lang="en-US" dirty="0"/>
          </a:p>
        </p:txBody>
      </p:sp>
      <p:sp>
        <p:nvSpPr>
          <p:cNvPr id="3" name="Content Placeholder 2"/>
          <p:cNvSpPr>
            <a:spLocks noGrp="1"/>
          </p:cNvSpPr>
          <p:nvPr>
            <p:ph sz="quarter" idx="1"/>
          </p:nvPr>
        </p:nvSpPr>
        <p:spPr/>
        <p:txBody>
          <a:bodyPr>
            <a:normAutofit/>
          </a:bodyPr>
          <a:lstStyle/>
          <a:p>
            <a:r>
              <a:rPr lang="en-US" sz="2700" dirty="0" smtClean="0"/>
              <a:t>Occurs about 2-8 weeks after the first sores form. </a:t>
            </a:r>
          </a:p>
          <a:p>
            <a:r>
              <a:rPr lang="en-US" sz="2700" dirty="0" smtClean="0"/>
              <a:t>About 33% of those who do not have their primary syphilis treated will develop this second stage. </a:t>
            </a:r>
          </a:p>
          <a:p>
            <a:r>
              <a:rPr lang="en-US" sz="2700" dirty="0" smtClean="0"/>
              <a:t>These symptoms (diffuse rash which frequently involves the palms of the hands and soles of the feet) will often also go away without treatment and again, the bacteria become dormant (inactive) in your system.</a:t>
            </a:r>
          </a:p>
        </p:txBody>
      </p:sp>
    </p:spTree>
    <p:extLst>
      <p:ext uri="{BB962C8B-B14F-4D97-AF65-F5344CB8AC3E}">
        <p14:creationId xmlns:p14="http://schemas.microsoft.com/office/powerpoint/2010/main" val="709867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syphilis </a:t>
            </a:r>
            <a:endParaRPr lang="en-US" dirty="0"/>
          </a:p>
        </p:txBody>
      </p:sp>
      <p:pic>
        <p:nvPicPr>
          <p:cNvPr id="6146" name="Picture 2" descr="C:\Users\saleh\Desktop\1200px-Secondary_Syphilis_on_palms_CDC_6809_lores.r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2484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984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syphilis</a:t>
            </a:r>
            <a:endParaRPr lang="en-US" dirty="0"/>
          </a:p>
        </p:txBody>
      </p:sp>
      <p:sp>
        <p:nvSpPr>
          <p:cNvPr id="3" name="Content Placeholder 2"/>
          <p:cNvSpPr>
            <a:spLocks noGrp="1"/>
          </p:cNvSpPr>
          <p:nvPr>
            <p:ph sz="quarter" idx="1"/>
          </p:nvPr>
        </p:nvSpPr>
        <p:spPr/>
        <p:txBody>
          <a:bodyPr>
            <a:normAutofit lnSpcReduction="10000"/>
          </a:bodyPr>
          <a:lstStyle/>
          <a:p>
            <a:r>
              <a:rPr lang="en-US" dirty="0"/>
              <a:t>Latent syphilis is defined as having serologic proof of infection without symptoms of </a:t>
            </a:r>
            <a:r>
              <a:rPr lang="en-US" dirty="0" smtClean="0"/>
              <a:t>disease</a:t>
            </a:r>
          </a:p>
          <a:p>
            <a:r>
              <a:rPr lang="en-US" dirty="0" smtClean="0"/>
              <a:t>It can be:</a:t>
            </a:r>
          </a:p>
          <a:p>
            <a:pPr lvl="1"/>
            <a:r>
              <a:rPr lang="en-US" dirty="0" smtClean="0"/>
              <a:t>Early: </a:t>
            </a:r>
          </a:p>
          <a:p>
            <a:pPr lvl="2"/>
            <a:r>
              <a:rPr lang="en-US" dirty="0" smtClean="0"/>
              <a:t>less </a:t>
            </a:r>
            <a:r>
              <a:rPr lang="en-US" dirty="0"/>
              <a:t>than 1 year after secondary </a:t>
            </a:r>
            <a:r>
              <a:rPr lang="en-US" dirty="0" smtClean="0"/>
              <a:t>syphilis.</a:t>
            </a:r>
          </a:p>
          <a:p>
            <a:pPr lvl="2"/>
            <a:r>
              <a:rPr lang="en-US" dirty="0" smtClean="0"/>
              <a:t>Early latent syphilis may have a relapse of symptoms.</a:t>
            </a:r>
          </a:p>
          <a:p>
            <a:pPr lvl="1"/>
            <a:r>
              <a:rPr lang="en-US" dirty="0" smtClean="0"/>
              <a:t>Late: </a:t>
            </a:r>
          </a:p>
          <a:p>
            <a:pPr lvl="2"/>
            <a:r>
              <a:rPr lang="en-US" dirty="0" smtClean="0"/>
              <a:t>more </a:t>
            </a:r>
            <a:r>
              <a:rPr lang="en-US" dirty="0"/>
              <a:t>than 1 year after secondary </a:t>
            </a:r>
            <a:r>
              <a:rPr lang="en-US" dirty="0" smtClean="0"/>
              <a:t>syphilis.</a:t>
            </a:r>
          </a:p>
          <a:p>
            <a:pPr lvl="2"/>
            <a:r>
              <a:rPr lang="en-US" dirty="0" smtClean="0"/>
              <a:t>Late </a:t>
            </a:r>
            <a:r>
              <a:rPr lang="en-US" dirty="0"/>
              <a:t>latent syphilis is </a:t>
            </a:r>
            <a:r>
              <a:rPr lang="en-US" dirty="0" smtClean="0"/>
              <a:t>asymptomatic.</a:t>
            </a:r>
          </a:p>
          <a:p>
            <a:pPr lvl="2"/>
            <a:r>
              <a:rPr lang="en-US" dirty="0"/>
              <a:t>not as contagious as early latent syphilis.</a:t>
            </a:r>
            <a:endParaRPr lang="en-US" dirty="0"/>
          </a:p>
        </p:txBody>
      </p:sp>
    </p:spTree>
    <p:extLst>
      <p:ext uri="{BB962C8B-B14F-4D97-AF65-F5344CB8AC3E}">
        <p14:creationId xmlns:p14="http://schemas.microsoft.com/office/powerpoint/2010/main" val="2036833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Syphilis</a:t>
            </a:r>
            <a:endParaRPr lang="en-US" dirty="0"/>
          </a:p>
        </p:txBody>
      </p:sp>
      <p:sp>
        <p:nvSpPr>
          <p:cNvPr id="3" name="Content Placeholder 2"/>
          <p:cNvSpPr>
            <a:spLocks noGrp="1"/>
          </p:cNvSpPr>
          <p:nvPr>
            <p:ph sz="quarter" idx="1"/>
          </p:nvPr>
        </p:nvSpPr>
        <p:spPr/>
        <p:txBody>
          <a:bodyPr>
            <a:normAutofit/>
          </a:bodyPr>
          <a:lstStyle/>
          <a:p>
            <a:r>
              <a:rPr lang="en-US" sz="2700" dirty="0" smtClean="0"/>
              <a:t>Final stage of syphilis. </a:t>
            </a:r>
          </a:p>
          <a:p>
            <a:r>
              <a:rPr lang="en-US" sz="2700" dirty="0" smtClean="0"/>
              <a:t>The infection generally involves the skin and bones but can also spreads to the brain, nervous system, heart. </a:t>
            </a:r>
          </a:p>
          <a:p>
            <a:r>
              <a:rPr lang="en-US" sz="2700" dirty="0" smtClean="0"/>
              <a:t>The dormant bacteria may be detectable either by seeing the damage they cause to a part of the body, or through a blood test for syphilis.</a:t>
            </a:r>
          </a:p>
          <a:p>
            <a:r>
              <a:rPr lang="en-US" sz="2700" dirty="0" smtClean="0"/>
              <a:t>Appearance of </a:t>
            </a:r>
            <a:r>
              <a:rPr lang="en-US" sz="2700" i="1" dirty="0" err="1" smtClean="0"/>
              <a:t>Gumma</a:t>
            </a:r>
            <a:r>
              <a:rPr lang="en-US" sz="2700" i="1" dirty="0" smtClean="0"/>
              <a:t> </a:t>
            </a:r>
            <a:r>
              <a:rPr lang="en-US" sz="2700" dirty="0" smtClean="0"/>
              <a:t>(</a:t>
            </a:r>
            <a:r>
              <a:rPr lang="en-US" sz="2700" dirty="0" err="1" smtClean="0"/>
              <a:t>charactaristic</a:t>
            </a:r>
            <a:r>
              <a:rPr lang="en-US" sz="2700" dirty="0" smtClean="0"/>
              <a:t> granulomatous lesions) commonly found on skull and legs.</a:t>
            </a:r>
            <a:endParaRPr lang="en-US" sz="2700" i="1" dirty="0" smtClean="0"/>
          </a:p>
        </p:txBody>
      </p:sp>
    </p:spTree>
    <p:extLst>
      <p:ext uri="{BB962C8B-B14F-4D97-AF65-F5344CB8AC3E}">
        <p14:creationId xmlns:p14="http://schemas.microsoft.com/office/powerpoint/2010/main" val="36268486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Syphilis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934083" y="2039112"/>
            <a:ext cx="5510784" cy="3617976"/>
          </a:xfrm>
        </p:spPr>
      </p:pic>
    </p:spTree>
    <p:extLst>
      <p:ext uri="{BB962C8B-B14F-4D97-AF65-F5344CB8AC3E}">
        <p14:creationId xmlns:p14="http://schemas.microsoft.com/office/powerpoint/2010/main" val="3372088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sz="quarter" idx="1"/>
          </p:nvPr>
        </p:nvSpPr>
        <p:spPr/>
        <p:txBody>
          <a:bodyPr/>
          <a:lstStyle/>
          <a:p>
            <a:r>
              <a:rPr lang="en-US" dirty="0" smtClean="0"/>
              <a:t>Antibiotics: effective early</a:t>
            </a:r>
          </a:p>
          <a:p>
            <a:r>
              <a:rPr lang="en-US" dirty="0" err="1" smtClean="0"/>
              <a:t>Benzathine</a:t>
            </a:r>
            <a:r>
              <a:rPr lang="en-US" dirty="0" smtClean="0"/>
              <a:t> penicillin (1 dose, IM), if allergic: doxycycline (2 weeks)</a:t>
            </a:r>
          </a:p>
          <a:p>
            <a:r>
              <a:rPr lang="en-US" dirty="0" smtClean="0"/>
              <a:t>If latent/tertiary: </a:t>
            </a:r>
            <a:r>
              <a:rPr lang="en-US" dirty="0" err="1" smtClean="0"/>
              <a:t>Benzathine</a:t>
            </a:r>
            <a:r>
              <a:rPr lang="en-US" dirty="0" smtClean="0"/>
              <a:t> penicillin (3 doses, IM)</a:t>
            </a:r>
          </a:p>
          <a:p>
            <a:endParaRPr lang="en-US" dirty="0" smtClean="0"/>
          </a:p>
          <a:p>
            <a:endParaRPr lang="en-US" dirty="0"/>
          </a:p>
        </p:txBody>
      </p:sp>
    </p:spTree>
    <p:extLst>
      <p:ext uri="{BB962C8B-B14F-4D97-AF65-F5344CB8AC3E}">
        <p14:creationId xmlns:p14="http://schemas.microsoft.com/office/powerpoint/2010/main" val="25773488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a:t>
            </a:r>
            <a:endParaRPr lang="en-US" dirty="0"/>
          </a:p>
        </p:txBody>
      </p:sp>
      <p:sp>
        <p:nvSpPr>
          <p:cNvPr id="3" name="Content Placeholder 2"/>
          <p:cNvSpPr>
            <a:spLocks noGrp="1"/>
          </p:cNvSpPr>
          <p:nvPr>
            <p:ph sz="quarter" idx="1"/>
          </p:nvPr>
        </p:nvSpPr>
        <p:spPr/>
        <p:txBody>
          <a:bodyPr/>
          <a:lstStyle/>
          <a:p>
            <a:r>
              <a:rPr lang="en-US" dirty="0" smtClean="0"/>
              <a:t>Etiology:</a:t>
            </a:r>
          </a:p>
          <a:p>
            <a:pPr lvl="1"/>
            <a:r>
              <a:rPr lang="en-US" sz="2500" dirty="0"/>
              <a:t>Retrovirus, either HIV-1 or HIV-2 </a:t>
            </a:r>
          </a:p>
          <a:p>
            <a:pPr lvl="1"/>
            <a:r>
              <a:rPr lang="en-US" sz="2500" dirty="0"/>
              <a:t>HIV-2 is almost entirely confined to West </a:t>
            </a:r>
            <a:r>
              <a:rPr lang="en-US" sz="2500" dirty="0" smtClean="0"/>
              <a:t>Africa</a:t>
            </a:r>
          </a:p>
          <a:p>
            <a:r>
              <a:rPr lang="en-US" dirty="0" smtClean="0"/>
              <a:t>Modes of Transmission:</a:t>
            </a:r>
          </a:p>
          <a:p>
            <a:pPr lvl="1"/>
            <a:r>
              <a:rPr lang="en-US" sz="2500" dirty="0" smtClean="0"/>
              <a:t>Sexual intercourse (Vaginal or Anal)</a:t>
            </a:r>
          </a:p>
          <a:p>
            <a:pPr lvl="1"/>
            <a:r>
              <a:rPr lang="en-US" sz="2500" dirty="0"/>
              <a:t>Mother-to-child (</a:t>
            </a:r>
            <a:r>
              <a:rPr lang="en-US" sz="2500" dirty="0" err="1"/>
              <a:t>transplacental</a:t>
            </a:r>
            <a:r>
              <a:rPr lang="en-US" sz="2500" dirty="0"/>
              <a:t>, perinatal, breastfeeding</a:t>
            </a:r>
            <a:r>
              <a:rPr lang="en-US" sz="2500" dirty="0" smtClean="0"/>
              <a:t>).</a:t>
            </a:r>
          </a:p>
          <a:p>
            <a:pPr lvl="1"/>
            <a:r>
              <a:rPr lang="en-US" sz="2500" dirty="0" smtClean="0"/>
              <a:t>Contaminated blood, blood products and organ transplantation</a:t>
            </a:r>
          </a:p>
          <a:p>
            <a:pPr lvl="1"/>
            <a:r>
              <a:rPr lang="en-US" sz="2500" dirty="0" smtClean="0"/>
              <a:t>Contaminated needles</a:t>
            </a:r>
            <a:endParaRPr lang="en-US" sz="2500" dirty="0"/>
          </a:p>
        </p:txBody>
      </p:sp>
    </p:spTree>
    <p:extLst>
      <p:ext uri="{BB962C8B-B14F-4D97-AF65-F5344CB8AC3E}">
        <p14:creationId xmlns:p14="http://schemas.microsoft.com/office/powerpoint/2010/main" val="34575452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and stages</a:t>
            </a:r>
            <a:endParaRPr lang="en-US" dirty="0"/>
          </a:p>
        </p:txBody>
      </p:sp>
      <p:sp>
        <p:nvSpPr>
          <p:cNvPr id="3" name="Content Placeholder 2"/>
          <p:cNvSpPr>
            <a:spLocks noGrp="1"/>
          </p:cNvSpPr>
          <p:nvPr>
            <p:ph sz="quarter" idx="1"/>
          </p:nvPr>
        </p:nvSpPr>
        <p:spPr/>
        <p:txBody>
          <a:bodyPr>
            <a:normAutofit/>
          </a:bodyPr>
          <a:lstStyle/>
          <a:p>
            <a:r>
              <a:rPr lang="en-US" dirty="0"/>
              <a:t>Risk factors:</a:t>
            </a:r>
          </a:p>
          <a:p>
            <a:pPr lvl="1"/>
            <a:r>
              <a:rPr lang="en-US" dirty="0"/>
              <a:t>STIs (due to open </a:t>
            </a:r>
            <a:r>
              <a:rPr lang="en-US" dirty="0" smtClean="0"/>
              <a:t>sores)</a:t>
            </a:r>
          </a:p>
          <a:p>
            <a:pPr lvl="1"/>
            <a:r>
              <a:rPr lang="en-US" dirty="0" smtClean="0"/>
              <a:t>Unprotected </a:t>
            </a:r>
            <a:r>
              <a:rPr lang="en-US" dirty="0"/>
              <a:t>sex</a:t>
            </a:r>
          </a:p>
          <a:p>
            <a:pPr lvl="1"/>
            <a:r>
              <a:rPr lang="en-US" dirty="0"/>
              <a:t>Multiple sexual partners</a:t>
            </a:r>
          </a:p>
          <a:p>
            <a:pPr lvl="1"/>
            <a:r>
              <a:rPr lang="en-US" dirty="0" err="1"/>
              <a:t>Uncurcumcised</a:t>
            </a:r>
            <a:r>
              <a:rPr lang="en-US" dirty="0"/>
              <a:t> males</a:t>
            </a:r>
          </a:p>
          <a:p>
            <a:r>
              <a:rPr lang="en-US" dirty="0"/>
              <a:t>Stages of HIV infection</a:t>
            </a:r>
          </a:p>
          <a:p>
            <a:pPr lvl="1"/>
            <a:r>
              <a:rPr lang="en-US" dirty="0"/>
              <a:t>Acute HIV infection </a:t>
            </a:r>
          </a:p>
          <a:p>
            <a:pPr lvl="1"/>
            <a:r>
              <a:rPr lang="en-US" dirty="0"/>
              <a:t>Chronic HIV infection</a:t>
            </a:r>
          </a:p>
          <a:p>
            <a:pPr lvl="1"/>
            <a:r>
              <a:rPr lang="en-US" dirty="0"/>
              <a:t>AIDS</a:t>
            </a:r>
          </a:p>
          <a:p>
            <a:endParaRPr lang="en-US" dirty="0"/>
          </a:p>
        </p:txBody>
      </p:sp>
    </p:spTree>
    <p:extLst>
      <p:ext uri="{BB962C8B-B14F-4D97-AF65-F5344CB8AC3E}">
        <p14:creationId xmlns:p14="http://schemas.microsoft.com/office/powerpoint/2010/main" val="11235263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HIV infection</a:t>
            </a:r>
            <a:endParaRPr lang="en-US" dirty="0"/>
          </a:p>
        </p:txBody>
      </p:sp>
      <p:sp>
        <p:nvSpPr>
          <p:cNvPr id="3" name="Content Placeholder 2"/>
          <p:cNvSpPr>
            <a:spLocks noGrp="1"/>
          </p:cNvSpPr>
          <p:nvPr>
            <p:ph sz="quarter" idx="1"/>
          </p:nvPr>
        </p:nvSpPr>
        <p:spPr/>
        <p:txBody>
          <a:bodyPr>
            <a:normAutofit fontScale="92500"/>
          </a:bodyPr>
          <a:lstStyle/>
          <a:p>
            <a:r>
              <a:rPr lang="en-US" dirty="0"/>
              <a:t>Acute HIV infection generally develops within </a:t>
            </a:r>
            <a:r>
              <a:rPr lang="en-US" dirty="0">
                <a:solidFill>
                  <a:srgbClr val="FF0000"/>
                </a:solidFill>
              </a:rPr>
              <a:t>2</a:t>
            </a:r>
            <a:r>
              <a:rPr lang="en-US" dirty="0"/>
              <a:t> to </a:t>
            </a:r>
            <a:r>
              <a:rPr lang="en-US" dirty="0">
                <a:solidFill>
                  <a:srgbClr val="FF0000"/>
                </a:solidFill>
              </a:rPr>
              <a:t>4</a:t>
            </a:r>
            <a:r>
              <a:rPr lang="en-US" dirty="0"/>
              <a:t> weeks after a person is infected with </a:t>
            </a:r>
            <a:r>
              <a:rPr lang="en-US" dirty="0" smtClean="0"/>
              <a:t>HIV.</a:t>
            </a:r>
          </a:p>
          <a:p>
            <a:r>
              <a:rPr lang="en-US" dirty="0" smtClean="0"/>
              <a:t>During </a:t>
            </a:r>
            <a:r>
              <a:rPr lang="en-US" dirty="0"/>
              <a:t>acute </a:t>
            </a:r>
            <a:r>
              <a:rPr lang="en-US" dirty="0" smtClean="0"/>
              <a:t>stage, </a:t>
            </a:r>
            <a:r>
              <a:rPr lang="en-US" dirty="0"/>
              <a:t>many people have flu-like </a:t>
            </a:r>
            <a:r>
              <a:rPr lang="en-US" dirty="0" smtClean="0"/>
              <a:t>symptoms.</a:t>
            </a:r>
          </a:p>
          <a:p>
            <a:r>
              <a:rPr lang="en-US" dirty="0" smtClean="0"/>
              <a:t>In the acute stage, HIV </a:t>
            </a:r>
            <a:r>
              <a:rPr lang="en-US" dirty="0"/>
              <a:t>multiplies rapidly and spreads throughout the body. The virus attacks and destroys the infection-fighting </a:t>
            </a:r>
            <a:r>
              <a:rPr lang="en-US" dirty="0">
                <a:solidFill>
                  <a:srgbClr val="FF0000"/>
                </a:solidFill>
              </a:rPr>
              <a:t>CD4</a:t>
            </a:r>
            <a:r>
              <a:rPr lang="en-US" dirty="0"/>
              <a:t> cells of the immune system. </a:t>
            </a:r>
            <a:endParaRPr lang="en-US" dirty="0" smtClean="0"/>
          </a:p>
          <a:p>
            <a:r>
              <a:rPr lang="en-US" dirty="0"/>
              <a:t>HIV can be transmitted during any stage of infection, but the risk is greatest during acute HIV infection</a:t>
            </a:r>
          </a:p>
          <a:p>
            <a:endParaRPr lang="en-US" dirty="0"/>
          </a:p>
          <a:p>
            <a:endParaRPr lang="en-US" dirty="0"/>
          </a:p>
        </p:txBody>
      </p:sp>
    </p:spTree>
    <p:extLst>
      <p:ext uri="{BB962C8B-B14F-4D97-AF65-F5344CB8AC3E}">
        <p14:creationId xmlns:p14="http://schemas.microsoft.com/office/powerpoint/2010/main" val="2961321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 34 year old female presented to you at the clinic complaining of </a:t>
            </a:r>
            <a:r>
              <a:rPr lang="en-US" dirty="0"/>
              <a:t>a frothy yellowish vaginal </a:t>
            </a:r>
            <a:r>
              <a:rPr lang="en-US" dirty="0" smtClean="0"/>
              <a:t>discharge and local irritation. On examination you notice that the cervix has </a:t>
            </a:r>
            <a:r>
              <a:rPr lang="en-US" dirty="0"/>
              <a:t>multiple small hemorrhagic areas </a:t>
            </a:r>
            <a:r>
              <a:rPr lang="en-US" dirty="0" smtClean="0"/>
              <a:t>which is often described as “strawberry cervix”. Which of the following organisms is the most likely cause?</a:t>
            </a:r>
          </a:p>
          <a:p>
            <a:endParaRPr lang="en-US" dirty="0" smtClean="0"/>
          </a:p>
          <a:p>
            <a:pPr marL="880110" lvl="1" indent="-514350">
              <a:buFont typeface="+mj-lt"/>
              <a:buAutoNum type="alphaUcPeriod"/>
            </a:pPr>
            <a:r>
              <a:rPr lang="en-US" dirty="0" smtClean="0"/>
              <a:t>Chlamydia trachomatis</a:t>
            </a:r>
          </a:p>
          <a:p>
            <a:pPr marL="880110" lvl="1" indent="-514350">
              <a:buFont typeface="+mj-lt"/>
              <a:buAutoNum type="alphaUcPeriod"/>
            </a:pPr>
            <a:r>
              <a:rPr lang="en-US" dirty="0" err="1" smtClean="0"/>
              <a:t>Niesseria</a:t>
            </a:r>
            <a:r>
              <a:rPr lang="en-US" dirty="0" smtClean="0"/>
              <a:t> gonorrhea </a:t>
            </a:r>
          </a:p>
          <a:p>
            <a:pPr marL="880110" lvl="1" indent="-514350">
              <a:buFont typeface="+mj-lt"/>
              <a:buAutoNum type="alphaUcPeriod"/>
            </a:pPr>
            <a:r>
              <a:rPr lang="en-US" dirty="0" err="1"/>
              <a:t>Trichomonas</a:t>
            </a:r>
            <a:r>
              <a:rPr lang="en-US" dirty="0"/>
              <a:t> </a:t>
            </a:r>
            <a:r>
              <a:rPr lang="en-US" dirty="0" err="1" smtClean="0"/>
              <a:t>Vaginalis</a:t>
            </a:r>
            <a:endParaRPr lang="en-US" dirty="0" smtClean="0"/>
          </a:p>
          <a:p>
            <a:pPr marL="880110" lvl="1" indent="-514350">
              <a:buFont typeface="+mj-lt"/>
              <a:buAutoNum type="alphaUcPeriod"/>
            </a:pPr>
            <a:r>
              <a:rPr lang="en-US" dirty="0" smtClean="0"/>
              <a:t>HPV type 11</a:t>
            </a:r>
          </a:p>
          <a:p>
            <a:pPr lvl="1"/>
            <a:endParaRPr lang="en-US" dirty="0"/>
          </a:p>
        </p:txBody>
      </p:sp>
    </p:spTree>
    <p:extLst>
      <p:ext uri="{BB962C8B-B14F-4D97-AF65-F5344CB8AC3E}">
        <p14:creationId xmlns:p14="http://schemas.microsoft.com/office/powerpoint/2010/main" val="3350721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HIV infection</a:t>
            </a:r>
            <a:endParaRPr lang="en-US" dirty="0"/>
          </a:p>
        </p:txBody>
      </p:sp>
      <p:sp>
        <p:nvSpPr>
          <p:cNvPr id="3" name="Content Placeholder 2"/>
          <p:cNvSpPr>
            <a:spLocks noGrp="1"/>
          </p:cNvSpPr>
          <p:nvPr>
            <p:ph sz="quarter" idx="1"/>
          </p:nvPr>
        </p:nvSpPr>
        <p:spPr/>
        <p:txBody>
          <a:bodyPr/>
          <a:lstStyle/>
          <a:p>
            <a:r>
              <a:rPr lang="en-US" dirty="0"/>
              <a:t>HIV continues to multiply in the body but at very low </a:t>
            </a:r>
            <a:r>
              <a:rPr lang="en-US" dirty="0" smtClean="0"/>
              <a:t>rate.</a:t>
            </a:r>
          </a:p>
          <a:p>
            <a:r>
              <a:rPr lang="en-US" dirty="0" smtClean="0"/>
              <a:t>People </a:t>
            </a:r>
            <a:r>
              <a:rPr lang="en-US" dirty="0"/>
              <a:t>with chronic HIV infection may not have any HIV-related symptoms, but they can still spread HIV to others</a:t>
            </a:r>
            <a:r>
              <a:rPr lang="en-US" dirty="0" smtClean="0"/>
              <a:t>.</a:t>
            </a:r>
          </a:p>
          <a:p>
            <a:r>
              <a:rPr lang="en-US" dirty="0"/>
              <a:t>Without </a:t>
            </a:r>
            <a:r>
              <a:rPr lang="en-US" dirty="0" smtClean="0"/>
              <a:t>treatment, </a:t>
            </a:r>
            <a:r>
              <a:rPr lang="en-US" dirty="0"/>
              <a:t>chronic HIV infection usually advances to AIDS in 10 to 12 years.</a:t>
            </a:r>
          </a:p>
          <a:p>
            <a:endParaRPr lang="en-US" dirty="0"/>
          </a:p>
        </p:txBody>
      </p:sp>
    </p:spTree>
    <p:extLst>
      <p:ext uri="{BB962C8B-B14F-4D97-AF65-F5344CB8AC3E}">
        <p14:creationId xmlns:p14="http://schemas.microsoft.com/office/powerpoint/2010/main" val="24677006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AIDS</a:t>
            </a:r>
            <a:endParaRPr lang="en-US" dirty="0"/>
          </a:p>
        </p:txBody>
      </p:sp>
      <p:sp>
        <p:nvSpPr>
          <p:cNvPr id="3" name="Content Placeholder 2"/>
          <p:cNvSpPr>
            <a:spLocks noGrp="1"/>
          </p:cNvSpPr>
          <p:nvPr>
            <p:ph sz="quarter" idx="1"/>
          </p:nvPr>
        </p:nvSpPr>
        <p:spPr/>
        <p:txBody>
          <a:bodyPr/>
          <a:lstStyle/>
          <a:p>
            <a:r>
              <a:rPr lang="en-US" dirty="0"/>
              <a:t>AIDS is diagnosed when a person with HIV has a CD4 count of less than </a:t>
            </a:r>
            <a:r>
              <a:rPr lang="en-US" dirty="0">
                <a:solidFill>
                  <a:srgbClr val="FF0000"/>
                </a:solidFill>
              </a:rPr>
              <a:t>200 cells/mm3 </a:t>
            </a:r>
            <a:r>
              <a:rPr lang="en-US" dirty="0"/>
              <a:t>and/or one or more opportunistic </a:t>
            </a:r>
            <a:r>
              <a:rPr lang="en-US" dirty="0" smtClean="0"/>
              <a:t>infections.</a:t>
            </a:r>
          </a:p>
          <a:p>
            <a:r>
              <a:rPr lang="en-US" dirty="0"/>
              <a:t>Without treatment, people with AIDS typically survive about 3 </a:t>
            </a:r>
            <a:r>
              <a:rPr lang="en-US" dirty="0" smtClean="0"/>
              <a:t>years.</a:t>
            </a:r>
            <a:endParaRPr lang="en-US" dirty="0"/>
          </a:p>
          <a:p>
            <a:r>
              <a:rPr lang="en-US" sz="2800" dirty="0"/>
              <a:t>Mortality in HIV patients is mostly due to infections, cancers, or wasting.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7027262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sz="quarter" idx="1"/>
          </p:nvPr>
        </p:nvSpPr>
        <p:spPr/>
        <p:txBody>
          <a:bodyPr>
            <a:normAutofit lnSpcReduction="10000"/>
          </a:bodyPr>
          <a:lstStyle/>
          <a:p>
            <a:r>
              <a:rPr lang="en-US" dirty="0"/>
              <a:t>ELISA</a:t>
            </a:r>
          </a:p>
          <a:p>
            <a:pPr lvl="1"/>
            <a:r>
              <a:rPr lang="en-US" dirty="0"/>
              <a:t>Screening </a:t>
            </a:r>
          </a:p>
          <a:p>
            <a:pPr lvl="1"/>
            <a:r>
              <a:rPr lang="en-US" dirty="0"/>
              <a:t>High sensitivity</a:t>
            </a:r>
          </a:p>
          <a:p>
            <a:endParaRPr lang="en-US" dirty="0"/>
          </a:p>
          <a:p>
            <a:r>
              <a:rPr lang="en-US" dirty="0"/>
              <a:t>PCR</a:t>
            </a:r>
          </a:p>
          <a:p>
            <a:pPr lvl="1"/>
            <a:r>
              <a:rPr lang="en-US" dirty="0"/>
              <a:t>Measure the viral load</a:t>
            </a:r>
          </a:p>
          <a:p>
            <a:endParaRPr lang="en-US" dirty="0"/>
          </a:p>
          <a:p>
            <a:r>
              <a:rPr lang="en-US" dirty="0"/>
              <a:t>Western Blot</a:t>
            </a:r>
          </a:p>
          <a:p>
            <a:pPr lvl="1"/>
            <a:r>
              <a:rPr lang="en-US" dirty="0" err="1"/>
              <a:t>Confiramtory</a:t>
            </a:r>
            <a:r>
              <a:rPr lang="en-US" dirty="0"/>
              <a:t> test</a:t>
            </a:r>
          </a:p>
          <a:p>
            <a:endParaRPr lang="en-US" dirty="0"/>
          </a:p>
        </p:txBody>
      </p:sp>
    </p:spTree>
    <p:extLst>
      <p:ext uri="{BB962C8B-B14F-4D97-AF65-F5344CB8AC3E}">
        <p14:creationId xmlns:p14="http://schemas.microsoft.com/office/powerpoint/2010/main" val="1237876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sz="quarter" idx="1"/>
          </p:nvPr>
        </p:nvSpPr>
        <p:spPr>
          <a:xfrm>
            <a:off x="609600" y="1600200"/>
            <a:ext cx="8153400" cy="4495800"/>
          </a:xfrm>
        </p:spPr>
        <p:txBody>
          <a:bodyPr>
            <a:noAutofit/>
          </a:bodyPr>
          <a:lstStyle/>
          <a:p>
            <a:pPr marL="0" indent="0">
              <a:buNone/>
            </a:pPr>
            <a:r>
              <a:rPr lang="en-US" sz="2400" b="1" dirty="0">
                <a:cs typeface="Tahoma" pitchFamily="34" charset="0"/>
              </a:rPr>
              <a:t>Antiviral Therapy</a:t>
            </a:r>
          </a:p>
          <a:p>
            <a:r>
              <a:rPr lang="en-GB" sz="2400" i="1" dirty="0"/>
              <a:t>Triple therapy HAART: </a:t>
            </a:r>
            <a:endParaRPr lang="en-GB" sz="2400" i="1" dirty="0" smtClean="0"/>
          </a:p>
          <a:p>
            <a:pPr lvl="1"/>
            <a:r>
              <a:rPr lang="en-GB" sz="2400" dirty="0" smtClean="0"/>
              <a:t>2 </a:t>
            </a:r>
            <a:r>
              <a:rPr lang="en-GB" sz="2400" dirty="0"/>
              <a:t>nucleoside reverse transcriptase </a:t>
            </a:r>
            <a:r>
              <a:rPr lang="en-GB" sz="2400" dirty="0" smtClean="0"/>
              <a:t>inhibitors</a:t>
            </a:r>
          </a:p>
          <a:p>
            <a:pPr lvl="2"/>
            <a:r>
              <a:rPr lang="en-GB" sz="2400" dirty="0" err="1"/>
              <a:t>Zidovudine</a:t>
            </a:r>
            <a:r>
              <a:rPr lang="en-GB" sz="2400" dirty="0"/>
              <a:t>, </a:t>
            </a:r>
            <a:r>
              <a:rPr lang="en-GB" sz="2400" dirty="0" err="1" smtClean="0"/>
              <a:t>Nevirapine</a:t>
            </a:r>
            <a:endParaRPr lang="en-GB" sz="2400" dirty="0" smtClean="0"/>
          </a:p>
          <a:p>
            <a:pPr lvl="1"/>
            <a:r>
              <a:rPr lang="en-GB" sz="2400" dirty="0" smtClean="0"/>
              <a:t>Protease inhibitor</a:t>
            </a:r>
          </a:p>
          <a:p>
            <a:pPr lvl="2"/>
            <a:r>
              <a:rPr lang="en-US" sz="2400" dirty="0" err="1" smtClean="0"/>
              <a:t>Saquinavir</a:t>
            </a:r>
            <a:r>
              <a:rPr lang="en-US" sz="2400" dirty="0" smtClean="0"/>
              <a:t>, </a:t>
            </a:r>
            <a:r>
              <a:rPr lang="en-US" sz="2400" dirty="0" err="1" smtClean="0"/>
              <a:t>Indiniavir</a:t>
            </a:r>
            <a:endParaRPr lang="en-GB" sz="2400" i="1" dirty="0" smtClean="0"/>
          </a:p>
          <a:p>
            <a:r>
              <a:rPr lang="en-GB" sz="2400" i="1" dirty="0" smtClean="0"/>
              <a:t>Opportunistic </a:t>
            </a:r>
            <a:r>
              <a:rPr lang="en-GB" sz="2400" i="1" dirty="0"/>
              <a:t>infection </a:t>
            </a:r>
            <a:r>
              <a:rPr lang="en-GB" sz="2400" i="1" dirty="0" smtClean="0"/>
              <a:t>prophylaxis</a:t>
            </a:r>
          </a:p>
          <a:p>
            <a:pPr lvl="1"/>
            <a:r>
              <a:rPr lang="en-GB" sz="2400" dirty="0" smtClean="0"/>
              <a:t>TB</a:t>
            </a:r>
          </a:p>
          <a:p>
            <a:pPr lvl="1"/>
            <a:r>
              <a:rPr lang="en-GB" sz="2400" dirty="0" smtClean="0"/>
              <a:t>PCP</a:t>
            </a:r>
          </a:p>
          <a:p>
            <a:pPr lvl="1"/>
            <a:r>
              <a:rPr lang="en-GB" sz="2400" dirty="0" smtClean="0"/>
              <a:t>Toxoplasmosis </a:t>
            </a:r>
            <a:endParaRPr lang="x-none" sz="2400"/>
          </a:p>
          <a:p>
            <a:endParaRPr lang="en-US" sz="2400" dirty="0"/>
          </a:p>
        </p:txBody>
      </p:sp>
    </p:spTree>
    <p:extLst>
      <p:ext uri="{BB962C8B-B14F-4D97-AF65-F5344CB8AC3E}">
        <p14:creationId xmlns:p14="http://schemas.microsoft.com/office/powerpoint/2010/main" val="24116064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Genital Warts</a:t>
            </a:r>
            <a:endParaRPr lang="en-US" dirty="0"/>
          </a:p>
        </p:txBody>
      </p:sp>
      <p:sp>
        <p:nvSpPr>
          <p:cNvPr id="3" name="Content Placeholder 2"/>
          <p:cNvSpPr>
            <a:spLocks noGrp="1"/>
          </p:cNvSpPr>
          <p:nvPr>
            <p:ph sz="quarter" idx="1"/>
          </p:nvPr>
        </p:nvSpPr>
        <p:spPr/>
        <p:txBody>
          <a:bodyPr>
            <a:normAutofit/>
          </a:bodyPr>
          <a:lstStyle/>
          <a:p>
            <a:r>
              <a:rPr lang="en-US" dirty="0" smtClean="0"/>
              <a:t>Etiology:</a:t>
            </a:r>
          </a:p>
          <a:p>
            <a:pPr lvl="1"/>
            <a:r>
              <a:rPr lang="en-US" dirty="0" smtClean="0"/>
              <a:t>Over </a:t>
            </a:r>
            <a:r>
              <a:rPr lang="en-US" dirty="0"/>
              <a:t>90% are caused by HPV types 6 and 11.</a:t>
            </a:r>
          </a:p>
          <a:p>
            <a:pPr lvl="1"/>
            <a:r>
              <a:rPr lang="en-US" dirty="0"/>
              <a:t>HPV types 16 and 18 are known to cause cancer</a:t>
            </a:r>
          </a:p>
          <a:p>
            <a:pPr lvl="1"/>
            <a:r>
              <a:rPr lang="en-US" dirty="0"/>
              <a:t> </a:t>
            </a:r>
            <a:r>
              <a:rPr lang="en-US" dirty="0" smtClean="0"/>
              <a:t>In </a:t>
            </a:r>
            <a:r>
              <a:rPr lang="en-US" dirty="0"/>
              <a:t>females, warts occur around mostly in the vagina, anus, and cervix. In males, genital warts are less common but might present on the tip of the penis</a:t>
            </a:r>
          </a:p>
          <a:p>
            <a:r>
              <a:rPr lang="en-US" dirty="0" smtClean="0"/>
              <a:t>Mode of transmission:</a:t>
            </a:r>
          </a:p>
          <a:p>
            <a:pPr lvl="1"/>
            <a:r>
              <a:rPr lang="en-US" dirty="0"/>
              <a:t>S</a:t>
            </a:r>
            <a:r>
              <a:rPr lang="en-US" dirty="0" smtClean="0"/>
              <a:t>exual contact</a:t>
            </a:r>
          </a:p>
          <a:p>
            <a:pPr lvl="1"/>
            <a:r>
              <a:rPr lang="en-US" dirty="0"/>
              <a:t>D</a:t>
            </a:r>
            <a:r>
              <a:rPr lang="en-US" dirty="0" smtClean="0"/>
              <a:t>irect </a:t>
            </a:r>
            <a:r>
              <a:rPr lang="en-US" dirty="0"/>
              <a:t>skin contact </a:t>
            </a:r>
          </a:p>
          <a:p>
            <a:pPr lvl="1"/>
            <a:endParaRPr lang="en-US" dirty="0" smtClean="0"/>
          </a:p>
        </p:txBody>
      </p:sp>
    </p:spTree>
    <p:extLst>
      <p:ext uri="{BB962C8B-B14F-4D97-AF65-F5344CB8AC3E}">
        <p14:creationId xmlns:p14="http://schemas.microsoft.com/office/powerpoint/2010/main" val="9496203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Signs, </a:t>
            </a:r>
            <a:r>
              <a:rPr lang="en-US" dirty="0"/>
              <a:t>S</a:t>
            </a:r>
            <a:r>
              <a:rPr lang="en-US" dirty="0" smtClean="0"/>
              <a:t>ymptoms and Complications</a:t>
            </a:r>
            <a:endParaRPr lang="en-US" dirty="0"/>
          </a:p>
        </p:txBody>
      </p:sp>
      <p:sp>
        <p:nvSpPr>
          <p:cNvPr id="3" name="Content Placeholder 2"/>
          <p:cNvSpPr>
            <a:spLocks noGrp="1"/>
          </p:cNvSpPr>
          <p:nvPr>
            <p:ph sz="quarter" idx="1"/>
          </p:nvPr>
        </p:nvSpPr>
        <p:spPr/>
        <p:txBody>
          <a:bodyPr/>
          <a:lstStyle/>
          <a:p>
            <a:r>
              <a:rPr lang="en-US" dirty="0" smtClean="0"/>
              <a:t>Signs and symptoms:</a:t>
            </a:r>
          </a:p>
          <a:p>
            <a:pPr lvl="1"/>
            <a:r>
              <a:rPr lang="en-US" dirty="0" smtClean="0"/>
              <a:t>Genital </a:t>
            </a:r>
            <a:r>
              <a:rPr lang="en-US" dirty="0"/>
              <a:t>warts present as soft, moist, pink/flesh-colored </a:t>
            </a:r>
            <a:r>
              <a:rPr lang="en-US" dirty="0" smtClean="0"/>
              <a:t>bumps.</a:t>
            </a:r>
            <a:endParaRPr lang="en-US" dirty="0"/>
          </a:p>
          <a:p>
            <a:pPr lvl="1"/>
            <a:r>
              <a:rPr lang="en-US" dirty="0"/>
              <a:t>Usually </a:t>
            </a:r>
            <a:r>
              <a:rPr lang="en-US" dirty="0" smtClean="0"/>
              <a:t>painless.</a:t>
            </a:r>
          </a:p>
          <a:p>
            <a:pPr lvl="1"/>
            <a:endParaRPr lang="en-US" dirty="0"/>
          </a:p>
          <a:p>
            <a:r>
              <a:rPr lang="en-US" dirty="0" smtClean="0"/>
              <a:t>Complications</a:t>
            </a:r>
          </a:p>
          <a:p>
            <a:pPr lvl="1"/>
            <a:r>
              <a:rPr lang="en-US" dirty="0" smtClean="0"/>
              <a:t>HPV </a:t>
            </a:r>
            <a:r>
              <a:rPr lang="en-US" dirty="0"/>
              <a:t>is the main risk factor for cervical cancer, as such we have to perform a Pap smear screening test for early detection of cervical cancer in females</a:t>
            </a:r>
          </a:p>
        </p:txBody>
      </p:sp>
    </p:spTree>
    <p:extLst>
      <p:ext uri="{BB962C8B-B14F-4D97-AF65-F5344CB8AC3E}">
        <p14:creationId xmlns:p14="http://schemas.microsoft.com/office/powerpoint/2010/main" val="8308189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and prevention</a:t>
            </a:r>
            <a:endParaRPr lang="en-US" dirty="0"/>
          </a:p>
        </p:txBody>
      </p:sp>
      <p:sp>
        <p:nvSpPr>
          <p:cNvPr id="3" name="Content Placeholder 2"/>
          <p:cNvSpPr>
            <a:spLocks noGrp="1"/>
          </p:cNvSpPr>
          <p:nvPr>
            <p:ph sz="quarter" idx="1"/>
          </p:nvPr>
        </p:nvSpPr>
        <p:spPr/>
        <p:txBody>
          <a:bodyPr>
            <a:normAutofit/>
          </a:bodyPr>
          <a:lstStyle/>
          <a:p>
            <a:r>
              <a:rPr lang="en-US" dirty="0" err="1" smtClean="0"/>
              <a:t>Podofilox</a:t>
            </a:r>
            <a:r>
              <a:rPr lang="en-US" dirty="0" smtClean="0"/>
              <a:t> </a:t>
            </a:r>
            <a:r>
              <a:rPr lang="en-US" dirty="0"/>
              <a:t>topical </a:t>
            </a:r>
            <a:r>
              <a:rPr lang="en-US" dirty="0" smtClean="0"/>
              <a:t>solution</a:t>
            </a:r>
          </a:p>
          <a:p>
            <a:pPr lvl="1"/>
            <a:r>
              <a:rPr lang="en-US" dirty="0"/>
              <a:t>C</a:t>
            </a:r>
            <a:r>
              <a:rPr lang="en-US" dirty="0" smtClean="0"/>
              <a:t>an </a:t>
            </a:r>
            <a:r>
              <a:rPr lang="en-US" dirty="0"/>
              <a:t>be applied at home</a:t>
            </a:r>
          </a:p>
          <a:p>
            <a:r>
              <a:rPr lang="en-US" dirty="0" err="1" smtClean="0"/>
              <a:t>Podophylin</a:t>
            </a:r>
            <a:r>
              <a:rPr lang="en-US" dirty="0" smtClean="0"/>
              <a:t> </a:t>
            </a:r>
            <a:r>
              <a:rPr lang="en-US" dirty="0"/>
              <a:t>resin</a:t>
            </a:r>
          </a:p>
          <a:p>
            <a:pPr lvl="1"/>
            <a:r>
              <a:rPr lang="en-US" dirty="0"/>
              <a:t>Applied under medical supervision </a:t>
            </a:r>
          </a:p>
          <a:p>
            <a:r>
              <a:rPr lang="en-US" dirty="0" smtClean="0"/>
              <a:t>Cryotherapy</a:t>
            </a:r>
            <a:endParaRPr lang="en-US" dirty="0"/>
          </a:p>
          <a:p>
            <a:r>
              <a:rPr lang="en-US" dirty="0" smtClean="0"/>
              <a:t>Electro-cauterization</a:t>
            </a:r>
            <a:endParaRPr lang="en-US" dirty="0"/>
          </a:p>
          <a:p>
            <a:r>
              <a:rPr lang="en-US" dirty="0" smtClean="0"/>
              <a:t>Surgical </a:t>
            </a:r>
            <a:r>
              <a:rPr lang="en-US" dirty="0"/>
              <a:t>removal</a:t>
            </a:r>
          </a:p>
          <a:p>
            <a:r>
              <a:rPr lang="en-US" dirty="0"/>
              <a:t>Laser ablation</a:t>
            </a:r>
          </a:p>
          <a:p>
            <a:endParaRPr lang="en-US" dirty="0"/>
          </a:p>
        </p:txBody>
      </p:sp>
    </p:spTree>
    <p:extLst>
      <p:ext uri="{BB962C8B-B14F-4D97-AF65-F5344CB8AC3E}">
        <p14:creationId xmlns:p14="http://schemas.microsoft.com/office/powerpoint/2010/main" val="32052977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 </a:t>
            </a:r>
            <a:endParaRPr lang="en-US" dirty="0"/>
          </a:p>
        </p:txBody>
      </p:sp>
      <p:sp>
        <p:nvSpPr>
          <p:cNvPr id="3" name="Content Placeholder 2"/>
          <p:cNvSpPr>
            <a:spLocks noGrp="1"/>
          </p:cNvSpPr>
          <p:nvPr>
            <p:ph sz="quarter" idx="1"/>
          </p:nvPr>
        </p:nvSpPr>
        <p:spPr/>
        <p:txBody>
          <a:bodyPr/>
          <a:lstStyle/>
          <a:p>
            <a:r>
              <a:rPr lang="en-US" dirty="0"/>
              <a:t>There are two vaccines currently in use</a:t>
            </a:r>
            <a:r>
              <a:rPr lang="en-US" dirty="0" smtClean="0"/>
              <a:t>:</a:t>
            </a:r>
            <a:endParaRPr lang="en-US" dirty="0"/>
          </a:p>
          <a:p>
            <a:pPr lvl="1"/>
            <a:r>
              <a:rPr lang="en-US" dirty="0"/>
              <a:t>Gardasil: the FDA approved vaccine for prevention of HPV types 6, 11, 16, 18. It is therapeutic and it has to be used prophylactically</a:t>
            </a:r>
            <a:r>
              <a:rPr lang="en-US" dirty="0" smtClean="0"/>
              <a:t>.</a:t>
            </a:r>
            <a:endParaRPr lang="en-US" dirty="0"/>
          </a:p>
          <a:p>
            <a:pPr lvl="1"/>
            <a:r>
              <a:rPr lang="en-US" dirty="0" err="1"/>
              <a:t>Cervarix</a:t>
            </a:r>
            <a:r>
              <a:rPr lang="en-US" dirty="0"/>
              <a:t>: Protects against HPV types 16 and 18.</a:t>
            </a:r>
          </a:p>
          <a:p>
            <a:endParaRPr lang="en-US" dirty="0"/>
          </a:p>
        </p:txBody>
      </p:sp>
      <p:sp>
        <p:nvSpPr>
          <p:cNvPr id="4" name="Content Placeholder 2"/>
          <p:cNvSpPr txBox="1">
            <a:spLocks/>
          </p:cNvSpPr>
          <p:nvPr/>
        </p:nvSpPr>
        <p:spPr>
          <a:xfrm>
            <a:off x="609600" y="1600200"/>
            <a:ext cx="8153400"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en-US" dirty="0" smtClean="0"/>
          </a:p>
        </p:txBody>
      </p:sp>
    </p:spTree>
    <p:extLst>
      <p:ext uri="{BB962C8B-B14F-4D97-AF65-F5344CB8AC3E}">
        <p14:creationId xmlns:p14="http://schemas.microsoft.com/office/powerpoint/2010/main" val="42272536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Genital warts </a:t>
            </a:r>
            <a:endParaRPr lang="en-US" dirty="0"/>
          </a:p>
        </p:txBody>
      </p:sp>
      <p:pic>
        <p:nvPicPr>
          <p:cNvPr id="4098" name="Picture 2" descr="C:\Users\saleh\Desktop\SOA-Condylomata-acuminata-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3200399"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aleh\Desktop\SOA-Condylomata-acuminata-fem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3657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6981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Genital Herpes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Etiology</a:t>
            </a:r>
          </a:p>
          <a:p>
            <a:pPr lvl="1"/>
            <a:r>
              <a:rPr lang="en-US" dirty="0" smtClean="0"/>
              <a:t>Genital Herpes caused by </a:t>
            </a:r>
            <a:r>
              <a:rPr lang="en-US" i="1" dirty="0" smtClean="0"/>
              <a:t>Herpes Simplex Virus </a:t>
            </a:r>
            <a:r>
              <a:rPr lang="en-US" dirty="0" smtClean="0"/>
              <a:t>type 2 (HSV-2)</a:t>
            </a:r>
          </a:p>
          <a:p>
            <a:pPr lvl="1"/>
            <a:r>
              <a:rPr lang="en-US" dirty="0" smtClean="0"/>
              <a:t>Oral Herpes caused by HSV-1</a:t>
            </a:r>
          </a:p>
          <a:p>
            <a:pPr lvl="1"/>
            <a:r>
              <a:rPr lang="en-US" dirty="0" smtClean="0"/>
              <a:t>HSV-1 can cause genital lesions</a:t>
            </a:r>
            <a:endParaRPr lang="en-US" dirty="0"/>
          </a:p>
          <a:p>
            <a:r>
              <a:rPr lang="en-US" dirty="0" smtClean="0"/>
              <a:t>Mode of transmission</a:t>
            </a:r>
          </a:p>
          <a:p>
            <a:pPr lvl="1"/>
            <a:r>
              <a:rPr lang="en-US" dirty="0" smtClean="0"/>
              <a:t>Contact with person who is shedding (either sexual contact of regular physical contact)</a:t>
            </a:r>
          </a:p>
          <a:p>
            <a:pPr lvl="1"/>
            <a:r>
              <a:rPr lang="en-US" dirty="0" smtClean="0"/>
              <a:t>Vertical transmission (very rare)</a:t>
            </a:r>
          </a:p>
          <a:p>
            <a:pPr lvl="1"/>
            <a:r>
              <a:rPr lang="en-US" dirty="0" smtClean="0"/>
              <a:t>Through the birth canal</a:t>
            </a:r>
          </a:p>
        </p:txBody>
      </p:sp>
    </p:spTree>
    <p:extLst>
      <p:ext uri="{BB962C8B-B14F-4D97-AF65-F5344CB8AC3E}">
        <p14:creationId xmlns:p14="http://schemas.microsoft.com/office/powerpoint/2010/main" val="4136499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 </a:t>
            </a:r>
            <a:endParaRPr lang="en-US" dirty="0"/>
          </a:p>
        </p:txBody>
      </p:sp>
      <p:sp>
        <p:nvSpPr>
          <p:cNvPr id="3" name="Content Placeholder 2"/>
          <p:cNvSpPr>
            <a:spLocks noGrp="1"/>
          </p:cNvSpPr>
          <p:nvPr>
            <p:ph sz="quarter" idx="1"/>
          </p:nvPr>
        </p:nvSpPr>
        <p:spPr/>
        <p:txBody>
          <a:bodyPr/>
          <a:lstStyle/>
          <a:p>
            <a:r>
              <a:rPr lang="en-US" dirty="0" smtClean="0"/>
              <a:t>Which of the following HPV types is known to </a:t>
            </a:r>
            <a:r>
              <a:rPr lang="en-US" dirty="0" err="1" smtClean="0"/>
              <a:t>caue</a:t>
            </a:r>
            <a:r>
              <a:rPr lang="en-US" dirty="0" smtClean="0"/>
              <a:t> cervical cancer?</a:t>
            </a:r>
          </a:p>
          <a:p>
            <a:endParaRPr lang="en-US" dirty="0" smtClean="0"/>
          </a:p>
          <a:p>
            <a:pPr marL="880110" lvl="1" indent="-514350">
              <a:buFont typeface="+mj-lt"/>
              <a:buAutoNum type="alphaUcPeriod"/>
            </a:pPr>
            <a:r>
              <a:rPr lang="en-US" dirty="0" smtClean="0"/>
              <a:t>HPV 6</a:t>
            </a:r>
          </a:p>
          <a:p>
            <a:pPr marL="880110" lvl="1" indent="-514350">
              <a:buFont typeface="+mj-lt"/>
              <a:buAutoNum type="alphaUcPeriod"/>
            </a:pPr>
            <a:r>
              <a:rPr lang="en-US" dirty="0" smtClean="0"/>
              <a:t>HPV 11</a:t>
            </a:r>
          </a:p>
          <a:p>
            <a:pPr marL="880110" lvl="1" indent="-514350">
              <a:buFont typeface="+mj-lt"/>
              <a:buAutoNum type="alphaUcPeriod"/>
            </a:pPr>
            <a:r>
              <a:rPr lang="en-US" dirty="0" smtClean="0"/>
              <a:t>HPV 16</a:t>
            </a:r>
          </a:p>
          <a:p>
            <a:pPr marL="880110" lvl="1" indent="-514350">
              <a:buFont typeface="+mj-lt"/>
              <a:buAutoNum type="alphaUcPeriod"/>
            </a:pPr>
            <a:r>
              <a:rPr lang="en-US" dirty="0" smtClean="0"/>
              <a:t>HPV 33</a:t>
            </a:r>
            <a:endParaRPr lang="en-US" dirty="0"/>
          </a:p>
        </p:txBody>
      </p:sp>
    </p:spTree>
    <p:extLst>
      <p:ext uri="{BB962C8B-B14F-4D97-AF65-F5344CB8AC3E}">
        <p14:creationId xmlns:p14="http://schemas.microsoft.com/office/powerpoint/2010/main" val="41558010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Signs and symptoms</a:t>
            </a:r>
            <a:endParaRPr lang="en-US" dirty="0"/>
          </a:p>
        </p:txBody>
      </p:sp>
      <p:sp>
        <p:nvSpPr>
          <p:cNvPr id="3" name="Content Placeholder 2"/>
          <p:cNvSpPr>
            <a:spLocks noGrp="1"/>
          </p:cNvSpPr>
          <p:nvPr>
            <p:ph sz="quarter" idx="1"/>
          </p:nvPr>
        </p:nvSpPr>
        <p:spPr/>
        <p:txBody>
          <a:bodyPr/>
          <a:lstStyle/>
          <a:p>
            <a:r>
              <a:rPr lang="en-US" dirty="0" smtClean="0"/>
              <a:t>It is a lifelong infection with exacerbations and remissions</a:t>
            </a:r>
          </a:p>
          <a:p>
            <a:r>
              <a:rPr lang="en-US" dirty="0" smtClean="0"/>
              <a:t>Primary Herpes Infection:</a:t>
            </a:r>
          </a:p>
          <a:p>
            <a:pPr lvl="1"/>
            <a:r>
              <a:rPr lang="en-US" dirty="0" smtClean="0"/>
              <a:t>Painful </a:t>
            </a:r>
            <a:r>
              <a:rPr lang="en-US" dirty="0"/>
              <a:t>s</a:t>
            </a:r>
            <a:r>
              <a:rPr lang="en-US" dirty="0" smtClean="0"/>
              <a:t>hallow ulcers (Around the mouth or on genitalia)</a:t>
            </a:r>
          </a:p>
          <a:p>
            <a:r>
              <a:rPr lang="en-US" dirty="0" smtClean="0"/>
              <a:t>In Immunocompromised patients, symptoms are more severe with increased instances of shedding</a:t>
            </a:r>
          </a:p>
          <a:p>
            <a:pPr lvl="1"/>
            <a:r>
              <a:rPr lang="en-US" dirty="0" smtClean="0"/>
              <a:t>Herpes encephalitis</a:t>
            </a:r>
          </a:p>
          <a:p>
            <a:pPr lvl="1"/>
            <a:r>
              <a:rPr lang="en-US" dirty="0" smtClean="0"/>
              <a:t>Herpes viral meningitis</a:t>
            </a:r>
          </a:p>
          <a:p>
            <a:pPr lvl="1"/>
            <a:r>
              <a:rPr lang="en-US" dirty="0" smtClean="0"/>
              <a:t>Herpes esophagitis </a:t>
            </a:r>
            <a:endParaRPr lang="en-US" dirty="0"/>
          </a:p>
        </p:txBody>
      </p:sp>
    </p:spTree>
    <p:extLst>
      <p:ext uri="{BB962C8B-B14F-4D97-AF65-F5344CB8AC3E}">
        <p14:creationId xmlns:p14="http://schemas.microsoft.com/office/powerpoint/2010/main" val="4355178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and Complications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Diagnosis:</a:t>
            </a:r>
          </a:p>
          <a:p>
            <a:pPr lvl="1"/>
            <a:r>
              <a:rPr lang="en-US" dirty="0" smtClean="0"/>
              <a:t>Clinical presentation and history</a:t>
            </a:r>
          </a:p>
          <a:p>
            <a:pPr lvl="1"/>
            <a:r>
              <a:rPr lang="en-US" dirty="0" smtClean="0"/>
              <a:t>Swab is taken from the base of the lesions</a:t>
            </a:r>
          </a:p>
          <a:p>
            <a:pPr lvl="1"/>
            <a:r>
              <a:rPr lang="en-US" dirty="0" smtClean="0"/>
              <a:t>PCR</a:t>
            </a:r>
          </a:p>
          <a:p>
            <a:pPr lvl="1"/>
            <a:endParaRPr lang="en-US" dirty="0"/>
          </a:p>
          <a:p>
            <a:r>
              <a:rPr lang="en-US" dirty="0" smtClean="0"/>
              <a:t>Complications:</a:t>
            </a:r>
          </a:p>
          <a:p>
            <a:pPr lvl="1"/>
            <a:r>
              <a:rPr lang="en-US" dirty="0" smtClean="0"/>
              <a:t>Rectal infection may lead to </a:t>
            </a:r>
            <a:r>
              <a:rPr lang="en-US" dirty="0" err="1" smtClean="0"/>
              <a:t>proctitis</a:t>
            </a:r>
            <a:endParaRPr lang="en-US" dirty="0" smtClean="0"/>
          </a:p>
          <a:p>
            <a:pPr lvl="1"/>
            <a:r>
              <a:rPr lang="en-US" dirty="0" smtClean="0"/>
              <a:t>Aseptic meningitis</a:t>
            </a:r>
          </a:p>
          <a:p>
            <a:pPr lvl="1"/>
            <a:r>
              <a:rPr lang="en-US" dirty="0" smtClean="0"/>
              <a:t>Involvement of sacral autonomic plexus leading to urine retention</a:t>
            </a:r>
            <a:endParaRPr lang="en-US" dirty="0"/>
          </a:p>
        </p:txBody>
      </p:sp>
    </p:spTree>
    <p:extLst>
      <p:ext uri="{BB962C8B-B14F-4D97-AF65-F5344CB8AC3E}">
        <p14:creationId xmlns:p14="http://schemas.microsoft.com/office/powerpoint/2010/main" val="11020707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Treatment</a:t>
            </a:r>
            <a:r>
              <a:rPr lang="en-US" dirty="0"/>
              <a:t> </a:t>
            </a:r>
            <a:r>
              <a:rPr lang="en-US" dirty="0" smtClean="0"/>
              <a:t>and management</a:t>
            </a:r>
            <a:endParaRPr lang="en-US" dirty="0"/>
          </a:p>
        </p:txBody>
      </p:sp>
      <p:sp>
        <p:nvSpPr>
          <p:cNvPr id="3" name="Content Placeholder 2"/>
          <p:cNvSpPr>
            <a:spLocks noGrp="1"/>
          </p:cNvSpPr>
          <p:nvPr>
            <p:ph sz="quarter" idx="1"/>
          </p:nvPr>
        </p:nvSpPr>
        <p:spPr/>
        <p:txBody>
          <a:bodyPr/>
          <a:lstStyle/>
          <a:p>
            <a:r>
              <a:rPr lang="en-US" dirty="0" smtClean="0"/>
              <a:t>Primary</a:t>
            </a:r>
          </a:p>
          <a:p>
            <a:pPr lvl="1"/>
            <a:r>
              <a:rPr lang="en-US" dirty="0" smtClean="0"/>
              <a:t>Acyclovir for 5 days when new lesions are still forming</a:t>
            </a:r>
          </a:p>
          <a:p>
            <a:pPr lvl="1"/>
            <a:r>
              <a:rPr lang="en-US" dirty="0" smtClean="0"/>
              <a:t>Treatment will do little to change clinical course if lesions are already crusting</a:t>
            </a:r>
          </a:p>
          <a:p>
            <a:r>
              <a:rPr lang="en-US" dirty="0" smtClean="0"/>
              <a:t>Recurrence</a:t>
            </a:r>
          </a:p>
          <a:p>
            <a:pPr lvl="1"/>
            <a:r>
              <a:rPr lang="en-US" dirty="0" smtClean="0"/>
              <a:t>Caring for patients mental health</a:t>
            </a:r>
          </a:p>
          <a:p>
            <a:pPr lvl="1"/>
            <a:r>
              <a:rPr lang="en-US" dirty="0" smtClean="0"/>
              <a:t>Long term suppressive therapy (Acyclovir 6-12 months) therapy should be discontinued after 12 months</a:t>
            </a:r>
          </a:p>
          <a:p>
            <a:pPr lvl="1"/>
            <a:endParaRPr lang="en-US" dirty="0"/>
          </a:p>
        </p:txBody>
      </p:sp>
    </p:spTree>
    <p:extLst>
      <p:ext uri="{BB962C8B-B14F-4D97-AF65-F5344CB8AC3E}">
        <p14:creationId xmlns:p14="http://schemas.microsoft.com/office/powerpoint/2010/main" val="8147192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Consultation</a:t>
            </a:r>
            <a:endParaRPr lang="en-US" dirty="0"/>
          </a:p>
        </p:txBody>
      </p:sp>
      <p:sp>
        <p:nvSpPr>
          <p:cNvPr id="3" name="Content Placeholder 2"/>
          <p:cNvSpPr>
            <a:spLocks noGrp="1"/>
          </p:cNvSpPr>
          <p:nvPr>
            <p:ph sz="quarter" idx="1"/>
          </p:nvPr>
        </p:nvSpPr>
        <p:spPr/>
        <p:txBody>
          <a:bodyPr/>
          <a:lstStyle/>
          <a:p>
            <a:r>
              <a:rPr lang="en-US" dirty="0" smtClean="0"/>
              <a:t>Patient must be advised that they are infectious when lesions are present.</a:t>
            </a:r>
          </a:p>
          <a:p>
            <a:r>
              <a:rPr lang="en-US" dirty="0" smtClean="0"/>
              <a:t>Sexual intercourse must be avoided during times of exacerbations</a:t>
            </a:r>
          </a:p>
          <a:p>
            <a:r>
              <a:rPr lang="en-US" dirty="0" smtClean="0"/>
              <a:t>Condoms may not be effective (Lesions may be present outside the covered area)</a:t>
            </a:r>
          </a:p>
          <a:p>
            <a:r>
              <a:rPr lang="en-US" dirty="0" smtClean="0"/>
              <a:t>Partners must be tested</a:t>
            </a:r>
          </a:p>
          <a:p>
            <a:r>
              <a:rPr lang="en-US" dirty="0" smtClean="0"/>
              <a:t>Mothers who are expecting are encouraged to give birth via Caesarean section</a:t>
            </a:r>
            <a:endParaRPr lang="en-US" dirty="0"/>
          </a:p>
        </p:txBody>
      </p:sp>
    </p:spTree>
    <p:extLst>
      <p:ext uri="{BB962C8B-B14F-4D97-AF65-F5344CB8AC3E}">
        <p14:creationId xmlns:p14="http://schemas.microsoft.com/office/powerpoint/2010/main" val="3174127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Genital Herpes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76400" y="1981200"/>
            <a:ext cx="5715000" cy="3751256"/>
          </a:xfrm>
        </p:spPr>
      </p:pic>
    </p:spTree>
    <p:extLst>
      <p:ext uri="{BB962C8B-B14F-4D97-AF65-F5344CB8AC3E}">
        <p14:creationId xmlns:p14="http://schemas.microsoft.com/office/powerpoint/2010/main" val="40856187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Herpes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87650" y="1600200"/>
            <a:ext cx="6003650" cy="4495800"/>
          </a:xfrm>
        </p:spPr>
      </p:pic>
    </p:spTree>
    <p:extLst>
      <p:ext uri="{BB962C8B-B14F-4D97-AF65-F5344CB8AC3E}">
        <p14:creationId xmlns:p14="http://schemas.microsoft.com/office/powerpoint/2010/main" val="39383571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Abstinence.</a:t>
            </a:r>
          </a:p>
          <a:p>
            <a:r>
              <a:rPr lang="en-US" dirty="0" smtClean="0"/>
              <a:t>Mutual monogamy.</a:t>
            </a:r>
          </a:p>
          <a:p>
            <a:r>
              <a:rPr lang="en-US" dirty="0" smtClean="0"/>
              <a:t>Consistent use of latex condom.</a:t>
            </a:r>
          </a:p>
          <a:p>
            <a:pPr marL="0" indent="0">
              <a:buNone/>
            </a:pPr>
            <a:r>
              <a:rPr lang="en-US" dirty="0" smtClean="0"/>
              <a:t>Using condoms are highly effective in reducing STIs transmission, but they do not guarantee 100% prevention. (e.g. Herpes, HPV)</a:t>
            </a:r>
          </a:p>
          <a:p>
            <a:r>
              <a:rPr lang="en-US" dirty="0" smtClean="0"/>
              <a:t>Reduce number of sex partners.</a:t>
            </a:r>
          </a:p>
          <a:p>
            <a:endParaRPr lang="en-US" dirty="0" smtClean="0"/>
          </a:p>
          <a:p>
            <a:pPr marL="0"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5869844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Vaccination </a:t>
            </a:r>
          </a:p>
          <a:p>
            <a:pPr lvl="1"/>
            <a:r>
              <a:rPr lang="en-US" dirty="0" smtClean="0"/>
              <a:t>Vaccines are a recommended way to prevent hepatitis B, and HPV</a:t>
            </a:r>
          </a:p>
          <a:p>
            <a:r>
              <a:rPr lang="en-US" dirty="0" smtClean="0"/>
              <a:t>Regular testing for sexually active individuals .</a:t>
            </a:r>
          </a:p>
          <a:p>
            <a:pPr marL="0" indent="0">
              <a:buNone/>
            </a:pPr>
            <a:r>
              <a:rPr lang="en-US" dirty="0" smtClean="0"/>
              <a:t>To avoid and limit the spreading of STIs.</a:t>
            </a:r>
          </a:p>
          <a:p>
            <a:pPr marL="0" indent="0">
              <a:buNone/>
            </a:pPr>
            <a:endParaRPr lang="en-US" dirty="0"/>
          </a:p>
        </p:txBody>
      </p:sp>
    </p:spTree>
    <p:extLst>
      <p:ext uri="{BB962C8B-B14F-4D97-AF65-F5344CB8AC3E}">
        <p14:creationId xmlns:p14="http://schemas.microsoft.com/office/powerpoint/2010/main" val="16775639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Screening and prompt treatment can help prevent the complications of some STIs. Since many people in the early stages of an STI experience no symptoms.</a:t>
            </a:r>
          </a:p>
          <a:p>
            <a:r>
              <a:rPr lang="en-US" dirty="0" smtClean="0"/>
              <a:t>Patients complaining of any of these symptoms must have their sexual history taken and have screening done for STIs.</a:t>
            </a:r>
          </a:p>
          <a:p>
            <a:pPr lvl="1"/>
            <a:r>
              <a:rPr lang="en-US" dirty="0" smtClean="0"/>
              <a:t>Sores or bumps anywhere on the body</a:t>
            </a:r>
          </a:p>
          <a:p>
            <a:pPr lvl="1"/>
            <a:r>
              <a:rPr lang="en-US" dirty="0" smtClean="0"/>
              <a:t>Recurrent genital sores</a:t>
            </a:r>
          </a:p>
          <a:p>
            <a:pPr lvl="1"/>
            <a:r>
              <a:rPr lang="en-US" dirty="0" smtClean="0"/>
              <a:t>Generalized skin rash</a:t>
            </a:r>
          </a:p>
          <a:p>
            <a:pPr lvl="1"/>
            <a:r>
              <a:rPr lang="en-US" dirty="0" smtClean="0"/>
              <a:t>Pain during intercourse</a:t>
            </a:r>
          </a:p>
          <a:p>
            <a:pPr lvl="1"/>
            <a:r>
              <a:rPr lang="en-US" dirty="0" smtClean="0"/>
              <a:t>Scrotal pain, redness and swelling</a:t>
            </a:r>
          </a:p>
          <a:p>
            <a:pPr lvl="1"/>
            <a:r>
              <a:rPr lang="en-US" dirty="0" smtClean="0"/>
              <a:t>Pelvic pain</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2587077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at Risk</a:t>
            </a:r>
            <a:endParaRPr lang="en-US" dirty="0"/>
          </a:p>
        </p:txBody>
      </p:sp>
      <p:sp>
        <p:nvSpPr>
          <p:cNvPr id="3" name="Content Placeholder 2"/>
          <p:cNvSpPr>
            <a:spLocks noGrp="1"/>
          </p:cNvSpPr>
          <p:nvPr>
            <p:ph sz="quarter" idx="1"/>
          </p:nvPr>
        </p:nvSpPr>
        <p:spPr/>
        <p:txBody>
          <a:bodyPr/>
          <a:lstStyle/>
          <a:p>
            <a:r>
              <a:rPr lang="en-US" dirty="0" smtClean="0"/>
              <a:t>Young age (15-35)</a:t>
            </a:r>
          </a:p>
          <a:p>
            <a:r>
              <a:rPr lang="en-US" dirty="0" smtClean="0"/>
              <a:t>Racial and ethnic minorities</a:t>
            </a:r>
          </a:p>
          <a:p>
            <a:r>
              <a:rPr lang="en-US" dirty="0" smtClean="0"/>
              <a:t>Recent travel history</a:t>
            </a:r>
          </a:p>
          <a:p>
            <a:r>
              <a:rPr lang="en-US" dirty="0" smtClean="0"/>
              <a:t>Sexual practices:</a:t>
            </a:r>
          </a:p>
          <a:p>
            <a:pPr lvl="1"/>
            <a:r>
              <a:rPr lang="en-US" dirty="0" smtClean="0"/>
              <a:t>New partner</a:t>
            </a:r>
          </a:p>
          <a:p>
            <a:pPr lvl="1"/>
            <a:r>
              <a:rPr lang="en-US" dirty="0" smtClean="0"/>
              <a:t>Multiple partners</a:t>
            </a:r>
          </a:p>
          <a:p>
            <a:pPr lvl="1"/>
            <a:r>
              <a:rPr lang="en-US" dirty="0" smtClean="0"/>
              <a:t>Partner with multiple partners</a:t>
            </a:r>
          </a:p>
          <a:p>
            <a:endParaRPr lang="en-US" dirty="0"/>
          </a:p>
        </p:txBody>
      </p:sp>
    </p:spTree>
    <p:extLst>
      <p:ext uri="{BB962C8B-B14F-4D97-AF65-F5344CB8AC3E}">
        <p14:creationId xmlns:p14="http://schemas.microsoft.com/office/powerpoint/2010/main" val="2080215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sz="quarter" idx="1"/>
          </p:nvPr>
        </p:nvSpPr>
        <p:spPr/>
        <p:txBody>
          <a:bodyPr/>
          <a:lstStyle/>
          <a:p>
            <a:r>
              <a:rPr lang="en-US" dirty="0" smtClean="0"/>
              <a:t>Which of the following is required to diagnose a patient with AIDS?</a:t>
            </a:r>
          </a:p>
          <a:p>
            <a:endParaRPr lang="en-US" dirty="0" smtClean="0"/>
          </a:p>
          <a:p>
            <a:pPr marL="880110" lvl="1" indent="-514350">
              <a:buFont typeface="+mj-lt"/>
              <a:buAutoNum type="alphaUcPeriod"/>
            </a:pPr>
            <a:r>
              <a:rPr lang="en-US" dirty="0" smtClean="0"/>
              <a:t>A CD4 count of less </a:t>
            </a:r>
            <a:r>
              <a:rPr lang="en-US" dirty="0"/>
              <a:t>than 200 cells/mm3 </a:t>
            </a:r>
            <a:endParaRPr lang="en-US" dirty="0" smtClean="0"/>
          </a:p>
          <a:p>
            <a:pPr marL="880110" lvl="1" indent="-514350">
              <a:buFont typeface="+mj-lt"/>
              <a:buAutoNum type="alphaUcPeriod"/>
            </a:pPr>
            <a:r>
              <a:rPr lang="en-US" dirty="0"/>
              <a:t>A CD4 count of less than </a:t>
            </a:r>
            <a:r>
              <a:rPr lang="en-US" dirty="0" smtClean="0"/>
              <a:t>1000 </a:t>
            </a:r>
            <a:r>
              <a:rPr lang="en-US" dirty="0"/>
              <a:t>cells/mm3 </a:t>
            </a:r>
            <a:endParaRPr lang="en-US" dirty="0" smtClean="0"/>
          </a:p>
          <a:p>
            <a:pPr marL="880110" lvl="1" indent="-514350">
              <a:buFont typeface="+mj-lt"/>
              <a:buAutoNum type="alphaUcPeriod"/>
            </a:pPr>
            <a:r>
              <a:rPr lang="en-US" dirty="0"/>
              <a:t>A CD4 count of less than </a:t>
            </a:r>
            <a:r>
              <a:rPr lang="en-US" dirty="0" smtClean="0"/>
              <a:t>2000 cells/mm3 </a:t>
            </a:r>
            <a:endParaRPr lang="en-US" dirty="0"/>
          </a:p>
          <a:p>
            <a:pPr marL="880110" lvl="1" indent="-514350">
              <a:buFont typeface="+mj-lt"/>
              <a:buAutoNum type="alphaUcPeriod"/>
            </a:pPr>
            <a:r>
              <a:rPr lang="en-US" dirty="0"/>
              <a:t>A CD4 count of less than </a:t>
            </a:r>
            <a:r>
              <a:rPr lang="en-US" dirty="0" smtClean="0"/>
              <a:t>100 </a:t>
            </a:r>
            <a:r>
              <a:rPr lang="en-US" dirty="0"/>
              <a:t>cells/mm3 </a:t>
            </a:r>
          </a:p>
          <a:p>
            <a:pPr lvl="1"/>
            <a:endParaRPr lang="en-US" dirty="0" smtClean="0"/>
          </a:p>
          <a:p>
            <a:pPr lvl="1"/>
            <a:endParaRPr lang="en-US" dirty="0"/>
          </a:p>
        </p:txBody>
      </p:sp>
    </p:spTree>
    <p:extLst>
      <p:ext uri="{BB962C8B-B14F-4D97-AF65-F5344CB8AC3E}">
        <p14:creationId xmlns:p14="http://schemas.microsoft.com/office/powerpoint/2010/main" val="15408545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Sexual History is Important?</a:t>
            </a:r>
            <a:endParaRPr lang="en-US" dirty="0"/>
          </a:p>
        </p:txBody>
      </p:sp>
      <p:sp>
        <p:nvSpPr>
          <p:cNvPr id="3" name="Content Placeholder 2"/>
          <p:cNvSpPr>
            <a:spLocks noGrp="1"/>
          </p:cNvSpPr>
          <p:nvPr>
            <p:ph sz="quarter" idx="1"/>
          </p:nvPr>
        </p:nvSpPr>
        <p:spPr/>
        <p:txBody>
          <a:bodyPr/>
          <a:lstStyle/>
          <a:p>
            <a:r>
              <a:rPr lang="en-US" dirty="0" smtClean="0"/>
              <a:t>Diagnosis and treatment</a:t>
            </a:r>
          </a:p>
          <a:p>
            <a:r>
              <a:rPr lang="en-US" dirty="0" smtClean="0"/>
              <a:t>Detection of asymptomatic disease</a:t>
            </a:r>
          </a:p>
          <a:p>
            <a:r>
              <a:rPr lang="en-US" dirty="0" smtClean="0"/>
              <a:t>Prevent serious </a:t>
            </a:r>
            <a:r>
              <a:rPr lang="en-US" dirty="0" err="1" smtClean="0"/>
              <a:t>sequelae</a:t>
            </a:r>
            <a:r>
              <a:rPr lang="en-US" dirty="0" smtClean="0"/>
              <a:t> (i.e. infertility, PID…)</a:t>
            </a:r>
          </a:p>
          <a:p>
            <a:r>
              <a:rPr lang="en-US" dirty="0" smtClean="0"/>
              <a:t>Promote behavior changes to prevent future infections</a:t>
            </a:r>
            <a:endParaRPr lang="en-US" dirty="0"/>
          </a:p>
        </p:txBody>
      </p:sp>
    </p:spTree>
    <p:extLst>
      <p:ext uri="{BB962C8B-B14F-4D97-AF65-F5344CB8AC3E}">
        <p14:creationId xmlns:p14="http://schemas.microsoft.com/office/powerpoint/2010/main" val="20298352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sexual history </a:t>
            </a:r>
            <a:endParaRPr lang="en-US" dirty="0"/>
          </a:p>
        </p:txBody>
      </p:sp>
      <p:sp>
        <p:nvSpPr>
          <p:cNvPr id="3" name="Content Placeholder 2"/>
          <p:cNvSpPr>
            <a:spLocks noGrp="1"/>
          </p:cNvSpPr>
          <p:nvPr>
            <p:ph sz="quarter" idx="1"/>
          </p:nvPr>
        </p:nvSpPr>
        <p:spPr/>
        <p:txBody>
          <a:bodyPr>
            <a:normAutofit lnSpcReduction="10000"/>
          </a:bodyPr>
          <a:lstStyle/>
          <a:p>
            <a:r>
              <a:rPr lang="en-US" sz="2800" dirty="0" smtClean="0"/>
              <a:t>Open with reassuring statement to put patient at ease, reassuring that everything is confidential.</a:t>
            </a:r>
          </a:p>
          <a:p>
            <a:r>
              <a:rPr lang="en-US" sz="2800" dirty="0" smtClean="0"/>
              <a:t>Reassure the patient that they don’t have to answer questions that they don’t want to answer.</a:t>
            </a:r>
          </a:p>
          <a:p>
            <a:r>
              <a:rPr lang="en-US" sz="2800" dirty="0" smtClean="0"/>
              <a:t>History must cover the </a:t>
            </a:r>
            <a:r>
              <a:rPr lang="en-US" sz="2800" dirty="0" smtClean="0">
                <a:solidFill>
                  <a:srgbClr val="FF0000"/>
                </a:solidFill>
              </a:rPr>
              <a:t>5Ps</a:t>
            </a:r>
            <a:r>
              <a:rPr lang="en-US" sz="2800" dirty="0" smtClean="0"/>
              <a:t>:</a:t>
            </a:r>
          </a:p>
          <a:p>
            <a:pPr lvl="1"/>
            <a:r>
              <a:rPr lang="en-US" sz="2500" dirty="0" smtClean="0">
                <a:solidFill>
                  <a:srgbClr val="FF0000"/>
                </a:solidFill>
              </a:rPr>
              <a:t>P</a:t>
            </a:r>
            <a:r>
              <a:rPr lang="en-US" sz="2500" dirty="0" smtClean="0"/>
              <a:t>ast STIs</a:t>
            </a:r>
          </a:p>
          <a:p>
            <a:pPr lvl="1"/>
            <a:r>
              <a:rPr lang="en-US" sz="2500" dirty="0" smtClean="0"/>
              <a:t>Sexual </a:t>
            </a:r>
            <a:r>
              <a:rPr lang="en-US" sz="2500" dirty="0" smtClean="0">
                <a:solidFill>
                  <a:srgbClr val="FF0000"/>
                </a:solidFill>
              </a:rPr>
              <a:t>P</a:t>
            </a:r>
            <a:r>
              <a:rPr lang="en-US" sz="2500" dirty="0" smtClean="0"/>
              <a:t>artners(men, women, or </a:t>
            </a:r>
            <a:r>
              <a:rPr lang="en-US" sz="2500" dirty="0" err="1" smtClean="0"/>
              <a:t>both+number</a:t>
            </a:r>
            <a:r>
              <a:rPr lang="en-US" sz="2500" dirty="0" smtClean="0"/>
              <a:t>)</a:t>
            </a:r>
          </a:p>
          <a:p>
            <a:pPr lvl="1"/>
            <a:r>
              <a:rPr lang="en-US" sz="2500" dirty="0" smtClean="0"/>
              <a:t>Sexual </a:t>
            </a:r>
            <a:r>
              <a:rPr lang="en-US" sz="2500" dirty="0" smtClean="0">
                <a:solidFill>
                  <a:srgbClr val="FF0000"/>
                </a:solidFill>
              </a:rPr>
              <a:t>P</a:t>
            </a:r>
            <a:r>
              <a:rPr lang="en-US" sz="2500" dirty="0" smtClean="0"/>
              <a:t>ractices(vaginal, anal, oral)</a:t>
            </a:r>
          </a:p>
          <a:p>
            <a:pPr lvl="1"/>
            <a:r>
              <a:rPr lang="en-US" sz="2500" dirty="0" smtClean="0">
                <a:solidFill>
                  <a:srgbClr val="FF0000"/>
                </a:solidFill>
              </a:rPr>
              <a:t>P</a:t>
            </a:r>
            <a:r>
              <a:rPr lang="en-US" sz="2500" dirty="0" smtClean="0"/>
              <a:t>revention of STIs and HIV.</a:t>
            </a:r>
          </a:p>
          <a:p>
            <a:pPr lvl="1"/>
            <a:r>
              <a:rPr lang="en-US" sz="2500" dirty="0" smtClean="0">
                <a:solidFill>
                  <a:srgbClr val="FF0000"/>
                </a:solidFill>
              </a:rPr>
              <a:t>P</a:t>
            </a:r>
            <a:r>
              <a:rPr lang="en-US" sz="2500" dirty="0" smtClean="0"/>
              <a:t>regnancy history and plans</a:t>
            </a:r>
          </a:p>
          <a:p>
            <a:endParaRPr lang="en-US" sz="2800" dirty="0"/>
          </a:p>
        </p:txBody>
      </p:sp>
    </p:spTree>
    <p:extLst>
      <p:ext uri="{BB962C8B-B14F-4D97-AF65-F5344CB8AC3E}">
        <p14:creationId xmlns:p14="http://schemas.microsoft.com/office/powerpoint/2010/main" val="146222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taking history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Use open ended questions.</a:t>
            </a:r>
          </a:p>
          <a:p>
            <a:r>
              <a:rPr lang="en-US" dirty="0" smtClean="0"/>
              <a:t>Relieve pressure off patients.</a:t>
            </a:r>
          </a:p>
          <a:p>
            <a:r>
              <a:rPr lang="en-US" dirty="0" smtClean="0"/>
              <a:t>Avoid medical jargon.</a:t>
            </a:r>
          </a:p>
          <a:p>
            <a:r>
              <a:rPr lang="en-US" dirty="0" smtClean="0"/>
              <a:t>Encourage patients.</a:t>
            </a:r>
          </a:p>
          <a:p>
            <a:r>
              <a:rPr lang="en-US" dirty="0" smtClean="0"/>
              <a:t>Don’t make assumptions: e.g. if he is married that doesn’t mean he doesn’t have extramarital sex. </a:t>
            </a:r>
          </a:p>
          <a:p>
            <a:r>
              <a:rPr lang="en-US" dirty="0" smtClean="0"/>
              <a:t>Specific sexual practices: ask about anal, oral, or vaginal sex.</a:t>
            </a:r>
          </a:p>
          <a:p>
            <a:r>
              <a:rPr lang="en-US" dirty="0" smtClean="0"/>
              <a:t>Condom use is NOT a yes/no question.</a:t>
            </a:r>
          </a:p>
          <a:p>
            <a:endParaRPr lang="en-US" dirty="0"/>
          </a:p>
        </p:txBody>
      </p:sp>
    </p:spTree>
    <p:extLst>
      <p:ext uri="{BB962C8B-B14F-4D97-AF65-F5344CB8AC3E}">
        <p14:creationId xmlns:p14="http://schemas.microsoft.com/office/powerpoint/2010/main" val="246525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Physicians attitude</a:t>
            </a:r>
            <a:endParaRPr lang="en-US" dirty="0"/>
          </a:p>
        </p:txBody>
      </p:sp>
      <p:sp>
        <p:nvSpPr>
          <p:cNvPr id="3" name="Content Placeholder 2"/>
          <p:cNvSpPr>
            <a:spLocks noGrp="1"/>
          </p:cNvSpPr>
          <p:nvPr>
            <p:ph sz="quarter" idx="1"/>
          </p:nvPr>
        </p:nvSpPr>
        <p:spPr/>
        <p:txBody>
          <a:bodyPr/>
          <a:lstStyle/>
          <a:p>
            <a:r>
              <a:rPr lang="en-US" dirty="0" smtClean="0"/>
              <a:t>Maintain non judgmental attitude.</a:t>
            </a:r>
          </a:p>
          <a:p>
            <a:r>
              <a:rPr lang="en-US" dirty="0" smtClean="0"/>
              <a:t>Avoid value laden language “You should..”..</a:t>
            </a:r>
            <a:r>
              <a:rPr lang="en-US" dirty="0" err="1" smtClean="0"/>
              <a:t>etc</a:t>
            </a:r>
            <a:endParaRPr lang="en-US" dirty="0" smtClean="0"/>
          </a:p>
          <a:p>
            <a:r>
              <a:rPr lang="en-US" dirty="0" smtClean="0"/>
              <a:t>Recognize our own biases </a:t>
            </a:r>
          </a:p>
          <a:p>
            <a:r>
              <a:rPr lang="en-US" dirty="0" smtClean="0"/>
              <a:t>Nonjudgmental ≠ Condoning the behavior</a:t>
            </a:r>
          </a:p>
          <a:p>
            <a:endParaRPr lang="en-US" dirty="0"/>
          </a:p>
          <a:p>
            <a:pPr marL="0" indent="0">
              <a:buNone/>
            </a:pPr>
            <a:r>
              <a:rPr lang="en-US" dirty="0" smtClean="0"/>
              <a:t>Patient is coming for medical consultation NOT for religious guidance</a:t>
            </a:r>
            <a:endParaRPr lang="en-US" dirty="0"/>
          </a:p>
        </p:txBody>
      </p:sp>
    </p:spTree>
    <p:extLst>
      <p:ext uri="{BB962C8B-B14F-4D97-AF65-F5344CB8AC3E}">
        <p14:creationId xmlns:p14="http://schemas.microsoft.com/office/powerpoint/2010/main" val="7534652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 </a:t>
            </a:r>
            <a:endParaRPr lang="en-US" dirty="0"/>
          </a:p>
        </p:txBody>
      </p:sp>
      <p:sp>
        <p:nvSpPr>
          <p:cNvPr id="3" name="Content Placeholder 2"/>
          <p:cNvSpPr>
            <a:spLocks noGrp="1"/>
          </p:cNvSpPr>
          <p:nvPr>
            <p:ph sz="quarter" idx="1"/>
          </p:nvPr>
        </p:nvSpPr>
        <p:spPr/>
        <p:txBody>
          <a:bodyPr>
            <a:normAutofit fontScale="92500" lnSpcReduction="20000"/>
          </a:bodyPr>
          <a:lstStyle/>
          <a:p>
            <a:r>
              <a:rPr lang="en-GB" sz="3200" dirty="0"/>
              <a:t>General examination must include the mouth, throat, skin and lymph nodes in all patients</a:t>
            </a:r>
          </a:p>
          <a:p>
            <a:endParaRPr lang="en-GB" sz="3200" dirty="0"/>
          </a:p>
          <a:p>
            <a:r>
              <a:rPr lang="en-GB" sz="3200" dirty="0"/>
              <a:t>The inguinal, genital and perianal areas should be examined with a </a:t>
            </a:r>
            <a:r>
              <a:rPr lang="en-GB" sz="3200" dirty="0">
                <a:solidFill>
                  <a:srgbClr val="FF0000"/>
                </a:solidFill>
              </a:rPr>
              <a:t>good light source</a:t>
            </a:r>
            <a:r>
              <a:rPr lang="en-GB" sz="3200" dirty="0"/>
              <a:t>. </a:t>
            </a:r>
          </a:p>
          <a:p>
            <a:endParaRPr lang="en-GB" sz="3200" dirty="0"/>
          </a:p>
          <a:p>
            <a:r>
              <a:rPr lang="en-GB" sz="3200" dirty="0"/>
              <a:t>The groins should be palpated for </a:t>
            </a:r>
            <a:r>
              <a:rPr lang="en-GB" sz="3200" b="1" dirty="0"/>
              <a:t>lymphadenopathy</a:t>
            </a:r>
            <a:r>
              <a:rPr lang="en-GB" sz="3200" dirty="0"/>
              <a:t> and </a:t>
            </a:r>
            <a:r>
              <a:rPr lang="en-GB" sz="3200" b="1" dirty="0"/>
              <a:t>hernias</a:t>
            </a:r>
            <a:r>
              <a:rPr lang="en-GB" sz="3200" dirty="0"/>
              <a:t>. </a:t>
            </a:r>
          </a:p>
          <a:p>
            <a:endParaRPr lang="en-GB" sz="3200" dirty="0"/>
          </a:p>
          <a:p>
            <a:r>
              <a:rPr lang="en-GB" sz="3200" dirty="0"/>
              <a:t>The pubic hair must be examined </a:t>
            </a:r>
            <a:r>
              <a:rPr lang="en-GB" sz="3200" dirty="0" smtClean="0"/>
              <a:t>for lice</a:t>
            </a:r>
            <a:endParaRPr lang="en-US" dirty="0"/>
          </a:p>
        </p:txBody>
      </p:sp>
    </p:spTree>
    <p:extLst>
      <p:ext uri="{BB962C8B-B14F-4D97-AF65-F5344CB8AC3E}">
        <p14:creationId xmlns:p14="http://schemas.microsoft.com/office/powerpoint/2010/main" val="21250927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GB" sz="3200" dirty="0"/>
              <a:t>The external genitalia must be examined for signs of erythema, fissures, ulcers, chancres, pigmented or </a:t>
            </a:r>
            <a:r>
              <a:rPr lang="en-GB" sz="3200" dirty="0" err="1"/>
              <a:t>hypopigmented</a:t>
            </a:r>
            <a:r>
              <a:rPr lang="en-GB" sz="3200" dirty="0"/>
              <a:t> areas and warts.</a:t>
            </a:r>
          </a:p>
          <a:p>
            <a:endParaRPr lang="en-GB" sz="3200" dirty="0"/>
          </a:p>
          <a:p>
            <a:r>
              <a:rPr lang="en-GB" sz="3200" dirty="0"/>
              <a:t>The urethral meatus is located and the presence of discharge noted</a:t>
            </a:r>
          </a:p>
          <a:p>
            <a:endParaRPr lang="en-GB" sz="3200" dirty="0"/>
          </a:p>
          <a:p>
            <a:r>
              <a:rPr lang="en-GB" sz="3200" dirty="0"/>
              <a:t>The cervix should be inspected for ulceration, discharge, bleeding and </a:t>
            </a:r>
            <a:r>
              <a:rPr lang="en-GB" sz="3200" dirty="0" err="1"/>
              <a:t>ectopy</a:t>
            </a:r>
            <a:r>
              <a:rPr lang="en-GB" sz="3200" dirty="0"/>
              <a:t> and the walls of the vagina for warts.</a:t>
            </a:r>
          </a:p>
          <a:p>
            <a:endParaRPr lang="en-US" sz="3200" dirty="0"/>
          </a:p>
          <a:p>
            <a:endParaRPr lang="en-US" dirty="0"/>
          </a:p>
        </p:txBody>
      </p:sp>
    </p:spTree>
    <p:extLst>
      <p:ext uri="{BB962C8B-B14F-4D97-AF65-F5344CB8AC3E}">
        <p14:creationId xmlns:p14="http://schemas.microsoft.com/office/powerpoint/2010/main" val="6008079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a:t>
            </a:r>
            <a:endParaRPr lang="en-US" dirty="0"/>
          </a:p>
        </p:txBody>
      </p:sp>
      <p:sp>
        <p:nvSpPr>
          <p:cNvPr id="3" name="Content Placeholder 2"/>
          <p:cNvSpPr>
            <a:spLocks noGrp="1"/>
          </p:cNvSpPr>
          <p:nvPr>
            <p:ph sz="quarter" idx="1"/>
          </p:nvPr>
        </p:nvSpPr>
        <p:spPr/>
        <p:txBody>
          <a:bodyPr>
            <a:noAutofit/>
          </a:bodyPr>
          <a:lstStyle/>
          <a:p>
            <a:r>
              <a:rPr lang="en-GB" sz="2400" b="1" i="1" dirty="0" smtClean="0"/>
              <a:t>Discharge</a:t>
            </a:r>
            <a:endParaRPr lang="nl-NL" sz="2400" b="1" dirty="0" smtClean="0"/>
          </a:p>
          <a:p>
            <a:pPr lvl="1"/>
            <a:r>
              <a:rPr lang="nl-NL" sz="2400" b="1" dirty="0" smtClean="0"/>
              <a:t>Men</a:t>
            </a:r>
          </a:p>
          <a:p>
            <a:pPr lvl="2"/>
            <a:r>
              <a:rPr lang="nl-NL" sz="2000" b="1" i="1" dirty="0" smtClean="0"/>
              <a:t>Urethral </a:t>
            </a:r>
            <a:r>
              <a:rPr lang="nl-NL" sz="2000" b="1" i="1" dirty="0"/>
              <a:t>swabs:</a:t>
            </a:r>
            <a:r>
              <a:rPr lang="nl-NL" sz="2000" dirty="0"/>
              <a:t> microscopy, GC culture, </a:t>
            </a:r>
            <a:r>
              <a:rPr lang="nl-NL" sz="2000" i="1" dirty="0"/>
              <a:t>Chlamydia</a:t>
            </a:r>
            <a:r>
              <a:rPr lang="nl-NL" sz="2000" dirty="0"/>
              <a:t> </a:t>
            </a:r>
            <a:r>
              <a:rPr lang="nl-NL" sz="2000" dirty="0" smtClean="0"/>
              <a:t>NAAT</a:t>
            </a:r>
            <a:endParaRPr lang="en-GB" sz="2000" b="1" dirty="0"/>
          </a:p>
          <a:p>
            <a:pPr lvl="1"/>
            <a:r>
              <a:rPr lang="en-GB" sz="2400" b="1" dirty="0" smtClean="0"/>
              <a:t>Women</a:t>
            </a:r>
          </a:p>
          <a:p>
            <a:pPr lvl="2"/>
            <a:r>
              <a:rPr lang="en-GB" sz="2000" b="1" i="1" dirty="0" smtClean="0"/>
              <a:t>Cervical </a:t>
            </a:r>
            <a:r>
              <a:rPr lang="en-GB" sz="2000" b="1" i="1" dirty="0"/>
              <a:t>swabs:</a:t>
            </a:r>
            <a:r>
              <a:rPr lang="en-GB" sz="2000" dirty="0"/>
              <a:t> microscopy and culture for GC and </a:t>
            </a:r>
            <a:r>
              <a:rPr lang="en-GB" sz="2000" i="1" dirty="0"/>
              <a:t>Chlamydia</a:t>
            </a:r>
            <a:r>
              <a:rPr lang="en-GB" sz="2000" dirty="0"/>
              <a:t> </a:t>
            </a:r>
            <a:r>
              <a:rPr lang="en-GB" sz="2000" dirty="0" smtClean="0"/>
              <a:t>NAATs</a:t>
            </a:r>
          </a:p>
          <a:p>
            <a:pPr lvl="2"/>
            <a:r>
              <a:rPr lang="en-GB" sz="2000" b="1" i="1" dirty="0" smtClean="0"/>
              <a:t>Vaginal </a:t>
            </a:r>
            <a:r>
              <a:rPr lang="en-GB" sz="2000" b="1" i="1" dirty="0"/>
              <a:t>swabs:</a:t>
            </a:r>
            <a:r>
              <a:rPr lang="en-GB" sz="2000" dirty="0"/>
              <a:t> microscopy and culture for </a:t>
            </a:r>
            <a:r>
              <a:rPr lang="en-GB" sz="2000" i="1" dirty="0"/>
              <a:t>Candida</a:t>
            </a:r>
            <a:r>
              <a:rPr lang="en-GB" sz="2000" dirty="0"/>
              <a:t>, </a:t>
            </a:r>
            <a:r>
              <a:rPr lang="en-GB" sz="2000" i="1" dirty="0" err="1"/>
              <a:t>Trichomonas</a:t>
            </a:r>
            <a:r>
              <a:rPr lang="en-GB" sz="2000" dirty="0"/>
              <a:t> and bacterial </a:t>
            </a:r>
            <a:r>
              <a:rPr lang="en-GB" sz="2000" dirty="0" err="1"/>
              <a:t>vaginosis</a:t>
            </a:r>
            <a:r>
              <a:rPr lang="en-GB" sz="2000" dirty="0"/>
              <a:t>. </a:t>
            </a:r>
            <a:endParaRPr lang="en-GB" sz="2000" dirty="0" smtClean="0"/>
          </a:p>
          <a:p>
            <a:pPr lvl="2"/>
            <a:r>
              <a:rPr lang="en-GB" sz="2000" b="1" i="1" dirty="0" smtClean="0"/>
              <a:t>NAATS</a:t>
            </a:r>
            <a:r>
              <a:rPr lang="en-GB" sz="2000" dirty="0" smtClean="0"/>
              <a:t> </a:t>
            </a:r>
            <a:r>
              <a:rPr lang="en-GB" sz="2000" dirty="0"/>
              <a:t>for </a:t>
            </a:r>
            <a:r>
              <a:rPr lang="en-GB" sz="2000" i="1" dirty="0"/>
              <a:t>Chlamydia</a:t>
            </a:r>
            <a:r>
              <a:rPr lang="en-GB" sz="2000" dirty="0"/>
              <a:t> and GC if no other material </a:t>
            </a:r>
            <a:r>
              <a:rPr lang="en-GB" sz="2000" dirty="0" smtClean="0"/>
              <a:t>available</a:t>
            </a:r>
            <a:endParaRPr lang="en-GB" sz="2000" b="1" dirty="0"/>
          </a:p>
          <a:p>
            <a:pPr lvl="1"/>
            <a:r>
              <a:rPr lang="en-GB" sz="2400" b="1" dirty="0"/>
              <a:t>For </a:t>
            </a:r>
            <a:r>
              <a:rPr lang="en-GB" sz="2400" b="1" dirty="0" smtClean="0"/>
              <a:t>both</a:t>
            </a:r>
          </a:p>
          <a:p>
            <a:pPr lvl="2"/>
            <a:r>
              <a:rPr lang="en-GB" sz="2000" b="1" i="1" dirty="0" smtClean="0"/>
              <a:t>Serology</a:t>
            </a:r>
            <a:r>
              <a:rPr lang="en-GB" sz="2000" dirty="0" smtClean="0"/>
              <a:t> </a:t>
            </a:r>
            <a:r>
              <a:rPr lang="en-GB" sz="2000" dirty="0"/>
              <a:t>for syphilis. </a:t>
            </a:r>
            <a:endParaRPr lang="en-GB" sz="2000" dirty="0" smtClean="0"/>
          </a:p>
          <a:p>
            <a:pPr lvl="2"/>
            <a:r>
              <a:rPr lang="en-GB" sz="2000" dirty="0" smtClean="0"/>
              <a:t>HIV</a:t>
            </a:r>
            <a:r>
              <a:rPr lang="en-GB" sz="2000" dirty="0"/>
              <a:t>: </a:t>
            </a:r>
            <a:r>
              <a:rPr lang="en-GB" sz="2000" dirty="0" smtClean="0"/>
              <a:t>EIA</a:t>
            </a:r>
            <a:endParaRPr lang="en-US" sz="2000" dirty="0"/>
          </a:p>
        </p:txBody>
      </p:sp>
    </p:spTree>
    <p:extLst>
      <p:ext uri="{BB962C8B-B14F-4D97-AF65-F5344CB8AC3E}">
        <p14:creationId xmlns:p14="http://schemas.microsoft.com/office/powerpoint/2010/main" val="37398480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a:t>
            </a:r>
            <a:endParaRPr lang="en-US" dirty="0"/>
          </a:p>
        </p:txBody>
      </p:sp>
      <p:sp>
        <p:nvSpPr>
          <p:cNvPr id="3" name="Content Placeholder 2"/>
          <p:cNvSpPr>
            <a:spLocks noGrp="1"/>
          </p:cNvSpPr>
          <p:nvPr>
            <p:ph sz="quarter" idx="1"/>
          </p:nvPr>
        </p:nvSpPr>
        <p:spPr/>
        <p:txBody>
          <a:bodyPr>
            <a:normAutofit fontScale="92500"/>
          </a:bodyPr>
          <a:lstStyle/>
          <a:p>
            <a:r>
              <a:rPr lang="en-GB" sz="2600" b="1" dirty="0" smtClean="0"/>
              <a:t>Ulcers</a:t>
            </a:r>
          </a:p>
          <a:p>
            <a:pPr lvl="1"/>
            <a:r>
              <a:rPr lang="en-GB" sz="2300" b="1" dirty="0"/>
              <a:t>Material from the ulcer: </a:t>
            </a:r>
          </a:p>
          <a:p>
            <a:pPr lvl="2"/>
            <a:r>
              <a:rPr lang="en-GB" b="1" i="1" dirty="0"/>
              <a:t>microscopy</a:t>
            </a:r>
            <a:r>
              <a:rPr lang="en-GB" dirty="0"/>
              <a:t> for evidence of early syphilis (dark ground microscopy),  </a:t>
            </a:r>
            <a:r>
              <a:rPr lang="en-GB" dirty="0" err="1"/>
              <a:t>chancroid</a:t>
            </a:r>
            <a:r>
              <a:rPr lang="en-GB" dirty="0"/>
              <a:t> or LGV</a:t>
            </a:r>
          </a:p>
          <a:p>
            <a:pPr lvl="2"/>
            <a:r>
              <a:rPr lang="en-GB" b="1" i="1" dirty="0"/>
              <a:t>PCR</a:t>
            </a:r>
            <a:r>
              <a:rPr lang="en-GB" dirty="0"/>
              <a:t> techniques where available, for herpes, syphilis and LGV</a:t>
            </a:r>
          </a:p>
          <a:p>
            <a:pPr lvl="2"/>
            <a:r>
              <a:rPr lang="en-GB" b="1" i="1" dirty="0"/>
              <a:t>Culture</a:t>
            </a:r>
            <a:r>
              <a:rPr lang="en-GB" dirty="0"/>
              <a:t> for herpes simplex, </a:t>
            </a:r>
            <a:r>
              <a:rPr lang="en-GB" i="1" dirty="0"/>
              <a:t>Haemophilus </a:t>
            </a:r>
            <a:r>
              <a:rPr lang="en-GB" i="1" dirty="0" err="1"/>
              <a:t>ducreyi</a:t>
            </a:r>
            <a:r>
              <a:rPr lang="en-GB" i="1" dirty="0"/>
              <a:t> ( the main cause of </a:t>
            </a:r>
            <a:r>
              <a:rPr lang="en-GB" i="1" dirty="0" err="1"/>
              <a:t>Chanchroid</a:t>
            </a:r>
            <a:r>
              <a:rPr lang="en-GB" i="1" dirty="0"/>
              <a:t> </a:t>
            </a:r>
            <a:r>
              <a:rPr lang="en-GB" i="1" dirty="0" smtClean="0"/>
              <a:t>)</a:t>
            </a:r>
            <a:endParaRPr lang="en-GB" sz="2500" b="1" dirty="0"/>
          </a:p>
          <a:p>
            <a:pPr lvl="1"/>
            <a:r>
              <a:rPr lang="en-GB" sz="2500" b="1" dirty="0" smtClean="0"/>
              <a:t>Blood </a:t>
            </a:r>
            <a:r>
              <a:rPr lang="en-GB" sz="2500" b="1" dirty="0"/>
              <a:t>tests</a:t>
            </a:r>
          </a:p>
          <a:p>
            <a:pPr marL="457200" lvl="1" indent="0">
              <a:buNone/>
            </a:pPr>
            <a:r>
              <a:rPr lang="en-GB" b="1" dirty="0"/>
              <a:t>Syphilis:</a:t>
            </a:r>
            <a:r>
              <a:rPr lang="en-GB" dirty="0"/>
              <a:t> EIA (IgM &amp; </a:t>
            </a:r>
            <a:r>
              <a:rPr lang="en-GB" dirty="0" smtClean="0"/>
              <a:t>IgG),TPPA </a:t>
            </a:r>
            <a:r>
              <a:rPr lang="en-GB" dirty="0"/>
              <a:t>and </a:t>
            </a:r>
            <a:r>
              <a:rPr lang="en-GB" dirty="0" err="1"/>
              <a:t>cardiolipin</a:t>
            </a:r>
            <a:r>
              <a:rPr lang="en-GB" dirty="0"/>
              <a:t> tests </a:t>
            </a:r>
            <a:endParaRPr lang="en-GB" dirty="0" smtClean="0"/>
          </a:p>
          <a:p>
            <a:pPr marL="457200" lvl="1" indent="0">
              <a:buNone/>
            </a:pPr>
            <a:r>
              <a:rPr lang="en-GB" b="1" dirty="0" smtClean="0"/>
              <a:t>Herpes </a:t>
            </a:r>
            <a:r>
              <a:rPr lang="en-GB" b="1" dirty="0"/>
              <a:t>simplex virus: </a:t>
            </a:r>
            <a:r>
              <a:rPr lang="en-GB" dirty="0"/>
              <a:t>IgG by type-specific EIA, </a:t>
            </a:r>
            <a:r>
              <a:rPr lang="en-GB" dirty="0" err="1"/>
              <a:t>Immunoblot</a:t>
            </a:r>
            <a:r>
              <a:rPr lang="en-GB" dirty="0"/>
              <a:t> or Western blot</a:t>
            </a:r>
          </a:p>
          <a:p>
            <a:endParaRPr lang="en-US" dirty="0"/>
          </a:p>
        </p:txBody>
      </p:sp>
    </p:spTree>
    <p:extLst>
      <p:ext uri="{BB962C8B-B14F-4D97-AF65-F5344CB8AC3E}">
        <p14:creationId xmlns:p14="http://schemas.microsoft.com/office/powerpoint/2010/main" val="15130011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 and </a:t>
            </a:r>
            <a:r>
              <a:rPr lang="en-US" dirty="0" err="1" smtClean="0"/>
              <a:t>DDx</a:t>
            </a:r>
            <a:endParaRPr lang="en-US" dirty="0"/>
          </a:p>
        </p:txBody>
      </p:sp>
      <p:sp>
        <p:nvSpPr>
          <p:cNvPr id="3" name="Content Placeholder 2"/>
          <p:cNvSpPr>
            <a:spLocks noGrp="1"/>
          </p:cNvSpPr>
          <p:nvPr>
            <p:ph sz="quarter" idx="1"/>
          </p:nvPr>
        </p:nvSpPr>
        <p:spPr/>
        <p:txBody>
          <a:bodyPr>
            <a:normAutofit/>
          </a:bodyPr>
          <a:lstStyle/>
          <a:p>
            <a:r>
              <a:rPr lang="en-US" dirty="0" smtClean="0"/>
              <a:t>Vaginal discharge </a:t>
            </a:r>
          </a:p>
          <a:p>
            <a:pPr lvl="1"/>
            <a:r>
              <a:rPr lang="en-US" sz="2400" i="1" dirty="0" err="1"/>
              <a:t>Trichomonas</a:t>
            </a:r>
            <a:r>
              <a:rPr lang="en-US" sz="2400" i="1" dirty="0"/>
              <a:t> </a:t>
            </a:r>
            <a:r>
              <a:rPr lang="en-US" sz="2400" i="1" dirty="0" err="1"/>
              <a:t>Vaginalis</a:t>
            </a:r>
            <a:r>
              <a:rPr lang="en-US" sz="2400" i="1" dirty="0"/>
              <a:t> </a:t>
            </a:r>
            <a:endParaRPr lang="en-US" sz="2400" i="1" dirty="0" smtClean="0"/>
          </a:p>
          <a:p>
            <a:pPr lvl="1"/>
            <a:r>
              <a:rPr lang="en-GB" sz="2400" i="1" dirty="0" smtClean="0"/>
              <a:t>Neisseria </a:t>
            </a:r>
            <a:r>
              <a:rPr lang="en-GB" sz="2400" i="1" dirty="0"/>
              <a:t>gonorrhoea</a:t>
            </a:r>
            <a:endParaRPr lang="en-GB" sz="2400" dirty="0"/>
          </a:p>
          <a:p>
            <a:pPr lvl="1"/>
            <a:r>
              <a:rPr lang="en-GB" sz="2400" i="1" dirty="0"/>
              <a:t>Chlamydia trachomatis</a:t>
            </a:r>
            <a:r>
              <a:rPr lang="en-GB" sz="2400" dirty="0"/>
              <a:t> </a:t>
            </a:r>
            <a:endParaRPr lang="en-GB" sz="2400" dirty="0" smtClean="0"/>
          </a:p>
          <a:p>
            <a:pPr lvl="1"/>
            <a:r>
              <a:rPr lang="en-US" sz="2400" dirty="0"/>
              <a:t>Bacterial </a:t>
            </a:r>
            <a:r>
              <a:rPr lang="en-US" sz="2400" dirty="0" err="1" smtClean="0"/>
              <a:t>vaginosis</a:t>
            </a:r>
            <a:r>
              <a:rPr lang="en-GB" sz="2400" dirty="0" smtClean="0"/>
              <a:t> </a:t>
            </a:r>
            <a:endParaRPr lang="en-US" sz="2400" dirty="0" smtClean="0"/>
          </a:p>
          <a:p>
            <a:r>
              <a:rPr lang="en-US" dirty="0" smtClean="0"/>
              <a:t>Urethral discharge</a:t>
            </a:r>
          </a:p>
          <a:p>
            <a:pPr lvl="1"/>
            <a:r>
              <a:rPr lang="en-GB" sz="2400" i="1" dirty="0"/>
              <a:t>Neisseria </a:t>
            </a:r>
            <a:r>
              <a:rPr lang="en-GB" sz="2400" i="1" dirty="0" smtClean="0"/>
              <a:t>gonorrhoea</a:t>
            </a:r>
          </a:p>
          <a:p>
            <a:pPr lvl="1"/>
            <a:r>
              <a:rPr lang="en-US" sz="2400" i="1" dirty="0" err="1"/>
              <a:t>Trichomonas</a:t>
            </a:r>
            <a:r>
              <a:rPr lang="en-US" sz="2400" i="1" dirty="0"/>
              <a:t> </a:t>
            </a:r>
            <a:r>
              <a:rPr lang="en-US" sz="2400" i="1" dirty="0" err="1" smtClean="0"/>
              <a:t>Vaginalis</a:t>
            </a:r>
            <a:r>
              <a:rPr lang="en-US" sz="2400" i="1" dirty="0" smtClean="0"/>
              <a:t> (rare in men)</a:t>
            </a:r>
            <a:endParaRPr lang="en-US" sz="2400" dirty="0"/>
          </a:p>
          <a:p>
            <a:pPr lvl="1"/>
            <a:r>
              <a:rPr lang="en-GB" sz="2400" i="1" dirty="0"/>
              <a:t>Chlamydia </a:t>
            </a:r>
            <a:r>
              <a:rPr lang="en-GB" sz="2400" i="1" dirty="0" smtClean="0"/>
              <a:t>trachomatis</a:t>
            </a:r>
            <a:endParaRPr lang="en-US" sz="2400" dirty="0" smtClean="0"/>
          </a:p>
          <a:p>
            <a:endParaRPr lang="en-US" dirty="0" smtClean="0"/>
          </a:p>
        </p:txBody>
      </p:sp>
    </p:spTree>
    <p:extLst>
      <p:ext uri="{BB962C8B-B14F-4D97-AF65-F5344CB8AC3E}">
        <p14:creationId xmlns:p14="http://schemas.microsoft.com/office/powerpoint/2010/main" val="2580776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lnSpcReduction="10000"/>
          </a:bodyPr>
          <a:lstStyle/>
          <a:p>
            <a:r>
              <a:rPr lang="en-US" sz="2800" dirty="0"/>
              <a:t>Genital ulcers</a:t>
            </a:r>
          </a:p>
          <a:p>
            <a:pPr lvl="1"/>
            <a:r>
              <a:rPr lang="en-GB" sz="2400" dirty="0"/>
              <a:t>Syphilis </a:t>
            </a:r>
            <a:endParaRPr lang="en-US" sz="2400" dirty="0"/>
          </a:p>
          <a:p>
            <a:pPr lvl="1"/>
            <a:r>
              <a:rPr lang="en-GB" sz="2400" dirty="0"/>
              <a:t>Herpes</a:t>
            </a:r>
          </a:p>
          <a:p>
            <a:pPr lvl="1"/>
            <a:r>
              <a:rPr lang="en-GB" sz="2400" dirty="0" err="1"/>
              <a:t>Chancroid</a:t>
            </a:r>
            <a:r>
              <a:rPr lang="en-GB" sz="2400" dirty="0"/>
              <a:t> </a:t>
            </a:r>
            <a:endParaRPr lang="en-US" sz="2400" dirty="0"/>
          </a:p>
          <a:p>
            <a:r>
              <a:rPr lang="en-US" sz="2800" dirty="0"/>
              <a:t>Pelvic </a:t>
            </a:r>
            <a:r>
              <a:rPr lang="en-US" sz="2800" dirty="0" smtClean="0"/>
              <a:t>pain</a:t>
            </a:r>
          </a:p>
          <a:p>
            <a:pPr lvl="1"/>
            <a:r>
              <a:rPr lang="en-US" sz="2400" dirty="0"/>
              <a:t>Untreated </a:t>
            </a:r>
            <a:r>
              <a:rPr lang="en-US" sz="2400" dirty="0" smtClean="0"/>
              <a:t>STIs ( </a:t>
            </a:r>
            <a:r>
              <a:rPr lang="en-US" sz="2400" dirty="0"/>
              <a:t>ex. chlamydia )</a:t>
            </a:r>
            <a:r>
              <a:rPr lang="en-US" sz="2400" dirty="0">
                <a:solidFill>
                  <a:srgbClr val="0C5205"/>
                </a:solidFill>
                <a:latin typeface="Trebuchet MS" panose="020B0603020202020204" pitchFamily="34" charset="0"/>
              </a:rPr>
              <a:t> </a:t>
            </a:r>
            <a:endParaRPr lang="en-US" sz="2400" dirty="0"/>
          </a:p>
          <a:p>
            <a:pPr lvl="1"/>
            <a:r>
              <a:rPr lang="en-US" sz="2400" dirty="0"/>
              <a:t>Past physical or sexual </a:t>
            </a:r>
            <a:r>
              <a:rPr lang="en-US" sz="2400" dirty="0" smtClean="0"/>
              <a:t>abuse</a:t>
            </a:r>
            <a:endParaRPr lang="en-US" sz="2400" dirty="0"/>
          </a:p>
          <a:p>
            <a:pPr lvl="1"/>
            <a:r>
              <a:rPr lang="en-US" sz="2400" dirty="0"/>
              <a:t>Prostatitis</a:t>
            </a:r>
          </a:p>
          <a:p>
            <a:pPr lvl="1"/>
            <a:r>
              <a:rPr lang="en-US" sz="2400" dirty="0"/>
              <a:t>Urinary tract infection</a:t>
            </a:r>
          </a:p>
          <a:p>
            <a:pPr lvl="1"/>
            <a:r>
              <a:rPr lang="en-US" sz="2400" dirty="0"/>
              <a:t>Pelvic Inflammatory Disease</a:t>
            </a:r>
          </a:p>
          <a:p>
            <a:endParaRPr lang="en-US" sz="2400" dirty="0"/>
          </a:p>
          <a:p>
            <a:endParaRPr lang="en-US" sz="2400" dirty="0"/>
          </a:p>
        </p:txBody>
      </p:sp>
    </p:spTree>
    <p:extLst>
      <p:ext uri="{BB962C8B-B14F-4D97-AF65-F5344CB8AC3E}">
        <p14:creationId xmlns:p14="http://schemas.microsoft.com/office/powerpoint/2010/main" val="3654460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sz="quarter" idx="1"/>
          </p:nvPr>
        </p:nvSpPr>
        <p:spPr/>
        <p:txBody>
          <a:bodyPr/>
          <a:lstStyle/>
          <a:p>
            <a:r>
              <a:rPr lang="en-US" dirty="0" smtClean="0"/>
              <a:t>A woman presented to the clinic complaining of multiple painless bumps on her genital area. After history and examination she was diagnosed with having Genital Warts. What test would you like to order?</a:t>
            </a:r>
          </a:p>
          <a:p>
            <a:pPr marL="880110" lvl="1" indent="-514350">
              <a:buFont typeface="+mj-lt"/>
              <a:buAutoNum type="alphaUcPeriod"/>
            </a:pPr>
            <a:r>
              <a:rPr lang="en-US" dirty="0" smtClean="0"/>
              <a:t>ELISA</a:t>
            </a:r>
            <a:endParaRPr lang="en-US" dirty="0"/>
          </a:p>
          <a:p>
            <a:pPr marL="880110" lvl="1" indent="-514350">
              <a:buFont typeface="+mj-lt"/>
              <a:buAutoNum type="alphaUcPeriod"/>
            </a:pPr>
            <a:r>
              <a:rPr lang="en-US" dirty="0" smtClean="0"/>
              <a:t>PCR</a:t>
            </a:r>
            <a:endParaRPr lang="en-US" dirty="0"/>
          </a:p>
          <a:p>
            <a:pPr marL="880110" lvl="1" indent="-514350">
              <a:buFont typeface="+mj-lt"/>
              <a:buAutoNum type="alphaUcPeriod"/>
            </a:pPr>
            <a:r>
              <a:rPr lang="en-US" dirty="0" smtClean="0"/>
              <a:t>Pap smear</a:t>
            </a:r>
          </a:p>
          <a:p>
            <a:pPr marL="880110" lvl="1" indent="-514350">
              <a:buFont typeface="+mj-lt"/>
              <a:buAutoNum type="alphaUcPeriod"/>
            </a:pPr>
            <a:r>
              <a:rPr lang="en-US" dirty="0" smtClean="0"/>
              <a:t>Vaginal swab</a:t>
            </a:r>
          </a:p>
          <a:p>
            <a:pPr lvl="1"/>
            <a:endParaRPr lang="en-US" dirty="0"/>
          </a:p>
        </p:txBody>
      </p:sp>
    </p:spTree>
    <p:extLst>
      <p:ext uri="{BB962C8B-B14F-4D97-AF65-F5344CB8AC3E}">
        <p14:creationId xmlns:p14="http://schemas.microsoft.com/office/powerpoint/2010/main" val="42245528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sz="quarter" idx="1"/>
          </p:nvPr>
        </p:nvSpPr>
        <p:spPr/>
        <p:txBody>
          <a:bodyPr/>
          <a:lstStyle/>
          <a:p>
            <a:r>
              <a:rPr lang="en-US" dirty="0" smtClean="0"/>
              <a:t>Sarah, a 32 year old female presents to the out patient clinic with 4 days history of </a:t>
            </a:r>
            <a:r>
              <a:rPr lang="en-US" u="sng" dirty="0" smtClean="0"/>
              <a:t>vaginal discharge.</a:t>
            </a:r>
          </a:p>
          <a:p>
            <a:endParaRPr lang="en-US" dirty="0" smtClean="0"/>
          </a:p>
          <a:p>
            <a:r>
              <a:rPr lang="en-US" dirty="0" smtClean="0"/>
              <a:t>The discharge is associated:</a:t>
            </a:r>
          </a:p>
          <a:p>
            <a:pPr lvl="1"/>
            <a:r>
              <a:rPr lang="en-US" dirty="0" smtClean="0"/>
              <a:t>with discomfort</a:t>
            </a:r>
          </a:p>
          <a:p>
            <a:pPr lvl="1"/>
            <a:r>
              <a:rPr lang="en-US" dirty="0" smtClean="0"/>
              <a:t>foul smell</a:t>
            </a:r>
            <a:endParaRPr lang="en-US" dirty="0"/>
          </a:p>
        </p:txBody>
      </p:sp>
    </p:spTree>
    <p:extLst>
      <p:ext uri="{BB962C8B-B14F-4D97-AF65-F5344CB8AC3E}">
        <p14:creationId xmlns:p14="http://schemas.microsoft.com/office/powerpoint/2010/main" val="13800453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Infectious </a:t>
            </a:r>
          </a:p>
          <a:p>
            <a:pPr lvl="1"/>
            <a:r>
              <a:rPr lang="en-US" dirty="0" smtClean="0"/>
              <a:t>Candida </a:t>
            </a:r>
            <a:r>
              <a:rPr lang="en-US" dirty="0" err="1" smtClean="0"/>
              <a:t>albicans</a:t>
            </a:r>
            <a:endParaRPr lang="en-US" dirty="0" smtClean="0"/>
          </a:p>
          <a:p>
            <a:pPr lvl="1"/>
            <a:r>
              <a:rPr lang="en-US" dirty="0" err="1" smtClean="0"/>
              <a:t>Trichomonas</a:t>
            </a:r>
            <a:r>
              <a:rPr lang="en-US" dirty="0" smtClean="0"/>
              <a:t> </a:t>
            </a:r>
            <a:r>
              <a:rPr lang="en-US" dirty="0" err="1" smtClean="0"/>
              <a:t>vaginalis</a:t>
            </a:r>
            <a:endParaRPr lang="en-US" dirty="0" smtClean="0"/>
          </a:p>
          <a:p>
            <a:pPr lvl="1"/>
            <a:r>
              <a:rPr lang="en-US" dirty="0" smtClean="0"/>
              <a:t>Bacterial </a:t>
            </a:r>
            <a:r>
              <a:rPr lang="en-US" dirty="0" err="1" smtClean="0"/>
              <a:t>vaginosis</a:t>
            </a:r>
            <a:endParaRPr lang="en-US" dirty="0" smtClean="0"/>
          </a:p>
          <a:p>
            <a:pPr lvl="1"/>
            <a:r>
              <a:rPr lang="en-US" dirty="0" smtClean="0"/>
              <a:t>N. gonorrhea </a:t>
            </a:r>
          </a:p>
          <a:p>
            <a:pPr lvl="1"/>
            <a:r>
              <a:rPr lang="en-US" dirty="0" smtClean="0"/>
              <a:t>Herpes simplex virus</a:t>
            </a:r>
          </a:p>
          <a:p>
            <a:r>
              <a:rPr lang="en-US" dirty="0" smtClean="0"/>
              <a:t>Non-infectious</a:t>
            </a:r>
          </a:p>
          <a:p>
            <a:pPr lvl="1"/>
            <a:r>
              <a:rPr lang="en-US" dirty="0" smtClean="0"/>
              <a:t>Chemical irritation</a:t>
            </a:r>
          </a:p>
          <a:p>
            <a:pPr lvl="1"/>
            <a:r>
              <a:rPr lang="en-US" dirty="0" smtClean="0"/>
              <a:t>Foreign body</a:t>
            </a:r>
          </a:p>
          <a:p>
            <a:pPr lvl="1"/>
            <a:r>
              <a:rPr lang="en-US" dirty="0" smtClean="0"/>
              <a:t>Neoplasm</a:t>
            </a:r>
          </a:p>
          <a:p>
            <a:pPr lvl="1"/>
            <a:r>
              <a:rPr lang="en-US" dirty="0" smtClean="0"/>
              <a:t>Cervical Polyps</a:t>
            </a:r>
            <a:endParaRPr lang="en-US" dirty="0"/>
          </a:p>
        </p:txBody>
      </p:sp>
    </p:spTree>
    <p:extLst>
      <p:ext uri="{BB962C8B-B14F-4D97-AF65-F5344CB8AC3E}">
        <p14:creationId xmlns:p14="http://schemas.microsoft.com/office/powerpoint/2010/main" val="7007385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 &amp; investigation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Physical examination</a:t>
            </a:r>
          </a:p>
          <a:p>
            <a:pPr lvl="1"/>
            <a:r>
              <a:rPr lang="en-US" dirty="0" smtClean="0"/>
              <a:t>No apparent lesion were available</a:t>
            </a:r>
          </a:p>
          <a:p>
            <a:endParaRPr lang="en-US" dirty="0" smtClean="0"/>
          </a:p>
          <a:p>
            <a:r>
              <a:rPr lang="en-US" dirty="0" smtClean="0"/>
              <a:t>Investigation</a:t>
            </a:r>
          </a:p>
          <a:p>
            <a:pPr lvl="1"/>
            <a:r>
              <a:rPr lang="en-US" dirty="0" smtClean="0"/>
              <a:t>Examination of the discharge</a:t>
            </a:r>
          </a:p>
          <a:p>
            <a:pPr lvl="2"/>
            <a:r>
              <a:rPr lang="en-US" dirty="0" smtClean="0"/>
              <a:t>Thin, </a:t>
            </a:r>
            <a:r>
              <a:rPr lang="en-US" u="sng" dirty="0" smtClean="0"/>
              <a:t>greyish</a:t>
            </a:r>
            <a:r>
              <a:rPr lang="en-US" dirty="0" smtClean="0"/>
              <a:t> discharge with a </a:t>
            </a:r>
            <a:r>
              <a:rPr lang="en-US" u="sng" dirty="0" smtClean="0"/>
              <a:t>fishy</a:t>
            </a:r>
            <a:r>
              <a:rPr lang="en-US" dirty="0" smtClean="0"/>
              <a:t> odor </a:t>
            </a:r>
          </a:p>
          <a:p>
            <a:pPr lvl="1"/>
            <a:r>
              <a:rPr lang="en-US" dirty="0" smtClean="0"/>
              <a:t>Wet prep</a:t>
            </a:r>
          </a:p>
          <a:p>
            <a:pPr lvl="2"/>
            <a:r>
              <a:rPr lang="en-US" dirty="0" smtClean="0"/>
              <a:t>Microscopic examination of the discharge</a:t>
            </a:r>
          </a:p>
          <a:p>
            <a:pPr lvl="2"/>
            <a:r>
              <a:rPr lang="en-US" dirty="0" smtClean="0"/>
              <a:t>Can detect </a:t>
            </a:r>
            <a:r>
              <a:rPr lang="en-US" u="sng" dirty="0" err="1" smtClean="0"/>
              <a:t>Trichomona</a:t>
            </a:r>
            <a:r>
              <a:rPr lang="en-US" dirty="0" err="1" smtClean="0"/>
              <a:t>s</a:t>
            </a:r>
            <a:r>
              <a:rPr lang="en-US" dirty="0" smtClean="0"/>
              <a:t> or </a:t>
            </a:r>
            <a:r>
              <a:rPr lang="en-US" u="sng" dirty="0" smtClean="0"/>
              <a:t>yeast</a:t>
            </a:r>
            <a:r>
              <a:rPr lang="en-US" dirty="0" smtClean="0"/>
              <a:t> </a:t>
            </a:r>
          </a:p>
          <a:p>
            <a:pPr lvl="1"/>
            <a:r>
              <a:rPr lang="en-US" dirty="0" smtClean="0"/>
              <a:t>Culture the discharge</a:t>
            </a:r>
          </a:p>
          <a:p>
            <a:pPr lvl="1"/>
            <a:endParaRPr lang="en-US" dirty="0"/>
          </a:p>
        </p:txBody>
      </p:sp>
    </p:spTree>
    <p:extLst>
      <p:ext uri="{BB962C8B-B14F-4D97-AF65-F5344CB8AC3E}">
        <p14:creationId xmlns:p14="http://schemas.microsoft.com/office/powerpoint/2010/main" val="561050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overview</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38784032"/>
              </p:ext>
            </p:extLst>
          </p:nvPr>
        </p:nvGraphicFramePr>
        <p:xfrm>
          <a:off x="457200" y="2743200"/>
          <a:ext cx="8153400" cy="2438400"/>
        </p:xfrm>
        <a:graphic>
          <a:graphicData uri="http://schemas.openxmlformats.org/drawingml/2006/table">
            <a:tbl>
              <a:tblPr firstRow="1" bandRow="1">
                <a:tableStyleId>{21E4AEA4-8DFA-4A89-87EB-49C32662AFE0}</a:tableStyleId>
              </a:tblPr>
              <a:tblGrid>
                <a:gridCol w="2717800"/>
                <a:gridCol w="2717800"/>
                <a:gridCol w="2717800"/>
              </a:tblGrid>
              <a:tr h="609600">
                <a:tc>
                  <a:txBody>
                    <a:bodyPr/>
                    <a:lstStyle/>
                    <a:p>
                      <a:pPr algn="ctr"/>
                      <a:r>
                        <a:rPr lang="en-US" sz="2400" dirty="0" smtClean="0"/>
                        <a:t>Yeast </a:t>
                      </a:r>
                      <a:endParaRPr lang="en-US" sz="2400" dirty="0"/>
                    </a:p>
                  </a:txBody>
                  <a:tcPr/>
                </a:tc>
                <a:tc>
                  <a:txBody>
                    <a:bodyPr/>
                    <a:lstStyle/>
                    <a:p>
                      <a:pPr algn="ctr"/>
                      <a:r>
                        <a:rPr lang="en-US" sz="2400" dirty="0" err="1" smtClean="0"/>
                        <a:t>Trichomonas</a:t>
                      </a:r>
                      <a:endParaRPr lang="en-US" sz="2400" dirty="0"/>
                    </a:p>
                  </a:txBody>
                  <a:tcPr/>
                </a:tc>
                <a:tc>
                  <a:txBody>
                    <a:bodyPr/>
                    <a:lstStyle/>
                    <a:p>
                      <a:pPr algn="ctr"/>
                      <a:r>
                        <a:rPr lang="en-US" sz="2400" dirty="0" smtClean="0"/>
                        <a:t>Bacterial </a:t>
                      </a:r>
                      <a:r>
                        <a:rPr lang="en-US" sz="2400" dirty="0" err="1" smtClean="0"/>
                        <a:t>Vaginosis</a:t>
                      </a:r>
                      <a:endParaRPr lang="en-US" sz="2400" dirty="0"/>
                    </a:p>
                  </a:txBody>
                  <a:tcPr/>
                </a:tc>
              </a:tr>
              <a:tr h="1828800">
                <a:tc>
                  <a:txBody>
                    <a:bodyPr/>
                    <a:lstStyle/>
                    <a:p>
                      <a:r>
                        <a:rPr lang="en-US" sz="2400" dirty="0" smtClean="0">
                          <a:solidFill>
                            <a:srgbClr val="FF0000"/>
                          </a:solidFill>
                        </a:rPr>
                        <a:t>thick</a:t>
                      </a:r>
                      <a:r>
                        <a:rPr lang="en-US" sz="2400" dirty="0" smtClean="0"/>
                        <a:t>, </a:t>
                      </a:r>
                      <a:r>
                        <a:rPr lang="en-US" sz="2400" dirty="0" smtClean="0">
                          <a:solidFill>
                            <a:srgbClr val="FF0000"/>
                          </a:solidFill>
                        </a:rPr>
                        <a:t>whitish</a:t>
                      </a:r>
                      <a:r>
                        <a:rPr lang="en-US" sz="2400" dirty="0" smtClean="0"/>
                        <a:t>, and having a</a:t>
                      </a:r>
                    </a:p>
                    <a:p>
                      <a:r>
                        <a:rPr lang="en-US" sz="2400" dirty="0" smtClean="0">
                          <a:solidFill>
                            <a:srgbClr val="FF0000"/>
                          </a:solidFill>
                        </a:rPr>
                        <a:t>cottage-cheese</a:t>
                      </a:r>
                      <a:r>
                        <a:rPr lang="en-US" sz="2400" dirty="0" smtClean="0"/>
                        <a:t>-like appearance</a:t>
                      </a:r>
                      <a:endParaRPr lang="en-US" sz="2400" dirty="0"/>
                    </a:p>
                  </a:txBody>
                  <a:tcPr/>
                </a:tc>
                <a:tc>
                  <a:txBody>
                    <a:bodyPr/>
                    <a:lstStyle/>
                    <a:p>
                      <a:r>
                        <a:rPr lang="en-US" sz="2400" dirty="0" smtClean="0">
                          <a:solidFill>
                            <a:srgbClr val="FF0000"/>
                          </a:solidFill>
                        </a:rPr>
                        <a:t>thin</a:t>
                      </a:r>
                      <a:r>
                        <a:rPr lang="en-US" sz="2400" dirty="0" smtClean="0"/>
                        <a:t>, </a:t>
                      </a:r>
                      <a:r>
                        <a:rPr lang="en-US" sz="2400" dirty="0" smtClean="0">
                          <a:solidFill>
                            <a:srgbClr val="FF0000"/>
                          </a:solidFill>
                        </a:rPr>
                        <a:t>frothy</a:t>
                      </a:r>
                      <a:r>
                        <a:rPr lang="en-US" sz="2400" dirty="0" smtClean="0"/>
                        <a:t>, and has a </a:t>
                      </a:r>
                      <a:r>
                        <a:rPr lang="en-US" sz="2400" dirty="0" smtClean="0">
                          <a:solidFill>
                            <a:srgbClr val="FF0000"/>
                          </a:solidFill>
                        </a:rPr>
                        <a:t>greenish-yellow</a:t>
                      </a:r>
                      <a:r>
                        <a:rPr lang="en-US" sz="2400" dirty="0" smtClean="0"/>
                        <a:t> tint. </a:t>
                      </a:r>
                    </a:p>
                    <a:p>
                      <a:endParaRPr lang="en-US" dirty="0"/>
                    </a:p>
                  </a:txBody>
                  <a:tcPr/>
                </a:tc>
                <a:tc>
                  <a:txBody>
                    <a:bodyPr/>
                    <a:lstStyle/>
                    <a:p>
                      <a:r>
                        <a:rPr lang="en-US" sz="2400" dirty="0" smtClean="0">
                          <a:solidFill>
                            <a:srgbClr val="FF0000"/>
                          </a:solidFill>
                        </a:rPr>
                        <a:t>thin</a:t>
                      </a:r>
                      <a:r>
                        <a:rPr lang="en-US" sz="2400" dirty="0" smtClean="0"/>
                        <a:t>, </a:t>
                      </a:r>
                      <a:r>
                        <a:rPr lang="en-US" sz="2400" dirty="0" smtClean="0">
                          <a:solidFill>
                            <a:srgbClr val="FF0000"/>
                          </a:solidFill>
                        </a:rPr>
                        <a:t>frothy</a:t>
                      </a:r>
                      <a:r>
                        <a:rPr lang="en-US" sz="2400" dirty="0" smtClean="0"/>
                        <a:t>, and has a </a:t>
                      </a:r>
                      <a:r>
                        <a:rPr lang="en-US" sz="2400" dirty="0" smtClean="0">
                          <a:solidFill>
                            <a:srgbClr val="FF0000"/>
                          </a:solidFill>
                        </a:rPr>
                        <a:t>greenish-yellow</a:t>
                      </a:r>
                      <a:r>
                        <a:rPr lang="en-US" sz="2400" dirty="0" smtClean="0"/>
                        <a:t> tint. </a:t>
                      </a:r>
                    </a:p>
                    <a:p>
                      <a:endParaRPr lang="en-US" dirty="0"/>
                    </a:p>
                  </a:txBody>
                  <a:tcPr/>
                </a:tc>
              </a:tr>
            </a:tbl>
          </a:graphicData>
        </a:graphic>
      </p:graphicFrame>
    </p:spTree>
    <p:extLst>
      <p:ext uri="{BB962C8B-B14F-4D97-AF65-F5344CB8AC3E}">
        <p14:creationId xmlns:p14="http://schemas.microsoft.com/office/powerpoint/2010/main" val="34446303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&amp; treatment</a:t>
            </a:r>
            <a:endParaRPr lang="en-US" dirty="0"/>
          </a:p>
        </p:txBody>
      </p:sp>
      <p:sp>
        <p:nvSpPr>
          <p:cNvPr id="3" name="Content Placeholder 2"/>
          <p:cNvSpPr>
            <a:spLocks noGrp="1"/>
          </p:cNvSpPr>
          <p:nvPr>
            <p:ph sz="quarter" idx="1"/>
          </p:nvPr>
        </p:nvSpPr>
        <p:spPr/>
        <p:txBody>
          <a:bodyPr>
            <a:normAutofit fontScale="92500"/>
          </a:bodyPr>
          <a:lstStyle/>
          <a:p>
            <a:r>
              <a:rPr lang="en-US" dirty="0" smtClean="0"/>
              <a:t>Diagnosis</a:t>
            </a:r>
          </a:p>
          <a:p>
            <a:pPr lvl="1"/>
            <a:r>
              <a:rPr lang="en-US" dirty="0" smtClean="0"/>
              <a:t>A diagnosis of </a:t>
            </a:r>
            <a:r>
              <a:rPr lang="en-US" u="sng" dirty="0" smtClean="0"/>
              <a:t>bacterial </a:t>
            </a:r>
            <a:r>
              <a:rPr lang="en-US" u="sng" dirty="0" err="1" smtClean="0"/>
              <a:t>vaginosis</a:t>
            </a:r>
            <a:r>
              <a:rPr lang="en-US" dirty="0" smtClean="0"/>
              <a:t> was reached based on history, examination, and negative lab results.</a:t>
            </a:r>
          </a:p>
          <a:p>
            <a:pPr lvl="1"/>
            <a:r>
              <a:rPr lang="en-GB" sz="2800" i="1" dirty="0">
                <a:solidFill>
                  <a:schemeClr val="tx1">
                    <a:lumMod val="75000"/>
                    <a:lumOff val="25000"/>
                  </a:schemeClr>
                </a:solidFill>
              </a:rPr>
              <a:t>Bacterial </a:t>
            </a:r>
            <a:r>
              <a:rPr lang="en-GB" sz="2800" i="1" dirty="0" err="1">
                <a:solidFill>
                  <a:schemeClr val="tx1">
                    <a:lumMod val="75000"/>
                    <a:lumOff val="25000"/>
                  </a:schemeClr>
                </a:solidFill>
              </a:rPr>
              <a:t>vaginosis</a:t>
            </a:r>
            <a:r>
              <a:rPr lang="en-GB" sz="2800" i="1" dirty="0">
                <a:solidFill>
                  <a:schemeClr val="tx1">
                    <a:lumMod val="75000"/>
                    <a:lumOff val="25000"/>
                  </a:schemeClr>
                </a:solidFill>
              </a:rPr>
              <a:t> is a form of vaginitis that results from an imbalance of the normal bacteria present in the vagina and an overgrowth of certain bacterial types</a:t>
            </a:r>
          </a:p>
          <a:p>
            <a:pPr marL="365760" lvl="1" indent="0">
              <a:buNone/>
            </a:pPr>
            <a:endParaRPr lang="en-US" dirty="0" smtClean="0"/>
          </a:p>
          <a:p>
            <a:r>
              <a:rPr lang="en-US" dirty="0" smtClean="0"/>
              <a:t>Treatment</a:t>
            </a:r>
          </a:p>
          <a:p>
            <a:pPr lvl="1"/>
            <a:r>
              <a:rPr lang="en-GB" sz="2800" b="1" dirty="0">
                <a:solidFill>
                  <a:schemeClr val="tx1">
                    <a:lumMod val="95000"/>
                    <a:lumOff val="5000"/>
                  </a:schemeClr>
                </a:solidFill>
              </a:rPr>
              <a:t>Metronidazole</a:t>
            </a:r>
            <a:r>
              <a:rPr lang="en-GB" sz="2800" dirty="0">
                <a:solidFill>
                  <a:schemeClr val="tx1">
                    <a:lumMod val="95000"/>
                    <a:lumOff val="5000"/>
                  </a:schemeClr>
                </a:solidFill>
              </a:rPr>
              <a:t> or applied as a vaginal gel by vaginal</a:t>
            </a:r>
          </a:p>
          <a:p>
            <a:pPr lvl="1"/>
            <a:r>
              <a:rPr lang="en-GB" sz="2800" b="1" dirty="0">
                <a:solidFill>
                  <a:schemeClr val="tx1">
                    <a:lumMod val="95000"/>
                    <a:lumOff val="5000"/>
                  </a:schemeClr>
                </a:solidFill>
              </a:rPr>
              <a:t>clindamycin cream </a:t>
            </a:r>
            <a:r>
              <a:rPr lang="en-GB" sz="2800" dirty="0">
                <a:solidFill>
                  <a:schemeClr val="tx1">
                    <a:lumMod val="95000"/>
                    <a:lumOff val="5000"/>
                  </a:schemeClr>
                </a:solidFill>
              </a:rPr>
              <a:t>(</a:t>
            </a:r>
            <a:r>
              <a:rPr lang="en-GB" sz="2800" dirty="0" err="1">
                <a:solidFill>
                  <a:schemeClr val="tx1">
                    <a:lumMod val="95000"/>
                    <a:lumOff val="5000"/>
                  </a:schemeClr>
                </a:solidFill>
              </a:rPr>
              <a:t>Cleocin</a:t>
            </a:r>
            <a:r>
              <a:rPr lang="en-GB" sz="2800" dirty="0">
                <a:solidFill>
                  <a:schemeClr val="tx1">
                    <a:lumMod val="95000"/>
                    <a:lumOff val="5000"/>
                  </a:schemeClr>
                </a:solidFill>
              </a:rPr>
              <a:t>)</a:t>
            </a:r>
          </a:p>
          <a:p>
            <a:pPr lvl="1"/>
            <a:endParaRPr lang="en-US" dirty="0"/>
          </a:p>
        </p:txBody>
      </p:sp>
    </p:spTree>
    <p:extLst>
      <p:ext uri="{BB962C8B-B14F-4D97-AF65-F5344CB8AC3E}">
        <p14:creationId xmlns:p14="http://schemas.microsoft.com/office/powerpoint/2010/main" val="37801536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Khalid a 25 year old came to the hospital complaining of an ulcer in his genital area for the past 5 days</a:t>
            </a:r>
          </a:p>
          <a:p>
            <a:endParaRPr lang="en-US" dirty="0" smtClean="0"/>
          </a:p>
          <a:p>
            <a:r>
              <a:rPr lang="en-US" dirty="0" smtClean="0"/>
              <a:t>It Is associated with:</a:t>
            </a:r>
          </a:p>
          <a:p>
            <a:pPr lvl="1"/>
            <a:r>
              <a:rPr lang="en-US" dirty="0" smtClean="0"/>
              <a:t>Pain</a:t>
            </a:r>
          </a:p>
          <a:p>
            <a:pPr lvl="1"/>
            <a:r>
              <a:rPr lang="en-US" dirty="0" smtClean="0"/>
              <a:t>Itching</a:t>
            </a:r>
          </a:p>
          <a:p>
            <a:pPr lvl="1"/>
            <a:r>
              <a:rPr lang="en-US" dirty="0" smtClean="0"/>
              <a:t>Burning</a:t>
            </a:r>
          </a:p>
          <a:p>
            <a:pPr lvl="1"/>
            <a:r>
              <a:rPr lang="en-US" dirty="0" smtClean="0"/>
              <a:t>fever</a:t>
            </a:r>
          </a:p>
          <a:p>
            <a:endParaRPr lang="en-US" dirty="0" smtClean="0"/>
          </a:p>
          <a:p>
            <a:r>
              <a:rPr lang="en-US" dirty="0" smtClean="0"/>
              <a:t>Khalid gave history of frequent travelling and unprotected sexual relations</a:t>
            </a:r>
          </a:p>
        </p:txBody>
      </p:sp>
    </p:spTree>
    <p:extLst>
      <p:ext uri="{BB962C8B-B14F-4D97-AF65-F5344CB8AC3E}">
        <p14:creationId xmlns:p14="http://schemas.microsoft.com/office/powerpoint/2010/main" val="171877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sz="quarter" idx="1"/>
          </p:nvPr>
        </p:nvSpPr>
        <p:spPr/>
        <p:txBody>
          <a:bodyPr/>
          <a:lstStyle/>
          <a:p>
            <a:r>
              <a:rPr lang="en-US" dirty="0" smtClean="0"/>
              <a:t>Infectious</a:t>
            </a:r>
          </a:p>
          <a:p>
            <a:pPr lvl="1"/>
            <a:r>
              <a:rPr lang="en-US" dirty="0" smtClean="0"/>
              <a:t>Herpes Simplex virus</a:t>
            </a:r>
          </a:p>
          <a:p>
            <a:pPr lvl="1"/>
            <a:r>
              <a:rPr lang="en-US" dirty="0" smtClean="0"/>
              <a:t>Syphilis</a:t>
            </a:r>
          </a:p>
          <a:p>
            <a:pPr lvl="1"/>
            <a:r>
              <a:rPr lang="en-US" dirty="0" err="1" smtClean="0"/>
              <a:t>Chancriod</a:t>
            </a:r>
            <a:endParaRPr lang="en-US" dirty="0" smtClean="0"/>
          </a:p>
          <a:p>
            <a:pPr lvl="1"/>
            <a:r>
              <a:rPr lang="en-US" dirty="0" smtClean="0"/>
              <a:t>Candida</a:t>
            </a:r>
          </a:p>
          <a:p>
            <a:r>
              <a:rPr lang="en-US" dirty="0" smtClean="0"/>
              <a:t>Non-infectious</a:t>
            </a:r>
          </a:p>
          <a:p>
            <a:pPr lvl="1"/>
            <a:r>
              <a:rPr lang="en-US" dirty="0" smtClean="0"/>
              <a:t>Sexual trauma</a:t>
            </a:r>
          </a:p>
          <a:p>
            <a:pPr lvl="1"/>
            <a:r>
              <a:rPr lang="en-US" dirty="0" smtClean="0"/>
              <a:t>Fixed drug eruptions</a:t>
            </a:r>
          </a:p>
          <a:p>
            <a:pPr lvl="1"/>
            <a:r>
              <a:rPr lang="en-US" dirty="0" smtClean="0"/>
              <a:t>Wegner’s </a:t>
            </a:r>
            <a:r>
              <a:rPr lang="en-US" dirty="0" err="1" smtClean="0"/>
              <a:t>granulomatosis</a:t>
            </a:r>
            <a:endParaRPr lang="en-US" dirty="0"/>
          </a:p>
        </p:txBody>
      </p:sp>
    </p:spTree>
    <p:extLst>
      <p:ext uri="{BB962C8B-B14F-4D97-AF65-F5344CB8AC3E}">
        <p14:creationId xmlns:p14="http://schemas.microsoft.com/office/powerpoint/2010/main" val="5851666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 &amp; investigation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Physical examination</a:t>
            </a:r>
          </a:p>
          <a:p>
            <a:pPr lvl="1"/>
            <a:r>
              <a:rPr lang="en-US" dirty="0"/>
              <a:t>the patient had </a:t>
            </a:r>
            <a:r>
              <a:rPr lang="en-US" u="sng" dirty="0"/>
              <a:t>4 round ulcers </a:t>
            </a:r>
            <a:r>
              <a:rPr lang="en-US" dirty="0"/>
              <a:t>around the penis and </a:t>
            </a:r>
            <a:r>
              <a:rPr lang="en-US" dirty="0" smtClean="0"/>
              <a:t>the scrotum </a:t>
            </a:r>
            <a:r>
              <a:rPr lang="en-US" dirty="0"/>
              <a:t>and </a:t>
            </a:r>
            <a:r>
              <a:rPr lang="en-US" u="sng" dirty="0"/>
              <a:t>palpable lymph nodes </a:t>
            </a:r>
            <a:r>
              <a:rPr lang="en-US" dirty="0"/>
              <a:t>in the inguinal area.</a:t>
            </a:r>
          </a:p>
          <a:p>
            <a:pPr marL="365760" lvl="1" indent="0">
              <a:buNone/>
            </a:pPr>
            <a:endParaRPr lang="en-US" dirty="0" smtClean="0"/>
          </a:p>
          <a:p>
            <a:r>
              <a:rPr lang="en-US" dirty="0" smtClean="0"/>
              <a:t>Investigation</a:t>
            </a:r>
          </a:p>
          <a:p>
            <a:pPr lvl="1"/>
            <a:r>
              <a:rPr lang="en-US" dirty="0" smtClean="0"/>
              <a:t>Lab test confirmed the diagnosis of </a:t>
            </a:r>
            <a:r>
              <a:rPr lang="en-US" u="sng" dirty="0" smtClean="0"/>
              <a:t>Herpes</a:t>
            </a:r>
            <a:r>
              <a:rPr lang="en-US" dirty="0" smtClean="0"/>
              <a:t> </a:t>
            </a:r>
          </a:p>
          <a:p>
            <a:pPr lvl="1"/>
            <a:endParaRPr lang="en-US" dirty="0" smtClean="0"/>
          </a:p>
          <a:p>
            <a:r>
              <a:rPr lang="en-US" dirty="0" smtClean="0"/>
              <a:t>What further information from the history would support your diagnosis?</a:t>
            </a:r>
          </a:p>
          <a:p>
            <a:pPr lvl="1"/>
            <a:r>
              <a:rPr lang="en-US" dirty="0" smtClean="0"/>
              <a:t>Multiple Ulcers</a:t>
            </a:r>
          </a:p>
          <a:p>
            <a:pPr lvl="1"/>
            <a:r>
              <a:rPr lang="en-US" dirty="0" smtClean="0"/>
              <a:t>Painful ulcers</a:t>
            </a:r>
          </a:p>
          <a:p>
            <a:pPr lvl="1"/>
            <a:r>
              <a:rPr lang="en-US" dirty="0" smtClean="0"/>
              <a:t>Palpable lymph nodes</a:t>
            </a:r>
            <a:endParaRPr lang="en-US" dirty="0"/>
          </a:p>
        </p:txBody>
      </p:sp>
    </p:spTree>
    <p:extLst>
      <p:ext uri="{BB962C8B-B14F-4D97-AF65-F5344CB8AC3E}">
        <p14:creationId xmlns:p14="http://schemas.microsoft.com/office/powerpoint/2010/main" val="37018620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2"/>
          </p:nvPr>
        </p:nvSpPr>
        <p:spPr/>
        <p:txBody>
          <a:bodyPr/>
          <a:lstStyle/>
          <a:p>
            <a:endParaRPr lang="en-US" dirty="0"/>
          </a:p>
        </p:txBody>
      </p:sp>
      <p:pic>
        <p:nvPicPr>
          <p:cNvPr id="7" name="Content Placeholder 3" descr="0705ConCCSch.jpg"/>
          <p:cNvPicPr>
            <a:picLocks noChangeAspect="1"/>
          </p:cNvPicPr>
          <p:nvPr/>
        </p:nvPicPr>
        <p:blipFill>
          <a:blip r:embed="rId2" cstate="print"/>
          <a:stretch>
            <a:fillRect/>
          </a:stretch>
        </p:blipFill>
        <p:spPr>
          <a:xfrm>
            <a:off x="609600" y="2362200"/>
            <a:ext cx="40386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Placeholder 6" descr="genital-herpes-5.jpg"/>
          <p:cNvPicPr>
            <a:picLocks noChangeAspect="1"/>
          </p:cNvPicPr>
          <p:nvPr/>
        </p:nvPicPr>
        <p:blipFill>
          <a:blip r:embed="rId3" cstate="print"/>
          <a:srcRect t="2927" b="2927"/>
          <a:stretch>
            <a:fillRect/>
          </a:stretch>
        </p:blipFill>
        <p:spPr>
          <a:xfrm>
            <a:off x="5029200" y="2393576"/>
            <a:ext cx="3654131"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5783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a:t>
            </a:r>
            <a:endParaRPr lang="en-US" dirty="0"/>
          </a:p>
        </p:txBody>
      </p:sp>
      <p:sp>
        <p:nvSpPr>
          <p:cNvPr id="3" name="Content Placeholder 2"/>
          <p:cNvSpPr>
            <a:spLocks noGrp="1"/>
          </p:cNvSpPr>
          <p:nvPr>
            <p:ph sz="quarter" idx="1"/>
          </p:nvPr>
        </p:nvSpPr>
        <p:spPr/>
        <p:txBody>
          <a:bodyPr/>
          <a:lstStyle/>
          <a:p>
            <a:r>
              <a:rPr lang="en-US" dirty="0" smtClean="0"/>
              <a:t>Most common STIs in KSA ?</a:t>
            </a:r>
          </a:p>
          <a:p>
            <a:endParaRPr lang="en-US" dirty="0" smtClean="0"/>
          </a:p>
          <a:p>
            <a:pPr marL="880110" lvl="1" indent="-514350">
              <a:buFont typeface="+mj-lt"/>
              <a:buAutoNum type="alphaUcPeriod"/>
            </a:pPr>
            <a:r>
              <a:rPr lang="en-US" dirty="0" smtClean="0"/>
              <a:t>HIV</a:t>
            </a:r>
          </a:p>
          <a:p>
            <a:pPr marL="880110" lvl="1" indent="-514350">
              <a:buFont typeface="+mj-lt"/>
              <a:buAutoNum type="alphaUcPeriod"/>
            </a:pPr>
            <a:r>
              <a:rPr lang="en-US" dirty="0" smtClean="0">
                <a:solidFill>
                  <a:srgbClr val="FF0000"/>
                </a:solidFill>
              </a:rPr>
              <a:t>Chlamydia</a:t>
            </a:r>
          </a:p>
          <a:p>
            <a:pPr marL="880110" lvl="1" indent="-514350">
              <a:buFont typeface="+mj-lt"/>
              <a:buAutoNum type="alphaUcPeriod"/>
            </a:pPr>
            <a:r>
              <a:rPr lang="en-US" dirty="0" smtClean="0"/>
              <a:t>Gonorrhea</a:t>
            </a:r>
          </a:p>
          <a:p>
            <a:pPr marL="880110" lvl="1" indent="-514350">
              <a:buFont typeface="+mj-lt"/>
              <a:buAutoNum type="alphaUcPeriod"/>
            </a:pPr>
            <a:r>
              <a:rPr lang="en-US" dirty="0" smtClean="0"/>
              <a:t>Syphilis</a:t>
            </a:r>
            <a:endParaRPr lang="en-US" dirty="0"/>
          </a:p>
        </p:txBody>
      </p:sp>
    </p:spTree>
    <p:extLst>
      <p:ext uri="{BB962C8B-B14F-4D97-AF65-F5344CB8AC3E}">
        <p14:creationId xmlns:p14="http://schemas.microsoft.com/office/powerpoint/2010/main" val="2387346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sz="quarter" idx="1"/>
          </p:nvPr>
        </p:nvSpPr>
        <p:spPr/>
        <p:txBody>
          <a:bodyPr/>
          <a:lstStyle/>
          <a:p>
            <a:r>
              <a:rPr lang="en-US" dirty="0" smtClean="0"/>
              <a:t>“Sexually transmitted infections (STIs) are infections that are spread primarily through person-to-person sexual contact. There are more than 30 different sexually transmissible bacteria, viruses and parasites.” World Health Organization</a:t>
            </a:r>
          </a:p>
          <a:p>
            <a:endParaRPr lang="en-US" dirty="0"/>
          </a:p>
        </p:txBody>
      </p:sp>
    </p:spTree>
    <p:extLst>
      <p:ext uri="{BB962C8B-B14F-4D97-AF65-F5344CB8AC3E}">
        <p14:creationId xmlns:p14="http://schemas.microsoft.com/office/powerpoint/2010/main" val="5900762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 34 year old female presented to you at the clinic complaining of </a:t>
            </a:r>
            <a:r>
              <a:rPr lang="en-US" dirty="0"/>
              <a:t>a frothy yellowish vaginal </a:t>
            </a:r>
            <a:r>
              <a:rPr lang="en-US" dirty="0" smtClean="0"/>
              <a:t>discharge and local irritation. On examination you notice that the cervix has </a:t>
            </a:r>
            <a:r>
              <a:rPr lang="en-US" dirty="0"/>
              <a:t>multiple small hemorrhagic areas </a:t>
            </a:r>
            <a:r>
              <a:rPr lang="en-US" dirty="0" smtClean="0"/>
              <a:t>which is often described as “strawberry cervix”. Which of the following organisms is the most likely cause?</a:t>
            </a:r>
          </a:p>
          <a:p>
            <a:endParaRPr lang="en-US" dirty="0" smtClean="0"/>
          </a:p>
          <a:p>
            <a:pPr marL="880110" lvl="1" indent="-514350">
              <a:buFont typeface="+mj-lt"/>
              <a:buAutoNum type="alphaUcPeriod"/>
            </a:pPr>
            <a:r>
              <a:rPr lang="en-US" dirty="0" smtClean="0"/>
              <a:t>Chlamydia trachomatis</a:t>
            </a:r>
          </a:p>
          <a:p>
            <a:pPr marL="880110" lvl="1" indent="-514350">
              <a:buFont typeface="+mj-lt"/>
              <a:buAutoNum type="alphaUcPeriod"/>
            </a:pPr>
            <a:r>
              <a:rPr lang="en-US" dirty="0" err="1" smtClean="0"/>
              <a:t>Niesseria</a:t>
            </a:r>
            <a:r>
              <a:rPr lang="en-US" dirty="0" smtClean="0"/>
              <a:t> gonorrhea </a:t>
            </a:r>
          </a:p>
          <a:p>
            <a:pPr marL="880110" lvl="1" indent="-514350">
              <a:buFont typeface="+mj-lt"/>
              <a:buAutoNum type="alphaUcPeriod"/>
            </a:pPr>
            <a:r>
              <a:rPr lang="en-US" dirty="0" err="1">
                <a:solidFill>
                  <a:srgbClr val="FF0000"/>
                </a:solidFill>
              </a:rPr>
              <a:t>Trichomonas</a:t>
            </a:r>
            <a:r>
              <a:rPr lang="en-US" dirty="0">
                <a:solidFill>
                  <a:srgbClr val="FF0000"/>
                </a:solidFill>
              </a:rPr>
              <a:t> </a:t>
            </a:r>
            <a:r>
              <a:rPr lang="en-US" dirty="0" err="1" smtClean="0">
                <a:solidFill>
                  <a:srgbClr val="FF0000"/>
                </a:solidFill>
              </a:rPr>
              <a:t>Vaginalis</a:t>
            </a:r>
            <a:endParaRPr lang="en-US" dirty="0" smtClean="0">
              <a:solidFill>
                <a:srgbClr val="FF0000"/>
              </a:solidFill>
            </a:endParaRPr>
          </a:p>
          <a:p>
            <a:pPr marL="880110" lvl="1" indent="-514350">
              <a:buFont typeface="+mj-lt"/>
              <a:buAutoNum type="alphaUcPeriod"/>
            </a:pPr>
            <a:r>
              <a:rPr lang="en-US" dirty="0" smtClean="0"/>
              <a:t>HPV type 11</a:t>
            </a:r>
          </a:p>
          <a:p>
            <a:pPr lvl="1"/>
            <a:endParaRPr lang="en-US" dirty="0"/>
          </a:p>
        </p:txBody>
      </p:sp>
    </p:spTree>
    <p:extLst>
      <p:ext uri="{BB962C8B-B14F-4D97-AF65-F5344CB8AC3E}">
        <p14:creationId xmlns:p14="http://schemas.microsoft.com/office/powerpoint/2010/main" val="10544153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 </a:t>
            </a:r>
            <a:endParaRPr lang="en-US" dirty="0"/>
          </a:p>
        </p:txBody>
      </p:sp>
      <p:sp>
        <p:nvSpPr>
          <p:cNvPr id="3" name="Content Placeholder 2"/>
          <p:cNvSpPr>
            <a:spLocks noGrp="1"/>
          </p:cNvSpPr>
          <p:nvPr>
            <p:ph sz="quarter" idx="1"/>
          </p:nvPr>
        </p:nvSpPr>
        <p:spPr/>
        <p:txBody>
          <a:bodyPr/>
          <a:lstStyle/>
          <a:p>
            <a:r>
              <a:rPr lang="en-US" dirty="0" smtClean="0"/>
              <a:t>Which of the following HPV types is known to </a:t>
            </a:r>
            <a:r>
              <a:rPr lang="en-US" dirty="0" err="1" smtClean="0"/>
              <a:t>caue</a:t>
            </a:r>
            <a:r>
              <a:rPr lang="en-US" dirty="0" smtClean="0"/>
              <a:t> cervical cancer?</a:t>
            </a:r>
          </a:p>
          <a:p>
            <a:endParaRPr lang="en-US" dirty="0" smtClean="0"/>
          </a:p>
          <a:p>
            <a:pPr marL="880110" lvl="1" indent="-514350">
              <a:buFont typeface="+mj-lt"/>
              <a:buAutoNum type="alphaUcPeriod"/>
            </a:pPr>
            <a:r>
              <a:rPr lang="en-US" dirty="0" smtClean="0"/>
              <a:t>HPV 6</a:t>
            </a:r>
          </a:p>
          <a:p>
            <a:pPr marL="880110" lvl="1" indent="-514350">
              <a:buFont typeface="+mj-lt"/>
              <a:buAutoNum type="alphaUcPeriod"/>
            </a:pPr>
            <a:r>
              <a:rPr lang="en-US" dirty="0" smtClean="0"/>
              <a:t>HPV 11</a:t>
            </a:r>
          </a:p>
          <a:p>
            <a:pPr marL="880110" lvl="1" indent="-514350">
              <a:buFont typeface="+mj-lt"/>
              <a:buAutoNum type="alphaUcPeriod"/>
            </a:pPr>
            <a:r>
              <a:rPr lang="en-US" dirty="0" smtClean="0">
                <a:solidFill>
                  <a:srgbClr val="FF0000"/>
                </a:solidFill>
              </a:rPr>
              <a:t>HPV 16</a:t>
            </a:r>
          </a:p>
          <a:p>
            <a:pPr marL="880110" lvl="1" indent="-514350">
              <a:buFont typeface="+mj-lt"/>
              <a:buAutoNum type="alphaUcPeriod"/>
            </a:pPr>
            <a:r>
              <a:rPr lang="en-US" dirty="0" smtClean="0"/>
              <a:t>HPV 33</a:t>
            </a:r>
            <a:endParaRPr lang="en-US" dirty="0"/>
          </a:p>
        </p:txBody>
      </p:sp>
    </p:spTree>
    <p:extLst>
      <p:ext uri="{BB962C8B-B14F-4D97-AF65-F5344CB8AC3E}">
        <p14:creationId xmlns:p14="http://schemas.microsoft.com/office/powerpoint/2010/main" val="11537169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sz="quarter" idx="1"/>
          </p:nvPr>
        </p:nvSpPr>
        <p:spPr/>
        <p:txBody>
          <a:bodyPr/>
          <a:lstStyle/>
          <a:p>
            <a:r>
              <a:rPr lang="en-US" dirty="0" smtClean="0"/>
              <a:t>Which of the following is required to diagnose a patient with AIDS?</a:t>
            </a:r>
          </a:p>
          <a:p>
            <a:endParaRPr lang="en-US" dirty="0" smtClean="0"/>
          </a:p>
          <a:p>
            <a:pPr marL="880110" lvl="1" indent="-514350">
              <a:buFont typeface="+mj-lt"/>
              <a:buAutoNum type="alphaUcPeriod"/>
            </a:pPr>
            <a:r>
              <a:rPr lang="en-US" dirty="0" smtClean="0">
                <a:solidFill>
                  <a:srgbClr val="FF0000"/>
                </a:solidFill>
              </a:rPr>
              <a:t>A CD4 count of less </a:t>
            </a:r>
            <a:r>
              <a:rPr lang="en-US" dirty="0">
                <a:solidFill>
                  <a:srgbClr val="FF0000"/>
                </a:solidFill>
              </a:rPr>
              <a:t>than 200 cells/mm3 </a:t>
            </a:r>
            <a:endParaRPr lang="en-US" dirty="0" smtClean="0">
              <a:solidFill>
                <a:srgbClr val="FF0000"/>
              </a:solidFill>
            </a:endParaRPr>
          </a:p>
          <a:p>
            <a:pPr marL="880110" lvl="1" indent="-514350">
              <a:buFont typeface="+mj-lt"/>
              <a:buAutoNum type="alphaUcPeriod"/>
            </a:pPr>
            <a:r>
              <a:rPr lang="en-US" dirty="0"/>
              <a:t>A CD4 count of less than </a:t>
            </a:r>
            <a:r>
              <a:rPr lang="en-US" dirty="0" smtClean="0"/>
              <a:t>1000 </a:t>
            </a:r>
            <a:r>
              <a:rPr lang="en-US" dirty="0"/>
              <a:t>cells/mm3 </a:t>
            </a:r>
            <a:endParaRPr lang="en-US" dirty="0" smtClean="0"/>
          </a:p>
          <a:p>
            <a:pPr marL="880110" lvl="1" indent="-514350">
              <a:buFont typeface="+mj-lt"/>
              <a:buAutoNum type="alphaUcPeriod"/>
            </a:pPr>
            <a:r>
              <a:rPr lang="en-US" dirty="0"/>
              <a:t>A CD4 count of less than </a:t>
            </a:r>
            <a:r>
              <a:rPr lang="en-US" dirty="0" smtClean="0"/>
              <a:t>2000 cells/mm3 </a:t>
            </a:r>
            <a:endParaRPr lang="en-US" dirty="0"/>
          </a:p>
          <a:p>
            <a:pPr marL="880110" lvl="1" indent="-514350">
              <a:buFont typeface="+mj-lt"/>
              <a:buAutoNum type="alphaUcPeriod"/>
            </a:pPr>
            <a:r>
              <a:rPr lang="en-US" dirty="0"/>
              <a:t>A CD4 count of less than </a:t>
            </a:r>
            <a:r>
              <a:rPr lang="en-US" dirty="0" smtClean="0"/>
              <a:t>100 </a:t>
            </a:r>
            <a:r>
              <a:rPr lang="en-US" dirty="0"/>
              <a:t>cells/mm3 </a:t>
            </a:r>
          </a:p>
          <a:p>
            <a:pPr lvl="1"/>
            <a:endParaRPr lang="en-US" dirty="0" smtClean="0"/>
          </a:p>
          <a:p>
            <a:pPr lvl="1"/>
            <a:endParaRPr lang="en-US" dirty="0"/>
          </a:p>
        </p:txBody>
      </p:sp>
    </p:spTree>
    <p:extLst>
      <p:ext uri="{BB962C8B-B14F-4D97-AF65-F5344CB8AC3E}">
        <p14:creationId xmlns:p14="http://schemas.microsoft.com/office/powerpoint/2010/main" val="918444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sz="quarter" idx="1"/>
          </p:nvPr>
        </p:nvSpPr>
        <p:spPr/>
        <p:txBody>
          <a:bodyPr/>
          <a:lstStyle/>
          <a:p>
            <a:r>
              <a:rPr lang="en-US" dirty="0" smtClean="0"/>
              <a:t>A woman presented to the clinic complaining of multiple painless bumps on her genital area. After history and examination she was diagnosed with having Genital Warts. What test would you like to order?</a:t>
            </a:r>
          </a:p>
          <a:p>
            <a:pPr marL="880110" lvl="1" indent="-514350">
              <a:buFont typeface="+mj-lt"/>
              <a:buAutoNum type="alphaUcPeriod"/>
            </a:pPr>
            <a:r>
              <a:rPr lang="en-US" dirty="0" smtClean="0"/>
              <a:t>ELISA</a:t>
            </a:r>
            <a:endParaRPr lang="en-US" dirty="0"/>
          </a:p>
          <a:p>
            <a:pPr marL="880110" lvl="1" indent="-514350">
              <a:buFont typeface="+mj-lt"/>
              <a:buAutoNum type="alphaUcPeriod"/>
            </a:pPr>
            <a:r>
              <a:rPr lang="en-US" dirty="0" smtClean="0"/>
              <a:t>PCR</a:t>
            </a:r>
            <a:endParaRPr lang="en-US" dirty="0"/>
          </a:p>
          <a:p>
            <a:pPr marL="880110" lvl="1" indent="-514350">
              <a:buFont typeface="+mj-lt"/>
              <a:buAutoNum type="alphaUcPeriod"/>
            </a:pPr>
            <a:r>
              <a:rPr lang="en-US" dirty="0" smtClean="0">
                <a:solidFill>
                  <a:srgbClr val="FF0000"/>
                </a:solidFill>
              </a:rPr>
              <a:t>Pap smear</a:t>
            </a:r>
          </a:p>
          <a:p>
            <a:pPr marL="880110" lvl="1" indent="-514350">
              <a:buFont typeface="+mj-lt"/>
              <a:buAutoNum type="alphaUcPeriod"/>
            </a:pPr>
            <a:r>
              <a:rPr lang="en-US" dirty="0" smtClean="0"/>
              <a:t>Vaginal swab</a:t>
            </a:r>
          </a:p>
          <a:p>
            <a:pPr lvl="1"/>
            <a:endParaRPr lang="en-US" dirty="0"/>
          </a:p>
        </p:txBody>
      </p:sp>
    </p:spTree>
    <p:extLst>
      <p:ext uri="{BB962C8B-B14F-4D97-AF65-F5344CB8AC3E}">
        <p14:creationId xmlns:p14="http://schemas.microsoft.com/office/powerpoint/2010/main" val="9202877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sz="quarter" idx="1"/>
          </p:nvPr>
        </p:nvSpPr>
        <p:spPr/>
        <p:txBody>
          <a:bodyPr>
            <a:normAutofit/>
          </a:bodyPr>
          <a:lstStyle/>
          <a:p>
            <a:r>
              <a:rPr lang="nl-NL" sz="2400" dirty="0"/>
              <a:t>Chlamydia trachomatis UK Testing Guidelines </a:t>
            </a:r>
            <a:r>
              <a:rPr lang="en-US" sz="2400" dirty="0" smtClean="0">
                <a:hlinkClick r:id="rId2"/>
              </a:rPr>
              <a:t>http</a:t>
            </a:r>
            <a:r>
              <a:rPr lang="en-US" sz="2400" dirty="0">
                <a:hlinkClick r:id="rId2"/>
              </a:rPr>
              <a:t>://</a:t>
            </a:r>
            <a:r>
              <a:rPr lang="en-US" sz="2400" dirty="0" smtClean="0">
                <a:hlinkClick r:id="rId2"/>
              </a:rPr>
              <a:t>www.bashh.org/documents/3352.pdf</a:t>
            </a:r>
            <a:endParaRPr lang="en-US" sz="2400" dirty="0" smtClean="0"/>
          </a:p>
          <a:p>
            <a:r>
              <a:rPr lang="en-US" sz="2400" dirty="0" smtClean="0"/>
              <a:t>Kumar </a:t>
            </a:r>
            <a:r>
              <a:rPr lang="en-US" sz="2400" dirty="0"/>
              <a:t>and Clark's Clinical Medicine (8th </a:t>
            </a:r>
            <a:r>
              <a:rPr lang="en-US" sz="2400" dirty="0" smtClean="0"/>
              <a:t>Ed)</a:t>
            </a:r>
          </a:p>
          <a:p>
            <a:r>
              <a:rPr lang="en-US" sz="2400" dirty="0"/>
              <a:t>CDC website</a:t>
            </a:r>
          </a:p>
          <a:p>
            <a:r>
              <a:rPr lang="en-US" sz="2400" dirty="0"/>
              <a:t>AVERT.org</a:t>
            </a:r>
          </a:p>
          <a:p>
            <a:r>
              <a:rPr lang="en-US" sz="2400" dirty="0" err="1"/>
              <a:t>Madani</a:t>
            </a:r>
            <a:r>
              <a:rPr lang="en-US" sz="2400" dirty="0"/>
              <a:t>, T. A. (2006). Sexually transmitted infections in Saudi Arabia. </a:t>
            </a:r>
            <a:r>
              <a:rPr lang="en-US" sz="2400" i="1" dirty="0"/>
              <a:t>BMC Infectious Diseases</a:t>
            </a:r>
            <a:r>
              <a:rPr lang="en-US" sz="2400" dirty="0"/>
              <a:t> </a:t>
            </a:r>
            <a:r>
              <a:rPr lang="en-US" sz="2400" dirty="0" smtClean="0"/>
              <a:t>.</a:t>
            </a:r>
          </a:p>
          <a:p>
            <a:r>
              <a:rPr lang="en-US" sz="2400" dirty="0"/>
              <a:t>World Health Organization </a:t>
            </a:r>
            <a:endParaRPr lang="en-US" sz="2400" dirty="0" smtClean="0"/>
          </a:p>
          <a:p>
            <a:r>
              <a:rPr lang="en-US" sz="2400" dirty="0"/>
              <a:t>AVERT. (2011). </a:t>
            </a:r>
            <a:r>
              <a:rPr lang="en-US" sz="2400" i="1" dirty="0"/>
              <a:t>STD Pictures</a:t>
            </a:r>
            <a:r>
              <a:rPr lang="en-US" sz="2400" dirty="0"/>
              <a:t>. Retrieved 2012, from AVERT: </a:t>
            </a:r>
            <a:r>
              <a:rPr lang="en-US" sz="2400" dirty="0">
                <a:hlinkClick r:id="rId3"/>
              </a:rPr>
              <a:t>http://www.avert.org/std-pictures.htm</a:t>
            </a:r>
            <a:r>
              <a:rPr lang="en-US" sz="2400" dirty="0"/>
              <a:t> </a:t>
            </a:r>
          </a:p>
          <a:p>
            <a:endParaRPr lang="en-US" sz="2400" dirty="0"/>
          </a:p>
          <a:p>
            <a:endParaRPr lang="en-US" sz="2400" dirty="0"/>
          </a:p>
          <a:p>
            <a:endParaRPr lang="en-US" dirty="0" smtClean="0"/>
          </a:p>
          <a:p>
            <a:endParaRPr lang="en-US" dirty="0" smtClean="0"/>
          </a:p>
        </p:txBody>
      </p:sp>
    </p:spTree>
    <p:extLst>
      <p:ext uri="{BB962C8B-B14F-4D97-AF65-F5344CB8AC3E}">
        <p14:creationId xmlns:p14="http://schemas.microsoft.com/office/powerpoint/2010/main" val="2334897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
            </a:r>
            <a:r>
              <a:rPr lang="en-US" dirty="0" smtClean="0"/>
              <a:t>ost common infections</a:t>
            </a:r>
            <a:endParaRPr lang="en-US" dirty="0"/>
          </a:p>
        </p:txBody>
      </p:sp>
      <p:sp>
        <p:nvSpPr>
          <p:cNvPr id="3" name="Content Placeholder 2"/>
          <p:cNvSpPr>
            <a:spLocks noGrp="1"/>
          </p:cNvSpPr>
          <p:nvPr>
            <p:ph sz="quarter" idx="1"/>
          </p:nvPr>
        </p:nvSpPr>
        <p:spPr/>
        <p:txBody>
          <a:bodyPr>
            <a:normAutofit/>
          </a:bodyPr>
          <a:lstStyle/>
          <a:p>
            <a:r>
              <a:rPr lang="en-US" sz="2800" dirty="0" smtClean="0"/>
              <a:t>Bacterial infections :</a:t>
            </a:r>
          </a:p>
          <a:p>
            <a:pPr lvl="1"/>
            <a:r>
              <a:rPr lang="en-US" sz="2500" dirty="0" smtClean="0"/>
              <a:t>Chlamydia </a:t>
            </a:r>
            <a:r>
              <a:rPr lang="en-US" sz="2500" dirty="0"/>
              <a:t>trachomatis (causes chlamydial </a:t>
            </a:r>
            <a:r>
              <a:rPr lang="en-US" sz="2500" dirty="0" smtClean="0"/>
              <a:t>infections)</a:t>
            </a:r>
            <a:endParaRPr lang="en-US" sz="2500" dirty="0"/>
          </a:p>
          <a:p>
            <a:pPr lvl="1"/>
            <a:r>
              <a:rPr lang="en-US" sz="2500" dirty="0" smtClean="0"/>
              <a:t>Neisseria </a:t>
            </a:r>
            <a:r>
              <a:rPr lang="en-US" sz="2500" dirty="0" err="1" smtClean="0"/>
              <a:t>gonorrhoeae</a:t>
            </a:r>
            <a:r>
              <a:rPr lang="en-US" sz="2500" dirty="0" smtClean="0"/>
              <a:t> (causes </a:t>
            </a:r>
            <a:r>
              <a:rPr lang="en-US" sz="2500" dirty="0" err="1" smtClean="0"/>
              <a:t>gonorrhoea</a:t>
            </a:r>
            <a:r>
              <a:rPr lang="en-US" sz="2500" dirty="0" smtClean="0"/>
              <a:t> or gonococcal infection)</a:t>
            </a:r>
          </a:p>
          <a:p>
            <a:pPr lvl="1"/>
            <a:r>
              <a:rPr lang="en-US" sz="2500" dirty="0" err="1" smtClean="0"/>
              <a:t>Treponema</a:t>
            </a:r>
            <a:r>
              <a:rPr lang="en-US" sz="2500" dirty="0" smtClean="0"/>
              <a:t> pallidum (causes syphilis)</a:t>
            </a:r>
          </a:p>
          <a:p>
            <a:pPr lvl="1"/>
            <a:r>
              <a:rPr lang="en-US" sz="2500" dirty="0" smtClean="0"/>
              <a:t>Haemophilus </a:t>
            </a:r>
            <a:r>
              <a:rPr lang="en-US" sz="2500" dirty="0" err="1" smtClean="0"/>
              <a:t>ducreyi</a:t>
            </a:r>
            <a:r>
              <a:rPr lang="en-US" sz="2500" dirty="0" smtClean="0"/>
              <a:t> (causes </a:t>
            </a:r>
            <a:r>
              <a:rPr lang="en-US" sz="2500" dirty="0" err="1" smtClean="0"/>
              <a:t>chancroid</a:t>
            </a:r>
            <a:r>
              <a:rPr lang="en-US" sz="2500" dirty="0" smtClean="0"/>
              <a:t>)</a:t>
            </a:r>
          </a:p>
          <a:p>
            <a:pPr lvl="1"/>
            <a:r>
              <a:rPr lang="en-US" sz="2500" dirty="0" err="1" smtClean="0"/>
              <a:t>Klebsiella</a:t>
            </a:r>
            <a:r>
              <a:rPr lang="en-US" sz="2500" dirty="0" smtClean="0"/>
              <a:t> </a:t>
            </a:r>
            <a:r>
              <a:rPr lang="en-US" sz="2500" dirty="0" err="1" smtClean="0"/>
              <a:t>granulomatis</a:t>
            </a:r>
            <a:r>
              <a:rPr lang="en-US" sz="2500" dirty="0" smtClean="0"/>
              <a:t> (causes granuloma </a:t>
            </a:r>
            <a:r>
              <a:rPr lang="en-US" sz="2500" dirty="0" err="1" smtClean="0"/>
              <a:t>inguinale</a:t>
            </a:r>
            <a:r>
              <a:rPr lang="en-US" sz="2500" dirty="0" smtClean="0"/>
              <a:t> or donovanosis).</a:t>
            </a:r>
          </a:p>
          <a:p>
            <a:endParaRPr lang="en-US" sz="2500" dirty="0"/>
          </a:p>
        </p:txBody>
      </p:sp>
    </p:spTree>
    <p:extLst>
      <p:ext uri="{BB962C8B-B14F-4D97-AF65-F5344CB8AC3E}">
        <p14:creationId xmlns:p14="http://schemas.microsoft.com/office/powerpoint/2010/main" val="15071460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1344</TotalTime>
  <Words>2902</Words>
  <Application>Microsoft Office PowerPoint</Application>
  <PresentationFormat>On-screen Show (4:3)</PresentationFormat>
  <Paragraphs>571</Paragraphs>
  <Slides>84</Slides>
  <Notes>2</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Median</vt:lpstr>
      <vt:lpstr>Sexually Transmitted disease </vt:lpstr>
      <vt:lpstr>Questions</vt:lpstr>
      <vt:lpstr>Question 1  </vt:lpstr>
      <vt:lpstr>Question 2</vt:lpstr>
      <vt:lpstr>Question 3 </vt:lpstr>
      <vt:lpstr>Question 4</vt:lpstr>
      <vt:lpstr>Question 5</vt:lpstr>
      <vt:lpstr>Definition </vt:lpstr>
      <vt:lpstr>Most common infections</vt:lpstr>
      <vt:lpstr>PowerPoint Presentation</vt:lpstr>
      <vt:lpstr>Chlamydia trachomatis</vt:lpstr>
      <vt:lpstr>Clinical presentation</vt:lpstr>
      <vt:lpstr>Diagnosis and Treatment</vt:lpstr>
      <vt:lpstr>Complications</vt:lpstr>
      <vt:lpstr>PowerPoint Presentation</vt:lpstr>
      <vt:lpstr>Trichomoniasis</vt:lpstr>
      <vt:lpstr>Signs and symptoms</vt:lpstr>
      <vt:lpstr>PowerPoint Presentation</vt:lpstr>
      <vt:lpstr>Diagnosis and Treatment</vt:lpstr>
      <vt:lpstr>Complications</vt:lpstr>
      <vt:lpstr>Gonorrhea</vt:lpstr>
      <vt:lpstr>Presentation</vt:lpstr>
      <vt:lpstr>Diagnosis and Treatment</vt:lpstr>
      <vt:lpstr>Complications</vt:lpstr>
      <vt:lpstr>PowerPoint Presentation</vt:lpstr>
      <vt:lpstr>Conjunctival gonorrhea</vt:lpstr>
      <vt:lpstr>Disseminated gonococcal infection</vt:lpstr>
      <vt:lpstr>Syphilis</vt:lpstr>
      <vt:lpstr>Primary Syphilis</vt:lpstr>
      <vt:lpstr>Primary syphilis </vt:lpstr>
      <vt:lpstr>Secondary Syphilis</vt:lpstr>
      <vt:lpstr>Secondary syphilis </vt:lpstr>
      <vt:lpstr>Latent syphilis</vt:lpstr>
      <vt:lpstr>Tertiary Syphilis</vt:lpstr>
      <vt:lpstr>Tertiary Syphilis</vt:lpstr>
      <vt:lpstr>Treatment</vt:lpstr>
      <vt:lpstr>HIV</vt:lpstr>
      <vt:lpstr>Risk factors and stages</vt:lpstr>
      <vt:lpstr>Acute HIV infection</vt:lpstr>
      <vt:lpstr>Chronic HIV infection</vt:lpstr>
      <vt:lpstr>AIDS</vt:lpstr>
      <vt:lpstr>Diagnosis </vt:lpstr>
      <vt:lpstr>Treatment </vt:lpstr>
      <vt:lpstr>Genital Warts</vt:lpstr>
      <vt:lpstr>Signs, Symptoms and Complications</vt:lpstr>
      <vt:lpstr>Treatment and prevention</vt:lpstr>
      <vt:lpstr>Vaccines </vt:lpstr>
      <vt:lpstr>Genital warts </vt:lpstr>
      <vt:lpstr>Genital Herpes</vt:lpstr>
      <vt:lpstr>Signs and symptoms</vt:lpstr>
      <vt:lpstr>Diagnosis and Complications</vt:lpstr>
      <vt:lpstr>Treatment and management</vt:lpstr>
      <vt:lpstr>Consultation</vt:lpstr>
      <vt:lpstr>Genital Herpes</vt:lpstr>
      <vt:lpstr>Oral Herpes</vt:lpstr>
      <vt:lpstr>Prevention</vt:lpstr>
      <vt:lpstr>PowerPoint Presentation</vt:lpstr>
      <vt:lpstr>Screening</vt:lpstr>
      <vt:lpstr>Population at Risk</vt:lpstr>
      <vt:lpstr>Why Sexual History is Important?</vt:lpstr>
      <vt:lpstr>Taking sexual history </vt:lpstr>
      <vt:lpstr>Method of taking history</vt:lpstr>
      <vt:lpstr>Physicians attitude</vt:lpstr>
      <vt:lpstr>Examination </vt:lpstr>
      <vt:lpstr>PowerPoint Presentation</vt:lpstr>
      <vt:lpstr>Investigation </vt:lpstr>
      <vt:lpstr>Investigation </vt:lpstr>
      <vt:lpstr>Clinical presentation and DDx</vt:lpstr>
      <vt:lpstr>PowerPoint Presentation</vt:lpstr>
      <vt:lpstr>Case 1</vt:lpstr>
      <vt:lpstr>Differential diagnosis </vt:lpstr>
      <vt:lpstr>Examination &amp; investigation</vt:lpstr>
      <vt:lpstr>Discharge overview</vt:lpstr>
      <vt:lpstr>Diagnosis &amp; treatment</vt:lpstr>
      <vt:lpstr>Case 2 </vt:lpstr>
      <vt:lpstr>Differential diagnosis</vt:lpstr>
      <vt:lpstr>Examination &amp; investigation</vt:lpstr>
      <vt:lpstr>Example</vt:lpstr>
      <vt:lpstr>Question 1  </vt:lpstr>
      <vt:lpstr>Question 2</vt:lpstr>
      <vt:lpstr>Question 3 </vt:lpstr>
      <vt:lpstr>Question 4</vt:lpstr>
      <vt:lpstr>Question 5</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dc:title>
  <dc:creator>saleh</dc:creator>
  <cp:lastModifiedBy>saleh</cp:lastModifiedBy>
  <cp:revision>95</cp:revision>
  <dcterms:created xsi:type="dcterms:W3CDTF">2015-01-05T16:00:11Z</dcterms:created>
  <dcterms:modified xsi:type="dcterms:W3CDTF">2015-01-08T04:24:33Z</dcterms:modified>
</cp:coreProperties>
</file>