
<file path=[Content_Types].xml><?xml version="1.0" encoding="utf-8"?>
<Types xmlns="http://schemas.openxmlformats.org/package/2006/content-types">
  <Override PartName="/ppt/slides/slide18.xml" ContentType="application/vnd.openxmlformats-officedocument.presentationml.slide+xml"/>
  <Override PartName="/ppt/slideLayouts/slideLayout15.xml" ContentType="application/vnd.openxmlformats-officedocument.presentationml.slideLayout+xml"/>
  <Override PartName="/ppt/slideLayouts/slideLayout23.xml" ContentType="application/vnd.openxmlformats-officedocument.presentationml.slideLayout+xml"/>
  <Override PartName="/ppt/slides/slide9.xml" ContentType="application/vnd.openxmlformats-officedocument.presentationml.slide+xml"/>
  <Override PartName="/ppt/notesSlides/notesSlide4.xml" ContentType="application/vnd.openxmlformats-officedocument.presentationml.notes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Masters/slideMaster2.xml" ContentType="application/vnd.openxmlformats-officedocument.presentationml.slideMaster+xml"/>
  <Override PartName="/ppt/slides/slide34.xml" ContentType="application/vnd.openxmlformats-officedocument.presentationml.slide+xml"/>
  <Override PartName="/ppt/theme/theme2.xml" ContentType="application/vnd.openxmlformats-officedocument.theme+xml"/>
  <Override PartName="/ppt/slideLayouts/slideLayout1.xml" ContentType="application/vnd.openxmlformats-officedocument.presentationml.slideLayout+xml"/>
  <Default Extension="jpeg" ContentType="image/jpeg"/>
  <Override PartName="/ppt/slides/slide22.xml" ContentType="application/vnd.openxmlformats-officedocument.presentationml.slide+xml"/>
  <Override PartName="/ppt/slides/slide30.xml" ContentType="application/vnd.openxmlformats-officedocument.presentationml.slide+xml"/>
  <Override PartName="/docProps/app.xml" ContentType="application/vnd.openxmlformats-officedocument.extended-properties+xml"/>
  <Default Extension="xml" ContentType="application/xml"/>
  <Override PartName="/ppt/slides/slide19.xml" ContentType="application/vnd.openxmlformats-officedocument.presentationml.slide+xml"/>
  <Override PartName="/ppt/slideLayouts/slideLayout16.xml" ContentType="application/vnd.openxmlformats-officedocument.presentationml.slideLayout+xml"/>
  <Override PartName="/ppt/tableStyles.xml" ContentType="application/vnd.openxmlformats-officedocument.presentationml.tableStyles+xml"/>
  <Override PartName="/ppt/notesSlides/notesSlide5.xml" ContentType="application/vnd.openxmlformats-officedocument.presentationml.notesSlide+xml"/>
  <Override PartName="/docProps/custom.xml" ContentType="application/vnd.openxmlformats-officedocument.custom-properties+xml"/>
  <Override PartName="/ppt/slides/slide15.xml" ContentType="application/vnd.openxmlformats-officedocument.presentationml.slide+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s/slide6.xml" ContentType="application/vnd.openxmlformats-officedocument.presentationml.slide+xml"/>
  <Override PartName="/ppt/notesSlides/notesSlide1.xml" ContentType="application/vnd.openxmlformats-officedocument.presentationml.notes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2.xml" ContentType="application/vnd.openxmlformats-officedocument.presentationml.slide+xml"/>
  <Override PartName="/ppt/theme/theme3.xml" ContentType="application/vnd.openxmlformats-officedocument.theme+xml"/>
  <Override PartName="/ppt/slideLayouts/slideLayout2.xml" ContentType="application/vnd.openxmlformats-officedocument.presentationml.slideLayout+xml"/>
  <Default Extension="png" ContentType="image/png"/>
  <Override PartName="/ppt/slides/slide23.xml" ContentType="application/vnd.openxmlformats-officedocument.presentationml.slide+xml"/>
  <Override PartName="/ppt/slides/slide31.xml" ContentType="application/vnd.openxmlformats-officedocument.presentationml.slide+xml"/>
  <Override PartName="/ppt/slideLayouts/slideLayout17.xml" ContentType="application/vnd.openxmlformats-officedocument.presentationml.slideLayout+xml"/>
  <Override PartName="/ppt/notesSlides/notesSlide6.xml" ContentType="application/vnd.openxmlformats-officedocument.presentationml.notesSlide+xml"/>
  <Override PartName="/ppt/slides/slide16.xml" ContentType="application/vnd.openxmlformats-officedocument.presentationml.slide+xml"/>
  <Override PartName="/ppt/slideLayouts/slideLayout13.xml" ContentType="application/vnd.openxmlformats-officedocument.presentationml.slideLayout+xml"/>
  <Override PartName="/ppt/slideLayouts/slideLayout21.xml" ContentType="application/vnd.openxmlformats-officedocument.presentationml.slideLayout+xml"/>
  <Override PartName="/ppt/slides/slide7.xml" ContentType="application/vnd.openxmlformats-officedocument.presentationml.slide+xml"/>
  <Override PartName="/ppt/notesSlides/notesSlide2.xml" ContentType="application/vnd.openxmlformats-officedocument.presentationml.notes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Default Extension="mp4" ContentType="video/unknown"/>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Layouts/slideLayout18.xml" ContentType="application/vnd.openxmlformats-officedocument.presentationml.slideLayout+xml"/>
  <Override PartName="/ppt/notesSlides/notesSlide7.xml" ContentType="application/vnd.openxmlformats-officedocument.presentationml.notesSlide+xml"/>
  <Override PartName="/ppt/slides/slide17.xml" ContentType="application/vnd.openxmlformats-officedocument.presentationml.slide+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ppt/slides/slide8.xml" ContentType="application/vnd.openxmlformats-officedocument.presentationml.slide+xml"/>
  <Override PartName="/ppt/notesSlides/notesSlide3.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29.xml" ContentType="application/vnd.openxmlformats-officedocument.presentationml.slide+xml"/>
  <Override PartName="/ppt/notesSlides/notesSlide8.xml" ContentType="application/vnd.openxmlformats-officedocument.presentationml.notes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removePersonalInfoOnSave="1" saveSubsetFonts="1">
  <p:sldMasterIdLst>
    <p:sldMasterId r:id="rId1"/>
    <p:sldMasterId r:id="rId2"/>
  </p:sldMasterIdLst>
  <p:notesMasterIdLst>
    <p:notesMasterId r:id="rId37"/>
  </p:notesMasterIdLst>
  <p:sldIdLst>
    <p:sldId id="256" r:id="rId3"/>
    <p:sldId id="258" r:id="rId4"/>
    <p:sldId id="260" r:id="rId5"/>
    <p:sldId id="307" r:id="rId6"/>
    <p:sldId id="265" r:id="rId7"/>
    <p:sldId id="267" r:id="rId8"/>
    <p:sldId id="268" r:id="rId9"/>
    <p:sldId id="269" r:id="rId10"/>
    <p:sldId id="294" r:id="rId11"/>
    <p:sldId id="271" r:id="rId12"/>
    <p:sldId id="273" r:id="rId13"/>
    <p:sldId id="272" r:id="rId14"/>
    <p:sldId id="306" r:id="rId15"/>
    <p:sldId id="274" r:id="rId16"/>
    <p:sldId id="275" r:id="rId17"/>
    <p:sldId id="276" r:id="rId18"/>
    <p:sldId id="277" r:id="rId19"/>
    <p:sldId id="278" r:id="rId20"/>
    <p:sldId id="279" r:id="rId21"/>
    <p:sldId id="280" r:id="rId22"/>
    <p:sldId id="282" r:id="rId23"/>
    <p:sldId id="281" r:id="rId24"/>
    <p:sldId id="283" r:id="rId25"/>
    <p:sldId id="284" r:id="rId26"/>
    <p:sldId id="285" r:id="rId27"/>
    <p:sldId id="286" r:id="rId28"/>
    <p:sldId id="308" r:id="rId29"/>
    <p:sldId id="309" r:id="rId30"/>
    <p:sldId id="311" r:id="rId31"/>
    <p:sldId id="312" r:id="rId32"/>
    <p:sldId id="313" r:id="rId33"/>
    <p:sldId id="314" r:id="rId34"/>
    <p:sldId id="290" r:id="rId35"/>
    <p:sldId id="291" r:id="rId36"/>
  </p:sldIdLst>
  <p:sldSz cx="9144000" cy="5143500" type="screen16x9"/>
  <p:notesSz cx="6858000" cy="9144000"/>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1"/>
      </p:ext>
    </p:extLst>
  </p:showPr>
  <p:clrMru>
    <a:srgbClr val="990033"/>
    <a:srgbClr val="FBD9F9"/>
    <a:srgbClr val="FACEF8"/>
    <a:srgbClr val="660033"/>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horzBarState="maximized">
    <p:restoredLeft sz="18130" autoAdjust="0"/>
    <p:restoredTop sz="99604" autoAdjust="0"/>
  </p:normalViewPr>
  <p:slideViewPr>
    <p:cSldViewPr>
      <p:cViewPr varScale="1">
        <p:scale>
          <a:sx n="113" d="100"/>
          <a:sy n="113" d="100"/>
        </p:scale>
        <p:origin x="-104" y="-272"/>
      </p:cViewPr>
      <p:guideLst>
        <p:guide orient="horz" pos="162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a:defRPr sz="1200"/>
            </a:lvl1pPr>
          </a:lstStyle>
          <a:p>
            <a:fld id="{A8ADFD5B-A66C-449C-B6E8-FB716D07777D}" type="datetimeFigureOut">
              <a:rPr lang="en-US" smtClean="0"/>
              <a:pPr/>
              <a:t>1/11/15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lstStyle>
          <a:p>
            <a:fld id="{CA5D3BF3-D352-46FC-8343-31F56E6730EA}"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13068484"/>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CA5D3BF3-D352-46FC-8343-31F56E6730EA}"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CA5D3BF3-D352-46FC-8343-31F56E6730EA}"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CA5D3BF3-D352-46FC-8343-31F56E6730EA}"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CA5D3BF3-D352-46FC-8343-31F56E6730EA}"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x-none" dirty="0"/>
          </a:p>
        </p:txBody>
      </p:sp>
      <p:sp>
        <p:nvSpPr>
          <p:cNvPr id="4" name="Slide Number Placeholder 3"/>
          <p:cNvSpPr>
            <a:spLocks noGrp="1"/>
          </p:cNvSpPr>
          <p:nvPr>
            <p:ph type="sldNum" sz="quarter" idx="10"/>
          </p:nvPr>
        </p:nvSpPr>
        <p:spPr/>
        <p:txBody>
          <a:bodyPr/>
          <a:lstStyle/>
          <a:p>
            <a:fld id="{CA5D3BF3-D352-46FC-8343-31F56E6730EA}"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fontScale="70000" lnSpcReduction="20000"/>
          </a:bodyPr>
          <a:lstStyle/>
          <a:p>
            <a:endParaRPr lang="x-none" dirty="0"/>
          </a:p>
        </p:txBody>
      </p:sp>
      <p:sp>
        <p:nvSpPr>
          <p:cNvPr id="4" name="عنصر نائب لرقم الشريحة 3"/>
          <p:cNvSpPr>
            <a:spLocks noGrp="1"/>
          </p:cNvSpPr>
          <p:nvPr>
            <p:ph type="sldNum" sz="quarter" idx="10"/>
          </p:nvPr>
        </p:nvSpPr>
        <p:spPr/>
        <p:txBody>
          <a:bodyPr/>
          <a:lstStyle/>
          <a:p>
            <a:fld id="{CA5D3BF3-D352-46FC-8343-31F56E6730EA}" type="slidenum">
              <a:rPr lang="en-US" smtClean="0"/>
              <a:pPr/>
              <a:t>24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CA5D3BF3-D352-46FC-8343-31F56E6730EA}" type="slidenum">
              <a:rPr lang="en-US" smtClean="0"/>
              <a:pPr/>
              <a:t>29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CA5D3BF3-D352-46FC-8343-31F56E6730EA}" type="slidenum">
              <a:rPr lang="en-US" smtClean="0"/>
              <a:pPr/>
              <a:t>30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lgn="ctr"/>
            <a:fld id="{047E157E-8DCB-4F70-A0AF-5EB586A91DD4}" type="datetime1">
              <a:rPr lang="en-US" smtClean="0">
                <a:solidFill>
                  <a:srgbClr val="FFFFFF"/>
                </a:solidFill>
              </a:rPr>
              <a:pPr algn="ctr"/>
              <a:t>1/11/15</a:t>
            </a:fld>
            <a:endParaRPr lang="en-US" sz="2000" dirty="0">
              <a:solidFill>
                <a:srgbClr val="FFFFFF"/>
              </a:solidFill>
            </a:endParaRPr>
          </a:p>
        </p:txBody>
      </p:sp>
      <p:sp>
        <p:nvSpPr>
          <p:cNvPr id="5" name="Footer Placeholder 4"/>
          <p:cNvSpPr>
            <a:spLocks noGrp="1"/>
          </p:cNvSpPr>
          <p:nvPr>
            <p:ph type="ftr" sz="quarter" idx="11"/>
          </p:nvPr>
        </p:nvSpPr>
        <p:spPr/>
        <p:txBody>
          <a:bodyPr/>
          <a:lstStyle/>
          <a:p>
            <a:pPr algn="r"/>
            <a:endParaRPr lang="en-US" dirty="0">
              <a:solidFill>
                <a:schemeClr val="tx2"/>
              </a:solidFill>
            </a:endParaRPr>
          </a:p>
        </p:txBody>
      </p:sp>
      <p:sp>
        <p:nvSpPr>
          <p:cNvPr id="6" name="Slide Number Placeholder 5"/>
          <p:cNvSpPr>
            <a:spLocks noGrp="1"/>
          </p:cNvSpPr>
          <p:nvPr>
            <p:ph type="sldNum" sz="quarter" idx="12"/>
          </p:nvPr>
        </p:nvSpPr>
        <p:spPr/>
        <p:txBody>
          <a:bodyPr/>
          <a:lstStyle/>
          <a:p>
            <a:fld id="{8F82E0A0-C266-4798-8C8F-B9F91E9DA37E}" type="slidenum">
              <a:rPr lang="en-US" smtClean="0">
                <a:solidFill>
                  <a:schemeClr val="tx2"/>
                </a:solidFill>
              </a:rPr>
              <a:pPr/>
              <a:t>‹#›</a:t>
            </a:fld>
            <a:endParaRPr lang="en-US" dirty="0">
              <a:solidFill>
                <a:schemeClr val="tx2"/>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91435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606EA6-EFEA-4C30-9264-4F9291A5780D}" type="datetime1">
              <a:rPr lang="en-US" smtClean="0"/>
              <a:pPr/>
              <a:t>1/11/15</a:t>
            </a:fld>
            <a:endParaRPr lang="en-US" sz="1400" dirty="0">
              <a:solidFill>
                <a:schemeClr val="tx2"/>
              </a:solidFill>
            </a:endParaRPr>
          </a:p>
        </p:txBody>
      </p:sp>
      <p:sp>
        <p:nvSpPr>
          <p:cNvPr id="5" name="Footer Placeholder 4"/>
          <p:cNvSpPr>
            <a:spLocks noGrp="1"/>
          </p:cNvSpPr>
          <p:nvPr>
            <p:ph type="ftr" sz="quarter" idx="11"/>
          </p:nvPr>
        </p:nvSpPr>
        <p:spPr/>
        <p:txBody>
          <a:bodyPr/>
          <a:lstStyle/>
          <a:p>
            <a:pPr algn="r"/>
            <a:endParaRPr lang="en-US" sz="1400" dirty="0">
              <a:solidFill>
                <a:schemeClr val="tx2"/>
              </a:solidFill>
            </a:endParaRPr>
          </a:p>
        </p:txBody>
      </p:sp>
      <p:sp>
        <p:nvSpPr>
          <p:cNvPr id="6" name="Slide Number Placeholder 5"/>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27222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606EA6-EFEA-4C30-9264-4F9291A5780D}" type="datetime1">
              <a:rPr lang="en-US" smtClean="0"/>
              <a:pPr/>
              <a:t>1/11/15</a:t>
            </a:fld>
            <a:endParaRPr lang="en-US" sz="1400" dirty="0">
              <a:solidFill>
                <a:schemeClr val="tx2"/>
              </a:solidFill>
            </a:endParaRPr>
          </a:p>
        </p:txBody>
      </p:sp>
      <p:sp>
        <p:nvSpPr>
          <p:cNvPr id="5" name="Footer Placeholder 4"/>
          <p:cNvSpPr>
            <a:spLocks noGrp="1"/>
          </p:cNvSpPr>
          <p:nvPr>
            <p:ph type="ftr" sz="quarter" idx="11"/>
          </p:nvPr>
        </p:nvSpPr>
        <p:spPr/>
        <p:txBody>
          <a:bodyPr/>
          <a:lstStyle/>
          <a:p>
            <a:pPr algn="r"/>
            <a:endParaRPr lang="en-US" sz="1400" dirty="0">
              <a:solidFill>
                <a:schemeClr val="tx2"/>
              </a:solidFill>
            </a:endParaRPr>
          </a:p>
        </p:txBody>
      </p:sp>
      <p:sp>
        <p:nvSpPr>
          <p:cNvPr id="6" name="Slide Number Placeholder 5"/>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18490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51435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52317"/>
            <a:ext cx="9013372" cy="501915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2400300"/>
            <a:ext cx="6400800" cy="120015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pPr algn="ctr"/>
            <a:fld id="{047E157E-8DCB-4F70-A0AF-5EB586A91DD4}" type="datetime1">
              <a:rPr lang="en-US" smtClean="0">
                <a:solidFill>
                  <a:srgbClr val="FFFFFF"/>
                </a:solidFill>
              </a:rPr>
              <a:pPr algn="ctr"/>
              <a:t>1/11/15</a:t>
            </a:fld>
            <a:endParaRPr lang="en-US" sz="2000" dirty="0">
              <a:solidFill>
                <a:srgbClr val="FFFFFF"/>
              </a:solidFill>
            </a:endParaRPr>
          </a:p>
        </p:txBody>
      </p:sp>
      <p:sp>
        <p:nvSpPr>
          <p:cNvPr id="17" name="Footer Placeholder 16"/>
          <p:cNvSpPr>
            <a:spLocks noGrp="1"/>
          </p:cNvSpPr>
          <p:nvPr>
            <p:ph type="ftr" sz="quarter" idx="11"/>
          </p:nvPr>
        </p:nvSpPr>
        <p:spPr/>
        <p:txBody>
          <a:bodyPr/>
          <a:lstStyle/>
          <a:p>
            <a:pPr algn="r"/>
            <a:endParaRPr lang="en-US" dirty="0">
              <a:solidFill>
                <a:schemeClr val="tx2"/>
              </a:solidFill>
            </a:endParaRPr>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69E29E33-B620-47F9-BB04-8846C2A5AFCC}" type="slidenum">
              <a:rPr kumimoji="0" lang="en-US" smtClean="0"/>
              <a:pPr/>
              <a:t>‹#›</a:t>
            </a:fld>
            <a:endParaRPr kumimoji="0" lang="en-US"/>
          </a:p>
        </p:txBody>
      </p:sp>
      <p:sp>
        <p:nvSpPr>
          <p:cNvPr id="7" name="Rectangle 6"/>
          <p:cNvSpPr/>
          <p:nvPr/>
        </p:nvSpPr>
        <p:spPr>
          <a:xfrm>
            <a:off x="62932" y="1086978"/>
            <a:ext cx="9021537" cy="1145512"/>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2" y="1047540"/>
            <a:ext cx="9021537" cy="90435"/>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2" y="2232487"/>
            <a:ext cx="9021537" cy="82899"/>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129448"/>
            <a:ext cx="8229600" cy="1102519"/>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E4606EA6-EFEA-4C30-9264-4F9291A5780D}" type="datetime1">
              <a:rPr lang="en-US" smtClean="0"/>
              <a:pPr/>
              <a:t>1/11/15</a:t>
            </a:fld>
            <a:endParaRPr lang="en-US" sz="1400" dirty="0">
              <a:solidFill>
                <a:schemeClr val="tx2"/>
              </a:solidFill>
            </a:endParaRPr>
          </a:p>
        </p:txBody>
      </p:sp>
      <p:sp>
        <p:nvSpPr>
          <p:cNvPr id="5" name="Footer Placeholder 4"/>
          <p:cNvSpPr>
            <a:spLocks noGrp="1"/>
          </p:cNvSpPr>
          <p:nvPr>
            <p:ph type="ftr" sz="quarter" idx="11"/>
          </p:nvPr>
        </p:nvSpPr>
        <p:spPr/>
        <p:txBody>
          <a:bodyPr/>
          <a:lstStyle/>
          <a:p>
            <a:pPr algn="r"/>
            <a:endParaRPr lang="en-US" sz="1400" dirty="0">
              <a:solidFill>
                <a:schemeClr val="tx2"/>
              </a:solidFill>
            </a:endParaRPr>
          </a:p>
        </p:txBody>
      </p:sp>
      <p:sp>
        <p:nvSpPr>
          <p:cNvPr id="6" name="Slide Number Placeholder 5"/>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sp>
        <p:nvSpPr>
          <p:cNvPr id="8" name="Content Placeholder 7"/>
          <p:cNvSpPr>
            <a:spLocks noGrp="1"/>
          </p:cNvSpPr>
          <p:nvPr>
            <p:ph sz="quarter" idx="1"/>
          </p:nvPr>
        </p:nvSpPr>
        <p:spPr>
          <a:xfrm>
            <a:off x="914400" y="1085850"/>
            <a:ext cx="7772400" cy="3429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51435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52317"/>
            <a:ext cx="9013372" cy="501915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714376"/>
            <a:ext cx="7772400" cy="1021556"/>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1910953"/>
            <a:ext cx="7772400" cy="1003697"/>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FCF9F07-3BC7-4570-B054-79111B0A380C}" type="datetime1">
              <a:rPr lang="en-US" smtClean="0"/>
              <a:pPr/>
              <a:t>1/11/15</a:t>
            </a:fld>
            <a:endParaRPr lang="en-US"/>
          </a:p>
        </p:txBody>
      </p:sp>
      <p:sp>
        <p:nvSpPr>
          <p:cNvPr id="5" name="Footer Placeholder 4"/>
          <p:cNvSpPr>
            <a:spLocks noGrp="1"/>
          </p:cNvSpPr>
          <p:nvPr>
            <p:ph type="ftr" sz="quarter" idx="11"/>
          </p:nvPr>
        </p:nvSpPr>
        <p:spPr>
          <a:xfrm>
            <a:off x="800100" y="4629150"/>
            <a:ext cx="4000500" cy="342900"/>
          </a:xfrm>
        </p:spPr>
        <p:txBody>
          <a:bodyPr/>
          <a:lstStyle/>
          <a:p>
            <a:endParaRPr lang="en-US"/>
          </a:p>
        </p:txBody>
      </p:sp>
      <p:sp>
        <p:nvSpPr>
          <p:cNvPr id="7" name="Rectangle 6"/>
          <p:cNvSpPr/>
          <p:nvPr/>
        </p:nvSpPr>
        <p:spPr>
          <a:xfrm flipV="1">
            <a:off x="69413" y="1782623"/>
            <a:ext cx="9013515" cy="6858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7" y="1756107"/>
            <a:ext cx="9013781" cy="3428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7" y="1851660"/>
            <a:ext cx="9014621" cy="3429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4656582"/>
            <a:ext cx="457200" cy="342900"/>
          </a:xfrm>
        </p:spPr>
        <p:txBody>
          <a:bodyPr/>
          <a:lstStyle/>
          <a:p>
            <a:pPr algn="ctr"/>
            <a:fld id="{8F82E0A0-C266-4798-8C8F-B9F91E9DA37E}" type="slidenum">
              <a:rPr lang="en-US" sz="2400" b="1" smtClean="0">
                <a:solidFill>
                  <a:srgbClr val="FFFFFF"/>
                </a:solidFill>
              </a:rPr>
              <a:pPr algn="ctr"/>
              <a:t>‹#›</a:t>
            </a:fld>
            <a:endParaRPr lang="en-US" sz="2400" dirty="0">
              <a:solidFill>
                <a:srgbClr val="FFFFFF"/>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E4606EA6-EFEA-4C30-9264-4F9291A5780D}" type="datetime1">
              <a:rPr lang="en-US" smtClean="0"/>
              <a:pPr/>
              <a:t>1/11/15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a:p>
        </p:txBody>
      </p:sp>
      <p:sp>
        <p:nvSpPr>
          <p:cNvPr id="9" name="Content Placeholder 8"/>
          <p:cNvSpPr>
            <a:spLocks noGrp="1"/>
          </p:cNvSpPr>
          <p:nvPr>
            <p:ph sz="quarter" idx="1"/>
          </p:nvPr>
        </p:nvSpPr>
        <p:spPr>
          <a:xfrm>
            <a:off x="914400" y="1085850"/>
            <a:ext cx="3749040" cy="3429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085850"/>
            <a:ext cx="3749040" cy="3429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04788"/>
            <a:ext cx="7772400" cy="85725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085850"/>
            <a:ext cx="3733800" cy="5715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085850"/>
            <a:ext cx="3733800" cy="5715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E4606EA6-EFEA-4C30-9264-4F9291A5780D}" type="datetime1">
              <a:rPr lang="en-US" smtClean="0"/>
              <a:pPr/>
              <a:t>1/11/15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a:p>
        </p:txBody>
      </p:sp>
      <p:sp>
        <p:nvSpPr>
          <p:cNvPr id="11" name="Content Placeholder 10"/>
          <p:cNvSpPr>
            <a:spLocks noGrp="1"/>
          </p:cNvSpPr>
          <p:nvPr>
            <p:ph sz="half" idx="2"/>
          </p:nvPr>
        </p:nvSpPr>
        <p:spPr>
          <a:xfrm>
            <a:off x="914400" y="1685925"/>
            <a:ext cx="3733800" cy="291465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1685925"/>
            <a:ext cx="3733800" cy="291465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DFADB5D-B7A0-47E3-AD2D-B1A6F8614213}" type="datetime1">
              <a:rPr lang="en-US" smtClean="0"/>
              <a:pPr/>
              <a:t>1/11/15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F7CB7D-F184-43C7-B6FD-03D728E1BBFF}" type="slidenum">
              <a:rPr lang="en-US" smtClean="0">
                <a:solidFill>
                  <a:srgbClr val="FFFFFF"/>
                </a:solidFill>
              </a:rPr>
              <a:pPr/>
              <a:t>‹#›</a:t>
            </a:fld>
            <a:endParaRPr lang="en-US" dirty="0">
              <a:solidFill>
                <a:srgbClr val="FFFFFF"/>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68126-03FC-49C0-B9B8-2B561CCC3D90}" type="datetime1">
              <a:rPr lang="en-US" smtClean="0"/>
              <a:pPr/>
              <a:t>1/11/15</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3F7CB7D-F184-43C7-B6FD-03D728E1BBFF}" type="slidenum">
              <a:rPr lang="en-US" smtClean="0">
                <a:solidFill>
                  <a:schemeClr val="tx2"/>
                </a:solidFill>
              </a:rPr>
              <a:pPr/>
              <a:t>‹#›</a:t>
            </a:fld>
            <a:endParaRPr lang="en-US" dirty="0">
              <a:solidFill>
                <a:schemeClr val="tx2"/>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51435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52316"/>
            <a:ext cx="9013372" cy="5020056"/>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04788"/>
            <a:ext cx="7772400" cy="85725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200150"/>
            <a:ext cx="1905000" cy="337185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F49A8198-4617-485E-9585-4840B69DBBA6}" type="datetime1">
              <a:rPr lang="en-US" smtClean="0"/>
              <a:pPr/>
              <a:t>1/11/15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E29E33-B620-47F9-BB04-8846C2A5AFCC}" type="slidenum">
              <a:rPr kumimoji="0" lang="en-US" smtClean="0"/>
              <a:pPr/>
              <a:t>‹#›</a:t>
            </a:fld>
            <a:endParaRPr kumimoji="0" lang="en-US"/>
          </a:p>
        </p:txBody>
      </p:sp>
      <p:sp>
        <p:nvSpPr>
          <p:cNvPr id="11" name="Content Placeholder 10"/>
          <p:cNvSpPr>
            <a:spLocks noGrp="1"/>
          </p:cNvSpPr>
          <p:nvPr>
            <p:ph sz="quarter" idx="1"/>
          </p:nvPr>
        </p:nvSpPr>
        <p:spPr>
          <a:xfrm>
            <a:off x="2971800" y="1200150"/>
            <a:ext cx="5715000" cy="337185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606EA6-EFEA-4C30-9264-4F9291A5780D}" type="datetime1">
              <a:rPr lang="en-US" smtClean="0"/>
              <a:pPr/>
              <a:t>1/11/15</a:t>
            </a:fld>
            <a:endParaRPr lang="en-US" sz="1400" dirty="0">
              <a:solidFill>
                <a:schemeClr val="tx2"/>
              </a:solidFill>
            </a:endParaRPr>
          </a:p>
        </p:txBody>
      </p:sp>
      <p:sp>
        <p:nvSpPr>
          <p:cNvPr id="5" name="Footer Placeholder 4"/>
          <p:cNvSpPr>
            <a:spLocks noGrp="1"/>
          </p:cNvSpPr>
          <p:nvPr>
            <p:ph type="ftr" sz="quarter" idx="11"/>
          </p:nvPr>
        </p:nvSpPr>
        <p:spPr/>
        <p:txBody>
          <a:bodyPr/>
          <a:lstStyle/>
          <a:p>
            <a:pPr algn="r"/>
            <a:endParaRPr lang="en-US" sz="1400" dirty="0">
              <a:solidFill>
                <a:schemeClr val="tx2"/>
              </a:solidFill>
            </a:endParaRPr>
          </a:p>
        </p:txBody>
      </p:sp>
      <p:sp>
        <p:nvSpPr>
          <p:cNvPr id="6" name="Slide Number Placeholder 5"/>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45451289"/>
      </p:ext>
    </p:extLst>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675413"/>
            <a:ext cx="7315200" cy="391716"/>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4084369"/>
            <a:ext cx="7315200" cy="51435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4606EA6-EFEA-4C30-9264-4F9291A5780D}" type="datetime1">
              <a:rPr lang="en-US" smtClean="0"/>
              <a:pPr/>
              <a:t>1/11/15</a:t>
            </a:fld>
            <a:endParaRPr lang="en-US"/>
          </a:p>
        </p:txBody>
      </p:sp>
      <p:sp>
        <p:nvSpPr>
          <p:cNvPr id="6" name="Footer Placeholder 5"/>
          <p:cNvSpPr>
            <a:spLocks noGrp="1"/>
          </p:cNvSpPr>
          <p:nvPr>
            <p:ph type="ftr" sz="quarter" idx="11"/>
          </p:nvPr>
        </p:nvSpPr>
        <p:spPr>
          <a:xfrm>
            <a:off x="914400" y="4629150"/>
            <a:ext cx="3886200" cy="342900"/>
          </a:xfrm>
        </p:spPr>
        <p:txBody>
          <a:bodyPr/>
          <a:lstStyle/>
          <a:p>
            <a:endParaRPr lang="en-US" dirty="0"/>
          </a:p>
        </p:txBody>
      </p:sp>
      <p:sp>
        <p:nvSpPr>
          <p:cNvPr id="7" name="Slide Number Placeholder 6"/>
          <p:cNvSpPr>
            <a:spLocks noGrp="1"/>
          </p:cNvSpPr>
          <p:nvPr>
            <p:ph type="sldNum" sz="quarter" idx="12"/>
          </p:nvPr>
        </p:nvSpPr>
        <p:spPr>
          <a:xfrm>
            <a:off x="146304" y="4656582"/>
            <a:ext cx="457200" cy="342900"/>
          </a:xfrm>
        </p:spPr>
        <p:txBody>
          <a:bodyPr/>
          <a:lstStyle/>
          <a:p>
            <a:pPr algn="ctr"/>
            <a:fld id="{8F82E0A0-C266-4798-8C8F-B9F91E9DA37E}" type="slidenum">
              <a:rPr lang="en-US" sz="2800" b="1" smtClean="0">
                <a:solidFill>
                  <a:srgbClr val="FFFFFF"/>
                </a:solidFill>
              </a:rPr>
              <a:pPr algn="ctr"/>
              <a:t>‹#›</a:t>
            </a:fld>
            <a:endParaRPr lang="en-US" sz="2800" dirty="0"/>
          </a:p>
        </p:txBody>
      </p:sp>
      <p:sp>
        <p:nvSpPr>
          <p:cNvPr id="11" name="Rectangle 10"/>
          <p:cNvSpPr/>
          <p:nvPr/>
        </p:nvSpPr>
        <p:spPr>
          <a:xfrm flipV="1">
            <a:off x="68307" y="3512666"/>
            <a:ext cx="9006840" cy="6858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9" y="3487856"/>
            <a:ext cx="9006639" cy="3428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1" y="3579919"/>
            <a:ext cx="9006637" cy="3660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9" y="50007"/>
            <a:ext cx="9001873" cy="3436144"/>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4606EA6-EFEA-4C30-9264-4F9291A5780D}" type="datetime1">
              <a:rPr lang="en-US" smtClean="0"/>
              <a:pPr/>
              <a:t>1/11/15</a:t>
            </a:fld>
            <a:endParaRPr lang="en-US" sz="1400" dirty="0">
              <a:solidFill>
                <a:schemeClr val="tx2"/>
              </a:solidFill>
            </a:endParaRPr>
          </a:p>
        </p:txBody>
      </p:sp>
      <p:sp>
        <p:nvSpPr>
          <p:cNvPr id="5" name="Footer Placeholder 4"/>
          <p:cNvSpPr>
            <a:spLocks noGrp="1"/>
          </p:cNvSpPr>
          <p:nvPr>
            <p:ph type="ftr" sz="quarter" idx="11"/>
          </p:nvPr>
        </p:nvSpPr>
        <p:spPr/>
        <p:txBody>
          <a:bodyPr/>
          <a:lstStyle/>
          <a:p>
            <a:pPr algn="r"/>
            <a:endParaRPr lang="en-US" sz="1400" dirty="0">
              <a:solidFill>
                <a:schemeClr val="tx2"/>
              </a:solidFill>
            </a:endParaRPr>
          </a:p>
        </p:txBody>
      </p:sp>
      <p:sp>
        <p:nvSpPr>
          <p:cNvPr id="6" name="Slide Number Placeholder 5"/>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1"/>
            <a:ext cx="2011680" cy="4388644"/>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05980"/>
            <a:ext cx="5562600" cy="438864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4606EA6-EFEA-4C30-9264-4F9291A5780D}" type="datetime1">
              <a:rPr lang="en-US" smtClean="0"/>
              <a:pPr/>
              <a:t>1/11/15</a:t>
            </a:fld>
            <a:endParaRPr lang="en-US" sz="1400" dirty="0">
              <a:solidFill>
                <a:schemeClr val="tx2"/>
              </a:solidFill>
            </a:endParaRPr>
          </a:p>
        </p:txBody>
      </p:sp>
      <p:sp>
        <p:nvSpPr>
          <p:cNvPr id="5" name="Footer Placeholder 4"/>
          <p:cNvSpPr>
            <a:spLocks noGrp="1"/>
          </p:cNvSpPr>
          <p:nvPr>
            <p:ph type="ftr" sz="quarter" idx="11"/>
          </p:nvPr>
        </p:nvSpPr>
        <p:spPr/>
        <p:txBody>
          <a:bodyPr/>
          <a:lstStyle/>
          <a:p>
            <a:pPr algn="r"/>
            <a:endParaRPr lang="en-US" sz="1400" dirty="0">
              <a:solidFill>
                <a:schemeClr val="tx2"/>
              </a:solidFill>
            </a:endParaRPr>
          </a:p>
        </p:txBody>
      </p:sp>
      <p:sp>
        <p:nvSpPr>
          <p:cNvPr id="6" name="Slide Number Placeholder 5"/>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smtClean="0"/>
              <a:t>Click to edit Master title style</a:t>
            </a:r>
            <a:endParaRPr lang="en-US" dirty="0"/>
          </a:p>
        </p:txBody>
      </p:sp>
      <p:sp>
        <p:nvSpPr>
          <p:cNvPr id="3" name="Rectangle 2"/>
          <p:cNvSpPr>
            <a:spLocks noGrp="1"/>
          </p:cNvSpPr>
          <p:nvPr>
            <p:ph type="dt" sz="half" idx="10"/>
          </p:nvPr>
        </p:nvSpPr>
        <p:spPr/>
        <p:txBody>
          <a:bodyPr/>
          <a:lstStyle/>
          <a:p>
            <a:fld id="{E4606EA6-EFEA-4C30-9264-4F9291A5780D}" type="datetime1">
              <a:rPr lang="en-US" smtClean="0"/>
              <a:pPr/>
              <a:t>1/11/15</a:t>
            </a:fld>
            <a:endParaRPr lang="en-US"/>
          </a:p>
        </p:txBody>
      </p:sp>
      <p:sp>
        <p:nvSpPr>
          <p:cNvPr id="4" name="Rectangle 3"/>
          <p:cNvSpPr>
            <a:spLocks noGrp="1"/>
          </p:cNvSpPr>
          <p:nvPr>
            <p:ph type="ftr" sz="quarter" idx="11"/>
          </p:nvPr>
        </p:nvSpPr>
        <p:spPr/>
        <p:txBody>
          <a:bodyPr/>
          <a:lstStyle/>
          <a:p>
            <a:endParaRPr lang="en-US"/>
          </a:p>
        </p:txBody>
      </p:sp>
      <p:sp>
        <p:nvSpPr>
          <p:cNvPr id="5" name="Rectangle 4"/>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a:p>
        </p:txBody>
      </p:sp>
      <p:sp>
        <p:nvSpPr>
          <p:cNvPr id="7" name="Rectangle 6"/>
          <p:cNvSpPr>
            <a:spLocks noGrp="1"/>
          </p:cNvSpPr>
          <p:nvPr>
            <p:ph sz="quarter" idx="13"/>
          </p:nvPr>
        </p:nvSpPr>
        <p:spPr>
          <a:xfrm>
            <a:off x="609600" y="1352550"/>
            <a:ext cx="8153400" cy="3276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CF9F07-3BC7-4570-B054-79111B0A380C}" type="datetime1">
              <a:rPr lang="en-US" smtClean="0"/>
              <a:pPr/>
              <a:t>1/11/15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8F82E0A0-C266-4798-8C8F-B9F91E9DA37E}" type="slidenum">
              <a:rPr lang="en-US" sz="2400" b="1" smtClean="0">
                <a:solidFill>
                  <a:srgbClr val="FFFFFF"/>
                </a:solidFill>
              </a:rPr>
              <a:pPr algn="ctr"/>
              <a:t>‹#›</a:t>
            </a:fld>
            <a:endParaRPr lang="en-US" sz="2400" dirty="0">
              <a:solidFill>
                <a:srgbClr val="FFFFFF"/>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85580524"/>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4606EA6-EFEA-4C30-9264-4F9291A5780D}" type="datetime1">
              <a:rPr lang="en-US" smtClean="0"/>
              <a:pPr/>
              <a:t>1/11/15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25582015"/>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4606EA6-EFEA-4C30-9264-4F9291A5780D}" type="datetime1">
              <a:rPr lang="en-US" smtClean="0"/>
              <a:pPr/>
              <a:t>1/11/15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14734497"/>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FADB5D-B7A0-47E3-AD2D-B1A6F8614213}" type="datetime1">
              <a:rPr lang="en-US" smtClean="0"/>
              <a:pPr/>
              <a:t>1/11/15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F7CB7D-F184-43C7-B6FD-03D728E1BBFF}"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91745552"/>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68126-03FC-49C0-B9B8-2B561CCC3D90}" type="datetime1">
              <a:rPr lang="en-US" smtClean="0"/>
              <a:pPr/>
              <a:t>1/11/15</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3F7CB7D-F184-43C7-B6FD-03D728E1BBFF}" type="slidenum">
              <a:rPr lang="en-US" smtClean="0">
                <a:solidFill>
                  <a:schemeClr val="tx2"/>
                </a:solidFill>
              </a:rPr>
              <a:pPr/>
              <a:t>‹#›</a:t>
            </a:fld>
            <a:endParaRPr lang="en-US" dirty="0">
              <a:solidFill>
                <a:schemeClr val="tx2"/>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77642759"/>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9A8198-4617-485E-9585-4840B69DBBA6}" type="datetime1">
              <a:rPr lang="en-US" smtClean="0"/>
              <a:pPr/>
              <a:t>1/11/15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7CB7D-F184-43C7-B6FD-03D728E1BBFF}"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8998703"/>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606EA6-EFEA-4C30-9264-4F9291A5780D}" type="datetime1">
              <a:rPr lang="en-US" smtClean="0"/>
              <a:pPr/>
              <a:t>1/11/15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ctr"/>
            <a:fld id="{8F82E0A0-C266-4798-8C8F-B9F91E9DA37E}" type="slidenum">
              <a:rPr lang="en-US" sz="2800" b="1" smtClean="0">
                <a:solidFill>
                  <a:srgbClr val="FFFFFF"/>
                </a:solidFill>
              </a:rPr>
              <a:pPr algn="ctr"/>
              <a:t>‹#›</a:t>
            </a:fld>
            <a:endParaRPr lang="en-US" sz="28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4907256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4606EA6-EFEA-4C30-9264-4F9291A5780D}" type="datetime1">
              <a:rPr lang="en-US" smtClean="0"/>
              <a:pPr/>
              <a:t>1/11/15</a:t>
            </a:fld>
            <a:endParaRPr lang="en-US" sz="1400" dirty="0">
              <a:solidFill>
                <a:schemeClr val="tx2"/>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a:endParaRPr lang="en-US" sz="1400" dirty="0">
              <a:solidFill>
                <a:schemeClr val="tx2"/>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11542292"/>
      </p:ext>
    </p:extLst>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51435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52316"/>
            <a:ext cx="9013372" cy="5020056"/>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05979"/>
            <a:ext cx="7772400" cy="85725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085850"/>
            <a:ext cx="7772400" cy="3429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4643437"/>
            <a:ext cx="2476500" cy="357188"/>
          </a:xfrm>
          <a:prstGeom prst="rect">
            <a:avLst/>
          </a:prstGeom>
        </p:spPr>
        <p:txBody>
          <a:bodyPr anchor="ctr" anchorCtr="0"/>
          <a:lstStyle>
            <a:lvl1pPr algn="r" eaLnBrk="1" latinLnBrk="0" hangingPunct="1">
              <a:defRPr kumimoji="0" sz="1400">
                <a:solidFill>
                  <a:schemeClr val="tx2"/>
                </a:solidFill>
              </a:defRPr>
            </a:lvl1pPr>
          </a:lstStyle>
          <a:p>
            <a:fld id="{E4606EA6-EFEA-4C30-9264-4F9291A5780D}" type="datetime1">
              <a:rPr lang="en-US" smtClean="0"/>
              <a:pPr/>
              <a:t>1/11/15</a:t>
            </a:fld>
            <a:endParaRPr lang="en-US" sz="1400" dirty="0">
              <a:solidFill>
                <a:schemeClr val="tx2"/>
              </a:solidFill>
            </a:endParaRPr>
          </a:p>
        </p:txBody>
      </p:sp>
      <p:sp>
        <p:nvSpPr>
          <p:cNvPr id="3" name="Footer Placeholder 2"/>
          <p:cNvSpPr>
            <a:spLocks noGrp="1"/>
          </p:cNvSpPr>
          <p:nvPr>
            <p:ph type="ftr" sz="quarter" idx="3"/>
          </p:nvPr>
        </p:nvSpPr>
        <p:spPr>
          <a:xfrm>
            <a:off x="914400" y="4629150"/>
            <a:ext cx="3962400" cy="342900"/>
          </a:xfrm>
          <a:prstGeom prst="rect">
            <a:avLst/>
          </a:prstGeom>
        </p:spPr>
        <p:txBody>
          <a:bodyPr anchor="ctr" anchorCtr="0"/>
          <a:lstStyle>
            <a:lvl1pPr eaLnBrk="1" latinLnBrk="0" hangingPunct="1">
              <a:defRPr kumimoji="0" sz="1400">
                <a:solidFill>
                  <a:schemeClr val="tx2"/>
                </a:solidFill>
              </a:defRPr>
            </a:lvl1pPr>
          </a:lstStyle>
          <a:p>
            <a:pPr algn="r"/>
            <a:endParaRPr lang="en-US" sz="1400" dirty="0">
              <a:solidFill>
                <a:schemeClr val="tx2"/>
              </a:solidFill>
            </a:endParaRPr>
          </a:p>
        </p:txBody>
      </p:sp>
      <p:sp>
        <p:nvSpPr>
          <p:cNvPr id="23" name="Slide Number Placeholder 22"/>
          <p:cNvSpPr>
            <a:spLocks noGrp="1"/>
          </p:cNvSpPr>
          <p:nvPr>
            <p:ph type="sldNum" sz="quarter" idx="4"/>
          </p:nvPr>
        </p:nvSpPr>
        <p:spPr>
          <a:xfrm>
            <a:off x="146304" y="4657725"/>
            <a:ext cx="457200" cy="3429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hyperlink" Target="http://www.ncbi.nlm.nih.gov/core/lw/2.0/html/tileshop_pmc/tileshop_pmc_inline.html?title=Click%20on%20image%20to%20zoom&amp;p=PMC3&amp;id=1071708_48856-9fa_T1OT_rev1.jpg" TargetMode="External"/><Relationship Id="rId3" Type="http://schemas.openxmlformats.org/officeDocument/2006/relationships/image" Target="../media/image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video" Target="file://localhost/Users/abdulrahmanabalkhail/Desktop/Breaking%20Bad%20News%20(Badly).mp4" TargetMode="External"/><Relationship Id="rId2" Type="http://schemas.openxmlformats.org/officeDocument/2006/relationships/slideLayout" Target="../slideLayouts/slideLayout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hyperlink" Target="http://www.google.com.sa/url?sa=i&amp;rct=j&amp;q=&amp;esrc=s&amp;frm=1&amp;source=images&amp;cd=&amp;cad=rja&amp;docid=ON8sFwO7gDCWQM&amp;tbnid=ies4B0t-JK7fPM:&amp;ved=0CAUQjRw&amp;url=http://www.health.com/health/gallery/0,,20463848,00.html&amp;ei=1yljUc_ZBcnZsgap64DgCg&amp;psig=AFQjCNEtaj0WsYQTR82enm0a1S_VJbWTtA&amp;ust=1365538661295789" TargetMode="External"/><Relationship Id="rId3" Type="http://schemas.openxmlformats.org/officeDocument/2006/relationships/image" Target="../media/image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hyperlink" Target="http://www.google.com.sa/url?sa=i&amp;rct=j&amp;q=&amp;esrc=s&amp;frm=1&amp;source=images&amp;cd=&amp;cad=rja&amp;docid=xD8X3bCI7YGP6M&amp;tbnid=ZIHXSYh359LdbM:&amp;ved=0CAUQjRw&amp;url=http://www.inmagine.com/spl005/spl005348-photo&amp;ei=kChjUf-EF8WKtAak6oH4Cg&amp;psig=AFQjCNEtaj0WsYQTR82enm0a1S_VJbWTtA&amp;ust=1365538661295789" TargetMode="External"/><Relationship Id="rId3" Type="http://schemas.openxmlformats.org/officeDocument/2006/relationships/image" Target="../media/image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hyperlink" Target="http://www.google.com.sa/url?sa=i&amp;rct=j&amp;q=&amp;esrc=s&amp;frm=1&amp;source=images&amp;cd=&amp;cad=rja&amp;docid=_yf46yU1gL6jRM&amp;tbnid=FXb71Dk8In304M:&amp;ved=&amp;url=http://blog.ercast.org/2010/03/the-death-tell/&amp;ei=5CVjUbTgNMX0sgb5nICYDg&amp;psig=AFQjCNEtaj0WsYQTR82enm0a1S_VJbWTtA&amp;ust=1365538661295789" TargetMode="External"/><Relationship Id="rId3" Type="http://schemas.openxmlformats.org/officeDocument/2006/relationships/image" Target="../media/image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hyperlink" Target="http://www.google.com.sa/url?sa=i&amp;rct=j&amp;q=&amp;esrc=s&amp;frm=1&amp;source=images&amp;cd=&amp;cad=rja&amp;docid=ON8sFwO7gDCWQM&amp;tbnid=ies4B0t-JK7fPM:&amp;ved=0CAUQjRw&amp;url=http://www.masterfile.com/stock-photography/image/679-02685690/Breaking%20bad%20news.%20General%20practitioner%20breaking%20bad%20news%20to%20an%20elderly%20patient.&amp;ei=hSljUY7JMc_LsgbFxoCADA&amp;psig=AFQjCNEtaj0WsYQTR82enm0a1S_VJbWTtA&amp;ust=1365538661295789" TargetMode="External"/><Relationship Id="rId3" Type="http://schemas.openxmlformats.org/officeDocument/2006/relationships/image" Target="../media/image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hyperlink" Target="http://www.google.com.sa/url?sa=i&amp;rct=j&amp;q=&amp;esrc=s&amp;frm=1&amp;source=images&amp;cd=&amp;cad=rja&amp;docid=ON8sFwO7gDCWQM&amp;tbnid=ies4B0t-JK7fPM:&amp;ved=0CAUQjRw&amp;url=http://blogs.einstein.yu.edu/?p=1459&amp;ei=OCljUb7qHYjfswbQqoDIBQ&amp;psig=AFQjCNEtaj0WsYQTR82enm0a1S_VJbWTtA&amp;ust=1365538661295789" TargetMode="External"/><Relationship Id="rId3" Type="http://schemas.openxmlformats.org/officeDocument/2006/relationships/image" Target="../media/image1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hyperlink" Target="http://www.google.com.sa/url?sa=i&amp;rct=j&amp;q=&amp;esrc=s&amp;frm=1&amp;source=images&amp;cd=&amp;cad=rja&amp;docid=9fdMbdVG1Pm5JM&amp;tbnid=tHZ2e4AV166UtM:&amp;ved=0CAUQjRw&amp;url=http://worldofdtcmarketing.com/are-epatients-self-diagnosing-too-much/health-information-online/attachment/communication-doctor-patient-300x284/&amp;ei=Sy9jUd2BMo3IsgaY0oHoDg&amp;psig=AFQjCNE2oE1wVaCnWnEoMb0IxtJo2t92XQ&amp;ust=1365541004718272" TargetMode="External"/><Relationship Id="rId3" Type="http://schemas.openxmlformats.org/officeDocument/2006/relationships/image" Target="../media/image1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hyperlink" Target="http://www.google.com.sa/url?sa=i&amp;rct=j&amp;q=&amp;esrc=s&amp;frm=1&amp;source=images&amp;cd=&amp;cad=rja&amp;docid=5meSuLrDlrZZqM&amp;tbnid=fKdRzZ7ELNCefM:&amp;ved=0CAUQjRw&amp;url=http://santacruzvillage.com/&amp;ei=4i5jUevwFMvotQaMh4GICg&amp;psig=AFQjCNG1UvxUSSunf7FbXCTcjoAiUIhy-Q&amp;ust=1365540951875139" TargetMode="External"/><Relationship Id="rId3" Type="http://schemas.openxmlformats.org/officeDocument/2006/relationships/image" Target="../media/image1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microsoft.com/office/2007/relationships/media" Target="../media/media2.mp4"/><Relationship Id="rId3" Type="http://schemas.openxmlformats.org/officeDocument/2006/relationships/image" Target="../media/image1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s>
</file>

<file path=ppt/slides/_rels/slide3.xml.rels><?xml version="1.0" encoding="UTF-8" standalone="yes"?>
<Relationships xmlns="http://schemas.openxmlformats.org/package/2006/relationships"><Relationship Id="rId3" Type="http://schemas.openxmlformats.org/officeDocument/2006/relationships/hyperlink" Target="http://www.google.com.sa/url?sa=i&amp;rct=j&amp;q=&amp;esrc=s&amp;frm=1&amp;source=images&amp;cd=&amp;cad=rja&amp;docid=d1_VDnQHVmSBMM&amp;tbnid=ffqCZVacqe8B7M:&amp;ved=0CAUQjRw&amp;url=http://www.marketintelligencecenter.com/articles/259491&amp;ei=FyxjUYA0gZ20BtX9gNgK&amp;psig=AFQjCNEP7bPboRQtM9CvJht130ot_VrFZw&amp;ust=1365540057538653" TargetMode="External"/><Relationship Id="rId4" Type="http://schemas.openxmlformats.org/officeDocument/2006/relationships/image" Target="../media/image2.jpeg"/><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hyperlink" Target="http://www.aafp.org/afp/2001/1215/p1946.html"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hyperlink" Target="http://www.google.com.sa/url?sa=i&amp;rct=j&amp;q=&amp;esrc=s&amp;frm=1&amp;source=images&amp;cd=&amp;cad=rja&amp;docid=vpGRt8ZAqKdAwM&amp;tbnid=87pyJQc60ilVjM:&amp;ved=0CAUQjRw&amp;url=http://www.psychiatry.org/mental-health/more-topics/warning-signs-of-mental-illness&amp;ei=jS5jUav9E8rTtQaN1IHACg&amp;psig=AFQjCNHm1U1SoX91yzIr3zKEqPWYiO_ezg&amp;ust=1365540793725903" TargetMode="External"/><Relationship Id="rId3"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a:spLocks noGrp="1"/>
          </p:cNvSpPr>
          <p:nvPr>
            <p:ph type="subTitle" idx="1"/>
          </p:nvPr>
        </p:nvSpPr>
        <p:spPr/>
        <p:txBody>
          <a:bodyPr>
            <a:normAutofit/>
          </a:bodyPr>
          <a:lstStyle/>
          <a:p>
            <a:pPr rtl="0"/>
            <a:r>
              <a:rPr lang="en-US" dirty="0" smtClean="0">
                <a:latin typeface="Dotum" pitchFamily="34" charset="-127"/>
                <a:ea typeface="Dotum" pitchFamily="34" charset="-127"/>
              </a:rPr>
              <a:t>Abdullah </a:t>
            </a:r>
            <a:r>
              <a:rPr lang="en-US" dirty="0" err="1" smtClean="0">
                <a:latin typeface="Dotum" pitchFamily="34" charset="-127"/>
                <a:ea typeface="Dotum" pitchFamily="34" charset="-127"/>
              </a:rPr>
              <a:t>aldughaither</a:t>
            </a:r>
            <a:r>
              <a:rPr lang="en-US" dirty="0" smtClean="0">
                <a:latin typeface="Dotum" pitchFamily="34" charset="-127"/>
                <a:ea typeface="Dotum" pitchFamily="34" charset="-127"/>
              </a:rPr>
              <a:t>, </a:t>
            </a:r>
            <a:r>
              <a:rPr lang="en-US" dirty="0" err="1" smtClean="0">
                <a:latin typeface="Dotum" pitchFamily="34" charset="-127"/>
                <a:ea typeface="Dotum" pitchFamily="34" charset="-127"/>
              </a:rPr>
              <a:t>ziad</a:t>
            </a:r>
            <a:r>
              <a:rPr lang="en-US" dirty="0" smtClean="0">
                <a:latin typeface="Dotum" pitchFamily="34" charset="-127"/>
                <a:ea typeface="Dotum" pitchFamily="34" charset="-127"/>
              </a:rPr>
              <a:t> </a:t>
            </a:r>
            <a:r>
              <a:rPr lang="en-US" dirty="0" err="1" smtClean="0">
                <a:latin typeface="Dotum" pitchFamily="34" charset="-127"/>
                <a:ea typeface="Dotum" pitchFamily="34" charset="-127"/>
              </a:rPr>
              <a:t>thekry</a:t>
            </a:r>
            <a:r>
              <a:rPr lang="en-US" dirty="0" smtClean="0">
                <a:latin typeface="Dotum" pitchFamily="34" charset="-127"/>
                <a:ea typeface="Dotum" pitchFamily="34" charset="-127"/>
              </a:rPr>
              <a:t> and abdulrahman </a:t>
            </a:r>
            <a:r>
              <a:rPr lang="en-US" dirty="0" err="1" smtClean="0">
                <a:latin typeface="Dotum" pitchFamily="34" charset="-127"/>
                <a:ea typeface="Dotum" pitchFamily="34" charset="-127"/>
              </a:rPr>
              <a:t>abaalkhail</a:t>
            </a:r>
            <a:endParaRPr lang="en-US" dirty="0">
              <a:latin typeface="Dotum" pitchFamily="34" charset="-127"/>
              <a:ea typeface="Dotum" pitchFamily="34" charset="-127"/>
            </a:endParaRPr>
          </a:p>
        </p:txBody>
      </p:sp>
      <p:sp>
        <p:nvSpPr>
          <p:cNvPr id="4" name="Rectangle 3"/>
          <p:cNvSpPr>
            <a:spLocks noGrp="1"/>
          </p:cNvSpPr>
          <p:nvPr>
            <p:ph type="ctrTitle"/>
          </p:nvPr>
        </p:nvSpPr>
        <p:spPr/>
        <p:txBody>
          <a:bodyPr/>
          <a:lstStyle/>
          <a:p>
            <a:r>
              <a:rPr lang="en-US" sz="4400" dirty="0" smtClean="0">
                <a:latin typeface="Agency FB" pitchFamily="34" charset="0"/>
              </a:rPr>
              <a:t>B r e a </a:t>
            </a:r>
            <a:r>
              <a:rPr lang="en-US" sz="4400" dirty="0" err="1" smtClean="0">
                <a:latin typeface="Agency FB" pitchFamily="34" charset="0"/>
              </a:rPr>
              <a:t>k</a:t>
            </a:r>
            <a:r>
              <a:rPr lang="en-US" sz="4400" dirty="0" smtClean="0">
                <a:latin typeface="Agency FB" pitchFamily="34" charset="0"/>
              </a:rPr>
              <a:t> </a:t>
            </a:r>
            <a:r>
              <a:rPr lang="en-US" sz="4400" dirty="0" err="1" smtClean="0">
                <a:latin typeface="Agency FB" pitchFamily="34" charset="0"/>
              </a:rPr>
              <a:t>i</a:t>
            </a:r>
            <a:r>
              <a:rPr lang="en-US" sz="4400" dirty="0" smtClean="0">
                <a:latin typeface="Agency FB" pitchFamily="34" charset="0"/>
              </a:rPr>
              <a:t> </a:t>
            </a:r>
            <a:r>
              <a:rPr lang="en-US" sz="4400" dirty="0" smtClean="0">
                <a:latin typeface="Agency FB" pitchFamily="34" charset="0"/>
              </a:rPr>
              <a:t>n g   B a d   N e w s</a:t>
            </a:r>
            <a:endParaRPr lang="en-US" dirty="0"/>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p14:ferris dir="l"/>
      </p:transition>
    </mc:Choice>
    <mc:Fallback>
      <mp:transition xmlns:mp="http://schemas.microsoft.com/office/mac/powerpoint/2008/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8110"/>
            <a:ext cx="8153400" cy="941472"/>
          </a:xfrm>
        </p:spPr>
        <p:txBody>
          <a:bodyPr>
            <a:normAutofit/>
          </a:bodyPr>
          <a:lstStyle/>
          <a:p>
            <a:r>
              <a:rPr lang="en-US" sz="2800" dirty="0" smtClean="0"/>
              <a:t>Why is it difficult ?</a:t>
            </a:r>
            <a:br>
              <a:rPr lang="en-US" sz="2800" dirty="0" smtClean="0"/>
            </a:br>
            <a:r>
              <a:rPr lang="en-US" sz="2000" dirty="0" smtClean="0">
                <a:solidFill>
                  <a:srgbClr val="C00000"/>
                </a:solidFill>
                <a:latin typeface="Agency FB" pitchFamily="34" charset="0"/>
              </a:rPr>
              <a:t>[</a:t>
            </a:r>
            <a:r>
              <a:rPr lang="en-GB" sz="2000" dirty="0" smtClean="0">
                <a:solidFill>
                  <a:srgbClr val="C00000"/>
                </a:solidFill>
                <a:latin typeface="Agency FB" pitchFamily="34" charset="0"/>
              </a:rPr>
              <a:t>Common Barriers to effective disclosure]</a:t>
            </a:r>
            <a:r>
              <a:rPr lang="en-US" sz="2400" dirty="0" smtClean="0">
                <a:solidFill>
                  <a:srgbClr val="C00000"/>
                </a:solidFill>
                <a:latin typeface="Agency FB" pitchFamily="34" charset="0"/>
              </a:rPr>
              <a:t> </a:t>
            </a:r>
            <a:endParaRPr lang="x-none" sz="2800" dirty="0">
              <a:solidFill>
                <a:srgbClr val="C00000"/>
              </a:solidFill>
              <a:latin typeface="Agency FB" pitchFamily="34" charset="0"/>
            </a:endParaRPr>
          </a:p>
        </p:txBody>
      </p:sp>
      <p:sp>
        <p:nvSpPr>
          <p:cNvPr id="3" name="Content Placeholder 2"/>
          <p:cNvSpPr>
            <a:spLocks noGrp="1"/>
          </p:cNvSpPr>
          <p:nvPr>
            <p:ph sz="quarter" idx="1"/>
          </p:nvPr>
        </p:nvSpPr>
        <p:spPr>
          <a:xfrm>
            <a:off x="467544" y="987574"/>
            <a:ext cx="4028256" cy="3268624"/>
          </a:xfrm>
        </p:spPr>
        <p:txBody>
          <a:bodyPr>
            <a:normAutofit/>
          </a:bodyPr>
          <a:lstStyle/>
          <a:p>
            <a:pPr algn="l">
              <a:buNone/>
            </a:pPr>
            <a:endParaRPr lang="x-none" sz="3200" dirty="0" smtClean="0"/>
          </a:p>
          <a:p>
            <a:pPr marL="177800" indent="-177800" algn="l" rtl="0">
              <a:lnSpc>
                <a:spcPct val="150000"/>
              </a:lnSpc>
              <a:buFont typeface="Courier New" pitchFamily="49" charset="0"/>
              <a:buChar char="o"/>
            </a:pPr>
            <a:r>
              <a:rPr lang="en-GB" sz="2400" dirty="0" smtClean="0"/>
              <a:t>Physician’s fears of:</a:t>
            </a:r>
          </a:p>
          <a:p>
            <a:pPr marL="450850" lvl="1" indent="-177800" algn="just" rtl="0">
              <a:lnSpc>
                <a:spcPct val="150000"/>
              </a:lnSpc>
              <a:buFont typeface="Wingdings" pitchFamily="2" charset="2"/>
              <a:buChar char="§"/>
            </a:pPr>
            <a:r>
              <a:rPr lang="en-GB" sz="2000" dirty="0" smtClean="0">
                <a:solidFill>
                  <a:schemeClr val="accent2">
                    <a:lumMod val="75000"/>
                  </a:schemeClr>
                </a:solidFill>
              </a:rPr>
              <a:t>Being blamed by patient.</a:t>
            </a:r>
          </a:p>
          <a:p>
            <a:pPr marL="450850" lvl="1" indent="-177800" algn="just" rtl="0">
              <a:buFont typeface="Wingdings" pitchFamily="2" charset="2"/>
              <a:buChar char="§"/>
            </a:pPr>
            <a:r>
              <a:rPr lang="en-GB" sz="2000" dirty="0" smtClean="0">
                <a:solidFill>
                  <a:schemeClr val="accent2">
                    <a:lumMod val="75000"/>
                  </a:schemeClr>
                </a:solidFill>
              </a:rPr>
              <a:t>Not knowing all the answers.</a:t>
            </a:r>
          </a:p>
          <a:p>
            <a:pPr marL="450850" lvl="1" indent="-177800" algn="just" rtl="0">
              <a:buFont typeface="Wingdings" pitchFamily="2" charset="2"/>
              <a:buChar char="§"/>
            </a:pPr>
            <a:r>
              <a:rPr lang="en-GB" sz="2000" dirty="0" smtClean="0">
                <a:solidFill>
                  <a:schemeClr val="accent2">
                    <a:lumMod val="75000"/>
                  </a:schemeClr>
                </a:solidFill>
              </a:rPr>
              <a:t>Inflicting pain &amp; sufferings.</a:t>
            </a:r>
          </a:p>
          <a:p>
            <a:pPr marL="450850" lvl="1" indent="-177800" algn="just" rtl="0">
              <a:buFont typeface="Wingdings" pitchFamily="2" charset="2"/>
              <a:buChar char="§"/>
            </a:pPr>
            <a:r>
              <a:rPr lang="en-GB" sz="2000" dirty="0" smtClean="0">
                <a:solidFill>
                  <a:schemeClr val="accent2">
                    <a:lumMod val="75000"/>
                  </a:schemeClr>
                </a:solidFill>
              </a:rPr>
              <a:t>Own illness &amp; death.</a:t>
            </a:r>
          </a:p>
          <a:p>
            <a:pPr marL="457200" lvl="1" indent="0" algn="l">
              <a:lnSpc>
                <a:spcPct val="80000"/>
              </a:lnSpc>
              <a:buNone/>
            </a:pPr>
            <a:endParaRPr lang="x-none" dirty="0"/>
          </a:p>
        </p:txBody>
      </p:sp>
      <p:sp>
        <p:nvSpPr>
          <p:cNvPr id="4" name="Content Placeholder 3"/>
          <p:cNvSpPr>
            <a:spLocks noGrp="1"/>
          </p:cNvSpPr>
          <p:nvPr>
            <p:ph sz="quarter" idx="2"/>
          </p:nvPr>
        </p:nvSpPr>
        <p:spPr/>
        <p:txBody>
          <a:bodyPr>
            <a:normAutofit/>
          </a:bodyPr>
          <a:lstStyle/>
          <a:p>
            <a:pPr marL="457200" lvl="1" indent="0" algn="l">
              <a:lnSpc>
                <a:spcPct val="80000"/>
              </a:lnSpc>
              <a:buNone/>
            </a:pPr>
            <a:endParaRPr lang="en-GB" sz="2800" dirty="0" smtClean="0"/>
          </a:p>
          <a:p>
            <a:pPr marL="0" indent="0" algn="just" rtl="0">
              <a:lnSpc>
                <a:spcPct val="80000"/>
              </a:lnSpc>
              <a:buFont typeface="Courier New" pitchFamily="49" charset="0"/>
              <a:buChar char="o"/>
            </a:pPr>
            <a:r>
              <a:rPr lang="en-GB" sz="2400" dirty="0" smtClean="0"/>
              <a:t> Lack of training</a:t>
            </a:r>
          </a:p>
          <a:p>
            <a:pPr marL="0" indent="0" algn="just" rtl="0">
              <a:lnSpc>
                <a:spcPct val="80000"/>
              </a:lnSpc>
              <a:buFont typeface="Courier New" pitchFamily="49" charset="0"/>
              <a:buChar char="o"/>
            </a:pPr>
            <a:endParaRPr lang="en-GB" sz="2400" dirty="0" smtClean="0"/>
          </a:p>
          <a:p>
            <a:pPr marL="0" indent="0" algn="just" rtl="0">
              <a:lnSpc>
                <a:spcPct val="80000"/>
              </a:lnSpc>
              <a:buFont typeface="Courier New" pitchFamily="49" charset="0"/>
              <a:buChar char="o"/>
            </a:pPr>
            <a:r>
              <a:rPr lang="en-GB" sz="2400" dirty="0" smtClean="0"/>
              <a:t> Lack of time</a:t>
            </a:r>
            <a:r>
              <a:rPr lang="en-US" sz="2400" dirty="0" smtClean="0"/>
              <a:t>.</a:t>
            </a:r>
          </a:p>
          <a:p>
            <a:pPr marL="0" indent="0" algn="just" rtl="0">
              <a:lnSpc>
                <a:spcPct val="80000"/>
              </a:lnSpc>
              <a:buNone/>
            </a:pPr>
            <a:endParaRPr lang="en-US" sz="2400" dirty="0" smtClean="0"/>
          </a:p>
          <a:p>
            <a:pPr marL="0" indent="0" algn="just" rtl="0">
              <a:lnSpc>
                <a:spcPct val="80000"/>
              </a:lnSpc>
              <a:buFont typeface="Courier New" pitchFamily="49" charset="0"/>
              <a:buChar char="o"/>
            </a:pPr>
            <a:r>
              <a:rPr lang="en-GB" sz="2400" dirty="0" smtClean="0"/>
              <a:t> Multiple physicians</a:t>
            </a:r>
          </a:p>
          <a:p>
            <a:pPr marL="0" indent="0" algn="just" rtl="0">
              <a:lnSpc>
                <a:spcPct val="80000"/>
              </a:lnSpc>
              <a:buNone/>
            </a:pPr>
            <a:r>
              <a:rPr lang="en-GB" sz="3200" dirty="0" smtClean="0"/>
              <a:t>  </a:t>
            </a:r>
            <a:r>
              <a:rPr lang="en-GB" sz="1800" dirty="0" smtClean="0"/>
              <a:t>[who should perform the task].</a:t>
            </a:r>
            <a:endParaRPr lang="x-none" dirty="0"/>
          </a:p>
        </p:txBody>
      </p:sp>
      <p:cxnSp>
        <p:nvCxnSpPr>
          <p:cNvPr id="6" name="Straight Connector 5"/>
          <p:cNvCxnSpPr/>
          <p:nvPr/>
        </p:nvCxnSpPr>
        <p:spPr>
          <a:xfrm rot="5400000">
            <a:off x="5960690" y="2571750"/>
            <a:ext cx="5143500"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1" descr="An external file that holds a picture, illustration, etc.&#10;Object name is 48856-9fa_T1OT_rev1.jpg">
            <a:hlinkClick r:id="rId2" tgtFrame="tileshopwindow"/>
          </p:cNvPr>
          <p:cNvPicPr/>
          <p:nvPr/>
        </p:nvPicPr>
        <p:blipFill>
          <a:blip r:embed="rId3" cstate="print"/>
          <a:srcRect/>
          <a:stretch>
            <a:fillRect/>
          </a:stretch>
        </p:blipFill>
        <p:spPr bwMode="auto">
          <a:xfrm>
            <a:off x="755576" y="1419622"/>
            <a:ext cx="7560840" cy="316458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strips(downLeft)">
                                      <p:cBhvr>
                                        <p:cTn id="7" dur="500"/>
                                        <p:tgtEl>
                                          <p:spTgt spid="3">
                                            <p:txEl>
                                              <p:pRg st="1" end="1"/>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strips(downLeft)">
                                      <p:cBhvr>
                                        <p:cTn id="10" dur="500"/>
                                        <p:tgtEl>
                                          <p:spTgt spid="3">
                                            <p:txEl>
                                              <p:pRg st="2" end="2"/>
                                            </p:txEl>
                                          </p:spTgt>
                                        </p:tgtEl>
                                      </p:cBhvr>
                                    </p:animEffect>
                                  </p:childTnLst>
                                </p:cTn>
                              </p:par>
                              <p:par>
                                <p:cTn id="11" presetID="18" presetClass="entr" presetSubtype="12"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strips(downLeft)">
                                      <p:cBhvr>
                                        <p:cTn id="13" dur="500"/>
                                        <p:tgtEl>
                                          <p:spTgt spid="3">
                                            <p:txEl>
                                              <p:pRg st="3" end="3"/>
                                            </p:txEl>
                                          </p:spTgt>
                                        </p:tgtEl>
                                      </p:cBhvr>
                                    </p:animEffect>
                                  </p:childTnLst>
                                </p:cTn>
                              </p:par>
                              <p:par>
                                <p:cTn id="14" presetID="18" presetClass="entr" presetSubtype="12"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strips(downLeft)">
                                      <p:cBhvr>
                                        <p:cTn id="16" dur="500"/>
                                        <p:tgtEl>
                                          <p:spTgt spid="3">
                                            <p:txEl>
                                              <p:pRg st="4" end="4"/>
                                            </p:txEl>
                                          </p:spTgt>
                                        </p:tgtEl>
                                      </p:cBhvr>
                                    </p:animEffect>
                                  </p:childTnLst>
                                </p:cTn>
                              </p:par>
                              <p:par>
                                <p:cTn id="17" presetID="18" presetClass="entr" presetSubtype="12"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strips(downLeft)">
                                      <p:cBhvr>
                                        <p:cTn id="19" dur="500"/>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barn(inHorizontal)">
                                      <p:cBhvr>
                                        <p:cTn id="24" dur="500"/>
                                        <p:tgtEl>
                                          <p:spTgt spid="4">
                                            <p:txEl>
                                              <p:pRg st="1" end="1"/>
                                            </p:txEl>
                                          </p:spTgt>
                                        </p:tgtEl>
                                      </p:cBhvr>
                                    </p:animEffect>
                                  </p:childTnLst>
                                </p:cTn>
                              </p:par>
                              <p:par>
                                <p:cTn id="25" presetID="16" presetClass="entr" presetSubtype="26"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arn(inHorizontal)">
                                      <p:cBhvr>
                                        <p:cTn id="27" dur="500"/>
                                        <p:tgtEl>
                                          <p:spTgt spid="4">
                                            <p:txEl>
                                              <p:pRg st="3" end="3"/>
                                            </p:txEl>
                                          </p:spTgt>
                                        </p:tgtEl>
                                      </p:cBhvr>
                                    </p:animEffect>
                                  </p:childTnLst>
                                </p:cTn>
                              </p:par>
                              <p:par>
                                <p:cTn id="28" presetID="16" presetClass="entr" presetSubtype="26" fill="hold" nodeType="with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barn(inHorizontal)">
                                      <p:cBhvr>
                                        <p:cTn id="30" dur="500"/>
                                        <p:tgtEl>
                                          <p:spTgt spid="4">
                                            <p:txEl>
                                              <p:pRg st="5" end="5"/>
                                            </p:txEl>
                                          </p:spTgt>
                                        </p:tgtEl>
                                      </p:cBhvr>
                                    </p:animEffect>
                                  </p:childTnLst>
                                </p:cTn>
                              </p:par>
                              <p:par>
                                <p:cTn id="31" presetID="16" presetClass="entr" presetSubtype="26" fill="hold" nodeType="with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Effect transition="in" filter="barn(inHorizontal)">
                                      <p:cBhvr>
                                        <p:cTn id="33" dur="500"/>
                                        <p:tgtEl>
                                          <p:spTgt spid="4">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1000" fill="hold"/>
                                        <p:tgtEl>
                                          <p:spTgt spid="8"/>
                                        </p:tgtEl>
                                        <p:attrNameLst>
                                          <p:attrName>ppt_x</p:attrName>
                                        </p:attrNameLst>
                                      </p:cBhvr>
                                      <p:tavLst>
                                        <p:tav tm="0">
                                          <p:val>
                                            <p:strVal val="#ppt_x-.2"/>
                                          </p:val>
                                        </p:tav>
                                        <p:tav tm="100000">
                                          <p:val>
                                            <p:strVal val="#ppt_x"/>
                                          </p:val>
                                        </p:tav>
                                      </p:tavLst>
                                    </p:anim>
                                    <p:anim calcmode="lin" valueType="num">
                                      <p:cBhvr>
                                        <p:cTn id="39"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4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611560" y="339502"/>
            <a:ext cx="8153400" cy="725448"/>
          </a:xfrm>
          <a:ln w="19050">
            <a:solidFill>
              <a:srgbClr val="C00000"/>
            </a:solidFill>
          </a:ln>
        </p:spPr>
        <p:txBody>
          <a:bodyPr>
            <a:normAutofit fontScale="90000"/>
          </a:bodyPr>
          <a:lstStyle/>
          <a:p>
            <a:pPr algn="ctr"/>
            <a:r>
              <a:rPr lang="en-GB" dirty="0" smtClean="0"/>
              <a:t>Psychosocial Context</a:t>
            </a:r>
            <a:endParaRPr lang="x-none" dirty="0"/>
          </a:p>
        </p:txBody>
      </p:sp>
      <p:sp>
        <p:nvSpPr>
          <p:cNvPr id="8" name="TextBox 7"/>
          <p:cNvSpPr txBox="1"/>
          <p:nvPr/>
        </p:nvSpPr>
        <p:spPr>
          <a:xfrm>
            <a:off x="827584" y="1491630"/>
            <a:ext cx="7560840" cy="3416320"/>
          </a:xfrm>
          <a:prstGeom prst="rect">
            <a:avLst/>
          </a:prstGeom>
          <a:noFill/>
        </p:spPr>
        <p:txBody>
          <a:bodyPr wrap="square" rtlCol="1">
            <a:spAutoFit/>
          </a:bodyPr>
          <a:lstStyle/>
          <a:p>
            <a:pPr marL="114300" algn="just"/>
            <a:r>
              <a:rPr lang="en-US" dirty="0" smtClean="0"/>
              <a:t>How a patient responds to bad news can be influenced by the patient’s psychosocial context. It might be:</a:t>
            </a:r>
          </a:p>
          <a:p>
            <a:pPr marL="114300"/>
            <a:endParaRPr lang="en-US" dirty="0" smtClean="0"/>
          </a:p>
          <a:p>
            <a:pPr marL="114300"/>
            <a:r>
              <a:rPr lang="en-US" b="1" dirty="0" smtClean="0">
                <a:solidFill>
                  <a:schemeClr val="bg2">
                    <a:lumMod val="25000"/>
                  </a:schemeClr>
                </a:solidFill>
              </a:rPr>
              <a:t>1- Diagnosis that comes at an inopportune time:</a:t>
            </a:r>
          </a:p>
          <a:p>
            <a:pPr marL="114300" algn="just"/>
            <a:r>
              <a:rPr lang="en-US" dirty="0" smtClean="0"/>
              <a:t>e.g. unstable angina requiring angioplasty during the week of a daughter’s wedding.</a:t>
            </a:r>
          </a:p>
          <a:p>
            <a:pPr marL="114300"/>
            <a:endParaRPr lang="en-US" dirty="0" smtClean="0"/>
          </a:p>
          <a:p>
            <a:pPr marL="114300"/>
            <a:r>
              <a:rPr lang="en-US" b="1" dirty="0" smtClean="0">
                <a:solidFill>
                  <a:schemeClr val="bg2">
                    <a:lumMod val="25000"/>
                  </a:schemeClr>
                </a:solidFill>
              </a:rPr>
              <a:t>2- Diagnosis incompatible with one’s employment:</a:t>
            </a:r>
          </a:p>
          <a:p>
            <a:pPr marL="114300" algn="just"/>
            <a:r>
              <a:rPr lang="en-US" dirty="0" smtClean="0"/>
              <a:t>e.g. coarse tremor developing in a cardiovascular surgeon.</a:t>
            </a:r>
          </a:p>
          <a:p>
            <a:pPr marL="114300"/>
            <a:endParaRPr lang="en-US" dirty="0" smtClean="0"/>
          </a:p>
          <a:p>
            <a:pPr marL="114300"/>
            <a:r>
              <a:rPr lang="en-US" b="1" dirty="0" smtClean="0">
                <a:solidFill>
                  <a:schemeClr val="bg2">
                    <a:lumMod val="25000"/>
                  </a:schemeClr>
                </a:solidFill>
              </a:rPr>
              <a:t>3- </a:t>
            </a:r>
            <a:r>
              <a:rPr lang="en-GB" b="1" dirty="0" smtClean="0">
                <a:solidFill>
                  <a:schemeClr val="bg2">
                    <a:lumMod val="25000"/>
                  </a:schemeClr>
                </a:solidFill>
              </a:rPr>
              <a:t>Varying needs of patient &amp; family:</a:t>
            </a:r>
          </a:p>
          <a:p>
            <a:pPr marL="114300" algn="just"/>
            <a:r>
              <a:rPr lang="en-GB" dirty="0" smtClean="0"/>
              <a:t>e.g. Patient asks not tell the family about the diagnosis and vice versa</a:t>
            </a:r>
            <a:endParaRPr lang="x-none"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normAutofit/>
          </a:bodyPr>
          <a:lstStyle/>
          <a:p>
            <a:r>
              <a:rPr lang="en-US" sz="1800" dirty="0" smtClean="0"/>
              <a:t>Enjoy .. And give us your feedback </a:t>
            </a:r>
            <a:endParaRPr lang="x-none" sz="1800" dirty="0"/>
          </a:p>
        </p:txBody>
      </p:sp>
      <p:sp>
        <p:nvSpPr>
          <p:cNvPr id="8" name="TextBox 7"/>
          <p:cNvSpPr txBox="1"/>
          <p:nvPr/>
        </p:nvSpPr>
        <p:spPr>
          <a:xfrm>
            <a:off x="0" y="3714750"/>
            <a:ext cx="3168352" cy="646331"/>
          </a:xfrm>
          <a:prstGeom prst="rect">
            <a:avLst/>
          </a:prstGeom>
          <a:noFill/>
        </p:spPr>
        <p:txBody>
          <a:bodyPr wrap="square" rtlCol="1">
            <a:spAutoFit/>
          </a:bodyPr>
          <a:lstStyle/>
          <a:p>
            <a:r>
              <a:rPr lang="en-US" sz="3600" b="1" dirty="0" smtClean="0"/>
              <a:t>Video</a:t>
            </a:r>
            <a:endParaRPr lang="x-none" sz="3600" b="1" dirty="0"/>
          </a:p>
        </p:txBody>
      </p:sp>
      <p:sp>
        <p:nvSpPr>
          <p:cNvPr id="7" name="TextBox 6"/>
          <p:cNvSpPr txBox="1"/>
          <p:nvPr/>
        </p:nvSpPr>
        <p:spPr>
          <a:xfrm>
            <a:off x="2057400" y="3867150"/>
            <a:ext cx="6400800" cy="369332"/>
          </a:xfrm>
          <a:prstGeom prst="rect">
            <a:avLst/>
          </a:prstGeom>
          <a:noFill/>
        </p:spPr>
        <p:txBody>
          <a:bodyPr wrap="square" rtlCol="0">
            <a:spAutoFit/>
          </a:bodyPr>
          <a:lstStyle/>
          <a:p>
            <a:r>
              <a:rPr lang="en-US" dirty="0" smtClean="0"/>
              <a:t>http://</a:t>
            </a:r>
            <a:r>
              <a:rPr lang="en-US" dirty="0" err="1" smtClean="0"/>
              <a:t>www.youtube.com/watch?v</a:t>
            </a:r>
            <a:r>
              <a:rPr lang="en-US" dirty="0" smtClean="0"/>
              <a:t>=xCBQUGvZU7k</a:t>
            </a:r>
            <a:endParaRPr lang="en-US" dirty="0"/>
          </a:p>
        </p:txBody>
      </p:sp>
      <p:pic>
        <p:nvPicPr>
          <p:cNvPr id="9" name="Breaking Bad News (Badly).mp4">
            <a:hlinkClick r:id="" action="ppaction://media"/>
          </p:cNvPr>
          <p:cNvPicPr/>
          <p:nvPr>
            <a:videoFile r:link="rId1"/>
          </p:nvPr>
        </p:nvPicPr>
        <p:blipFill>
          <a:blip r:embed="rId3"/>
          <a:stretch>
            <a:fillRect/>
          </a:stretch>
        </p:blipFill>
        <p:spPr>
          <a:xfrm>
            <a:off x="-50800" y="-19050"/>
            <a:ext cx="9194800" cy="517207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8">
                                            <p:txEl>
                                              <p:pRg st="0" end="0"/>
                                            </p:txEl>
                                          </p:spTgt>
                                        </p:tgtEl>
                                        <p:attrNameLst>
                                          <p:attrName>ppt_x</p:attrName>
                                          <p:attrName>ppt_y</p:attrName>
                                        </p:attrNameLst>
                                      </p:cBhvr>
                                    </p:animMotion>
                                    <p:animRot by="1500000">
                                      <p:cBhvr>
                                        <p:cTn id="7" dur="125" fill="hold">
                                          <p:stCondLst>
                                            <p:cond delay="0"/>
                                          </p:stCondLst>
                                        </p:cTn>
                                        <p:tgtEl>
                                          <p:spTgt spid="8">
                                            <p:txEl>
                                              <p:pRg st="0" end="0"/>
                                            </p:txEl>
                                          </p:spTgt>
                                        </p:tgtEl>
                                        <p:attrNameLst>
                                          <p:attrName>r</p:attrName>
                                        </p:attrNameLst>
                                      </p:cBhvr>
                                    </p:animRot>
                                    <p:animRot by="-1500000">
                                      <p:cBhvr>
                                        <p:cTn id="8" dur="125" fill="hold">
                                          <p:stCondLst>
                                            <p:cond delay="125"/>
                                          </p:stCondLst>
                                        </p:cTn>
                                        <p:tgtEl>
                                          <p:spTgt spid="8">
                                            <p:txEl>
                                              <p:pRg st="0" end="0"/>
                                            </p:txEl>
                                          </p:spTgt>
                                        </p:tgtEl>
                                        <p:attrNameLst>
                                          <p:attrName>r</p:attrName>
                                        </p:attrNameLst>
                                      </p:cBhvr>
                                    </p:animRot>
                                    <p:animRot by="-1500000">
                                      <p:cBhvr>
                                        <p:cTn id="9" dur="125" fill="hold">
                                          <p:stCondLst>
                                            <p:cond delay="250"/>
                                          </p:stCondLst>
                                        </p:cTn>
                                        <p:tgtEl>
                                          <p:spTgt spid="8">
                                            <p:txEl>
                                              <p:pRg st="0" end="0"/>
                                            </p:txEl>
                                          </p:spTgt>
                                        </p:tgtEl>
                                        <p:attrNameLst>
                                          <p:attrName>r</p:attrName>
                                        </p:attrNameLst>
                                      </p:cBhvr>
                                    </p:animRot>
                                    <p:animRot by="1500000">
                                      <p:cBhvr>
                                        <p:cTn id="10" dur="125" fill="hold">
                                          <p:stCondLst>
                                            <p:cond delay="375"/>
                                          </p:stCondLst>
                                        </p:cTn>
                                        <p:tgtEl>
                                          <p:spTgt spid="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9"/>
                                        </p:tgtEl>
                                      </p:cBhvr>
                                    </p:cmd>
                                  </p:childTnLst>
                                </p:cTn>
                              </p:par>
                            </p:childTnLst>
                          </p:cTn>
                        </p:par>
                      </p:childTnLst>
                    </p:cTn>
                  </p:par>
                </p:childTnLst>
              </p:cTn>
              <p:nextCondLst>
                <p:cond evt="onClick" delay="0">
                  <p:tgtEl>
                    <p:spTgt spid="9"/>
                  </p:tgtEl>
                </p:cond>
              </p:nextCondLst>
            </p:seq>
            <p:video>
              <p:cMediaNode>
                <p:cTn id="16"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1763688" y="915566"/>
            <a:ext cx="6477000" cy="2038350"/>
          </a:xfrm>
        </p:spPr>
        <p:txBody>
          <a:bodyPr/>
          <a:lstStyle/>
          <a:p>
            <a:r>
              <a:rPr lang="en-US" dirty="0" smtClean="0"/>
              <a:t>What do you think ?</a:t>
            </a:r>
            <a:endParaRPr lang="x-none"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638625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Steps of breaking bad news:</a:t>
            </a:r>
            <a:endParaRPr lang="x-none" dirty="0"/>
          </a:p>
        </p:txBody>
      </p:sp>
      <p:sp>
        <p:nvSpPr>
          <p:cNvPr id="3" name="Content Placeholder 2"/>
          <p:cNvSpPr>
            <a:spLocks noGrp="1"/>
          </p:cNvSpPr>
          <p:nvPr>
            <p:ph sz="quarter" idx="1"/>
          </p:nvPr>
        </p:nvSpPr>
        <p:spPr>
          <a:xfrm>
            <a:off x="2627784" y="1419622"/>
            <a:ext cx="3886200" cy="3268624"/>
          </a:xfrm>
          <a:ln>
            <a:solidFill>
              <a:schemeClr val="tx2"/>
            </a:solidFill>
          </a:ln>
        </p:spPr>
        <p:txBody>
          <a:bodyPr>
            <a:normAutofit fontScale="62500" lnSpcReduction="20000"/>
          </a:bodyPr>
          <a:lstStyle/>
          <a:p>
            <a:pPr marL="114300" indent="0" algn="l" rtl="0">
              <a:buNone/>
            </a:pPr>
            <a:r>
              <a:rPr lang="en-GB" sz="3300" dirty="0" err="1" smtClean="0"/>
              <a:t>Rabow</a:t>
            </a:r>
            <a:r>
              <a:rPr lang="en-GB" sz="3300" dirty="0" smtClean="0"/>
              <a:t> &amp; </a:t>
            </a:r>
            <a:r>
              <a:rPr lang="en-GB" sz="3300" dirty="0" err="1" smtClean="0"/>
              <a:t>Mcphee</a:t>
            </a:r>
            <a:r>
              <a:rPr lang="en-GB" sz="3300" dirty="0" smtClean="0"/>
              <a:t> </a:t>
            </a:r>
            <a:r>
              <a:rPr lang="en-GB" sz="1900" dirty="0" smtClean="0"/>
              <a:t>(West J. Med 1999):</a:t>
            </a:r>
          </a:p>
          <a:p>
            <a:pPr marL="114300" indent="0" algn="just" rtl="0">
              <a:buNone/>
            </a:pPr>
            <a:r>
              <a:rPr lang="en-GB" sz="2800" dirty="0" smtClean="0"/>
              <a:t>Synthesized comprehensive model from multiple resources that uses a simple mnemonic of </a:t>
            </a:r>
          </a:p>
          <a:p>
            <a:pPr marL="114300" indent="0" algn="l" rtl="0">
              <a:buNone/>
            </a:pPr>
            <a:endParaRPr lang="en-GB" dirty="0" smtClean="0"/>
          </a:p>
          <a:p>
            <a:pPr algn="l" rtl="0"/>
            <a:r>
              <a:rPr lang="en-GB" b="1" dirty="0" smtClean="0">
                <a:solidFill>
                  <a:schemeClr val="accent1">
                    <a:lumMod val="75000"/>
                  </a:schemeClr>
                </a:solidFill>
              </a:rPr>
              <a:t>A</a:t>
            </a:r>
            <a:r>
              <a:rPr lang="en-GB" dirty="0" smtClean="0"/>
              <a:t>dvance Preparation</a:t>
            </a:r>
          </a:p>
          <a:p>
            <a:pPr algn="l" rtl="0"/>
            <a:r>
              <a:rPr lang="en-GB" b="1" dirty="0" smtClean="0">
                <a:solidFill>
                  <a:schemeClr val="accent5">
                    <a:lumMod val="40000"/>
                    <a:lumOff val="60000"/>
                  </a:schemeClr>
                </a:solidFill>
              </a:rPr>
              <a:t>B</a:t>
            </a:r>
            <a:r>
              <a:rPr lang="en-GB" dirty="0" smtClean="0"/>
              <a:t>uild a therapeutic environment/relationship</a:t>
            </a:r>
          </a:p>
          <a:p>
            <a:pPr algn="l" rtl="0"/>
            <a:r>
              <a:rPr lang="en-GB" b="1" dirty="0" smtClean="0">
                <a:solidFill>
                  <a:schemeClr val="accent4">
                    <a:lumMod val="60000"/>
                    <a:lumOff val="40000"/>
                  </a:schemeClr>
                </a:solidFill>
              </a:rPr>
              <a:t>C</a:t>
            </a:r>
            <a:r>
              <a:rPr lang="en-GB" dirty="0" smtClean="0"/>
              <a:t>ommunicate well</a:t>
            </a:r>
          </a:p>
          <a:p>
            <a:pPr algn="l" rtl="0"/>
            <a:r>
              <a:rPr lang="en-GB" b="1" dirty="0" smtClean="0">
                <a:solidFill>
                  <a:schemeClr val="accent6">
                    <a:lumMod val="75000"/>
                  </a:schemeClr>
                </a:solidFill>
              </a:rPr>
              <a:t>D</a:t>
            </a:r>
            <a:r>
              <a:rPr lang="en-GB" dirty="0" smtClean="0"/>
              <a:t>eal with patient &amp; family reactions</a:t>
            </a:r>
          </a:p>
          <a:p>
            <a:pPr algn="l" rtl="0"/>
            <a:r>
              <a:rPr lang="en-GB" b="1" dirty="0" smtClean="0">
                <a:solidFill>
                  <a:schemeClr val="accent6">
                    <a:lumMod val="60000"/>
                    <a:lumOff val="40000"/>
                  </a:schemeClr>
                </a:solidFill>
              </a:rPr>
              <a:t>E</a:t>
            </a:r>
            <a:r>
              <a:rPr lang="en-GB" dirty="0" smtClean="0"/>
              <a:t>ncourage and validate emotions</a:t>
            </a:r>
          </a:p>
          <a:p>
            <a:pPr algn="l" rtl="0"/>
            <a:endParaRPr lang="x-none" dirty="0"/>
          </a:p>
        </p:txBody>
      </p:sp>
      <p:sp>
        <p:nvSpPr>
          <p:cNvPr id="4" name="TextBox 3"/>
          <p:cNvSpPr txBox="1"/>
          <p:nvPr/>
        </p:nvSpPr>
        <p:spPr>
          <a:xfrm>
            <a:off x="3995936" y="2139702"/>
            <a:ext cx="1080120" cy="461665"/>
          </a:xfrm>
          <a:prstGeom prst="rect">
            <a:avLst/>
          </a:prstGeom>
          <a:noFill/>
        </p:spPr>
        <p:txBody>
          <a:bodyPr wrap="square" rtlCol="1">
            <a:spAutoFit/>
          </a:bodyPr>
          <a:lstStyle/>
          <a:p>
            <a:r>
              <a:rPr lang="en-GB" sz="2400" b="1" dirty="0">
                <a:solidFill>
                  <a:schemeClr val="accent1">
                    <a:lumMod val="75000"/>
                  </a:schemeClr>
                </a:solidFill>
              </a:rPr>
              <a:t>A</a:t>
            </a:r>
            <a:r>
              <a:rPr lang="en-GB" sz="2400" b="1" dirty="0">
                <a:solidFill>
                  <a:schemeClr val="accent5">
                    <a:lumMod val="60000"/>
                    <a:lumOff val="40000"/>
                  </a:schemeClr>
                </a:solidFill>
              </a:rPr>
              <a:t>B</a:t>
            </a:r>
            <a:r>
              <a:rPr lang="en-GB" sz="2400" b="1" dirty="0">
                <a:solidFill>
                  <a:schemeClr val="accent4">
                    <a:lumMod val="60000"/>
                    <a:lumOff val="40000"/>
                  </a:schemeClr>
                </a:solidFill>
              </a:rPr>
              <a:t>C</a:t>
            </a:r>
            <a:r>
              <a:rPr lang="en-GB" sz="2400" b="1" dirty="0">
                <a:solidFill>
                  <a:schemeClr val="accent6">
                    <a:lumMod val="75000"/>
                  </a:schemeClr>
                </a:solidFill>
              </a:rPr>
              <a:t>D</a:t>
            </a:r>
            <a:r>
              <a:rPr lang="en-GB" sz="2400" b="1" dirty="0">
                <a:solidFill>
                  <a:schemeClr val="accent6">
                    <a:lumMod val="60000"/>
                    <a:lumOff val="40000"/>
                  </a:schemeClr>
                </a:solidFill>
              </a:rPr>
              <a:t>E</a:t>
            </a:r>
            <a:endParaRPr lang="x-none" sz="240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611560" y="555526"/>
            <a:ext cx="8153400" cy="1072480"/>
          </a:xfrm>
        </p:spPr>
        <p:txBody>
          <a:bodyPr>
            <a:normAutofit fontScale="90000"/>
          </a:bodyPr>
          <a:lstStyle/>
          <a:p>
            <a:pPr rtl="0"/>
            <a:r>
              <a:rPr lang="en-GB" b="1" dirty="0" smtClean="0">
                <a:solidFill>
                  <a:schemeClr val="accent1">
                    <a:lumMod val="75000"/>
                  </a:schemeClr>
                </a:solidFill>
              </a:rPr>
              <a:t>A</a:t>
            </a:r>
            <a:r>
              <a:rPr lang="en-GB" b="1" dirty="0" smtClean="0">
                <a:solidFill>
                  <a:schemeClr val="bg1">
                    <a:lumMod val="65000"/>
                  </a:schemeClr>
                </a:solidFill>
              </a:rPr>
              <a:t>dvance Preparation:</a:t>
            </a:r>
            <a:r>
              <a:rPr lang="en-GB" b="1" dirty="0" smtClean="0"/>
              <a:t/>
            </a:r>
            <a:br>
              <a:rPr lang="en-GB" b="1" dirty="0" smtClean="0"/>
            </a:br>
            <a:endParaRPr lang="x-none" dirty="0"/>
          </a:p>
        </p:txBody>
      </p:sp>
      <p:sp>
        <p:nvSpPr>
          <p:cNvPr id="10" name="Rectangle 3"/>
          <p:cNvSpPr>
            <a:spLocks noGrp="1" noChangeArrowheads="1"/>
          </p:cNvSpPr>
          <p:nvPr>
            <p:ph sz="quarter" idx="1"/>
          </p:nvPr>
        </p:nvSpPr>
        <p:spPr>
          <a:xfrm>
            <a:off x="683568" y="1419622"/>
            <a:ext cx="8120062" cy="3528392"/>
          </a:xfrm>
          <a:ln w="25400">
            <a:solidFill>
              <a:schemeClr val="accent1">
                <a:lumMod val="75000"/>
              </a:schemeClr>
            </a:solidFill>
          </a:ln>
        </p:spPr>
        <p:txBody>
          <a:bodyPr>
            <a:normAutofit fontScale="40000" lnSpcReduction="20000"/>
          </a:bodyPr>
          <a:lstStyle/>
          <a:p>
            <a:pPr algn="l" rtl="0" eaLnBrk="1" hangingPunct="1">
              <a:lnSpc>
                <a:spcPct val="90000"/>
              </a:lnSpc>
            </a:pPr>
            <a:r>
              <a:rPr lang="en-GB" sz="3400" dirty="0" smtClean="0"/>
              <a:t>Familiarize yourself with the relevant clinical information (investigations, hospital report)</a:t>
            </a:r>
          </a:p>
          <a:p>
            <a:pPr algn="l" rtl="0" eaLnBrk="1" hangingPunct="1">
              <a:lnSpc>
                <a:spcPct val="90000"/>
              </a:lnSpc>
              <a:buFont typeface="Wingdings 2" pitchFamily="18" charset="2"/>
              <a:buNone/>
            </a:pPr>
            <a:endParaRPr lang="en-GB" sz="3400" dirty="0" smtClean="0"/>
          </a:p>
          <a:p>
            <a:pPr algn="l" rtl="0" eaLnBrk="1" hangingPunct="1">
              <a:lnSpc>
                <a:spcPct val="90000"/>
              </a:lnSpc>
            </a:pPr>
            <a:r>
              <a:rPr lang="en-GB" sz="3400" dirty="0" smtClean="0"/>
              <a:t> Arrange for adequate time in private, comfortable environment</a:t>
            </a:r>
          </a:p>
          <a:p>
            <a:pPr algn="l" rtl="0" eaLnBrk="1" hangingPunct="1">
              <a:lnSpc>
                <a:spcPct val="90000"/>
              </a:lnSpc>
              <a:buFont typeface="Wingdings 2" pitchFamily="18" charset="2"/>
              <a:buNone/>
            </a:pPr>
            <a:endParaRPr lang="en-GB" sz="3400" dirty="0" smtClean="0"/>
          </a:p>
          <a:p>
            <a:pPr algn="l" rtl="0" eaLnBrk="1" hangingPunct="1">
              <a:lnSpc>
                <a:spcPct val="90000"/>
              </a:lnSpc>
            </a:pPr>
            <a:r>
              <a:rPr lang="en-GB" sz="3400" dirty="0" smtClean="0"/>
              <a:t>Instruct staff not to interrupt</a:t>
            </a:r>
          </a:p>
          <a:p>
            <a:pPr algn="l" rtl="0" eaLnBrk="1" hangingPunct="1">
              <a:lnSpc>
                <a:spcPct val="90000"/>
              </a:lnSpc>
              <a:buFont typeface="Wingdings 2" pitchFamily="18" charset="2"/>
              <a:buNone/>
            </a:pPr>
            <a:endParaRPr lang="en-GB" sz="3400" dirty="0" smtClean="0"/>
          </a:p>
          <a:p>
            <a:pPr algn="l" rtl="0" eaLnBrk="1" hangingPunct="1">
              <a:lnSpc>
                <a:spcPct val="90000"/>
              </a:lnSpc>
            </a:pPr>
            <a:r>
              <a:rPr lang="en-GB" sz="3400" dirty="0" smtClean="0"/>
              <a:t>Be prepared to provide at least basic information about prognosis and treatment options</a:t>
            </a:r>
          </a:p>
          <a:p>
            <a:pPr algn="l" rtl="0" eaLnBrk="1" hangingPunct="1">
              <a:lnSpc>
                <a:spcPct val="90000"/>
              </a:lnSpc>
              <a:buNone/>
            </a:pPr>
            <a:r>
              <a:rPr lang="en-GB" sz="3400" dirty="0" smtClean="0"/>
              <a:t>      (so do read it up) </a:t>
            </a:r>
          </a:p>
          <a:p>
            <a:pPr algn="l" rtl="0" eaLnBrk="1" hangingPunct="1">
              <a:lnSpc>
                <a:spcPct val="90000"/>
              </a:lnSpc>
            </a:pPr>
            <a:endParaRPr lang="en-GB" sz="3400" dirty="0" smtClean="0"/>
          </a:p>
          <a:p>
            <a:pPr algn="l" rtl="0"/>
            <a:r>
              <a:rPr lang="en-GB" sz="3400" dirty="0"/>
              <a:t>Mentally rehearse how you will deliver the news. You may wish to practice out </a:t>
            </a:r>
            <a:r>
              <a:rPr lang="en-GB" sz="3400" dirty="0" smtClean="0"/>
              <a:t>loud.</a:t>
            </a:r>
            <a:endParaRPr lang="en-GB" sz="3400" dirty="0"/>
          </a:p>
          <a:p>
            <a:pPr algn="l" rtl="0">
              <a:buNone/>
            </a:pPr>
            <a:endParaRPr lang="en-GB" sz="3400" dirty="0"/>
          </a:p>
          <a:p>
            <a:pPr algn="l" rtl="0"/>
            <a:r>
              <a:rPr lang="en-GB" sz="3400" dirty="0"/>
              <a:t> Script specific words &amp; phrases to use or to avoid </a:t>
            </a:r>
          </a:p>
          <a:p>
            <a:pPr algn="l" rtl="0">
              <a:buNone/>
            </a:pPr>
            <a:endParaRPr lang="en-GB" sz="3400" dirty="0"/>
          </a:p>
          <a:p>
            <a:pPr algn="l" rtl="0"/>
            <a:r>
              <a:rPr lang="en-GB" sz="3400" dirty="0"/>
              <a:t>Be prepared emotionally</a:t>
            </a:r>
          </a:p>
          <a:p>
            <a:pPr algn="l" rtl="0" eaLnBrk="1" hangingPunct="1">
              <a:lnSpc>
                <a:spcPct val="90000"/>
              </a:lnSpc>
            </a:pPr>
            <a:endParaRPr lang="en-GB"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rtl="0"/>
            <a:r>
              <a:rPr lang="en-GB" sz="2800" b="1" dirty="0" smtClean="0">
                <a:solidFill>
                  <a:schemeClr val="accent5">
                    <a:lumMod val="60000"/>
                    <a:lumOff val="40000"/>
                  </a:schemeClr>
                </a:solidFill>
              </a:rPr>
              <a:t>B</a:t>
            </a:r>
            <a:r>
              <a:rPr lang="en-GB" sz="2800" b="1" dirty="0" smtClean="0">
                <a:solidFill>
                  <a:schemeClr val="bg1">
                    <a:lumMod val="65000"/>
                  </a:schemeClr>
                </a:solidFill>
              </a:rPr>
              <a:t>uild a Therapeutic Environment/Relationship</a:t>
            </a:r>
            <a:endParaRPr lang="x-none" sz="2800" dirty="0">
              <a:solidFill>
                <a:schemeClr val="bg1">
                  <a:lumMod val="65000"/>
                </a:schemeClr>
              </a:solidFill>
            </a:endParaRPr>
          </a:p>
        </p:txBody>
      </p:sp>
      <p:sp>
        <p:nvSpPr>
          <p:cNvPr id="5" name="Rectangle 3"/>
          <p:cNvSpPr>
            <a:spLocks noGrp="1" noChangeArrowheads="1"/>
          </p:cNvSpPr>
          <p:nvPr>
            <p:ph sz="quarter" idx="1"/>
          </p:nvPr>
        </p:nvSpPr>
        <p:spPr>
          <a:xfrm>
            <a:off x="611560" y="1491630"/>
            <a:ext cx="8120062" cy="3451448"/>
          </a:xfrm>
          <a:ln w="25400">
            <a:solidFill>
              <a:schemeClr val="accent5">
                <a:lumMod val="40000"/>
                <a:lumOff val="60000"/>
              </a:schemeClr>
            </a:solidFill>
          </a:ln>
        </p:spPr>
        <p:txBody>
          <a:bodyPr>
            <a:normAutofit/>
          </a:bodyPr>
          <a:lstStyle/>
          <a:p>
            <a:pPr algn="just" rtl="0" eaLnBrk="1" hangingPunct="1">
              <a:lnSpc>
                <a:spcPct val="120000"/>
              </a:lnSpc>
            </a:pPr>
            <a:r>
              <a:rPr lang="en-GB" sz="1800" dirty="0" smtClean="0">
                <a:latin typeface="+mj-lt"/>
              </a:rPr>
              <a:t>Introduce yourself to everyone present.</a:t>
            </a:r>
          </a:p>
          <a:p>
            <a:pPr algn="just" rtl="0">
              <a:lnSpc>
                <a:spcPct val="120000"/>
              </a:lnSpc>
            </a:pPr>
            <a:r>
              <a:rPr lang="en-GB" sz="1800" dirty="0"/>
              <a:t>Determine the patient’s preferences for what and how much he/she wants to know</a:t>
            </a:r>
            <a:r>
              <a:rPr lang="en-GB" sz="1800" dirty="0" smtClean="0"/>
              <a:t>. </a:t>
            </a:r>
          </a:p>
          <a:p>
            <a:pPr algn="just" rtl="0">
              <a:lnSpc>
                <a:spcPct val="120000"/>
              </a:lnSpc>
            </a:pPr>
            <a:r>
              <a:rPr lang="en-US" sz="1800" dirty="0"/>
              <a:t>When possible, have family members or other supportive persons present.</a:t>
            </a:r>
            <a:endParaRPr lang="en-GB" sz="1800" dirty="0"/>
          </a:p>
          <a:p>
            <a:pPr algn="just" rtl="0">
              <a:lnSpc>
                <a:spcPct val="120000"/>
              </a:lnSpc>
            </a:pPr>
            <a:r>
              <a:rPr lang="en-US" sz="1800" dirty="0"/>
              <a:t>Foreshadow the bad news, “I'm sorry, but I have bad news.</a:t>
            </a:r>
            <a:r>
              <a:rPr lang="en-US" sz="1800" dirty="0" smtClean="0"/>
              <a:t>”</a:t>
            </a:r>
          </a:p>
          <a:p>
            <a:pPr algn="just" rtl="0">
              <a:lnSpc>
                <a:spcPct val="120000"/>
              </a:lnSpc>
            </a:pPr>
            <a:r>
              <a:rPr lang="en-GB" sz="1800" dirty="0" smtClean="0"/>
              <a:t>Use touch where appropriate.</a:t>
            </a:r>
          </a:p>
          <a:p>
            <a:pPr algn="just" rtl="0">
              <a:lnSpc>
                <a:spcPct val="120000"/>
              </a:lnSpc>
              <a:buFont typeface="Wingdings" pitchFamily="2" charset="2"/>
              <a:buChar char="q"/>
            </a:pPr>
            <a:r>
              <a:rPr lang="en-GB" sz="1800" dirty="0" smtClean="0"/>
              <a:t>Avoid inappropriate humour.</a:t>
            </a:r>
          </a:p>
          <a:p>
            <a:pPr algn="just" rtl="0">
              <a:lnSpc>
                <a:spcPct val="120000"/>
              </a:lnSpc>
              <a:buFont typeface="Wingdings" pitchFamily="2" charset="2"/>
              <a:buChar char="q"/>
            </a:pPr>
            <a:r>
              <a:rPr lang="en-US" sz="1800" dirty="0" smtClean="0"/>
              <a:t>Assure </a:t>
            </a:r>
            <a:r>
              <a:rPr lang="en-US" sz="1800" dirty="0"/>
              <a:t>the patient you will be </a:t>
            </a:r>
            <a:r>
              <a:rPr lang="en-US" sz="1800" dirty="0" smtClean="0"/>
              <a:t>available</a:t>
            </a:r>
            <a:endParaRPr lang="en-GB" sz="1800" dirty="0"/>
          </a:p>
        </p:txBody>
      </p:sp>
      <p:sp>
        <p:nvSpPr>
          <p:cNvPr id="6" name="TextBox 5"/>
          <p:cNvSpPr txBox="1"/>
          <p:nvPr/>
        </p:nvSpPr>
        <p:spPr>
          <a:xfrm>
            <a:off x="611560" y="1491630"/>
            <a:ext cx="7272808" cy="3247043"/>
          </a:xfrm>
          <a:prstGeom prst="rect">
            <a:avLst/>
          </a:prstGeom>
          <a:solidFill>
            <a:schemeClr val="bg1">
              <a:lumMod val="65000"/>
            </a:schemeClr>
          </a:solidFill>
        </p:spPr>
        <p:txBody>
          <a:bodyPr wrap="square" rtlCol="1">
            <a:spAutoFit/>
          </a:bodyPr>
          <a:lstStyle/>
          <a:p>
            <a:pPr algn="just"/>
            <a:endParaRPr lang="en-US" dirty="0" smtClean="0"/>
          </a:p>
          <a:p>
            <a:pPr algn="just"/>
            <a:r>
              <a:rPr lang="en-US" dirty="0" smtClean="0"/>
              <a:t>In the patients with </a:t>
            </a:r>
            <a:r>
              <a:rPr lang="en-US" u="sng" dirty="0" err="1" smtClean="0"/>
              <a:t>breastcancer</a:t>
            </a:r>
            <a:r>
              <a:rPr lang="en-US" u="sng" dirty="0" smtClean="0"/>
              <a:t> or melanoma</a:t>
            </a:r>
            <a:r>
              <a:rPr lang="en-US" dirty="0" smtClean="0"/>
              <a:t>, </a:t>
            </a:r>
            <a:r>
              <a:rPr lang="en-US" sz="2400" b="1" dirty="0" smtClean="0">
                <a:solidFill>
                  <a:srgbClr val="660033"/>
                </a:solidFill>
              </a:rPr>
              <a:t>57% </a:t>
            </a:r>
            <a:r>
              <a:rPr lang="en-US" dirty="0" smtClean="0"/>
              <a:t>wanted to discuss </a:t>
            </a:r>
            <a:r>
              <a:rPr lang="en-US" b="1" dirty="0" smtClean="0"/>
              <a:t>life expectancy</a:t>
            </a:r>
            <a:r>
              <a:rPr lang="en-US" dirty="0" smtClean="0"/>
              <a:t>, although only </a:t>
            </a:r>
            <a:r>
              <a:rPr lang="en-US" sz="2400" b="1" dirty="0" smtClean="0">
                <a:solidFill>
                  <a:schemeClr val="accent1"/>
                </a:solidFill>
              </a:rPr>
              <a:t>27%</a:t>
            </a:r>
            <a:r>
              <a:rPr lang="en-US" dirty="0" smtClean="0"/>
              <a:t>of physicians actually did.</a:t>
            </a:r>
          </a:p>
          <a:p>
            <a:endParaRPr lang="en-US" dirty="0" smtClean="0"/>
          </a:p>
          <a:p>
            <a:pPr algn="just"/>
            <a:r>
              <a:rPr lang="en-US" sz="2800" b="1" dirty="0" smtClean="0">
                <a:solidFill>
                  <a:schemeClr val="accent1"/>
                </a:solidFill>
              </a:rPr>
              <a:t>63% </a:t>
            </a:r>
            <a:r>
              <a:rPr lang="en-US" dirty="0" smtClean="0"/>
              <a:t>wanted to discuss the effects of cancer on other aspects of life, yet only </a:t>
            </a:r>
            <a:r>
              <a:rPr lang="en-US" sz="2800" b="1" dirty="0" smtClean="0">
                <a:solidFill>
                  <a:srgbClr val="660033"/>
                </a:solidFill>
              </a:rPr>
              <a:t>35% </a:t>
            </a:r>
            <a:r>
              <a:rPr lang="en-US" dirty="0" smtClean="0"/>
              <a:t>reported having these discussions.</a:t>
            </a:r>
          </a:p>
          <a:p>
            <a:endParaRPr lang="en-US" dirty="0" smtClean="0"/>
          </a:p>
          <a:p>
            <a:endParaRPr lang="en-US" dirty="0"/>
          </a:p>
          <a:p>
            <a:endParaRPr lang="en-US" dirty="0" smtClean="0"/>
          </a:p>
          <a:p>
            <a:r>
              <a:rPr lang="en-US" sz="1100" i="1" dirty="0" smtClean="0"/>
              <a:t>-Anthony L Back, J Randall Curtis. West J Med. 2002 May</a:t>
            </a:r>
            <a:endParaRPr lang="x-none" sz="1100" i="1" dirty="0"/>
          </a:p>
        </p:txBody>
      </p:sp>
      <p:pic>
        <p:nvPicPr>
          <p:cNvPr id="7170" name="Picture 2" descr="http://img2.timeinc.net/health/images/slides/doctor-patient-heart-400x400.jpg">
            <a:hlinkClick r:id="rId2"/>
          </p:cNvPr>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020272" y="3435846"/>
            <a:ext cx="1296144" cy="1296144"/>
          </a:xfrm>
          <a:prstGeom prst="rect">
            <a:avLst/>
          </a:prstGeom>
          <a:ln>
            <a:noFill/>
          </a:ln>
          <a:effectLst>
            <a:softEdge rad="112500"/>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500" fill="hold"/>
                                        <p:tgtEl>
                                          <p:spTgt spid="5">
                                            <p:bg/>
                                          </p:spTgt>
                                        </p:tgtEl>
                                        <p:attrNameLst>
                                          <p:attrName>ppt_w</p:attrName>
                                        </p:attrNameLst>
                                      </p:cBhvr>
                                      <p:tavLst>
                                        <p:tav tm="0">
                                          <p:val>
                                            <p:fltVal val="0"/>
                                          </p:val>
                                        </p:tav>
                                        <p:tav tm="100000">
                                          <p:val>
                                            <p:strVal val="#ppt_w"/>
                                          </p:val>
                                        </p:tav>
                                      </p:tavLst>
                                    </p:anim>
                                    <p:anim calcmode="lin" valueType="num">
                                      <p:cBhvr>
                                        <p:cTn id="8" dur="500" fill="hold"/>
                                        <p:tgtEl>
                                          <p:spTgt spid="5">
                                            <p:bg/>
                                          </p:spTgt>
                                        </p:tgtEl>
                                        <p:attrNameLst>
                                          <p:attrName>ppt_h</p:attrName>
                                        </p:attrNameLst>
                                      </p:cBhvr>
                                      <p:tavLst>
                                        <p:tav tm="0">
                                          <p:val>
                                            <p:fltVal val="0"/>
                                          </p:val>
                                        </p:tav>
                                        <p:tav tm="100000">
                                          <p:val>
                                            <p:strVal val="#ppt_h"/>
                                          </p:val>
                                        </p:tav>
                                      </p:tavLst>
                                    </p:anim>
                                    <p:animEffect transition="in" filter="fade">
                                      <p:cBhvr>
                                        <p:cTn id="9" dur="500"/>
                                        <p:tgtEl>
                                          <p:spTgt spid="5">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p:cTn id="21"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 calcmode="lin" valueType="num">
                                      <p:cBhvr>
                                        <p:cTn id="28"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5">
                                            <p:txEl>
                                              <p:pRg st="2" end="2"/>
                                            </p:txEl>
                                          </p:spTgt>
                                        </p:tgtEl>
                                      </p:cBhvr>
                                    </p:animEffect>
                                  </p:childTnLst>
                                </p:cTn>
                              </p:par>
                              <p:par>
                                <p:cTn id="31" presetID="10" presetClass="exit" presetSubtype="0" fill="hold" nodeType="withEffect">
                                  <p:stCondLst>
                                    <p:cond delay="0"/>
                                  </p:stCondLst>
                                  <p:childTnLst>
                                    <p:animEffect transition="out" filter="fade">
                                      <p:cBhvr>
                                        <p:cTn id="32" dur="500"/>
                                        <p:tgtEl>
                                          <p:spTgt spid="7170"/>
                                        </p:tgtEl>
                                      </p:cBhvr>
                                    </p:animEffect>
                                    <p:set>
                                      <p:cBhvr>
                                        <p:cTn id="33" dur="1" fill="hold">
                                          <p:stCondLst>
                                            <p:cond delay="499"/>
                                          </p:stCondLst>
                                        </p:cTn>
                                        <p:tgtEl>
                                          <p:spTgt spid="7170"/>
                                        </p:tgtEl>
                                        <p:attrNameLst>
                                          <p:attrName>style.visibility</p:attrName>
                                        </p:attrNameLst>
                                      </p:cBhvr>
                                      <p:to>
                                        <p:strVal val="hidden"/>
                                      </p:to>
                                    </p:set>
                                  </p:childTnLst>
                                </p:cTn>
                              </p:par>
                              <p:par>
                                <p:cTn id="34" presetID="12" presetClass="entr" presetSubtype="4"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slide(fromBottom)">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grpId="1" nodeType="clickEffect">
                                  <p:stCondLst>
                                    <p:cond delay="0"/>
                                  </p:stCondLst>
                                  <p:childTnLst>
                                    <p:anim calcmode="lin" valueType="num">
                                      <p:cBhvr additive="base">
                                        <p:cTn id="40" dur="500"/>
                                        <p:tgtEl>
                                          <p:spTgt spid="6"/>
                                        </p:tgtEl>
                                        <p:attrNameLst>
                                          <p:attrName>ppt_x</p:attrName>
                                        </p:attrNameLst>
                                      </p:cBhvr>
                                      <p:tavLst>
                                        <p:tav tm="0">
                                          <p:val>
                                            <p:strVal val="ppt_x"/>
                                          </p:val>
                                        </p:tav>
                                        <p:tav tm="100000">
                                          <p:val>
                                            <p:strVal val="ppt_x"/>
                                          </p:val>
                                        </p:tav>
                                      </p:tavLst>
                                    </p:anim>
                                    <p:anim calcmode="lin" valueType="num">
                                      <p:cBhvr additive="base">
                                        <p:cTn id="41" dur="500"/>
                                        <p:tgtEl>
                                          <p:spTgt spid="6"/>
                                        </p:tgtEl>
                                        <p:attrNameLst>
                                          <p:attrName>ppt_y</p:attrName>
                                        </p:attrNameLst>
                                      </p:cBhvr>
                                      <p:tavLst>
                                        <p:tav tm="0">
                                          <p:val>
                                            <p:strVal val="ppt_y"/>
                                          </p:val>
                                        </p:tav>
                                        <p:tav tm="100000">
                                          <p:val>
                                            <p:strVal val="1+ppt_h/2"/>
                                          </p:val>
                                        </p:tav>
                                      </p:tavLst>
                                    </p:anim>
                                    <p:set>
                                      <p:cBhvr>
                                        <p:cTn id="42" dur="1" fill="hold">
                                          <p:stCondLst>
                                            <p:cond delay="499"/>
                                          </p:stCondLst>
                                        </p:cTn>
                                        <p:tgtEl>
                                          <p:spTgt spid="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0" fill="hold" grpId="0" nodeType="clickEffect">
                                  <p:stCondLst>
                                    <p:cond delay="0"/>
                                  </p:stCondLst>
                                  <p:childTnLst>
                                    <p:set>
                                      <p:cBhvr>
                                        <p:cTn id="46" dur="1" fill="hold">
                                          <p:stCondLst>
                                            <p:cond delay="0"/>
                                          </p:stCondLst>
                                        </p:cTn>
                                        <p:tgtEl>
                                          <p:spTgt spid="5">
                                            <p:txEl>
                                              <p:pRg st="3" end="3"/>
                                            </p:txEl>
                                          </p:spTgt>
                                        </p:tgtEl>
                                        <p:attrNameLst>
                                          <p:attrName>style.visibility</p:attrName>
                                        </p:attrNameLst>
                                      </p:cBhvr>
                                      <p:to>
                                        <p:strVal val="visible"/>
                                      </p:to>
                                    </p:set>
                                    <p:anim calcmode="lin" valueType="num">
                                      <p:cBhvr>
                                        <p:cTn id="47"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48"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49" dur="500"/>
                                        <p:tgtEl>
                                          <p:spTgt spid="5">
                                            <p:txEl>
                                              <p:pRg st="3" end="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0" fill="hold" grpId="0" nodeType="clickEffect">
                                  <p:stCondLst>
                                    <p:cond delay="0"/>
                                  </p:stCondLst>
                                  <p:childTnLst>
                                    <p:set>
                                      <p:cBhvr>
                                        <p:cTn id="53" dur="1" fill="hold">
                                          <p:stCondLst>
                                            <p:cond delay="0"/>
                                          </p:stCondLst>
                                        </p:cTn>
                                        <p:tgtEl>
                                          <p:spTgt spid="5">
                                            <p:txEl>
                                              <p:pRg st="4" end="4"/>
                                            </p:txEl>
                                          </p:spTgt>
                                        </p:tgtEl>
                                        <p:attrNameLst>
                                          <p:attrName>style.visibility</p:attrName>
                                        </p:attrNameLst>
                                      </p:cBhvr>
                                      <p:to>
                                        <p:strVal val="visible"/>
                                      </p:to>
                                    </p:set>
                                    <p:anim calcmode="lin" valueType="num">
                                      <p:cBhvr>
                                        <p:cTn id="54"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55"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56" dur="500"/>
                                        <p:tgtEl>
                                          <p:spTgt spid="5">
                                            <p:txEl>
                                              <p:pRg st="4" end="4"/>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0" fill="hold" grpId="0" nodeType="clickEffect">
                                  <p:stCondLst>
                                    <p:cond delay="0"/>
                                  </p:stCondLst>
                                  <p:childTnLst>
                                    <p:set>
                                      <p:cBhvr>
                                        <p:cTn id="60" dur="1" fill="hold">
                                          <p:stCondLst>
                                            <p:cond delay="0"/>
                                          </p:stCondLst>
                                        </p:cTn>
                                        <p:tgtEl>
                                          <p:spTgt spid="5">
                                            <p:txEl>
                                              <p:pRg st="5" end="5"/>
                                            </p:txEl>
                                          </p:spTgt>
                                        </p:tgtEl>
                                        <p:attrNameLst>
                                          <p:attrName>style.visibility</p:attrName>
                                        </p:attrNameLst>
                                      </p:cBhvr>
                                      <p:to>
                                        <p:strVal val="visible"/>
                                      </p:to>
                                    </p:set>
                                    <p:anim calcmode="lin" valueType="num">
                                      <p:cBhvr>
                                        <p:cTn id="61"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62"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63" dur="500"/>
                                        <p:tgtEl>
                                          <p:spTgt spid="5">
                                            <p:txEl>
                                              <p:pRg st="5" end="5"/>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0" fill="hold" grpId="0" nodeType="clickEffect">
                                  <p:stCondLst>
                                    <p:cond delay="0"/>
                                  </p:stCondLst>
                                  <p:childTnLst>
                                    <p:set>
                                      <p:cBhvr>
                                        <p:cTn id="67" dur="1" fill="hold">
                                          <p:stCondLst>
                                            <p:cond delay="0"/>
                                          </p:stCondLst>
                                        </p:cTn>
                                        <p:tgtEl>
                                          <p:spTgt spid="5">
                                            <p:txEl>
                                              <p:pRg st="6" end="6"/>
                                            </p:txEl>
                                          </p:spTgt>
                                        </p:tgtEl>
                                        <p:attrNameLst>
                                          <p:attrName>style.visibility</p:attrName>
                                        </p:attrNameLst>
                                      </p:cBhvr>
                                      <p:to>
                                        <p:strVal val="visible"/>
                                      </p:to>
                                    </p:set>
                                    <p:anim calcmode="lin" valueType="num">
                                      <p:cBhvr>
                                        <p:cTn id="68"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69"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70"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6" grpId="0" animBg="1"/>
      <p:bldP spid="6" grpId="1" animBg="1"/>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chemeClr val="accent4">
                    <a:lumMod val="60000"/>
                    <a:lumOff val="40000"/>
                  </a:schemeClr>
                </a:solidFill>
              </a:rPr>
              <a:t>C</a:t>
            </a:r>
            <a:r>
              <a:rPr lang="en-GB" b="1" dirty="0" smtClean="0"/>
              <a:t>ommunicate Well</a:t>
            </a:r>
            <a:endParaRPr lang="x-none" dirty="0"/>
          </a:p>
        </p:txBody>
      </p:sp>
      <p:sp>
        <p:nvSpPr>
          <p:cNvPr id="4" name="Content Placeholder 3"/>
          <p:cNvSpPr>
            <a:spLocks noGrp="1"/>
          </p:cNvSpPr>
          <p:nvPr>
            <p:ph sz="quarter" idx="1"/>
          </p:nvPr>
        </p:nvSpPr>
        <p:spPr>
          <a:xfrm>
            <a:off x="683568" y="1491630"/>
            <a:ext cx="8119541" cy="3340633"/>
          </a:xfrm>
          <a:ln w="22225">
            <a:solidFill>
              <a:schemeClr val="accent4">
                <a:lumMod val="60000"/>
                <a:lumOff val="40000"/>
              </a:schemeClr>
            </a:solidFill>
          </a:ln>
        </p:spPr>
        <p:txBody>
          <a:bodyPr>
            <a:normAutofit fontScale="40000" lnSpcReduction="20000"/>
          </a:bodyPr>
          <a:lstStyle/>
          <a:p>
            <a:pPr algn="l" rtl="0">
              <a:lnSpc>
                <a:spcPct val="90000"/>
              </a:lnSpc>
            </a:pPr>
            <a:r>
              <a:rPr lang="en-GB" sz="3600" dirty="0" smtClean="0"/>
              <a:t>Speak frankly but compassionately.</a:t>
            </a:r>
          </a:p>
          <a:p>
            <a:pPr marL="114300" indent="0" algn="l" rtl="0">
              <a:lnSpc>
                <a:spcPct val="90000"/>
              </a:lnSpc>
              <a:buNone/>
            </a:pPr>
            <a:endParaRPr lang="en-GB" sz="3600" dirty="0" smtClean="0"/>
          </a:p>
          <a:p>
            <a:pPr algn="l" rtl="0">
              <a:lnSpc>
                <a:spcPct val="90000"/>
              </a:lnSpc>
            </a:pPr>
            <a:r>
              <a:rPr lang="en-GB" sz="3600" dirty="0" smtClean="0"/>
              <a:t>Avoid medical jargon.</a:t>
            </a:r>
          </a:p>
          <a:p>
            <a:pPr marL="114300" indent="0" algn="l" rtl="0">
              <a:lnSpc>
                <a:spcPct val="90000"/>
              </a:lnSpc>
              <a:buNone/>
            </a:pPr>
            <a:endParaRPr lang="en-GB" sz="3600" dirty="0" smtClean="0"/>
          </a:p>
          <a:p>
            <a:pPr algn="l" rtl="0">
              <a:lnSpc>
                <a:spcPct val="90000"/>
              </a:lnSpc>
            </a:pPr>
            <a:r>
              <a:rPr lang="en-GB" sz="3600" dirty="0" smtClean="0"/>
              <a:t>Allow silence &amp; tears; proceed at patient’s pace.</a:t>
            </a:r>
          </a:p>
          <a:p>
            <a:pPr algn="l" rtl="0">
              <a:lnSpc>
                <a:spcPct val="90000"/>
              </a:lnSpc>
            </a:pPr>
            <a:endParaRPr lang="en-GB" sz="3600" dirty="0" smtClean="0"/>
          </a:p>
          <a:p>
            <a:pPr algn="l" rtl="0">
              <a:lnSpc>
                <a:spcPct val="90000"/>
              </a:lnSpc>
            </a:pPr>
            <a:r>
              <a:rPr lang="en-GB" sz="3600" dirty="0" smtClean="0"/>
              <a:t>Have the patient describe his/her understanding of the information given.</a:t>
            </a:r>
          </a:p>
          <a:p>
            <a:pPr algn="l" rtl="0">
              <a:lnSpc>
                <a:spcPct val="90000"/>
              </a:lnSpc>
            </a:pPr>
            <a:endParaRPr lang="en-GB" sz="3600" dirty="0" smtClean="0"/>
          </a:p>
          <a:p>
            <a:pPr algn="l" rtl="0">
              <a:lnSpc>
                <a:spcPct val="90000"/>
              </a:lnSpc>
            </a:pPr>
            <a:r>
              <a:rPr lang="en-GB" sz="3600" dirty="0" smtClean="0"/>
              <a:t>Encourage questions.</a:t>
            </a:r>
          </a:p>
          <a:p>
            <a:pPr algn="l" rtl="0">
              <a:lnSpc>
                <a:spcPct val="90000"/>
              </a:lnSpc>
            </a:pPr>
            <a:endParaRPr lang="en-GB" sz="3600" dirty="0" smtClean="0"/>
          </a:p>
          <a:p>
            <a:pPr algn="l" rtl="0">
              <a:lnSpc>
                <a:spcPct val="90000"/>
              </a:lnSpc>
            </a:pPr>
            <a:r>
              <a:rPr lang="en-GB" sz="3600" dirty="0" smtClean="0"/>
              <a:t>Write things down &amp; provide written information.</a:t>
            </a:r>
          </a:p>
          <a:p>
            <a:pPr algn="l" rtl="0">
              <a:lnSpc>
                <a:spcPct val="90000"/>
              </a:lnSpc>
              <a:buNone/>
            </a:pPr>
            <a:endParaRPr lang="en-GB" sz="3600" dirty="0" smtClean="0"/>
          </a:p>
          <a:p>
            <a:pPr algn="l" rtl="0">
              <a:lnSpc>
                <a:spcPct val="90000"/>
              </a:lnSpc>
            </a:pPr>
            <a:r>
              <a:rPr lang="en-GB" sz="3600" dirty="0" smtClean="0"/>
              <a:t>Conclude each visit with a summary &amp; follow up plan.</a:t>
            </a:r>
          </a:p>
        </p:txBody>
      </p:sp>
      <p:pic>
        <p:nvPicPr>
          <p:cNvPr id="2050" name="Picture 2" descr="http://images.inmagine.com/img/sciencephotolibrary/spl005/spl005348.jpg">
            <a:hlinkClick r:id="rId2"/>
          </p:cNvPr>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660232" y="1635646"/>
            <a:ext cx="1986629" cy="2827412"/>
          </a:xfrm>
          <a:prstGeom prst="rect">
            <a:avLst/>
          </a:prstGeom>
          <a:ln>
            <a:noFill/>
          </a:ln>
          <a:effectLst>
            <a:softEdge rad="112500"/>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1000"/>
                                        <p:tgtEl>
                                          <p:spTgt spid="4">
                                            <p:txEl>
                                              <p:pRg st="6" end="6"/>
                                            </p:txEl>
                                          </p:spTgt>
                                        </p:tgtEl>
                                      </p:cBhvr>
                                    </p:animEffect>
                                    <p:anim calcmode="lin" valueType="num">
                                      <p:cBhvr>
                                        <p:cTn id="2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fade">
                                      <p:cBhvr>
                                        <p:cTn id="35" dur="1000"/>
                                        <p:tgtEl>
                                          <p:spTgt spid="4">
                                            <p:txEl>
                                              <p:pRg st="8" end="8"/>
                                            </p:txEl>
                                          </p:spTgt>
                                        </p:tgtEl>
                                      </p:cBhvr>
                                    </p:animEffect>
                                    <p:anim calcmode="lin" valueType="num">
                                      <p:cBhvr>
                                        <p:cTn id="36"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10" end="10"/>
                                            </p:txEl>
                                          </p:spTgt>
                                        </p:tgtEl>
                                        <p:attrNameLst>
                                          <p:attrName>style.visibility</p:attrName>
                                        </p:attrNameLst>
                                      </p:cBhvr>
                                      <p:to>
                                        <p:strVal val="visible"/>
                                      </p:to>
                                    </p:set>
                                    <p:animEffect transition="in" filter="fade">
                                      <p:cBhvr>
                                        <p:cTn id="42" dur="1000"/>
                                        <p:tgtEl>
                                          <p:spTgt spid="4">
                                            <p:txEl>
                                              <p:pRg st="10" end="10"/>
                                            </p:txEl>
                                          </p:spTgt>
                                        </p:tgtEl>
                                      </p:cBhvr>
                                    </p:animEffect>
                                    <p:anim calcmode="lin" valueType="num">
                                      <p:cBhvr>
                                        <p:cTn id="43"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12" end="12"/>
                                            </p:txEl>
                                          </p:spTgt>
                                        </p:tgtEl>
                                        <p:attrNameLst>
                                          <p:attrName>style.visibility</p:attrName>
                                        </p:attrNameLst>
                                      </p:cBhvr>
                                      <p:to>
                                        <p:strVal val="visible"/>
                                      </p:to>
                                    </p:set>
                                    <p:animEffect transition="in" filter="fade">
                                      <p:cBhvr>
                                        <p:cTn id="49" dur="1000"/>
                                        <p:tgtEl>
                                          <p:spTgt spid="4">
                                            <p:txEl>
                                              <p:pRg st="12" end="12"/>
                                            </p:txEl>
                                          </p:spTgt>
                                        </p:tgtEl>
                                      </p:cBhvr>
                                    </p:animEffect>
                                    <p:anim calcmode="lin" valueType="num">
                                      <p:cBhvr>
                                        <p:cTn id="50" dur="1000" fill="hold"/>
                                        <p:tgtEl>
                                          <p:spTgt spid="4">
                                            <p:txEl>
                                              <p:pRg st="12" end="12"/>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600" b="1" dirty="0" smtClean="0">
                <a:solidFill>
                  <a:schemeClr val="accent6">
                    <a:lumMod val="75000"/>
                  </a:schemeClr>
                </a:solidFill>
              </a:rPr>
              <a:t>D</a:t>
            </a:r>
            <a:r>
              <a:rPr lang="en-GB" sz="3600" b="1" dirty="0" smtClean="0"/>
              <a:t>eal With Patient and Family Reactions </a:t>
            </a:r>
            <a:endParaRPr lang="x-none" sz="3600" dirty="0"/>
          </a:p>
        </p:txBody>
      </p:sp>
      <p:sp>
        <p:nvSpPr>
          <p:cNvPr id="4" name="Content Placeholder 3"/>
          <p:cNvSpPr>
            <a:spLocks noGrp="1"/>
          </p:cNvSpPr>
          <p:nvPr>
            <p:ph sz="quarter" idx="1"/>
          </p:nvPr>
        </p:nvSpPr>
        <p:spPr>
          <a:xfrm>
            <a:off x="755576" y="1563638"/>
            <a:ext cx="7975525" cy="3268625"/>
          </a:xfrm>
          <a:ln w="25400">
            <a:solidFill>
              <a:schemeClr val="accent6">
                <a:lumMod val="75000"/>
              </a:schemeClr>
            </a:solidFill>
          </a:ln>
        </p:spPr>
        <p:txBody>
          <a:bodyPr>
            <a:normAutofit fontScale="62500" lnSpcReduction="20000"/>
          </a:bodyPr>
          <a:lstStyle/>
          <a:p>
            <a:pPr algn="l" rtl="0"/>
            <a:r>
              <a:rPr lang="en-GB" sz="3600" dirty="0" smtClean="0"/>
              <a:t>Assess &amp; respond to emotional reactions. </a:t>
            </a:r>
          </a:p>
          <a:p>
            <a:pPr algn="l" rtl="0"/>
            <a:endParaRPr lang="en-GB" sz="3600" dirty="0" smtClean="0"/>
          </a:p>
          <a:p>
            <a:pPr algn="l" rtl="0"/>
            <a:r>
              <a:rPr lang="en-GB" sz="3600" dirty="0" smtClean="0"/>
              <a:t>Be aware of cognitive coping (denial, blame, guilt, disbelief, acceptance, intellectualization). </a:t>
            </a:r>
          </a:p>
          <a:p>
            <a:pPr marL="0" indent="0" algn="l" rtl="0">
              <a:buNone/>
            </a:pPr>
            <a:endParaRPr lang="en-GB" sz="3600" dirty="0" smtClean="0"/>
          </a:p>
          <a:p>
            <a:pPr algn="l" rtl="0"/>
            <a:r>
              <a:rPr lang="en-GB" sz="3600" dirty="0" smtClean="0"/>
              <a:t>Be empathetic; it is appropriate to say: “I’m sorry”</a:t>
            </a:r>
          </a:p>
          <a:p>
            <a:pPr marL="0" indent="0" algn="l" rtl="0">
              <a:buNone/>
            </a:pPr>
            <a:r>
              <a:rPr lang="en-GB" sz="3600" dirty="0" smtClean="0"/>
              <a:t> or “I don’t know”. </a:t>
            </a:r>
          </a:p>
          <a:p>
            <a:pPr algn="l" rtl="0"/>
            <a:endParaRPr lang="en-GB" sz="3600" dirty="0" smtClean="0"/>
          </a:p>
          <a:p>
            <a:pPr algn="l" rtl="0"/>
            <a:r>
              <a:rPr lang="en-GB" sz="3600" dirty="0" smtClean="0"/>
              <a:t>Don’t argue or criticize colleagues.</a:t>
            </a:r>
          </a:p>
          <a:p>
            <a:pPr algn="l" rtl="0"/>
            <a:endParaRPr lang="x-none" dirty="0"/>
          </a:p>
        </p:txBody>
      </p:sp>
      <p:pic>
        <p:nvPicPr>
          <p:cNvPr id="8194" name="Picture 2" descr="https://encrypted-tbn3.gstatic.com/images?q=tbn:ANd9GcTfEOuWuadNR2sGpsziOJAH8prFDsONRmAFqUII8KpWn-yMnWcd">
            <a:hlinkClick r:id="rId2"/>
          </p:cNvPr>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308304" y="3435846"/>
            <a:ext cx="1375395" cy="1375396"/>
          </a:xfrm>
          <a:prstGeom prst="rect">
            <a:avLst/>
          </a:prstGeom>
          <a:ln>
            <a:noFill/>
          </a:ln>
          <a:effectLst>
            <a:softEdge rad="112500"/>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4400" b="1" dirty="0" smtClean="0">
                <a:solidFill>
                  <a:schemeClr val="accent6">
                    <a:lumMod val="60000"/>
                    <a:lumOff val="40000"/>
                  </a:schemeClr>
                </a:solidFill>
              </a:rPr>
              <a:t>E</a:t>
            </a:r>
            <a:r>
              <a:rPr lang="en-GB" sz="4400" b="1" dirty="0" smtClean="0"/>
              <a:t>ncourage and Validate Emotions </a:t>
            </a:r>
            <a:endParaRPr lang="x-none" dirty="0"/>
          </a:p>
        </p:txBody>
      </p:sp>
      <p:sp>
        <p:nvSpPr>
          <p:cNvPr id="4" name="Content Placeholder 3"/>
          <p:cNvSpPr>
            <a:spLocks noGrp="1"/>
          </p:cNvSpPr>
          <p:nvPr>
            <p:ph sz="quarter" idx="1"/>
          </p:nvPr>
        </p:nvSpPr>
        <p:spPr>
          <a:xfrm>
            <a:off x="251520" y="1712589"/>
            <a:ext cx="7975525" cy="3451449"/>
          </a:xfrm>
        </p:spPr>
        <p:txBody>
          <a:bodyPr>
            <a:noAutofit/>
          </a:bodyPr>
          <a:lstStyle/>
          <a:p>
            <a:pPr algn="l" rtl="0">
              <a:lnSpc>
                <a:spcPct val="50000"/>
              </a:lnSpc>
            </a:pPr>
            <a:r>
              <a:rPr lang="en-GB" sz="1800" dirty="0" smtClean="0"/>
              <a:t>Offer realistic hope.</a:t>
            </a:r>
          </a:p>
          <a:p>
            <a:pPr algn="l" rtl="0">
              <a:lnSpc>
                <a:spcPct val="50000"/>
              </a:lnSpc>
            </a:pPr>
            <a:endParaRPr lang="en-GB" sz="1800" dirty="0" smtClean="0"/>
          </a:p>
          <a:p>
            <a:pPr algn="l" rtl="0">
              <a:lnSpc>
                <a:spcPct val="50000"/>
              </a:lnSpc>
            </a:pPr>
            <a:r>
              <a:rPr lang="en-GB" sz="1800" dirty="0" smtClean="0"/>
              <a:t>Give adequate information to facilitate decision making.</a:t>
            </a:r>
          </a:p>
          <a:p>
            <a:pPr marL="0" indent="0" algn="l" rtl="0">
              <a:lnSpc>
                <a:spcPct val="50000"/>
              </a:lnSpc>
              <a:buNone/>
            </a:pPr>
            <a:r>
              <a:rPr lang="en-GB" sz="1800" dirty="0" smtClean="0"/>
              <a:t> </a:t>
            </a:r>
          </a:p>
          <a:p>
            <a:pPr algn="l" rtl="0">
              <a:lnSpc>
                <a:spcPct val="50000"/>
              </a:lnSpc>
            </a:pPr>
            <a:r>
              <a:rPr lang="en-GB" sz="1800" dirty="0" smtClean="0"/>
              <a:t>Inquire about the support systems in place.</a:t>
            </a:r>
          </a:p>
          <a:p>
            <a:pPr algn="l" rtl="0">
              <a:lnSpc>
                <a:spcPct val="50000"/>
              </a:lnSpc>
            </a:pPr>
            <a:endParaRPr lang="en-GB" sz="1800" dirty="0" smtClean="0"/>
          </a:p>
          <a:p>
            <a:pPr algn="l" rtl="0">
              <a:lnSpc>
                <a:spcPct val="80000"/>
              </a:lnSpc>
            </a:pPr>
            <a:r>
              <a:rPr lang="en-GB" sz="1800" dirty="0" smtClean="0"/>
              <a:t>Attend to your own needs during and following the delivery of bad news (counter-transference can be harmful).</a:t>
            </a:r>
          </a:p>
          <a:p>
            <a:pPr algn="l" rtl="0">
              <a:lnSpc>
                <a:spcPct val="50000"/>
              </a:lnSpc>
            </a:pPr>
            <a:endParaRPr lang="en-GB" sz="1800" dirty="0" smtClean="0"/>
          </a:p>
          <a:p>
            <a:pPr algn="l" rtl="0">
              <a:lnSpc>
                <a:spcPct val="90000"/>
              </a:lnSpc>
            </a:pPr>
            <a:r>
              <a:rPr lang="en-US" sz="1800" dirty="0"/>
              <a:t>Use interdisciplinary services to enhance patient care (e.g., hospice), but avoid using these as a means of disengaging from the relationship</a:t>
            </a:r>
            <a:r>
              <a:rPr lang="en-US" sz="1800" dirty="0" smtClean="0"/>
              <a:t>.</a:t>
            </a:r>
            <a:endParaRPr lang="en-GB" sz="1800" dirty="0" smtClean="0"/>
          </a:p>
        </p:txBody>
      </p:sp>
      <p:pic>
        <p:nvPicPr>
          <p:cNvPr id="6146" name="Picture 2" descr="http://image1.masterfile.com/em_w/02/68/56/679-02685690w.jpg">
            <a:hlinkClick r:id="rId2"/>
          </p:cNvPr>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524328" y="1344368"/>
            <a:ext cx="1656184" cy="1656184"/>
          </a:xfrm>
          <a:prstGeom prst="rect">
            <a:avLst/>
          </a:prstGeom>
          <a:ln>
            <a:noFill/>
          </a:ln>
          <a:effectLst>
            <a:softEdge rad="112500"/>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7"/>
          <p:cNvSpPr>
            <a:spLocks noGrp="1"/>
          </p:cNvSpPr>
          <p:nvPr>
            <p:ph type="title"/>
          </p:nvPr>
        </p:nvSpPr>
        <p:spPr>
          <a:xfrm>
            <a:off x="611560" y="555526"/>
            <a:ext cx="8153400" cy="1005840"/>
          </a:xfrm>
        </p:spPr>
        <p:txBody>
          <a:bodyPr>
            <a:normAutofit fontScale="90000"/>
          </a:bodyPr>
          <a:lstStyle/>
          <a:p>
            <a:r>
              <a:rPr lang="en-US" sz="4400" dirty="0" smtClean="0">
                <a:solidFill>
                  <a:srgbClr val="3068A5"/>
                </a:solidFill>
                <a:latin typeface="Agency FB" pitchFamily="34" charset="0"/>
              </a:rPr>
              <a:t/>
            </a:r>
            <a:br>
              <a:rPr lang="en-US" sz="4400" dirty="0" smtClean="0">
                <a:solidFill>
                  <a:srgbClr val="3068A5"/>
                </a:solidFill>
                <a:latin typeface="Agency FB" pitchFamily="34" charset="0"/>
              </a:rPr>
            </a:br>
            <a:r>
              <a:rPr lang="en-US" sz="4400" dirty="0" smtClean="0">
                <a:solidFill>
                  <a:srgbClr val="3068A5"/>
                </a:solidFill>
                <a:latin typeface="Agency FB" pitchFamily="34" charset="0"/>
              </a:rPr>
              <a:t/>
            </a:r>
            <a:br>
              <a:rPr lang="en-US" sz="4400" dirty="0" smtClean="0">
                <a:solidFill>
                  <a:srgbClr val="3068A5"/>
                </a:solidFill>
                <a:latin typeface="Agency FB" pitchFamily="34" charset="0"/>
              </a:rPr>
            </a:br>
            <a:r>
              <a:rPr lang="en-US" sz="4400" dirty="0" smtClean="0">
                <a:solidFill>
                  <a:srgbClr val="3068A5"/>
                </a:solidFill>
                <a:latin typeface="Agency FB" pitchFamily="34" charset="0"/>
              </a:rPr>
              <a:t/>
            </a:r>
            <a:br>
              <a:rPr lang="en-US" sz="4400" dirty="0" smtClean="0">
                <a:solidFill>
                  <a:srgbClr val="3068A5"/>
                </a:solidFill>
                <a:latin typeface="Agency FB" pitchFamily="34" charset="0"/>
              </a:rPr>
            </a:br>
            <a:r>
              <a:rPr lang="en-US" sz="4400" dirty="0" smtClean="0">
                <a:solidFill>
                  <a:srgbClr val="3068A5"/>
                </a:solidFill>
                <a:latin typeface="Agency FB" pitchFamily="34" charset="0"/>
              </a:rPr>
              <a:t/>
            </a:r>
            <a:br>
              <a:rPr lang="en-US" sz="4400" dirty="0" smtClean="0">
                <a:solidFill>
                  <a:srgbClr val="3068A5"/>
                </a:solidFill>
                <a:latin typeface="Agency FB" pitchFamily="34" charset="0"/>
              </a:rPr>
            </a:br>
            <a:r>
              <a:rPr lang="en-US" sz="4400" dirty="0" smtClean="0">
                <a:solidFill>
                  <a:srgbClr val="3068A5"/>
                </a:solidFill>
                <a:latin typeface="Agency FB" pitchFamily="34" charset="0"/>
              </a:rPr>
              <a:t/>
            </a:r>
            <a:br>
              <a:rPr lang="en-US" sz="4400" dirty="0" smtClean="0">
                <a:solidFill>
                  <a:srgbClr val="3068A5"/>
                </a:solidFill>
                <a:latin typeface="Agency FB" pitchFamily="34" charset="0"/>
              </a:rPr>
            </a:br>
            <a:r>
              <a:rPr lang="en-US" sz="4400" dirty="0" smtClean="0">
                <a:solidFill>
                  <a:srgbClr val="3068A5"/>
                </a:solidFill>
                <a:latin typeface="Agency FB" pitchFamily="34" charset="0"/>
              </a:rPr>
              <a:t>Objectives</a:t>
            </a:r>
            <a:r>
              <a:rPr lang="x-none" dirty="0" smtClean="0">
                <a:solidFill>
                  <a:srgbClr val="3068A5"/>
                </a:solidFill>
                <a:latin typeface="Agency FB" pitchFamily="34" charset="0"/>
              </a:rPr>
              <a:t/>
            </a:r>
            <a:br>
              <a:rPr lang="x-none" dirty="0" smtClean="0">
                <a:solidFill>
                  <a:srgbClr val="3068A5"/>
                </a:solidFill>
                <a:latin typeface="Agency FB" pitchFamily="34" charset="0"/>
              </a:rPr>
            </a:br>
            <a:endParaRPr lang="x-none" dirty="0"/>
          </a:p>
        </p:txBody>
      </p:sp>
      <p:sp>
        <p:nvSpPr>
          <p:cNvPr id="10" name="Content Placeholder 9"/>
          <p:cNvSpPr>
            <a:spLocks noGrp="1"/>
          </p:cNvSpPr>
          <p:nvPr>
            <p:ph sz="quarter" idx="1"/>
          </p:nvPr>
        </p:nvSpPr>
        <p:spPr>
          <a:xfrm>
            <a:off x="539552" y="1707654"/>
            <a:ext cx="8208912" cy="3200400"/>
          </a:xfrm>
        </p:spPr>
        <p:txBody>
          <a:bodyPr>
            <a:normAutofit/>
          </a:bodyPr>
          <a:lstStyle/>
          <a:p>
            <a:pPr algn="just" rtl="0">
              <a:buClr>
                <a:srgbClr val="C00000"/>
              </a:buClr>
              <a:buFont typeface="Arial" pitchFamily="34" charset="0"/>
              <a:buChar char="•"/>
            </a:pPr>
            <a:r>
              <a:rPr lang="en-US" sz="2400" b="1" dirty="0">
                <a:solidFill>
                  <a:srgbClr val="8E0000"/>
                </a:solidFill>
              </a:rPr>
              <a:t>Definition of bad news.</a:t>
            </a:r>
          </a:p>
          <a:p>
            <a:pPr algn="just" rtl="0">
              <a:buClr>
                <a:srgbClr val="C00000"/>
              </a:buClr>
              <a:buFont typeface="Arial" pitchFamily="34" charset="0"/>
              <a:buChar char="•"/>
            </a:pPr>
            <a:r>
              <a:rPr lang="en-US" sz="2400" b="1" dirty="0">
                <a:solidFill>
                  <a:srgbClr val="8E0000"/>
                </a:solidFill>
              </a:rPr>
              <a:t> Importance and difficulty of breaking bad news.</a:t>
            </a:r>
          </a:p>
          <a:p>
            <a:pPr algn="just" rtl="0">
              <a:buClr>
                <a:srgbClr val="C00000"/>
              </a:buClr>
              <a:buFont typeface="Arial" pitchFamily="34" charset="0"/>
              <a:buChar char="•"/>
            </a:pPr>
            <a:r>
              <a:rPr lang="en-US" sz="2400" b="1" dirty="0">
                <a:solidFill>
                  <a:srgbClr val="8E0000"/>
                </a:solidFill>
              </a:rPr>
              <a:t>To know what to do, how to do it, and what not to do as a future physician.</a:t>
            </a:r>
          </a:p>
          <a:p>
            <a:pPr algn="just" rtl="0">
              <a:buClr>
                <a:srgbClr val="C00000"/>
              </a:buClr>
              <a:buFont typeface="Arial" pitchFamily="34" charset="0"/>
              <a:buChar char="•"/>
            </a:pPr>
            <a:r>
              <a:rPr lang="en-US" sz="2400" b="1" dirty="0">
                <a:solidFill>
                  <a:srgbClr val="8E0000"/>
                </a:solidFill>
              </a:rPr>
              <a:t>Role of primary care physicians.</a:t>
            </a:r>
          </a:p>
          <a:p>
            <a:pPr algn="just" rtl="0">
              <a:buClr>
                <a:srgbClr val="C00000"/>
              </a:buClr>
              <a:buFont typeface="Arial" pitchFamily="34" charset="0"/>
              <a:buChar char="•"/>
            </a:pPr>
            <a:r>
              <a:rPr lang="en-US" sz="2400" b="1" dirty="0">
                <a:solidFill>
                  <a:srgbClr val="8E0000"/>
                </a:solidFill>
              </a:rPr>
              <a:t>Example of breaking bad news.</a:t>
            </a:r>
          </a:p>
          <a:p>
            <a:pPr algn="just" rtl="0">
              <a:buClr>
                <a:srgbClr val="C00000"/>
              </a:buClr>
              <a:buFont typeface="Arial" pitchFamily="34" charset="0"/>
              <a:buChar char="•"/>
            </a:pPr>
            <a:r>
              <a:rPr lang="en-US" sz="2400" b="1" dirty="0" smtClean="0">
                <a:solidFill>
                  <a:srgbClr val="8E0000"/>
                </a:solidFill>
              </a:rPr>
              <a:t>Scenarios &amp; </a:t>
            </a:r>
            <a:r>
              <a:rPr lang="en-US" sz="2400" b="1" dirty="0">
                <a:solidFill>
                  <a:srgbClr val="8E0000"/>
                </a:solidFill>
              </a:rPr>
              <a:t>Videos.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What to do? </a:t>
            </a:r>
            <a:endParaRPr lang="x-none" dirty="0"/>
          </a:p>
        </p:txBody>
      </p:sp>
      <p:sp>
        <p:nvSpPr>
          <p:cNvPr id="6" name="Text Placeholder 5"/>
          <p:cNvSpPr>
            <a:spLocks noGrp="1"/>
          </p:cNvSpPr>
          <p:nvPr>
            <p:ph type="body" idx="1"/>
          </p:nvPr>
        </p:nvSpPr>
        <p:spPr>
          <a:xfrm>
            <a:off x="395536" y="2067694"/>
            <a:ext cx="3960440" cy="2674590"/>
          </a:xfrm>
          <a:noFill/>
          <a:ln w="22225">
            <a:solidFill>
              <a:srgbClr val="660033"/>
            </a:solidFill>
          </a:ln>
        </p:spPr>
        <p:txBody>
          <a:bodyPr>
            <a:normAutofit fontScale="85000" lnSpcReduction="20000"/>
          </a:bodyPr>
          <a:lstStyle/>
          <a:p>
            <a:pPr algn="l" rtl="0">
              <a:lnSpc>
                <a:spcPct val="90000"/>
              </a:lnSpc>
              <a:buFont typeface="Arial" pitchFamily="34" charset="0"/>
              <a:buChar char="•"/>
            </a:pPr>
            <a:r>
              <a:rPr lang="en-US" sz="2400" dirty="0" smtClean="0"/>
              <a:t>Introduce yourself.</a:t>
            </a:r>
          </a:p>
          <a:p>
            <a:pPr algn="l" rtl="0">
              <a:lnSpc>
                <a:spcPct val="90000"/>
              </a:lnSpc>
              <a:buFont typeface="Arial" pitchFamily="34" charset="0"/>
              <a:buChar char="•"/>
            </a:pPr>
            <a:r>
              <a:rPr lang="en-US" sz="2400" dirty="0" smtClean="0"/>
              <a:t>Look to comfort and privacy.</a:t>
            </a:r>
          </a:p>
          <a:p>
            <a:pPr algn="l" rtl="0">
              <a:lnSpc>
                <a:spcPct val="90000"/>
              </a:lnSpc>
              <a:buFont typeface="Arial" pitchFamily="34" charset="0"/>
              <a:buChar char="•"/>
            </a:pPr>
            <a:r>
              <a:rPr lang="en-US" sz="2400" dirty="0" smtClean="0"/>
              <a:t>Determine what the patient already knows.</a:t>
            </a:r>
          </a:p>
          <a:p>
            <a:pPr algn="l" rtl="0">
              <a:lnSpc>
                <a:spcPct val="90000"/>
              </a:lnSpc>
              <a:buFont typeface="Arial" pitchFamily="34" charset="0"/>
              <a:buChar char="•"/>
            </a:pPr>
            <a:r>
              <a:rPr lang="en-US" sz="2400" dirty="0" smtClean="0"/>
              <a:t>Determine what the patient would like to know.</a:t>
            </a:r>
          </a:p>
          <a:p>
            <a:pPr algn="l" rtl="0">
              <a:lnSpc>
                <a:spcPct val="90000"/>
              </a:lnSpc>
              <a:buFont typeface="Arial" pitchFamily="34" charset="0"/>
              <a:buChar char="•"/>
            </a:pPr>
            <a:r>
              <a:rPr lang="en-US" sz="2400" dirty="0" smtClean="0"/>
              <a:t>Warn the patient that bad news is coming.</a:t>
            </a:r>
          </a:p>
          <a:p>
            <a:pPr algn="l" rtl="0">
              <a:lnSpc>
                <a:spcPct val="90000"/>
              </a:lnSpc>
              <a:buFont typeface="Arial" pitchFamily="34" charset="0"/>
              <a:buChar char="•"/>
            </a:pPr>
            <a:r>
              <a:rPr lang="en-US" sz="2400" dirty="0" smtClean="0"/>
              <a:t>Break the Bad News.</a:t>
            </a:r>
          </a:p>
          <a:p>
            <a:pPr algn="l" rtl="0"/>
            <a:endParaRPr lang="x-none" dirty="0"/>
          </a:p>
        </p:txBody>
      </p:sp>
      <p:sp>
        <p:nvSpPr>
          <p:cNvPr id="7" name="TextBox 6"/>
          <p:cNvSpPr txBox="1"/>
          <p:nvPr/>
        </p:nvSpPr>
        <p:spPr>
          <a:xfrm>
            <a:off x="4788024" y="2067694"/>
            <a:ext cx="3960440" cy="2667397"/>
          </a:xfrm>
          <a:prstGeom prst="rect">
            <a:avLst/>
          </a:prstGeom>
          <a:noFill/>
          <a:ln w="19050">
            <a:solidFill>
              <a:srgbClr val="660033"/>
            </a:solidFill>
          </a:ln>
        </p:spPr>
        <p:txBody>
          <a:bodyPr wrap="square" rtlCol="1">
            <a:spAutoFit/>
          </a:bodyPr>
          <a:lstStyle/>
          <a:p>
            <a:pPr marL="320040" indent="-320040">
              <a:lnSpc>
                <a:spcPct val="70000"/>
              </a:lnSpc>
              <a:spcBef>
                <a:spcPts val="700"/>
              </a:spcBef>
              <a:buClr>
                <a:schemeClr val="accent2"/>
              </a:buClr>
              <a:buSzPct val="60000"/>
              <a:buFont typeface="Arial" pitchFamily="34" charset="0"/>
              <a:buChar char="•"/>
            </a:pPr>
            <a:r>
              <a:rPr lang="en-US" sz="2000" dirty="0" smtClean="0">
                <a:solidFill>
                  <a:schemeClr val="tx2"/>
                </a:solidFill>
              </a:rPr>
              <a:t>Ask if the pt, has something to share and LISTEN.</a:t>
            </a:r>
          </a:p>
          <a:p>
            <a:pPr marL="320040" indent="-320040">
              <a:lnSpc>
                <a:spcPct val="70000"/>
              </a:lnSpc>
              <a:spcBef>
                <a:spcPts val="700"/>
              </a:spcBef>
              <a:buClr>
                <a:schemeClr val="accent2"/>
              </a:buClr>
              <a:buSzPct val="60000"/>
              <a:buFont typeface="Arial" pitchFamily="34" charset="0"/>
              <a:buChar char="•"/>
            </a:pPr>
            <a:r>
              <a:rPr lang="en-US" sz="2000" dirty="0" smtClean="0">
                <a:solidFill>
                  <a:schemeClr val="tx2"/>
                </a:solidFill>
              </a:rPr>
              <a:t>Identify the patient’s main concern</a:t>
            </a:r>
          </a:p>
          <a:p>
            <a:pPr marL="320040" indent="-320040">
              <a:lnSpc>
                <a:spcPct val="70000"/>
              </a:lnSpc>
              <a:spcBef>
                <a:spcPts val="700"/>
              </a:spcBef>
              <a:buClr>
                <a:schemeClr val="accent2"/>
              </a:buClr>
              <a:buSzPct val="60000"/>
              <a:buFont typeface="Arial" pitchFamily="34" charset="0"/>
              <a:buChar char="•"/>
            </a:pPr>
            <a:r>
              <a:rPr lang="en-US" sz="2000" dirty="0" smtClean="0">
                <a:solidFill>
                  <a:schemeClr val="tx2"/>
                </a:solidFill>
              </a:rPr>
              <a:t>Summarize and check understanding.</a:t>
            </a:r>
          </a:p>
          <a:p>
            <a:pPr marL="320040" indent="-320040">
              <a:lnSpc>
                <a:spcPct val="70000"/>
              </a:lnSpc>
              <a:spcBef>
                <a:spcPts val="700"/>
              </a:spcBef>
              <a:buClr>
                <a:schemeClr val="accent2"/>
              </a:buClr>
              <a:buSzPct val="60000"/>
              <a:buFont typeface="Arial" pitchFamily="34" charset="0"/>
              <a:buChar char="•"/>
            </a:pPr>
            <a:r>
              <a:rPr lang="en-US" sz="2000" dirty="0" smtClean="0">
                <a:solidFill>
                  <a:schemeClr val="tx2"/>
                </a:solidFill>
              </a:rPr>
              <a:t>Offer realistic hope.</a:t>
            </a:r>
          </a:p>
          <a:p>
            <a:pPr marL="320040" indent="-320040">
              <a:lnSpc>
                <a:spcPct val="70000"/>
              </a:lnSpc>
              <a:spcBef>
                <a:spcPts val="700"/>
              </a:spcBef>
              <a:buClr>
                <a:schemeClr val="accent2"/>
              </a:buClr>
              <a:buSzPct val="60000"/>
              <a:buFont typeface="Arial" pitchFamily="34" charset="0"/>
              <a:buChar char="•"/>
            </a:pPr>
            <a:r>
              <a:rPr lang="en-US" sz="2000" dirty="0" smtClean="0">
                <a:solidFill>
                  <a:schemeClr val="tx2"/>
                </a:solidFill>
              </a:rPr>
              <a:t>Arrange follow up and ensure that there is some one with the patient when he leaves.</a:t>
            </a:r>
            <a:endParaRPr lang="en-GB" sz="2000" dirty="0" smtClean="0">
              <a:solidFill>
                <a:schemeClr val="tx2"/>
              </a:solidFill>
            </a:endParaRPr>
          </a:p>
          <a:p>
            <a:endParaRPr lang="x-none"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What not to do ?</a:t>
            </a:r>
            <a:endParaRPr lang="x-none" dirty="0"/>
          </a:p>
        </p:txBody>
      </p:sp>
      <p:sp>
        <p:nvSpPr>
          <p:cNvPr id="6" name="Text Placeholder 5"/>
          <p:cNvSpPr>
            <a:spLocks noGrp="1"/>
          </p:cNvSpPr>
          <p:nvPr>
            <p:ph type="body" idx="1"/>
          </p:nvPr>
        </p:nvSpPr>
        <p:spPr>
          <a:xfrm>
            <a:off x="1371600" y="2057400"/>
            <a:ext cx="7123113" cy="2530574"/>
          </a:xfrm>
        </p:spPr>
        <p:txBody>
          <a:bodyPr>
            <a:normAutofit fontScale="85000" lnSpcReduction="20000"/>
          </a:bodyPr>
          <a:lstStyle/>
          <a:p>
            <a:pPr algn="l" rtl="0">
              <a:buClr>
                <a:srgbClr val="990033"/>
              </a:buClr>
              <a:buFont typeface="Arial" pitchFamily="34" charset="0"/>
              <a:buChar char="•"/>
            </a:pPr>
            <a:r>
              <a:rPr lang="en-US" dirty="0" smtClean="0"/>
              <a:t>Hurry.</a:t>
            </a:r>
          </a:p>
          <a:p>
            <a:pPr algn="l" rtl="0">
              <a:buClr>
                <a:srgbClr val="990033"/>
              </a:buClr>
              <a:buFont typeface="Arial" pitchFamily="34" charset="0"/>
              <a:buChar char="•"/>
            </a:pPr>
            <a:r>
              <a:rPr lang="en-US" dirty="0" smtClean="0"/>
              <a:t>Give all the information in one go.</a:t>
            </a:r>
          </a:p>
          <a:p>
            <a:pPr algn="l" rtl="0">
              <a:buClr>
                <a:srgbClr val="990033"/>
              </a:buClr>
              <a:buFont typeface="Arial" pitchFamily="34" charset="0"/>
              <a:buChar char="•"/>
            </a:pPr>
            <a:r>
              <a:rPr lang="en-US" dirty="0" smtClean="0"/>
              <a:t>Give too much information.</a:t>
            </a:r>
          </a:p>
          <a:p>
            <a:pPr algn="l" rtl="0">
              <a:buClr>
                <a:srgbClr val="990033"/>
              </a:buClr>
              <a:buFont typeface="Arial" pitchFamily="34" charset="0"/>
              <a:buChar char="•"/>
            </a:pPr>
            <a:r>
              <a:rPr lang="en-US" dirty="0" smtClean="0"/>
              <a:t>Use medical jargon or unclear language/words.</a:t>
            </a:r>
          </a:p>
          <a:p>
            <a:pPr algn="l" rtl="0">
              <a:buClr>
                <a:srgbClr val="990033"/>
              </a:buClr>
              <a:buFont typeface="Arial" pitchFamily="34" charset="0"/>
              <a:buChar char="•"/>
            </a:pPr>
            <a:r>
              <a:rPr lang="en-US" dirty="0" smtClean="0"/>
              <a:t>Lie or be economical with the truth.</a:t>
            </a:r>
          </a:p>
          <a:p>
            <a:pPr algn="l" rtl="0">
              <a:buClr>
                <a:srgbClr val="990033"/>
              </a:buClr>
              <a:buFont typeface="Arial" pitchFamily="34" charset="0"/>
              <a:buChar char="•"/>
            </a:pPr>
            <a:r>
              <a:rPr lang="en-US" dirty="0" smtClean="0"/>
              <a:t>Be blunt.</a:t>
            </a:r>
          </a:p>
          <a:p>
            <a:pPr algn="l" rtl="0">
              <a:buClr>
                <a:srgbClr val="990033"/>
              </a:buClr>
              <a:buFont typeface="Arial" pitchFamily="34" charset="0"/>
              <a:buChar char="•"/>
            </a:pPr>
            <a:r>
              <a:rPr lang="en-US" dirty="0" smtClean="0"/>
              <a:t>Guess the prognosis </a:t>
            </a:r>
            <a:r>
              <a:rPr lang="en-US" sz="2100" dirty="0" smtClean="0"/>
              <a:t>(She has got 6 months, may be 7).</a:t>
            </a:r>
            <a:endParaRPr lang="en-GB" dirty="0" smtClean="0"/>
          </a:p>
          <a:p>
            <a:pPr algn="l" rtl="0"/>
            <a:endParaRPr lang="x-none" dirty="0"/>
          </a:p>
        </p:txBody>
      </p:sp>
      <p:pic>
        <p:nvPicPr>
          <p:cNvPr id="3074" name="Picture 2" descr="https://encrypted-tbn0.gstatic.com/images?q=tbn:ANd9GcQfF0AAOKfRVanvAX6B1W4RbzW88AmaYYFg08H8bK686CKGtJhO">
            <a:hlinkClick r:id="rId2"/>
          </p:cNvPr>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166524" y="1995686"/>
            <a:ext cx="1944216" cy="1296144"/>
          </a:xfrm>
          <a:prstGeom prst="rect">
            <a:avLst/>
          </a:prstGeom>
          <a:ln>
            <a:noFill/>
          </a:ln>
          <a:effectLst>
            <a:softEdge rad="112500"/>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to do it ?</a:t>
            </a:r>
            <a:endParaRPr lang="x-none" dirty="0"/>
          </a:p>
        </p:txBody>
      </p:sp>
      <p:sp>
        <p:nvSpPr>
          <p:cNvPr id="5" name="Text Placeholder 4"/>
          <p:cNvSpPr>
            <a:spLocks noGrp="1"/>
          </p:cNvSpPr>
          <p:nvPr>
            <p:ph type="body" idx="2"/>
          </p:nvPr>
        </p:nvSpPr>
        <p:spPr>
          <a:xfrm>
            <a:off x="609600" y="1428750"/>
            <a:ext cx="2234208" cy="3124200"/>
          </a:xfrm>
        </p:spPr>
        <p:txBody>
          <a:bodyPr>
            <a:normAutofit/>
          </a:bodyPr>
          <a:lstStyle/>
          <a:p>
            <a:pPr algn="l" rtl="0">
              <a:lnSpc>
                <a:spcPct val="90000"/>
              </a:lnSpc>
              <a:buClr>
                <a:srgbClr val="FFC000"/>
              </a:buClr>
              <a:buFont typeface="Wingdings" pitchFamily="2" charset="2"/>
              <a:buChar char="§"/>
            </a:pPr>
            <a:r>
              <a:rPr lang="en-US" dirty="0" smtClean="0"/>
              <a:t> Be sensitive.</a:t>
            </a:r>
          </a:p>
          <a:p>
            <a:pPr algn="l" rtl="0">
              <a:lnSpc>
                <a:spcPct val="90000"/>
              </a:lnSpc>
              <a:buClr>
                <a:srgbClr val="FFC000"/>
              </a:buClr>
              <a:buFont typeface="Wingdings" pitchFamily="2" charset="2"/>
              <a:buChar char="§"/>
            </a:pPr>
            <a:r>
              <a:rPr lang="en-US" dirty="0" smtClean="0"/>
              <a:t> Be empathic.</a:t>
            </a:r>
          </a:p>
          <a:p>
            <a:pPr algn="l" rtl="0">
              <a:lnSpc>
                <a:spcPct val="90000"/>
              </a:lnSpc>
              <a:buClr>
                <a:srgbClr val="FFC000"/>
              </a:buClr>
              <a:buFont typeface="Wingdings" pitchFamily="2" charset="2"/>
              <a:buChar char="§"/>
            </a:pPr>
            <a:r>
              <a:rPr lang="en-US" dirty="0" smtClean="0"/>
              <a:t> Maintain eye contact.</a:t>
            </a:r>
          </a:p>
          <a:p>
            <a:pPr algn="l" rtl="0">
              <a:lnSpc>
                <a:spcPct val="90000"/>
              </a:lnSpc>
              <a:buClr>
                <a:srgbClr val="FFC000"/>
              </a:buClr>
              <a:buFont typeface="Wingdings" pitchFamily="2" charset="2"/>
              <a:buChar char="§"/>
            </a:pPr>
            <a:r>
              <a:rPr lang="en-US" dirty="0" smtClean="0"/>
              <a:t> Give information in small chunks.</a:t>
            </a:r>
          </a:p>
          <a:p>
            <a:pPr algn="l" rtl="0">
              <a:lnSpc>
                <a:spcPct val="90000"/>
              </a:lnSpc>
              <a:buClr>
                <a:srgbClr val="FFC000"/>
              </a:buClr>
              <a:buFont typeface="Wingdings" pitchFamily="2" charset="2"/>
              <a:buChar char="§"/>
            </a:pPr>
            <a:r>
              <a:rPr lang="en-US" dirty="0" smtClean="0"/>
              <a:t> Repeat and clarify.</a:t>
            </a:r>
          </a:p>
          <a:p>
            <a:pPr algn="l" rtl="0">
              <a:lnSpc>
                <a:spcPct val="90000"/>
              </a:lnSpc>
              <a:buClr>
                <a:srgbClr val="FFC000"/>
              </a:buClr>
              <a:buFont typeface="Wingdings" pitchFamily="2" charset="2"/>
              <a:buChar char="§"/>
            </a:pPr>
            <a:r>
              <a:rPr lang="en-US" dirty="0" smtClean="0"/>
              <a:t> Regularly check       understanding.</a:t>
            </a:r>
          </a:p>
          <a:p>
            <a:pPr algn="l" rtl="0"/>
            <a:endParaRPr lang="x-none" dirty="0"/>
          </a:p>
        </p:txBody>
      </p:sp>
      <p:sp>
        <p:nvSpPr>
          <p:cNvPr id="6" name="Content Placeholder 5"/>
          <p:cNvSpPr>
            <a:spLocks noGrp="1"/>
          </p:cNvSpPr>
          <p:nvPr>
            <p:ph sz="quarter" idx="1"/>
          </p:nvPr>
        </p:nvSpPr>
        <p:spPr>
          <a:xfrm>
            <a:off x="3491880" y="1428750"/>
            <a:ext cx="5271120" cy="3200400"/>
          </a:xfrm>
        </p:spPr>
        <p:txBody>
          <a:bodyPr>
            <a:normAutofit fontScale="92500" lnSpcReduction="20000"/>
          </a:bodyPr>
          <a:lstStyle/>
          <a:p>
            <a:pPr algn="l" rtl="0">
              <a:lnSpc>
                <a:spcPct val="150000"/>
              </a:lnSpc>
            </a:pPr>
            <a:r>
              <a:rPr lang="en-US" sz="2400" dirty="0" smtClean="0"/>
              <a:t>Give the patient time to respond. Do not be afraid of silence or tears.</a:t>
            </a:r>
          </a:p>
          <a:p>
            <a:pPr algn="l" rtl="0">
              <a:lnSpc>
                <a:spcPct val="150000"/>
              </a:lnSpc>
            </a:pPr>
            <a:r>
              <a:rPr lang="en-US" sz="2400" dirty="0" smtClean="0"/>
              <a:t>Explore patient’s emotions.</a:t>
            </a:r>
          </a:p>
          <a:p>
            <a:pPr algn="l" rtl="0">
              <a:lnSpc>
                <a:spcPct val="150000"/>
              </a:lnSpc>
            </a:pPr>
            <a:r>
              <a:rPr lang="en-US" sz="2400" dirty="0" smtClean="0"/>
              <a:t>Use physical contact if appropriate.</a:t>
            </a:r>
          </a:p>
          <a:p>
            <a:pPr algn="l" rtl="0">
              <a:lnSpc>
                <a:spcPct val="150000"/>
              </a:lnSpc>
            </a:pPr>
            <a:r>
              <a:rPr lang="en-US" sz="2400" dirty="0" smtClean="0"/>
              <a:t>Be honest if you are unsure about something.</a:t>
            </a:r>
          </a:p>
          <a:p>
            <a:pPr algn="l" rtl="0">
              <a:lnSpc>
                <a:spcPct val="150000"/>
              </a:lnSpc>
            </a:pPr>
            <a:r>
              <a:rPr lang="en-US" sz="2400" dirty="0" smtClean="0"/>
              <a:t>Summarize.</a:t>
            </a:r>
            <a:endParaRPr lang="en-GB" sz="2400" dirty="0" smtClean="0"/>
          </a:p>
          <a:p>
            <a:pPr algn="l" rtl="0"/>
            <a:endParaRPr lang="x-none"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عنوان 3"/>
          <p:cNvSpPr>
            <a:spLocks noGrp="1"/>
          </p:cNvSpPr>
          <p:nvPr>
            <p:ph type="title"/>
          </p:nvPr>
        </p:nvSpPr>
        <p:spPr/>
        <p:txBody>
          <a:bodyPr>
            <a:noAutofit/>
          </a:bodyPr>
          <a:lstStyle/>
          <a:p>
            <a:r>
              <a:rPr lang="en-US" sz="3600" dirty="0" smtClean="0"/>
              <a:t>Patient reaction toward terminal illnesses </a:t>
            </a:r>
            <a:endParaRPr lang="x-none" sz="3600" dirty="0" smtClean="0"/>
          </a:p>
        </p:txBody>
      </p:sp>
      <p:graphicFrame>
        <p:nvGraphicFramePr>
          <p:cNvPr id="5" name="جدول 4"/>
          <p:cNvGraphicFramePr>
            <a:graphicFrameLocks noGrp="1"/>
          </p:cNvGraphicFramePr>
          <p:nvPr/>
        </p:nvGraphicFramePr>
        <p:xfrm>
          <a:off x="539552" y="1419622"/>
          <a:ext cx="8136904" cy="3336035"/>
        </p:xfrm>
        <a:graphic>
          <a:graphicData uri="http://schemas.openxmlformats.org/drawingml/2006/table">
            <a:tbl>
              <a:tblPr rtl="1" firstRow="1" bandRow="1">
                <a:solidFill>
                  <a:srgbClr val="FFCCFF"/>
                </a:solidFill>
                <a:tableStyleId>{5C22544A-7EE6-4342-B048-85BDC9FD1C3A}</a:tableStyleId>
              </a:tblPr>
              <a:tblGrid>
                <a:gridCol w="4068452"/>
                <a:gridCol w="4068452"/>
              </a:tblGrid>
              <a:tr h="370840">
                <a:tc>
                  <a:txBody>
                    <a:bodyPr/>
                    <a:lstStyle/>
                    <a:p>
                      <a:pPr algn="ctr" rtl="1"/>
                      <a:r>
                        <a:rPr lang="en-US" dirty="0" smtClean="0"/>
                        <a:t>Patient</a:t>
                      </a:r>
                      <a:r>
                        <a:rPr lang="en-US" baseline="0" dirty="0" smtClean="0"/>
                        <a:t>\Relative reaction</a:t>
                      </a:r>
                      <a:endParaRPr lang="x-none" dirty="0"/>
                    </a:p>
                  </a:txBody>
                  <a:tcPr/>
                </a:tc>
                <a:tc>
                  <a:txBody>
                    <a:bodyPr/>
                    <a:lstStyle/>
                    <a:p>
                      <a:pPr algn="ctr" rtl="1"/>
                      <a:r>
                        <a:rPr lang="en-US" dirty="0" smtClean="0"/>
                        <a:t>Stage</a:t>
                      </a:r>
                      <a:endParaRPr lang="x-none" dirty="0"/>
                    </a:p>
                  </a:txBody>
                  <a:tcPr/>
                </a:tc>
              </a:tr>
              <a:tr h="637272">
                <a:tc>
                  <a:txBody>
                    <a:bodyPr/>
                    <a:lstStyle/>
                    <a:p>
                      <a:pPr algn="ctr" rtl="0" eaLnBrk="1" hangingPunct="1">
                        <a:lnSpc>
                          <a:spcPct val="80000"/>
                        </a:lnSpc>
                        <a:buFont typeface="Wingdings" pitchFamily="2" charset="2"/>
                        <a:buNone/>
                        <a:defRPr/>
                      </a:pPr>
                      <a:r>
                        <a:rPr lang="en-US" sz="1400" b="0" kern="1200" dirty="0" smtClean="0">
                          <a:solidFill>
                            <a:srgbClr val="990033"/>
                          </a:solidFill>
                          <a:latin typeface="+mn-lt"/>
                          <a:ea typeface="+mn-ea"/>
                          <a:cs typeface="+mn-cs"/>
                        </a:rPr>
                        <a:t>It can't be true</a:t>
                      </a:r>
                    </a:p>
                    <a:p>
                      <a:pPr algn="ctr" rtl="0" eaLnBrk="1" hangingPunct="1">
                        <a:lnSpc>
                          <a:spcPct val="80000"/>
                        </a:lnSpc>
                        <a:buFont typeface="Wingdings" pitchFamily="2" charset="2"/>
                        <a:buNone/>
                        <a:defRPr/>
                      </a:pPr>
                      <a:r>
                        <a:rPr lang="en-US" sz="1400" b="0" kern="1200" dirty="0" smtClean="0">
                          <a:solidFill>
                            <a:srgbClr val="990033"/>
                          </a:solidFill>
                          <a:latin typeface="+mn-lt"/>
                          <a:ea typeface="+mn-ea"/>
                          <a:cs typeface="+mn-cs"/>
                        </a:rPr>
                        <a:t>It's a mistake</a:t>
                      </a:r>
                    </a:p>
                    <a:p>
                      <a:pPr algn="ctr" rtl="0" eaLnBrk="1" hangingPunct="1">
                        <a:lnSpc>
                          <a:spcPct val="80000"/>
                        </a:lnSpc>
                        <a:buFont typeface="Wingdings" pitchFamily="2" charset="2"/>
                        <a:buNone/>
                        <a:defRPr/>
                      </a:pPr>
                      <a:r>
                        <a:rPr lang="en-US" sz="1400" b="0" kern="1200" dirty="0" smtClean="0">
                          <a:solidFill>
                            <a:srgbClr val="990033"/>
                          </a:solidFill>
                          <a:latin typeface="+mn-lt"/>
                          <a:ea typeface="+mn-ea"/>
                          <a:cs typeface="+mn-cs"/>
                        </a:rPr>
                        <a:t>It's not really  happening</a:t>
                      </a: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solidFill>
                            <a:srgbClr val="990033"/>
                          </a:solidFill>
                        </a:rPr>
                        <a:t>1- </a:t>
                      </a:r>
                      <a:r>
                        <a:rPr lang="en-US" sz="1800" b="0" dirty="0" smtClean="0">
                          <a:solidFill>
                            <a:srgbClr val="990033"/>
                          </a:solidFill>
                        </a:rPr>
                        <a:t>Denia</a:t>
                      </a:r>
                      <a:r>
                        <a:rPr lang="en-US" sz="2000" b="0" dirty="0" smtClean="0">
                          <a:solidFill>
                            <a:srgbClr val="990033"/>
                          </a:solidFill>
                        </a:rPr>
                        <a:t>l</a:t>
                      </a:r>
                    </a:p>
                  </a:txBody>
                  <a:tcPr>
                    <a:solidFill>
                      <a:schemeClr val="bg1"/>
                    </a:solidFill>
                  </a:tcPr>
                </a:tc>
              </a:tr>
              <a:tr h="370840">
                <a:tc>
                  <a:txBody>
                    <a:bodyPr/>
                    <a:lstStyle/>
                    <a:p>
                      <a:pPr algn="ctr" rtl="0" eaLnBrk="1" hangingPunct="1">
                        <a:lnSpc>
                          <a:spcPct val="80000"/>
                        </a:lnSpc>
                        <a:buFont typeface="Wingdings" pitchFamily="2" charset="2"/>
                        <a:buNone/>
                        <a:defRPr/>
                      </a:pPr>
                      <a:r>
                        <a:rPr lang="en-US" sz="1400" b="0" kern="1200" dirty="0" smtClean="0">
                          <a:solidFill>
                            <a:srgbClr val="990033"/>
                          </a:solidFill>
                          <a:latin typeface="+mn-lt"/>
                          <a:ea typeface="+mn-ea"/>
                          <a:cs typeface="+mn-cs"/>
                        </a:rPr>
                        <a:t>How could this happen to</a:t>
                      </a:r>
                    </a:p>
                    <a:p>
                      <a:pPr algn="ctr" rtl="0" eaLnBrk="1" hangingPunct="1">
                        <a:lnSpc>
                          <a:spcPct val="80000"/>
                        </a:lnSpc>
                        <a:buFont typeface="Wingdings" pitchFamily="2" charset="2"/>
                        <a:buNone/>
                        <a:defRPr/>
                      </a:pPr>
                      <a:r>
                        <a:rPr lang="en-US" sz="1400" b="0" kern="1200" dirty="0" smtClean="0">
                          <a:solidFill>
                            <a:srgbClr val="990033"/>
                          </a:solidFill>
                          <a:latin typeface="+mn-lt"/>
                          <a:ea typeface="+mn-ea"/>
                          <a:cs typeface="+mn-cs"/>
                        </a:rPr>
                        <a:t>me?</a:t>
                      </a:r>
                    </a:p>
                    <a:p>
                      <a:pPr algn="ctr" rtl="0" eaLnBrk="1" hangingPunct="1">
                        <a:lnSpc>
                          <a:spcPct val="80000"/>
                        </a:lnSpc>
                        <a:buFont typeface="Wingdings" pitchFamily="2" charset="2"/>
                        <a:buNone/>
                        <a:defRPr/>
                      </a:pPr>
                      <a:r>
                        <a:rPr lang="en-US" sz="1400" b="0" kern="1200" dirty="0" smtClean="0">
                          <a:solidFill>
                            <a:srgbClr val="990033"/>
                          </a:solidFill>
                          <a:latin typeface="+mn-lt"/>
                          <a:ea typeface="+mn-ea"/>
                          <a:cs typeface="+mn-cs"/>
                        </a:rPr>
                        <a:t>What have I done to</a:t>
                      </a:r>
                    </a:p>
                    <a:p>
                      <a:pPr algn="ctr" rtl="0" eaLnBrk="1" hangingPunct="1">
                        <a:lnSpc>
                          <a:spcPct val="80000"/>
                        </a:lnSpc>
                        <a:buFont typeface="Wingdings" pitchFamily="2" charset="2"/>
                        <a:buNone/>
                        <a:defRPr/>
                      </a:pPr>
                      <a:r>
                        <a:rPr lang="en-US" sz="1400" b="0" kern="1200" dirty="0" smtClean="0">
                          <a:solidFill>
                            <a:srgbClr val="990033"/>
                          </a:solidFill>
                          <a:latin typeface="+mn-lt"/>
                          <a:ea typeface="+mn-ea"/>
                          <a:cs typeface="+mn-cs"/>
                        </a:rPr>
                        <a:t>deserve it?</a:t>
                      </a:r>
                    </a:p>
                    <a:p>
                      <a:pPr algn="ctr" rtl="0" eaLnBrk="1" hangingPunct="1">
                        <a:lnSpc>
                          <a:spcPct val="80000"/>
                        </a:lnSpc>
                        <a:buFont typeface="Wingdings" pitchFamily="2" charset="2"/>
                        <a:buNone/>
                        <a:defRPr/>
                      </a:pPr>
                      <a:r>
                        <a:rPr lang="en-US" sz="1400" b="0" kern="1200" dirty="0" smtClean="0">
                          <a:solidFill>
                            <a:srgbClr val="990033"/>
                          </a:solidFill>
                          <a:latin typeface="+mn-lt"/>
                          <a:ea typeface="+mn-ea"/>
                          <a:cs typeface="+mn-cs"/>
                        </a:rPr>
                        <a:t>Someone’s to blame</a:t>
                      </a:r>
                    </a:p>
                    <a:p>
                      <a:pPr algn="ctr" rtl="0" eaLnBrk="1" hangingPunct="1">
                        <a:lnSpc>
                          <a:spcPct val="80000"/>
                        </a:lnSpc>
                        <a:buFont typeface="Wingdings" pitchFamily="2" charset="2"/>
                        <a:buNone/>
                        <a:defRPr/>
                      </a:pPr>
                      <a:r>
                        <a:rPr lang="en-US" sz="1400" b="0" kern="1200" dirty="0" smtClean="0">
                          <a:solidFill>
                            <a:srgbClr val="990033"/>
                          </a:solidFill>
                          <a:latin typeface="+mn-lt"/>
                          <a:ea typeface="+mn-ea"/>
                          <a:cs typeface="+mn-cs"/>
                        </a:rPr>
                        <a:t>probably the doctor</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0" kern="1200" dirty="0" smtClean="0">
                        <a:solidFill>
                          <a:srgbClr val="990033"/>
                        </a:solidFill>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rgbClr val="990033"/>
                          </a:solidFill>
                          <a:latin typeface="+mn-lt"/>
                          <a:ea typeface="+mn-ea"/>
                          <a:cs typeface="+mn-cs"/>
                        </a:rPr>
                        <a:t>2- Anger</a:t>
                      </a:r>
                    </a:p>
                    <a:p>
                      <a:pPr algn="ctr" rtl="0"/>
                      <a:endParaRPr lang="x-none" sz="1800" b="0" kern="1200" dirty="0" smtClean="0">
                        <a:solidFill>
                          <a:srgbClr val="990033"/>
                        </a:solidFill>
                        <a:latin typeface="+mn-lt"/>
                        <a:ea typeface="+mn-ea"/>
                        <a:cs typeface="+mn-cs"/>
                      </a:endParaRPr>
                    </a:p>
                  </a:txBody>
                  <a:tcPr/>
                </a:tc>
              </a:tr>
              <a:tr h="370840">
                <a:tc>
                  <a:txBody>
                    <a:bodyPr/>
                    <a:lstStyle/>
                    <a:p>
                      <a:pPr marL="0" algn="ctr" rtl="0" eaLnBrk="1" hangingPunct="1">
                        <a:lnSpc>
                          <a:spcPct val="80000"/>
                        </a:lnSpc>
                        <a:buFont typeface="Wingdings" pitchFamily="2" charset="2"/>
                        <a:buNone/>
                        <a:defRPr/>
                      </a:pPr>
                      <a:r>
                        <a:rPr lang="en-US" sz="1400" b="0" kern="1200" dirty="0" smtClean="0">
                          <a:solidFill>
                            <a:srgbClr val="990033"/>
                          </a:solidFill>
                          <a:latin typeface="+mn-lt"/>
                          <a:ea typeface="+mn-ea"/>
                          <a:cs typeface="+mn-cs"/>
                        </a:rPr>
                        <a:t>Perhaps if I had prayed</a:t>
                      </a:r>
                    </a:p>
                    <a:p>
                      <a:pPr marL="0" algn="ctr" rtl="0" eaLnBrk="1" hangingPunct="1">
                        <a:lnSpc>
                          <a:spcPct val="80000"/>
                        </a:lnSpc>
                        <a:buFont typeface="Wingdings" pitchFamily="2" charset="2"/>
                        <a:buNone/>
                        <a:defRPr/>
                      </a:pPr>
                      <a:r>
                        <a:rPr lang="en-US" sz="1400" b="0" kern="1200" dirty="0" smtClean="0">
                          <a:solidFill>
                            <a:srgbClr val="990033"/>
                          </a:solidFill>
                          <a:latin typeface="+mn-lt"/>
                          <a:ea typeface="+mn-ea"/>
                          <a:cs typeface="+mn-cs"/>
                        </a:rPr>
                        <a:t>regularly’</a:t>
                      </a:r>
                    </a:p>
                    <a:p>
                      <a:pPr marL="0" algn="ctr" rtl="0" eaLnBrk="1" hangingPunct="1">
                        <a:lnSpc>
                          <a:spcPct val="80000"/>
                        </a:lnSpc>
                        <a:buFont typeface="Wingdings" pitchFamily="2" charset="2"/>
                        <a:buNone/>
                        <a:defRPr/>
                      </a:pPr>
                      <a:r>
                        <a:rPr lang="en-US" sz="1400" b="0" kern="1200" dirty="0" smtClean="0">
                          <a:solidFill>
                            <a:srgbClr val="990033"/>
                          </a:solidFill>
                          <a:latin typeface="+mn-lt"/>
                          <a:ea typeface="+mn-ea"/>
                          <a:cs typeface="+mn-cs"/>
                        </a:rPr>
                        <a:t>‘Perhaps if I had taken</a:t>
                      </a:r>
                    </a:p>
                    <a:p>
                      <a:pPr marL="0" algn="ctr" rtl="0" eaLnBrk="1" hangingPunct="1">
                        <a:lnSpc>
                          <a:spcPct val="80000"/>
                        </a:lnSpc>
                        <a:buFont typeface="Wingdings" pitchFamily="2" charset="2"/>
                        <a:buNone/>
                        <a:defRPr/>
                      </a:pPr>
                      <a:r>
                        <a:rPr lang="en-US" sz="1400" b="0" kern="1200" dirty="0" smtClean="0">
                          <a:solidFill>
                            <a:srgbClr val="990033"/>
                          </a:solidFill>
                          <a:latin typeface="+mn-lt"/>
                          <a:ea typeface="+mn-ea"/>
                          <a:cs typeface="+mn-cs"/>
                        </a:rPr>
                        <a:t>those tablets’</a:t>
                      </a:r>
                    </a:p>
                    <a:p>
                      <a:pPr marL="0" algn="ctr" rtl="0" eaLnBrk="1" hangingPunct="1">
                        <a:lnSpc>
                          <a:spcPct val="80000"/>
                        </a:lnSpc>
                        <a:buFont typeface="Wingdings" pitchFamily="2" charset="2"/>
                        <a:buNone/>
                        <a:defRPr/>
                      </a:pPr>
                      <a:r>
                        <a:rPr lang="en-US" sz="1400" b="0" kern="1200" dirty="0" smtClean="0">
                          <a:solidFill>
                            <a:srgbClr val="990033"/>
                          </a:solidFill>
                          <a:latin typeface="+mn-lt"/>
                          <a:ea typeface="+mn-ea"/>
                          <a:cs typeface="+mn-cs"/>
                        </a:rPr>
                        <a:t>‘Perhaps if I had given up</a:t>
                      </a:r>
                    </a:p>
                    <a:p>
                      <a:pPr marL="0" algn="ctr" rtl="0" eaLnBrk="1" hangingPunct="1">
                        <a:lnSpc>
                          <a:spcPct val="80000"/>
                        </a:lnSpc>
                        <a:buFont typeface="Wingdings" pitchFamily="2" charset="2"/>
                        <a:buNone/>
                        <a:defRPr/>
                      </a:pPr>
                      <a:r>
                        <a:rPr lang="en-US" sz="1400" b="0" kern="1200" dirty="0" smtClean="0">
                          <a:solidFill>
                            <a:srgbClr val="990033"/>
                          </a:solidFill>
                          <a:latin typeface="+mn-lt"/>
                          <a:ea typeface="+mn-ea"/>
                          <a:cs typeface="+mn-cs"/>
                        </a:rPr>
                        <a:t>smoking’</a:t>
                      </a:r>
                    </a:p>
                    <a:p>
                      <a:pPr algn="ctr" rtl="1"/>
                      <a:endParaRPr lang="x-none" dirty="0">
                        <a:solidFill>
                          <a:srgbClr val="990033"/>
                        </a:solidFill>
                      </a:endParaRPr>
                    </a:p>
                  </a:txBody>
                  <a:tcPr/>
                </a:tc>
                <a:tc>
                  <a:txBody>
                    <a:bodyPr/>
                    <a:lstStyle/>
                    <a:p>
                      <a:pPr algn="ctr" rtl="0"/>
                      <a:r>
                        <a:rPr lang="en-US" sz="1800" b="0" kern="1200" dirty="0" smtClean="0">
                          <a:solidFill>
                            <a:srgbClr val="990033"/>
                          </a:solidFill>
                          <a:latin typeface="+mn-lt"/>
                          <a:ea typeface="+mn-ea"/>
                          <a:cs typeface="+mn-cs"/>
                        </a:rPr>
                        <a:t>3- Bargaining </a:t>
                      </a:r>
                      <a:endParaRPr lang="x-none" sz="1800" b="0" kern="1200" dirty="0" smtClean="0">
                        <a:solidFill>
                          <a:srgbClr val="990033"/>
                        </a:solidFill>
                        <a:latin typeface="+mn-lt"/>
                        <a:ea typeface="+mn-ea"/>
                        <a:cs typeface="+mn-cs"/>
                      </a:endParaRPr>
                    </a:p>
                  </a:txBody>
                  <a:tcPr/>
                </a:tc>
              </a:tr>
            </a:tbl>
          </a:graphicData>
        </a:graphic>
      </p:graphicFrame>
      <p:cxnSp>
        <p:nvCxnSpPr>
          <p:cNvPr id="11" name="رابط مستقيم 10"/>
          <p:cNvCxnSpPr/>
          <p:nvPr/>
        </p:nvCxnSpPr>
        <p:spPr>
          <a:xfrm>
            <a:off x="107504" y="0"/>
            <a:ext cx="0" cy="5143500"/>
          </a:xfrm>
          <a:prstGeom prst="line">
            <a:avLst/>
          </a:prstGeom>
          <a:ln>
            <a:solidFill>
              <a:srgbClr val="990033"/>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a:off x="179512" y="0"/>
            <a:ext cx="0" cy="5143500"/>
          </a:xfrm>
          <a:prstGeom prst="line">
            <a:avLst/>
          </a:prstGeom>
          <a:ln w="38100">
            <a:solidFill>
              <a:srgbClr val="990033"/>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sz="3600" dirty="0" smtClean="0"/>
              <a:t>Patient reaction toward terminal illnesses </a:t>
            </a:r>
            <a:endParaRPr lang="x-none" sz="3600" dirty="0"/>
          </a:p>
        </p:txBody>
      </p:sp>
      <p:graphicFrame>
        <p:nvGraphicFramePr>
          <p:cNvPr id="3" name="جدول 2"/>
          <p:cNvGraphicFramePr>
            <a:graphicFrameLocks noGrp="1"/>
          </p:cNvGraphicFramePr>
          <p:nvPr/>
        </p:nvGraphicFramePr>
        <p:xfrm>
          <a:off x="467544" y="1563638"/>
          <a:ext cx="8136904" cy="2341880"/>
        </p:xfrm>
        <a:graphic>
          <a:graphicData uri="http://schemas.openxmlformats.org/drawingml/2006/table">
            <a:tbl>
              <a:tblPr rtl="1" firstRow="1" bandRow="1">
                <a:tableStyleId>{5C22544A-7EE6-4342-B048-85BDC9FD1C3A}</a:tableStyleId>
              </a:tblPr>
              <a:tblGrid>
                <a:gridCol w="4068452"/>
                <a:gridCol w="4068452"/>
              </a:tblGrid>
              <a:tr h="360040">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en-US" dirty="0" smtClean="0"/>
                        <a:t>Patient</a:t>
                      </a:r>
                      <a:r>
                        <a:rPr lang="en-US" baseline="0" dirty="0" smtClean="0"/>
                        <a:t>\Relative reaction</a:t>
                      </a:r>
                      <a:endParaRPr lang="x-none" dirty="0" smtClean="0"/>
                    </a:p>
                  </a:txBody>
                  <a:tcPr/>
                </a:tc>
                <a:tc>
                  <a:txBody>
                    <a:bodyPr/>
                    <a:lstStyle/>
                    <a:p>
                      <a:pPr algn="ctr" rtl="0"/>
                      <a:r>
                        <a:rPr lang="en-US" b="1" kern="1200" dirty="0" smtClean="0">
                          <a:solidFill>
                            <a:schemeClr val="lt1"/>
                          </a:solidFill>
                          <a:latin typeface="+mn-lt"/>
                          <a:ea typeface="+mn-ea"/>
                          <a:cs typeface="+mn-cs"/>
                        </a:rPr>
                        <a:t>Stage</a:t>
                      </a:r>
                      <a:endParaRPr lang="x-none" b="1" kern="1200" dirty="0" smtClean="0">
                        <a:solidFill>
                          <a:schemeClr val="lt1"/>
                        </a:solidFill>
                        <a:latin typeface="+mn-lt"/>
                        <a:ea typeface="+mn-ea"/>
                        <a:cs typeface="+mn-cs"/>
                      </a:endParaRPr>
                    </a:p>
                  </a:txBody>
                  <a:tcPr/>
                </a:tc>
              </a:tr>
              <a:tr h="370840">
                <a:tc>
                  <a:txBody>
                    <a:bodyPr/>
                    <a:lstStyle/>
                    <a:p>
                      <a:pPr marL="0" algn="ctr" rtl="0" eaLnBrk="1" hangingPunct="1">
                        <a:buFont typeface="Wingdings" pitchFamily="2" charset="2"/>
                        <a:buNone/>
                        <a:defRPr/>
                      </a:pPr>
                      <a:r>
                        <a:rPr lang="en-US" sz="1400" b="0" kern="1200" dirty="0" smtClean="0">
                          <a:solidFill>
                            <a:srgbClr val="990033"/>
                          </a:solidFill>
                          <a:latin typeface="+mn-lt"/>
                          <a:ea typeface="+mn-ea"/>
                          <a:cs typeface="+mn-cs"/>
                        </a:rPr>
                        <a:t>It really is true</a:t>
                      </a:r>
                    </a:p>
                    <a:p>
                      <a:pPr marL="0" algn="ctr" rtl="0" eaLnBrk="1" hangingPunct="1">
                        <a:buFont typeface="Wingdings" pitchFamily="2" charset="2"/>
                        <a:buNone/>
                        <a:defRPr/>
                      </a:pPr>
                      <a:r>
                        <a:rPr lang="en-US" sz="1400" b="0" kern="1200" dirty="0" smtClean="0">
                          <a:solidFill>
                            <a:srgbClr val="990033"/>
                          </a:solidFill>
                          <a:latin typeface="+mn-lt"/>
                          <a:ea typeface="+mn-ea"/>
                          <a:cs typeface="+mn-cs"/>
                        </a:rPr>
                        <a:t>What am I going to do?</a:t>
                      </a:r>
                    </a:p>
                    <a:p>
                      <a:pPr marL="0" algn="ctr" rtl="0" eaLnBrk="1" hangingPunct="1">
                        <a:buFont typeface="Wingdings" pitchFamily="2" charset="2"/>
                        <a:buNone/>
                        <a:defRPr/>
                      </a:pPr>
                      <a:r>
                        <a:rPr lang="en-US" sz="1400" b="0" kern="1200" dirty="0" smtClean="0">
                          <a:solidFill>
                            <a:srgbClr val="990033"/>
                          </a:solidFill>
                          <a:latin typeface="+mn-lt"/>
                          <a:ea typeface="+mn-ea"/>
                          <a:cs typeface="+mn-cs"/>
                        </a:rPr>
                        <a:t>What is going to happen to</a:t>
                      </a:r>
                    </a:p>
                    <a:p>
                      <a:pPr marL="0" algn="ctr" rtl="0" eaLnBrk="1" hangingPunct="1">
                        <a:buFont typeface="Wingdings" pitchFamily="2" charset="2"/>
                        <a:buNone/>
                        <a:defRPr/>
                      </a:pPr>
                      <a:r>
                        <a:rPr lang="en-US" sz="1400" b="0" kern="1200" dirty="0" smtClean="0">
                          <a:solidFill>
                            <a:srgbClr val="990033"/>
                          </a:solidFill>
                          <a:latin typeface="+mn-lt"/>
                          <a:ea typeface="+mn-ea"/>
                          <a:cs typeface="+mn-cs"/>
                        </a:rPr>
                        <a:t>my family</a:t>
                      </a:r>
                    </a:p>
                    <a:p>
                      <a:pPr marL="0" algn="ctr" rtl="0" eaLnBrk="1" hangingPunct="1">
                        <a:buFont typeface="Wingdings" pitchFamily="2" charset="2"/>
                        <a:buNone/>
                        <a:defRPr/>
                      </a:pPr>
                      <a:r>
                        <a:rPr lang="en-US" sz="1400" b="0" kern="1200" dirty="0" smtClean="0">
                          <a:solidFill>
                            <a:srgbClr val="990033"/>
                          </a:solidFill>
                          <a:latin typeface="+mn-lt"/>
                          <a:ea typeface="+mn-ea"/>
                          <a:cs typeface="+mn-cs"/>
                        </a:rPr>
                        <a:t>I do not matter anymore</a:t>
                      </a:r>
                    </a:p>
                    <a:p>
                      <a:pPr marL="0" algn="ctr" rtl="0" eaLnBrk="1" hangingPunct="1"/>
                      <a:endParaRPr lang="x-none" sz="1800" b="0" kern="1200" dirty="0">
                        <a:solidFill>
                          <a:schemeClr val="accent1">
                            <a:lumMod val="75000"/>
                          </a:schemeClr>
                        </a:solidFill>
                        <a:latin typeface="+mn-lt"/>
                        <a:ea typeface="+mn-ea"/>
                        <a:cs typeface="+mn-cs"/>
                      </a:endParaRPr>
                    </a:p>
                  </a:txBody>
                  <a:tcPr/>
                </a:tc>
                <a:tc>
                  <a:txBody>
                    <a:bodyPr/>
                    <a:lstStyle/>
                    <a:p>
                      <a:pPr algn="ctr" rtl="0"/>
                      <a:endParaRPr lang="en-US" sz="1800" b="0" kern="1200" dirty="0" smtClean="0">
                        <a:solidFill>
                          <a:schemeClr val="accent1">
                            <a:lumMod val="75000"/>
                          </a:schemeClr>
                        </a:solidFill>
                        <a:latin typeface="+mn-lt"/>
                        <a:ea typeface="+mn-ea"/>
                        <a:cs typeface="+mn-cs"/>
                      </a:endParaRPr>
                    </a:p>
                    <a:p>
                      <a:pPr algn="ctr" rtl="0"/>
                      <a:endParaRPr lang="en-US" sz="1800" b="0" kern="1200" dirty="0" smtClean="0">
                        <a:solidFill>
                          <a:schemeClr val="accent1">
                            <a:lumMod val="75000"/>
                          </a:schemeClr>
                        </a:solidFill>
                        <a:latin typeface="+mn-lt"/>
                        <a:ea typeface="+mn-ea"/>
                        <a:cs typeface="+mn-cs"/>
                      </a:endParaRPr>
                    </a:p>
                    <a:p>
                      <a:pPr algn="ctr" rtl="0"/>
                      <a:r>
                        <a:rPr lang="en-US" sz="1800" b="0" kern="1200" dirty="0" smtClean="0">
                          <a:solidFill>
                            <a:srgbClr val="990033"/>
                          </a:solidFill>
                          <a:latin typeface="+mn-lt"/>
                          <a:ea typeface="+mn-ea"/>
                          <a:cs typeface="+mn-cs"/>
                        </a:rPr>
                        <a:t>4- Depression </a:t>
                      </a:r>
                      <a:endParaRPr lang="x-none" sz="1800" b="0" kern="1200" dirty="0" smtClean="0">
                        <a:solidFill>
                          <a:srgbClr val="990033"/>
                        </a:solidFill>
                        <a:latin typeface="+mn-lt"/>
                        <a:ea typeface="+mn-ea"/>
                        <a:cs typeface="+mn-cs"/>
                      </a:endParaRPr>
                    </a:p>
                  </a:txBody>
                  <a:tcPr/>
                </a:tc>
              </a:tr>
              <a:tr h="370840">
                <a:tc>
                  <a:txBody>
                    <a:bodyPr/>
                    <a:lstStyle/>
                    <a:p>
                      <a:pPr marL="0" algn="ctr" rtl="0" eaLnBrk="1" hangingPunct="1">
                        <a:buFont typeface="Wingdings" pitchFamily="2" charset="2"/>
                        <a:buNone/>
                        <a:defRPr/>
                      </a:pPr>
                      <a:r>
                        <a:rPr lang="en-US" sz="1400" b="0" kern="1200" dirty="0" smtClean="0">
                          <a:solidFill>
                            <a:srgbClr val="990033"/>
                          </a:solidFill>
                          <a:latin typeface="+mn-lt"/>
                          <a:ea typeface="+mn-ea"/>
                          <a:cs typeface="+mn-cs"/>
                        </a:rPr>
                        <a:t>Life goes on</a:t>
                      </a:r>
                    </a:p>
                    <a:p>
                      <a:pPr algn="ctr" rtl="0" eaLnBrk="1" hangingPunct="1">
                        <a:buFont typeface="Wingdings" pitchFamily="2" charset="2"/>
                        <a:buNone/>
                        <a:defRPr/>
                      </a:pPr>
                      <a:r>
                        <a:rPr lang="en-US" sz="1400" b="0" kern="1200" dirty="0" smtClean="0">
                          <a:solidFill>
                            <a:srgbClr val="990033"/>
                          </a:solidFill>
                          <a:latin typeface="+mn-lt"/>
                          <a:ea typeface="+mn-ea"/>
                          <a:cs typeface="+mn-cs"/>
                        </a:rPr>
                        <a:t>I must prepare for my</a:t>
                      </a:r>
                    </a:p>
                    <a:p>
                      <a:pPr algn="ctr" rtl="0" eaLnBrk="1" hangingPunct="1">
                        <a:buFont typeface="Wingdings" pitchFamily="2" charset="2"/>
                        <a:buNone/>
                        <a:defRPr/>
                      </a:pPr>
                      <a:r>
                        <a:rPr lang="en-US" sz="1400" b="0" kern="1200" dirty="0" smtClean="0">
                          <a:solidFill>
                            <a:srgbClr val="990033"/>
                          </a:solidFill>
                          <a:latin typeface="+mn-lt"/>
                          <a:ea typeface="+mn-ea"/>
                          <a:cs typeface="+mn-cs"/>
                        </a:rPr>
                        <a:t>family</a:t>
                      </a:r>
                    </a:p>
                    <a:p>
                      <a:pPr algn="ctr" rtl="1"/>
                      <a:endParaRPr lang="x-none" dirty="0"/>
                    </a:p>
                  </a:txBody>
                  <a:tcPr/>
                </a:tc>
                <a:tc>
                  <a:txBody>
                    <a:bodyPr/>
                    <a:lstStyle/>
                    <a:p>
                      <a:pPr algn="ctr" rtl="0"/>
                      <a:endParaRPr lang="en-US" sz="1800" b="0" kern="1200" dirty="0" smtClean="0">
                        <a:solidFill>
                          <a:srgbClr val="990033"/>
                        </a:solidFill>
                        <a:latin typeface="+mn-lt"/>
                        <a:ea typeface="+mn-ea"/>
                        <a:cs typeface="+mn-cs"/>
                      </a:endParaRPr>
                    </a:p>
                    <a:p>
                      <a:pPr algn="ctr" rtl="0"/>
                      <a:r>
                        <a:rPr lang="en-US" sz="1800" b="0" kern="1200" dirty="0" smtClean="0">
                          <a:solidFill>
                            <a:srgbClr val="990033"/>
                          </a:solidFill>
                          <a:latin typeface="+mn-lt"/>
                          <a:ea typeface="+mn-ea"/>
                          <a:cs typeface="+mn-cs"/>
                        </a:rPr>
                        <a:t> 5- Acceptance</a:t>
                      </a:r>
                      <a:endParaRPr lang="x-none" sz="1800" b="0" kern="1200" dirty="0" smtClean="0">
                        <a:solidFill>
                          <a:srgbClr val="990033"/>
                        </a:solidFill>
                        <a:latin typeface="+mn-lt"/>
                        <a:ea typeface="+mn-ea"/>
                        <a:cs typeface="+mn-cs"/>
                      </a:endParaRPr>
                    </a:p>
                  </a:txBody>
                  <a:tcPr/>
                </a:tc>
              </a:tr>
            </a:tbl>
          </a:graphicData>
        </a:graphic>
      </p:graphicFrame>
      <p:cxnSp>
        <p:nvCxnSpPr>
          <p:cNvPr id="5" name="رابط مستقيم 4"/>
          <p:cNvCxnSpPr/>
          <p:nvPr/>
        </p:nvCxnSpPr>
        <p:spPr>
          <a:xfrm>
            <a:off x="8892480" y="0"/>
            <a:ext cx="0" cy="5143500"/>
          </a:xfrm>
          <a:prstGeom prst="line">
            <a:avLst/>
          </a:prstGeom>
          <a:ln>
            <a:solidFill>
              <a:srgbClr val="990033"/>
            </a:solidFill>
          </a:ln>
        </p:spPr>
        <p:style>
          <a:lnRef idx="1">
            <a:schemeClr val="accent1"/>
          </a:lnRef>
          <a:fillRef idx="0">
            <a:schemeClr val="accent1"/>
          </a:fillRef>
          <a:effectRef idx="0">
            <a:schemeClr val="accent1"/>
          </a:effectRef>
          <a:fontRef idx="minor">
            <a:schemeClr val="tx1"/>
          </a:fontRef>
        </p:style>
      </p:cxnSp>
      <p:cxnSp>
        <p:nvCxnSpPr>
          <p:cNvPr id="6" name="رابط مستقيم 5"/>
          <p:cNvCxnSpPr/>
          <p:nvPr/>
        </p:nvCxnSpPr>
        <p:spPr>
          <a:xfrm>
            <a:off x="8820472" y="0"/>
            <a:ext cx="0" cy="5143500"/>
          </a:xfrm>
          <a:prstGeom prst="line">
            <a:avLst/>
          </a:prstGeom>
          <a:ln w="38100">
            <a:solidFill>
              <a:srgbClr val="990033"/>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flipH="1">
            <a:off x="0" y="4948014"/>
            <a:ext cx="9144000" cy="0"/>
          </a:xfrm>
          <a:prstGeom prst="line">
            <a:avLst/>
          </a:prstGeom>
          <a:ln>
            <a:solidFill>
              <a:srgbClr val="990033"/>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Patient’s Perspective</a:t>
            </a:r>
            <a:endParaRPr lang="x-none" dirty="0"/>
          </a:p>
        </p:txBody>
      </p:sp>
      <p:sp>
        <p:nvSpPr>
          <p:cNvPr id="4" name="مستطيل 3"/>
          <p:cNvSpPr/>
          <p:nvPr/>
        </p:nvSpPr>
        <p:spPr>
          <a:xfrm>
            <a:off x="467544" y="1491630"/>
            <a:ext cx="5472608" cy="2416046"/>
          </a:xfrm>
          <a:prstGeom prst="rect">
            <a:avLst/>
          </a:prstGeom>
        </p:spPr>
        <p:txBody>
          <a:bodyPr wrap="square">
            <a:spAutoFit/>
          </a:bodyPr>
          <a:lstStyle/>
          <a:p>
            <a:pPr>
              <a:lnSpc>
                <a:spcPct val="150000"/>
              </a:lnSpc>
            </a:pPr>
            <a:r>
              <a:rPr lang="en-GB" sz="2000" dirty="0" smtClean="0">
                <a:solidFill>
                  <a:schemeClr val="tx2"/>
                </a:solidFill>
              </a:rPr>
              <a:t>Patients prefer:</a:t>
            </a:r>
          </a:p>
          <a:p>
            <a:pPr>
              <a:lnSpc>
                <a:spcPct val="150000"/>
              </a:lnSpc>
              <a:buClr>
                <a:srgbClr val="660033"/>
              </a:buClr>
              <a:buFont typeface="Wingdings" pitchFamily="2" charset="2"/>
              <a:buChar char="§"/>
            </a:pPr>
            <a:r>
              <a:rPr lang="en-GB" sz="2000" dirty="0" smtClean="0">
                <a:solidFill>
                  <a:schemeClr val="bg1">
                    <a:lumMod val="50000"/>
                  </a:schemeClr>
                </a:solidFill>
              </a:rPr>
              <a:t>Physician’s competence, honesty &amp; attention. </a:t>
            </a:r>
          </a:p>
          <a:p>
            <a:pPr>
              <a:buClr>
                <a:srgbClr val="660033"/>
              </a:buClr>
              <a:buFont typeface="Wingdings" pitchFamily="2" charset="2"/>
              <a:buChar char="§"/>
            </a:pPr>
            <a:r>
              <a:rPr lang="en-GB" sz="2000" dirty="0" smtClean="0">
                <a:solidFill>
                  <a:schemeClr val="bg1">
                    <a:lumMod val="50000"/>
                  </a:schemeClr>
                </a:solidFill>
              </a:rPr>
              <a:t>Time for questions.</a:t>
            </a:r>
          </a:p>
          <a:p>
            <a:pPr>
              <a:buClr>
                <a:srgbClr val="660033"/>
              </a:buClr>
              <a:buFont typeface="Wingdings" pitchFamily="2" charset="2"/>
              <a:buChar char="§"/>
            </a:pPr>
            <a:r>
              <a:rPr lang="en-GB" sz="2000" dirty="0" smtClean="0">
                <a:solidFill>
                  <a:schemeClr val="bg1">
                    <a:lumMod val="50000"/>
                  </a:schemeClr>
                </a:solidFill>
              </a:rPr>
              <a:t>Straightforward &amp; understandable diagnosis.</a:t>
            </a:r>
          </a:p>
          <a:p>
            <a:pPr>
              <a:buClr>
                <a:srgbClr val="660033"/>
              </a:buClr>
              <a:buFont typeface="Wingdings" pitchFamily="2" charset="2"/>
              <a:buChar char="§"/>
            </a:pPr>
            <a:r>
              <a:rPr lang="en-GB" sz="2000" dirty="0" smtClean="0">
                <a:solidFill>
                  <a:schemeClr val="bg1">
                    <a:lumMod val="50000"/>
                  </a:schemeClr>
                </a:solidFill>
              </a:rPr>
              <a:t>The use of clear language.</a:t>
            </a:r>
          </a:p>
          <a:p>
            <a:pPr marL="0" lvl="1">
              <a:buClr>
                <a:srgbClr val="660033"/>
              </a:buClr>
            </a:pPr>
            <a:r>
              <a:rPr lang="en-GB" sz="1100" i="1" dirty="0" smtClean="0"/>
              <a:t>    Parker PA, </a:t>
            </a:r>
            <a:r>
              <a:rPr lang="en-GB" sz="1100" i="1" dirty="0" err="1" smtClean="0"/>
              <a:t>Baile</a:t>
            </a:r>
            <a:r>
              <a:rPr lang="en-GB" sz="1100" i="1" dirty="0" smtClean="0"/>
              <a:t> WF </a:t>
            </a:r>
            <a:r>
              <a:rPr lang="en-GB" sz="1100" i="1" dirty="0" err="1" smtClean="0"/>
              <a:t>j.clinical</a:t>
            </a:r>
            <a:r>
              <a:rPr lang="en-GB" sz="1100" i="1" dirty="0" smtClean="0"/>
              <a:t> </a:t>
            </a:r>
            <a:r>
              <a:rPr lang="en-GB" sz="1100" i="1" dirty="0" err="1" smtClean="0"/>
              <a:t>onc</a:t>
            </a:r>
            <a:r>
              <a:rPr lang="en-GB" sz="1100" i="1" dirty="0" smtClean="0"/>
              <a:t> 2001</a:t>
            </a:r>
          </a:p>
          <a:p>
            <a:pPr>
              <a:buClr>
                <a:srgbClr val="660033"/>
              </a:buClr>
            </a:pPr>
            <a:endParaRPr lang="x-none" sz="2000" dirty="0" smtClean="0">
              <a:solidFill>
                <a:schemeClr val="bg1">
                  <a:lumMod val="50000"/>
                </a:schemeClr>
              </a:solidFill>
            </a:endParaRPr>
          </a:p>
        </p:txBody>
      </p:sp>
      <p:pic>
        <p:nvPicPr>
          <p:cNvPr id="13316" name="Picture 4" descr="http://worldofdtcmarketing.com/wp-content/uploads/2012/01/communication-doctor-patient-300x284.jpeg">
            <a:hlinkClick r:id="rId2"/>
          </p:cNvPr>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372200" y="1799553"/>
            <a:ext cx="1901620" cy="1800200"/>
          </a:xfrm>
          <a:prstGeom prst="rect">
            <a:avLst/>
          </a:prstGeom>
          <a:ln>
            <a:noFill/>
          </a:ln>
          <a:effectLst>
            <a:softEdge rad="112500"/>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Family’s Perspective</a:t>
            </a:r>
            <a:endParaRPr lang="x-none" dirty="0"/>
          </a:p>
        </p:txBody>
      </p:sp>
      <p:sp>
        <p:nvSpPr>
          <p:cNvPr id="3" name="مستطيل 2"/>
          <p:cNvSpPr/>
          <p:nvPr/>
        </p:nvSpPr>
        <p:spPr>
          <a:xfrm>
            <a:off x="251520" y="1563638"/>
            <a:ext cx="6624736" cy="2569934"/>
          </a:xfrm>
          <a:prstGeom prst="rect">
            <a:avLst/>
          </a:prstGeom>
        </p:spPr>
        <p:txBody>
          <a:bodyPr wrap="square">
            <a:spAutoFit/>
          </a:bodyPr>
          <a:lstStyle/>
          <a:p>
            <a:pPr>
              <a:lnSpc>
                <a:spcPct val="150000"/>
              </a:lnSpc>
            </a:pPr>
            <a:r>
              <a:rPr lang="en-GB" sz="2000" dirty="0" smtClean="0">
                <a:solidFill>
                  <a:schemeClr val="tx2"/>
                </a:solidFill>
              </a:rPr>
              <a:t>Family members prefer:</a:t>
            </a:r>
          </a:p>
          <a:p>
            <a:pPr>
              <a:buClr>
                <a:srgbClr val="990033"/>
              </a:buClr>
              <a:buFont typeface="Wingdings" pitchFamily="2" charset="2"/>
              <a:buChar char="§"/>
            </a:pPr>
            <a:r>
              <a:rPr lang="en-GB" sz="2000" dirty="0" smtClean="0">
                <a:solidFill>
                  <a:schemeClr val="bg1">
                    <a:lumMod val="50000"/>
                  </a:schemeClr>
                </a:solidFill>
              </a:rPr>
              <a:t>Privacy.</a:t>
            </a:r>
          </a:p>
          <a:p>
            <a:pPr>
              <a:buClr>
                <a:srgbClr val="990033"/>
              </a:buClr>
              <a:buFont typeface="Wingdings" pitchFamily="2" charset="2"/>
              <a:buChar char="§"/>
            </a:pPr>
            <a:r>
              <a:rPr lang="en-GB" sz="2000" dirty="0" smtClean="0">
                <a:solidFill>
                  <a:schemeClr val="bg1">
                    <a:lumMod val="50000"/>
                  </a:schemeClr>
                </a:solidFill>
              </a:rPr>
              <a:t>Good attitude from the bearer.</a:t>
            </a:r>
          </a:p>
          <a:p>
            <a:pPr>
              <a:buClr>
                <a:srgbClr val="990033"/>
              </a:buClr>
              <a:buFont typeface="Wingdings" pitchFamily="2" charset="2"/>
              <a:buChar char="§"/>
            </a:pPr>
            <a:r>
              <a:rPr lang="en-GB" sz="2000" dirty="0" smtClean="0">
                <a:solidFill>
                  <a:schemeClr val="bg1">
                    <a:lumMod val="50000"/>
                  </a:schemeClr>
                </a:solidFill>
              </a:rPr>
              <a:t>Clarity of the information given.</a:t>
            </a:r>
          </a:p>
          <a:p>
            <a:pPr>
              <a:buClr>
                <a:srgbClr val="990033"/>
              </a:buClr>
              <a:buFont typeface="Wingdings" pitchFamily="2" charset="2"/>
              <a:buChar char="§"/>
            </a:pPr>
            <a:r>
              <a:rPr lang="en-GB" sz="2000" dirty="0" smtClean="0">
                <a:solidFill>
                  <a:schemeClr val="bg1">
                    <a:lumMod val="50000"/>
                  </a:schemeClr>
                </a:solidFill>
              </a:rPr>
              <a:t>Physician competency.</a:t>
            </a:r>
          </a:p>
          <a:p>
            <a:pPr>
              <a:buClr>
                <a:srgbClr val="990033"/>
              </a:buClr>
              <a:buFont typeface="Wingdings" pitchFamily="2" charset="2"/>
              <a:buChar char="§"/>
            </a:pPr>
            <a:r>
              <a:rPr lang="en-GB" sz="2000" dirty="0" smtClean="0">
                <a:solidFill>
                  <a:schemeClr val="bg1">
                    <a:lumMod val="50000"/>
                  </a:schemeClr>
                </a:solidFill>
              </a:rPr>
              <a:t>Time for questions.</a:t>
            </a:r>
            <a:endParaRPr lang="x-none" sz="2000" dirty="0" smtClean="0">
              <a:solidFill>
                <a:schemeClr val="bg1">
                  <a:lumMod val="50000"/>
                </a:schemeClr>
              </a:solidFill>
            </a:endParaRPr>
          </a:p>
          <a:p>
            <a:pPr marL="0" lvl="2">
              <a:buClr>
                <a:srgbClr val="990033"/>
              </a:buClr>
            </a:pPr>
            <a:r>
              <a:rPr lang="en-GB" sz="1100" i="1" dirty="0" smtClean="0"/>
              <a:t>    </a:t>
            </a:r>
            <a:r>
              <a:rPr lang="en-GB" sz="1100" i="1" dirty="0" err="1" smtClean="0"/>
              <a:t>Jurkovich</a:t>
            </a:r>
            <a:r>
              <a:rPr lang="en-GB" sz="1100" i="1" dirty="0" smtClean="0"/>
              <a:t> GJ, et al. J Trauma 200 </a:t>
            </a:r>
          </a:p>
          <a:p>
            <a:pPr>
              <a:buClr>
                <a:srgbClr val="990033"/>
              </a:buClr>
            </a:pPr>
            <a:endParaRPr lang="en-GB" sz="2000" dirty="0" smtClean="0">
              <a:solidFill>
                <a:schemeClr val="bg1">
                  <a:lumMod val="50000"/>
                </a:schemeClr>
              </a:solidFill>
            </a:endParaRPr>
          </a:p>
        </p:txBody>
      </p:sp>
      <p:pic>
        <p:nvPicPr>
          <p:cNvPr id="12290" name="Picture 2" descr="https://encrypted-tbn1.gstatic.com/images?q=tbn:ANd9GcRbi1wk43vgJJYzhhB0X5y4wyym-Y9TIAiQqyVpIAa342LOgUfsVA">
            <a:hlinkClick r:id="rId2"/>
          </p:cNvPr>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652120" y="1984509"/>
            <a:ext cx="2896292" cy="2016223"/>
          </a:xfrm>
          <a:prstGeom prst="rect">
            <a:avLst/>
          </a:prstGeom>
          <a:ln>
            <a:noFill/>
          </a:ln>
          <a:effectLst>
            <a:softEdge rad="112500"/>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t>Role of primary care physicians in breaking bad news:</a:t>
            </a:r>
            <a:endParaRPr lang="en-US" dirty="0"/>
          </a:p>
        </p:txBody>
      </p:sp>
      <p:sp>
        <p:nvSpPr>
          <p:cNvPr id="3" name="TextBox 2"/>
          <p:cNvSpPr txBox="1"/>
          <p:nvPr/>
        </p:nvSpPr>
        <p:spPr>
          <a:xfrm>
            <a:off x="251520" y="1491630"/>
            <a:ext cx="8466145" cy="3539431"/>
          </a:xfrm>
          <a:prstGeom prst="rect">
            <a:avLst/>
          </a:prstGeom>
          <a:noFill/>
        </p:spPr>
        <p:txBody>
          <a:bodyPr wrap="square" rtlCol="0">
            <a:spAutoFit/>
          </a:bodyPr>
          <a:lstStyle/>
          <a:p>
            <a:r>
              <a:rPr lang="en-US" sz="2800" dirty="0" smtClean="0">
                <a:solidFill>
                  <a:schemeClr val="bg1">
                    <a:lumMod val="50000"/>
                  </a:schemeClr>
                </a:solidFill>
              </a:rPr>
              <a:t>	Breaking </a:t>
            </a:r>
            <a:r>
              <a:rPr lang="en-US" sz="2800" dirty="0">
                <a:solidFill>
                  <a:schemeClr val="bg1">
                    <a:lumMod val="50000"/>
                  </a:schemeClr>
                </a:solidFill>
              </a:rPr>
              <a:t>bad news is a sentinel skill of the family physician. Family physicians who provide continuity care to patients are in an ideal position to compassionately, yet clearly, convey devastating news. The importance of the physician-patient relationship in such engagements is critical</a:t>
            </a:r>
            <a:r>
              <a:rPr lang="en-US" sz="2800" dirty="0" smtClean="0">
                <a:solidFill>
                  <a:schemeClr val="bg1">
                    <a:lumMod val="50000"/>
                  </a:schemeClr>
                </a:solidFill>
              </a:rPr>
              <a:t>.  </a:t>
            </a:r>
            <a:r>
              <a:rPr lang="en-US" sz="2800" dirty="0">
                <a:solidFill>
                  <a:schemeClr val="bg1">
                    <a:lumMod val="50000"/>
                  </a:schemeClr>
                </a:solidFill>
              </a:rPr>
              <a:t>Having already developed a sense of mutual trust, the family physician is often in the position to break such news.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654409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Giving Bad News in USMLE Step 2 CS.mp4">
            <a:hlinkClick r:id="" action="ppaction://media"/>
          </p:cNvPr>
          <p:cNvPicPr/>
          <p:nvPr>
            <a:videoFile r:link=""/>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1"/>
              </p:ext>
            </p:extLst>
          </p:nvPr>
        </p:nvPicPr>
        <p:blipFill>
          <a:blip r:embed="rId3"/>
          <a:stretch>
            <a:fillRect/>
          </a:stretch>
        </p:blipFill>
        <p:spPr>
          <a:xfrm>
            <a:off x="381000" y="133350"/>
            <a:ext cx="8009656" cy="460851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008613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7"/>
          <p:cNvSpPr>
            <a:spLocks noGrp="1"/>
          </p:cNvSpPr>
          <p:nvPr>
            <p:ph type="title"/>
          </p:nvPr>
        </p:nvSpPr>
        <p:spPr>
          <a:xfrm>
            <a:off x="107504" y="0"/>
            <a:ext cx="9036496" cy="1131590"/>
          </a:xfrm>
        </p:spPr>
        <p:txBody>
          <a:bodyPr>
            <a:normAutofit/>
          </a:bodyPr>
          <a:lstStyle/>
          <a:p>
            <a:r>
              <a:rPr lang="en-US" sz="3200" b="1" dirty="0"/>
              <a:t>Perception and Attitude towards Breaking Bad News in the Saudi Population </a:t>
            </a:r>
            <a:r>
              <a:rPr lang="en-US" sz="1300" dirty="0" smtClean="0">
                <a:latin typeface="+mn-lt"/>
              </a:rPr>
              <a:t>(by Prof. Mohammed </a:t>
            </a:r>
            <a:r>
              <a:rPr lang="en-US" sz="1300" dirty="0">
                <a:latin typeface="+mn-lt"/>
              </a:rPr>
              <a:t>O. </a:t>
            </a:r>
            <a:r>
              <a:rPr lang="en-US" sz="1300" dirty="0" err="1">
                <a:latin typeface="+mn-lt"/>
              </a:rPr>
              <a:t>Alrukban</a:t>
            </a:r>
            <a:r>
              <a:rPr lang="en-US" sz="1300" dirty="0">
                <a:latin typeface="+mn-lt"/>
              </a:rPr>
              <a:t> </a:t>
            </a:r>
            <a:r>
              <a:rPr lang="en-US" sz="1300" dirty="0" smtClean="0">
                <a:latin typeface="+mn-lt"/>
              </a:rPr>
              <a:t>and others</a:t>
            </a:r>
            <a:r>
              <a:rPr lang="en-US" sz="1300" dirty="0" smtClean="0"/>
              <a:t>)</a:t>
            </a:r>
            <a:endParaRPr lang="en-US" sz="1300" dirty="0"/>
          </a:p>
        </p:txBody>
      </p:sp>
      <p:sp>
        <p:nvSpPr>
          <p:cNvPr id="2" name="Content Placeholder 1"/>
          <p:cNvSpPr>
            <a:spLocks noGrp="1"/>
          </p:cNvSpPr>
          <p:nvPr>
            <p:ph sz="quarter" idx="1"/>
          </p:nvPr>
        </p:nvSpPr>
        <p:spPr>
          <a:xfrm>
            <a:off x="179512" y="1428750"/>
            <a:ext cx="8964488" cy="3714750"/>
          </a:xfrm>
        </p:spPr>
        <p:txBody>
          <a:bodyPr>
            <a:normAutofit/>
          </a:bodyPr>
          <a:lstStyle/>
          <a:p>
            <a:pPr algn="l"/>
            <a:r>
              <a:rPr lang="en-US" sz="1800" dirty="0"/>
              <a:t>A cross sectional community based survey was conducted in Riyadh city during the month of April, 2009. </a:t>
            </a:r>
          </a:p>
          <a:p>
            <a:pPr algn="l"/>
            <a:r>
              <a:rPr lang="en-US" sz="1800" dirty="0"/>
              <a:t>The study included 1086 participants. </a:t>
            </a:r>
            <a:r>
              <a:rPr lang="en-US" sz="1800" dirty="0" smtClean="0"/>
              <a:t>48% males </a:t>
            </a:r>
          </a:p>
          <a:p>
            <a:pPr algn="l"/>
            <a:r>
              <a:rPr lang="en-US" sz="1800" dirty="0">
                <a:solidFill>
                  <a:srgbClr val="FF0000"/>
                </a:solidFill>
              </a:rPr>
              <a:t>Almost </a:t>
            </a:r>
            <a:r>
              <a:rPr lang="en-US" sz="1800" dirty="0" smtClean="0">
                <a:solidFill>
                  <a:srgbClr val="FF0000"/>
                </a:solidFill>
              </a:rPr>
              <a:t>two-third of </a:t>
            </a:r>
            <a:r>
              <a:rPr lang="en-US" sz="1800" dirty="0">
                <a:solidFill>
                  <a:srgbClr val="FF0000"/>
                </a:solidFill>
              </a:rPr>
              <a:t>them defined bad news as related to the diseases that are highly fatal. </a:t>
            </a:r>
          </a:p>
          <a:p>
            <a:pPr algn="l"/>
            <a:r>
              <a:rPr lang="en-US" sz="1800" dirty="0">
                <a:solidFill>
                  <a:srgbClr val="000000"/>
                </a:solidFill>
              </a:rPr>
              <a:t>Most of the participants (71.1%) want detailed information about the disease. Most of the them also (88.2%) appreciates more those who tell them the truth. </a:t>
            </a:r>
          </a:p>
          <a:p>
            <a:pPr algn="l"/>
            <a:r>
              <a:rPr lang="en-US" sz="1800" dirty="0">
                <a:solidFill>
                  <a:srgbClr val="FF0000"/>
                </a:solidFill>
              </a:rPr>
              <a:t>The acceptance of the bad news </a:t>
            </a:r>
            <a:r>
              <a:rPr lang="en-US" sz="1800" dirty="0">
                <a:solidFill>
                  <a:srgbClr val="000000"/>
                </a:solidFill>
              </a:rPr>
              <a:t>was </a:t>
            </a:r>
            <a:r>
              <a:rPr lang="en-US" sz="1800" dirty="0" smtClean="0">
                <a:solidFill>
                  <a:srgbClr val="000000"/>
                </a:solidFill>
              </a:rPr>
              <a:t>significantly </a:t>
            </a:r>
            <a:r>
              <a:rPr lang="en-US" sz="1800" dirty="0">
                <a:solidFill>
                  <a:srgbClr val="000000"/>
                </a:solidFill>
              </a:rPr>
              <a:t>different between </a:t>
            </a:r>
            <a:r>
              <a:rPr lang="en-US" sz="1800" dirty="0" smtClean="0">
                <a:solidFill>
                  <a:srgbClr val="000000"/>
                </a:solidFill>
              </a:rPr>
              <a:t>older </a:t>
            </a:r>
            <a:r>
              <a:rPr lang="en-US" sz="1800" dirty="0" smtClean="0"/>
              <a:t>(</a:t>
            </a:r>
            <a:r>
              <a:rPr lang="en-US" sz="1800" dirty="0"/>
              <a:t>35.0%) </a:t>
            </a:r>
            <a:r>
              <a:rPr lang="en-US" sz="1800" dirty="0" smtClean="0">
                <a:solidFill>
                  <a:srgbClr val="000000"/>
                </a:solidFill>
              </a:rPr>
              <a:t>and younger </a:t>
            </a:r>
            <a:r>
              <a:rPr lang="en-US" sz="1800" dirty="0"/>
              <a:t>(17.0%) </a:t>
            </a:r>
            <a:r>
              <a:rPr lang="en-US" sz="1800" dirty="0" smtClean="0"/>
              <a:t> </a:t>
            </a:r>
            <a:r>
              <a:rPr lang="en-US" sz="1800" dirty="0" smtClean="0">
                <a:solidFill>
                  <a:srgbClr val="000000"/>
                </a:solidFill>
              </a:rPr>
              <a:t>participants. ( male 28% &gt; female 17% )</a:t>
            </a:r>
          </a:p>
          <a:p>
            <a:pPr algn="l"/>
            <a:r>
              <a:rPr lang="en-US" sz="1800" dirty="0" smtClean="0"/>
              <a:t>the </a:t>
            </a:r>
            <a:r>
              <a:rPr lang="en-US" sz="1800" dirty="0"/>
              <a:t>younger participants </a:t>
            </a:r>
            <a:r>
              <a:rPr lang="en-US" sz="1800" dirty="0" smtClean="0"/>
              <a:t>showed </a:t>
            </a:r>
            <a:r>
              <a:rPr lang="en-US" sz="1800" dirty="0"/>
              <a:t>significantly more </a:t>
            </a:r>
            <a:r>
              <a:rPr lang="en-US" sz="1800" dirty="0">
                <a:solidFill>
                  <a:srgbClr val="FF0000"/>
                </a:solidFill>
              </a:rPr>
              <a:t>sadness and depression </a:t>
            </a:r>
            <a:r>
              <a:rPr lang="en-US" sz="1800" dirty="0">
                <a:solidFill>
                  <a:srgbClr val="000000"/>
                </a:solidFill>
              </a:rPr>
              <a:t>compared to the older </a:t>
            </a:r>
            <a:r>
              <a:rPr lang="en-US" sz="1800" dirty="0" smtClean="0">
                <a:solidFill>
                  <a:srgbClr val="000000"/>
                </a:solidFill>
              </a:rPr>
              <a:t>participants.  ( females &gt; males )</a:t>
            </a:r>
            <a:endParaRPr lang="en-US" sz="1800" dirty="0">
              <a:solidFill>
                <a:srgbClr val="55A839"/>
              </a:solidFill>
            </a:endParaRPr>
          </a:p>
          <a:p>
            <a:pPr algn="l"/>
            <a:endParaRPr lang="en-US" sz="1800" b="1" dirty="0" smtClean="0"/>
          </a:p>
          <a:p>
            <a:pPr algn="l"/>
            <a:endParaRPr lang="en-US" sz="1800" dirty="0"/>
          </a:p>
          <a:p>
            <a:pPr algn="l"/>
            <a:endParaRPr lang="en-US" sz="1800" dirty="0" smtClean="0">
              <a:solidFill>
                <a:srgbClr val="55A839"/>
              </a:solidFill>
            </a:endParaRPr>
          </a:p>
          <a:p>
            <a:pPr algn="l"/>
            <a:endParaRPr lang="en-US" sz="1800" dirty="0" smtClean="0">
              <a:solidFill>
                <a:srgbClr val="55A839"/>
              </a:solidFill>
            </a:endParaRPr>
          </a:p>
          <a:p>
            <a:pPr algn="l"/>
            <a:endParaRPr lang="en-US" sz="1800" dirty="0" smtClean="0">
              <a:solidFill>
                <a:srgbClr val="55A839"/>
              </a:solidFill>
            </a:endParaRPr>
          </a:p>
          <a:p>
            <a:pPr algn="l"/>
            <a:endParaRPr lang="en-US" sz="1800" dirty="0">
              <a:solidFill>
                <a:srgbClr val="55A839"/>
              </a:solidFill>
            </a:endParaRPr>
          </a:p>
          <a:p>
            <a:pPr algn="l"/>
            <a:endParaRPr lang="en-US" sz="16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067308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What is Bad News? </a:t>
            </a:r>
            <a:endParaRPr lang="x-none" dirty="0"/>
          </a:p>
        </p:txBody>
      </p:sp>
      <p:sp>
        <p:nvSpPr>
          <p:cNvPr id="7" name="TextBox 6"/>
          <p:cNvSpPr txBox="1"/>
          <p:nvPr/>
        </p:nvSpPr>
        <p:spPr>
          <a:xfrm>
            <a:off x="1547664" y="2067694"/>
            <a:ext cx="6552728" cy="1877437"/>
          </a:xfrm>
          <a:prstGeom prst="rect">
            <a:avLst/>
          </a:prstGeom>
          <a:noFill/>
        </p:spPr>
        <p:txBody>
          <a:bodyPr wrap="square" rtlCol="1">
            <a:spAutoFit/>
          </a:bodyPr>
          <a:lstStyle/>
          <a:p>
            <a:r>
              <a:rPr lang="en-GB" sz="2800" dirty="0" smtClean="0">
                <a:solidFill>
                  <a:srgbClr val="8E0000"/>
                </a:solidFill>
                <a:latin typeface="+mj-lt"/>
              </a:rPr>
              <a:t>“Any news that drastically and negatively alters the patients view towards his future.”</a:t>
            </a:r>
          </a:p>
          <a:p>
            <a:r>
              <a:rPr lang="en-GB" sz="1200" i="1" dirty="0" smtClean="0"/>
              <a:t>-</a:t>
            </a:r>
            <a:r>
              <a:rPr lang="en-GB" sz="1400" i="1" dirty="0" err="1" smtClean="0"/>
              <a:t>Buckman</a:t>
            </a:r>
            <a:r>
              <a:rPr lang="en-GB" sz="1400" i="1" dirty="0" smtClean="0"/>
              <a:t> R. BMJ1984</a:t>
            </a:r>
          </a:p>
          <a:p>
            <a:endParaRPr lang="en-GB" sz="1400" i="1" dirty="0" smtClean="0"/>
          </a:p>
          <a:p>
            <a:endParaRPr lang="en-GB" sz="1400" i="1" dirty="0" smtClean="0"/>
          </a:p>
          <a:p>
            <a:endParaRPr lang="x-none" dirty="0"/>
          </a:p>
        </p:txBody>
      </p:sp>
      <p:pic>
        <p:nvPicPr>
          <p:cNvPr id="9220" name="Picture 4" descr="http://www.marketintelligencecenter.com/img/MIC/13-2/bad_news.jpg">
            <a:hlinkClick r:id="rId3"/>
          </p:cNvPr>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791200" y="2952751"/>
            <a:ext cx="3190875" cy="1828800"/>
          </a:xfrm>
          <a:prstGeom prst="rect">
            <a:avLst/>
          </a:prstGeom>
          <a:ln>
            <a:noFill/>
          </a:ln>
          <a:effectLst>
            <a:softEdge rad="112500"/>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7"/>
          <p:cNvSpPr>
            <a:spLocks noGrp="1"/>
          </p:cNvSpPr>
          <p:nvPr>
            <p:ph type="title"/>
          </p:nvPr>
        </p:nvSpPr>
        <p:spPr>
          <a:xfrm>
            <a:off x="35496" y="123478"/>
            <a:ext cx="9036496" cy="936104"/>
          </a:xfrm>
        </p:spPr>
        <p:txBody>
          <a:bodyPr>
            <a:normAutofit fontScale="90000"/>
          </a:bodyPr>
          <a:lstStyle/>
          <a:p>
            <a:r>
              <a:rPr lang="en-US" sz="2200" b="1" dirty="0"/>
              <a:t>Preferences and attitudes of the Saudi population toward receiving medical bad news: A primary study from Riyadh </a:t>
            </a:r>
            <a:r>
              <a:rPr lang="en-US" sz="2200" b="1" dirty="0" smtClean="0"/>
              <a:t>city</a:t>
            </a:r>
            <a:r>
              <a:rPr lang="en-US" sz="3200" b="1" dirty="0" smtClean="0"/>
              <a:t> </a:t>
            </a:r>
            <a:r>
              <a:rPr lang="en-US" sz="1300" dirty="0" smtClean="0">
                <a:latin typeface="+mn-lt"/>
              </a:rPr>
              <a:t>(by Prof. Mohammed </a:t>
            </a:r>
            <a:r>
              <a:rPr lang="en-US" sz="1300" dirty="0">
                <a:latin typeface="+mn-lt"/>
              </a:rPr>
              <a:t>O. </a:t>
            </a:r>
            <a:r>
              <a:rPr lang="en-US" sz="1300" dirty="0" err="1">
                <a:latin typeface="+mn-lt"/>
              </a:rPr>
              <a:t>Alrukban</a:t>
            </a:r>
            <a:r>
              <a:rPr lang="en-US" sz="1300" dirty="0">
                <a:latin typeface="+mn-lt"/>
              </a:rPr>
              <a:t> </a:t>
            </a:r>
            <a:r>
              <a:rPr lang="en-US" sz="1300" dirty="0" smtClean="0">
                <a:latin typeface="+mn-lt"/>
              </a:rPr>
              <a:t>and others</a:t>
            </a:r>
            <a:r>
              <a:rPr lang="en-US" sz="1300" dirty="0" smtClean="0"/>
              <a:t>)</a:t>
            </a:r>
            <a:endParaRPr lang="en-US" sz="1300" dirty="0"/>
          </a:p>
        </p:txBody>
      </p:sp>
      <p:sp>
        <p:nvSpPr>
          <p:cNvPr id="2" name="Content Placeholder 1"/>
          <p:cNvSpPr>
            <a:spLocks noGrp="1"/>
          </p:cNvSpPr>
          <p:nvPr>
            <p:ph sz="quarter" idx="1"/>
          </p:nvPr>
        </p:nvSpPr>
        <p:spPr>
          <a:xfrm>
            <a:off x="107504" y="1428750"/>
            <a:ext cx="7848872" cy="3714750"/>
          </a:xfrm>
        </p:spPr>
        <p:txBody>
          <a:bodyPr>
            <a:normAutofit/>
          </a:bodyPr>
          <a:lstStyle/>
          <a:p>
            <a:pPr algn="l"/>
            <a:r>
              <a:rPr lang="en-US" sz="1600" dirty="0"/>
              <a:t>A cross sectional community based survey was conducted in Riyadh city during the month of April, 2009. </a:t>
            </a:r>
          </a:p>
          <a:p>
            <a:pPr algn="l"/>
            <a:r>
              <a:rPr lang="en-US" sz="1600" dirty="0"/>
              <a:t>The study included </a:t>
            </a:r>
            <a:r>
              <a:rPr lang="en-US" sz="1600" dirty="0" smtClean="0"/>
              <a:t>1013 </a:t>
            </a:r>
            <a:r>
              <a:rPr lang="en-US" sz="1600" dirty="0"/>
              <a:t>participants. </a:t>
            </a:r>
            <a:r>
              <a:rPr lang="en-US" sz="1600" dirty="0" smtClean="0"/>
              <a:t>53% </a:t>
            </a:r>
            <a:r>
              <a:rPr lang="en-US" sz="1600" dirty="0"/>
              <a:t>were females</a:t>
            </a:r>
            <a:endParaRPr lang="en-US" sz="1600" dirty="0" smtClean="0"/>
          </a:p>
          <a:p>
            <a:pPr algn="l"/>
            <a:r>
              <a:rPr lang="en-US" sz="1600" dirty="0"/>
              <a:t>Almost two-third of the participants preferred to be the first to receive the bad news</a:t>
            </a:r>
            <a:r>
              <a:rPr lang="en-US" sz="1600" dirty="0" smtClean="0"/>
              <a:t>.</a:t>
            </a:r>
          </a:p>
          <a:p>
            <a:pPr algn="l"/>
            <a:r>
              <a:rPr lang="en-US" sz="1600" dirty="0" smtClean="0"/>
              <a:t>Almost 70% of the participants preferred </a:t>
            </a:r>
            <a:r>
              <a:rPr lang="en-US" sz="1600" dirty="0"/>
              <a:t>to be told the bad news at a private </a:t>
            </a:r>
            <a:r>
              <a:rPr lang="en-US" sz="1600" dirty="0" smtClean="0"/>
              <a:t>place.</a:t>
            </a:r>
          </a:p>
          <a:p>
            <a:pPr algn="l"/>
            <a:r>
              <a:rPr lang="en-US" sz="1600" dirty="0" smtClean="0"/>
              <a:t>Approximately half </a:t>
            </a:r>
            <a:r>
              <a:rPr lang="en-US" sz="1600" dirty="0"/>
              <a:t>of the participants would like </a:t>
            </a:r>
            <a:endParaRPr lang="en-US" sz="1600" dirty="0" smtClean="0"/>
          </a:p>
          <a:p>
            <a:pPr marL="0" indent="0" algn="l">
              <a:buNone/>
            </a:pPr>
            <a:r>
              <a:rPr lang="en-US" sz="1600" dirty="0"/>
              <a:t>t</a:t>
            </a:r>
            <a:r>
              <a:rPr lang="en-US" sz="1600" dirty="0" smtClean="0"/>
              <a:t>he one </a:t>
            </a:r>
            <a:r>
              <a:rPr lang="en-US" sz="1600" dirty="0"/>
              <a:t>who breaks the bad news to remain with them </a:t>
            </a:r>
            <a:endParaRPr lang="en-US" sz="1600" dirty="0" smtClean="0"/>
          </a:p>
          <a:p>
            <a:pPr marL="0" indent="0" algn="l">
              <a:buNone/>
            </a:pPr>
            <a:r>
              <a:rPr lang="en-US" sz="1600" dirty="0"/>
              <a:t>t</a:t>
            </a:r>
            <a:r>
              <a:rPr lang="en-US" sz="1600" dirty="0" smtClean="0"/>
              <a:t>o give </a:t>
            </a:r>
            <a:r>
              <a:rPr lang="en-US" sz="1600" dirty="0"/>
              <a:t>them some more information about the </a:t>
            </a:r>
            <a:r>
              <a:rPr lang="en-US" sz="1600" dirty="0" smtClean="0"/>
              <a:t>disease</a:t>
            </a:r>
          </a:p>
          <a:p>
            <a:pPr algn="l"/>
            <a:endParaRPr lang="en-US" sz="1800" dirty="0" smtClean="0"/>
          </a:p>
          <a:p>
            <a:pPr algn="l"/>
            <a:endParaRPr lang="en-US" sz="1800" dirty="0"/>
          </a:p>
          <a:p>
            <a:pPr algn="l"/>
            <a:endParaRPr lang="en-US" sz="1800" b="1" dirty="0" smtClean="0"/>
          </a:p>
          <a:p>
            <a:pPr algn="l"/>
            <a:endParaRPr lang="en-US" sz="1800" dirty="0"/>
          </a:p>
          <a:p>
            <a:pPr algn="l"/>
            <a:endParaRPr lang="en-US" sz="1800" dirty="0" smtClean="0">
              <a:solidFill>
                <a:srgbClr val="55A839"/>
              </a:solidFill>
            </a:endParaRPr>
          </a:p>
          <a:p>
            <a:pPr algn="l"/>
            <a:endParaRPr lang="en-US" sz="1800" dirty="0" smtClean="0">
              <a:solidFill>
                <a:srgbClr val="55A839"/>
              </a:solidFill>
            </a:endParaRPr>
          </a:p>
          <a:p>
            <a:pPr algn="l"/>
            <a:endParaRPr lang="en-US" sz="1800" dirty="0" smtClean="0">
              <a:solidFill>
                <a:srgbClr val="55A839"/>
              </a:solidFill>
            </a:endParaRPr>
          </a:p>
          <a:p>
            <a:pPr algn="l"/>
            <a:endParaRPr lang="en-US" sz="1800" dirty="0">
              <a:solidFill>
                <a:srgbClr val="55A839"/>
              </a:solidFill>
            </a:endParaRPr>
          </a:p>
          <a:p>
            <a:pPr algn="l"/>
            <a:endParaRPr lang="en-US" sz="1600" dirty="0"/>
          </a:p>
        </p:txBody>
      </p:sp>
      <p:pic>
        <p:nvPicPr>
          <p:cNvPr id="4" name="Picture 3"/>
          <p:cNvPicPr>
            <a:picLocks noChangeAspect="1"/>
          </p:cNvPicPr>
          <p:nvPr/>
        </p:nvPicPr>
        <p:blipFill rotWithShape="1">
          <a:blip r:embed="rId3"/>
          <a:srcRect t="74078" r="239"/>
          <a:stretch/>
        </p:blipFill>
        <p:spPr>
          <a:xfrm>
            <a:off x="4860032" y="3147814"/>
            <a:ext cx="4034444" cy="1728192"/>
          </a:xfrm>
          <a:prstGeom prst="rect">
            <a:avLst/>
          </a:prstGeom>
        </p:spPr>
      </p:pic>
      <p:sp>
        <p:nvSpPr>
          <p:cNvPr id="3" name="Rectangle 2"/>
          <p:cNvSpPr/>
          <p:nvPr/>
        </p:nvSpPr>
        <p:spPr>
          <a:xfrm>
            <a:off x="5076056" y="3723878"/>
            <a:ext cx="2952328" cy="21602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256353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1203" b="26341"/>
          <a:stretch/>
        </p:blipFill>
        <p:spPr>
          <a:xfrm>
            <a:off x="2418465" y="0"/>
            <a:ext cx="4025743" cy="4948014"/>
          </a:xfrm>
          <a:prstGeom prst="rect">
            <a:avLst/>
          </a:prstGeom>
        </p:spPr>
      </p:pic>
      <p:sp>
        <p:nvSpPr>
          <p:cNvPr id="8" name="Rectangle 7"/>
          <p:cNvSpPr/>
          <p:nvPr/>
        </p:nvSpPr>
        <p:spPr>
          <a:xfrm>
            <a:off x="2562481" y="1563638"/>
            <a:ext cx="2952328" cy="21602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562481" y="2283718"/>
            <a:ext cx="3024336" cy="21602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562481" y="4587974"/>
            <a:ext cx="2952328" cy="21602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270022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1068" b="22319"/>
          <a:stretch/>
        </p:blipFill>
        <p:spPr>
          <a:xfrm>
            <a:off x="2627784" y="4178"/>
            <a:ext cx="3744416" cy="4871827"/>
          </a:xfrm>
          <a:prstGeom prst="rect">
            <a:avLst/>
          </a:prstGeom>
        </p:spPr>
      </p:pic>
      <p:sp>
        <p:nvSpPr>
          <p:cNvPr id="7" name="Rectangle 6"/>
          <p:cNvSpPr/>
          <p:nvPr/>
        </p:nvSpPr>
        <p:spPr>
          <a:xfrm>
            <a:off x="2771800" y="987574"/>
            <a:ext cx="2952328" cy="14401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699792" y="1995686"/>
            <a:ext cx="2952328" cy="36004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771800" y="3003798"/>
            <a:ext cx="2952328" cy="14401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771800" y="4227934"/>
            <a:ext cx="2952328" cy="28803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587798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References: </a:t>
            </a:r>
            <a:endParaRPr lang="x-none" dirty="0"/>
          </a:p>
        </p:txBody>
      </p:sp>
      <p:sp>
        <p:nvSpPr>
          <p:cNvPr id="3" name="مستطيل 2"/>
          <p:cNvSpPr/>
          <p:nvPr/>
        </p:nvSpPr>
        <p:spPr>
          <a:xfrm>
            <a:off x="539552" y="1799982"/>
            <a:ext cx="7848872" cy="3677930"/>
          </a:xfrm>
          <a:prstGeom prst="rect">
            <a:avLst/>
          </a:prstGeom>
        </p:spPr>
        <p:txBody>
          <a:bodyPr wrap="square">
            <a:spAutoFit/>
          </a:bodyPr>
          <a:lstStyle/>
          <a:p>
            <a:pPr marL="171450" indent="-171450">
              <a:buFont typeface="Wingdings" charset="2"/>
              <a:buChar char="²"/>
            </a:pPr>
            <a:r>
              <a:rPr lang="en-US" sz="1200" dirty="0" smtClean="0"/>
              <a:t>BREAKS’ Protocol for Breaking Bad News, </a:t>
            </a:r>
            <a:r>
              <a:rPr lang="en-US" sz="1200" dirty="0" err="1" smtClean="0"/>
              <a:t>Vijayakumar</a:t>
            </a:r>
            <a:r>
              <a:rPr lang="en-US" sz="1200" dirty="0" smtClean="0"/>
              <a:t> Narayanan, </a:t>
            </a:r>
            <a:r>
              <a:rPr lang="en-US" sz="1200" dirty="0" err="1" smtClean="0"/>
              <a:t>Bibek</a:t>
            </a:r>
            <a:r>
              <a:rPr lang="en-US" sz="1200" dirty="0" smtClean="0"/>
              <a:t> </a:t>
            </a:r>
            <a:r>
              <a:rPr lang="en-US" sz="1200" dirty="0" err="1" smtClean="0"/>
              <a:t>Bista</a:t>
            </a:r>
            <a:r>
              <a:rPr lang="en-US" sz="1200" dirty="0" smtClean="0"/>
              <a:t>, and </a:t>
            </a:r>
            <a:r>
              <a:rPr lang="en-US" sz="1200" dirty="0" err="1" smtClean="0"/>
              <a:t>Cheriyan</a:t>
            </a:r>
            <a:r>
              <a:rPr lang="en-US" sz="1200" dirty="0" smtClean="0"/>
              <a:t> </a:t>
            </a:r>
            <a:r>
              <a:rPr lang="en-US" sz="1200" dirty="0" err="1" smtClean="0"/>
              <a:t>Koshy</a:t>
            </a:r>
            <a:r>
              <a:rPr lang="en-US" sz="1200" dirty="0" smtClean="0"/>
              <a:t>, Indian J </a:t>
            </a:r>
            <a:r>
              <a:rPr lang="en-US" sz="1200" dirty="0" err="1" smtClean="0"/>
              <a:t>Palliat</a:t>
            </a:r>
            <a:r>
              <a:rPr lang="en-US" sz="1200" dirty="0" smtClean="0"/>
              <a:t> Care. 2010 May-Aug</a:t>
            </a:r>
          </a:p>
          <a:p>
            <a:pPr marL="171450" indent="-171450">
              <a:buFont typeface="Wingdings" charset="2"/>
              <a:buChar char="²"/>
            </a:pPr>
            <a:endParaRPr lang="en-US" sz="1200" dirty="0" smtClean="0"/>
          </a:p>
          <a:p>
            <a:pPr marL="171450" indent="-171450">
              <a:buFont typeface="Wingdings" charset="2"/>
              <a:buChar char="²"/>
            </a:pPr>
            <a:r>
              <a:rPr lang="en-US" sz="1200" dirty="0" smtClean="0"/>
              <a:t>Communicating bad news, Anthony L Back, J Randall Curtis, West J Med. 2002 May</a:t>
            </a:r>
          </a:p>
          <a:p>
            <a:endParaRPr lang="en-US" sz="1200" dirty="0" smtClean="0"/>
          </a:p>
          <a:p>
            <a:pPr marL="171450" indent="-171450">
              <a:buFont typeface="Wingdings" charset="2"/>
              <a:buChar char="²"/>
            </a:pPr>
            <a:r>
              <a:rPr lang="en-US" sz="1200" dirty="0" smtClean="0"/>
              <a:t>Prof. </a:t>
            </a:r>
            <a:r>
              <a:rPr lang="en-US" sz="1200" dirty="0" err="1" smtClean="0"/>
              <a:t>Riaz</a:t>
            </a:r>
            <a:r>
              <a:rPr lang="en-US" sz="1200" dirty="0" smtClean="0"/>
              <a:t> </a:t>
            </a:r>
            <a:r>
              <a:rPr lang="en-US" sz="1200" dirty="0" err="1" smtClean="0"/>
              <a:t>Qureshi</a:t>
            </a:r>
            <a:r>
              <a:rPr lang="en-US" sz="1200" dirty="0" smtClean="0"/>
              <a:t> Presentation, Breaking Bad News</a:t>
            </a:r>
            <a:endParaRPr lang="en-US" sz="1200" dirty="0"/>
          </a:p>
          <a:p>
            <a:pPr marL="171450" indent="-171450">
              <a:buFont typeface="Wingdings" charset="2"/>
              <a:buChar char="²"/>
            </a:pPr>
            <a:endParaRPr lang="en-US" sz="1200" dirty="0"/>
          </a:p>
          <a:p>
            <a:pPr marL="171450" indent="-171450">
              <a:buFont typeface="Wingdings" charset="2"/>
              <a:buChar char="²"/>
            </a:pPr>
            <a:r>
              <a:rPr lang="en-US" sz="1200" dirty="0"/>
              <a:t>Breaking Bad News: The Many Roles of the Family Physician </a:t>
            </a:r>
            <a:r>
              <a:rPr lang="pl-PL" sz="1200" dirty="0">
                <a:hlinkClick r:id="rId2"/>
              </a:rPr>
              <a:t>http://www.aafp.org/afp/2001/1215/p1946.</a:t>
            </a:r>
            <a:r>
              <a:rPr lang="pl-PL" sz="1200" dirty="0" smtClean="0">
                <a:hlinkClick r:id="rId2"/>
              </a:rPr>
              <a:t>html</a:t>
            </a:r>
            <a:endParaRPr lang="pl-PL" sz="1200" dirty="0" smtClean="0"/>
          </a:p>
          <a:p>
            <a:pPr marL="171450" indent="-171450">
              <a:buFont typeface="Wingdings" charset="2"/>
              <a:buChar char="²"/>
            </a:pPr>
            <a:endParaRPr lang="pl-PL" sz="1200" dirty="0" smtClean="0"/>
          </a:p>
          <a:p>
            <a:pPr marL="171450" indent="-171450">
              <a:buFont typeface="Wingdings" charset="2"/>
              <a:buChar char="²"/>
            </a:pPr>
            <a:r>
              <a:rPr lang="en-US" sz="1200" dirty="0"/>
              <a:t>Preferences and attitudes of the Saudi population toward receiving medical bad news: A primary study from Riyadh city</a:t>
            </a:r>
            <a:r>
              <a:rPr lang="en-US" sz="1600" dirty="0"/>
              <a:t> </a:t>
            </a:r>
            <a:r>
              <a:rPr lang="en-US" sz="900" dirty="0"/>
              <a:t>(by Prof. Mohammed O. </a:t>
            </a:r>
            <a:r>
              <a:rPr lang="en-US" sz="900" dirty="0" err="1"/>
              <a:t>Alrukban</a:t>
            </a:r>
            <a:r>
              <a:rPr lang="en-US" sz="900" dirty="0"/>
              <a:t> and others)</a:t>
            </a:r>
            <a:endParaRPr lang="pl-PL" sz="1200" dirty="0" smtClean="0"/>
          </a:p>
          <a:p>
            <a:pPr marL="171450" indent="-171450">
              <a:buFont typeface="Wingdings" charset="2"/>
              <a:buChar char="²"/>
            </a:pPr>
            <a:endParaRPr lang="pl-PL" sz="1200" dirty="0" smtClean="0"/>
          </a:p>
          <a:p>
            <a:pPr marL="171450" indent="-171450">
              <a:buFont typeface="Wingdings" charset="2"/>
              <a:buChar char="²"/>
            </a:pPr>
            <a:r>
              <a:rPr lang="en-US" sz="1200" dirty="0"/>
              <a:t>Perception and Attitude towards Breaking Bad News in the Saudi Population </a:t>
            </a:r>
            <a:r>
              <a:rPr lang="en-US" sz="800" dirty="0"/>
              <a:t>(by Prof. Mohammed O. </a:t>
            </a:r>
            <a:r>
              <a:rPr lang="en-US" sz="800" dirty="0" err="1"/>
              <a:t>Alrukban</a:t>
            </a:r>
            <a:r>
              <a:rPr lang="en-US" sz="800" dirty="0"/>
              <a:t> and others</a:t>
            </a:r>
            <a:r>
              <a:rPr lang="en-US" sz="800" dirty="0" smtClean="0"/>
              <a:t>)</a:t>
            </a:r>
          </a:p>
          <a:p>
            <a:pPr marL="171450" indent="-171450">
              <a:buFont typeface="Wingdings" charset="2"/>
              <a:buChar char="²"/>
            </a:pPr>
            <a:endParaRPr lang="en-US" sz="800" dirty="0" smtClean="0"/>
          </a:p>
          <a:p>
            <a:pPr marL="171450" indent="-171450">
              <a:buFont typeface="Wingdings" charset="2"/>
              <a:buChar char="²"/>
            </a:pPr>
            <a:endParaRPr lang="en-US" sz="800" dirty="0"/>
          </a:p>
          <a:p>
            <a:pPr marL="171450" indent="-171450">
              <a:buFont typeface="Wingdings" charset="2"/>
              <a:buChar char="²"/>
            </a:pPr>
            <a:endParaRPr lang="pl-PL" sz="1200" dirty="0" smtClean="0"/>
          </a:p>
          <a:p>
            <a:pPr marL="171450" indent="-171450">
              <a:buFont typeface="Wingdings" charset="2"/>
              <a:buChar char="²"/>
            </a:pPr>
            <a:endParaRPr lang="en-US" sz="1200" dirty="0"/>
          </a:p>
          <a:p>
            <a:pPr marL="171450" indent="-171450">
              <a:buFont typeface="Wingdings" charset="2"/>
              <a:buChar char="²"/>
            </a:pPr>
            <a:endParaRPr lang="en-US" sz="1200" dirty="0" smtClean="0"/>
          </a:p>
          <a:p>
            <a:pPr marL="171450" indent="-171450">
              <a:buFont typeface="Wingdings" charset="2"/>
              <a:buChar char="²"/>
            </a:pPr>
            <a:endParaRPr lang="en-US" sz="1200" dirty="0"/>
          </a:p>
          <a:p>
            <a:pPr marL="171450" indent="-171450">
              <a:buFont typeface="Wingdings" charset="2"/>
              <a:buChar char="²"/>
            </a:pPr>
            <a:endParaRPr lang="x-none" sz="1200" dirty="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عنوان فرعي 3"/>
          <p:cNvSpPr>
            <a:spLocks noGrp="1"/>
          </p:cNvSpPr>
          <p:nvPr>
            <p:ph type="subTitle" idx="1"/>
          </p:nvPr>
        </p:nvSpPr>
        <p:spPr/>
        <p:txBody>
          <a:bodyPr>
            <a:normAutofit/>
          </a:bodyPr>
          <a:lstStyle/>
          <a:p>
            <a:r>
              <a:rPr lang="en-US" dirty="0" smtClean="0"/>
              <a:t>=D</a:t>
            </a:r>
            <a:endParaRPr lang="x-none" dirty="0"/>
          </a:p>
        </p:txBody>
      </p:sp>
      <p:sp>
        <p:nvSpPr>
          <p:cNvPr id="3" name="عنوان 2"/>
          <p:cNvSpPr>
            <a:spLocks noGrp="1"/>
          </p:cNvSpPr>
          <p:nvPr>
            <p:ph type="ctrTitle"/>
          </p:nvPr>
        </p:nvSpPr>
        <p:spPr/>
        <p:txBody>
          <a:bodyPr/>
          <a:lstStyle/>
          <a:p>
            <a:r>
              <a:rPr lang="en-US" dirty="0" smtClean="0"/>
              <a:t>Thank you </a:t>
            </a:r>
            <a:endParaRPr lang="x-none" dirty="0"/>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3400">
        <p14:reveal/>
      </p:transition>
    </mc:Choice>
    <mc:Fallback>
      <mp:transition xmlns:mp="http://schemas.microsoft.com/office/mac/powerpoint/2008/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7"/>
          <p:cNvSpPr>
            <a:spLocks noGrp="1"/>
          </p:cNvSpPr>
          <p:nvPr>
            <p:ph type="title"/>
          </p:nvPr>
        </p:nvSpPr>
        <p:spPr>
          <a:xfrm>
            <a:off x="251520" y="1203598"/>
            <a:ext cx="8441432" cy="2880320"/>
          </a:xfrm>
        </p:spPr>
        <p:txBody>
          <a:bodyPr>
            <a:normAutofit fontScale="90000"/>
          </a:bodyPr>
          <a:lstStyle/>
          <a:p>
            <a:r>
              <a:rPr lang="en-US" sz="4000" dirty="0">
                <a:solidFill>
                  <a:srgbClr val="3068A5"/>
                </a:solidFill>
                <a:latin typeface="Agency FB" pitchFamily="34" charset="0"/>
              </a:rPr>
              <a:t>Quotes about breaking bad news:</a:t>
            </a:r>
            <a:br>
              <a:rPr lang="en-US" sz="4000" dirty="0">
                <a:solidFill>
                  <a:srgbClr val="3068A5"/>
                </a:solidFill>
                <a:latin typeface="Agency FB" pitchFamily="34" charset="0"/>
              </a:rPr>
            </a:br>
            <a:r>
              <a:rPr lang="en-US" sz="4000" dirty="0">
                <a:solidFill>
                  <a:srgbClr val="3068A5"/>
                </a:solidFill>
                <a:latin typeface="Agency FB" pitchFamily="34" charset="0"/>
              </a:rPr>
              <a:t/>
            </a:r>
            <a:br>
              <a:rPr lang="en-US" sz="4000" dirty="0">
                <a:solidFill>
                  <a:srgbClr val="3068A5"/>
                </a:solidFill>
                <a:latin typeface="Agency FB" pitchFamily="34" charset="0"/>
              </a:rPr>
            </a:br>
            <a:r>
              <a:rPr lang="en-US" sz="4000" dirty="0">
                <a:solidFill>
                  <a:srgbClr val="3068A5"/>
                </a:solidFill>
                <a:latin typeface="Agency FB" pitchFamily="34" charset="0"/>
              </a:rPr>
              <a:t/>
            </a:r>
            <a:br>
              <a:rPr lang="en-US" sz="4000" dirty="0">
                <a:solidFill>
                  <a:srgbClr val="3068A5"/>
                </a:solidFill>
                <a:latin typeface="Agency FB" pitchFamily="34" charset="0"/>
              </a:rPr>
            </a:br>
            <a:r>
              <a:rPr lang="en-US" sz="4000" dirty="0">
                <a:solidFill>
                  <a:srgbClr val="3068A5"/>
                </a:solidFill>
                <a:latin typeface="Agency FB" pitchFamily="34" charset="0"/>
              </a:rPr>
              <a:t/>
            </a:r>
            <a:br>
              <a:rPr lang="en-US" sz="4000" dirty="0">
                <a:solidFill>
                  <a:srgbClr val="3068A5"/>
                </a:solidFill>
                <a:latin typeface="Agency FB" pitchFamily="34" charset="0"/>
              </a:rPr>
            </a:br>
            <a:r>
              <a:rPr lang="en-US" sz="4000" dirty="0">
                <a:solidFill>
                  <a:srgbClr val="3068A5"/>
                </a:solidFill>
                <a:latin typeface="Agency FB" pitchFamily="34" charset="0"/>
              </a:rPr>
              <a:t/>
            </a:r>
            <a:br>
              <a:rPr lang="en-US" sz="4000" dirty="0">
                <a:solidFill>
                  <a:srgbClr val="3068A5"/>
                </a:solidFill>
                <a:latin typeface="Agency FB" pitchFamily="34" charset="0"/>
              </a:rPr>
            </a:br>
            <a:r>
              <a:rPr lang="x-none" sz="4000" dirty="0">
                <a:solidFill>
                  <a:srgbClr val="3068A5"/>
                </a:solidFill>
                <a:latin typeface="Agency FB" pitchFamily="34" charset="0"/>
              </a:rPr>
              <a:t/>
            </a:r>
            <a:br>
              <a:rPr lang="x-none" sz="4000" dirty="0">
                <a:solidFill>
                  <a:srgbClr val="3068A5"/>
                </a:solidFill>
                <a:latin typeface="Agency FB" pitchFamily="34" charset="0"/>
              </a:rPr>
            </a:br>
            <a:endParaRPr lang="en-US" sz="4000" b="1" dirty="0">
              <a:solidFill>
                <a:srgbClr val="000000"/>
              </a:solidFill>
            </a:endParaRPr>
          </a:p>
        </p:txBody>
      </p:sp>
      <p:sp>
        <p:nvSpPr>
          <p:cNvPr id="10" name="Content Placeholder 9"/>
          <p:cNvSpPr>
            <a:spLocks noGrp="1"/>
          </p:cNvSpPr>
          <p:nvPr>
            <p:ph sz="quarter" idx="1"/>
          </p:nvPr>
        </p:nvSpPr>
        <p:spPr>
          <a:xfrm>
            <a:off x="539552" y="1707654"/>
            <a:ext cx="8208912" cy="3200400"/>
          </a:xfrm>
        </p:spPr>
        <p:txBody>
          <a:bodyPr>
            <a:normAutofit fontScale="77500" lnSpcReduction="20000"/>
          </a:bodyPr>
          <a:lstStyle/>
          <a:p>
            <a:pPr algn="l"/>
            <a:r>
              <a:rPr lang="en-GB" sz="4100" dirty="0">
                <a:solidFill>
                  <a:srgbClr val="8E0000"/>
                </a:solidFill>
              </a:rPr>
              <a:t>It alters one</a:t>
            </a:r>
            <a:r>
              <a:rPr lang="en-US" sz="4100" dirty="0">
                <a:solidFill>
                  <a:srgbClr val="8E0000"/>
                </a:solidFill>
              </a:rPr>
              <a:t>’</a:t>
            </a:r>
            <a:r>
              <a:rPr lang="en-GB" sz="4100" dirty="0">
                <a:solidFill>
                  <a:srgbClr val="8E0000"/>
                </a:solidFill>
              </a:rPr>
              <a:t>s self-image : </a:t>
            </a:r>
            <a:r>
              <a:rPr lang="ja-JP" altLang="en-GB" sz="4100" dirty="0">
                <a:solidFill>
                  <a:srgbClr val="8E0000"/>
                </a:solidFill>
              </a:rPr>
              <a:t>“</a:t>
            </a:r>
            <a:r>
              <a:rPr lang="en-GB" sz="4100" dirty="0">
                <a:solidFill>
                  <a:srgbClr val="8E0000"/>
                </a:solidFill>
              </a:rPr>
              <a:t>I left my house as one person &amp; came home another.</a:t>
            </a:r>
            <a:endParaRPr lang="en-US" sz="4100" dirty="0">
              <a:solidFill>
                <a:srgbClr val="8E0000"/>
              </a:solidFill>
            </a:endParaRPr>
          </a:p>
          <a:p>
            <a:pPr marL="0" indent="0" algn="l">
              <a:buNone/>
            </a:pPr>
            <a:r>
              <a:rPr lang="en-US" sz="4100" dirty="0">
                <a:solidFill>
                  <a:schemeClr val="accent1">
                    <a:lumMod val="75000"/>
                  </a:schemeClr>
                </a:solidFill>
              </a:rPr>
              <a:t>-</a:t>
            </a:r>
            <a:r>
              <a:rPr lang="en-GB" sz="4100" dirty="0">
                <a:solidFill>
                  <a:schemeClr val="accent1">
                    <a:lumMod val="75000"/>
                  </a:schemeClr>
                </a:solidFill>
              </a:rPr>
              <a:t>Professional cyclist Lance Armstrong</a:t>
            </a:r>
            <a:r>
              <a:rPr lang="ja-JP" altLang="en-GB" sz="4100" dirty="0">
                <a:solidFill>
                  <a:schemeClr val="accent1">
                    <a:lumMod val="75000"/>
                  </a:schemeClr>
                </a:solidFill>
              </a:rPr>
              <a:t>’</a:t>
            </a:r>
            <a:r>
              <a:rPr lang="en-GB" sz="4100" dirty="0">
                <a:solidFill>
                  <a:schemeClr val="accent1">
                    <a:lumMod val="75000"/>
                  </a:schemeClr>
                </a:solidFill>
              </a:rPr>
              <a:t>s recollection</a:t>
            </a:r>
          </a:p>
          <a:p>
            <a:pPr marL="0" indent="0" algn="l">
              <a:buNone/>
            </a:pPr>
            <a:endParaRPr lang="en-GB" sz="4100" b="1" dirty="0">
              <a:solidFill>
                <a:schemeClr val="accent1">
                  <a:lumMod val="75000"/>
                </a:schemeClr>
              </a:solidFill>
              <a:latin typeface="Abadi MT Condensed Extra Bold"/>
              <a:cs typeface="Abadi MT Condensed Extra Bold"/>
            </a:endParaRPr>
          </a:p>
          <a:p>
            <a:pPr algn="l"/>
            <a:r>
              <a:rPr lang="en-US" sz="4100" dirty="0">
                <a:solidFill>
                  <a:srgbClr val="8E0000"/>
                </a:solidFill>
              </a:rPr>
              <a:t>“There’s no way to tell you the bad news without saying it, so I’ll say it with body language.” </a:t>
            </a:r>
          </a:p>
          <a:p>
            <a:pPr marL="0" indent="0" algn="l">
              <a:buNone/>
            </a:pPr>
            <a:r>
              <a:rPr lang="pl-PL" sz="4100" dirty="0" smtClean="0">
                <a:solidFill>
                  <a:srgbClr val="0B5395"/>
                </a:solidFill>
              </a:rPr>
              <a:t>-</a:t>
            </a:r>
            <a:r>
              <a:rPr lang="pl-PL" sz="4100" dirty="0" err="1" smtClean="0">
                <a:solidFill>
                  <a:srgbClr val="0B5395"/>
                </a:solidFill>
              </a:rPr>
              <a:t>jarod</a:t>
            </a:r>
            <a:r>
              <a:rPr lang="pl-PL" sz="4100" dirty="0" smtClean="0">
                <a:solidFill>
                  <a:srgbClr val="0B5395"/>
                </a:solidFill>
              </a:rPr>
              <a:t> </a:t>
            </a:r>
            <a:r>
              <a:rPr lang="pl-PL" sz="4100" dirty="0" err="1" smtClean="0">
                <a:solidFill>
                  <a:srgbClr val="0B5395"/>
                </a:solidFill>
              </a:rPr>
              <a:t>Kintz</a:t>
            </a:r>
            <a:r>
              <a:rPr lang="pl-PL" sz="4100" dirty="0" smtClean="0">
                <a:solidFill>
                  <a:srgbClr val="0B5395"/>
                </a:solidFill>
              </a:rPr>
              <a:t> </a:t>
            </a:r>
            <a:endParaRPr lang="x-none" sz="4100" dirty="0">
              <a:solidFill>
                <a:srgbClr val="0B5395"/>
              </a:solidFill>
            </a:endParaRPr>
          </a:p>
          <a:p>
            <a:pPr algn="just" rtl="0">
              <a:buClr>
                <a:srgbClr val="C00000"/>
              </a:buClr>
              <a:buFont typeface="Arial" pitchFamily="34" charset="0"/>
              <a:buChar char="•"/>
            </a:pPr>
            <a:endParaRPr lang="en-US" sz="2400" b="1" dirty="0">
              <a:solidFill>
                <a:srgbClr val="8E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854911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Examples </a:t>
            </a:r>
            <a:r>
              <a:rPr lang="en-US" dirty="0"/>
              <a:t>of conditions requiring breaking bad news:</a:t>
            </a:r>
            <a:endParaRPr lang="x-none" dirty="0"/>
          </a:p>
        </p:txBody>
      </p:sp>
      <p:sp>
        <p:nvSpPr>
          <p:cNvPr id="5" name="Content Placeholder 4"/>
          <p:cNvSpPr>
            <a:spLocks noGrp="1"/>
          </p:cNvSpPr>
          <p:nvPr>
            <p:ph sz="quarter" idx="13"/>
          </p:nvPr>
        </p:nvSpPr>
        <p:spPr>
          <a:xfrm>
            <a:off x="611560" y="1563638"/>
            <a:ext cx="8153400" cy="3276600"/>
          </a:xfrm>
        </p:spPr>
        <p:txBody>
          <a:bodyPr>
            <a:noAutofit/>
          </a:bodyPr>
          <a:lstStyle/>
          <a:p>
            <a:pPr algn="l">
              <a:lnSpc>
                <a:spcPct val="80000"/>
              </a:lnSpc>
              <a:buClr>
                <a:schemeClr val="accent2"/>
              </a:buClr>
              <a:buFont typeface="Arial"/>
              <a:buChar char="•"/>
            </a:pPr>
            <a:r>
              <a:rPr lang="en-GB" sz="2800" dirty="0">
                <a:solidFill>
                  <a:srgbClr val="8E0000"/>
                </a:solidFill>
              </a:rPr>
              <a:t>Cancer related diagnosis. </a:t>
            </a:r>
          </a:p>
          <a:p>
            <a:pPr algn="l">
              <a:lnSpc>
                <a:spcPct val="80000"/>
              </a:lnSpc>
              <a:buFont typeface="Arial"/>
              <a:buChar char="•"/>
            </a:pPr>
            <a:r>
              <a:rPr lang="en-GB" sz="2800" dirty="0">
                <a:solidFill>
                  <a:srgbClr val="8E0000"/>
                </a:solidFill>
              </a:rPr>
              <a:t>Intra uterine foetal demise.</a:t>
            </a:r>
          </a:p>
          <a:p>
            <a:pPr algn="l">
              <a:lnSpc>
                <a:spcPct val="80000"/>
              </a:lnSpc>
              <a:buFont typeface="Arial"/>
              <a:buChar char="•"/>
            </a:pPr>
            <a:r>
              <a:rPr lang="en-GB" sz="2800" dirty="0">
                <a:solidFill>
                  <a:srgbClr val="8E0000"/>
                </a:solidFill>
              </a:rPr>
              <a:t>Life long illness: Diabetes, Epilepsy</a:t>
            </a:r>
          </a:p>
          <a:p>
            <a:pPr algn="l">
              <a:lnSpc>
                <a:spcPct val="80000"/>
              </a:lnSpc>
              <a:buFont typeface="Arial"/>
              <a:buChar char="•"/>
            </a:pPr>
            <a:r>
              <a:rPr lang="en-US" sz="2800" dirty="0">
                <a:solidFill>
                  <a:srgbClr val="8E0000"/>
                </a:solidFill>
              </a:rPr>
              <a:t>P</a:t>
            </a:r>
            <a:r>
              <a:rPr lang="en-GB" sz="2800" dirty="0" err="1">
                <a:solidFill>
                  <a:srgbClr val="8E0000"/>
                </a:solidFill>
              </a:rPr>
              <a:t>oor</a:t>
            </a:r>
            <a:r>
              <a:rPr lang="en-GB" sz="2800" dirty="0">
                <a:solidFill>
                  <a:srgbClr val="8E0000"/>
                </a:solidFill>
              </a:rPr>
              <a:t> prognosis of chronic diseases </a:t>
            </a:r>
          </a:p>
          <a:p>
            <a:pPr algn="l">
              <a:lnSpc>
                <a:spcPct val="80000"/>
              </a:lnSpc>
              <a:buClr>
                <a:schemeClr val="accent2"/>
              </a:buClr>
              <a:buFont typeface="Arial"/>
              <a:buChar char="•"/>
            </a:pPr>
            <a:r>
              <a:rPr lang="en-GB" sz="2800" dirty="0">
                <a:solidFill>
                  <a:srgbClr val="8E0000"/>
                </a:solidFill>
              </a:rPr>
              <a:t>Child’s mental/physical handicap.</a:t>
            </a:r>
          </a:p>
          <a:p>
            <a:pPr algn="l">
              <a:lnSpc>
                <a:spcPct val="80000"/>
              </a:lnSpc>
              <a:buClr>
                <a:schemeClr val="accent2"/>
              </a:buClr>
              <a:buFont typeface="Arial"/>
              <a:buChar char="•"/>
            </a:pPr>
            <a:r>
              <a:rPr lang="en-GB" sz="2800" dirty="0">
                <a:solidFill>
                  <a:srgbClr val="8E0000"/>
                </a:solidFill>
              </a:rPr>
              <a:t>STDs.</a:t>
            </a:r>
          </a:p>
          <a:p>
            <a:pPr algn="l">
              <a:lnSpc>
                <a:spcPct val="80000"/>
              </a:lnSpc>
              <a:buClr>
                <a:schemeClr val="accent2"/>
              </a:buClr>
              <a:buFont typeface="Arial"/>
              <a:buChar char="•"/>
            </a:pPr>
            <a:r>
              <a:rPr lang="en-GB" sz="2800" dirty="0">
                <a:solidFill>
                  <a:srgbClr val="8E0000"/>
                </a:solidFill>
              </a:rPr>
              <a:t>Congenital anomalies.</a:t>
            </a:r>
          </a:p>
          <a:p>
            <a:pPr algn="l">
              <a:lnSpc>
                <a:spcPct val="80000"/>
              </a:lnSpc>
              <a:buClr>
                <a:schemeClr val="accent2"/>
              </a:buClr>
              <a:buFont typeface="Arial"/>
              <a:buChar char="•"/>
            </a:pPr>
            <a:r>
              <a:rPr lang="en-GB" sz="2800" dirty="0">
                <a:solidFill>
                  <a:srgbClr val="8E0000"/>
                </a:solidFill>
              </a:rPr>
              <a:t>Infertility. </a:t>
            </a:r>
          </a:p>
          <a:p>
            <a:pPr algn="l" rtl="0">
              <a:lnSpc>
                <a:spcPct val="80000"/>
              </a:lnSpc>
            </a:pPr>
            <a:endParaRPr lang="x-none" sz="2000" dirty="0"/>
          </a:p>
          <a:p>
            <a:pPr algn="l" rtl="0">
              <a:lnSpc>
                <a:spcPct val="80000"/>
              </a:lnSpc>
            </a:pPr>
            <a:endParaRPr lang="x-none" sz="4000" dirty="0"/>
          </a:p>
        </p:txBody>
      </p:sp>
      <p:pic>
        <p:nvPicPr>
          <p:cNvPr id="11268" name="Picture 4" descr="http://www.psychiatry.org/Image%20Library/Mental%20IIlness/Healthy%20Minds/PTSD-AA034249-Gettys.jpg?code=76e06dc2-3850-4fa5-b105-d9828cb11cc9">
            <a:hlinkClick r:id="rId2"/>
          </p:cNvPr>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56176" y="1851670"/>
            <a:ext cx="2667000" cy="2667000"/>
          </a:xfrm>
          <a:prstGeom prst="rect">
            <a:avLst/>
          </a:prstGeom>
          <a:ln>
            <a:noFill/>
          </a:ln>
          <a:effectLst>
            <a:softEdge rad="112500"/>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randombar(horizontal)">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randombar(horizontal)">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611560" y="555526"/>
            <a:ext cx="3923928" cy="496416"/>
          </a:xfrm>
        </p:spPr>
        <p:txBody>
          <a:bodyPr>
            <a:noAutofit/>
          </a:bodyPr>
          <a:lstStyle/>
          <a:p>
            <a:r>
              <a:rPr lang="en-US" sz="2800" b="1" dirty="0" smtClean="0"/>
              <a:t>Why is it important ?</a:t>
            </a:r>
            <a:endParaRPr lang="x-none" sz="2800" b="1" dirty="0"/>
          </a:p>
        </p:txBody>
      </p:sp>
      <p:sp>
        <p:nvSpPr>
          <p:cNvPr id="6" name="Text Placeholder 5"/>
          <p:cNvSpPr>
            <a:spLocks noGrp="1"/>
          </p:cNvSpPr>
          <p:nvPr>
            <p:ph type="body" idx="1"/>
          </p:nvPr>
        </p:nvSpPr>
        <p:spPr>
          <a:xfrm>
            <a:off x="395536" y="1419622"/>
            <a:ext cx="4248472" cy="3096343"/>
          </a:xfrm>
        </p:spPr>
        <p:txBody>
          <a:bodyPr/>
          <a:lstStyle/>
          <a:p>
            <a:pPr algn="just" rtl="0"/>
            <a:r>
              <a:rPr lang="en-GB" b="0" dirty="0" smtClean="0"/>
              <a:t>“It is not an isolated skill but a </a:t>
            </a:r>
            <a:endParaRPr lang="en-GB" b="0" dirty="0" smtClean="0"/>
          </a:p>
          <a:p>
            <a:pPr algn="just" rtl="0"/>
            <a:r>
              <a:rPr lang="en-GB" b="0" dirty="0" smtClean="0"/>
              <a:t>Particular form </a:t>
            </a:r>
            <a:r>
              <a:rPr lang="en-GB" b="0" dirty="0" smtClean="0"/>
              <a:t>of communication.”</a:t>
            </a:r>
          </a:p>
          <a:p>
            <a:pPr algn="l" rtl="0"/>
            <a:r>
              <a:rPr lang="en-GB" sz="1200" b="0" i="1" dirty="0" smtClean="0">
                <a:solidFill>
                  <a:schemeClr val="tx1"/>
                </a:solidFill>
              </a:rPr>
              <a:t>- Frank A. </a:t>
            </a:r>
            <a:r>
              <a:rPr lang="en-GB" sz="1200" b="0" i="1" dirty="0" err="1" smtClean="0">
                <a:solidFill>
                  <a:schemeClr val="tx1"/>
                </a:solidFill>
              </a:rPr>
              <a:t>Eur</a:t>
            </a:r>
            <a:r>
              <a:rPr lang="en-GB" sz="1200" b="0" i="1" dirty="0" smtClean="0">
                <a:solidFill>
                  <a:schemeClr val="tx1"/>
                </a:solidFill>
              </a:rPr>
              <a:t> J of </a:t>
            </a:r>
            <a:r>
              <a:rPr lang="en-GB" sz="1200" b="0" i="1" dirty="0" err="1" smtClean="0">
                <a:solidFill>
                  <a:schemeClr val="tx1"/>
                </a:solidFill>
              </a:rPr>
              <a:t>Palliat</a:t>
            </a:r>
            <a:r>
              <a:rPr lang="en-GB" sz="1200" b="0" i="1" dirty="0" smtClean="0">
                <a:solidFill>
                  <a:schemeClr val="tx1"/>
                </a:solidFill>
              </a:rPr>
              <a:t> care 1997</a:t>
            </a:r>
          </a:p>
          <a:p>
            <a:pPr algn="l" rtl="0"/>
            <a:endParaRPr lang="x-none" dirty="0"/>
          </a:p>
        </p:txBody>
      </p:sp>
      <p:sp>
        <p:nvSpPr>
          <p:cNvPr id="7" name="Text Placeholder 6"/>
          <p:cNvSpPr>
            <a:spLocks noGrp="1"/>
          </p:cNvSpPr>
          <p:nvPr>
            <p:ph type="body" sz="half" idx="3"/>
          </p:nvPr>
        </p:nvSpPr>
        <p:spPr>
          <a:xfrm>
            <a:off x="4644008" y="1419622"/>
            <a:ext cx="4248472" cy="3096343"/>
          </a:xfrm>
        </p:spPr>
        <p:txBody>
          <a:bodyPr>
            <a:normAutofit/>
          </a:bodyPr>
          <a:lstStyle/>
          <a:p>
            <a:pPr algn="just" rtl="0"/>
            <a:r>
              <a:rPr lang="en-US" b="0" dirty="0" smtClean="0"/>
              <a:t>“Delivering bad news influences </a:t>
            </a:r>
          </a:p>
          <a:p>
            <a:pPr algn="just" rtl="0"/>
            <a:r>
              <a:rPr lang="en-US" b="0" dirty="0" smtClean="0"/>
              <a:t>patient adjustment to illness, anxiety, </a:t>
            </a:r>
          </a:p>
          <a:p>
            <a:pPr algn="just" rtl="0"/>
            <a:r>
              <a:rPr lang="en-US" b="0" dirty="0" smtClean="0"/>
              <a:t>depression, hope, and decision making.”</a:t>
            </a:r>
          </a:p>
          <a:p>
            <a:pPr algn="just" rtl="0"/>
            <a:r>
              <a:rPr lang="en-US" sz="1200" b="0" i="1" dirty="0" smtClean="0">
                <a:solidFill>
                  <a:schemeClr val="tx1"/>
                </a:solidFill>
              </a:rPr>
              <a:t>-Anthony L Back, J Randall Curtis West J Med. 2002 May.</a:t>
            </a:r>
            <a:endParaRPr lang="x-none" sz="1200" b="0" i="1" dirty="0" smtClean="0">
              <a:solidFill>
                <a:schemeClr val="tx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539552" y="627534"/>
            <a:ext cx="8153400" cy="357768"/>
          </a:xfrm>
        </p:spPr>
        <p:txBody>
          <a:bodyPr>
            <a:noAutofit/>
          </a:bodyPr>
          <a:lstStyle/>
          <a:p>
            <a:r>
              <a:rPr lang="en-US" sz="2000" dirty="0" smtClean="0"/>
              <a:t>Why is it important ?</a:t>
            </a:r>
            <a:endParaRPr lang="x-none" sz="2000" dirty="0"/>
          </a:p>
        </p:txBody>
      </p:sp>
      <p:sp>
        <p:nvSpPr>
          <p:cNvPr id="8" name="TextBox 7"/>
          <p:cNvSpPr txBox="1"/>
          <p:nvPr/>
        </p:nvSpPr>
        <p:spPr>
          <a:xfrm>
            <a:off x="755576" y="1635646"/>
            <a:ext cx="7632848" cy="2577629"/>
          </a:xfrm>
          <a:prstGeom prst="rect">
            <a:avLst/>
          </a:prstGeom>
          <a:noFill/>
          <a:ln w="19050">
            <a:solidFill>
              <a:schemeClr val="accent1"/>
            </a:solidFill>
          </a:ln>
        </p:spPr>
        <p:txBody>
          <a:bodyPr wrap="square" rtlCol="1">
            <a:spAutoFit/>
          </a:bodyPr>
          <a:lstStyle/>
          <a:p>
            <a:pPr algn="just"/>
            <a:r>
              <a:rPr lang="en-GB" sz="1900" dirty="0" smtClean="0">
                <a:solidFill>
                  <a:srgbClr val="8E0000"/>
                </a:solidFill>
                <a:latin typeface="+mj-lt"/>
              </a:rPr>
              <a:t>“A difficult &amp; an essential task for all health care professionals</a:t>
            </a:r>
            <a:r>
              <a:rPr lang="en-US" sz="1900" dirty="0" smtClean="0">
                <a:solidFill>
                  <a:srgbClr val="8E0000"/>
                </a:solidFill>
                <a:latin typeface="+mj-lt"/>
              </a:rPr>
              <a:t>.”</a:t>
            </a:r>
          </a:p>
          <a:p>
            <a:pPr algn="just"/>
            <a:r>
              <a:rPr lang="en-US" sz="1100" i="1" dirty="0" err="1" smtClean="0"/>
              <a:t>Prof.Riaz</a:t>
            </a:r>
            <a:r>
              <a:rPr lang="en-US" sz="1100" i="1" dirty="0" smtClean="0"/>
              <a:t> </a:t>
            </a:r>
            <a:r>
              <a:rPr lang="en-US" sz="1100" i="1" dirty="0" err="1" smtClean="0"/>
              <a:t>Qureshi.Family</a:t>
            </a:r>
            <a:r>
              <a:rPr lang="en-US" sz="1100" i="1" dirty="0" smtClean="0"/>
              <a:t> Medicine, King Saud University.</a:t>
            </a:r>
          </a:p>
          <a:p>
            <a:pPr algn="just"/>
            <a:endParaRPr lang="en-US" sz="1400" dirty="0" smtClean="0"/>
          </a:p>
          <a:p>
            <a:pPr algn="just"/>
            <a:r>
              <a:rPr lang="en-GB" sz="1900" dirty="0" smtClean="0">
                <a:solidFill>
                  <a:srgbClr val="8E0000"/>
                </a:solidFill>
              </a:rPr>
              <a:t>“ </a:t>
            </a:r>
            <a:r>
              <a:rPr lang="en-US" sz="1900" dirty="0" smtClean="0">
                <a:solidFill>
                  <a:srgbClr val="8E0000"/>
                </a:solidFill>
                <a:latin typeface="+mj-lt"/>
              </a:rPr>
              <a:t>The patient can recall in detail how his/her diagnosis was revealed.”</a:t>
            </a:r>
          </a:p>
          <a:p>
            <a:pPr algn="just"/>
            <a:r>
              <a:rPr lang="en-US" sz="1050" i="1" dirty="0" smtClean="0"/>
              <a:t>Tony Back, MD. Medical Ethics, University of Washington.</a:t>
            </a:r>
          </a:p>
          <a:p>
            <a:pPr algn="just"/>
            <a:endParaRPr lang="en-US" sz="1050" i="1" dirty="0" smtClean="0"/>
          </a:p>
          <a:p>
            <a:pPr algn="just"/>
            <a:endParaRPr lang="en-US" sz="1050" i="1" dirty="0" smtClean="0"/>
          </a:p>
          <a:p>
            <a:pPr algn="just"/>
            <a:r>
              <a:rPr lang="en-GB" sz="1900" dirty="0" smtClean="0">
                <a:solidFill>
                  <a:srgbClr val="8E0000"/>
                </a:solidFill>
              </a:rPr>
              <a:t>“ </a:t>
            </a:r>
            <a:r>
              <a:rPr lang="en-US" sz="1900" dirty="0" smtClean="0">
                <a:solidFill>
                  <a:srgbClr val="8E0000"/>
                </a:solidFill>
                <a:latin typeface="+mj-lt"/>
              </a:rPr>
              <a:t>Patient-doctor trust , gathering data, and applying a treatment plan are all </a:t>
            </a:r>
          </a:p>
          <a:p>
            <a:pPr algn="just"/>
            <a:r>
              <a:rPr lang="en-US" sz="1900" dirty="0" smtClean="0">
                <a:solidFill>
                  <a:srgbClr val="8E0000"/>
                </a:solidFill>
                <a:latin typeface="+mj-lt"/>
              </a:rPr>
              <a:t>   based on that.”</a:t>
            </a:r>
          </a:p>
          <a:p>
            <a:pPr algn="just"/>
            <a:r>
              <a:rPr lang="en-US" sz="1100" i="1" dirty="0" smtClean="0"/>
              <a:t>Richard </a:t>
            </a:r>
            <a:r>
              <a:rPr lang="en-US" sz="1100" i="1" dirty="0" err="1" smtClean="0"/>
              <a:t>T.Penson</a:t>
            </a:r>
            <a:r>
              <a:rPr lang="en-US" sz="1100" i="1" dirty="0" smtClean="0"/>
              <a:t> et al. Breaking Bad News: A Patient’s Perspective 2003</a:t>
            </a:r>
          </a:p>
          <a:p>
            <a:endParaRPr lang="x-none"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Why is it difficult ? </a:t>
            </a:r>
            <a:endParaRPr lang="x-none" dirty="0"/>
          </a:p>
        </p:txBody>
      </p:sp>
      <p:sp>
        <p:nvSpPr>
          <p:cNvPr id="4" name="Text Placeholder 3"/>
          <p:cNvSpPr>
            <a:spLocks noGrp="1"/>
          </p:cNvSpPr>
          <p:nvPr>
            <p:ph type="body" idx="1"/>
          </p:nvPr>
        </p:nvSpPr>
        <p:spPr>
          <a:xfrm>
            <a:off x="467544" y="2067694"/>
            <a:ext cx="8676456" cy="2592288"/>
          </a:xfrm>
        </p:spPr>
        <p:txBody>
          <a:bodyPr>
            <a:normAutofit fontScale="92500"/>
          </a:bodyPr>
          <a:lstStyle/>
          <a:p>
            <a:pPr algn="just" rtl="0">
              <a:buFont typeface="Arial"/>
              <a:buChar char="•"/>
            </a:pPr>
            <a:r>
              <a:rPr lang="en-US" sz="2400" b="1" dirty="0">
                <a:solidFill>
                  <a:srgbClr val="8E0000"/>
                </a:solidFill>
              </a:rPr>
              <a:t>It is an unpleasant task.</a:t>
            </a:r>
          </a:p>
          <a:p>
            <a:pPr algn="just" rtl="0">
              <a:buFont typeface="Arial"/>
              <a:buChar char="•"/>
            </a:pPr>
            <a:endParaRPr lang="en-US" sz="2400" b="1" dirty="0">
              <a:solidFill>
                <a:srgbClr val="8E0000"/>
              </a:solidFill>
            </a:endParaRPr>
          </a:p>
          <a:p>
            <a:pPr algn="just" rtl="0">
              <a:buFont typeface="Arial"/>
              <a:buChar char="•"/>
            </a:pPr>
            <a:r>
              <a:rPr lang="en-US" sz="2400" b="1" dirty="0">
                <a:solidFill>
                  <a:srgbClr val="8E0000"/>
                </a:solidFill>
              </a:rPr>
              <a:t>Doctor’s don’t generally like taking away patients’ hopes.</a:t>
            </a:r>
          </a:p>
          <a:p>
            <a:pPr algn="just" rtl="0">
              <a:buFont typeface="Arial"/>
              <a:buChar char="•"/>
            </a:pPr>
            <a:endParaRPr lang="en-US" sz="2400" b="1" dirty="0">
              <a:solidFill>
                <a:srgbClr val="8E0000"/>
              </a:solidFill>
            </a:endParaRPr>
          </a:p>
          <a:p>
            <a:pPr algn="just" rtl="0">
              <a:buFont typeface="Arial"/>
              <a:buChar char="•"/>
            </a:pPr>
            <a:r>
              <a:rPr lang="en-US" sz="2400" b="1" dirty="0">
                <a:solidFill>
                  <a:srgbClr val="8E0000"/>
                </a:solidFill>
              </a:rPr>
              <a:t>Doctors may fear a patient or family’s reaction to the news, or may be uncertain how to deal with an intense emotional response.</a:t>
            </a:r>
          </a:p>
          <a:p>
            <a:pPr algn="l" rtl="0">
              <a:buFont typeface="Arial"/>
              <a:buChar char="•"/>
            </a:pPr>
            <a:endParaRPr lang="x-none" sz="2400" b="1" dirty="0"/>
          </a:p>
          <a:p>
            <a:pPr algn="l" rtl="0"/>
            <a:endParaRPr lang="x-none"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059582"/>
            <a:ext cx="8153400" cy="640432"/>
          </a:xfrm>
        </p:spPr>
        <p:txBody>
          <a:bodyPr>
            <a:normAutofit fontScale="90000"/>
          </a:bodyPr>
          <a:lstStyle/>
          <a:p>
            <a:r>
              <a:rPr lang="en-US" dirty="0">
                <a:solidFill>
                  <a:srgbClr val="C00000"/>
                </a:solidFill>
              </a:rPr>
              <a:t>It is more difficult when the clinician:</a:t>
            </a:r>
            <a:br>
              <a:rPr lang="en-US" dirty="0">
                <a:solidFill>
                  <a:srgbClr val="C00000"/>
                </a:solidFill>
              </a:rPr>
            </a:br>
            <a:endParaRPr lang="x-none" dirty="0"/>
          </a:p>
        </p:txBody>
      </p:sp>
      <p:sp>
        <p:nvSpPr>
          <p:cNvPr id="5" name="Content Placeholder 4"/>
          <p:cNvSpPr txBox="1">
            <a:spLocks noGrp="1"/>
          </p:cNvSpPr>
          <p:nvPr>
            <p:ph sz="quarter" idx="1"/>
          </p:nvPr>
        </p:nvSpPr>
        <p:spPr>
          <a:xfrm>
            <a:off x="683568" y="1437357"/>
            <a:ext cx="7904410" cy="3400931"/>
          </a:xfrm>
          <a:prstGeom prst="rect">
            <a:avLst/>
          </a:prstGeom>
          <a:noFill/>
        </p:spPr>
        <p:txBody>
          <a:bodyPr wrap="square" rtlCol="1">
            <a:spAutoFit/>
          </a:bodyPr>
          <a:lstStyle/>
          <a:p>
            <a:pPr algn="l" rtl="0"/>
            <a:endParaRPr lang="en-US" sz="3200" dirty="0" smtClean="0"/>
          </a:p>
          <a:p>
            <a:pPr algn="l" rtl="0">
              <a:buClr>
                <a:srgbClr val="C00000"/>
              </a:buClr>
              <a:buFont typeface="Wingdings" pitchFamily="2" charset="2"/>
              <a:buChar char="ü"/>
            </a:pPr>
            <a:r>
              <a:rPr lang="en-US" sz="2800" dirty="0" smtClean="0">
                <a:latin typeface="Browallia New" pitchFamily="34" charset="-34"/>
                <a:cs typeface="Browallia New" pitchFamily="34" charset="-34"/>
              </a:rPr>
              <a:t> Has a long-standing relationship with the patient.</a:t>
            </a:r>
          </a:p>
          <a:p>
            <a:pPr algn="l" rtl="0">
              <a:buClr>
                <a:srgbClr val="C00000"/>
              </a:buClr>
              <a:buFont typeface="Wingdings" pitchFamily="2" charset="2"/>
              <a:buChar char="ü"/>
            </a:pPr>
            <a:r>
              <a:rPr lang="en-US" sz="2800" dirty="0" smtClean="0">
                <a:latin typeface="Browallia New" pitchFamily="34" charset="-34"/>
                <a:cs typeface="Browallia New" pitchFamily="34" charset="-34"/>
              </a:rPr>
              <a:t> When the patient is young.</a:t>
            </a:r>
          </a:p>
          <a:p>
            <a:pPr algn="l" rtl="0">
              <a:buClr>
                <a:srgbClr val="C00000"/>
              </a:buClr>
              <a:buFont typeface="Wingdings" pitchFamily="2" charset="2"/>
              <a:buChar char="ü"/>
            </a:pPr>
            <a:r>
              <a:rPr lang="en-US" sz="2800" dirty="0" smtClean="0">
                <a:latin typeface="Browallia New" pitchFamily="34" charset="-34"/>
                <a:cs typeface="Browallia New" pitchFamily="34" charset="-34"/>
              </a:rPr>
              <a:t> When strong optimism had been expressed for a successful outcome.</a:t>
            </a:r>
          </a:p>
          <a:p>
            <a:pPr marL="0" indent="0" algn="l" rtl="0">
              <a:buClr>
                <a:srgbClr val="C00000"/>
              </a:buClr>
              <a:buNone/>
            </a:pPr>
            <a:r>
              <a:rPr lang="en-US" sz="1050" i="1" dirty="0" smtClean="0">
                <a:solidFill>
                  <a:schemeClr val="bg1">
                    <a:lumMod val="65000"/>
                  </a:schemeClr>
                </a:solidFill>
              </a:rPr>
              <a:t>      </a:t>
            </a:r>
            <a:r>
              <a:rPr lang="en-US" sz="1100" i="1" dirty="0" smtClean="0">
                <a:solidFill>
                  <a:schemeClr val="bg1">
                    <a:lumMod val="65000"/>
                  </a:schemeClr>
                </a:solidFill>
              </a:rPr>
              <a:t>- </a:t>
            </a:r>
            <a:r>
              <a:rPr lang="en-US" sz="1100" i="1" dirty="0" err="1" smtClean="0">
                <a:solidFill>
                  <a:schemeClr val="bg1">
                    <a:lumMod val="65000"/>
                  </a:schemeClr>
                </a:solidFill>
              </a:rPr>
              <a:t>Vijayakumar</a:t>
            </a:r>
            <a:r>
              <a:rPr lang="en-US" sz="1100" i="1" dirty="0" smtClean="0">
                <a:solidFill>
                  <a:schemeClr val="bg1">
                    <a:lumMod val="65000"/>
                  </a:schemeClr>
                </a:solidFill>
              </a:rPr>
              <a:t> Narayanan, </a:t>
            </a:r>
            <a:r>
              <a:rPr lang="en-US" sz="1100" i="1" dirty="0" err="1" smtClean="0">
                <a:solidFill>
                  <a:schemeClr val="bg1">
                    <a:lumMod val="65000"/>
                  </a:schemeClr>
                </a:solidFill>
              </a:rPr>
              <a:t>Bibek</a:t>
            </a:r>
            <a:r>
              <a:rPr lang="en-US" sz="1100" i="1" dirty="0" smtClean="0">
                <a:solidFill>
                  <a:schemeClr val="bg1">
                    <a:lumMod val="65000"/>
                  </a:schemeClr>
                </a:solidFill>
              </a:rPr>
              <a:t> </a:t>
            </a:r>
            <a:r>
              <a:rPr lang="en-US" sz="1100" i="1" dirty="0" err="1" smtClean="0">
                <a:solidFill>
                  <a:schemeClr val="bg1">
                    <a:lumMod val="65000"/>
                  </a:schemeClr>
                </a:solidFill>
              </a:rPr>
              <a:t>Bista</a:t>
            </a:r>
            <a:r>
              <a:rPr lang="en-US" sz="1100" i="1" dirty="0" smtClean="0">
                <a:solidFill>
                  <a:schemeClr val="bg1">
                    <a:lumMod val="65000"/>
                  </a:schemeClr>
                </a:solidFill>
              </a:rPr>
              <a:t>, and </a:t>
            </a:r>
            <a:r>
              <a:rPr lang="en-US" sz="1100" i="1" dirty="0" err="1" smtClean="0">
                <a:solidFill>
                  <a:schemeClr val="bg1">
                    <a:lumMod val="65000"/>
                  </a:schemeClr>
                </a:solidFill>
              </a:rPr>
              <a:t>Cheriyan</a:t>
            </a:r>
            <a:r>
              <a:rPr lang="en-US" sz="1100" i="1" dirty="0" smtClean="0">
                <a:solidFill>
                  <a:schemeClr val="bg1">
                    <a:lumMod val="65000"/>
                  </a:schemeClr>
                </a:solidFill>
              </a:rPr>
              <a:t> </a:t>
            </a:r>
            <a:r>
              <a:rPr lang="en-US" sz="1100" i="1" dirty="0" err="1" smtClean="0">
                <a:solidFill>
                  <a:schemeClr val="bg1">
                    <a:lumMod val="65000"/>
                  </a:schemeClr>
                </a:solidFill>
              </a:rPr>
              <a:t>Koshy</a:t>
            </a:r>
            <a:r>
              <a:rPr lang="en-US" sz="1100" i="1" dirty="0" smtClean="0">
                <a:solidFill>
                  <a:schemeClr val="bg1">
                    <a:lumMod val="65000"/>
                  </a:schemeClr>
                </a:solidFill>
              </a:rPr>
              <a:t>, Indian J </a:t>
            </a:r>
            <a:r>
              <a:rPr lang="en-US" sz="1100" i="1" dirty="0" err="1" smtClean="0">
                <a:solidFill>
                  <a:schemeClr val="bg1">
                    <a:lumMod val="65000"/>
                  </a:schemeClr>
                </a:solidFill>
              </a:rPr>
              <a:t>Palliat</a:t>
            </a:r>
            <a:r>
              <a:rPr lang="en-US" sz="1100" i="1" dirty="0" smtClean="0">
                <a:solidFill>
                  <a:schemeClr val="bg1">
                    <a:lumMod val="65000"/>
                  </a:schemeClr>
                </a:solidFill>
              </a:rPr>
              <a:t> Care. 2010 May-Aug.</a:t>
            </a:r>
            <a:endParaRPr lang="en-US" sz="2400" dirty="0" smtClean="0">
              <a:solidFill>
                <a:schemeClr val="bg1">
                  <a:lumMod val="65000"/>
                </a:schemeClr>
              </a:solidFill>
              <a:latin typeface="Browallia New" pitchFamily="34" charset="-34"/>
              <a:cs typeface="Browallia New" pitchFamily="34" charset="-34"/>
            </a:endParaRPr>
          </a:p>
          <a:p>
            <a:pPr algn="l" rtl="0">
              <a:buClr>
                <a:srgbClr val="C00000"/>
              </a:buClr>
            </a:pPr>
            <a:endParaRPr lang="en-US" sz="2400" dirty="0" smtClean="0">
              <a:latin typeface="Browallia New" pitchFamily="34" charset="-34"/>
              <a:cs typeface="Browallia New" pitchFamily="34" charset="-34"/>
            </a:endParaRPr>
          </a:p>
          <a:p>
            <a:pPr marL="0" indent="0" algn="l">
              <a:buNone/>
            </a:pPr>
            <a:r>
              <a:rPr lang="en-US" dirty="0" smtClean="0"/>
              <a:t> </a:t>
            </a:r>
            <a:endParaRPr lang="x-none"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56769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ＭＳ ゴシック"/>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ヒラギノ明朝 Pro W3"/>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2022</Words>
  <Application>Microsoft Macintosh PowerPoint</Application>
  <PresentationFormat>On-screen Show (16:9)</PresentationFormat>
  <Paragraphs>305</Paragraphs>
  <Slides>34</Slides>
  <Notes>8</Notes>
  <HiddenSlides>0</HiddenSlides>
  <MMClips>2</MMClips>
  <ScaleCrop>false</ScaleCrop>
  <HeadingPairs>
    <vt:vector size="4" baseType="variant">
      <vt:variant>
        <vt:lpstr>Design Template</vt:lpstr>
      </vt:variant>
      <vt:variant>
        <vt:i4>2</vt:i4>
      </vt:variant>
      <vt:variant>
        <vt:lpstr>Slide Titles</vt:lpstr>
      </vt:variant>
      <vt:variant>
        <vt:i4>34</vt:i4>
      </vt:variant>
    </vt:vector>
  </HeadingPairs>
  <TitlesOfParts>
    <vt:vector size="36" baseType="lpstr">
      <vt:lpstr>Office Theme</vt:lpstr>
      <vt:lpstr>Equity</vt:lpstr>
      <vt:lpstr>B r e a k i n g   B a d   N e w s</vt:lpstr>
      <vt:lpstr>     Objectives </vt:lpstr>
      <vt:lpstr>What is Bad News? </vt:lpstr>
      <vt:lpstr>Quotes about breaking bad news:      </vt:lpstr>
      <vt:lpstr>Examples of conditions requiring breaking bad news:</vt:lpstr>
      <vt:lpstr>Why is it important ?</vt:lpstr>
      <vt:lpstr>Why is it important ?</vt:lpstr>
      <vt:lpstr>Why is it difficult ? </vt:lpstr>
      <vt:lpstr>It is more difficult when the clinician: </vt:lpstr>
      <vt:lpstr>Why is it difficult ? [Common Barriers to effective disclosure] </vt:lpstr>
      <vt:lpstr>Psychosocial Context</vt:lpstr>
      <vt:lpstr>Slide 12</vt:lpstr>
      <vt:lpstr>What do you think ?</vt:lpstr>
      <vt:lpstr>Steps of breaking bad news:</vt:lpstr>
      <vt:lpstr>Advance Preparation: </vt:lpstr>
      <vt:lpstr>Build a Therapeutic Environment/Relationship</vt:lpstr>
      <vt:lpstr>Communicate Well</vt:lpstr>
      <vt:lpstr>Deal With Patient and Family Reactions </vt:lpstr>
      <vt:lpstr>Encourage and Validate Emotions </vt:lpstr>
      <vt:lpstr>What to do? </vt:lpstr>
      <vt:lpstr>What not to do ?</vt:lpstr>
      <vt:lpstr>How to do it ?</vt:lpstr>
      <vt:lpstr>Patient reaction toward terminal illnesses </vt:lpstr>
      <vt:lpstr>Patient reaction toward terminal illnesses </vt:lpstr>
      <vt:lpstr>Patient’s Perspective</vt:lpstr>
      <vt:lpstr>Family’s Perspective</vt:lpstr>
      <vt:lpstr>Role of primary care physicians in breaking bad news:</vt:lpstr>
      <vt:lpstr>Slide 28</vt:lpstr>
      <vt:lpstr>Perception and Attitude towards Breaking Bad News in the Saudi Population (by Prof. Mohammed O. Alrukban and others)</vt:lpstr>
      <vt:lpstr>Preferences and attitudes of the Saudi population toward receiving medical bad news: A primary study from Riyadh city (by Prof. Mohammed O. Alrukban and others)</vt:lpstr>
      <vt:lpstr>Slide 31</vt:lpstr>
      <vt:lpstr>Slide 32</vt:lpstr>
      <vt:lpstr>References: </vt:lpstr>
      <vt:lpstr>Thank you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2015-01-11T14:43:46Z</dcterms:created>
  <dcterms:modified xsi:type="dcterms:W3CDTF">2015-01-11T16:32:26Z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LCID">
    <vt:i4>1033</vt:i4>
  </property>
  <property fmtid="{D5CDD505-2E9C-101B-9397-08002B2CF9AE}" pid="3" name="_Version">
    <vt:lpwstr>12.0.4518</vt:lpwstr>
  </property>
</Properties>
</file>