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sldIdLst>
    <p:sldId id="256" r:id="rId2"/>
    <p:sldId id="259" r:id="rId3"/>
    <p:sldId id="261" r:id="rId4"/>
    <p:sldId id="260" r:id="rId5"/>
    <p:sldId id="257" r:id="rId6"/>
    <p:sldId id="262" r:id="rId7"/>
    <p:sldId id="319" r:id="rId8"/>
    <p:sldId id="263" r:id="rId9"/>
    <p:sldId id="267" r:id="rId10"/>
    <p:sldId id="266" r:id="rId11"/>
    <p:sldId id="264" r:id="rId12"/>
    <p:sldId id="265" r:id="rId13"/>
    <p:sldId id="320" r:id="rId14"/>
    <p:sldId id="268" r:id="rId15"/>
    <p:sldId id="269" r:id="rId16"/>
    <p:sldId id="345" r:id="rId17"/>
    <p:sldId id="270" r:id="rId18"/>
    <p:sldId id="271" r:id="rId19"/>
    <p:sldId id="273" r:id="rId20"/>
    <p:sldId id="272" r:id="rId21"/>
    <p:sldId id="307" r:id="rId22"/>
    <p:sldId id="312" r:id="rId23"/>
    <p:sldId id="321" r:id="rId24"/>
    <p:sldId id="311" r:id="rId25"/>
    <p:sldId id="308" r:id="rId26"/>
    <p:sldId id="309" r:id="rId27"/>
    <p:sldId id="323" r:id="rId28"/>
    <p:sldId id="310" r:id="rId29"/>
    <p:sldId id="322" r:id="rId30"/>
    <p:sldId id="276" r:id="rId31"/>
    <p:sldId id="313" r:id="rId32"/>
    <p:sldId id="346" r:id="rId33"/>
    <p:sldId id="347" r:id="rId34"/>
    <p:sldId id="314" r:id="rId35"/>
    <p:sldId id="279" r:id="rId36"/>
    <p:sldId id="324" r:id="rId37"/>
    <p:sldId id="280" r:id="rId38"/>
    <p:sldId id="325" r:id="rId39"/>
    <p:sldId id="281" r:id="rId40"/>
    <p:sldId id="326" r:id="rId41"/>
    <p:sldId id="286" r:id="rId42"/>
    <p:sldId id="315" r:id="rId43"/>
    <p:sldId id="348" r:id="rId44"/>
    <p:sldId id="327" r:id="rId45"/>
    <p:sldId id="316" r:id="rId46"/>
    <p:sldId id="349" r:id="rId47"/>
    <p:sldId id="288" r:id="rId48"/>
    <p:sldId id="328" r:id="rId49"/>
    <p:sldId id="289" r:id="rId50"/>
    <p:sldId id="329" r:id="rId51"/>
    <p:sldId id="290" r:id="rId52"/>
    <p:sldId id="330" r:id="rId53"/>
    <p:sldId id="291" r:id="rId54"/>
    <p:sldId id="292" r:id="rId55"/>
    <p:sldId id="331" r:id="rId56"/>
    <p:sldId id="293" r:id="rId57"/>
    <p:sldId id="294" r:id="rId58"/>
    <p:sldId id="295" r:id="rId59"/>
    <p:sldId id="332" r:id="rId60"/>
    <p:sldId id="296" r:id="rId61"/>
    <p:sldId id="333" r:id="rId62"/>
    <p:sldId id="297" r:id="rId63"/>
    <p:sldId id="298" r:id="rId64"/>
    <p:sldId id="334" r:id="rId65"/>
    <p:sldId id="299" r:id="rId66"/>
    <p:sldId id="317" r:id="rId67"/>
    <p:sldId id="300" r:id="rId68"/>
    <p:sldId id="335" r:id="rId69"/>
    <p:sldId id="301" r:id="rId70"/>
    <p:sldId id="336" r:id="rId71"/>
    <p:sldId id="302" r:id="rId72"/>
    <p:sldId id="303" r:id="rId73"/>
    <p:sldId id="350" r:id="rId74"/>
    <p:sldId id="337" r:id="rId75"/>
    <p:sldId id="351" r:id="rId76"/>
    <p:sldId id="304" r:id="rId77"/>
    <p:sldId id="352" r:id="rId78"/>
    <p:sldId id="305" r:id="rId79"/>
    <p:sldId id="338" r:id="rId80"/>
    <p:sldId id="339" r:id="rId81"/>
    <p:sldId id="306" r:id="rId82"/>
    <p:sldId id="340" r:id="rId83"/>
    <p:sldId id="274" r:id="rId84"/>
    <p:sldId id="318" r:id="rId85"/>
    <p:sldId id="341" r:id="rId86"/>
    <p:sldId id="342" r:id="rId87"/>
    <p:sldId id="343" r:id="rId88"/>
    <p:sldId id="275" r:id="rId89"/>
    <p:sldId id="344"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433" autoAdjust="0"/>
  </p:normalViewPr>
  <p:slideViewPr>
    <p:cSldViewPr>
      <p:cViewPr>
        <p:scale>
          <a:sx n="90" d="100"/>
          <a:sy n="90" d="100"/>
        </p:scale>
        <p:origin x="-7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E5009B3-DCFA-446D-B0C4-013820ABAF76}" type="datetimeFigureOut">
              <a:rPr lang="en-US" smtClean="0"/>
              <a:t>1/14/2015</a:t>
            </a:fld>
            <a:endParaRPr lang="en-US"/>
          </a:p>
        </p:txBody>
      </p:sp>
      <p:sp>
        <p:nvSpPr>
          <p:cNvPr id="8" name="Slide Number Placeholder 7"/>
          <p:cNvSpPr>
            <a:spLocks noGrp="1"/>
          </p:cNvSpPr>
          <p:nvPr>
            <p:ph type="sldNum" sz="quarter" idx="11"/>
          </p:nvPr>
        </p:nvSpPr>
        <p:spPr/>
        <p:txBody>
          <a:bodyPr/>
          <a:lstStyle/>
          <a:p>
            <a:fld id="{1347EFAF-D257-4E3B-A5CF-4AFA3372F1F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5009B3-DCFA-446D-B0C4-013820ABAF76}"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7EFAF-D257-4E3B-A5CF-4AFA3372F1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5009B3-DCFA-446D-B0C4-013820ABAF76}"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7EFAF-D257-4E3B-A5CF-4AFA3372F1F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3E5009B3-DCFA-446D-B0C4-013820ABAF76}"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7EFAF-D257-4E3B-A5CF-4AFA3372F1F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5009B3-DCFA-446D-B0C4-013820ABAF76}"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7EFAF-D257-4E3B-A5CF-4AFA3372F1F0}"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3E5009B3-DCFA-446D-B0C4-013820ABAF76}"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7EFAF-D257-4E3B-A5CF-4AFA3372F1F0}"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E5009B3-DCFA-446D-B0C4-013820ABAF76}" type="datetimeFigureOut">
              <a:rPr lang="en-US" smtClean="0"/>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47EFAF-D257-4E3B-A5CF-4AFA3372F1F0}"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5009B3-DCFA-446D-B0C4-013820ABAF76}" type="datetimeFigureOut">
              <a:rPr lang="en-US" smtClean="0"/>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47EFAF-D257-4E3B-A5CF-4AFA3372F1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009B3-DCFA-446D-B0C4-013820ABAF76}" type="datetimeFigureOut">
              <a:rPr lang="en-US" smtClean="0"/>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47EFAF-D257-4E3B-A5CF-4AFA3372F1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5009B3-DCFA-446D-B0C4-013820ABAF76}"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7EFAF-D257-4E3B-A5CF-4AFA3372F1F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5009B3-DCFA-446D-B0C4-013820ABAF76}"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7EFAF-D257-4E3B-A5CF-4AFA3372F1F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E5009B3-DCFA-446D-B0C4-013820ABAF76}" type="datetimeFigureOut">
              <a:rPr lang="en-US" smtClean="0"/>
              <a:t>1/14/2015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347EFAF-D257-4E3B-A5CF-4AFA3372F1F0}"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ice.org.uk/guidance/cg150/resources/guidance-headaches-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merckmanuals.com/professional/neurologic_disorders/headache/approach_to_the_patient_with_headache.htm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676400"/>
            <a:ext cx="6515784" cy="2262781"/>
          </a:xfrm>
        </p:spPr>
        <p:txBody>
          <a:bodyPr>
            <a:normAutofit fontScale="90000"/>
          </a:bodyPr>
          <a:lstStyle/>
          <a:p>
            <a:r>
              <a:rPr lang="en-US" dirty="0" smtClean="0"/>
              <a:t>Approach to Patient with Headache</a:t>
            </a:r>
            <a:endParaRPr lang="en-US" dirty="0"/>
          </a:p>
        </p:txBody>
      </p:sp>
      <p:sp>
        <p:nvSpPr>
          <p:cNvPr id="3" name="Subtitle 2"/>
          <p:cNvSpPr>
            <a:spLocks noGrp="1"/>
          </p:cNvSpPr>
          <p:nvPr>
            <p:ph type="subTitle" idx="1"/>
          </p:nvPr>
        </p:nvSpPr>
        <p:spPr>
          <a:xfrm>
            <a:off x="1371600" y="4800600"/>
            <a:ext cx="6400800" cy="1219200"/>
          </a:xfrm>
        </p:spPr>
        <p:txBody>
          <a:bodyPr/>
          <a:lstStyle/>
          <a:p>
            <a:r>
              <a:rPr lang="en-US" dirty="0" smtClean="0"/>
              <a:t>Mohammed Al </a:t>
            </a:r>
            <a:r>
              <a:rPr lang="en-US" dirty="0" err="1" smtClean="0"/>
              <a:t>Arabi</a:t>
            </a:r>
            <a:r>
              <a:rPr lang="en-US" dirty="0" smtClean="0"/>
              <a:t> 431104498</a:t>
            </a:r>
          </a:p>
          <a:p>
            <a:r>
              <a:rPr lang="en-US" dirty="0" smtClean="0"/>
              <a:t>Abdullah Al </a:t>
            </a:r>
            <a:r>
              <a:rPr lang="en-US" dirty="0" err="1" smtClean="0"/>
              <a:t>Turki</a:t>
            </a:r>
            <a:r>
              <a:rPr lang="en-US" dirty="0" smtClean="0"/>
              <a:t> 431101446</a:t>
            </a:r>
            <a:endParaRPr lang="en-US" dirty="0"/>
          </a:p>
        </p:txBody>
      </p:sp>
    </p:spTree>
    <p:extLst>
      <p:ext uri="{BB962C8B-B14F-4D97-AF65-F5344CB8AC3E}">
        <p14:creationId xmlns:p14="http://schemas.microsoft.com/office/powerpoint/2010/main" val="684044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of Approach:</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smtClean="0"/>
              <a:t>Determining </a:t>
            </a:r>
            <a:r>
              <a:rPr lang="en-US" dirty="0"/>
              <a:t>whether a secondary headache is present and checking for symptoms that suggest a serious cause. </a:t>
            </a: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r>
              <a:rPr lang="en-US" dirty="0" smtClean="0"/>
              <a:t>If </a:t>
            </a:r>
            <a:r>
              <a:rPr lang="en-US" dirty="0"/>
              <a:t>no cause or serious symptoms are identified, evaluation focuses on diagnosing primary </a:t>
            </a:r>
            <a:r>
              <a:rPr lang="en-US" dirty="0" smtClean="0"/>
              <a:t>headache </a:t>
            </a:r>
            <a:r>
              <a:rPr lang="en-US" dirty="0"/>
              <a:t>disorders</a:t>
            </a:r>
            <a:r>
              <a:rPr lang="en-US" dirty="0" smtClean="0"/>
              <a:t>.</a:t>
            </a:r>
          </a:p>
          <a:p>
            <a:endParaRPr lang="en-US" dirty="0" smtClean="0"/>
          </a:p>
          <a:p>
            <a:pPr marL="0" indent="0">
              <a:buNone/>
            </a:pPr>
            <a:r>
              <a:rPr lang="en-US" sz="1400" i="1" dirty="0" smtClean="0"/>
              <a:t>[http://www.merckmanuals.com/professional/neurologic_disorders/headache/approach_to_the_patient_with_headache.html]</a:t>
            </a:r>
            <a:endParaRPr lang="en-US" sz="2000" i="1" dirty="0"/>
          </a:p>
        </p:txBody>
      </p:sp>
    </p:spTree>
    <p:extLst>
      <p:ext uri="{BB962C8B-B14F-4D97-AF65-F5344CB8AC3E}">
        <p14:creationId xmlns:p14="http://schemas.microsoft.com/office/powerpoint/2010/main" val="69919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a:xfrm>
            <a:off x="457200" y="1600200"/>
            <a:ext cx="8229600" cy="4800600"/>
          </a:xfrm>
        </p:spPr>
        <p:txBody>
          <a:bodyPr>
            <a:normAutofit fontScale="40000" lnSpcReduction="20000"/>
          </a:bodyPr>
          <a:lstStyle/>
          <a:p>
            <a:pPr marL="0" indent="0">
              <a:buNone/>
            </a:pPr>
            <a:r>
              <a:rPr lang="en-US" sz="5900" b="1" dirty="0" smtClean="0">
                <a:latin typeface="Times New Roman" panose="02020603050405020304" pitchFamily="18" charset="0"/>
                <a:cs typeface="Times New Roman" panose="02020603050405020304" pitchFamily="18" charset="0"/>
              </a:rPr>
              <a:t>History </a:t>
            </a:r>
            <a:r>
              <a:rPr lang="en-US" sz="5900" b="1" dirty="0">
                <a:latin typeface="Times New Roman" panose="02020603050405020304" pitchFamily="18" charset="0"/>
                <a:cs typeface="Times New Roman" panose="02020603050405020304" pitchFamily="18" charset="0"/>
              </a:rPr>
              <a:t>of present </a:t>
            </a:r>
            <a:r>
              <a:rPr lang="en-US" sz="5900" b="1" dirty="0" smtClean="0">
                <a:latin typeface="Times New Roman" panose="02020603050405020304" pitchFamily="18" charset="0"/>
                <a:cs typeface="Times New Roman" panose="02020603050405020304" pitchFamily="18" charset="0"/>
              </a:rPr>
              <a:t>illness:</a:t>
            </a:r>
            <a:r>
              <a:rPr lang="en-US" sz="5900" dirty="0">
                <a:latin typeface="Times New Roman" panose="02020603050405020304" pitchFamily="18" charset="0"/>
                <a:cs typeface="Times New Roman" panose="02020603050405020304" pitchFamily="18" charset="0"/>
              </a:rPr>
              <a:t> </a:t>
            </a:r>
            <a:r>
              <a:rPr lang="en-US" sz="5900" dirty="0" smtClean="0"/>
              <a:t> </a:t>
            </a:r>
          </a:p>
          <a:p>
            <a:pPr marL="0" indent="0">
              <a:buNone/>
            </a:pPr>
            <a:r>
              <a:rPr lang="en-US" sz="5900" b="1" dirty="0" smtClean="0">
                <a:solidFill>
                  <a:srgbClr val="FF0000"/>
                </a:solidFill>
              </a:rPr>
              <a:t>S</a:t>
            </a:r>
            <a:r>
              <a:rPr lang="en-US" sz="4200" dirty="0" smtClean="0"/>
              <a:t>ite.</a:t>
            </a:r>
          </a:p>
          <a:p>
            <a:pPr marL="0" indent="0">
              <a:buNone/>
            </a:pPr>
            <a:r>
              <a:rPr lang="en-US" sz="5900" b="1" dirty="0" smtClean="0">
                <a:solidFill>
                  <a:srgbClr val="FF0000"/>
                </a:solidFill>
              </a:rPr>
              <a:t>O</a:t>
            </a:r>
            <a:r>
              <a:rPr lang="en-US" sz="4200" dirty="0" smtClean="0"/>
              <a:t>nset </a:t>
            </a:r>
            <a:r>
              <a:rPr lang="en-US" sz="4200" dirty="0"/>
              <a:t>(</a:t>
            </a:r>
            <a:r>
              <a:rPr lang="en-US" sz="4200" dirty="0" err="1"/>
              <a:t>eg</a:t>
            </a:r>
            <a:r>
              <a:rPr lang="en-US" sz="4200" dirty="0"/>
              <a:t>, sudden, gradual</a:t>
            </a:r>
            <a:r>
              <a:rPr lang="en-US" sz="4200" dirty="0" smtClean="0"/>
              <a:t>) and duration</a:t>
            </a:r>
          </a:p>
          <a:p>
            <a:pPr marL="0" indent="0">
              <a:buNone/>
            </a:pPr>
            <a:r>
              <a:rPr lang="en-US" sz="5900" b="1" dirty="0" smtClean="0">
                <a:solidFill>
                  <a:srgbClr val="FF0000"/>
                </a:solidFill>
              </a:rPr>
              <a:t>C</a:t>
            </a:r>
            <a:r>
              <a:rPr lang="en-US" sz="4200" dirty="0" smtClean="0"/>
              <a:t>haracter (</a:t>
            </a:r>
            <a:r>
              <a:rPr lang="en-US" sz="4200" dirty="0" err="1" smtClean="0"/>
              <a:t>eg</a:t>
            </a:r>
            <a:r>
              <a:rPr lang="en-US" sz="4200" dirty="0"/>
              <a:t>, throbbing, constant, intermittent, pressure-like</a:t>
            </a:r>
            <a:r>
              <a:rPr lang="en-US" sz="4200" dirty="0" smtClean="0"/>
              <a:t>).</a:t>
            </a:r>
          </a:p>
          <a:p>
            <a:pPr marL="0" indent="0">
              <a:buNone/>
            </a:pPr>
            <a:r>
              <a:rPr lang="en-US" sz="5900" b="1" dirty="0" smtClean="0">
                <a:solidFill>
                  <a:srgbClr val="FF0000"/>
                </a:solidFill>
              </a:rPr>
              <a:t>R</a:t>
            </a:r>
            <a:r>
              <a:rPr lang="en-US" sz="4200" dirty="0" smtClean="0"/>
              <a:t>adiation. </a:t>
            </a:r>
          </a:p>
          <a:p>
            <a:pPr marL="0" indent="0">
              <a:buNone/>
            </a:pPr>
            <a:r>
              <a:rPr lang="en-US" sz="5900" b="1" dirty="0" smtClean="0">
                <a:solidFill>
                  <a:srgbClr val="FF0000"/>
                </a:solidFill>
              </a:rPr>
              <a:t>A</a:t>
            </a:r>
            <a:r>
              <a:rPr lang="en-US" sz="4200" dirty="0" smtClean="0"/>
              <a:t>ssociated symptoms.</a:t>
            </a:r>
          </a:p>
          <a:p>
            <a:pPr marL="0" indent="0">
              <a:buNone/>
            </a:pPr>
            <a:r>
              <a:rPr lang="en-US" sz="5900" b="1" dirty="0" smtClean="0">
                <a:solidFill>
                  <a:srgbClr val="FF0000"/>
                </a:solidFill>
              </a:rPr>
              <a:t>T</a:t>
            </a:r>
            <a:r>
              <a:rPr lang="en-US" sz="4200" dirty="0" smtClean="0"/>
              <a:t>iming of the day/week/month/year.</a:t>
            </a:r>
          </a:p>
          <a:p>
            <a:pPr marL="0" indent="0">
              <a:buNone/>
            </a:pPr>
            <a:r>
              <a:rPr lang="en-US" sz="5900" b="1" dirty="0" smtClean="0">
                <a:solidFill>
                  <a:srgbClr val="FF0000"/>
                </a:solidFill>
              </a:rPr>
              <a:t>E</a:t>
            </a:r>
            <a:r>
              <a:rPr lang="en-US" sz="4200" dirty="0" smtClean="0"/>
              <a:t>xacerbating &amp; relieving </a:t>
            </a:r>
            <a:r>
              <a:rPr lang="en-US" sz="4200" dirty="0"/>
              <a:t>factors (</a:t>
            </a:r>
            <a:r>
              <a:rPr lang="en-US" sz="4200" dirty="0" err="1"/>
              <a:t>eg</a:t>
            </a:r>
            <a:r>
              <a:rPr lang="en-US" sz="4200" dirty="0"/>
              <a:t>, </a:t>
            </a:r>
            <a:r>
              <a:rPr lang="en-US" sz="4200" dirty="0" smtClean="0"/>
              <a:t>position</a:t>
            </a:r>
            <a:r>
              <a:rPr lang="en-US" sz="4200" dirty="0"/>
              <a:t>, </a:t>
            </a:r>
            <a:r>
              <a:rPr lang="en-US" sz="4200" dirty="0" smtClean="0"/>
              <a:t>light</a:t>
            </a:r>
            <a:r>
              <a:rPr lang="en-US" sz="4200" dirty="0"/>
              <a:t>, </a:t>
            </a:r>
            <a:r>
              <a:rPr lang="en-US" sz="4200" dirty="0" smtClean="0"/>
              <a:t>activity</a:t>
            </a:r>
            <a:r>
              <a:rPr lang="en-US" sz="4200" dirty="0"/>
              <a:t>, </a:t>
            </a:r>
            <a:r>
              <a:rPr lang="en-US" sz="4200" dirty="0" smtClean="0"/>
              <a:t>odors, chewing).</a:t>
            </a:r>
          </a:p>
          <a:p>
            <a:pPr marL="0" indent="0">
              <a:buNone/>
            </a:pPr>
            <a:r>
              <a:rPr lang="en-US" sz="5900" b="1" dirty="0" smtClean="0">
                <a:solidFill>
                  <a:srgbClr val="FF0000"/>
                </a:solidFill>
              </a:rPr>
              <a:t>S</a:t>
            </a:r>
            <a:r>
              <a:rPr lang="en-US" sz="4200" dirty="0" smtClean="0"/>
              <a:t>everity</a:t>
            </a:r>
          </a:p>
          <a:p>
            <a:pPr marL="0" indent="0">
              <a:buNone/>
            </a:pPr>
            <a:r>
              <a:rPr lang="en-US" sz="5900" b="1" dirty="0" smtClean="0">
                <a:solidFill>
                  <a:srgbClr val="FF0000"/>
                </a:solidFill>
              </a:rPr>
              <a:t>R</a:t>
            </a:r>
            <a:r>
              <a:rPr lang="en-US" sz="4200" dirty="0" smtClean="0"/>
              <a:t>ecurrence (Age at onset, previous diagnosis, whether current </a:t>
            </a:r>
            <a:r>
              <a:rPr lang="en-US" sz="4200" dirty="0"/>
              <a:t>headache is </a:t>
            </a:r>
            <a:r>
              <a:rPr lang="en-US" sz="4200" dirty="0" smtClean="0"/>
              <a:t>similar, </a:t>
            </a:r>
            <a:r>
              <a:rPr lang="en-US" sz="4200" dirty="0"/>
              <a:t>frequency of episodes, temporal </a:t>
            </a:r>
            <a:r>
              <a:rPr lang="en-US" sz="4200" dirty="0" smtClean="0"/>
              <a:t>pattern, response </a:t>
            </a:r>
            <a:r>
              <a:rPr lang="en-US" sz="4200" dirty="0"/>
              <a:t>to </a:t>
            </a:r>
            <a:r>
              <a:rPr lang="en-US" sz="4200" dirty="0" smtClean="0"/>
              <a:t>treatments)</a:t>
            </a:r>
            <a:r>
              <a:rPr lang="en-US" sz="4200" dirty="0"/>
              <a:t> </a:t>
            </a:r>
          </a:p>
        </p:txBody>
      </p:sp>
    </p:spTree>
    <p:extLst>
      <p:ext uri="{BB962C8B-B14F-4D97-AF65-F5344CB8AC3E}">
        <p14:creationId xmlns:p14="http://schemas.microsoft.com/office/powerpoint/2010/main" val="16636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History: Associated Symptoms 1 :</a:t>
            </a:r>
            <a:endParaRPr lang="en-US" dirty="0"/>
          </a:p>
        </p:txBody>
      </p:sp>
      <p:sp>
        <p:nvSpPr>
          <p:cNvPr id="3" name="Content Placeholder 2"/>
          <p:cNvSpPr>
            <a:spLocks noGrp="1"/>
          </p:cNvSpPr>
          <p:nvPr>
            <p:ph idx="1"/>
          </p:nvPr>
        </p:nvSpPr>
        <p:spPr>
          <a:xfrm>
            <a:off x="457200" y="1676400"/>
            <a:ext cx="8229600" cy="5257800"/>
          </a:xfrm>
        </p:spPr>
        <p:txBody>
          <a:bodyPr>
            <a:noAutofit/>
          </a:bodyPr>
          <a:lstStyle/>
          <a:p>
            <a:pPr>
              <a:lnSpc>
                <a:spcPct val="150000"/>
              </a:lnSpc>
              <a:buFont typeface="Wingdings" panose="05000000000000000000" pitchFamily="2" charset="2"/>
              <a:buChar char="Ø"/>
            </a:pPr>
            <a:r>
              <a:rPr lang="en-US" sz="2000" dirty="0" smtClean="0"/>
              <a:t>Vomiting: Migraine or increased intracranial pressure</a:t>
            </a:r>
          </a:p>
          <a:p>
            <a:pPr>
              <a:lnSpc>
                <a:spcPct val="150000"/>
              </a:lnSpc>
              <a:buFont typeface="Wingdings" panose="05000000000000000000" pitchFamily="2" charset="2"/>
              <a:buChar char="Ø"/>
            </a:pPr>
            <a:r>
              <a:rPr lang="en-US" sz="2000" dirty="0" smtClean="0"/>
              <a:t>Fever: Infection (</a:t>
            </a:r>
            <a:r>
              <a:rPr lang="en-US" sz="2000" dirty="0" err="1" smtClean="0"/>
              <a:t>eg</a:t>
            </a:r>
            <a:r>
              <a:rPr lang="en-US" sz="2000" dirty="0" smtClean="0"/>
              <a:t>, encephalitis, meningitis, sinusitis)</a:t>
            </a:r>
          </a:p>
          <a:p>
            <a:pPr>
              <a:lnSpc>
                <a:spcPct val="150000"/>
              </a:lnSpc>
              <a:buFont typeface="Wingdings" panose="05000000000000000000" pitchFamily="2" charset="2"/>
              <a:buChar char="Ø"/>
            </a:pPr>
            <a:r>
              <a:rPr lang="en-US" sz="2000" dirty="0" smtClean="0"/>
              <a:t>Red eye and/or visual symptoms (halos, blurring): Acute angle-closure glaucoma</a:t>
            </a:r>
          </a:p>
          <a:p>
            <a:pPr>
              <a:lnSpc>
                <a:spcPct val="150000"/>
              </a:lnSpc>
              <a:buFont typeface="Wingdings" panose="05000000000000000000" pitchFamily="2" charset="2"/>
              <a:buChar char="Ø"/>
            </a:pPr>
            <a:r>
              <a:rPr lang="en-US" sz="2000" dirty="0" smtClean="0"/>
              <a:t>Visual field deficits, diplopia, or blurring vision: Ocular migraine, brain mass lesion, or idiopathic intracranial hypertension</a:t>
            </a:r>
          </a:p>
          <a:p>
            <a:pPr>
              <a:lnSpc>
                <a:spcPct val="150000"/>
              </a:lnSpc>
              <a:buFont typeface="Wingdings" panose="05000000000000000000" pitchFamily="2" charset="2"/>
              <a:buChar char="Ø"/>
            </a:pPr>
            <a:r>
              <a:rPr lang="en-US" sz="2000" dirty="0" smtClean="0"/>
              <a:t>Lacrimation and facial flushing: Cluster headache</a:t>
            </a:r>
          </a:p>
          <a:p>
            <a:pPr>
              <a:lnSpc>
                <a:spcPct val="150000"/>
              </a:lnSpc>
              <a:buFont typeface="Wingdings" panose="05000000000000000000" pitchFamily="2" charset="2"/>
              <a:buChar char="Ø"/>
            </a:pPr>
            <a:r>
              <a:rPr lang="en-US" sz="2000" dirty="0" smtClean="0"/>
              <a:t>Rhinorrhea: Sinusitis</a:t>
            </a:r>
          </a:p>
        </p:txBody>
      </p:sp>
    </p:spTree>
    <p:extLst>
      <p:ext uri="{BB962C8B-B14F-4D97-AF65-F5344CB8AC3E}">
        <p14:creationId xmlns:p14="http://schemas.microsoft.com/office/powerpoint/2010/main" val="3895409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History: Associated </a:t>
            </a:r>
            <a:r>
              <a:rPr lang="en-US" dirty="0" smtClean="0"/>
              <a:t>Symptoms 2 :</a:t>
            </a:r>
            <a:endParaRPr lang="en-US" dirty="0"/>
          </a:p>
        </p:txBody>
      </p:sp>
      <p:sp>
        <p:nvSpPr>
          <p:cNvPr id="3" name="Content Placeholder 2"/>
          <p:cNvSpPr>
            <a:spLocks noGrp="1"/>
          </p:cNvSpPr>
          <p:nvPr>
            <p:ph idx="1"/>
          </p:nvPr>
        </p:nvSpPr>
        <p:spPr/>
        <p:txBody>
          <a:bodyPr>
            <a:normAutofit/>
          </a:bodyPr>
          <a:lstStyle/>
          <a:p>
            <a:pPr>
              <a:lnSpc>
                <a:spcPct val="150000"/>
              </a:lnSpc>
              <a:buFont typeface="Wingdings" panose="05000000000000000000" pitchFamily="2" charset="2"/>
              <a:buChar char="Ø"/>
            </a:pPr>
            <a:r>
              <a:rPr lang="en-US" sz="2000" dirty="0"/>
              <a:t>Pulsatile tinnitus: Idiopathic intracranial hypertension</a:t>
            </a:r>
          </a:p>
          <a:p>
            <a:pPr>
              <a:lnSpc>
                <a:spcPct val="150000"/>
              </a:lnSpc>
              <a:buFont typeface="Wingdings" panose="05000000000000000000" pitchFamily="2" charset="2"/>
              <a:buChar char="Ø"/>
            </a:pPr>
            <a:r>
              <a:rPr lang="en-US" sz="2000" dirty="0"/>
              <a:t>Preceding aura: Migraine</a:t>
            </a:r>
          </a:p>
          <a:p>
            <a:pPr>
              <a:lnSpc>
                <a:spcPct val="150000"/>
              </a:lnSpc>
              <a:buFont typeface="Wingdings" panose="05000000000000000000" pitchFamily="2" charset="2"/>
              <a:buChar char="Ø"/>
            </a:pPr>
            <a:r>
              <a:rPr lang="en-US" sz="2000" dirty="0"/>
              <a:t>Focal neurologic deficit: Encephalitis, meningitis, intracerebral hemorrhage, subdural hematoma, tumor, or other mass lesion</a:t>
            </a:r>
          </a:p>
          <a:p>
            <a:pPr>
              <a:lnSpc>
                <a:spcPct val="150000"/>
              </a:lnSpc>
              <a:buFont typeface="Wingdings" panose="05000000000000000000" pitchFamily="2" charset="2"/>
              <a:buChar char="Ø"/>
            </a:pPr>
            <a:r>
              <a:rPr lang="en-US" sz="2000" dirty="0"/>
              <a:t>Seizures: Encephalitis, tumor, or other mass lesion</a:t>
            </a:r>
          </a:p>
          <a:p>
            <a:pPr>
              <a:lnSpc>
                <a:spcPct val="150000"/>
              </a:lnSpc>
              <a:buFont typeface="Wingdings" panose="05000000000000000000" pitchFamily="2" charset="2"/>
              <a:buChar char="Ø"/>
            </a:pPr>
            <a:r>
              <a:rPr lang="en-US" sz="2000" dirty="0"/>
              <a:t>Syncope at headache onset: Subarachnoid hemorrhage</a:t>
            </a:r>
          </a:p>
          <a:p>
            <a:pPr>
              <a:lnSpc>
                <a:spcPct val="150000"/>
              </a:lnSpc>
              <a:buFont typeface="Wingdings" panose="05000000000000000000" pitchFamily="2" charset="2"/>
              <a:buChar char="Ø"/>
            </a:pPr>
            <a:r>
              <a:rPr lang="en-US" sz="2000" dirty="0"/>
              <a:t>Myalgias and/or vision changes (in people &gt; 50 yr): Giant cell arteritis</a:t>
            </a:r>
          </a:p>
          <a:p>
            <a:endParaRPr lang="en-US" dirty="0"/>
          </a:p>
        </p:txBody>
      </p:sp>
    </p:spTree>
    <p:extLst>
      <p:ext uri="{BB962C8B-B14F-4D97-AF65-F5344CB8AC3E}">
        <p14:creationId xmlns:p14="http://schemas.microsoft.com/office/powerpoint/2010/main" val="2178331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600" b="1" dirty="0"/>
              <a:t>Past medical history :</a:t>
            </a:r>
          </a:p>
          <a:p>
            <a:r>
              <a:rPr lang="en-US" sz="2300" dirty="0"/>
              <a:t>Drugs.</a:t>
            </a:r>
          </a:p>
          <a:p>
            <a:r>
              <a:rPr lang="en-US" sz="2300" dirty="0"/>
              <a:t>Substances (particularly caffeine).</a:t>
            </a:r>
          </a:p>
          <a:p>
            <a:r>
              <a:rPr lang="en-US" sz="2300" dirty="0"/>
              <a:t>Toxins.</a:t>
            </a:r>
          </a:p>
          <a:p>
            <a:r>
              <a:rPr lang="en-US" sz="2300" dirty="0"/>
              <a:t>Recent lumbar puncture.</a:t>
            </a:r>
          </a:p>
          <a:p>
            <a:r>
              <a:rPr lang="en-US" sz="2300" dirty="0"/>
              <a:t>Immunosuppressive disorders or IV drug use. </a:t>
            </a:r>
          </a:p>
          <a:p>
            <a:r>
              <a:rPr lang="en-US" sz="2300" dirty="0"/>
              <a:t>Hypertension.</a:t>
            </a:r>
          </a:p>
          <a:p>
            <a:r>
              <a:rPr lang="en-US" sz="2300" dirty="0"/>
              <a:t>Cancer. </a:t>
            </a:r>
          </a:p>
          <a:p>
            <a:r>
              <a:rPr lang="en-US" sz="2300" dirty="0"/>
              <a:t>Dementia, trauma, coagulopathy, or use of anticoagulants or ethanol</a:t>
            </a:r>
            <a:r>
              <a:rPr lang="en-US" sz="2300" dirty="0" smtClean="0"/>
              <a:t>.</a:t>
            </a:r>
          </a:p>
          <a:p>
            <a:pPr marL="0" indent="0">
              <a:buNone/>
            </a:pPr>
            <a:r>
              <a:rPr lang="en-US" dirty="0" smtClean="0"/>
              <a:t/>
            </a:r>
            <a:br>
              <a:rPr lang="en-US" dirty="0" smtClean="0"/>
            </a:br>
            <a:r>
              <a:rPr lang="en-US" sz="2600" b="1" dirty="0" smtClean="0"/>
              <a:t>Family </a:t>
            </a:r>
            <a:r>
              <a:rPr lang="en-US" sz="2600" b="1" dirty="0"/>
              <a:t>and social </a:t>
            </a:r>
            <a:r>
              <a:rPr lang="en-US" sz="2600" b="1" dirty="0" smtClean="0"/>
              <a:t>history.</a:t>
            </a:r>
            <a:endParaRPr lang="en-US" sz="2600" b="1" dirty="0"/>
          </a:p>
          <a:p>
            <a:endParaRPr lang="en-US" dirty="0"/>
          </a:p>
        </p:txBody>
      </p:sp>
    </p:spTree>
    <p:extLst>
      <p:ext uri="{BB962C8B-B14F-4D97-AF65-F5344CB8AC3E}">
        <p14:creationId xmlns:p14="http://schemas.microsoft.com/office/powerpoint/2010/main" val="4162873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Examination</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marL="0" indent="0">
              <a:lnSpc>
                <a:spcPct val="170000"/>
              </a:lnSpc>
              <a:buNone/>
            </a:pPr>
            <a:r>
              <a:rPr lang="en-US" sz="1400" dirty="0" smtClean="0"/>
              <a:t>	</a:t>
            </a:r>
            <a:r>
              <a:rPr lang="en-US" dirty="0" smtClean="0"/>
              <a:t>A general examination, with a focus on the head and neck, and a full neurologic examination are done: </a:t>
            </a:r>
          </a:p>
          <a:p>
            <a:pPr>
              <a:lnSpc>
                <a:spcPct val="170000"/>
              </a:lnSpc>
              <a:buFont typeface="Wingdings" panose="05000000000000000000" pitchFamily="2" charset="2"/>
              <a:buChar char="Ø"/>
            </a:pPr>
            <a:r>
              <a:rPr lang="en-US" dirty="0" smtClean="0"/>
              <a:t>General appearance: Whether </a:t>
            </a:r>
            <a:r>
              <a:rPr lang="en-US" dirty="0"/>
              <a:t>restless or calm in a dark room. </a:t>
            </a:r>
          </a:p>
          <a:p>
            <a:pPr>
              <a:lnSpc>
                <a:spcPct val="170000"/>
              </a:lnSpc>
              <a:buFont typeface="Wingdings" panose="05000000000000000000" pitchFamily="2" charset="2"/>
              <a:buChar char="Ø"/>
            </a:pPr>
            <a:r>
              <a:rPr lang="en-US" dirty="0" smtClean="0"/>
              <a:t>Vital signs</a:t>
            </a:r>
            <a:r>
              <a:rPr lang="en-US" dirty="0"/>
              <a:t>.</a:t>
            </a:r>
            <a:endParaRPr lang="en-US" dirty="0" smtClean="0"/>
          </a:p>
          <a:p>
            <a:pPr>
              <a:lnSpc>
                <a:spcPct val="170000"/>
              </a:lnSpc>
              <a:buFont typeface="Wingdings" panose="05000000000000000000" pitchFamily="2" charset="2"/>
              <a:buChar char="Ø"/>
            </a:pPr>
            <a:r>
              <a:rPr lang="en-US" dirty="0" smtClean="0"/>
              <a:t>Head: Swelling or tenderness on scalp, palpable temporal artery, tenderness and crepitance in temporomandibular joints.</a:t>
            </a:r>
          </a:p>
        </p:txBody>
      </p:sp>
    </p:spTree>
    <p:extLst>
      <p:ext uri="{BB962C8B-B14F-4D97-AF65-F5344CB8AC3E}">
        <p14:creationId xmlns:p14="http://schemas.microsoft.com/office/powerpoint/2010/main" val="422529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Examination</a:t>
            </a:r>
            <a:endParaRPr lang="en-US"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pPr>
              <a:lnSpc>
                <a:spcPct val="170000"/>
              </a:lnSpc>
              <a:buFont typeface="Wingdings" panose="05000000000000000000" pitchFamily="2" charset="2"/>
              <a:buChar char="Ø"/>
            </a:pPr>
            <a:r>
              <a:rPr lang="en-US" sz="2800" dirty="0"/>
              <a:t>Eyes: </a:t>
            </a:r>
            <a:r>
              <a:rPr lang="en-US" sz="2800" dirty="0" smtClean="0"/>
              <a:t>Lacrimation, conjunctiva, </a:t>
            </a:r>
            <a:r>
              <a:rPr lang="en-US" sz="2800" dirty="0"/>
              <a:t>pupillary size, light responses, </a:t>
            </a:r>
            <a:r>
              <a:rPr lang="en-US" sz="2800" dirty="0" err="1"/>
              <a:t>extraocular</a:t>
            </a:r>
            <a:r>
              <a:rPr lang="en-US" sz="2800" dirty="0"/>
              <a:t> movements, visual fields, fundus examination (</a:t>
            </a:r>
            <a:r>
              <a:rPr lang="en-US" sz="2800" dirty="0" err="1"/>
              <a:t>eg</a:t>
            </a:r>
            <a:r>
              <a:rPr lang="en-US" sz="2800" dirty="0"/>
              <a:t>, papilledema).</a:t>
            </a:r>
          </a:p>
          <a:p>
            <a:pPr>
              <a:lnSpc>
                <a:spcPct val="170000"/>
              </a:lnSpc>
              <a:buFont typeface="Wingdings" panose="05000000000000000000" pitchFamily="2" charset="2"/>
              <a:buChar char="Ø"/>
            </a:pPr>
            <a:r>
              <a:rPr lang="en-US" sz="2800" dirty="0"/>
              <a:t>Nose and Mouth: Discharge, swellings, and tenderness.</a:t>
            </a:r>
          </a:p>
          <a:p>
            <a:pPr>
              <a:lnSpc>
                <a:spcPct val="170000"/>
              </a:lnSpc>
              <a:buFont typeface="Wingdings" panose="05000000000000000000" pitchFamily="2" charset="2"/>
              <a:buChar char="Ø"/>
            </a:pPr>
            <a:r>
              <a:rPr lang="en-US" sz="2800" dirty="0"/>
              <a:t>Neck: Stiffness, palpable or tender cervical spine.</a:t>
            </a:r>
          </a:p>
          <a:p>
            <a:pPr>
              <a:lnSpc>
                <a:spcPct val="170000"/>
              </a:lnSpc>
              <a:buFont typeface="Wingdings" panose="05000000000000000000" pitchFamily="2" charset="2"/>
              <a:buChar char="Ø"/>
            </a:pPr>
            <a:r>
              <a:rPr lang="en-US" sz="2800" dirty="0"/>
              <a:t>Full neurological examination: Motor or sensory deficits, and cognitive impairment.</a:t>
            </a:r>
          </a:p>
          <a:p>
            <a:pPr marL="0" indent="0">
              <a:buNone/>
            </a:pPr>
            <a:endParaRPr lang="en-US" sz="2600" dirty="0"/>
          </a:p>
        </p:txBody>
      </p:sp>
    </p:spTree>
    <p:extLst>
      <p:ext uri="{BB962C8B-B14F-4D97-AF65-F5344CB8AC3E}">
        <p14:creationId xmlns:p14="http://schemas.microsoft.com/office/powerpoint/2010/main" val="643223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Flags</a:t>
            </a:r>
            <a:endParaRPr lang="en-US" dirty="0"/>
          </a:p>
        </p:txBody>
      </p:sp>
      <p:sp>
        <p:nvSpPr>
          <p:cNvPr id="3" name="Content Placeholder 2"/>
          <p:cNvSpPr>
            <a:spLocks noGrp="1"/>
          </p:cNvSpPr>
          <p:nvPr>
            <p:ph idx="1"/>
          </p:nvPr>
        </p:nvSpPr>
        <p:spPr>
          <a:xfrm>
            <a:off x="457200" y="1600200"/>
            <a:ext cx="8229600" cy="4953000"/>
          </a:xfrm>
        </p:spPr>
        <p:txBody>
          <a:bodyPr numCol="2">
            <a:normAutofit fontScale="70000" lnSpcReduction="20000"/>
          </a:bodyPr>
          <a:lstStyle/>
          <a:p>
            <a:pPr>
              <a:lnSpc>
                <a:spcPct val="160000"/>
              </a:lnSpc>
            </a:pPr>
            <a:r>
              <a:rPr lang="en-US" sz="2400" dirty="0"/>
              <a:t>Neurologic symptoms or signs </a:t>
            </a:r>
            <a:r>
              <a:rPr lang="en-US" sz="2400" dirty="0" smtClean="0"/>
              <a:t>(altered </a:t>
            </a:r>
            <a:r>
              <a:rPr lang="en-US" sz="2400" dirty="0"/>
              <a:t>mental </a:t>
            </a:r>
            <a:r>
              <a:rPr lang="en-US" sz="2400" dirty="0" smtClean="0"/>
              <a:t>status, weakness</a:t>
            </a:r>
            <a:r>
              <a:rPr lang="en-US" sz="2400" dirty="0"/>
              <a:t>, diplopia, papilledema, focal neurologic deficits</a:t>
            </a:r>
            <a:r>
              <a:rPr lang="en-US" sz="2400" dirty="0" smtClean="0"/>
              <a:t>).</a:t>
            </a:r>
            <a:endParaRPr lang="en-US" sz="2400" dirty="0"/>
          </a:p>
          <a:p>
            <a:pPr>
              <a:lnSpc>
                <a:spcPct val="160000"/>
              </a:lnSpc>
            </a:pPr>
            <a:r>
              <a:rPr lang="en-US" sz="2400" dirty="0"/>
              <a:t>Immunosuppression or </a:t>
            </a:r>
            <a:r>
              <a:rPr lang="en-US" sz="2400" dirty="0" smtClean="0"/>
              <a:t>cancer.</a:t>
            </a:r>
            <a:endParaRPr lang="en-US" sz="2400" dirty="0"/>
          </a:p>
          <a:p>
            <a:pPr>
              <a:lnSpc>
                <a:spcPct val="160000"/>
              </a:lnSpc>
            </a:pPr>
            <a:r>
              <a:rPr lang="en-US" sz="2400" dirty="0" err="1" smtClean="0"/>
              <a:t>Meningism</a:t>
            </a:r>
            <a:r>
              <a:rPr lang="en-US" sz="2400" dirty="0" smtClean="0"/>
              <a:t>.</a:t>
            </a:r>
            <a:endParaRPr lang="en-US" sz="2400" dirty="0"/>
          </a:p>
          <a:p>
            <a:pPr>
              <a:lnSpc>
                <a:spcPct val="160000"/>
              </a:lnSpc>
            </a:pPr>
            <a:r>
              <a:rPr lang="en-US" sz="2400" dirty="0"/>
              <a:t>Onset of headache after age </a:t>
            </a:r>
            <a:r>
              <a:rPr lang="en-US" sz="2400" dirty="0" smtClean="0"/>
              <a:t>50.</a:t>
            </a:r>
            <a:endParaRPr lang="en-US" sz="2400" dirty="0"/>
          </a:p>
          <a:p>
            <a:pPr>
              <a:lnSpc>
                <a:spcPct val="160000"/>
              </a:lnSpc>
            </a:pPr>
            <a:r>
              <a:rPr lang="en-US" sz="2400" dirty="0"/>
              <a:t>Thunderclap headache (severe headache that peaks within a few seconds</a:t>
            </a:r>
            <a:r>
              <a:rPr lang="en-US" sz="2400" dirty="0" smtClean="0"/>
              <a:t>).</a:t>
            </a:r>
            <a:endParaRPr lang="en-US" sz="2400" dirty="0"/>
          </a:p>
          <a:p>
            <a:pPr>
              <a:lnSpc>
                <a:spcPct val="160000"/>
              </a:lnSpc>
            </a:pPr>
            <a:r>
              <a:rPr lang="en-US" dirty="0"/>
              <a:t>Vomiting without other obvious cause.</a:t>
            </a:r>
          </a:p>
          <a:p>
            <a:pPr>
              <a:lnSpc>
                <a:spcPct val="160000"/>
              </a:lnSpc>
            </a:pPr>
            <a:r>
              <a:rPr lang="en-US" sz="2400" dirty="0" smtClean="0"/>
              <a:t>Symptoms </a:t>
            </a:r>
            <a:r>
              <a:rPr lang="en-US" sz="2400" dirty="0"/>
              <a:t>of giant cell arteritis (</a:t>
            </a:r>
            <a:r>
              <a:rPr lang="en-US" sz="2400" dirty="0" err="1"/>
              <a:t>eg</a:t>
            </a:r>
            <a:r>
              <a:rPr lang="en-US" sz="2400" dirty="0"/>
              <a:t>, visual disturbances, jaw claudication, fever, weight loss, temporal artery tenderness, proximal </a:t>
            </a:r>
            <a:r>
              <a:rPr lang="en-US" sz="2400" dirty="0" err="1"/>
              <a:t>myalgias</a:t>
            </a:r>
            <a:r>
              <a:rPr lang="en-US" sz="2400" dirty="0" smtClean="0"/>
              <a:t>).</a:t>
            </a:r>
            <a:endParaRPr lang="en-US" sz="2400" dirty="0"/>
          </a:p>
          <a:p>
            <a:pPr>
              <a:lnSpc>
                <a:spcPct val="160000"/>
              </a:lnSpc>
            </a:pPr>
            <a:r>
              <a:rPr lang="en-US" sz="2400" dirty="0"/>
              <a:t>Systemic symptoms (</a:t>
            </a:r>
            <a:r>
              <a:rPr lang="en-US" sz="2400" dirty="0" err="1"/>
              <a:t>eg</a:t>
            </a:r>
            <a:r>
              <a:rPr lang="en-US" sz="2400" dirty="0"/>
              <a:t>, fever, weight loss</a:t>
            </a:r>
            <a:r>
              <a:rPr lang="en-US" sz="2400" dirty="0" smtClean="0"/>
              <a:t>).</a:t>
            </a:r>
            <a:endParaRPr lang="en-US" sz="2400" dirty="0"/>
          </a:p>
          <a:p>
            <a:pPr>
              <a:lnSpc>
                <a:spcPct val="160000"/>
              </a:lnSpc>
            </a:pPr>
            <a:r>
              <a:rPr lang="en-US" sz="2400" dirty="0"/>
              <a:t>Progressively worsening </a:t>
            </a:r>
            <a:r>
              <a:rPr lang="en-US" sz="2400" dirty="0" smtClean="0"/>
              <a:t>headache.</a:t>
            </a:r>
            <a:endParaRPr lang="en-US" sz="2400" dirty="0"/>
          </a:p>
          <a:p>
            <a:pPr>
              <a:lnSpc>
                <a:spcPct val="160000"/>
              </a:lnSpc>
            </a:pPr>
            <a:r>
              <a:rPr lang="en-US" sz="2400" dirty="0"/>
              <a:t>Red eye and halos around </a:t>
            </a:r>
            <a:r>
              <a:rPr lang="en-US" sz="2400" dirty="0" smtClean="0"/>
              <a:t>lights.</a:t>
            </a:r>
          </a:p>
          <a:p>
            <a:pPr>
              <a:lnSpc>
                <a:spcPct val="160000"/>
              </a:lnSpc>
            </a:pPr>
            <a:r>
              <a:rPr lang="en-US" dirty="0" smtClean="0"/>
              <a:t>Recent head trauma</a:t>
            </a:r>
            <a:endParaRPr lang="en-US" sz="2400" dirty="0"/>
          </a:p>
        </p:txBody>
      </p:sp>
      <p:pic>
        <p:nvPicPr>
          <p:cNvPr id="1026" name="Picture 2" descr="http://www.clker.com/cliparts/b/d/Z/m/4/p/red-fla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484399"/>
            <a:ext cx="688975" cy="6660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52600" y="6248400"/>
            <a:ext cx="6477000" cy="784830"/>
          </a:xfrm>
          <a:prstGeom prst="rect">
            <a:avLst/>
          </a:prstGeom>
          <a:noFill/>
        </p:spPr>
        <p:txBody>
          <a:bodyPr wrap="square" rtlCol="0">
            <a:spAutoFit/>
          </a:bodyPr>
          <a:lstStyle/>
          <a:p>
            <a:r>
              <a:rPr lang="en-US" sz="900" i="1" dirty="0">
                <a:hlinkClick r:id="rId3"/>
              </a:rPr>
              <a:t>https://</a:t>
            </a:r>
            <a:r>
              <a:rPr lang="en-US" sz="900" i="1" dirty="0" smtClean="0">
                <a:hlinkClick r:id="rId3"/>
              </a:rPr>
              <a:t>www.nice.org.uk/guidance/cg150/resources/guidance-headaches-pdf</a:t>
            </a:r>
            <a:endParaRPr lang="en-US" sz="900" i="1" dirty="0" smtClean="0"/>
          </a:p>
          <a:p>
            <a:endParaRPr lang="en-US" sz="900" i="1" dirty="0"/>
          </a:p>
          <a:p>
            <a:r>
              <a:rPr lang="en-US" sz="900" i="1" dirty="0">
                <a:hlinkClick r:id="rId4"/>
              </a:rPr>
              <a:t>http://</a:t>
            </a:r>
            <a:r>
              <a:rPr lang="en-US" sz="900" i="1" dirty="0" smtClean="0">
                <a:hlinkClick r:id="rId4"/>
              </a:rPr>
              <a:t>www.merckmanuals.com/professional/neurologic_disorders/headache/approach_to_the_patient_with_headache.html</a:t>
            </a:r>
            <a:endParaRPr lang="en-US" sz="900" i="1" dirty="0" smtClean="0"/>
          </a:p>
          <a:p>
            <a:endParaRPr lang="en-US" dirty="0"/>
          </a:p>
        </p:txBody>
      </p:sp>
    </p:spTree>
    <p:extLst>
      <p:ext uri="{BB962C8B-B14F-4D97-AF65-F5344CB8AC3E}">
        <p14:creationId xmlns:p14="http://schemas.microsoft.com/office/powerpoint/2010/main" val="212853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984174098"/>
              </p:ext>
            </p:extLst>
          </p:nvPr>
        </p:nvGraphicFramePr>
        <p:xfrm>
          <a:off x="228600" y="1295400"/>
          <a:ext cx="8575964" cy="5436613"/>
        </p:xfrm>
        <a:graphic>
          <a:graphicData uri="http://schemas.openxmlformats.org/drawingml/2006/table">
            <a:tbl>
              <a:tblPr firstRow="1" bandRow="1">
                <a:tableStyleId>{5C22544A-7EE6-4342-B048-85BDC9FD1C3A}</a:tableStyleId>
              </a:tblPr>
              <a:tblGrid>
                <a:gridCol w="4287982"/>
                <a:gridCol w="4287982"/>
              </a:tblGrid>
              <a:tr h="234364">
                <a:tc>
                  <a:txBody>
                    <a:bodyPr/>
                    <a:lstStyle/>
                    <a:p>
                      <a:pPr algn="ctr"/>
                      <a:r>
                        <a:rPr lang="en-US" b="1" i="0" u="none" strike="noStrike" dirty="0">
                          <a:solidFill>
                            <a:srgbClr val="494949"/>
                          </a:solidFill>
                          <a:effectLst/>
                          <a:latin typeface="helvetica"/>
                        </a:rPr>
                        <a:t>Suggestive Findings</a:t>
                      </a:r>
                    </a:p>
                  </a:txBody>
                  <a:tcPr marL="28575" marR="28575" marT="28575" marB="28575"/>
                </a:tc>
                <a:tc>
                  <a:txBody>
                    <a:bodyPr/>
                    <a:lstStyle/>
                    <a:p>
                      <a:pPr algn="ctr"/>
                      <a:r>
                        <a:rPr lang="en-US" b="1" i="0" u="none" strike="noStrike" dirty="0">
                          <a:solidFill>
                            <a:srgbClr val="494949"/>
                          </a:solidFill>
                          <a:effectLst/>
                          <a:latin typeface="helvetica"/>
                        </a:rPr>
                        <a:t>Causes</a:t>
                      </a:r>
                    </a:p>
                  </a:txBody>
                  <a:tcPr marL="28575" marR="28575" marT="28575" marB="28575"/>
                </a:tc>
              </a:tr>
              <a:tr h="971872">
                <a:tc>
                  <a:txBody>
                    <a:bodyPr/>
                    <a:lstStyle/>
                    <a:p>
                      <a:r>
                        <a:rPr lang="en-US" b="0" i="0" u="none" strike="noStrike" dirty="0">
                          <a:solidFill>
                            <a:srgbClr val="666666"/>
                          </a:solidFill>
                          <a:effectLst/>
                          <a:latin typeface="arial"/>
                        </a:rPr>
                        <a:t>Neurologic symptoms or </a:t>
                      </a:r>
                      <a:r>
                        <a:rPr lang="en-US" b="0" i="0" u="none" strike="noStrike" dirty="0" smtClean="0">
                          <a:solidFill>
                            <a:srgbClr val="666666"/>
                          </a:solidFill>
                          <a:effectLst/>
                          <a:latin typeface="arial"/>
                        </a:rPr>
                        <a:t>signs.</a:t>
                      </a:r>
                      <a:endParaRPr lang="en-US" b="0" i="0" u="none" strike="noStrike" dirty="0">
                        <a:solidFill>
                          <a:srgbClr val="666666"/>
                        </a:solidFill>
                        <a:effectLst/>
                        <a:latin typeface="arial"/>
                      </a:endParaRPr>
                    </a:p>
                  </a:txBody>
                  <a:tcPr marL="28575" marR="28575" marT="28575" marB="28575"/>
                </a:tc>
                <a:tc>
                  <a:txBody>
                    <a:bodyPr/>
                    <a:lstStyle/>
                    <a:p>
                      <a:r>
                        <a:rPr lang="en-US" b="0" i="0" u="none" strike="noStrike" dirty="0" smtClean="0">
                          <a:solidFill>
                            <a:srgbClr val="666666"/>
                          </a:solidFill>
                          <a:effectLst/>
                          <a:latin typeface="arial"/>
                        </a:rPr>
                        <a:t>Subdural hematoma,</a:t>
                      </a:r>
                      <a:r>
                        <a:rPr lang="en-US" b="0" i="0" u="none" strike="noStrike" baseline="0" dirty="0" smtClean="0">
                          <a:solidFill>
                            <a:srgbClr val="666666"/>
                          </a:solidFill>
                          <a:effectLst/>
                          <a:latin typeface="arial"/>
                        </a:rPr>
                        <a:t> s</a:t>
                      </a:r>
                      <a:r>
                        <a:rPr lang="en-US" b="0" i="0" u="none" strike="noStrike" dirty="0" smtClean="0">
                          <a:solidFill>
                            <a:srgbClr val="666666"/>
                          </a:solidFill>
                          <a:effectLst/>
                          <a:latin typeface="arial"/>
                        </a:rPr>
                        <a:t>ubarachnoid or intracerebral hemorrhage,</a:t>
                      </a:r>
                      <a:r>
                        <a:rPr lang="en-US" b="0" i="0" u="none" strike="noStrike" baseline="0" dirty="0" smtClean="0">
                          <a:solidFill>
                            <a:srgbClr val="666666"/>
                          </a:solidFill>
                          <a:effectLst/>
                          <a:latin typeface="arial"/>
                        </a:rPr>
                        <a:t> </a:t>
                      </a:r>
                      <a:r>
                        <a:rPr lang="en-US" b="0" i="0" u="none" strike="noStrike" dirty="0" smtClean="0">
                          <a:solidFill>
                            <a:srgbClr val="666666"/>
                          </a:solidFill>
                          <a:effectLst/>
                          <a:latin typeface="arial"/>
                        </a:rPr>
                        <a:t>intracranial </a:t>
                      </a:r>
                      <a:r>
                        <a:rPr lang="en-US" b="0" i="0" u="none" strike="noStrike" dirty="0">
                          <a:solidFill>
                            <a:srgbClr val="666666"/>
                          </a:solidFill>
                          <a:effectLst/>
                          <a:latin typeface="arial"/>
                        </a:rPr>
                        <a:t>mass, increased intracranial pressure</a:t>
                      </a:r>
                    </a:p>
                  </a:txBody>
                  <a:tcPr marL="28575" marR="28575" marT="28575" marB="28575"/>
                </a:tc>
              </a:tr>
              <a:tr h="345699">
                <a:tc>
                  <a:txBody>
                    <a:bodyPr/>
                    <a:lstStyle/>
                    <a:p>
                      <a:r>
                        <a:rPr lang="en-US" b="0" i="0" u="none" strike="noStrike" dirty="0">
                          <a:solidFill>
                            <a:srgbClr val="666666"/>
                          </a:solidFill>
                          <a:effectLst/>
                          <a:latin typeface="arial"/>
                        </a:rPr>
                        <a:t>Immunosuppression or cancer</a:t>
                      </a:r>
                    </a:p>
                  </a:txBody>
                  <a:tcPr marL="28575" marR="28575" marT="28575" marB="28575"/>
                </a:tc>
                <a:tc>
                  <a:txBody>
                    <a:bodyPr/>
                    <a:lstStyle/>
                    <a:p>
                      <a:r>
                        <a:rPr lang="en-US" b="0" i="0" u="none" strike="noStrike">
                          <a:solidFill>
                            <a:srgbClr val="666666"/>
                          </a:solidFill>
                          <a:effectLst/>
                          <a:latin typeface="arial"/>
                        </a:rPr>
                        <a:t>CNS infection, metastases</a:t>
                      </a:r>
                    </a:p>
                  </a:txBody>
                  <a:tcPr marL="28575" marR="28575" marT="28575" marB="28575"/>
                </a:tc>
              </a:tr>
              <a:tr h="502242">
                <a:tc>
                  <a:txBody>
                    <a:bodyPr/>
                    <a:lstStyle/>
                    <a:p>
                      <a:r>
                        <a:rPr lang="en-US" b="0" i="0" u="none" strike="noStrike">
                          <a:solidFill>
                            <a:srgbClr val="666666"/>
                          </a:solidFill>
                          <a:effectLst/>
                          <a:latin typeface="arial"/>
                        </a:rPr>
                        <a:t>Meningismus</a:t>
                      </a:r>
                    </a:p>
                  </a:txBody>
                  <a:tcPr marL="28575" marR="28575" marT="28575" marB="28575"/>
                </a:tc>
                <a:tc>
                  <a:txBody>
                    <a:bodyPr/>
                    <a:lstStyle/>
                    <a:p>
                      <a:r>
                        <a:rPr lang="en-US" b="0" i="0" u="none" strike="noStrike" dirty="0">
                          <a:solidFill>
                            <a:srgbClr val="666666"/>
                          </a:solidFill>
                          <a:effectLst/>
                          <a:latin typeface="arial"/>
                        </a:rPr>
                        <a:t>Meningitis, subarachnoid </a:t>
                      </a:r>
                      <a:r>
                        <a:rPr lang="en-US" b="0" i="0" u="none" strike="noStrike" dirty="0" smtClean="0">
                          <a:solidFill>
                            <a:srgbClr val="666666"/>
                          </a:solidFill>
                          <a:effectLst/>
                          <a:latin typeface="arial"/>
                        </a:rPr>
                        <a:t>hemorrhage.</a:t>
                      </a:r>
                      <a:endParaRPr lang="en-US" b="0" i="0" u="none" strike="noStrike" dirty="0">
                        <a:solidFill>
                          <a:srgbClr val="666666"/>
                        </a:solidFill>
                        <a:effectLst/>
                        <a:latin typeface="arial"/>
                      </a:endParaRPr>
                    </a:p>
                  </a:txBody>
                  <a:tcPr marL="28575" marR="28575" marT="28575" marB="28575"/>
                </a:tc>
              </a:tr>
              <a:tr h="502242">
                <a:tc>
                  <a:txBody>
                    <a:bodyPr/>
                    <a:lstStyle/>
                    <a:p>
                      <a:r>
                        <a:rPr lang="en-US" b="0" i="0" u="none" strike="noStrike">
                          <a:solidFill>
                            <a:srgbClr val="666666"/>
                          </a:solidFill>
                          <a:effectLst/>
                          <a:latin typeface="arial"/>
                        </a:rPr>
                        <a:t>Onset of headache after age 50</a:t>
                      </a:r>
                    </a:p>
                  </a:txBody>
                  <a:tcPr marL="28575" marR="28575" marT="28575" marB="28575"/>
                </a:tc>
                <a:tc>
                  <a:txBody>
                    <a:bodyPr/>
                    <a:lstStyle/>
                    <a:p>
                      <a:r>
                        <a:rPr lang="en-US" b="0" i="0" u="none" strike="noStrike" dirty="0" smtClean="0">
                          <a:solidFill>
                            <a:srgbClr val="666666"/>
                          </a:solidFill>
                          <a:effectLst/>
                          <a:latin typeface="arial"/>
                        </a:rPr>
                        <a:t>Risk </a:t>
                      </a:r>
                      <a:r>
                        <a:rPr lang="en-US" b="0" i="0" u="none" strike="noStrike" dirty="0">
                          <a:solidFill>
                            <a:srgbClr val="666666"/>
                          </a:solidFill>
                          <a:effectLst/>
                          <a:latin typeface="arial"/>
                        </a:rPr>
                        <a:t>of a serious cause </a:t>
                      </a:r>
                      <a:r>
                        <a:rPr lang="en-US" b="0" i="0" u="none" strike="noStrike" dirty="0" smtClean="0">
                          <a:solidFill>
                            <a:srgbClr val="666666"/>
                          </a:solidFill>
                          <a:effectLst/>
                          <a:latin typeface="arial"/>
                        </a:rPr>
                        <a:t>(tumor</a:t>
                      </a:r>
                      <a:r>
                        <a:rPr lang="en-US" b="0" i="0" u="none" strike="noStrike" dirty="0">
                          <a:solidFill>
                            <a:srgbClr val="666666"/>
                          </a:solidFill>
                          <a:effectLst/>
                          <a:latin typeface="arial"/>
                        </a:rPr>
                        <a:t>, giant cell arteritis)</a:t>
                      </a:r>
                    </a:p>
                  </a:txBody>
                  <a:tcPr marL="28575" marR="28575" marT="28575" marB="28575"/>
                </a:tc>
              </a:tr>
              <a:tr h="502242">
                <a:tc>
                  <a:txBody>
                    <a:bodyPr/>
                    <a:lstStyle/>
                    <a:p>
                      <a:r>
                        <a:rPr lang="en-US" b="0" i="0" u="none" strike="noStrike" dirty="0">
                          <a:solidFill>
                            <a:srgbClr val="666666"/>
                          </a:solidFill>
                          <a:effectLst/>
                          <a:latin typeface="arial"/>
                        </a:rPr>
                        <a:t>Thunderclap </a:t>
                      </a:r>
                      <a:r>
                        <a:rPr lang="en-US" b="0" i="0" u="none" strike="noStrike" dirty="0" smtClean="0">
                          <a:solidFill>
                            <a:srgbClr val="666666"/>
                          </a:solidFill>
                          <a:effectLst/>
                          <a:latin typeface="arial"/>
                        </a:rPr>
                        <a:t>headache</a:t>
                      </a:r>
                      <a:endParaRPr lang="en-US" b="0" i="0" u="none" strike="noStrike" dirty="0">
                        <a:solidFill>
                          <a:srgbClr val="666666"/>
                        </a:solidFill>
                        <a:effectLst/>
                        <a:latin typeface="arial"/>
                      </a:endParaRPr>
                    </a:p>
                  </a:txBody>
                  <a:tcPr marL="28575" marR="28575" marT="28575" marB="28575"/>
                </a:tc>
                <a:tc>
                  <a:txBody>
                    <a:bodyPr/>
                    <a:lstStyle/>
                    <a:p>
                      <a:r>
                        <a:rPr lang="en-US" b="0" i="0" u="none" strike="noStrike" dirty="0">
                          <a:solidFill>
                            <a:srgbClr val="666666"/>
                          </a:solidFill>
                          <a:effectLst/>
                          <a:latin typeface="arial"/>
                        </a:rPr>
                        <a:t>Subarachnoid hemorrhage</a:t>
                      </a:r>
                    </a:p>
                  </a:txBody>
                  <a:tcPr marL="28575" marR="28575" marT="28575" marB="28575"/>
                </a:tc>
              </a:tr>
              <a:tr h="815329">
                <a:tc>
                  <a:txBody>
                    <a:bodyPr/>
                    <a:lstStyle/>
                    <a:p>
                      <a:r>
                        <a:rPr lang="en-US" b="0" i="0" u="none" strike="noStrike" dirty="0" smtClean="0">
                          <a:solidFill>
                            <a:srgbClr val="666666"/>
                          </a:solidFill>
                          <a:effectLst/>
                          <a:latin typeface="arial"/>
                        </a:rPr>
                        <a:t>Fever, weight loss, </a:t>
                      </a:r>
                      <a:r>
                        <a:rPr lang="en-US" b="0" i="0" u="none" strike="noStrike" dirty="0">
                          <a:solidFill>
                            <a:srgbClr val="666666"/>
                          </a:solidFill>
                          <a:effectLst/>
                          <a:latin typeface="arial"/>
                        </a:rPr>
                        <a:t>visual </a:t>
                      </a:r>
                      <a:r>
                        <a:rPr lang="en-US" b="0" i="0" u="none" strike="noStrike" dirty="0" smtClean="0">
                          <a:solidFill>
                            <a:srgbClr val="666666"/>
                          </a:solidFill>
                          <a:effectLst/>
                          <a:latin typeface="arial"/>
                        </a:rPr>
                        <a:t>disturbances, jaw claudication, </a:t>
                      </a:r>
                      <a:r>
                        <a:rPr lang="en-US" b="0" i="0" u="none" strike="noStrike" dirty="0">
                          <a:solidFill>
                            <a:srgbClr val="666666"/>
                          </a:solidFill>
                          <a:effectLst/>
                          <a:latin typeface="arial"/>
                        </a:rPr>
                        <a:t>temporal artery </a:t>
                      </a:r>
                      <a:r>
                        <a:rPr lang="en-US" b="0" i="0" u="none" strike="noStrike" dirty="0" smtClean="0">
                          <a:solidFill>
                            <a:srgbClr val="666666"/>
                          </a:solidFill>
                          <a:effectLst/>
                          <a:latin typeface="arial"/>
                        </a:rPr>
                        <a:t>tenderness.</a:t>
                      </a:r>
                      <a:endParaRPr lang="en-US" b="0" i="0" u="none" strike="noStrike" dirty="0">
                        <a:solidFill>
                          <a:srgbClr val="666666"/>
                        </a:solidFill>
                        <a:effectLst/>
                        <a:latin typeface="arial"/>
                      </a:endParaRPr>
                    </a:p>
                  </a:txBody>
                  <a:tcPr marL="28575" marR="28575" marT="28575" marB="28575"/>
                </a:tc>
                <a:tc>
                  <a:txBody>
                    <a:bodyPr/>
                    <a:lstStyle/>
                    <a:p>
                      <a:r>
                        <a:rPr lang="en-US" b="0" i="0" u="none" strike="noStrike">
                          <a:solidFill>
                            <a:srgbClr val="666666"/>
                          </a:solidFill>
                          <a:effectLst/>
                          <a:latin typeface="arial"/>
                        </a:rPr>
                        <a:t>Giant cell arteritis</a:t>
                      </a:r>
                    </a:p>
                  </a:txBody>
                  <a:tcPr marL="28575" marR="28575" marT="28575" marB="28575"/>
                </a:tc>
              </a:tr>
              <a:tr h="345699">
                <a:tc>
                  <a:txBody>
                    <a:bodyPr/>
                    <a:lstStyle/>
                    <a:p>
                      <a:r>
                        <a:rPr lang="en-US" b="0" i="0" u="none" strike="noStrike" dirty="0">
                          <a:solidFill>
                            <a:srgbClr val="666666"/>
                          </a:solidFill>
                          <a:effectLst/>
                          <a:latin typeface="arial"/>
                        </a:rPr>
                        <a:t>Systemic symptoms (</a:t>
                      </a:r>
                      <a:r>
                        <a:rPr lang="en-US" b="0" i="0" u="none" strike="noStrike" dirty="0" err="1">
                          <a:solidFill>
                            <a:srgbClr val="666666"/>
                          </a:solidFill>
                          <a:effectLst/>
                          <a:latin typeface="arial"/>
                        </a:rPr>
                        <a:t>eg</a:t>
                      </a:r>
                      <a:r>
                        <a:rPr lang="en-US" b="0" i="0" u="none" strike="noStrike" dirty="0">
                          <a:solidFill>
                            <a:srgbClr val="666666"/>
                          </a:solidFill>
                          <a:effectLst/>
                          <a:latin typeface="arial"/>
                        </a:rPr>
                        <a:t>, fever, weight loss)</a:t>
                      </a:r>
                    </a:p>
                  </a:txBody>
                  <a:tcPr marL="28575" marR="28575" marT="28575" marB="28575"/>
                </a:tc>
                <a:tc>
                  <a:txBody>
                    <a:bodyPr/>
                    <a:lstStyle/>
                    <a:p>
                      <a:r>
                        <a:rPr lang="en-US" b="0" i="0" u="none" strike="noStrike">
                          <a:solidFill>
                            <a:srgbClr val="666666"/>
                          </a:solidFill>
                          <a:effectLst/>
                          <a:latin typeface="arial"/>
                        </a:rPr>
                        <a:t>Sepsis, hyperthyroidism, cancer</a:t>
                      </a:r>
                    </a:p>
                  </a:txBody>
                  <a:tcPr marL="28575" marR="28575" marT="28575" marB="28575"/>
                </a:tc>
              </a:tr>
              <a:tr h="345699">
                <a:tc>
                  <a:txBody>
                    <a:bodyPr/>
                    <a:lstStyle/>
                    <a:p>
                      <a:r>
                        <a:rPr lang="en-US" b="0" i="0" u="none" strike="noStrike" dirty="0">
                          <a:solidFill>
                            <a:srgbClr val="666666"/>
                          </a:solidFill>
                          <a:effectLst/>
                          <a:latin typeface="arial"/>
                        </a:rPr>
                        <a:t>Progressively worsening headache</a:t>
                      </a:r>
                    </a:p>
                  </a:txBody>
                  <a:tcPr marL="28575" marR="28575" marT="28575" marB="28575"/>
                </a:tc>
                <a:tc>
                  <a:txBody>
                    <a:bodyPr/>
                    <a:lstStyle/>
                    <a:p>
                      <a:r>
                        <a:rPr lang="en-US" b="0" i="0" u="none" strike="noStrike">
                          <a:solidFill>
                            <a:srgbClr val="666666"/>
                          </a:solidFill>
                          <a:effectLst/>
                          <a:latin typeface="arial"/>
                        </a:rPr>
                        <a:t>Secondary headache</a:t>
                      </a:r>
                    </a:p>
                  </a:txBody>
                  <a:tcPr marL="28575" marR="28575" marT="28575" marB="28575"/>
                </a:tc>
              </a:tr>
              <a:tr h="345699">
                <a:tc>
                  <a:txBody>
                    <a:bodyPr/>
                    <a:lstStyle/>
                    <a:p>
                      <a:r>
                        <a:rPr lang="en-US" b="0" i="0" u="none" strike="noStrike" dirty="0">
                          <a:solidFill>
                            <a:srgbClr val="666666"/>
                          </a:solidFill>
                          <a:effectLst/>
                          <a:latin typeface="arial"/>
                        </a:rPr>
                        <a:t>Red eye and halos around lights</a:t>
                      </a:r>
                    </a:p>
                  </a:txBody>
                  <a:tcPr marL="28575" marR="28575" marT="28575" marB="28575"/>
                </a:tc>
                <a:tc>
                  <a:txBody>
                    <a:bodyPr/>
                    <a:lstStyle/>
                    <a:p>
                      <a:r>
                        <a:rPr lang="en-US" b="0" i="0" u="none" strike="noStrike" dirty="0">
                          <a:solidFill>
                            <a:srgbClr val="666666"/>
                          </a:solidFill>
                          <a:effectLst/>
                          <a:latin typeface="arial"/>
                        </a:rPr>
                        <a:t>Acute angle-closure glaucoma</a:t>
                      </a:r>
                    </a:p>
                  </a:txBody>
                  <a:tcPr marL="28575" marR="28575" marT="28575" marB="28575"/>
                </a:tc>
              </a:tr>
            </a:tbl>
          </a:graphicData>
        </a:graphic>
      </p:graphicFrame>
      <p:pic>
        <p:nvPicPr>
          <p:cNvPr id="5" name="Picture 2" descr="http://www.clker.com/cliparts/b/d/Z/m/4/p/red-fla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484400"/>
            <a:ext cx="688975" cy="66600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572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Red Flags</a:t>
            </a:r>
            <a:endParaRPr lang="en-US" dirty="0"/>
          </a:p>
        </p:txBody>
      </p:sp>
    </p:spTree>
    <p:extLst>
      <p:ext uri="{BB962C8B-B14F-4D97-AF65-F5344CB8AC3E}">
        <p14:creationId xmlns:p14="http://schemas.microsoft.com/office/powerpoint/2010/main" val="2354778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a:t>
            </a:r>
            <a:endParaRPr lang="en-US" dirty="0"/>
          </a:p>
        </p:txBody>
      </p:sp>
      <p:sp>
        <p:nvSpPr>
          <p:cNvPr id="3" name="Content Placeholder 2"/>
          <p:cNvSpPr>
            <a:spLocks noGrp="1"/>
          </p:cNvSpPr>
          <p:nvPr>
            <p:ph idx="1"/>
          </p:nvPr>
        </p:nvSpPr>
        <p:spPr/>
        <p:txBody>
          <a:bodyPr>
            <a:normAutofit fontScale="32500" lnSpcReduction="20000"/>
          </a:bodyPr>
          <a:lstStyle/>
          <a:p>
            <a:pPr marL="0" indent="0">
              <a:buNone/>
            </a:pPr>
            <a:r>
              <a:rPr lang="en-US" sz="7400" u="sng" dirty="0" smtClean="0"/>
              <a:t>Most patients can be diagnosed without testing. However, some serious disorders may require urgent or immediate testing. </a:t>
            </a:r>
          </a:p>
          <a:p>
            <a:pPr marL="0" indent="0">
              <a:buNone/>
            </a:pPr>
            <a:endParaRPr lang="en-US" sz="5500" dirty="0" smtClean="0"/>
          </a:p>
          <a:p>
            <a:pPr marL="0" indent="0">
              <a:buNone/>
            </a:pPr>
            <a:endParaRPr lang="en-US" sz="5500" dirty="0"/>
          </a:p>
          <a:p>
            <a:pPr marL="0" indent="0">
              <a:buNone/>
            </a:pPr>
            <a:r>
              <a:rPr lang="en-US" sz="7400" b="1" dirty="0"/>
              <a:t>Non-imaging investigations:</a:t>
            </a:r>
          </a:p>
          <a:p>
            <a:pPr marL="0" indent="0">
              <a:buNone/>
            </a:pPr>
            <a:endParaRPr lang="en-US" sz="4900" dirty="0"/>
          </a:p>
          <a:p>
            <a:pPr marL="0" indent="0">
              <a:buNone/>
            </a:pPr>
            <a:r>
              <a:rPr lang="en-US" sz="7200" dirty="0" smtClean="0"/>
              <a:t>Tonometry: if findings suggest acute narrow-angle glaucoma.</a:t>
            </a:r>
            <a:br>
              <a:rPr lang="en-US" sz="7200" dirty="0" smtClean="0"/>
            </a:br>
            <a:r>
              <a:rPr lang="en-US" sz="7200" dirty="0" smtClean="0"/>
              <a:t/>
            </a:r>
            <a:br>
              <a:rPr lang="en-US" sz="7200" dirty="0" smtClean="0"/>
            </a:br>
            <a:r>
              <a:rPr lang="en-US" sz="7200" dirty="0" smtClean="0"/>
              <a:t>ESR: if symptoms suggesting giant cell arteritis.</a:t>
            </a:r>
          </a:p>
          <a:p>
            <a:pPr marL="0" indent="0">
              <a:buNone/>
            </a:pPr>
            <a:r>
              <a:rPr lang="en-US" sz="7200" dirty="0" smtClean="0"/>
              <a:t/>
            </a:r>
            <a:br>
              <a:rPr lang="en-US" sz="7200" dirty="0" smtClean="0"/>
            </a:br>
            <a:r>
              <a:rPr lang="en-US" sz="7200" dirty="0" smtClean="0"/>
              <a:t>Lumbar puncture and CSF analysis: if suspecting </a:t>
            </a:r>
            <a:r>
              <a:rPr lang="en-US" sz="7200" dirty="0"/>
              <a:t>meningitis, subarachnoid hemorrhage, </a:t>
            </a:r>
            <a:r>
              <a:rPr lang="en-US" sz="7200" dirty="0" smtClean="0"/>
              <a:t>idiopathic </a:t>
            </a:r>
            <a:r>
              <a:rPr lang="en-US" sz="7200" dirty="0"/>
              <a:t>intracranial hypertension. </a:t>
            </a:r>
          </a:p>
          <a:p>
            <a:endParaRPr lang="en-US" dirty="0"/>
          </a:p>
        </p:txBody>
      </p:sp>
    </p:spTree>
    <p:extLst>
      <p:ext uri="{BB962C8B-B14F-4D97-AF65-F5344CB8AC3E}">
        <p14:creationId xmlns:p14="http://schemas.microsoft.com/office/powerpoint/2010/main" val="58627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normAutofit/>
          </a:bodyPr>
          <a:lstStyle/>
          <a:p>
            <a:pPr>
              <a:lnSpc>
                <a:spcPct val="150000"/>
              </a:lnSpc>
              <a:buFont typeface="Wingdings" panose="05000000000000000000" pitchFamily="2" charset="2"/>
              <a:buChar char="Ø"/>
            </a:pPr>
            <a:r>
              <a:rPr lang="en-US" dirty="0" smtClean="0"/>
              <a:t>Which of the following is true about headache?</a:t>
            </a:r>
          </a:p>
          <a:p>
            <a:pPr>
              <a:lnSpc>
                <a:spcPct val="150000"/>
              </a:lnSpc>
            </a:pPr>
            <a:endParaRPr lang="en-US" dirty="0" smtClean="0"/>
          </a:p>
          <a:p>
            <a:pPr marL="971550" lvl="1" indent="-514350">
              <a:lnSpc>
                <a:spcPct val="150000"/>
              </a:lnSpc>
              <a:buFont typeface="+mj-lt"/>
              <a:buAutoNum type="alphaLcParenR"/>
            </a:pPr>
            <a:r>
              <a:rPr lang="en-US" dirty="0" smtClean="0"/>
              <a:t>Headache is overdiagnosed and over-treated.</a:t>
            </a:r>
          </a:p>
          <a:p>
            <a:pPr marL="971550" lvl="1" indent="-514350">
              <a:lnSpc>
                <a:spcPct val="150000"/>
              </a:lnSpc>
              <a:buFont typeface="+mj-lt"/>
              <a:buAutoNum type="alphaLcParenR"/>
            </a:pPr>
            <a:r>
              <a:rPr lang="en-US" dirty="0" smtClean="0"/>
              <a:t>Headache is more commonly a symptom of another systemic disease.</a:t>
            </a:r>
          </a:p>
          <a:p>
            <a:pPr marL="971550" lvl="1" indent="-514350">
              <a:lnSpc>
                <a:spcPct val="150000"/>
              </a:lnSpc>
              <a:buFont typeface="+mj-lt"/>
              <a:buAutoNum type="alphaLcParenR"/>
            </a:pPr>
            <a:r>
              <a:rPr lang="en-US" dirty="0" smtClean="0"/>
              <a:t>All headache cases are referred to specialists.</a:t>
            </a:r>
          </a:p>
          <a:p>
            <a:pPr marL="971550" lvl="1" indent="-514350">
              <a:lnSpc>
                <a:spcPct val="150000"/>
              </a:lnSpc>
              <a:buFont typeface="+mj-lt"/>
              <a:buAutoNum type="alphaLcParenR"/>
            </a:pPr>
            <a:r>
              <a:rPr lang="en-US" dirty="0" smtClean="0"/>
              <a:t>Headache is under-recognized and under-treated.</a:t>
            </a:r>
            <a:endParaRPr lang="en-US" dirty="0"/>
          </a:p>
        </p:txBody>
      </p:sp>
    </p:spTree>
    <p:extLst>
      <p:ext uri="{BB962C8B-B14F-4D97-AF65-F5344CB8AC3E}">
        <p14:creationId xmlns:p14="http://schemas.microsoft.com/office/powerpoint/2010/main" val="2054339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Imaging Investigations:</a:t>
            </a:r>
            <a:endParaRPr lang="en-US" dirty="0"/>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endParaRPr lang="en-US" u="sng" dirty="0" smtClean="0"/>
          </a:p>
          <a:p>
            <a:pPr marL="0" indent="0">
              <a:buNone/>
            </a:pPr>
            <a:r>
              <a:rPr lang="en-US" dirty="0" smtClean="0"/>
              <a:t> </a:t>
            </a:r>
            <a:r>
              <a:rPr lang="en-US" sz="4200" b="1" dirty="0" smtClean="0"/>
              <a:t>CT or MRI </a:t>
            </a:r>
            <a:r>
              <a:rPr lang="en-US" sz="4200" b="1" dirty="0"/>
              <a:t>should be done in patients with any of the following </a:t>
            </a:r>
            <a:r>
              <a:rPr lang="en-US" sz="4200" b="1" dirty="0" smtClean="0"/>
              <a:t>findings:</a:t>
            </a:r>
          </a:p>
          <a:p>
            <a:pPr marL="0" indent="0">
              <a:buNone/>
            </a:pPr>
            <a:endParaRPr lang="en-US" sz="3600" dirty="0" smtClean="0"/>
          </a:p>
          <a:p>
            <a:pPr marL="514350" indent="-514350">
              <a:buFont typeface="+mj-lt"/>
              <a:buAutoNum type="arabicParenR"/>
            </a:pPr>
            <a:r>
              <a:rPr lang="en-US" sz="3800" dirty="0" smtClean="0"/>
              <a:t>Altered </a:t>
            </a:r>
            <a:r>
              <a:rPr lang="en-US" sz="3800" dirty="0"/>
              <a:t>mental </a:t>
            </a:r>
            <a:r>
              <a:rPr lang="en-US" sz="3800" dirty="0" smtClean="0"/>
              <a:t>status</a:t>
            </a:r>
          </a:p>
          <a:p>
            <a:pPr marL="514350" indent="-514350">
              <a:buFont typeface="+mj-lt"/>
              <a:buAutoNum type="arabicParenR"/>
            </a:pPr>
            <a:r>
              <a:rPr lang="en-US" sz="3800" dirty="0" smtClean="0"/>
              <a:t>Thunderclap headache</a:t>
            </a:r>
            <a:endParaRPr lang="en-US" sz="3800" dirty="0"/>
          </a:p>
          <a:p>
            <a:pPr marL="514350" indent="-514350">
              <a:buFont typeface="+mj-lt"/>
              <a:buAutoNum type="arabicParenR"/>
            </a:pPr>
            <a:r>
              <a:rPr lang="en-US" sz="3800" dirty="0" err="1" smtClean="0"/>
              <a:t>Meningism</a:t>
            </a:r>
            <a:endParaRPr lang="en-US" sz="3800" dirty="0"/>
          </a:p>
          <a:p>
            <a:pPr marL="514350" indent="-514350">
              <a:buFont typeface="+mj-lt"/>
              <a:buAutoNum type="arabicParenR"/>
            </a:pPr>
            <a:r>
              <a:rPr lang="en-US" sz="3800" dirty="0" smtClean="0"/>
              <a:t>Papilledema</a:t>
            </a:r>
          </a:p>
          <a:p>
            <a:pPr marL="514350" indent="-514350">
              <a:buFont typeface="+mj-lt"/>
              <a:buAutoNum type="arabicParenR"/>
            </a:pPr>
            <a:r>
              <a:rPr lang="en-US" sz="3800" dirty="0" smtClean="0"/>
              <a:t>Vomiting</a:t>
            </a:r>
            <a:endParaRPr lang="en-US" sz="3800" dirty="0"/>
          </a:p>
          <a:p>
            <a:pPr marL="514350" indent="-514350">
              <a:buFont typeface="+mj-lt"/>
              <a:buAutoNum type="arabicParenR"/>
            </a:pPr>
            <a:r>
              <a:rPr lang="en-US" sz="3800" dirty="0"/>
              <a:t>Signs of sepsis (</a:t>
            </a:r>
            <a:r>
              <a:rPr lang="en-US" sz="3800" dirty="0" err="1"/>
              <a:t>eg</a:t>
            </a:r>
            <a:r>
              <a:rPr lang="en-US" sz="3800" dirty="0"/>
              <a:t>, rash, shock)</a:t>
            </a:r>
          </a:p>
          <a:p>
            <a:pPr marL="514350" indent="-514350">
              <a:buFont typeface="+mj-lt"/>
              <a:buAutoNum type="arabicParenR"/>
            </a:pPr>
            <a:r>
              <a:rPr lang="en-US" sz="3800" dirty="0" smtClean="0"/>
              <a:t>Focal neurologic </a:t>
            </a:r>
            <a:r>
              <a:rPr lang="en-US" sz="3800" dirty="0"/>
              <a:t>deficit</a:t>
            </a:r>
          </a:p>
          <a:p>
            <a:pPr marL="514350" indent="-514350">
              <a:buFont typeface="+mj-lt"/>
              <a:buAutoNum type="arabicParenR"/>
            </a:pPr>
            <a:r>
              <a:rPr lang="en-US" sz="3800" dirty="0"/>
              <a:t>Severe hypertension </a:t>
            </a:r>
            <a:endParaRPr lang="en-US" sz="3800" dirty="0" smtClean="0"/>
          </a:p>
          <a:p>
            <a:pPr marL="514350" indent="-514350">
              <a:buFont typeface="+mj-lt"/>
              <a:buAutoNum type="arabicParenR"/>
            </a:pPr>
            <a:r>
              <a:rPr lang="en-US" sz="3800" dirty="0" smtClean="0"/>
              <a:t>Weight loss</a:t>
            </a:r>
          </a:p>
          <a:p>
            <a:pPr marL="514350" indent="-514350">
              <a:buFont typeface="+mj-lt"/>
              <a:buAutoNum type="arabicParenR"/>
            </a:pPr>
            <a:r>
              <a:rPr lang="en-US" sz="3800" dirty="0" smtClean="0"/>
              <a:t>History of cancer</a:t>
            </a:r>
          </a:p>
          <a:p>
            <a:pPr marL="514350" indent="-514350">
              <a:buFont typeface="+mj-lt"/>
              <a:buAutoNum type="arabicParenR"/>
            </a:pPr>
            <a:r>
              <a:rPr lang="en-US" sz="3800" dirty="0" smtClean="0"/>
              <a:t>Immunocompromised state</a:t>
            </a:r>
          </a:p>
        </p:txBody>
      </p:sp>
      <p:pic>
        <p:nvPicPr>
          <p:cNvPr id="3074" name="Picture 2" descr="http://www.southwesthealth.org/mri/images/mri-scann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2971800"/>
            <a:ext cx="3757918" cy="3051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31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500"/>
                                        <p:tgtEl>
                                          <p:spTgt spid="3">
                                            <p:txEl>
                                              <p:pRg st="12" end="1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fade">
                                      <p:cBhvr>
                                        <p:cTn id="3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a:xfrm>
            <a:off x="457200" y="1600200"/>
            <a:ext cx="8229600" cy="4648200"/>
          </a:xfrm>
        </p:spPr>
        <p:txBody>
          <a:bodyPr>
            <a:normAutofit/>
          </a:bodyPr>
          <a:lstStyle/>
          <a:p>
            <a:r>
              <a:rPr lang="en-US" sz="3600" dirty="0" smtClean="0"/>
              <a:t>A 27 year old woman presented to the PHC with  longstanding episodic headache that interferes with her work.</a:t>
            </a:r>
          </a:p>
          <a:p>
            <a:endParaRPr lang="en-US" dirty="0" smtClean="0"/>
          </a:p>
          <a:p>
            <a:r>
              <a:rPr lang="en-US" dirty="0"/>
              <a:t>How would you approach this patient?</a:t>
            </a:r>
          </a:p>
          <a:p>
            <a:endParaRPr lang="en-US" dirty="0" smtClean="0"/>
          </a:p>
          <a:p>
            <a:endParaRPr lang="en-US" dirty="0" smtClean="0"/>
          </a:p>
          <a:p>
            <a:endParaRPr lang="en-US" dirty="0"/>
          </a:p>
        </p:txBody>
      </p:sp>
    </p:spTree>
    <p:extLst>
      <p:ext uri="{BB962C8B-B14F-4D97-AF65-F5344CB8AC3E}">
        <p14:creationId xmlns:p14="http://schemas.microsoft.com/office/powerpoint/2010/main" val="42885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History:</a:t>
            </a:r>
            <a:endParaRPr lang="en-US" dirty="0"/>
          </a:p>
        </p:txBody>
      </p:sp>
      <p:sp>
        <p:nvSpPr>
          <p:cNvPr id="3" name="Content Placeholder 2"/>
          <p:cNvSpPr>
            <a:spLocks noGrp="1"/>
          </p:cNvSpPr>
          <p:nvPr>
            <p:ph idx="1"/>
          </p:nvPr>
        </p:nvSpPr>
        <p:spPr/>
        <p:txBody>
          <a:bodyPr>
            <a:normAutofit fontScale="77500" lnSpcReduction="20000"/>
          </a:bodyPr>
          <a:lstStyle/>
          <a:p>
            <a:pPr lvl="0">
              <a:lnSpc>
                <a:spcPct val="150000"/>
              </a:lnSpc>
            </a:pPr>
            <a:r>
              <a:rPr lang="en-US" sz="2800" dirty="0" smtClean="0">
                <a:solidFill>
                  <a:prstClr val="black"/>
                </a:solidFill>
              </a:rPr>
              <a:t>Pain </a:t>
            </a:r>
            <a:r>
              <a:rPr lang="en-US" sz="2800" dirty="0">
                <a:solidFill>
                  <a:prstClr val="black"/>
                </a:solidFill>
              </a:rPr>
              <a:t>is usually on one side of the head, starts suddenly and intensifies over a period of an hour, then lasts for about 2 days, it is throbbing, associated with seeing lights flickering (lasting about 30 minutes) and high sensitivity to noise, exacerbated by movement and noise, relieved by sitting in a dark room alone, and has an intensity of 8/10. </a:t>
            </a:r>
          </a:p>
          <a:p>
            <a:pPr lvl="0">
              <a:lnSpc>
                <a:spcPct val="150000"/>
              </a:lnSpc>
            </a:pPr>
            <a:r>
              <a:rPr lang="en-US" sz="2800" dirty="0">
                <a:solidFill>
                  <a:prstClr val="black"/>
                </a:solidFill>
              </a:rPr>
              <a:t>Last episode was two weeks ago, and similar episodes have occurred at least 7 times.</a:t>
            </a:r>
          </a:p>
          <a:p>
            <a:pPr lvl="0"/>
            <a:endParaRPr lang="en-US" sz="2800" dirty="0">
              <a:solidFill>
                <a:prstClr val="black"/>
              </a:solidFill>
            </a:endParaRPr>
          </a:p>
          <a:p>
            <a:endParaRPr lang="en-US" sz="4000" dirty="0"/>
          </a:p>
        </p:txBody>
      </p:sp>
    </p:spTree>
    <p:extLst>
      <p:ext uri="{BB962C8B-B14F-4D97-AF65-F5344CB8AC3E}">
        <p14:creationId xmlns:p14="http://schemas.microsoft.com/office/powerpoint/2010/main" val="293700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 History:</a:t>
            </a:r>
          </a:p>
        </p:txBody>
      </p:sp>
      <p:sp>
        <p:nvSpPr>
          <p:cNvPr id="3" name="Content Placeholder 2"/>
          <p:cNvSpPr>
            <a:spLocks noGrp="1"/>
          </p:cNvSpPr>
          <p:nvPr>
            <p:ph idx="1"/>
          </p:nvPr>
        </p:nvSpPr>
        <p:spPr/>
        <p:txBody>
          <a:bodyPr>
            <a:normAutofit/>
          </a:bodyPr>
          <a:lstStyle/>
          <a:p>
            <a:pPr lvl="0">
              <a:lnSpc>
                <a:spcPct val="150000"/>
              </a:lnSpc>
            </a:pPr>
            <a:r>
              <a:rPr lang="en-US" dirty="0">
                <a:solidFill>
                  <a:prstClr val="black"/>
                </a:solidFill>
              </a:rPr>
              <a:t>Past medical history is insignificant.</a:t>
            </a:r>
          </a:p>
          <a:p>
            <a:pPr lvl="0">
              <a:lnSpc>
                <a:spcPct val="150000"/>
              </a:lnSpc>
            </a:pPr>
            <a:r>
              <a:rPr lang="en-US" dirty="0">
                <a:solidFill>
                  <a:prstClr val="black"/>
                </a:solidFill>
              </a:rPr>
              <a:t>No allergies or drugs, except failed attempts to relieve headache with paracetamol.</a:t>
            </a:r>
          </a:p>
          <a:p>
            <a:pPr lvl="0">
              <a:lnSpc>
                <a:spcPct val="150000"/>
              </a:lnSpc>
            </a:pPr>
            <a:r>
              <a:rPr lang="en-US" dirty="0">
                <a:solidFill>
                  <a:prstClr val="black"/>
                </a:solidFill>
              </a:rPr>
              <a:t>She is single, works as a teacher in </a:t>
            </a:r>
            <a:r>
              <a:rPr lang="en-US" dirty="0" smtClean="0">
                <a:solidFill>
                  <a:prstClr val="black"/>
                </a:solidFill>
              </a:rPr>
              <a:t>a primary </a:t>
            </a:r>
            <a:r>
              <a:rPr lang="en-US" dirty="0">
                <a:solidFill>
                  <a:prstClr val="black"/>
                </a:solidFill>
              </a:rPr>
              <a:t>school, and her episodic headache significantly affects her job.</a:t>
            </a:r>
          </a:p>
          <a:p>
            <a:pPr>
              <a:lnSpc>
                <a:spcPct val="150000"/>
              </a:lnSpc>
            </a:pPr>
            <a:endParaRPr lang="en-US" dirty="0"/>
          </a:p>
        </p:txBody>
      </p:sp>
    </p:spTree>
    <p:extLst>
      <p:ext uri="{BB962C8B-B14F-4D97-AF65-F5344CB8AC3E}">
        <p14:creationId xmlns:p14="http://schemas.microsoft.com/office/powerpoint/2010/main" val="3852027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Physical Examination:</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pPr lvl="0"/>
            <a:r>
              <a:rPr lang="en-US" sz="1900" b="1" u="sng" dirty="0">
                <a:solidFill>
                  <a:prstClr val="black"/>
                </a:solidFill>
              </a:rPr>
              <a:t>General inspection:</a:t>
            </a:r>
          </a:p>
          <a:p>
            <a:pPr marL="0" lvl="0" indent="0">
              <a:buNone/>
            </a:pPr>
            <a:r>
              <a:rPr lang="en-US" sz="1900" dirty="0">
                <a:solidFill>
                  <a:prstClr val="black"/>
                </a:solidFill>
              </a:rPr>
              <a:t>The patient is sitting </a:t>
            </a:r>
            <a:r>
              <a:rPr lang="en-US" sz="1900" dirty="0" smtClean="0">
                <a:solidFill>
                  <a:prstClr val="black"/>
                </a:solidFill>
              </a:rPr>
              <a:t>comfortably </a:t>
            </a:r>
            <a:r>
              <a:rPr lang="en-US" sz="1900" dirty="0">
                <a:solidFill>
                  <a:prstClr val="black"/>
                </a:solidFill>
              </a:rPr>
              <a:t>on the chair and doesn't seem to be in any distress.</a:t>
            </a:r>
            <a:endParaRPr lang="en-US" sz="1900" b="1" u="sng" dirty="0">
              <a:solidFill>
                <a:prstClr val="black"/>
              </a:solidFill>
            </a:endParaRPr>
          </a:p>
          <a:p>
            <a:pPr lvl="0"/>
            <a:r>
              <a:rPr lang="en-US" sz="1900" b="1" u="sng" dirty="0">
                <a:solidFill>
                  <a:prstClr val="black"/>
                </a:solidFill>
              </a:rPr>
              <a:t>Vital Signs: </a:t>
            </a:r>
            <a:endParaRPr lang="en-US" sz="1900" dirty="0">
              <a:solidFill>
                <a:prstClr val="black"/>
              </a:solidFill>
            </a:endParaRPr>
          </a:p>
          <a:p>
            <a:pPr marL="0" indent="0">
              <a:buNone/>
            </a:pPr>
            <a:r>
              <a:rPr lang="en-US" sz="1900" dirty="0">
                <a:solidFill>
                  <a:prstClr val="black"/>
                </a:solidFill>
              </a:rPr>
              <a:t> HR:80, RR:18, BP:119/70, Temp:37, and her BMI was 23 kg/m2.</a:t>
            </a:r>
          </a:p>
          <a:p>
            <a:pPr lvl="0"/>
            <a:r>
              <a:rPr lang="en-US" sz="1900" b="1" u="sng" dirty="0" smtClean="0">
                <a:solidFill>
                  <a:prstClr val="black"/>
                </a:solidFill>
              </a:rPr>
              <a:t>Head </a:t>
            </a:r>
            <a:r>
              <a:rPr lang="en-US" sz="1900" b="1" u="sng" dirty="0">
                <a:solidFill>
                  <a:prstClr val="black"/>
                </a:solidFill>
              </a:rPr>
              <a:t>&amp; Neck:</a:t>
            </a:r>
          </a:p>
          <a:p>
            <a:pPr marL="0" lvl="0" indent="0">
              <a:buNone/>
            </a:pPr>
            <a:r>
              <a:rPr lang="en-US" sz="1900" dirty="0">
                <a:solidFill>
                  <a:prstClr val="black"/>
                </a:solidFill>
              </a:rPr>
              <a:t>There doesn't seem to be any tenderness or </a:t>
            </a:r>
            <a:r>
              <a:rPr lang="en-US" sz="1900" dirty="0" smtClean="0">
                <a:solidFill>
                  <a:prstClr val="black"/>
                </a:solidFill>
              </a:rPr>
              <a:t>swellings.</a:t>
            </a:r>
          </a:p>
          <a:p>
            <a:r>
              <a:rPr lang="en-US" sz="1900" b="1" u="sng" dirty="0" smtClean="0">
                <a:solidFill>
                  <a:prstClr val="black"/>
                </a:solidFill>
              </a:rPr>
              <a:t>Ear</a:t>
            </a:r>
            <a:r>
              <a:rPr lang="en-US" sz="1900" b="1" u="sng" dirty="0">
                <a:solidFill>
                  <a:prstClr val="black"/>
                </a:solidFill>
              </a:rPr>
              <a:t>, Nose, and Mouth:</a:t>
            </a:r>
          </a:p>
          <a:p>
            <a:pPr marL="0" lvl="0" indent="0">
              <a:buNone/>
            </a:pPr>
            <a:r>
              <a:rPr lang="en-US" sz="1900" dirty="0">
                <a:solidFill>
                  <a:prstClr val="black"/>
                </a:solidFill>
              </a:rPr>
              <a:t>Nothing significant</a:t>
            </a:r>
          </a:p>
          <a:p>
            <a:pPr lvl="0"/>
            <a:r>
              <a:rPr lang="en-US" sz="1900" b="1" u="sng" dirty="0">
                <a:solidFill>
                  <a:prstClr val="black"/>
                </a:solidFill>
              </a:rPr>
              <a:t>Eye:</a:t>
            </a:r>
          </a:p>
          <a:p>
            <a:pPr marL="0" lvl="0" indent="0">
              <a:buNone/>
            </a:pPr>
            <a:r>
              <a:rPr lang="en-US" sz="1900" dirty="0">
                <a:solidFill>
                  <a:prstClr val="black"/>
                </a:solidFill>
              </a:rPr>
              <a:t>Nothing significant</a:t>
            </a:r>
          </a:p>
          <a:p>
            <a:pPr lvl="0"/>
            <a:r>
              <a:rPr lang="en-US" sz="1900" b="1" u="sng" dirty="0">
                <a:solidFill>
                  <a:prstClr val="black"/>
                </a:solidFill>
              </a:rPr>
              <a:t>Neurological examination:</a:t>
            </a:r>
          </a:p>
          <a:p>
            <a:pPr marL="0" indent="0">
              <a:buNone/>
            </a:pPr>
            <a:r>
              <a:rPr lang="en-US" sz="1900" dirty="0">
                <a:solidFill>
                  <a:prstClr val="black"/>
                </a:solidFill>
              </a:rPr>
              <a:t>A full Neurological examination was carried out but with no significant findings, and her visual symptoms (lights flickering) and phonophobia were abscent.</a:t>
            </a:r>
          </a:p>
          <a:p>
            <a:pPr marL="0" lvl="0" indent="0">
              <a:buNone/>
            </a:pPr>
            <a:endParaRPr lang="en-US" dirty="0"/>
          </a:p>
        </p:txBody>
      </p:sp>
    </p:spTree>
    <p:extLst>
      <p:ext uri="{BB962C8B-B14F-4D97-AF65-F5344CB8AC3E}">
        <p14:creationId xmlns:p14="http://schemas.microsoft.com/office/powerpoint/2010/main" val="100858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1000"/>
                                        <p:tgtEl>
                                          <p:spTgt spid="3">
                                            <p:txEl>
                                              <p:pRg st="10" end="10"/>
                                            </p:txEl>
                                          </p:spTgt>
                                        </p:tgtEl>
                                      </p:cBhvr>
                                    </p:animEffect>
                                    <p:anim calcmode="lin" valueType="num">
                                      <p:cBhvr>
                                        <p:cTn id="6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Effect transition="in" filter="fade">
                                      <p:cBhvr>
                                        <p:cTn id="72" dur="1000"/>
                                        <p:tgtEl>
                                          <p:spTgt spid="3">
                                            <p:txEl>
                                              <p:pRg st="11" end="11"/>
                                            </p:txEl>
                                          </p:spTgt>
                                        </p:tgtEl>
                                      </p:cBhvr>
                                    </p:animEffect>
                                    <p:anim calcmode="lin" valueType="num">
                                      <p:cBhvr>
                                        <p:cTn id="7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Investigations:</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endParaRPr lang="en-US" sz="2400" dirty="0" smtClean="0"/>
          </a:p>
          <a:p>
            <a:r>
              <a:rPr lang="en-US" sz="2400" dirty="0" smtClean="0"/>
              <a:t>No investigations were done.</a:t>
            </a:r>
          </a:p>
          <a:p>
            <a:r>
              <a:rPr lang="en-US" sz="2400" u="sng" dirty="0" smtClean="0"/>
              <a:t>Neuroimaging </a:t>
            </a:r>
            <a:r>
              <a:rPr lang="en-US" sz="2400" u="sng" dirty="0"/>
              <a:t>is not necessary in patients with a history of recurrent migraine headaches and a normal neurologic examination.</a:t>
            </a:r>
          </a:p>
          <a:p>
            <a:endParaRPr lang="en-US" sz="2400" dirty="0"/>
          </a:p>
        </p:txBody>
      </p:sp>
    </p:spTree>
    <p:extLst>
      <p:ext uri="{BB962C8B-B14F-4D97-AF65-F5344CB8AC3E}">
        <p14:creationId xmlns:p14="http://schemas.microsoft.com/office/powerpoint/2010/main" val="179213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Diagnosis: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sz="2400" dirty="0" smtClean="0"/>
              <a:t>Most likely diagnosis:</a:t>
            </a:r>
          </a:p>
          <a:p>
            <a:endParaRPr lang="en-US" sz="2400" dirty="0" smtClean="0"/>
          </a:p>
          <a:p>
            <a:pPr marL="457200" lvl="1" indent="0" algn="ctr">
              <a:buNone/>
            </a:pPr>
            <a:r>
              <a:rPr lang="en-US" sz="2100" dirty="0">
                <a:latin typeface="Aharoni" panose="02010803020104030203" pitchFamily="2" charset="-79"/>
                <a:cs typeface="Aharoni" panose="02010803020104030203" pitchFamily="2" charset="-79"/>
              </a:rPr>
              <a:t>Migraine Headache with Aura</a:t>
            </a:r>
          </a:p>
          <a:p>
            <a:pPr marL="457200" lvl="1" indent="0">
              <a:buNone/>
            </a:pPr>
            <a:endParaRPr lang="en-US" sz="1600" dirty="0" smtClean="0"/>
          </a:p>
          <a:p>
            <a:pPr marL="457200" lvl="1" indent="0">
              <a:buNone/>
            </a:pPr>
            <a:endParaRPr lang="en-US" sz="1600" dirty="0"/>
          </a:p>
          <a:p>
            <a:pPr marL="457200" lvl="1" indent="0">
              <a:buNone/>
            </a:pPr>
            <a:endParaRPr lang="en-US" sz="1600" dirty="0" smtClean="0"/>
          </a:p>
          <a:p>
            <a:r>
              <a:rPr lang="en-US" sz="2000" dirty="0" smtClean="0"/>
              <a:t>How would you manage this patient?</a:t>
            </a:r>
            <a:endParaRPr lang="en-US" sz="2000" dirty="0"/>
          </a:p>
        </p:txBody>
      </p:sp>
    </p:spTree>
    <p:extLst>
      <p:ext uri="{BB962C8B-B14F-4D97-AF65-F5344CB8AC3E}">
        <p14:creationId xmlns:p14="http://schemas.microsoft.com/office/powerpoint/2010/main" val="36934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Management</a:t>
            </a:r>
            <a:r>
              <a:rPr lang="en-US" dirty="0"/>
              <a:t>:</a:t>
            </a:r>
          </a:p>
        </p:txBody>
      </p:sp>
      <p:sp>
        <p:nvSpPr>
          <p:cNvPr id="3" name="Content Placeholder 2"/>
          <p:cNvSpPr>
            <a:spLocks noGrp="1"/>
          </p:cNvSpPr>
          <p:nvPr>
            <p:ph idx="1"/>
          </p:nvPr>
        </p:nvSpPr>
        <p:spPr>
          <a:xfrm>
            <a:off x="457200" y="1600200"/>
            <a:ext cx="8229600" cy="5486400"/>
          </a:xfrm>
        </p:spPr>
        <p:txBody>
          <a:bodyPr>
            <a:normAutofit fontScale="62500" lnSpcReduction="20000"/>
          </a:bodyPr>
          <a:lstStyle/>
          <a:p>
            <a:pPr marL="914400" lvl="1" indent="-457200">
              <a:lnSpc>
                <a:spcPct val="170000"/>
              </a:lnSpc>
              <a:buFont typeface="+mj-lt"/>
              <a:buAutoNum type="arabicPeriod"/>
            </a:pPr>
            <a:r>
              <a:rPr lang="en-US" sz="2900" dirty="0" smtClean="0"/>
              <a:t>Using </a:t>
            </a:r>
            <a:r>
              <a:rPr lang="en-US" sz="2900" dirty="0"/>
              <a:t>a “headache diary” .</a:t>
            </a:r>
          </a:p>
          <a:p>
            <a:pPr marL="914400" lvl="1" indent="-457200">
              <a:lnSpc>
                <a:spcPct val="170000"/>
              </a:lnSpc>
              <a:buFont typeface="+mj-lt"/>
              <a:buAutoNum type="arabicPeriod"/>
            </a:pPr>
            <a:r>
              <a:rPr lang="en-US" sz="2900" dirty="0"/>
              <a:t>Oral triptan (almotriptan 6.25 mg) combined with an NSAID (Ibuprofen 400 mg) to abort the headache episode. (Acute Treatment)</a:t>
            </a:r>
          </a:p>
          <a:p>
            <a:pPr marL="914400" lvl="1" indent="-457200">
              <a:lnSpc>
                <a:spcPct val="170000"/>
              </a:lnSpc>
              <a:buFont typeface="+mj-lt"/>
              <a:buAutoNum type="arabicPeriod"/>
            </a:pPr>
            <a:r>
              <a:rPr lang="en-US" sz="2900" dirty="0"/>
              <a:t>Oral Topiramate (dose of 25 mg once at night, and gradually increased over the course of 4 weeks to 50 mg once at night and once in the morning) to prevent episodes of migraine. (Prophylactice Treatment)</a:t>
            </a:r>
          </a:p>
          <a:p>
            <a:pPr marL="914400" lvl="1" indent="-457200">
              <a:lnSpc>
                <a:spcPct val="170000"/>
              </a:lnSpc>
              <a:buFont typeface="+mj-lt"/>
              <a:buAutoNum type="arabicPeriod"/>
            </a:pPr>
            <a:r>
              <a:rPr lang="en-US" sz="2900" dirty="0"/>
              <a:t>Educating patient about the nature of the disease and the adverse effects of drugs used, specially that topiramate is associated with a risk of fetal malformations and can impair the effectiveness of hormonal contraceptives </a:t>
            </a:r>
          </a:p>
          <a:p>
            <a:endParaRPr lang="en-US" dirty="0"/>
          </a:p>
        </p:txBody>
      </p:sp>
    </p:spTree>
    <p:extLst>
      <p:ext uri="{BB962C8B-B14F-4D97-AF65-F5344CB8AC3E}">
        <p14:creationId xmlns:p14="http://schemas.microsoft.com/office/powerpoint/2010/main" val="389039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Migraine:</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a:lnSpc>
                <a:spcPct val="160000"/>
              </a:lnSpc>
            </a:pPr>
            <a:r>
              <a:rPr lang="en-US" dirty="0" smtClean="0"/>
              <a:t>A </a:t>
            </a:r>
            <a:r>
              <a:rPr lang="en-US" dirty="0"/>
              <a:t>complex disorder characterized by recurrent episodes of headache, </a:t>
            </a:r>
            <a:r>
              <a:rPr lang="en-US" dirty="0" smtClean="0"/>
              <a:t>often </a:t>
            </a:r>
            <a:r>
              <a:rPr lang="en-US" dirty="0"/>
              <a:t>unilateral and </a:t>
            </a:r>
            <a:r>
              <a:rPr lang="en-US" dirty="0" smtClean="0"/>
              <a:t>may be </a:t>
            </a:r>
            <a:r>
              <a:rPr lang="en-US" dirty="0"/>
              <a:t>associated with visual or sensory </a:t>
            </a:r>
            <a:r>
              <a:rPr lang="en-US" dirty="0" smtClean="0"/>
              <a:t>symptoms (aura).</a:t>
            </a:r>
          </a:p>
          <a:p>
            <a:pPr>
              <a:lnSpc>
                <a:spcPct val="160000"/>
              </a:lnSpc>
            </a:pPr>
            <a:r>
              <a:rPr lang="en-US" dirty="0" smtClean="0"/>
              <a:t>Most </a:t>
            </a:r>
            <a:r>
              <a:rPr lang="en-US" dirty="0"/>
              <a:t>common in women and has a strong genetic component</a:t>
            </a:r>
            <a:r>
              <a:rPr lang="en-US" dirty="0" smtClean="0"/>
              <a:t>.</a:t>
            </a:r>
          </a:p>
          <a:p>
            <a:pPr>
              <a:lnSpc>
                <a:spcPct val="160000"/>
              </a:lnSpc>
            </a:pPr>
            <a:r>
              <a:rPr lang="en-US" dirty="0" smtClean="0"/>
              <a:t>The </a:t>
            </a:r>
            <a:r>
              <a:rPr lang="en-US" dirty="0"/>
              <a:t>diagnosis of migraine is based on patient history. </a:t>
            </a:r>
            <a:r>
              <a:rPr lang="en-US" dirty="0" smtClean="0"/>
              <a:t>Patients must have headache </a:t>
            </a:r>
            <a:r>
              <a:rPr lang="en-US" dirty="0"/>
              <a:t>attacks that </a:t>
            </a:r>
            <a:r>
              <a:rPr lang="en-US" dirty="0" smtClean="0"/>
              <a:t>last </a:t>
            </a:r>
            <a:r>
              <a:rPr lang="en-US" dirty="0"/>
              <a:t>4-72 hours </a:t>
            </a:r>
            <a:r>
              <a:rPr lang="en-US" dirty="0" smtClean="0"/>
              <a:t>and are characterized by unilateral location, pulsating quality, moderate </a:t>
            </a:r>
            <a:r>
              <a:rPr lang="en-US" dirty="0"/>
              <a:t>or severe pain </a:t>
            </a:r>
            <a:r>
              <a:rPr lang="en-US" dirty="0" smtClean="0"/>
              <a:t>intensity. </a:t>
            </a:r>
          </a:p>
          <a:p>
            <a:pPr>
              <a:lnSpc>
                <a:spcPct val="160000"/>
              </a:lnSpc>
            </a:pPr>
            <a:r>
              <a:rPr lang="en-US" dirty="0" smtClean="0"/>
              <a:t>Patients’ headache is also commonly aggravated </a:t>
            </a:r>
            <a:r>
              <a:rPr lang="en-US" dirty="0"/>
              <a:t>by or </a:t>
            </a:r>
            <a:r>
              <a:rPr lang="en-US" dirty="0" smtClean="0"/>
              <a:t>causes </a:t>
            </a:r>
            <a:r>
              <a:rPr lang="en-US" dirty="0"/>
              <a:t>avoidance of routine physical </a:t>
            </a:r>
            <a:r>
              <a:rPr lang="en-US" dirty="0" smtClean="0"/>
              <a:t>activity.</a:t>
            </a:r>
            <a:endParaRPr lang="en-US" dirty="0"/>
          </a:p>
        </p:txBody>
      </p:sp>
    </p:spTree>
    <p:extLst>
      <p:ext uri="{BB962C8B-B14F-4D97-AF65-F5344CB8AC3E}">
        <p14:creationId xmlns:p14="http://schemas.microsoft.com/office/powerpoint/2010/main" val="814037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Migraine cont.:</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a:lnSpc>
                <a:spcPct val="170000"/>
              </a:lnSpc>
            </a:pPr>
            <a:r>
              <a:rPr lang="en-US" dirty="0"/>
              <a:t>Other symptoms include: </a:t>
            </a:r>
          </a:p>
          <a:p>
            <a:pPr lvl="1">
              <a:lnSpc>
                <a:spcPct val="170000"/>
              </a:lnSpc>
            </a:pPr>
            <a:r>
              <a:rPr lang="en-US" dirty="0"/>
              <a:t>Unusual sensitivity to light and/or sound or nausea and/or vomiting</a:t>
            </a:r>
          </a:p>
          <a:p>
            <a:pPr lvl="1">
              <a:lnSpc>
                <a:spcPct val="170000"/>
              </a:lnSpc>
            </a:pPr>
            <a:r>
              <a:rPr lang="en-US" b="1" dirty="0"/>
              <a:t>Aura:</a:t>
            </a:r>
            <a:r>
              <a:rPr lang="en-US" dirty="0"/>
              <a:t> Symptoms can occur with or without headache and are fully reversible, develop over at least 5 minutes, last 5−60 minutes. Typical aura symptoms include visual symptoms such as flickering lights, spots or lines and/or partial loss of vision; sensory symptoms such as numbness and/or pins and needles; and/or speech disturbance.</a:t>
            </a:r>
          </a:p>
          <a:p>
            <a:pPr>
              <a:lnSpc>
                <a:spcPct val="170000"/>
              </a:lnSpc>
            </a:pPr>
            <a:r>
              <a:rPr lang="en-US" dirty="0"/>
              <a:t>Management plan includes:</a:t>
            </a:r>
          </a:p>
          <a:p>
            <a:pPr lvl="1">
              <a:lnSpc>
                <a:spcPct val="170000"/>
              </a:lnSpc>
            </a:pPr>
            <a:r>
              <a:rPr lang="en-US" dirty="0"/>
              <a:t>Headache diary</a:t>
            </a:r>
          </a:p>
          <a:p>
            <a:pPr lvl="1">
              <a:lnSpc>
                <a:spcPct val="170000"/>
              </a:lnSpc>
            </a:pPr>
            <a:r>
              <a:rPr lang="en-US" dirty="0"/>
              <a:t>Acute Treatment: oral triptan</a:t>
            </a:r>
            <a:r>
              <a:rPr lang="en-US" baseline="30000" dirty="0"/>
              <a:t> </a:t>
            </a:r>
            <a:r>
              <a:rPr lang="en-US" dirty="0"/>
              <a:t>and an NSAID, or an oral triptan and paracetamol</a:t>
            </a:r>
          </a:p>
          <a:p>
            <a:pPr lvl="1">
              <a:lnSpc>
                <a:spcPct val="170000"/>
              </a:lnSpc>
            </a:pPr>
            <a:r>
              <a:rPr lang="en-US" dirty="0"/>
              <a:t>Prophylactic Treatment: topiramate, propranolol, or amitriptyline.</a:t>
            </a:r>
          </a:p>
          <a:p>
            <a:pPr lvl="1">
              <a:lnSpc>
                <a:spcPct val="170000"/>
              </a:lnSpc>
            </a:pPr>
            <a:r>
              <a:rPr lang="en-US" dirty="0"/>
              <a:t>Education and Support.</a:t>
            </a:r>
          </a:p>
          <a:p>
            <a:pPr lvl="1">
              <a:lnSpc>
                <a:spcPct val="170000"/>
              </a:lnSpc>
            </a:pPr>
            <a:r>
              <a:rPr lang="en-US" dirty="0"/>
              <a:t>Follow-up.</a:t>
            </a:r>
          </a:p>
          <a:p>
            <a:pPr>
              <a:lnSpc>
                <a:spcPct val="170000"/>
              </a:lnSpc>
            </a:pPr>
            <a:endParaRPr lang="en-US" dirty="0"/>
          </a:p>
        </p:txBody>
      </p:sp>
    </p:spTree>
    <p:extLst>
      <p:ext uri="{BB962C8B-B14F-4D97-AF65-F5344CB8AC3E}">
        <p14:creationId xmlns:p14="http://schemas.microsoft.com/office/powerpoint/2010/main" val="2453217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normAutofit/>
          </a:bodyPr>
          <a:lstStyle/>
          <a:p>
            <a:pPr>
              <a:lnSpc>
                <a:spcPct val="170000"/>
              </a:lnSpc>
              <a:buFont typeface="Wingdings" panose="05000000000000000000" pitchFamily="2" charset="2"/>
              <a:buChar char="Ø"/>
            </a:pPr>
            <a:r>
              <a:rPr lang="en-US" dirty="0"/>
              <a:t>Which of the following investigations is indicated in a patient with headache, nausea/vomiting, </a:t>
            </a:r>
            <a:r>
              <a:rPr lang="en-US" dirty="0" smtClean="0"/>
              <a:t>and papilledema </a:t>
            </a:r>
            <a:r>
              <a:rPr lang="en-US" dirty="0"/>
              <a:t>o</a:t>
            </a:r>
            <a:r>
              <a:rPr lang="en-US" dirty="0" smtClean="0"/>
              <a:t>nce </a:t>
            </a:r>
            <a:r>
              <a:rPr lang="en-US" dirty="0"/>
              <a:t>an intracranial mass lesion is ruled out</a:t>
            </a:r>
            <a:r>
              <a:rPr lang="en-US" dirty="0" smtClean="0"/>
              <a:t>?</a:t>
            </a:r>
          </a:p>
          <a:p>
            <a:pPr marL="971550" lvl="1" indent="-514350">
              <a:lnSpc>
                <a:spcPct val="170000"/>
              </a:lnSpc>
              <a:buFont typeface="+mj-lt"/>
              <a:buAutoNum type="alphaLcParenR"/>
            </a:pPr>
            <a:r>
              <a:rPr lang="en-US" dirty="0" smtClean="0"/>
              <a:t>Electroencephalogram.</a:t>
            </a:r>
          </a:p>
          <a:p>
            <a:pPr marL="971550" lvl="1" indent="-514350">
              <a:lnSpc>
                <a:spcPct val="170000"/>
              </a:lnSpc>
              <a:buFont typeface="+mj-lt"/>
              <a:buAutoNum type="alphaLcParenR"/>
            </a:pPr>
            <a:r>
              <a:rPr lang="en-US" dirty="0" smtClean="0"/>
              <a:t>Blood culture.</a:t>
            </a:r>
          </a:p>
          <a:p>
            <a:pPr marL="971550" lvl="1" indent="-514350">
              <a:lnSpc>
                <a:spcPct val="170000"/>
              </a:lnSpc>
              <a:buFont typeface="+mj-lt"/>
              <a:buAutoNum type="alphaLcParenR"/>
            </a:pPr>
            <a:r>
              <a:rPr lang="en-US" dirty="0" smtClean="0"/>
              <a:t>Cerebrospinal Fluid analysis.</a:t>
            </a:r>
          </a:p>
          <a:p>
            <a:pPr marL="971550" lvl="1" indent="-514350">
              <a:lnSpc>
                <a:spcPct val="170000"/>
              </a:lnSpc>
              <a:buFont typeface="+mj-lt"/>
              <a:buAutoNum type="alphaLcParenR"/>
            </a:pPr>
            <a:r>
              <a:rPr lang="en-US" dirty="0" smtClean="0"/>
              <a:t>PET scan.</a:t>
            </a:r>
          </a:p>
          <a:p>
            <a:pPr marL="971550" lvl="1" indent="-514350">
              <a:lnSpc>
                <a:spcPct val="170000"/>
              </a:lnSpc>
              <a:buFont typeface="+mj-lt"/>
              <a:buAutoNum type="alphaLcParenR"/>
            </a:pPr>
            <a:endParaRPr lang="en-US" dirty="0" smtClean="0"/>
          </a:p>
          <a:p>
            <a:pPr lvl="1">
              <a:lnSpc>
                <a:spcPct val="170000"/>
              </a:lnSpc>
            </a:pPr>
            <a:endParaRPr lang="en-US" dirty="0" smtClean="0"/>
          </a:p>
        </p:txBody>
      </p:sp>
    </p:spTree>
    <p:extLst>
      <p:ext uri="{BB962C8B-B14F-4D97-AF65-F5344CB8AC3E}">
        <p14:creationId xmlns:p14="http://schemas.microsoft.com/office/powerpoint/2010/main" val="33679971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idx="1"/>
          </p:nvPr>
        </p:nvSpPr>
        <p:spPr/>
        <p:txBody>
          <a:bodyPr>
            <a:normAutofit/>
          </a:bodyPr>
          <a:lstStyle/>
          <a:p>
            <a:r>
              <a:rPr lang="en-US" dirty="0" smtClean="0"/>
              <a:t>A 32 year old woman presented to the PHC with headache for the past 3 months.</a:t>
            </a:r>
          </a:p>
          <a:p>
            <a:endParaRPr lang="en-US" dirty="0" smtClean="0"/>
          </a:p>
          <a:p>
            <a:r>
              <a:rPr lang="en-US" dirty="0"/>
              <a:t>How would you approach this patient?</a:t>
            </a:r>
          </a:p>
          <a:p>
            <a:endParaRPr lang="en-US" dirty="0" smtClean="0"/>
          </a:p>
        </p:txBody>
      </p:sp>
    </p:spTree>
    <p:extLst>
      <p:ext uri="{BB962C8B-B14F-4D97-AF65-F5344CB8AC3E}">
        <p14:creationId xmlns:p14="http://schemas.microsoft.com/office/powerpoint/2010/main" val="24255955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History:</a:t>
            </a:r>
            <a:endParaRPr lang="en-US" dirty="0"/>
          </a:p>
        </p:txBody>
      </p:sp>
      <p:sp>
        <p:nvSpPr>
          <p:cNvPr id="3" name="Content Placeholder 2"/>
          <p:cNvSpPr>
            <a:spLocks noGrp="1"/>
          </p:cNvSpPr>
          <p:nvPr>
            <p:ph idx="1"/>
          </p:nvPr>
        </p:nvSpPr>
        <p:spPr/>
        <p:txBody>
          <a:bodyPr>
            <a:normAutofit fontScale="92500"/>
          </a:bodyPr>
          <a:lstStyle/>
          <a:p>
            <a:pPr lvl="0">
              <a:lnSpc>
                <a:spcPct val="150000"/>
              </a:lnSpc>
            </a:pPr>
            <a:r>
              <a:rPr lang="en-US" sz="2200" dirty="0" smtClean="0">
                <a:solidFill>
                  <a:prstClr val="black"/>
                </a:solidFill>
              </a:rPr>
              <a:t>Pain </a:t>
            </a:r>
            <a:r>
              <a:rPr lang="en-US" sz="2200" dirty="0">
                <a:solidFill>
                  <a:prstClr val="black"/>
                </a:solidFill>
              </a:rPr>
              <a:t>is all around the head, was gradual in onset, dull in character, comes and goes  irregularly, slightly relieved by taking paracetamol, and its severity is reported to be 6/10.</a:t>
            </a:r>
          </a:p>
          <a:p>
            <a:pPr lvl="0">
              <a:lnSpc>
                <a:spcPct val="150000"/>
              </a:lnSpc>
            </a:pPr>
            <a:r>
              <a:rPr lang="en-US" sz="2200" dirty="0">
                <a:solidFill>
                  <a:prstClr val="black"/>
                </a:solidFill>
              </a:rPr>
              <a:t>She also reported having frequent pulsatile tinnitus, nausea and vomiting.</a:t>
            </a:r>
          </a:p>
          <a:p>
            <a:pPr lvl="0">
              <a:lnSpc>
                <a:spcPct val="150000"/>
              </a:lnSpc>
            </a:pPr>
            <a:r>
              <a:rPr lang="en-US" sz="2200" dirty="0">
                <a:solidFill>
                  <a:prstClr val="black"/>
                </a:solidFill>
              </a:rPr>
              <a:t>Past medical history is insigificant.</a:t>
            </a:r>
          </a:p>
          <a:p>
            <a:pPr lvl="0">
              <a:lnSpc>
                <a:spcPct val="150000"/>
              </a:lnSpc>
            </a:pPr>
            <a:r>
              <a:rPr lang="en-US" sz="2200" dirty="0">
                <a:solidFill>
                  <a:prstClr val="black"/>
                </a:solidFill>
              </a:rPr>
              <a:t>She takes oral contraceptive pills.</a:t>
            </a:r>
          </a:p>
          <a:p>
            <a:pPr lvl="0">
              <a:lnSpc>
                <a:spcPct val="150000"/>
              </a:lnSpc>
            </a:pPr>
            <a:r>
              <a:rPr lang="en-US" sz="2200" dirty="0">
                <a:solidFill>
                  <a:prstClr val="black"/>
                </a:solidFill>
              </a:rPr>
              <a:t>Mother to three children and works in a bank.</a:t>
            </a:r>
          </a:p>
          <a:p>
            <a:pPr>
              <a:lnSpc>
                <a:spcPct val="150000"/>
              </a:lnSpc>
            </a:pPr>
            <a:endParaRPr lang="en-US" dirty="0"/>
          </a:p>
        </p:txBody>
      </p:sp>
    </p:spTree>
    <p:extLst>
      <p:ext uri="{BB962C8B-B14F-4D97-AF65-F5344CB8AC3E}">
        <p14:creationId xmlns:p14="http://schemas.microsoft.com/office/powerpoint/2010/main" val="414612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History:</a:t>
            </a:r>
            <a:endParaRPr lang="en-US" dirty="0"/>
          </a:p>
        </p:txBody>
      </p:sp>
      <p:sp>
        <p:nvSpPr>
          <p:cNvPr id="3" name="Content Placeholder 2"/>
          <p:cNvSpPr>
            <a:spLocks noGrp="1"/>
          </p:cNvSpPr>
          <p:nvPr>
            <p:ph idx="1"/>
          </p:nvPr>
        </p:nvSpPr>
        <p:spPr/>
        <p:txBody>
          <a:bodyPr>
            <a:normAutofit fontScale="92500"/>
          </a:bodyPr>
          <a:lstStyle/>
          <a:p>
            <a:pPr lvl="0">
              <a:lnSpc>
                <a:spcPct val="150000"/>
              </a:lnSpc>
            </a:pPr>
            <a:r>
              <a:rPr lang="en-US" sz="2200" dirty="0" smtClean="0">
                <a:solidFill>
                  <a:prstClr val="black"/>
                </a:solidFill>
              </a:rPr>
              <a:t>Pain </a:t>
            </a:r>
            <a:r>
              <a:rPr lang="en-US" sz="2200" dirty="0">
                <a:solidFill>
                  <a:prstClr val="black"/>
                </a:solidFill>
              </a:rPr>
              <a:t>is all around the head, was gradual in onset, dull in character, comes and goes  irregularly, slightly relieved by taking paracetamol, and its severity is reported to be 6/10.</a:t>
            </a:r>
          </a:p>
          <a:p>
            <a:pPr lvl="0">
              <a:lnSpc>
                <a:spcPct val="150000"/>
              </a:lnSpc>
            </a:pPr>
            <a:r>
              <a:rPr lang="en-US" sz="2200" dirty="0">
                <a:solidFill>
                  <a:prstClr val="black"/>
                </a:solidFill>
              </a:rPr>
              <a:t>She also reported having frequent pulsatile tinnitus, </a:t>
            </a:r>
            <a:r>
              <a:rPr lang="en-US" sz="2200" dirty="0">
                <a:solidFill>
                  <a:srgbClr val="FF0000"/>
                </a:solidFill>
              </a:rPr>
              <a:t>nausea and vomiting.</a:t>
            </a:r>
          </a:p>
          <a:p>
            <a:pPr lvl="0">
              <a:lnSpc>
                <a:spcPct val="150000"/>
              </a:lnSpc>
            </a:pPr>
            <a:r>
              <a:rPr lang="en-US" sz="2200" dirty="0">
                <a:solidFill>
                  <a:prstClr val="black"/>
                </a:solidFill>
              </a:rPr>
              <a:t>Past medical history is insigificant.</a:t>
            </a:r>
          </a:p>
          <a:p>
            <a:pPr lvl="0">
              <a:lnSpc>
                <a:spcPct val="150000"/>
              </a:lnSpc>
            </a:pPr>
            <a:r>
              <a:rPr lang="en-US" sz="2200" dirty="0">
                <a:solidFill>
                  <a:prstClr val="black"/>
                </a:solidFill>
              </a:rPr>
              <a:t>She takes oral contraceptive pills.</a:t>
            </a:r>
          </a:p>
          <a:p>
            <a:pPr lvl="0">
              <a:lnSpc>
                <a:spcPct val="150000"/>
              </a:lnSpc>
            </a:pPr>
            <a:r>
              <a:rPr lang="en-US" sz="2200" dirty="0">
                <a:solidFill>
                  <a:prstClr val="black"/>
                </a:solidFill>
              </a:rPr>
              <a:t>Mother to three children and works in a bank.</a:t>
            </a:r>
          </a:p>
          <a:p>
            <a:pPr>
              <a:lnSpc>
                <a:spcPct val="150000"/>
              </a:lnSpc>
            </a:pPr>
            <a:endParaRPr lang="en-US" dirty="0"/>
          </a:p>
        </p:txBody>
      </p:sp>
    </p:spTree>
    <p:extLst>
      <p:ext uri="{BB962C8B-B14F-4D97-AF65-F5344CB8AC3E}">
        <p14:creationId xmlns:p14="http://schemas.microsoft.com/office/powerpoint/2010/main" val="7974380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36512" y="2099812"/>
            <a:ext cx="3036071" cy="3005588"/>
          </a:xfrm>
          <a:prstGeom prst="rect">
            <a:avLst/>
          </a:prstGeom>
        </p:spPr>
      </p:pic>
      <p:sp>
        <p:nvSpPr>
          <p:cNvPr id="2" name="Title 1"/>
          <p:cNvSpPr>
            <a:spLocks noGrp="1"/>
          </p:cNvSpPr>
          <p:nvPr>
            <p:ph type="title"/>
          </p:nvPr>
        </p:nvSpPr>
        <p:spPr/>
        <p:txBody>
          <a:bodyPr/>
          <a:lstStyle/>
          <a:p>
            <a:r>
              <a:rPr lang="en-US" dirty="0" smtClean="0"/>
              <a:t>Case 2: Physical Examination:</a:t>
            </a:r>
            <a:endParaRPr lang="en-US" dirty="0"/>
          </a:p>
        </p:txBody>
      </p:sp>
      <p:sp>
        <p:nvSpPr>
          <p:cNvPr id="3" name="Content Placeholder 2"/>
          <p:cNvSpPr>
            <a:spLocks noGrp="1"/>
          </p:cNvSpPr>
          <p:nvPr>
            <p:ph idx="1"/>
          </p:nvPr>
        </p:nvSpPr>
        <p:spPr>
          <a:xfrm>
            <a:off x="459377" y="1362891"/>
            <a:ext cx="5715000" cy="5486400"/>
          </a:xfrm>
        </p:spPr>
        <p:txBody>
          <a:bodyPr>
            <a:normAutofit fontScale="92500" lnSpcReduction="10000"/>
          </a:bodyPr>
          <a:lstStyle/>
          <a:p>
            <a:pPr lvl="0"/>
            <a:r>
              <a:rPr lang="en-US" sz="1900" b="1" u="sng" dirty="0">
                <a:solidFill>
                  <a:prstClr val="black"/>
                </a:solidFill>
              </a:rPr>
              <a:t>General inspection:</a:t>
            </a:r>
          </a:p>
          <a:p>
            <a:pPr marL="0" lvl="0" indent="0">
              <a:buNone/>
            </a:pPr>
            <a:r>
              <a:rPr lang="en-US" sz="1900" dirty="0">
                <a:solidFill>
                  <a:prstClr val="black"/>
                </a:solidFill>
              </a:rPr>
              <a:t>The patient is sitting comfortably on the chair and doesn't seem to be in any distress.</a:t>
            </a:r>
            <a:endParaRPr lang="en-US" sz="1900" b="1" u="sng" dirty="0">
              <a:solidFill>
                <a:prstClr val="black"/>
              </a:solidFill>
            </a:endParaRPr>
          </a:p>
          <a:p>
            <a:pPr lvl="0"/>
            <a:r>
              <a:rPr lang="en-US" sz="1900" b="1" u="sng" dirty="0">
                <a:solidFill>
                  <a:prstClr val="black"/>
                </a:solidFill>
              </a:rPr>
              <a:t>Vital Signs: </a:t>
            </a:r>
            <a:endParaRPr lang="en-US" sz="1900" dirty="0">
              <a:solidFill>
                <a:prstClr val="black"/>
              </a:solidFill>
            </a:endParaRPr>
          </a:p>
          <a:p>
            <a:pPr marL="0" lvl="0" indent="0">
              <a:buNone/>
            </a:pPr>
            <a:r>
              <a:rPr lang="en-US" sz="1900" dirty="0">
                <a:solidFill>
                  <a:prstClr val="black"/>
                </a:solidFill>
              </a:rPr>
              <a:t> </a:t>
            </a:r>
            <a:r>
              <a:rPr lang="en-US" sz="2000" dirty="0">
                <a:solidFill>
                  <a:prstClr val="black"/>
                </a:solidFill>
              </a:rPr>
              <a:t>HR:65, RR:17, BP:126/75, Temp:36.4, and her BMI was 32 kg/m</a:t>
            </a:r>
            <a:r>
              <a:rPr lang="en-US" sz="2000" baseline="30000" dirty="0">
                <a:solidFill>
                  <a:prstClr val="black"/>
                </a:solidFill>
              </a:rPr>
              <a:t>2</a:t>
            </a:r>
            <a:r>
              <a:rPr lang="en-US" sz="2000" dirty="0">
                <a:solidFill>
                  <a:prstClr val="black"/>
                </a:solidFill>
              </a:rPr>
              <a:t>.</a:t>
            </a:r>
          </a:p>
          <a:p>
            <a:pPr lvl="0"/>
            <a:r>
              <a:rPr lang="en-US" sz="1900" b="1" u="sng" dirty="0" smtClean="0">
                <a:solidFill>
                  <a:prstClr val="black"/>
                </a:solidFill>
              </a:rPr>
              <a:t>Head </a:t>
            </a:r>
            <a:r>
              <a:rPr lang="en-US" sz="1900" b="1" u="sng" dirty="0">
                <a:solidFill>
                  <a:prstClr val="black"/>
                </a:solidFill>
              </a:rPr>
              <a:t>&amp; Neck:</a:t>
            </a:r>
          </a:p>
          <a:p>
            <a:pPr marL="0" lvl="0" indent="0">
              <a:buNone/>
            </a:pPr>
            <a:r>
              <a:rPr lang="en-US" sz="1900" dirty="0">
                <a:solidFill>
                  <a:prstClr val="black"/>
                </a:solidFill>
              </a:rPr>
              <a:t>There doesn't seem to be any tenderness or swellings.</a:t>
            </a:r>
          </a:p>
          <a:p>
            <a:pPr lvl="0"/>
            <a:r>
              <a:rPr lang="en-US" sz="1900" b="1" u="sng" dirty="0">
                <a:solidFill>
                  <a:prstClr val="black"/>
                </a:solidFill>
              </a:rPr>
              <a:t>Ear, Nose, and Mouth:</a:t>
            </a:r>
          </a:p>
          <a:p>
            <a:pPr marL="0" lvl="0" indent="0">
              <a:buNone/>
            </a:pPr>
            <a:r>
              <a:rPr lang="en-US" sz="1900" dirty="0">
                <a:solidFill>
                  <a:prstClr val="black"/>
                </a:solidFill>
              </a:rPr>
              <a:t>Nothing significant</a:t>
            </a:r>
          </a:p>
          <a:p>
            <a:pPr lvl="0"/>
            <a:r>
              <a:rPr lang="en-US" sz="1900" b="1" u="sng" dirty="0">
                <a:solidFill>
                  <a:prstClr val="black"/>
                </a:solidFill>
              </a:rPr>
              <a:t>Eye:</a:t>
            </a:r>
          </a:p>
          <a:p>
            <a:pPr marL="0" lvl="0" indent="0">
              <a:buNone/>
            </a:pPr>
            <a:r>
              <a:rPr lang="en-US" sz="2000" dirty="0" smtClean="0">
                <a:solidFill>
                  <a:prstClr val="black"/>
                </a:solidFill>
              </a:rPr>
              <a:t>Horizontal diplopia on </a:t>
            </a:r>
            <a:r>
              <a:rPr lang="en-US" sz="2000" dirty="0">
                <a:solidFill>
                  <a:prstClr val="black"/>
                </a:solidFill>
              </a:rPr>
              <a:t>ocular motility test, decrease peripheral vision on confrontation test, and papilledema on Fundoscopy.</a:t>
            </a:r>
          </a:p>
          <a:p>
            <a:pPr lvl="0"/>
            <a:r>
              <a:rPr lang="en-US" sz="1900" b="1" u="sng" dirty="0" smtClean="0">
                <a:solidFill>
                  <a:prstClr val="black"/>
                </a:solidFill>
              </a:rPr>
              <a:t>Neurological </a:t>
            </a:r>
            <a:r>
              <a:rPr lang="en-US" sz="1900" b="1" u="sng" dirty="0">
                <a:solidFill>
                  <a:prstClr val="black"/>
                </a:solidFill>
              </a:rPr>
              <a:t>examination:</a:t>
            </a:r>
          </a:p>
          <a:p>
            <a:pPr marL="0" lvl="0" indent="0">
              <a:buNone/>
            </a:pPr>
            <a:r>
              <a:rPr lang="en-US" sz="1900" dirty="0">
                <a:solidFill>
                  <a:prstClr val="black"/>
                </a:solidFill>
              </a:rPr>
              <a:t>A full Neurological examination was carried out but with no significant </a:t>
            </a:r>
            <a:r>
              <a:rPr lang="en-US" sz="1900" dirty="0" smtClean="0">
                <a:solidFill>
                  <a:prstClr val="black"/>
                </a:solidFill>
              </a:rPr>
              <a:t>findings.</a:t>
            </a:r>
            <a:endParaRPr lang="en-US" sz="1900" dirty="0">
              <a:solidFill>
                <a:prstClr val="black"/>
              </a:solidFill>
            </a:endParaRPr>
          </a:p>
          <a:p>
            <a:pPr marL="0" lvl="0" indent="0">
              <a:buNone/>
            </a:pPr>
            <a:endParaRPr lang="en-US" dirty="0">
              <a:solidFill>
                <a:prstClr val="black"/>
              </a:solidFill>
            </a:endParaRPr>
          </a:p>
          <a:p>
            <a:endParaRPr lang="en-US" dirty="0"/>
          </a:p>
        </p:txBody>
      </p:sp>
    </p:spTree>
    <p:extLst>
      <p:ext uri="{BB962C8B-B14F-4D97-AF65-F5344CB8AC3E}">
        <p14:creationId xmlns:p14="http://schemas.microsoft.com/office/powerpoint/2010/main" val="7761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anim calcmode="lin" valueType="num">
                                      <p:cBhvr>
                                        <p:cTn id="63" dur="1000" fill="hold"/>
                                        <p:tgtEl>
                                          <p:spTgt spid="4"/>
                                        </p:tgtEl>
                                        <p:attrNameLst>
                                          <p:attrName>ppt_x</p:attrName>
                                        </p:attrNameLst>
                                      </p:cBhvr>
                                      <p:tavLst>
                                        <p:tav tm="0">
                                          <p:val>
                                            <p:strVal val="#ppt_x"/>
                                          </p:val>
                                        </p:tav>
                                        <p:tav tm="100000">
                                          <p:val>
                                            <p:strVal val="#ppt_x"/>
                                          </p:val>
                                        </p:tav>
                                      </p:tavLst>
                                    </p:anim>
                                    <p:anim calcmode="lin" valueType="num">
                                      <p:cBhvr>
                                        <p:cTn id="6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Effect transition="in" filter="fade">
                                      <p:cBhvr>
                                        <p:cTn id="69" dur="1000"/>
                                        <p:tgtEl>
                                          <p:spTgt spid="3">
                                            <p:txEl>
                                              <p:pRg st="9" end="9"/>
                                            </p:txEl>
                                          </p:spTgt>
                                        </p:tgtEl>
                                      </p:cBhvr>
                                    </p:animEffect>
                                    <p:anim calcmode="lin" valueType="num">
                                      <p:cBhvr>
                                        <p:cTn id="7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3">
                                            <p:txEl>
                                              <p:pRg st="10" end="10"/>
                                            </p:txEl>
                                          </p:spTgt>
                                        </p:tgtEl>
                                        <p:attrNameLst>
                                          <p:attrName>style.visibility</p:attrName>
                                        </p:attrNameLst>
                                      </p:cBhvr>
                                      <p:to>
                                        <p:strVal val="visible"/>
                                      </p:to>
                                    </p:set>
                                    <p:animEffect transition="in" filter="fade">
                                      <p:cBhvr>
                                        <p:cTn id="76" dur="1000"/>
                                        <p:tgtEl>
                                          <p:spTgt spid="3">
                                            <p:txEl>
                                              <p:pRg st="10" end="10"/>
                                            </p:txEl>
                                          </p:spTgt>
                                        </p:tgtEl>
                                      </p:cBhvr>
                                    </p:animEffect>
                                    <p:anim calcmode="lin" valueType="num">
                                      <p:cBhvr>
                                        <p:cTn id="7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
                                            <p:txEl>
                                              <p:pRg st="11" end="11"/>
                                            </p:txEl>
                                          </p:spTgt>
                                        </p:tgtEl>
                                        <p:attrNameLst>
                                          <p:attrName>style.visibility</p:attrName>
                                        </p:attrNameLst>
                                      </p:cBhvr>
                                      <p:to>
                                        <p:strVal val="visible"/>
                                      </p:to>
                                    </p:set>
                                    <p:animEffect transition="in" filter="fade">
                                      <p:cBhvr>
                                        <p:cTn id="81" dur="1000"/>
                                        <p:tgtEl>
                                          <p:spTgt spid="3">
                                            <p:txEl>
                                              <p:pRg st="11" end="11"/>
                                            </p:txEl>
                                          </p:spTgt>
                                        </p:tgtEl>
                                      </p:cBhvr>
                                    </p:animEffect>
                                    <p:anim calcmode="lin" valueType="num">
                                      <p:cBhvr>
                                        <p:cTn id="8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36512" y="2099812"/>
            <a:ext cx="3036071" cy="3005588"/>
          </a:xfrm>
          <a:prstGeom prst="rect">
            <a:avLst/>
          </a:prstGeom>
        </p:spPr>
      </p:pic>
      <p:sp>
        <p:nvSpPr>
          <p:cNvPr id="2" name="Title 1"/>
          <p:cNvSpPr>
            <a:spLocks noGrp="1"/>
          </p:cNvSpPr>
          <p:nvPr>
            <p:ph type="title"/>
          </p:nvPr>
        </p:nvSpPr>
        <p:spPr/>
        <p:txBody>
          <a:bodyPr/>
          <a:lstStyle/>
          <a:p>
            <a:r>
              <a:rPr lang="en-US" dirty="0" smtClean="0"/>
              <a:t>Case 2: Physical Examination:</a:t>
            </a:r>
            <a:endParaRPr lang="en-US" dirty="0"/>
          </a:p>
        </p:txBody>
      </p:sp>
      <p:sp>
        <p:nvSpPr>
          <p:cNvPr id="3" name="Content Placeholder 2"/>
          <p:cNvSpPr>
            <a:spLocks noGrp="1"/>
          </p:cNvSpPr>
          <p:nvPr>
            <p:ph idx="1"/>
          </p:nvPr>
        </p:nvSpPr>
        <p:spPr>
          <a:xfrm>
            <a:off x="459377" y="1362891"/>
            <a:ext cx="5715000" cy="5486400"/>
          </a:xfrm>
        </p:spPr>
        <p:txBody>
          <a:bodyPr>
            <a:normAutofit fontScale="92500" lnSpcReduction="10000"/>
          </a:bodyPr>
          <a:lstStyle/>
          <a:p>
            <a:pPr lvl="0"/>
            <a:r>
              <a:rPr lang="en-US" sz="1900" b="1" u="sng" dirty="0">
                <a:solidFill>
                  <a:prstClr val="black"/>
                </a:solidFill>
              </a:rPr>
              <a:t>General inspection:</a:t>
            </a:r>
          </a:p>
          <a:p>
            <a:pPr marL="0" lvl="0" indent="0">
              <a:buNone/>
            </a:pPr>
            <a:r>
              <a:rPr lang="en-US" sz="1900" dirty="0">
                <a:solidFill>
                  <a:prstClr val="black"/>
                </a:solidFill>
              </a:rPr>
              <a:t>The patient is sitting comfortably on the chair and doesn't seem to be in any distress.</a:t>
            </a:r>
            <a:endParaRPr lang="en-US" sz="1900" b="1" u="sng" dirty="0">
              <a:solidFill>
                <a:prstClr val="black"/>
              </a:solidFill>
            </a:endParaRPr>
          </a:p>
          <a:p>
            <a:pPr lvl="0"/>
            <a:r>
              <a:rPr lang="en-US" sz="1900" b="1" u="sng" dirty="0">
                <a:solidFill>
                  <a:prstClr val="black"/>
                </a:solidFill>
              </a:rPr>
              <a:t>Vital Signs: </a:t>
            </a:r>
            <a:endParaRPr lang="en-US" sz="1900" dirty="0">
              <a:solidFill>
                <a:prstClr val="black"/>
              </a:solidFill>
            </a:endParaRPr>
          </a:p>
          <a:p>
            <a:pPr marL="0" lvl="0" indent="0">
              <a:buNone/>
            </a:pPr>
            <a:r>
              <a:rPr lang="en-US" sz="1900" dirty="0">
                <a:solidFill>
                  <a:prstClr val="black"/>
                </a:solidFill>
              </a:rPr>
              <a:t> </a:t>
            </a:r>
            <a:r>
              <a:rPr lang="en-US" sz="2000" dirty="0">
                <a:solidFill>
                  <a:prstClr val="black"/>
                </a:solidFill>
              </a:rPr>
              <a:t>HR:65, RR:17, BP:126/75, Temp:36.4, and her BMI was 32 kg/m</a:t>
            </a:r>
            <a:r>
              <a:rPr lang="en-US" sz="2000" baseline="30000" dirty="0">
                <a:solidFill>
                  <a:prstClr val="black"/>
                </a:solidFill>
              </a:rPr>
              <a:t>2</a:t>
            </a:r>
            <a:r>
              <a:rPr lang="en-US" sz="2000" dirty="0">
                <a:solidFill>
                  <a:prstClr val="black"/>
                </a:solidFill>
              </a:rPr>
              <a:t>.</a:t>
            </a:r>
          </a:p>
          <a:p>
            <a:pPr lvl="0"/>
            <a:r>
              <a:rPr lang="en-US" sz="1900" b="1" u="sng" dirty="0" smtClean="0">
                <a:solidFill>
                  <a:prstClr val="black"/>
                </a:solidFill>
              </a:rPr>
              <a:t>Head </a:t>
            </a:r>
            <a:r>
              <a:rPr lang="en-US" sz="1900" b="1" u="sng" dirty="0">
                <a:solidFill>
                  <a:prstClr val="black"/>
                </a:solidFill>
              </a:rPr>
              <a:t>&amp; Neck:</a:t>
            </a:r>
          </a:p>
          <a:p>
            <a:pPr marL="0" lvl="0" indent="0">
              <a:buNone/>
            </a:pPr>
            <a:r>
              <a:rPr lang="en-US" sz="1900" dirty="0">
                <a:solidFill>
                  <a:prstClr val="black"/>
                </a:solidFill>
              </a:rPr>
              <a:t>There doesn't seem to be any tenderness or swellings.</a:t>
            </a:r>
          </a:p>
          <a:p>
            <a:pPr lvl="0"/>
            <a:r>
              <a:rPr lang="en-US" sz="1900" b="1" u="sng" dirty="0">
                <a:solidFill>
                  <a:prstClr val="black"/>
                </a:solidFill>
              </a:rPr>
              <a:t>Ear, Nose, and Mouth:</a:t>
            </a:r>
          </a:p>
          <a:p>
            <a:pPr marL="0" lvl="0" indent="0">
              <a:buNone/>
            </a:pPr>
            <a:r>
              <a:rPr lang="en-US" sz="1900" dirty="0">
                <a:solidFill>
                  <a:prstClr val="black"/>
                </a:solidFill>
              </a:rPr>
              <a:t>Nothing significant</a:t>
            </a:r>
          </a:p>
          <a:p>
            <a:pPr lvl="0"/>
            <a:r>
              <a:rPr lang="en-US" sz="1900" b="1" u="sng" dirty="0">
                <a:solidFill>
                  <a:prstClr val="black"/>
                </a:solidFill>
              </a:rPr>
              <a:t>Eye:</a:t>
            </a:r>
          </a:p>
          <a:p>
            <a:pPr marL="0" lvl="0" indent="0">
              <a:buNone/>
            </a:pPr>
            <a:r>
              <a:rPr lang="en-US" sz="2000" dirty="0" smtClean="0">
                <a:solidFill>
                  <a:srgbClr val="FF0000"/>
                </a:solidFill>
              </a:rPr>
              <a:t>Horizontal diplopia </a:t>
            </a:r>
            <a:r>
              <a:rPr lang="en-US" sz="2000" dirty="0" smtClean="0">
                <a:solidFill>
                  <a:prstClr val="black"/>
                </a:solidFill>
              </a:rPr>
              <a:t>on </a:t>
            </a:r>
            <a:r>
              <a:rPr lang="en-US" sz="2000" dirty="0">
                <a:solidFill>
                  <a:prstClr val="black"/>
                </a:solidFill>
              </a:rPr>
              <a:t>ocular motility test, decrease peripheral vision on confrontation test, and </a:t>
            </a:r>
            <a:r>
              <a:rPr lang="en-US" sz="2000" dirty="0">
                <a:solidFill>
                  <a:srgbClr val="FF0000"/>
                </a:solidFill>
              </a:rPr>
              <a:t>papilledema</a:t>
            </a:r>
            <a:r>
              <a:rPr lang="en-US" sz="2000" dirty="0">
                <a:solidFill>
                  <a:prstClr val="black"/>
                </a:solidFill>
              </a:rPr>
              <a:t> on Fundoscopy.</a:t>
            </a:r>
          </a:p>
          <a:p>
            <a:pPr lvl="0"/>
            <a:r>
              <a:rPr lang="en-US" sz="1900" b="1" u="sng" dirty="0" smtClean="0">
                <a:solidFill>
                  <a:prstClr val="black"/>
                </a:solidFill>
              </a:rPr>
              <a:t>Neurological </a:t>
            </a:r>
            <a:r>
              <a:rPr lang="en-US" sz="1900" b="1" u="sng" dirty="0">
                <a:solidFill>
                  <a:prstClr val="black"/>
                </a:solidFill>
              </a:rPr>
              <a:t>examination:</a:t>
            </a:r>
          </a:p>
          <a:p>
            <a:pPr marL="0" lvl="0" indent="0">
              <a:buNone/>
            </a:pPr>
            <a:r>
              <a:rPr lang="en-US" sz="1900" dirty="0">
                <a:solidFill>
                  <a:prstClr val="black"/>
                </a:solidFill>
              </a:rPr>
              <a:t>A full Neurological examination was carried out but with no significant </a:t>
            </a:r>
            <a:r>
              <a:rPr lang="en-US" sz="1900" dirty="0" smtClean="0">
                <a:solidFill>
                  <a:prstClr val="black"/>
                </a:solidFill>
              </a:rPr>
              <a:t>findings.</a:t>
            </a:r>
            <a:endParaRPr lang="en-US" sz="1900" dirty="0">
              <a:solidFill>
                <a:prstClr val="black"/>
              </a:solidFill>
            </a:endParaRPr>
          </a:p>
          <a:p>
            <a:pPr marL="0" lvl="0" indent="0">
              <a:buNone/>
            </a:pPr>
            <a:endParaRPr lang="en-US" dirty="0">
              <a:solidFill>
                <a:prstClr val="black"/>
              </a:solidFill>
            </a:endParaRPr>
          </a:p>
          <a:p>
            <a:endParaRPr lang="en-US" dirty="0"/>
          </a:p>
        </p:txBody>
      </p:sp>
    </p:spTree>
    <p:extLst>
      <p:ext uri="{BB962C8B-B14F-4D97-AF65-F5344CB8AC3E}">
        <p14:creationId xmlns:p14="http://schemas.microsoft.com/office/powerpoint/2010/main" val="20938571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Investigations: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a:lnSpc>
                <a:spcPct val="150000"/>
              </a:lnSpc>
            </a:pPr>
            <a:r>
              <a:rPr lang="en-US" sz="2000" dirty="0" smtClean="0"/>
              <a:t>An MRI was done.</a:t>
            </a:r>
          </a:p>
          <a:p>
            <a:pPr>
              <a:lnSpc>
                <a:spcPct val="150000"/>
              </a:lnSpc>
            </a:pPr>
            <a:endParaRPr lang="en-US" sz="2000" dirty="0"/>
          </a:p>
          <a:p>
            <a:pPr>
              <a:lnSpc>
                <a:spcPct val="150000"/>
              </a:lnSpc>
            </a:pPr>
            <a:r>
              <a:rPr lang="en-US" sz="2000" dirty="0" smtClean="0"/>
              <a:t>Lumbar Puncture:</a:t>
            </a:r>
          </a:p>
          <a:p>
            <a:pPr lvl="1">
              <a:lnSpc>
                <a:spcPct val="150000"/>
              </a:lnSpc>
            </a:pPr>
            <a:r>
              <a:rPr lang="en-US" sz="1600" dirty="0" smtClean="0"/>
              <a:t>Pressure: 27 CmH2O</a:t>
            </a:r>
          </a:p>
          <a:p>
            <a:pPr lvl="1">
              <a:lnSpc>
                <a:spcPct val="150000"/>
              </a:lnSpc>
            </a:pPr>
            <a:r>
              <a:rPr lang="en-US" sz="1600" dirty="0" smtClean="0"/>
              <a:t>Clear in apperance</a:t>
            </a:r>
          </a:p>
          <a:p>
            <a:pPr lvl="1">
              <a:lnSpc>
                <a:spcPct val="150000"/>
              </a:lnSpc>
            </a:pPr>
            <a:r>
              <a:rPr lang="en-US" sz="1600" dirty="0" smtClean="0"/>
              <a:t>Protein: 0.35 g/L</a:t>
            </a:r>
          </a:p>
          <a:p>
            <a:pPr lvl="1">
              <a:lnSpc>
                <a:spcPct val="150000"/>
              </a:lnSpc>
            </a:pPr>
            <a:r>
              <a:rPr lang="en-US" sz="1600" dirty="0" smtClean="0"/>
              <a:t>Glucose: 3 mmol/L</a:t>
            </a:r>
          </a:p>
          <a:p>
            <a:pPr lvl="1">
              <a:lnSpc>
                <a:spcPct val="150000"/>
              </a:lnSpc>
            </a:pPr>
            <a:r>
              <a:rPr lang="en-US" sz="1600" dirty="0" smtClean="0"/>
              <a:t>Glucose CSF/Serum Ratio: 0.6</a:t>
            </a:r>
          </a:p>
          <a:p>
            <a:pPr lvl="1">
              <a:lnSpc>
                <a:spcPct val="150000"/>
              </a:lnSpc>
            </a:pPr>
            <a:r>
              <a:rPr lang="en-US" sz="1600" dirty="0" smtClean="0"/>
              <a:t>WBC: &lt;3</a:t>
            </a:r>
          </a:p>
          <a:p>
            <a:endParaRPr lang="en-US" sz="20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0417" y="1600200"/>
            <a:ext cx="3733800" cy="3733800"/>
          </a:xfrm>
          <a:prstGeom prst="rect">
            <a:avLst/>
          </a:prstGeom>
        </p:spPr>
      </p:pic>
    </p:spTree>
    <p:extLst>
      <p:ext uri="{BB962C8B-B14F-4D97-AF65-F5344CB8AC3E}">
        <p14:creationId xmlns:p14="http://schemas.microsoft.com/office/powerpoint/2010/main" val="5694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2: </a:t>
            </a:r>
            <a:r>
              <a:rPr lang="en-US" dirty="0" smtClean="0"/>
              <a:t>Other routine investigations</a:t>
            </a:r>
            <a:r>
              <a:rPr lang="en-US" dirty="0"/>
              <a:t>:</a:t>
            </a:r>
          </a:p>
        </p:txBody>
      </p:sp>
      <p:sp>
        <p:nvSpPr>
          <p:cNvPr id="3" name="Content Placeholder 2"/>
          <p:cNvSpPr>
            <a:spLocks noGrp="1"/>
          </p:cNvSpPr>
          <p:nvPr>
            <p:ph idx="1"/>
          </p:nvPr>
        </p:nvSpPr>
        <p:spPr/>
        <p:txBody>
          <a:bodyPr>
            <a:normAutofit/>
          </a:bodyPr>
          <a:lstStyle/>
          <a:p>
            <a:pPr>
              <a:lnSpc>
                <a:spcPct val="150000"/>
              </a:lnSpc>
            </a:pPr>
            <a:r>
              <a:rPr lang="en-US" dirty="0"/>
              <a:t>Complete blood count (CBC)</a:t>
            </a:r>
          </a:p>
          <a:p>
            <a:pPr>
              <a:lnSpc>
                <a:spcPct val="150000"/>
              </a:lnSpc>
            </a:pPr>
            <a:r>
              <a:rPr lang="en-US" dirty="0"/>
              <a:t>Erythrocyte sedimentation rate (ESR)</a:t>
            </a:r>
          </a:p>
          <a:p>
            <a:pPr>
              <a:lnSpc>
                <a:spcPct val="150000"/>
              </a:lnSpc>
            </a:pPr>
            <a:r>
              <a:rPr lang="en-US" dirty="0"/>
              <a:t>Serum iron and iron-binding capacity</a:t>
            </a:r>
          </a:p>
          <a:p>
            <a:pPr>
              <a:lnSpc>
                <a:spcPct val="150000"/>
              </a:lnSpc>
            </a:pPr>
            <a:r>
              <a:rPr lang="en-US" dirty="0"/>
              <a:t>Antinuclear antigen (ANA) profile (eg, anti-dsDNA and anti-ssDNA)</a:t>
            </a:r>
          </a:p>
          <a:p>
            <a:pPr>
              <a:lnSpc>
                <a:spcPct val="150000"/>
              </a:lnSpc>
            </a:pPr>
            <a:r>
              <a:rPr lang="en-US" dirty="0"/>
              <a:t>Full procoagulant profile</a:t>
            </a:r>
          </a:p>
          <a:p>
            <a:pPr>
              <a:lnSpc>
                <a:spcPct val="150000"/>
              </a:lnSpc>
            </a:pPr>
            <a:endParaRPr lang="en-US" dirty="0"/>
          </a:p>
        </p:txBody>
      </p:sp>
    </p:spTree>
    <p:extLst>
      <p:ext uri="{BB962C8B-B14F-4D97-AF65-F5344CB8AC3E}">
        <p14:creationId xmlns:p14="http://schemas.microsoft.com/office/powerpoint/2010/main" val="19094179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Diagnosis :</a:t>
            </a:r>
            <a:endParaRPr lang="en-US" dirty="0"/>
          </a:p>
        </p:txBody>
      </p:sp>
      <p:sp>
        <p:nvSpPr>
          <p:cNvPr id="3" name="Content Placeholder 2"/>
          <p:cNvSpPr>
            <a:spLocks noGrp="1"/>
          </p:cNvSpPr>
          <p:nvPr>
            <p:ph idx="1"/>
          </p:nvPr>
        </p:nvSpPr>
        <p:spPr/>
        <p:txBody>
          <a:bodyPr/>
          <a:lstStyle/>
          <a:p>
            <a:r>
              <a:rPr lang="en-US" dirty="0" smtClean="0"/>
              <a:t>Most likely diagnosis:</a:t>
            </a:r>
          </a:p>
          <a:p>
            <a:pPr marL="457200" lvl="1" indent="0" algn="ctr">
              <a:buNone/>
            </a:pPr>
            <a:r>
              <a:rPr lang="en-US" sz="2000" b="1" dirty="0" smtClean="0"/>
              <a:t>Ideopathic Intracranial Hypertension</a:t>
            </a:r>
            <a:r>
              <a:rPr lang="en-US" dirty="0" smtClean="0"/>
              <a:t>, </a:t>
            </a:r>
          </a:p>
          <a:p>
            <a:pPr marL="457200" lvl="1" indent="0" algn="ctr">
              <a:buNone/>
            </a:pPr>
            <a:r>
              <a:rPr lang="en-US" sz="2000" dirty="0" smtClean="0"/>
              <a:t>A.K.A Pseudotumor Cerebri or Benign Intracranial Hypertension </a:t>
            </a:r>
          </a:p>
          <a:p>
            <a:pPr marL="457200" lvl="1" indent="0">
              <a:buNone/>
            </a:pPr>
            <a:endParaRPr lang="en-US" sz="2000" dirty="0"/>
          </a:p>
          <a:p>
            <a:pPr marL="1200150" lvl="2"/>
            <a:endParaRPr lang="en-US" sz="1600" dirty="0" smtClean="0"/>
          </a:p>
          <a:p>
            <a:pPr marL="400050"/>
            <a:r>
              <a:rPr lang="en-US" sz="2400" dirty="0"/>
              <a:t>How </a:t>
            </a:r>
            <a:r>
              <a:rPr lang="en-US" sz="2400" dirty="0" smtClean="0"/>
              <a:t>would </a:t>
            </a:r>
            <a:r>
              <a:rPr lang="en-US" sz="2400" dirty="0"/>
              <a:t>you manage this patient?</a:t>
            </a:r>
          </a:p>
          <a:p>
            <a:pPr marL="400050"/>
            <a:endParaRPr lang="en-US" sz="2400" dirty="0"/>
          </a:p>
        </p:txBody>
      </p:sp>
    </p:spTree>
    <p:extLst>
      <p:ext uri="{BB962C8B-B14F-4D97-AF65-F5344CB8AC3E}">
        <p14:creationId xmlns:p14="http://schemas.microsoft.com/office/powerpoint/2010/main" val="264629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Management:</a:t>
            </a:r>
            <a:endParaRPr lang="en-US" dirty="0"/>
          </a:p>
        </p:txBody>
      </p:sp>
      <p:sp>
        <p:nvSpPr>
          <p:cNvPr id="3" name="Content Placeholder 2"/>
          <p:cNvSpPr>
            <a:spLocks noGrp="1"/>
          </p:cNvSpPr>
          <p:nvPr>
            <p:ph idx="1"/>
          </p:nvPr>
        </p:nvSpPr>
        <p:spPr/>
        <p:txBody>
          <a:bodyPr>
            <a:normAutofit/>
          </a:bodyPr>
          <a:lstStyle/>
          <a:p>
            <a:pPr marL="971550" lvl="1" indent="-457200">
              <a:lnSpc>
                <a:spcPct val="150000"/>
              </a:lnSpc>
              <a:buFont typeface="+mj-lt"/>
              <a:buAutoNum type="arabicPeriod"/>
            </a:pPr>
            <a:r>
              <a:rPr lang="en-US" sz="2000" dirty="0" smtClean="0"/>
              <a:t>Referral </a:t>
            </a:r>
            <a:r>
              <a:rPr lang="en-US" sz="2000" dirty="0"/>
              <a:t>to neurologist</a:t>
            </a:r>
          </a:p>
          <a:p>
            <a:pPr marL="971550" lvl="1" indent="-457200">
              <a:lnSpc>
                <a:spcPct val="150000"/>
              </a:lnSpc>
              <a:buFont typeface="+mj-lt"/>
              <a:buAutoNum type="arabicPeriod"/>
            </a:pPr>
            <a:r>
              <a:rPr lang="en-US" sz="2000" dirty="0"/>
              <a:t>Educate patient regarding:</a:t>
            </a:r>
          </a:p>
          <a:p>
            <a:pPr marL="1200150" lvl="2">
              <a:lnSpc>
                <a:spcPct val="150000"/>
              </a:lnSpc>
            </a:pPr>
            <a:r>
              <a:rPr lang="en-US" sz="1800" dirty="0"/>
              <a:t>Nature of the disease </a:t>
            </a:r>
          </a:p>
          <a:p>
            <a:pPr marL="1200150" lvl="2">
              <a:lnSpc>
                <a:spcPct val="150000"/>
              </a:lnSpc>
            </a:pPr>
            <a:r>
              <a:rPr lang="en-US" sz="1800" dirty="0"/>
              <a:t>Avoiding possible causative drug</a:t>
            </a:r>
          </a:p>
          <a:p>
            <a:pPr marL="1200150" lvl="2">
              <a:lnSpc>
                <a:spcPct val="150000"/>
              </a:lnSpc>
            </a:pPr>
            <a:r>
              <a:rPr lang="en-US" sz="1800" dirty="0"/>
              <a:t>Weight loss benefit </a:t>
            </a:r>
          </a:p>
          <a:p>
            <a:pPr marL="1200150" lvl="2">
              <a:lnSpc>
                <a:spcPct val="150000"/>
              </a:lnSpc>
            </a:pPr>
            <a:r>
              <a:rPr lang="en-US" sz="1800" dirty="0"/>
              <a:t>Ophthalmic complications</a:t>
            </a:r>
          </a:p>
          <a:p>
            <a:endParaRPr lang="en-US" dirty="0"/>
          </a:p>
        </p:txBody>
      </p:sp>
    </p:spTree>
    <p:extLst>
      <p:ext uri="{BB962C8B-B14F-4D97-AF65-F5344CB8AC3E}">
        <p14:creationId xmlns:p14="http://schemas.microsoft.com/office/powerpoint/2010/main" val="381851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Ideopathic Intracranial Hypertension:</a:t>
            </a:r>
            <a:endParaRPr lang="en-US" dirty="0"/>
          </a:p>
        </p:txBody>
      </p:sp>
      <p:sp>
        <p:nvSpPr>
          <p:cNvPr id="3" name="Content Placeholder 2"/>
          <p:cNvSpPr>
            <a:spLocks noGrp="1"/>
          </p:cNvSpPr>
          <p:nvPr>
            <p:ph idx="1"/>
          </p:nvPr>
        </p:nvSpPr>
        <p:spPr>
          <a:xfrm>
            <a:off x="457200" y="1600200"/>
            <a:ext cx="8229600" cy="5181600"/>
          </a:xfrm>
        </p:spPr>
        <p:txBody>
          <a:bodyPr>
            <a:normAutofit fontScale="62500" lnSpcReduction="20000"/>
          </a:bodyPr>
          <a:lstStyle/>
          <a:p>
            <a:pPr>
              <a:lnSpc>
                <a:spcPct val="120000"/>
              </a:lnSpc>
            </a:pPr>
            <a:r>
              <a:rPr lang="en-US" sz="3800" dirty="0" smtClean="0"/>
              <a:t>Common in obese women of childbearing age.</a:t>
            </a:r>
          </a:p>
          <a:p>
            <a:pPr>
              <a:lnSpc>
                <a:spcPct val="120000"/>
              </a:lnSpc>
            </a:pPr>
            <a:r>
              <a:rPr lang="en-US" sz="3800" dirty="0"/>
              <a:t>Patients </a:t>
            </a:r>
            <a:r>
              <a:rPr lang="en-US" sz="3800" dirty="0" smtClean="0"/>
              <a:t>usually present </a:t>
            </a:r>
            <a:r>
              <a:rPr lang="en-US" sz="3800" dirty="0"/>
              <a:t>with symptoms related to increased ICP and papilledema</a:t>
            </a:r>
            <a:r>
              <a:rPr lang="en-US" sz="3800" dirty="0" smtClean="0"/>
              <a:t>.</a:t>
            </a:r>
          </a:p>
          <a:p>
            <a:pPr>
              <a:lnSpc>
                <a:spcPct val="120000"/>
              </a:lnSpc>
            </a:pPr>
            <a:r>
              <a:rPr lang="en-US" sz="3800" dirty="0" smtClean="0"/>
              <a:t>Symptoms &amp; Signs may include: </a:t>
            </a:r>
          </a:p>
          <a:p>
            <a:pPr lvl="1">
              <a:lnSpc>
                <a:spcPct val="120000"/>
              </a:lnSpc>
            </a:pPr>
            <a:r>
              <a:rPr lang="en-US" sz="2900" dirty="0" smtClean="0"/>
              <a:t>Headaches</a:t>
            </a:r>
            <a:r>
              <a:rPr lang="en-US" sz="2900" dirty="0"/>
              <a:t>, typically nonspecific and varying in type, location, and </a:t>
            </a:r>
            <a:r>
              <a:rPr lang="en-US" sz="2900" dirty="0" smtClean="0"/>
              <a:t>frequency, </a:t>
            </a:r>
          </a:p>
          <a:p>
            <a:pPr lvl="1">
              <a:lnSpc>
                <a:spcPct val="120000"/>
              </a:lnSpc>
            </a:pPr>
            <a:r>
              <a:rPr lang="en-US" sz="2900" dirty="0" smtClean="0"/>
              <a:t>Diplopia</a:t>
            </a:r>
            <a:r>
              <a:rPr lang="en-US" sz="2900" dirty="0"/>
              <a:t>, usually horizontal but rarely </a:t>
            </a:r>
            <a:r>
              <a:rPr lang="en-US" sz="2900" dirty="0" smtClean="0"/>
              <a:t>vertical, </a:t>
            </a:r>
          </a:p>
          <a:p>
            <a:pPr lvl="1">
              <a:lnSpc>
                <a:spcPct val="120000"/>
              </a:lnSpc>
            </a:pPr>
            <a:r>
              <a:rPr lang="en-US" sz="2900" dirty="0" smtClean="0"/>
              <a:t>Pulsatile tinnitus, </a:t>
            </a:r>
          </a:p>
          <a:p>
            <a:pPr lvl="1">
              <a:lnSpc>
                <a:spcPct val="120000"/>
              </a:lnSpc>
            </a:pPr>
            <a:r>
              <a:rPr lang="en-US" sz="2900" dirty="0" smtClean="0"/>
              <a:t>Transient </a:t>
            </a:r>
            <a:r>
              <a:rPr lang="en-US" sz="2900" dirty="0"/>
              <a:t>visual obscurations, </a:t>
            </a:r>
            <a:r>
              <a:rPr lang="en-US" sz="2900" dirty="0" smtClean="0"/>
              <a:t>Progressive </a:t>
            </a:r>
            <a:r>
              <a:rPr lang="en-US" sz="2900" dirty="0"/>
              <a:t>loss of peripheral vision in one or both </a:t>
            </a:r>
            <a:r>
              <a:rPr lang="en-US" sz="2900" dirty="0" smtClean="0"/>
              <a:t>eyes, Blurring </a:t>
            </a:r>
            <a:r>
              <a:rPr lang="en-US" sz="2900" dirty="0"/>
              <a:t>and distortion </a:t>
            </a:r>
            <a:r>
              <a:rPr lang="en-US" sz="2900" dirty="0" smtClean="0"/>
              <a:t>of </a:t>
            </a:r>
            <a:r>
              <a:rPr lang="en-US" sz="2900" dirty="0"/>
              <a:t>central </a:t>
            </a:r>
            <a:r>
              <a:rPr lang="en-US" sz="2900" dirty="0" smtClean="0"/>
              <a:t>vision, Sudden </a:t>
            </a:r>
            <a:r>
              <a:rPr lang="en-US" sz="2900" dirty="0"/>
              <a:t>visual </a:t>
            </a:r>
            <a:r>
              <a:rPr lang="en-US" sz="2900" dirty="0" smtClean="0"/>
              <a:t>loss, </a:t>
            </a:r>
          </a:p>
          <a:p>
            <a:pPr lvl="1">
              <a:lnSpc>
                <a:spcPct val="120000"/>
              </a:lnSpc>
            </a:pPr>
            <a:r>
              <a:rPr lang="en-US" sz="2900" dirty="0" smtClean="0"/>
              <a:t>Other symptoms like dizziness</a:t>
            </a:r>
            <a:r>
              <a:rPr lang="en-US" sz="2900" dirty="0"/>
              <a:t>, nausea, vomiting, photopsias, and retrobulbar pain</a:t>
            </a:r>
            <a:r>
              <a:rPr lang="en-US" sz="2900" dirty="0" smtClean="0"/>
              <a:t>.</a:t>
            </a:r>
          </a:p>
          <a:p>
            <a:endParaRPr lang="en-US" sz="3500" dirty="0"/>
          </a:p>
          <a:p>
            <a:endParaRPr lang="en-US" dirty="0"/>
          </a:p>
        </p:txBody>
      </p:sp>
    </p:spTree>
    <p:extLst>
      <p:ext uri="{BB962C8B-B14F-4D97-AF65-F5344CB8AC3E}">
        <p14:creationId xmlns:p14="http://schemas.microsoft.com/office/powerpoint/2010/main" val="1158114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a:xfrm>
            <a:off x="914400" y="1690689"/>
            <a:ext cx="7315200" cy="4191000"/>
          </a:xfrm>
        </p:spPr>
        <p:txBody>
          <a:bodyPr>
            <a:normAutofit lnSpcReduction="10000"/>
          </a:bodyPr>
          <a:lstStyle/>
          <a:p>
            <a:pPr>
              <a:lnSpc>
                <a:spcPct val="160000"/>
              </a:lnSpc>
              <a:buFont typeface="Wingdings" panose="05000000000000000000" pitchFamily="2" charset="2"/>
              <a:buChar char="Ø"/>
            </a:pPr>
            <a:r>
              <a:rPr lang="en-US" dirty="0" smtClean="0"/>
              <a:t>Which of the following features presenting with headache does NOT indicate the need of neuroimaging?</a:t>
            </a:r>
          </a:p>
          <a:p>
            <a:pPr>
              <a:lnSpc>
                <a:spcPct val="160000"/>
              </a:lnSpc>
            </a:pPr>
            <a:endParaRPr lang="en-US" dirty="0" smtClean="0"/>
          </a:p>
          <a:p>
            <a:pPr marL="971550" lvl="1" indent="-514350">
              <a:lnSpc>
                <a:spcPct val="160000"/>
              </a:lnSpc>
              <a:buFont typeface="+mj-lt"/>
              <a:buAutoNum type="alphaLcParenR"/>
            </a:pPr>
            <a:r>
              <a:rPr lang="en-US" dirty="0" smtClean="0"/>
              <a:t>History of cancer.</a:t>
            </a:r>
          </a:p>
          <a:p>
            <a:pPr marL="971550" lvl="1" indent="-514350">
              <a:lnSpc>
                <a:spcPct val="160000"/>
              </a:lnSpc>
              <a:buFont typeface="+mj-lt"/>
              <a:buAutoNum type="alphaLcParenR"/>
            </a:pPr>
            <a:r>
              <a:rPr lang="en-US" dirty="0" smtClean="0"/>
              <a:t>Altered level of consciousness.</a:t>
            </a:r>
          </a:p>
          <a:p>
            <a:pPr marL="971550" lvl="1" indent="-514350">
              <a:lnSpc>
                <a:spcPct val="160000"/>
              </a:lnSpc>
              <a:buFont typeface="+mj-lt"/>
              <a:buAutoNum type="alphaLcParenR"/>
            </a:pPr>
            <a:r>
              <a:rPr lang="en-US" dirty="0" err="1" smtClean="0"/>
              <a:t>Rythmical</a:t>
            </a:r>
            <a:r>
              <a:rPr lang="en-US" dirty="0" smtClean="0"/>
              <a:t>  recurrence.</a:t>
            </a:r>
          </a:p>
          <a:p>
            <a:pPr marL="971550" lvl="1" indent="-514350">
              <a:lnSpc>
                <a:spcPct val="160000"/>
              </a:lnSpc>
              <a:buFont typeface="+mj-lt"/>
              <a:buAutoNum type="alphaLcParenR"/>
            </a:pPr>
            <a:r>
              <a:rPr lang="en-US" dirty="0"/>
              <a:t>Immunocompromised state</a:t>
            </a:r>
          </a:p>
          <a:p>
            <a:pPr lvl="1">
              <a:lnSpc>
                <a:spcPct val="160000"/>
              </a:lnSpc>
            </a:pPr>
            <a:endParaRPr lang="en-US" dirty="0" smtClean="0"/>
          </a:p>
          <a:p>
            <a:pPr lvl="1">
              <a:lnSpc>
                <a:spcPct val="160000"/>
              </a:lnSpc>
            </a:pPr>
            <a:endParaRPr lang="en-US" dirty="0"/>
          </a:p>
        </p:txBody>
      </p:sp>
    </p:spTree>
    <p:extLst>
      <p:ext uri="{BB962C8B-B14F-4D97-AF65-F5344CB8AC3E}">
        <p14:creationId xmlns:p14="http://schemas.microsoft.com/office/powerpoint/2010/main" val="1522865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Ideopathic Intracranial </a:t>
            </a:r>
            <a:r>
              <a:rPr lang="en-US" dirty="0" smtClean="0"/>
              <a:t>Hypertension cont.:</a:t>
            </a:r>
            <a:endParaRPr lang="en-US" dirty="0"/>
          </a:p>
        </p:txBody>
      </p:sp>
      <p:sp>
        <p:nvSpPr>
          <p:cNvPr id="3" name="Content Placeholder 2"/>
          <p:cNvSpPr>
            <a:spLocks noGrp="1"/>
          </p:cNvSpPr>
          <p:nvPr>
            <p:ph idx="1"/>
          </p:nvPr>
        </p:nvSpPr>
        <p:spPr/>
        <p:txBody>
          <a:bodyPr>
            <a:normAutofit fontScale="77500" lnSpcReduction="20000"/>
          </a:bodyPr>
          <a:lstStyle/>
          <a:p>
            <a:pPr>
              <a:lnSpc>
                <a:spcPct val="170000"/>
              </a:lnSpc>
            </a:pPr>
            <a:r>
              <a:rPr lang="en-US" dirty="0"/>
              <a:t>MRI is study of choice, and when a mass is ruled out LP is indicated. Other routine test and procoagulant profile is recommended.</a:t>
            </a:r>
          </a:p>
          <a:p>
            <a:pPr>
              <a:lnSpc>
                <a:spcPct val="170000"/>
              </a:lnSpc>
            </a:pPr>
            <a:r>
              <a:rPr lang="en-US" dirty="0"/>
              <a:t>Patients should be referred to Neurologist for management and follow-up</a:t>
            </a:r>
          </a:p>
          <a:p>
            <a:pPr>
              <a:lnSpc>
                <a:spcPct val="170000"/>
              </a:lnSpc>
            </a:pPr>
            <a:r>
              <a:rPr lang="en-US" dirty="0"/>
              <a:t>Patients should be educated </a:t>
            </a:r>
            <a:r>
              <a:rPr lang="en-US" dirty="0" smtClean="0"/>
              <a:t>about:</a:t>
            </a:r>
          </a:p>
          <a:p>
            <a:pPr lvl="1">
              <a:lnSpc>
                <a:spcPct val="170000"/>
              </a:lnSpc>
            </a:pPr>
            <a:r>
              <a:rPr lang="en-US" dirty="0" smtClean="0"/>
              <a:t>Causative </a:t>
            </a:r>
            <a:r>
              <a:rPr lang="en-US" dirty="0"/>
              <a:t>agents (e.g Drugs, Systemic Diseases</a:t>
            </a:r>
            <a:r>
              <a:rPr lang="en-US" dirty="0" smtClean="0"/>
              <a:t>)</a:t>
            </a:r>
          </a:p>
          <a:p>
            <a:pPr lvl="1">
              <a:lnSpc>
                <a:spcPct val="170000"/>
              </a:lnSpc>
            </a:pPr>
            <a:r>
              <a:rPr lang="en-US" dirty="0" smtClean="0"/>
              <a:t>The </a:t>
            </a:r>
            <a:r>
              <a:rPr lang="en-US" dirty="0"/>
              <a:t>role of weight loss in managing the </a:t>
            </a:r>
            <a:r>
              <a:rPr lang="en-US" dirty="0" smtClean="0"/>
              <a:t>disease</a:t>
            </a:r>
          </a:p>
          <a:p>
            <a:pPr lvl="1">
              <a:lnSpc>
                <a:spcPct val="170000"/>
              </a:lnSpc>
            </a:pPr>
            <a:r>
              <a:rPr lang="en-US" dirty="0" smtClean="0"/>
              <a:t>Ophthalmic </a:t>
            </a:r>
            <a:r>
              <a:rPr lang="en-US" dirty="0"/>
              <a:t>complication (i.e. irreversible optic neuropathy with accompanying constriction of the visual field and loss of color </a:t>
            </a:r>
            <a:r>
              <a:rPr lang="en-US" dirty="0" smtClean="0"/>
              <a:t>vision, and </a:t>
            </a:r>
            <a:r>
              <a:rPr lang="en-US" dirty="0"/>
              <a:t>even involvement of central visual acuity in end-stage papilledema. </a:t>
            </a:r>
          </a:p>
          <a:p>
            <a:endParaRPr lang="en-US" dirty="0"/>
          </a:p>
        </p:txBody>
      </p:sp>
    </p:spTree>
    <p:extLst>
      <p:ext uri="{BB962C8B-B14F-4D97-AF65-F5344CB8AC3E}">
        <p14:creationId xmlns:p14="http://schemas.microsoft.com/office/powerpoint/2010/main" val="41228014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A 65 year old man came to PHC clinic for his usual check-up, he asked the doctor to prescribe a good medication for a headache that started five months ago.</a:t>
            </a:r>
          </a:p>
          <a:p>
            <a:endParaRPr lang="en-US" dirty="0" smtClean="0"/>
          </a:p>
          <a:p>
            <a:r>
              <a:rPr lang="en-US" dirty="0"/>
              <a:t>How would you approach this patient?</a:t>
            </a:r>
          </a:p>
          <a:p>
            <a:endParaRPr lang="en-US" sz="4000" dirty="0" smtClean="0"/>
          </a:p>
        </p:txBody>
      </p:sp>
    </p:spTree>
    <p:extLst>
      <p:ext uri="{BB962C8B-B14F-4D97-AF65-F5344CB8AC3E}">
        <p14:creationId xmlns:p14="http://schemas.microsoft.com/office/powerpoint/2010/main" val="26726478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History:</a:t>
            </a:r>
            <a:endParaRPr lang="en-US" dirty="0"/>
          </a:p>
        </p:txBody>
      </p:sp>
      <p:sp>
        <p:nvSpPr>
          <p:cNvPr id="3" name="Content Placeholder 2"/>
          <p:cNvSpPr>
            <a:spLocks noGrp="1"/>
          </p:cNvSpPr>
          <p:nvPr>
            <p:ph idx="1"/>
          </p:nvPr>
        </p:nvSpPr>
        <p:spPr/>
        <p:txBody>
          <a:bodyPr>
            <a:normAutofit/>
          </a:bodyPr>
          <a:lstStyle/>
          <a:p>
            <a:pPr lvl="0">
              <a:lnSpc>
                <a:spcPct val="150000"/>
              </a:lnSpc>
            </a:pPr>
            <a:r>
              <a:rPr lang="en-US" sz="2400" dirty="0" smtClean="0">
                <a:solidFill>
                  <a:prstClr val="black"/>
                </a:solidFill>
              </a:rPr>
              <a:t>He is 65 year old Saudi man.</a:t>
            </a:r>
          </a:p>
          <a:p>
            <a:pPr lvl="0">
              <a:lnSpc>
                <a:spcPct val="150000"/>
              </a:lnSpc>
            </a:pPr>
            <a:r>
              <a:rPr lang="en-US" sz="2400" dirty="0" smtClean="0">
                <a:solidFill>
                  <a:prstClr val="black"/>
                </a:solidFill>
              </a:rPr>
              <a:t>His pain </a:t>
            </a:r>
            <a:r>
              <a:rPr lang="en-US" sz="2400" dirty="0">
                <a:solidFill>
                  <a:prstClr val="black"/>
                </a:solidFill>
              </a:rPr>
              <a:t>is usually felt on the side of his head, it was gradual in onset, throbbing, associated with fatigue, no relieving or exacerbating factors, and it has an intensity of 4/10.</a:t>
            </a:r>
          </a:p>
          <a:p>
            <a:pPr lvl="0">
              <a:lnSpc>
                <a:spcPct val="150000"/>
              </a:lnSpc>
            </a:pPr>
            <a:r>
              <a:rPr lang="en-US" sz="2400" dirty="0">
                <a:solidFill>
                  <a:prstClr val="black"/>
                </a:solidFill>
              </a:rPr>
              <a:t>He also reported having muscle aches, and notices recent discomfort on chewing firm food.</a:t>
            </a:r>
          </a:p>
          <a:p>
            <a:endParaRPr lang="en-US" dirty="0"/>
          </a:p>
        </p:txBody>
      </p:sp>
    </p:spTree>
    <p:extLst>
      <p:ext uri="{BB962C8B-B14F-4D97-AF65-F5344CB8AC3E}">
        <p14:creationId xmlns:p14="http://schemas.microsoft.com/office/powerpoint/2010/main" val="363675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History:</a:t>
            </a:r>
            <a:endParaRPr lang="en-US" dirty="0"/>
          </a:p>
        </p:txBody>
      </p:sp>
      <p:sp>
        <p:nvSpPr>
          <p:cNvPr id="3" name="Content Placeholder 2"/>
          <p:cNvSpPr>
            <a:spLocks noGrp="1"/>
          </p:cNvSpPr>
          <p:nvPr>
            <p:ph idx="1"/>
          </p:nvPr>
        </p:nvSpPr>
        <p:spPr/>
        <p:txBody>
          <a:bodyPr>
            <a:normAutofit/>
          </a:bodyPr>
          <a:lstStyle/>
          <a:p>
            <a:pPr lvl="0">
              <a:lnSpc>
                <a:spcPct val="150000"/>
              </a:lnSpc>
            </a:pPr>
            <a:r>
              <a:rPr lang="en-US" sz="2400" dirty="0" smtClean="0">
                <a:solidFill>
                  <a:prstClr val="black"/>
                </a:solidFill>
              </a:rPr>
              <a:t>He is </a:t>
            </a:r>
            <a:r>
              <a:rPr lang="en-US" sz="2400" dirty="0" smtClean="0">
                <a:solidFill>
                  <a:srgbClr val="FF0000"/>
                </a:solidFill>
              </a:rPr>
              <a:t>65 year old </a:t>
            </a:r>
            <a:r>
              <a:rPr lang="en-US" sz="2400" dirty="0" smtClean="0">
                <a:solidFill>
                  <a:prstClr val="black"/>
                </a:solidFill>
              </a:rPr>
              <a:t>Saudi man.</a:t>
            </a:r>
          </a:p>
          <a:p>
            <a:pPr lvl="0">
              <a:lnSpc>
                <a:spcPct val="150000"/>
              </a:lnSpc>
            </a:pPr>
            <a:r>
              <a:rPr lang="en-US" sz="2400" dirty="0" smtClean="0">
                <a:solidFill>
                  <a:prstClr val="black"/>
                </a:solidFill>
              </a:rPr>
              <a:t>His pain </a:t>
            </a:r>
            <a:r>
              <a:rPr lang="en-US" sz="2400" dirty="0">
                <a:solidFill>
                  <a:prstClr val="black"/>
                </a:solidFill>
              </a:rPr>
              <a:t>is usually felt on the side of his head, it was gradual in onset, throbbing, associated with fatigue, no relieving or exacerbating factors, and it has an intensity of 4/10.</a:t>
            </a:r>
          </a:p>
          <a:p>
            <a:pPr lvl="0">
              <a:lnSpc>
                <a:spcPct val="150000"/>
              </a:lnSpc>
            </a:pPr>
            <a:r>
              <a:rPr lang="en-US" sz="2400" dirty="0">
                <a:solidFill>
                  <a:prstClr val="black"/>
                </a:solidFill>
              </a:rPr>
              <a:t>He also reported having </a:t>
            </a:r>
            <a:r>
              <a:rPr lang="en-US" sz="2400" dirty="0">
                <a:solidFill>
                  <a:srgbClr val="FF0000"/>
                </a:solidFill>
              </a:rPr>
              <a:t>muscle aches, </a:t>
            </a:r>
            <a:r>
              <a:rPr lang="en-US" sz="2400" dirty="0">
                <a:solidFill>
                  <a:prstClr val="black"/>
                </a:solidFill>
              </a:rPr>
              <a:t>and notices recent </a:t>
            </a:r>
            <a:r>
              <a:rPr lang="en-US" sz="2400" dirty="0">
                <a:solidFill>
                  <a:srgbClr val="FF0000"/>
                </a:solidFill>
              </a:rPr>
              <a:t>discomfort on chewing firm food</a:t>
            </a:r>
            <a:r>
              <a:rPr lang="en-US" sz="2400" dirty="0">
                <a:solidFill>
                  <a:prstClr val="black"/>
                </a:solidFill>
              </a:rPr>
              <a:t>.</a:t>
            </a:r>
          </a:p>
          <a:p>
            <a:endParaRPr lang="en-US" dirty="0"/>
          </a:p>
        </p:txBody>
      </p:sp>
    </p:spTree>
    <p:extLst>
      <p:ext uri="{BB962C8B-B14F-4D97-AF65-F5344CB8AC3E}">
        <p14:creationId xmlns:p14="http://schemas.microsoft.com/office/powerpoint/2010/main" val="34656898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 History:</a:t>
            </a:r>
          </a:p>
        </p:txBody>
      </p:sp>
      <p:sp>
        <p:nvSpPr>
          <p:cNvPr id="3" name="Content Placeholder 2"/>
          <p:cNvSpPr>
            <a:spLocks noGrp="1"/>
          </p:cNvSpPr>
          <p:nvPr>
            <p:ph idx="1"/>
          </p:nvPr>
        </p:nvSpPr>
        <p:spPr/>
        <p:txBody>
          <a:bodyPr>
            <a:normAutofit lnSpcReduction="10000"/>
          </a:bodyPr>
          <a:lstStyle/>
          <a:p>
            <a:pPr lvl="0">
              <a:lnSpc>
                <a:spcPct val="150000"/>
              </a:lnSpc>
            </a:pPr>
            <a:r>
              <a:rPr lang="en-US" dirty="0">
                <a:solidFill>
                  <a:prstClr val="black"/>
                </a:solidFill>
              </a:rPr>
              <a:t>He is hypertensive controlled on maximum dose of diuretic and ACE inhibitor and regularly visits his doctor.</a:t>
            </a:r>
          </a:p>
          <a:p>
            <a:pPr lvl="0">
              <a:lnSpc>
                <a:spcPct val="150000"/>
              </a:lnSpc>
            </a:pPr>
            <a:r>
              <a:rPr lang="en-US" dirty="0">
                <a:solidFill>
                  <a:prstClr val="black"/>
                </a:solidFill>
              </a:rPr>
              <a:t>Past medical history includes one past admissions for anal fistula surgery.</a:t>
            </a:r>
          </a:p>
          <a:p>
            <a:pPr lvl="0">
              <a:lnSpc>
                <a:spcPct val="150000"/>
              </a:lnSpc>
            </a:pPr>
            <a:r>
              <a:rPr lang="en-US" dirty="0">
                <a:solidFill>
                  <a:prstClr val="black"/>
                </a:solidFill>
              </a:rPr>
              <a:t>He is retired and lives with his wife. He smokes half a pack of cigarettes every day, and has been doing so for the past 20 years.</a:t>
            </a:r>
          </a:p>
          <a:p>
            <a:pPr>
              <a:lnSpc>
                <a:spcPct val="150000"/>
              </a:lnSpc>
            </a:pPr>
            <a:endParaRPr lang="en-US" dirty="0"/>
          </a:p>
        </p:txBody>
      </p:sp>
    </p:spTree>
    <p:extLst>
      <p:ext uri="{BB962C8B-B14F-4D97-AF65-F5344CB8AC3E}">
        <p14:creationId xmlns:p14="http://schemas.microsoft.com/office/powerpoint/2010/main" val="41567373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Physical Examination:</a:t>
            </a:r>
            <a:endParaRPr lang="en-US" dirty="0"/>
          </a:p>
        </p:txBody>
      </p:sp>
      <p:sp>
        <p:nvSpPr>
          <p:cNvPr id="3" name="Content Placeholder 2"/>
          <p:cNvSpPr>
            <a:spLocks noGrp="1"/>
          </p:cNvSpPr>
          <p:nvPr>
            <p:ph idx="1"/>
          </p:nvPr>
        </p:nvSpPr>
        <p:spPr>
          <a:xfrm>
            <a:off x="457200" y="1600200"/>
            <a:ext cx="5867400" cy="4876800"/>
          </a:xfrm>
        </p:spPr>
        <p:txBody>
          <a:bodyPr>
            <a:normAutofit fontScale="85000" lnSpcReduction="20000"/>
          </a:bodyPr>
          <a:lstStyle/>
          <a:p>
            <a:pPr lvl="0"/>
            <a:r>
              <a:rPr lang="en-US" sz="1900" b="1" u="sng" dirty="0">
                <a:solidFill>
                  <a:prstClr val="black"/>
                </a:solidFill>
              </a:rPr>
              <a:t>General inspection:</a:t>
            </a:r>
          </a:p>
          <a:p>
            <a:pPr marL="0" lvl="0" indent="0">
              <a:buNone/>
            </a:pPr>
            <a:r>
              <a:rPr lang="en-US" sz="1900" dirty="0">
                <a:solidFill>
                  <a:prstClr val="black"/>
                </a:solidFill>
              </a:rPr>
              <a:t>The patient is sitting comfortably on the chair and doesn't seem to be in any distress.</a:t>
            </a:r>
            <a:endParaRPr lang="en-US" sz="1900" b="1" u="sng" dirty="0">
              <a:solidFill>
                <a:prstClr val="black"/>
              </a:solidFill>
            </a:endParaRPr>
          </a:p>
          <a:p>
            <a:pPr lvl="0"/>
            <a:r>
              <a:rPr lang="en-US" sz="1900" b="1" u="sng" dirty="0">
                <a:solidFill>
                  <a:prstClr val="black"/>
                </a:solidFill>
              </a:rPr>
              <a:t>Vital Signs: </a:t>
            </a:r>
            <a:endParaRPr lang="en-US" sz="1900" dirty="0">
              <a:solidFill>
                <a:prstClr val="black"/>
              </a:solidFill>
            </a:endParaRPr>
          </a:p>
          <a:p>
            <a:pPr marL="0" lvl="0" indent="0">
              <a:buNone/>
            </a:pPr>
            <a:r>
              <a:rPr lang="en-US" sz="2000" dirty="0" smtClean="0">
                <a:solidFill>
                  <a:prstClr val="black"/>
                </a:solidFill>
              </a:rPr>
              <a:t>HR:70</a:t>
            </a:r>
            <a:r>
              <a:rPr lang="en-US" sz="2000" dirty="0">
                <a:solidFill>
                  <a:prstClr val="black"/>
                </a:solidFill>
              </a:rPr>
              <a:t>, RR:18, BP:140/85, </a:t>
            </a:r>
            <a:r>
              <a:rPr lang="en-US" sz="2000" dirty="0" smtClean="0">
                <a:solidFill>
                  <a:prstClr val="black"/>
                </a:solidFill>
              </a:rPr>
              <a:t>Temp:38.4, </a:t>
            </a:r>
            <a:r>
              <a:rPr lang="en-US" sz="2000" dirty="0">
                <a:solidFill>
                  <a:prstClr val="black"/>
                </a:solidFill>
              </a:rPr>
              <a:t>and his BMI was 26 kg/m</a:t>
            </a:r>
            <a:r>
              <a:rPr lang="en-US" sz="2000" baseline="30000" dirty="0">
                <a:solidFill>
                  <a:prstClr val="black"/>
                </a:solidFill>
              </a:rPr>
              <a:t>2</a:t>
            </a:r>
            <a:r>
              <a:rPr lang="en-US" sz="2000" dirty="0">
                <a:solidFill>
                  <a:prstClr val="black"/>
                </a:solidFill>
              </a:rPr>
              <a:t>. </a:t>
            </a:r>
            <a:endParaRPr lang="en-US" sz="2000" dirty="0" smtClean="0">
              <a:solidFill>
                <a:prstClr val="black"/>
              </a:solidFill>
            </a:endParaRPr>
          </a:p>
          <a:p>
            <a:r>
              <a:rPr lang="en-US" sz="1900" b="1" u="sng" dirty="0" smtClean="0">
                <a:solidFill>
                  <a:prstClr val="black"/>
                </a:solidFill>
              </a:rPr>
              <a:t>Head </a:t>
            </a:r>
            <a:r>
              <a:rPr lang="en-US" sz="1900" b="1" u="sng" dirty="0">
                <a:solidFill>
                  <a:prstClr val="black"/>
                </a:solidFill>
              </a:rPr>
              <a:t>&amp; Neck:</a:t>
            </a:r>
          </a:p>
          <a:p>
            <a:pPr marL="0" indent="0">
              <a:buNone/>
            </a:pPr>
            <a:r>
              <a:rPr lang="en-US" sz="2000" dirty="0">
                <a:solidFill>
                  <a:prstClr val="black"/>
                </a:solidFill>
              </a:rPr>
              <a:t>Tenderess on scalp and over the temporal artery, with palpable temporal artery. No tenderness on neck examination.</a:t>
            </a:r>
          </a:p>
          <a:p>
            <a:pPr lvl="0"/>
            <a:r>
              <a:rPr lang="en-US" sz="1900" b="1" u="sng" dirty="0" smtClean="0">
                <a:solidFill>
                  <a:prstClr val="black"/>
                </a:solidFill>
              </a:rPr>
              <a:t>Ear</a:t>
            </a:r>
            <a:r>
              <a:rPr lang="en-US" sz="1900" b="1" u="sng" dirty="0">
                <a:solidFill>
                  <a:prstClr val="black"/>
                </a:solidFill>
              </a:rPr>
              <a:t>, Nose, and Mouth:</a:t>
            </a:r>
          </a:p>
          <a:p>
            <a:pPr marL="0" lvl="0" indent="0">
              <a:buNone/>
            </a:pPr>
            <a:r>
              <a:rPr lang="en-US" sz="1900" dirty="0">
                <a:solidFill>
                  <a:prstClr val="black"/>
                </a:solidFill>
              </a:rPr>
              <a:t>Nothing </a:t>
            </a:r>
            <a:r>
              <a:rPr lang="en-US" sz="1900" dirty="0" smtClean="0">
                <a:solidFill>
                  <a:prstClr val="black"/>
                </a:solidFill>
              </a:rPr>
              <a:t>significant.</a:t>
            </a:r>
            <a:endParaRPr lang="en-US" sz="1900" dirty="0">
              <a:solidFill>
                <a:prstClr val="black"/>
              </a:solidFill>
            </a:endParaRPr>
          </a:p>
          <a:p>
            <a:pPr lvl="0"/>
            <a:r>
              <a:rPr lang="en-US" sz="1900" b="1" u="sng" dirty="0">
                <a:solidFill>
                  <a:prstClr val="black"/>
                </a:solidFill>
              </a:rPr>
              <a:t>Eye:</a:t>
            </a:r>
          </a:p>
          <a:p>
            <a:pPr marL="0" lvl="0" indent="0">
              <a:buNone/>
            </a:pPr>
            <a:r>
              <a:rPr lang="en-US" sz="2000" dirty="0" smtClean="0">
                <a:solidFill>
                  <a:prstClr val="black"/>
                </a:solidFill>
              </a:rPr>
              <a:t>Mild </a:t>
            </a:r>
            <a:r>
              <a:rPr lang="en-US" sz="2000" dirty="0">
                <a:solidFill>
                  <a:prstClr val="black"/>
                </a:solidFill>
              </a:rPr>
              <a:t>hypertensive retinopathy on fundoscopy and no sign of arteritic anterior ischemic optic neuropathy.</a:t>
            </a:r>
          </a:p>
          <a:p>
            <a:pPr lvl="0"/>
            <a:r>
              <a:rPr lang="en-US" sz="1900" b="1" u="sng" dirty="0" smtClean="0">
                <a:solidFill>
                  <a:prstClr val="black"/>
                </a:solidFill>
              </a:rPr>
              <a:t>Neurological </a:t>
            </a:r>
            <a:r>
              <a:rPr lang="en-US" sz="1900" b="1" u="sng" dirty="0">
                <a:solidFill>
                  <a:prstClr val="black"/>
                </a:solidFill>
              </a:rPr>
              <a:t>examination:</a:t>
            </a:r>
          </a:p>
          <a:p>
            <a:pPr marL="0" lvl="0" indent="0">
              <a:buNone/>
            </a:pPr>
            <a:r>
              <a:rPr lang="en-US" sz="1900" dirty="0">
                <a:solidFill>
                  <a:prstClr val="black"/>
                </a:solidFill>
              </a:rPr>
              <a:t>A full Neurological examination was carried out but with no significant findings</a:t>
            </a:r>
            <a:r>
              <a:rPr lang="en-US" sz="1900" dirty="0" smtClean="0">
                <a:solidFill>
                  <a:prstClr val="black"/>
                </a:solidFill>
              </a:rPr>
              <a:t>.</a:t>
            </a:r>
          </a:p>
          <a:p>
            <a:pPr lvl="0"/>
            <a:r>
              <a:rPr lang="en-US" sz="1900" b="1" u="sng" dirty="0" smtClean="0">
                <a:solidFill>
                  <a:prstClr val="black"/>
                </a:solidFill>
              </a:rPr>
              <a:t>Cardiovascular </a:t>
            </a:r>
            <a:r>
              <a:rPr lang="en-US" sz="1900" b="1" u="sng" dirty="0">
                <a:solidFill>
                  <a:prstClr val="black"/>
                </a:solidFill>
              </a:rPr>
              <a:t>examination</a:t>
            </a:r>
            <a:r>
              <a:rPr lang="en-US" sz="1900" b="1" u="sng" dirty="0" smtClean="0">
                <a:solidFill>
                  <a:prstClr val="black"/>
                </a:solidFill>
              </a:rPr>
              <a:t>:</a:t>
            </a:r>
          </a:p>
          <a:p>
            <a:pPr marL="0" indent="0">
              <a:buNone/>
            </a:pPr>
            <a:r>
              <a:rPr lang="en-US" sz="1900" dirty="0" smtClean="0">
                <a:solidFill>
                  <a:prstClr val="black"/>
                </a:solidFill>
              </a:rPr>
              <a:t>Normally </a:t>
            </a:r>
            <a:r>
              <a:rPr lang="en-US" sz="1900" dirty="0">
                <a:solidFill>
                  <a:prstClr val="black"/>
                </a:solidFill>
              </a:rPr>
              <a:t>positioned PMI, and no murmurs.</a:t>
            </a:r>
          </a:p>
          <a:p>
            <a:pPr marL="0" lvl="0" indent="0">
              <a:buNone/>
            </a:pPr>
            <a:endParaRPr lang="en-US" sz="1900" dirty="0">
              <a:solidFill>
                <a:prstClr val="black"/>
              </a:solidFill>
            </a:endParaRPr>
          </a:p>
          <a:p>
            <a:endParaRPr lang="en-US" dirty="0"/>
          </a:p>
        </p:txBody>
      </p:sp>
      <p:pic>
        <p:nvPicPr>
          <p:cNvPr id="1026" name="Picture 2" descr="http://www.daviddarling.info/images2/inflamed_temporal_art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1428" y="1981200"/>
            <a:ext cx="2240569"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16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1000"/>
                                        <p:tgtEl>
                                          <p:spTgt spid="1026"/>
                                        </p:tgtEl>
                                      </p:cBhvr>
                                    </p:animEffect>
                                    <p:anim calcmode="lin" valueType="num">
                                      <p:cBhvr>
                                        <p:cTn id="32" dur="1000" fill="hold"/>
                                        <p:tgtEl>
                                          <p:spTgt spid="1026"/>
                                        </p:tgtEl>
                                        <p:attrNameLst>
                                          <p:attrName>ppt_x</p:attrName>
                                        </p:attrNameLst>
                                      </p:cBhvr>
                                      <p:tavLst>
                                        <p:tav tm="0">
                                          <p:val>
                                            <p:strVal val="#ppt_x"/>
                                          </p:val>
                                        </p:tav>
                                        <p:tav tm="100000">
                                          <p:val>
                                            <p:strVal val="#ppt_x"/>
                                          </p:val>
                                        </p:tav>
                                      </p:tavLst>
                                    </p:anim>
                                    <p:anim calcmode="lin" valueType="num">
                                      <p:cBhvr>
                                        <p:cTn id="3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1000"/>
                                        <p:tgtEl>
                                          <p:spTgt spid="3">
                                            <p:txEl>
                                              <p:pRg st="6" end="6"/>
                                            </p:txEl>
                                          </p:spTgt>
                                        </p:tgtEl>
                                      </p:cBhvr>
                                    </p:animEffect>
                                    <p:anim calcmode="lin" valueType="num">
                                      <p:cBhvr>
                                        <p:cTn id="5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1000"/>
                                        <p:tgtEl>
                                          <p:spTgt spid="3">
                                            <p:txEl>
                                              <p:pRg st="8" end="8"/>
                                            </p:txEl>
                                          </p:spTgt>
                                        </p:tgtEl>
                                      </p:cBhvr>
                                    </p:animEffect>
                                    <p:anim calcmode="lin" valueType="num">
                                      <p:cBhvr>
                                        <p:cTn id="6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1000"/>
                                        <p:tgtEl>
                                          <p:spTgt spid="3">
                                            <p:txEl>
                                              <p:pRg st="9" end="9"/>
                                            </p:txEl>
                                          </p:spTgt>
                                        </p:tgtEl>
                                      </p:cBhvr>
                                    </p:animEffect>
                                    <p:anim calcmode="lin" valueType="num">
                                      <p:cBhvr>
                                        <p:cTn id="6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Effect transition="in" filter="fade">
                                      <p:cBhvr>
                                        <p:cTn id="74" dur="1000"/>
                                        <p:tgtEl>
                                          <p:spTgt spid="3">
                                            <p:txEl>
                                              <p:pRg st="10" end="10"/>
                                            </p:txEl>
                                          </p:spTgt>
                                        </p:tgtEl>
                                      </p:cBhvr>
                                    </p:animEffect>
                                    <p:anim calcmode="lin" valueType="num">
                                      <p:cBhvr>
                                        <p:cTn id="7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Effect transition="in" filter="fade">
                                      <p:cBhvr>
                                        <p:cTn id="79" dur="1000"/>
                                        <p:tgtEl>
                                          <p:spTgt spid="3">
                                            <p:txEl>
                                              <p:pRg st="11" end="11"/>
                                            </p:txEl>
                                          </p:spTgt>
                                        </p:tgtEl>
                                      </p:cBhvr>
                                    </p:animEffect>
                                    <p:anim calcmode="lin" valueType="num">
                                      <p:cBhvr>
                                        <p:cTn id="8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3">
                                            <p:txEl>
                                              <p:pRg st="12" end="12"/>
                                            </p:txEl>
                                          </p:spTgt>
                                        </p:tgtEl>
                                        <p:attrNameLst>
                                          <p:attrName>style.visibility</p:attrName>
                                        </p:attrNameLst>
                                      </p:cBhvr>
                                      <p:to>
                                        <p:strVal val="visible"/>
                                      </p:to>
                                    </p:set>
                                    <p:animEffect transition="in" filter="fade">
                                      <p:cBhvr>
                                        <p:cTn id="86" dur="1000"/>
                                        <p:tgtEl>
                                          <p:spTgt spid="3">
                                            <p:txEl>
                                              <p:pRg st="12" end="12"/>
                                            </p:txEl>
                                          </p:spTgt>
                                        </p:tgtEl>
                                      </p:cBhvr>
                                    </p:animEffect>
                                    <p:anim calcmode="lin" valueType="num">
                                      <p:cBhvr>
                                        <p:cTn id="8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8"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Effect transition="in" filter="fade">
                                      <p:cBhvr>
                                        <p:cTn id="91" dur="1000"/>
                                        <p:tgtEl>
                                          <p:spTgt spid="3">
                                            <p:txEl>
                                              <p:pRg st="13" end="13"/>
                                            </p:txEl>
                                          </p:spTgt>
                                        </p:tgtEl>
                                      </p:cBhvr>
                                    </p:animEffect>
                                    <p:anim calcmode="lin" valueType="num">
                                      <p:cBhvr>
                                        <p:cTn id="92"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Physical Examination:</a:t>
            </a:r>
            <a:endParaRPr lang="en-US" dirty="0"/>
          </a:p>
        </p:txBody>
      </p:sp>
      <p:sp>
        <p:nvSpPr>
          <p:cNvPr id="3" name="Content Placeholder 2"/>
          <p:cNvSpPr>
            <a:spLocks noGrp="1"/>
          </p:cNvSpPr>
          <p:nvPr>
            <p:ph idx="1"/>
          </p:nvPr>
        </p:nvSpPr>
        <p:spPr>
          <a:xfrm>
            <a:off x="457200" y="1600200"/>
            <a:ext cx="5867400" cy="4876800"/>
          </a:xfrm>
        </p:spPr>
        <p:txBody>
          <a:bodyPr>
            <a:normAutofit fontScale="85000" lnSpcReduction="20000"/>
          </a:bodyPr>
          <a:lstStyle/>
          <a:p>
            <a:pPr lvl="0"/>
            <a:r>
              <a:rPr lang="en-US" sz="1900" b="1" u="sng" dirty="0">
                <a:solidFill>
                  <a:prstClr val="black"/>
                </a:solidFill>
              </a:rPr>
              <a:t>General inspection:</a:t>
            </a:r>
          </a:p>
          <a:p>
            <a:pPr marL="0" lvl="0" indent="0">
              <a:buNone/>
            </a:pPr>
            <a:r>
              <a:rPr lang="en-US" sz="1900" dirty="0">
                <a:solidFill>
                  <a:prstClr val="black"/>
                </a:solidFill>
              </a:rPr>
              <a:t>The patient is sitting comfortably on the chair and doesn't seem to be in any distress.</a:t>
            </a:r>
            <a:endParaRPr lang="en-US" sz="1900" b="1" u="sng" dirty="0">
              <a:solidFill>
                <a:prstClr val="black"/>
              </a:solidFill>
            </a:endParaRPr>
          </a:p>
          <a:p>
            <a:pPr lvl="0"/>
            <a:r>
              <a:rPr lang="en-US" sz="1900" b="1" u="sng" dirty="0">
                <a:solidFill>
                  <a:prstClr val="black"/>
                </a:solidFill>
              </a:rPr>
              <a:t>Vital Signs: </a:t>
            </a:r>
            <a:endParaRPr lang="en-US" sz="1900" dirty="0">
              <a:solidFill>
                <a:prstClr val="black"/>
              </a:solidFill>
            </a:endParaRPr>
          </a:p>
          <a:p>
            <a:pPr marL="0" lvl="0" indent="0">
              <a:buNone/>
            </a:pPr>
            <a:r>
              <a:rPr lang="en-US" sz="2000" dirty="0" smtClean="0">
                <a:solidFill>
                  <a:prstClr val="black"/>
                </a:solidFill>
              </a:rPr>
              <a:t>HR:70</a:t>
            </a:r>
            <a:r>
              <a:rPr lang="en-US" sz="2000" dirty="0">
                <a:solidFill>
                  <a:prstClr val="black"/>
                </a:solidFill>
              </a:rPr>
              <a:t>, RR:18, BP:140/85, </a:t>
            </a:r>
            <a:r>
              <a:rPr lang="en-US" sz="2000" dirty="0" smtClean="0">
                <a:solidFill>
                  <a:srgbClr val="FF0000"/>
                </a:solidFill>
              </a:rPr>
              <a:t>Temp:38.4</a:t>
            </a:r>
            <a:r>
              <a:rPr lang="en-US" sz="2000" dirty="0" smtClean="0">
                <a:solidFill>
                  <a:prstClr val="black"/>
                </a:solidFill>
              </a:rPr>
              <a:t>, </a:t>
            </a:r>
            <a:r>
              <a:rPr lang="en-US" sz="2000" dirty="0">
                <a:solidFill>
                  <a:prstClr val="black"/>
                </a:solidFill>
              </a:rPr>
              <a:t>and his BMI was 26 kg/m</a:t>
            </a:r>
            <a:r>
              <a:rPr lang="en-US" sz="2000" baseline="30000" dirty="0">
                <a:solidFill>
                  <a:prstClr val="black"/>
                </a:solidFill>
              </a:rPr>
              <a:t>2</a:t>
            </a:r>
            <a:r>
              <a:rPr lang="en-US" sz="2000" dirty="0">
                <a:solidFill>
                  <a:prstClr val="black"/>
                </a:solidFill>
              </a:rPr>
              <a:t>. </a:t>
            </a:r>
            <a:endParaRPr lang="en-US" sz="2000" dirty="0" smtClean="0">
              <a:solidFill>
                <a:prstClr val="black"/>
              </a:solidFill>
            </a:endParaRPr>
          </a:p>
          <a:p>
            <a:r>
              <a:rPr lang="en-US" sz="1900" b="1" u="sng" dirty="0" smtClean="0">
                <a:solidFill>
                  <a:prstClr val="black"/>
                </a:solidFill>
              </a:rPr>
              <a:t>Head </a:t>
            </a:r>
            <a:r>
              <a:rPr lang="en-US" sz="1900" b="1" u="sng" dirty="0">
                <a:solidFill>
                  <a:prstClr val="black"/>
                </a:solidFill>
              </a:rPr>
              <a:t>&amp; Neck:</a:t>
            </a:r>
          </a:p>
          <a:p>
            <a:pPr marL="0" indent="0">
              <a:buNone/>
            </a:pPr>
            <a:r>
              <a:rPr lang="en-US" sz="2000" dirty="0">
                <a:solidFill>
                  <a:srgbClr val="FF0000"/>
                </a:solidFill>
              </a:rPr>
              <a:t>Tenderess on scalp and over the temporal artery, with palpable temporal artery. No tenderness on neck examination.</a:t>
            </a:r>
          </a:p>
          <a:p>
            <a:pPr lvl="0"/>
            <a:r>
              <a:rPr lang="en-US" sz="1900" b="1" u="sng" dirty="0" smtClean="0">
                <a:solidFill>
                  <a:prstClr val="black"/>
                </a:solidFill>
              </a:rPr>
              <a:t>Ear</a:t>
            </a:r>
            <a:r>
              <a:rPr lang="en-US" sz="1900" b="1" u="sng" dirty="0">
                <a:solidFill>
                  <a:prstClr val="black"/>
                </a:solidFill>
              </a:rPr>
              <a:t>, Nose, and Mouth:</a:t>
            </a:r>
          </a:p>
          <a:p>
            <a:pPr marL="0" lvl="0" indent="0">
              <a:buNone/>
            </a:pPr>
            <a:r>
              <a:rPr lang="en-US" sz="1900" dirty="0">
                <a:solidFill>
                  <a:prstClr val="black"/>
                </a:solidFill>
              </a:rPr>
              <a:t>Nothing </a:t>
            </a:r>
            <a:r>
              <a:rPr lang="en-US" sz="1900" dirty="0" smtClean="0">
                <a:solidFill>
                  <a:prstClr val="black"/>
                </a:solidFill>
              </a:rPr>
              <a:t>significant.</a:t>
            </a:r>
            <a:endParaRPr lang="en-US" sz="1900" dirty="0">
              <a:solidFill>
                <a:prstClr val="black"/>
              </a:solidFill>
            </a:endParaRPr>
          </a:p>
          <a:p>
            <a:pPr lvl="0"/>
            <a:r>
              <a:rPr lang="en-US" sz="1900" b="1" u="sng" dirty="0">
                <a:solidFill>
                  <a:prstClr val="black"/>
                </a:solidFill>
              </a:rPr>
              <a:t>Eye:</a:t>
            </a:r>
          </a:p>
          <a:p>
            <a:pPr marL="0" lvl="0" indent="0">
              <a:buNone/>
            </a:pPr>
            <a:r>
              <a:rPr lang="en-US" sz="2000" dirty="0" smtClean="0">
                <a:solidFill>
                  <a:prstClr val="black"/>
                </a:solidFill>
              </a:rPr>
              <a:t>Mild </a:t>
            </a:r>
            <a:r>
              <a:rPr lang="en-US" sz="2000" dirty="0">
                <a:solidFill>
                  <a:prstClr val="black"/>
                </a:solidFill>
              </a:rPr>
              <a:t>hypertensive retinopathy on fundoscopy and no sign of arteritic anterior ischemic optic neuropathy.</a:t>
            </a:r>
          </a:p>
          <a:p>
            <a:pPr lvl="0"/>
            <a:r>
              <a:rPr lang="en-US" sz="1900" b="1" u="sng" dirty="0" smtClean="0">
                <a:solidFill>
                  <a:prstClr val="black"/>
                </a:solidFill>
              </a:rPr>
              <a:t>Neurological </a:t>
            </a:r>
            <a:r>
              <a:rPr lang="en-US" sz="1900" b="1" u="sng" dirty="0">
                <a:solidFill>
                  <a:prstClr val="black"/>
                </a:solidFill>
              </a:rPr>
              <a:t>examination:</a:t>
            </a:r>
          </a:p>
          <a:p>
            <a:pPr marL="0" lvl="0" indent="0">
              <a:buNone/>
            </a:pPr>
            <a:r>
              <a:rPr lang="en-US" sz="1900" dirty="0">
                <a:solidFill>
                  <a:prstClr val="black"/>
                </a:solidFill>
              </a:rPr>
              <a:t>A full Neurological examination was carried out but with no significant findings</a:t>
            </a:r>
            <a:r>
              <a:rPr lang="en-US" sz="1900" dirty="0" smtClean="0">
                <a:solidFill>
                  <a:prstClr val="black"/>
                </a:solidFill>
              </a:rPr>
              <a:t>.</a:t>
            </a:r>
          </a:p>
          <a:p>
            <a:pPr lvl="0"/>
            <a:r>
              <a:rPr lang="en-US" sz="1900" b="1" u="sng" dirty="0" smtClean="0">
                <a:solidFill>
                  <a:prstClr val="black"/>
                </a:solidFill>
              </a:rPr>
              <a:t>Cardiovascular </a:t>
            </a:r>
            <a:r>
              <a:rPr lang="en-US" sz="1900" b="1" u="sng" dirty="0">
                <a:solidFill>
                  <a:prstClr val="black"/>
                </a:solidFill>
              </a:rPr>
              <a:t>examination</a:t>
            </a:r>
            <a:r>
              <a:rPr lang="en-US" sz="1900" b="1" u="sng" dirty="0" smtClean="0">
                <a:solidFill>
                  <a:prstClr val="black"/>
                </a:solidFill>
              </a:rPr>
              <a:t>:</a:t>
            </a:r>
          </a:p>
          <a:p>
            <a:pPr marL="0" indent="0">
              <a:buNone/>
            </a:pPr>
            <a:r>
              <a:rPr lang="en-US" sz="1900" dirty="0" smtClean="0">
                <a:solidFill>
                  <a:prstClr val="black"/>
                </a:solidFill>
              </a:rPr>
              <a:t>Normally </a:t>
            </a:r>
            <a:r>
              <a:rPr lang="en-US" sz="1900" dirty="0">
                <a:solidFill>
                  <a:prstClr val="black"/>
                </a:solidFill>
              </a:rPr>
              <a:t>positioned PMI, and no murmurs.</a:t>
            </a:r>
          </a:p>
          <a:p>
            <a:pPr marL="0" lvl="0" indent="0">
              <a:buNone/>
            </a:pPr>
            <a:endParaRPr lang="en-US" sz="1900" dirty="0">
              <a:solidFill>
                <a:prstClr val="black"/>
              </a:solidFill>
            </a:endParaRPr>
          </a:p>
          <a:p>
            <a:endParaRPr lang="en-US" dirty="0"/>
          </a:p>
        </p:txBody>
      </p:sp>
      <p:pic>
        <p:nvPicPr>
          <p:cNvPr id="1026" name="Picture 2" descr="http://www.daviddarling.info/images2/inflamed_temporal_art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1428" y="1981200"/>
            <a:ext cx="2240569"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0926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Investigations:</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sz="2800" dirty="0" smtClean="0"/>
              <a:t>CBC:</a:t>
            </a:r>
          </a:p>
          <a:p>
            <a:pPr lvl="1"/>
            <a:endParaRPr lang="en-US" dirty="0" smtClean="0"/>
          </a:p>
          <a:p>
            <a:r>
              <a:rPr lang="en-US" sz="2800" dirty="0" smtClean="0"/>
              <a:t>ESR: 70 mm/h</a:t>
            </a:r>
          </a:p>
          <a:p>
            <a:r>
              <a:rPr lang="en-US" sz="2800" dirty="0"/>
              <a:t>C-reactive protein </a:t>
            </a:r>
            <a:r>
              <a:rPr lang="en-US" sz="2800" dirty="0" smtClean="0"/>
              <a:t>: 2.5 mg/dl</a:t>
            </a:r>
          </a:p>
          <a:p>
            <a:r>
              <a:rPr lang="en-US" sz="2800" dirty="0" smtClean="0"/>
              <a:t>LFT: </a:t>
            </a:r>
          </a:p>
          <a:p>
            <a:pPr lvl="1"/>
            <a:r>
              <a:rPr lang="en-US" dirty="0" smtClean="0"/>
              <a:t>AST: 250</a:t>
            </a:r>
          </a:p>
          <a:p>
            <a:pPr lvl="1"/>
            <a:r>
              <a:rPr lang="en-US" dirty="0" smtClean="0"/>
              <a:t>ALP:200</a:t>
            </a:r>
          </a:p>
          <a:p>
            <a:r>
              <a:rPr lang="en-US" sz="2800" dirty="0" smtClean="0"/>
              <a:t>Autoantibodies:</a:t>
            </a:r>
          </a:p>
          <a:p>
            <a:pPr lvl="1"/>
            <a:r>
              <a:rPr lang="en-US" dirty="0"/>
              <a:t>ANCA </a:t>
            </a:r>
            <a:r>
              <a:rPr lang="en-US" dirty="0" smtClean="0"/>
              <a:t>+</a:t>
            </a:r>
          </a:p>
          <a:p>
            <a:endParaRPr lang="en-US" dirty="0" smtClean="0"/>
          </a:p>
          <a:p>
            <a:endParaRPr lang="en-US" dirty="0" smtClean="0"/>
          </a:p>
          <a:p>
            <a:endParaRPr lang="en-US" dirty="0" smtClean="0"/>
          </a:p>
          <a:p>
            <a:pPr lvl="1"/>
            <a:endParaRPr lang="en-US" dirty="0" smtClean="0"/>
          </a:p>
          <a:p>
            <a:pPr lvl="1"/>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1503359250"/>
              </p:ext>
            </p:extLst>
          </p:nvPr>
        </p:nvGraphicFramePr>
        <p:xfrm>
          <a:off x="6248400" y="1752600"/>
          <a:ext cx="2286000" cy="4876803"/>
        </p:xfrm>
        <a:graphic>
          <a:graphicData uri="http://schemas.openxmlformats.org/drawingml/2006/table">
            <a:tbl>
              <a:tblPr firstRow="1" bandRow="1">
                <a:tableStyleId>{284E427A-3D55-4303-BF80-6455036E1DE7}</a:tableStyleId>
              </a:tblPr>
              <a:tblGrid>
                <a:gridCol w="2286000"/>
              </a:tblGrid>
              <a:tr h="580761">
                <a:tc>
                  <a:txBody>
                    <a:bodyPr/>
                    <a:lstStyle/>
                    <a:p>
                      <a:pPr lvl="1" algn="l"/>
                      <a:r>
                        <a:rPr lang="en-US" sz="1600" dirty="0" smtClean="0"/>
                        <a:t>       CBC:</a:t>
                      </a:r>
                      <a:endParaRPr lang="en-US" sz="1600" dirty="0"/>
                    </a:p>
                  </a:txBody>
                  <a:tcPr/>
                </a:tc>
              </a:tr>
              <a:tr h="716007">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t>Hb: 11.5 g/dL</a:t>
                      </a:r>
                    </a:p>
                    <a:p>
                      <a:pPr algn="ctr"/>
                      <a:endParaRPr lang="en-US" sz="1600" dirty="0"/>
                    </a:p>
                  </a:txBody>
                  <a:tcPr/>
                </a:tc>
              </a:tr>
              <a:tr h="716007">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t>WBC: 10 k/uL</a:t>
                      </a:r>
                    </a:p>
                    <a:p>
                      <a:pPr algn="ctr"/>
                      <a:endParaRPr lang="en-US" sz="1600" dirty="0"/>
                    </a:p>
                  </a:txBody>
                  <a:tcPr/>
                </a:tc>
              </a:tr>
              <a:tr h="716007">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t>RBC: 4.5 m/uL</a:t>
                      </a:r>
                    </a:p>
                    <a:p>
                      <a:pPr algn="ctr"/>
                      <a:endParaRPr lang="en-US" sz="1600" dirty="0"/>
                    </a:p>
                  </a:txBody>
                  <a:tcPr/>
                </a:tc>
              </a:tr>
              <a:tr h="716007">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t>MCV: 85 fL</a:t>
                      </a:r>
                    </a:p>
                    <a:p>
                      <a:pPr algn="ctr"/>
                      <a:endParaRPr lang="en-US" sz="1600" dirty="0"/>
                    </a:p>
                  </a:txBody>
                  <a:tcPr/>
                </a:tc>
              </a:tr>
              <a:tr h="716007">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t>MCH: 30 pg</a:t>
                      </a:r>
                    </a:p>
                    <a:p>
                      <a:pPr algn="ctr"/>
                      <a:endParaRPr lang="en-US" sz="1600" dirty="0"/>
                    </a:p>
                  </a:txBody>
                  <a:tcPr/>
                </a:tc>
              </a:tr>
              <a:tr h="716007">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t>PLT: 600 k/uL</a:t>
                      </a:r>
                    </a:p>
                    <a:p>
                      <a:pPr algn="ctr"/>
                      <a:endParaRPr lang="en-US" sz="1600" dirty="0"/>
                    </a:p>
                  </a:txBody>
                  <a:tcPr/>
                </a:tc>
              </a:tr>
            </a:tbl>
          </a:graphicData>
        </a:graphic>
      </p:graphicFrame>
    </p:spTree>
    <p:extLst>
      <p:ext uri="{BB962C8B-B14F-4D97-AF65-F5344CB8AC3E}">
        <p14:creationId xmlns:p14="http://schemas.microsoft.com/office/powerpoint/2010/main" val="292369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 Investigations:</a:t>
            </a:r>
          </a:p>
        </p:txBody>
      </p:sp>
      <p:sp>
        <p:nvSpPr>
          <p:cNvPr id="3" name="Content Placeholder 2"/>
          <p:cNvSpPr>
            <a:spLocks noGrp="1"/>
          </p:cNvSpPr>
          <p:nvPr>
            <p:ph idx="1"/>
          </p:nvPr>
        </p:nvSpPr>
        <p:spPr/>
        <p:txBody>
          <a:bodyPr>
            <a:normAutofit/>
          </a:bodyPr>
          <a:lstStyle/>
          <a:p>
            <a:r>
              <a:rPr lang="en-US" sz="2800" dirty="0"/>
              <a:t>Histology:</a:t>
            </a:r>
          </a:p>
          <a:p>
            <a:pPr lvl="1"/>
            <a:r>
              <a:rPr lang="en-US" dirty="0"/>
              <a:t>Superficial temporal artery biopsy shows vasculitis with giant cell infiltration</a:t>
            </a:r>
          </a:p>
          <a:p>
            <a:r>
              <a:rPr lang="en-US" sz="2800" dirty="0"/>
              <a:t>Duplex ultrasonography:</a:t>
            </a:r>
          </a:p>
          <a:p>
            <a:pPr lvl="1"/>
            <a:r>
              <a:rPr lang="en-US" dirty="0"/>
              <a:t>Halo sign: hypoechoic region around the lumen of the artery.</a:t>
            </a:r>
          </a:p>
          <a:p>
            <a:r>
              <a:rPr lang="en-US" sz="2800" dirty="0"/>
              <a:t>CT:</a:t>
            </a:r>
          </a:p>
          <a:p>
            <a:pPr lvl="1"/>
            <a:r>
              <a:rPr lang="en-US" dirty="0"/>
              <a:t>No Large vessel aneurysms.</a:t>
            </a:r>
          </a:p>
          <a:p>
            <a:endParaRPr lang="en-US" dirty="0"/>
          </a:p>
        </p:txBody>
      </p:sp>
    </p:spTree>
    <p:extLst>
      <p:ext uri="{BB962C8B-B14F-4D97-AF65-F5344CB8AC3E}">
        <p14:creationId xmlns:p14="http://schemas.microsoft.com/office/powerpoint/2010/main" val="253960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Diagnosis:</a:t>
            </a:r>
            <a:endParaRPr lang="en-US" dirty="0"/>
          </a:p>
        </p:txBody>
      </p:sp>
      <p:sp>
        <p:nvSpPr>
          <p:cNvPr id="3" name="Content Placeholder 2"/>
          <p:cNvSpPr>
            <a:spLocks noGrp="1"/>
          </p:cNvSpPr>
          <p:nvPr>
            <p:ph idx="1"/>
          </p:nvPr>
        </p:nvSpPr>
        <p:spPr/>
        <p:txBody>
          <a:bodyPr>
            <a:normAutofit/>
          </a:bodyPr>
          <a:lstStyle/>
          <a:p>
            <a:r>
              <a:rPr lang="en-US" dirty="0" smtClean="0"/>
              <a:t>Most likely diagnosis:</a:t>
            </a:r>
          </a:p>
          <a:p>
            <a:pPr marL="457200" lvl="1" indent="0" algn="ctr">
              <a:buNone/>
            </a:pPr>
            <a:r>
              <a:rPr lang="en-US" sz="2000" b="1" dirty="0" smtClean="0"/>
              <a:t>Giant Cell (temporal) Arteritis</a:t>
            </a:r>
          </a:p>
          <a:p>
            <a:pPr marL="1200150" lvl="2"/>
            <a:endParaRPr lang="en-US" sz="1600" dirty="0" smtClean="0"/>
          </a:p>
          <a:p>
            <a:pPr marL="1200150" lvl="2"/>
            <a:endParaRPr lang="en-US" sz="1600" dirty="0"/>
          </a:p>
          <a:p>
            <a:pPr marL="1200150" lvl="2"/>
            <a:endParaRPr lang="en-US" sz="1600" dirty="0"/>
          </a:p>
          <a:p>
            <a:pPr marL="400050"/>
            <a:r>
              <a:rPr lang="en-US" sz="2400" dirty="0"/>
              <a:t>How would you manage this patient?</a:t>
            </a:r>
          </a:p>
          <a:p>
            <a:pPr marL="457200" lvl="1" indent="0">
              <a:buNone/>
            </a:pPr>
            <a:endParaRPr lang="en-US" dirty="0"/>
          </a:p>
        </p:txBody>
      </p:sp>
    </p:spTree>
    <p:extLst>
      <p:ext uri="{BB962C8B-B14F-4D97-AF65-F5344CB8AC3E}">
        <p14:creationId xmlns:p14="http://schemas.microsoft.com/office/powerpoint/2010/main" val="238203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70000" lnSpcReduction="20000"/>
          </a:bodyPr>
          <a:lstStyle/>
          <a:p>
            <a:pPr>
              <a:lnSpc>
                <a:spcPct val="160000"/>
              </a:lnSpc>
              <a:buFont typeface="Wingdings" panose="05000000000000000000" pitchFamily="2" charset="2"/>
              <a:buChar char="Ø"/>
            </a:pPr>
            <a:r>
              <a:rPr lang="en-US" dirty="0" smtClean="0"/>
              <a:t>Common </a:t>
            </a:r>
            <a:r>
              <a:rPr lang="en-US" dirty="0"/>
              <a:t>types of headache “Migraine, Tension headache, Cluster headache</a:t>
            </a:r>
            <a:r>
              <a:rPr lang="en-US" dirty="0" smtClean="0"/>
              <a:t>”. </a:t>
            </a:r>
            <a:endParaRPr lang="en-US" dirty="0"/>
          </a:p>
          <a:p>
            <a:pPr>
              <a:lnSpc>
                <a:spcPct val="160000"/>
              </a:lnSpc>
              <a:buFont typeface="Wingdings" panose="05000000000000000000" pitchFamily="2" charset="2"/>
              <a:buChar char="Ø"/>
            </a:pPr>
            <a:r>
              <a:rPr lang="en-US" dirty="0" smtClean="0"/>
              <a:t>How </a:t>
            </a:r>
            <a:r>
              <a:rPr lang="en-US" dirty="0"/>
              <a:t>to approach a patient with </a:t>
            </a:r>
            <a:r>
              <a:rPr lang="en-US" dirty="0" smtClean="0"/>
              <a:t>headache. </a:t>
            </a:r>
            <a:endParaRPr lang="en-US" dirty="0"/>
          </a:p>
          <a:p>
            <a:pPr>
              <a:lnSpc>
                <a:spcPct val="160000"/>
              </a:lnSpc>
              <a:buFont typeface="Wingdings" panose="05000000000000000000" pitchFamily="2" charset="2"/>
              <a:buChar char="Ø"/>
            </a:pPr>
            <a:r>
              <a:rPr lang="en-US" dirty="0" smtClean="0"/>
              <a:t>Red </a:t>
            </a:r>
            <a:r>
              <a:rPr lang="en-US" dirty="0"/>
              <a:t>Flags and indications for further investigations like CT brain, </a:t>
            </a:r>
            <a:r>
              <a:rPr lang="en-US" dirty="0" smtClean="0"/>
              <a:t>MRI. </a:t>
            </a:r>
            <a:endParaRPr lang="en-US" dirty="0"/>
          </a:p>
          <a:p>
            <a:pPr>
              <a:lnSpc>
                <a:spcPct val="160000"/>
              </a:lnSpc>
              <a:buFont typeface="Wingdings" panose="05000000000000000000" pitchFamily="2" charset="2"/>
              <a:buChar char="Ø"/>
            </a:pPr>
            <a:r>
              <a:rPr lang="en-US" dirty="0" smtClean="0"/>
              <a:t>Brief </a:t>
            </a:r>
            <a:r>
              <a:rPr lang="en-US" dirty="0"/>
              <a:t>comment on Migraine, Tension Headache, Cluster headache, benign </a:t>
            </a:r>
            <a:r>
              <a:rPr lang="en-US" dirty="0" smtClean="0"/>
              <a:t>intracranial hypertension</a:t>
            </a:r>
            <a:r>
              <a:rPr lang="en-US" dirty="0"/>
              <a:t>, temporal arteritis, space occupying headaches. </a:t>
            </a:r>
          </a:p>
          <a:p>
            <a:pPr>
              <a:lnSpc>
                <a:spcPct val="160000"/>
              </a:lnSpc>
              <a:buFont typeface="Wingdings" panose="05000000000000000000" pitchFamily="2" charset="2"/>
              <a:buChar char="Ø"/>
            </a:pPr>
            <a:r>
              <a:rPr lang="en-US" dirty="0" smtClean="0"/>
              <a:t>What </a:t>
            </a:r>
            <a:r>
              <a:rPr lang="en-US" dirty="0"/>
              <a:t>is the role of primary health care physician in management “Drug treatment and Prophylaxis</a:t>
            </a:r>
            <a:r>
              <a:rPr lang="en-US" dirty="0" smtClean="0"/>
              <a:t>”. </a:t>
            </a:r>
            <a:endParaRPr lang="en-US" dirty="0"/>
          </a:p>
          <a:p>
            <a:pPr>
              <a:lnSpc>
                <a:spcPct val="160000"/>
              </a:lnSpc>
              <a:buFont typeface="Wingdings" panose="05000000000000000000" pitchFamily="2" charset="2"/>
              <a:buChar char="Ø"/>
            </a:pPr>
            <a:r>
              <a:rPr lang="en-US" dirty="0" smtClean="0"/>
              <a:t>What </a:t>
            </a:r>
            <a:r>
              <a:rPr lang="en-US" dirty="0"/>
              <a:t>investigations could be requested if needed </a:t>
            </a:r>
          </a:p>
          <a:p>
            <a:pPr>
              <a:lnSpc>
                <a:spcPct val="160000"/>
              </a:lnSpc>
              <a:buFont typeface="Wingdings" panose="05000000000000000000" pitchFamily="2" charset="2"/>
              <a:buChar char="Ø"/>
            </a:pPr>
            <a:r>
              <a:rPr lang="en-US" dirty="0" smtClean="0"/>
              <a:t>When </a:t>
            </a:r>
            <a:r>
              <a:rPr lang="en-US" dirty="0"/>
              <a:t>to refer to </a:t>
            </a:r>
            <a:r>
              <a:rPr lang="en-US" dirty="0" smtClean="0"/>
              <a:t>specialist.</a:t>
            </a:r>
            <a:endParaRPr lang="en-US" dirty="0"/>
          </a:p>
        </p:txBody>
      </p:sp>
    </p:spTree>
    <p:extLst>
      <p:ext uri="{BB962C8B-B14F-4D97-AF65-F5344CB8AC3E}">
        <p14:creationId xmlns:p14="http://schemas.microsoft.com/office/powerpoint/2010/main" val="29944024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Management</a:t>
            </a:r>
            <a:r>
              <a:rPr lang="en-US" dirty="0"/>
              <a:t>:</a:t>
            </a:r>
          </a:p>
        </p:txBody>
      </p:sp>
      <p:sp>
        <p:nvSpPr>
          <p:cNvPr id="3" name="Content Placeholder 2"/>
          <p:cNvSpPr>
            <a:spLocks noGrp="1"/>
          </p:cNvSpPr>
          <p:nvPr>
            <p:ph idx="1"/>
          </p:nvPr>
        </p:nvSpPr>
        <p:spPr>
          <a:xfrm>
            <a:off x="457200" y="1600200"/>
            <a:ext cx="8458200" cy="5029200"/>
          </a:xfrm>
        </p:spPr>
        <p:txBody>
          <a:bodyPr/>
          <a:lstStyle/>
          <a:p>
            <a:pPr marL="971550" lvl="1" indent="-514350">
              <a:lnSpc>
                <a:spcPct val="150000"/>
              </a:lnSpc>
              <a:buFont typeface="+mj-lt"/>
              <a:buAutoNum type="arabicPeriod"/>
            </a:pPr>
            <a:r>
              <a:rPr lang="en-US" sz="1800" dirty="0" smtClean="0"/>
              <a:t>Referral </a:t>
            </a:r>
            <a:r>
              <a:rPr lang="en-US" sz="1800" dirty="0"/>
              <a:t>to Rheumatologist</a:t>
            </a:r>
          </a:p>
          <a:p>
            <a:pPr marL="971550" lvl="1" indent="-514350">
              <a:lnSpc>
                <a:spcPct val="150000"/>
              </a:lnSpc>
              <a:buFont typeface="+mj-lt"/>
              <a:buAutoNum type="arabicPeriod"/>
            </a:pPr>
            <a:r>
              <a:rPr lang="en-US" sz="1800" dirty="0"/>
              <a:t>Patient Education:</a:t>
            </a:r>
          </a:p>
          <a:p>
            <a:pPr marL="1314450" lvl="2" indent="-457200">
              <a:lnSpc>
                <a:spcPct val="150000"/>
              </a:lnSpc>
            </a:pPr>
            <a:r>
              <a:rPr lang="en-US" sz="1800" dirty="0"/>
              <a:t>Nature and seriousness of the disease.</a:t>
            </a:r>
          </a:p>
          <a:p>
            <a:pPr marL="1314450" lvl="2" indent="-457200">
              <a:lnSpc>
                <a:spcPct val="150000"/>
              </a:lnSpc>
            </a:pPr>
            <a:r>
              <a:rPr lang="en-US" sz="1800" dirty="0"/>
              <a:t>Disease complications, specially ophthalmic (sudden painless vision loss)</a:t>
            </a:r>
          </a:p>
          <a:p>
            <a:pPr marL="1314450" lvl="2" indent="-457200">
              <a:lnSpc>
                <a:spcPct val="150000"/>
              </a:lnSpc>
            </a:pPr>
            <a:r>
              <a:rPr lang="en-US" sz="1800" dirty="0"/>
              <a:t>Therapy adverse effects (high dose corticosteroids)</a:t>
            </a:r>
          </a:p>
          <a:p>
            <a:pPr>
              <a:lnSpc>
                <a:spcPct val="150000"/>
              </a:lnSpc>
            </a:pPr>
            <a:endParaRPr lang="en-US" dirty="0"/>
          </a:p>
        </p:txBody>
      </p:sp>
    </p:spTree>
    <p:extLst>
      <p:ext uri="{BB962C8B-B14F-4D97-AF65-F5344CB8AC3E}">
        <p14:creationId xmlns:p14="http://schemas.microsoft.com/office/powerpoint/2010/main" val="217921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Giant Cell (Temporal) Arteritis:</a:t>
            </a:r>
            <a:endParaRPr lang="en-US" dirty="0"/>
          </a:p>
        </p:txBody>
      </p:sp>
      <p:sp>
        <p:nvSpPr>
          <p:cNvPr id="3" name="Content Placeholder 2"/>
          <p:cNvSpPr>
            <a:spLocks noGrp="1"/>
          </p:cNvSpPr>
          <p:nvPr>
            <p:ph idx="1"/>
          </p:nvPr>
        </p:nvSpPr>
        <p:spPr>
          <a:xfrm>
            <a:off x="457200" y="1417638"/>
            <a:ext cx="8229600" cy="5364162"/>
          </a:xfrm>
        </p:spPr>
        <p:txBody>
          <a:bodyPr>
            <a:normAutofit fontScale="70000" lnSpcReduction="20000"/>
          </a:bodyPr>
          <a:lstStyle/>
          <a:p>
            <a:pPr>
              <a:lnSpc>
                <a:spcPct val="170000"/>
              </a:lnSpc>
            </a:pPr>
            <a:r>
              <a:rPr lang="en-US" dirty="0"/>
              <a:t>Giant cell arteritis (temporal arteritis) is a systemic vasculitis </a:t>
            </a:r>
            <a:r>
              <a:rPr lang="en-US" dirty="0" smtClean="0"/>
              <a:t>categorized </a:t>
            </a:r>
            <a:r>
              <a:rPr lang="en-US" dirty="0"/>
              <a:t>as a </a:t>
            </a:r>
            <a:r>
              <a:rPr lang="en-US" dirty="0" smtClean="0"/>
              <a:t>medium/large </a:t>
            </a:r>
            <a:r>
              <a:rPr lang="en-US" dirty="0"/>
              <a:t>vessel </a:t>
            </a:r>
            <a:r>
              <a:rPr lang="en-US" dirty="0" smtClean="0"/>
              <a:t>vasculitis.</a:t>
            </a:r>
          </a:p>
          <a:p>
            <a:pPr>
              <a:lnSpc>
                <a:spcPct val="170000"/>
              </a:lnSpc>
            </a:pPr>
            <a:r>
              <a:rPr lang="en-US" dirty="0"/>
              <a:t>GCA is the most common form of systemic vasculitis in </a:t>
            </a:r>
            <a:r>
              <a:rPr lang="en-US" dirty="0" smtClean="0"/>
              <a:t>adults, and may lead to blindness if not treated.</a:t>
            </a:r>
          </a:p>
          <a:p>
            <a:pPr>
              <a:lnSpc>
                <a:spcPct val="170000"/>
              </a:lnSpc>
            </a:pPr>
            <a:r>
              <a:rPr lang="en-US" dirty="0" smtClean="0"/>
              <a:t>Symptoms &amp; Signs reflect </a:t>
            </a:r>
            <a:r>
              <a:rPr lang="en-US" dirty="0"/>
              <a:t>the involvement of the temporal artery and other medium-sized arteries of the head and the neck and </a:t>
            </a:r>
            <a:r>
              <a:rPr lang="en-US" dirty="0" smtClean="0"/>
              <a:t>include: </a:t>
            </a:r>
          </a:p>
          <a:p>
            <a:pPr lvl="1">
              <a:lnSpc>
                <a:spcPct val="170000"/>
              </a:lnSpc>
            </a:pPr>
            <a:r>
              <a:rPr lang="en-US" sz="2500" dirty="0"/>
              <a:t>Headache, </a:t>
            </a:r>
            <a:endParaRPr lang="en-US" sz="2500" dirty="0" smtClean="0"/>
          </a:p>
          <a:p>
            <a:pPr lvl="1">
              <a:lnSpc>
                <a:spcPct val="170000"/>
              </a:lnSpc>
            </a:pPr>
            <a:r>
              <a:rPr lang="en-US" sz="2500" dirty="0" smtClean="0"/>
              <a:t>Visual </a:t>
            </a:r>
            <a:r>
              <a:rPr lang="en-US" sz="2500" dirty="0"/>
              <a:t>disturbances, </a:t>
            </a:r>
            <a:endParaRPr lang="en-US" sz="2500" dirty="0" smtClean="0"/>
          </a:p>
          <a:p>
            <a:pPr lvl="1">
              <a:lnSpc>
                <a:spcPct val="170000"/>
              </a:lnSpc>
            </a:pPr>
            <a:r>
              <a:rPr lang="en-US" sz="2500" dirty="0" smtClean="0"/>
              <a:t>Jaw </a:t>
            </a:r>
            <a:r>
              <a:rPr lang="en-US" sz="2500" dirty="0"/>
              <a:t>claudication, </a:t>
            </a:r>
            <a:endParaRPr lang="en-US" sz="2500" dirty="0" smtClean="0"/>
          </a:p>
          <a:p>
            <a:pPr lvl="1">
              <a:lnSpc>
                <a:spcPct val="170000"/>
              </a:lnSpc>
            </a:pPr>
            <a:r>
              <a:rPr lang="en-US" sz="2500" dirty="0" smtClean="0"/>
              <a:t>Neck pain,</a:t>
            </a:r>
          </a:p>
          <a:p>
            <a:pPr lvl="1">
              <a:lnSpc>
                <a:spcPct val="170000"/>
              </a:lnSpc>
            </a:pPr>
            <a:r>
              <a:rPr lang="en-US" sz="2500" dirty="0" smtClean="0"/>
              <a:t>Scalp </a:t>
            </a:r>
            <a:r>
              <a:rPr lang="en-US" sz="2500" dirty="0"/>
              <a:t>tenderness. </a:t>
            </a:r>
            <a:endParaRPr lang="en-US" dirty="0" smtClean="0"/>
          </a:p>
          <a:p>
            <a:pPr>
              <a:lnSpc>
                <a:spcPct val="170000"/>
              </a:lnSpc>
            </a:pPr>
            <a:endParaRPr lang="en-US" dirty="0"/>
          </a:p>
        </p:txBody>
      </p:sp>
    </p:spTree>
    <p:extLst>
      <p:ext uri="{BB962C8B-B14F-4D97-AF65-F5344CB8AC3E}">
        <p14:creationId xmlns:p14="http://schemas.microsoft.com/office/powerpoint/2010/main" val="39660215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Giant Cell (Temporal) </a:t>
            </a:r>
            <a:r>
              <a:rPr lang="en-US" dirty="0" smtClean="0"/>
              <a:t>Arteritis cont.:</a:t>
            </a:r>
            <a:endParaRPr lang="en-US" dirty="0"/>
          </a:p>
        </p:txBody>
      </p:sp>
      <p:sp>
        <p:nvSpPr>
          <p:cNvPr id="3" name="Content Placeholder 2"/>
          <p:cNvSpPr>
            <a:spLocks noGrp="1"/>
          </p:cNvSpPr>
          <p:nvPr>
            <p:ph idx="1"/>
          </p:nvPr>
        </p:nvSpPr>
        <p:spPr/>
        <p:txBody>
          <a:bodyPr>
            <a:normAutofit fontScale="92500" lnSpcReduction="20000"/>
          </a:bodyPr>
          <a:lstStyle/>
          <a:p>
            <a:pPr>
              <a:lnSpc>
                <a:spcPct val="160000"/>
              </a:lnSpc>
            </a:pPr>
            <a:r>
              <a:rPr lang="en-US" dirty="0"/>
              <a:t>Constitutional manifestations, such as fatigue, malaise, and fever, may also be present.</a:t>
            </a:r>
          </a:p>
          <a:p>
            <a:pPr>
              <a:lnSpc>
                <a:spcPct val="160000"/>
              </a:lnSpc>
            </a:pPr>
            <a:r>
              <a:rPr lang="en-US" dirty="0"/>
              <a:t>Investigations (including ESR, Duplex US, and temporal artery biopsy) play an important role in diagnosis.</a:t>
            </a:r>
          </a:p>
          <a:p>
            <a:pPr>
              <a:lnSpc>
                <a:spcPct val="160000"/>
              </a:lnSpc>
            </a:pPr>
            <a:r>
              <a:rPr lang="en-US" dirty="0"/>
              <a:t>Patients should be referred to Rheumatologist for treatment (high dose corticosteroid) and follow-up.</a:t>
            </a:r>
          </a:p>
          <a:p>
            <a:pPr>
              <a:lnSpc>
                <a:spcPct val="160000"/>
              </a:lnSpc>
            </a:pPr>
            <a:r>
              <a:rPr lang="en-US" dirty="0"/>
              <a:t>Patients should also be educated regarding the nature of the disease and its complications, the importance of adhering to steroid therapy and its possible side effects.</a:t>
            </a:r>
          </a:p>
          <a:p>
            <a:pPr>
              <a:lnSpc>
                <a:spcPct val="160000"/>
              </a:lnSpc>
            </a:pPr>
            <a:endParaRPr lang="en-US" dirty="0"/>
          </a:p>
        </p:txBody>
      </p:sp>
    </p:spTree>
    <p:extLst>
      <p:ext uri="{BB962C8B-B14F-4D97-AF65-F5344CB8AC3E}">
        <p14:creationId xmlns:p14="http://schemas.microsoft.com/office/powerpoint/2010/main" val="16904539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a:t>
            </a:r>
            <a:endParaRPr lang="en-US" dirty="0"/>
          </a:p>
        </p:txBody>
      </p:sp>
      <p:sp>
        <p:nvSpPr>
          <p:cNvPr id="3" name="Content Placeholder 2"/>
          <p:cNvSpPr>
            <a:spLocks noGrp="1"/>
          </p:cNvSpPr>
          <p:nvPr>
            <p:ph idx="1"/>
          </p:nvPr>
        </p:nvSpPr>
        <p:spPr/>
        <p:txBody>
          <a:bodyPr/>
          <a:lstStyle/>
          <a:p>
            <a:r>
              <a:rPr lang="en-US" dirty="0" smtClean="0"/>
              <a:t>35 year old male came to your clinic complaining of a headache.</a:t>
            </a:r>
          </a:p>
          <a:p>
            <a:endParaRPr lang="en-US" dirty="0"/>
          </a:p>
          <a:p>
            <a:endParaRPr lang="en-US" dirty="0" smtClean="0"/>
          </a:p>
          <a:p>
            <a:r>
              <a:rPr lang="en-US" dirty="0" smtClean="0"/>
              <a:t>How would you approach this patient?</a:t>
            </a:r>
            <a:endParaRPr lang="en-US" dirty="0"/>
          </a:p>
        </p:txBody>
      </p:sp>
    </p:spTree>
    <p:extLst>
      <p:ext uri="{BB962C8B-B14F-4D97-AF65-F5344CB8AC3E}">
        <p14:creationId xmlns:p14="http://schemas.microsoft.com/office/powerpoint/2010/main" val="30280895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 : History:</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a:lnSpc>
                <a:spcPct val="150000"/>
              </a:lnSpc>
            </a:pPr>
            <a:r>
              <a:rPr lang="en-US" sz="2000" dirty="0">
                <a:solidFill>
                  <a:prstClr val="black"/>
                </a:solidFill>
              </a:rPr>
              <a:t>Ahmed is a 35 year old teacher who has been complaining of headaches for the past 2 months, he says the pain is felt around his head in a band like fashion. The character of the pain was described as something tightening around his head. The headaches happen around 2 time per week  and last anywhere from 30 min to 10 hours. He doesn't report anything that makes the headaches worst but says the pain is relieved slightly when he lays </a:t>
            </a:r>
            <a:r>
              <a:rPr lang="en-US" sz="2000" dirty="0" smtClean="0">
                <a:solidFill>
                  <a:prstClr val="black"/>
                </a:solidFill>
              </a:rPr>
              <a:t>down. </a:t>
            </a:r>
            <a:r>
              <a:rPr lang="en-US" sz="2000" dirty="0">
                <a:solidFill>
                  <a:prstClr val="black"/>
                </a:solidFill>
              </a:rPr>
              <a:t>He rates the pain as a 5/10</a:t>
            </a:r>
            <a:r>
              <a:rPr lang="en-US" sz="2000" dirty="0" smtClean="0">
                <a:solidFill>
                  <a:prstClr val="black"/>
                </a:solidFill>
              </a:rPr>
              <a:t>.</a:t>
            </a:r>
          </a:p>
        </p:txBody>
      </p:sp>
    </p:spTree>
    <p:extLst>
      <p:ext uri="{BB962C8B-B14F-4D97-AF65-F5344CB8AC3E}">
        <p14:creationId xmlns:p14="http://schemas.microsoft.com/office/powerpoint/2010/main" val="100244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4 : History:</a:t>
            </a:r>
          </a:p>
        </p:txBody>
      </p:sp>
      <p:sp>
        <p:nvSpPr>
          <p:cNvPr id="3" name="Content Placeholder 2"/>
          <p:cNvSpPr>
            <a:spLocks noGrp="1"/>
          </p:cNvSpPr>
          <p:nvPr>
            <p:ph idx="1"/>
          </p:nvPr>
        </p:nvSpPr>
        <p:spPr/>
        <p:txBody>
          <a:bodyPr/>
          <a:lstStyle/>
          <a:p>
            <a:pPr>
              <a:lnSpc>
                <a:spcPct val="150000"/>
              </a:lnSpc>
            </a:pPr>
            <a:r>
              <a:rPr lang="en-US" sz="2400" dirty="0">
                <a:solidFill>
                  <a:prstClr val="black"/>
                </a:solidFill>
              </a:rPr>
              <a:t>He is not taking any medications.</a:t>
            </a:r>
          </a:p>
          <a:p>
            <a:pPr>
              <a:lnSpc>
                <a:spcPct val="150000"/>
              </a:lnSpc>
            </a:pPr>
            <a:r>
              <a:rPr lang="en-US" sz="2400" dirty="0">
                <a:solidFill>
                  <a:prstClr val="black"/>
                </a:solidFill>
              </a:rPr>
              <a:t>Past medical history is insignificant.</a:t>
            </a:r>
          </a:p>
          <a:p>
            <a:pPr>
              <a:lnSpc>
                <a:spcPct val="150000"/>
              </a:lnSpc>
            </a:pPr>
            <a:r>
              <a:rPr lang="en-US" sz="2400" dirty="0">
                <a:solidFill>
                  <a:prstClr val="black"/>
                </a:solidFill>
              </a:rPr>
              <a:t>He is married, and is happy with his job. He doesn’t smoke or drink alcohol.</a:t>
            </a:r>
          </a:p>
          <a:p>
            <a:endParaRPr lang="en-US" dirty="0"/>
          </a:p>
        </p:txBody>
      </p:sp>
    </p:spTree>
    <p:extLst>
      <p:ext uri="{BB962C8B-B14F-4D97-AF65-F5344CB8AC3E}">
        <p14:creationId xmlns:p14="http://schemas.microsoft.com/office/powerpoint/2010/main" val="3106453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 Physical Examination:</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sz="2000" b="1" u="sng" dirty="0" smtClean="0"/>
              <a:t>General inspection:</a:t>
            </a:r>
          </a:p>
          <a:p>
            <a:pPr marL="0" indent="0">
              <a:buNone/>
            </a:pPr>
            <a:r>
              <a:rPr lang="en-US" sz="2000" dirty="0" smtClean="0"/>
              <a:t>The patient is sitting comfortable on the chair and doesn't seem to be in any distress.</a:t>
            </a:r>
            <a:endParaRPr lang="en-US" sz="2000" b="1" u="sng" dirty="0"/>
          </a:p>
          <a:p>
            <a:r>
              <a:rPr lang="en-US" sz="2000" b="1" u="sng" dirty="0" smtClean="0"/>
              <a:t>Vital </a:t>
            </a:r>
            <a:r>
              <a:rPr lang="en-US" sz="2000" b="1" u="sng" dirty="0"/>
              <a:t>Signs: </a:t>
            </a:r>
            <a:endParaRPr lang="en-US" sz="2000" dirty="0"/>
          </a:p>
          <a:p>
            <a:pPr marL="0" indent="0">
              <a:buNone/>
            </a:pPr>
            <a:r>
              <a:rPr lang="en-US" sz="2000" dirty="0"/>
              <a:t>BP  110/80</a:t>
            </a:r>
          </a:p>
          <a:p>
            <a:pPr marL="0" indent="0">
              <a:buNone/>
            </a:pPr>
            <a:r>
              <a:rPr lang="en-US" sz="2000" dirty="0"/>
              <a:t>Heart Rate 72 bpm</a:t>
            </a:r>
          </a:p>
          <a:p>
            <a:pPr marL="0" indent="0">
              <a:buNone/>
            </a:pPr>
            <a:r>
              <a:rPr lang="en-US" sz="2000" dirty="0"/>
              <a:t>Temperature </a:t>
            </a:r>
            <a:r>
              <a:rPr lang="en-US" sz="2000" dirty="0" smtClean="0"/>
              <a:t>37.2°C</a:t>
            </a:r>
          </a:p>
          <a:p>
            <a:r>
              <a:rPr lang="en-US" sz="2000" b="1" u="sng" dirty="0" smtClean="0"/>
              <a:t>Head &amp; Neck:</a:t>
            </a:r>
            <a:endParaRPr lang="en-US" sz="2000" b="1" u="sng" dirty="0"/>
          </a:p>
          <a:p>
            <a:pPr marL="0" indent="0">
              <a:buNone/>
            </a:pPr>
            <a:r>
              <a:rPr lang="en-US" sz="2000" dirty="0"/>
              <a:t>There </a:t>
            </a:r>
            <a:r>
              <a:rPr lang="en-US" sz="2000" dirty="0" smtClean="0"/>
              <a:t>doesn't </a:t>
            </a:r>
            <a:r>
              <a:rPr lang="en-US" sz="2000" dirty="0"/>
              <a:t>seem to be any </a:t>
            </a:r>
            <a:r>
              <a:rPr lang="en-US" sz="2000" dirty="0" smtClean="0"/>
              <a:t>tenderness </a:t>
            </a:r>
            <a:r>
              <a:rPr lang="en-US" sz="2000" dirty="0"/>
              <a:t>or swellings around the scalp</a:t>
            </a:r>
            <a:r>
              <a:rPr lang="en-US" sz="2000" dirty="0" smtClean="0"/>
              <a:t>.</a:t>
            </a:r>
          </a:p>
          <a:p>
            <a:r>
              <a:rPr lang="en-US" sz="2000" b="1" u="sng" dirty="0"/>
              <a:t>Ear, Nose, and Mouth:</a:t>
            </a:r>
          </a:p>
          <a:p>
            <a:pPr marL="0" indent="0">
              <a:buNone/>
            </a:pPr>
            <a:r>
              <a:rPr lang="en-US" sz="2000" dirty="0" smtClean="0"/>
              <a:t>Nothing significant</a:t>
            </a:r>
          </a:p>
          <a:p>
            <a:r>
              <a:rPr lang="en-US" sz="2100" b="1" u="sng" dirty="0"/>
              <a:t>Eye:</a:t>
            </a:r>
          </a:p>
          <a:p>
            <a:pPr marL="0" indent="0">
              <a:buNone/>
            </a:pPr>
            <a:r>
              <a:rPr lang="en-US" sz="2000" dirty="0"/>
              <a:t>Nothing </a:t>
            </a:r>
            <a:r>
              <a:rPr lang="en-US" sz="2000" dirty="0" smtClean="0"/>
              <a:t>significant</a:t>
            </a:r>
            <a:endParaRPr lang="en-US" sz="2000" dirty="0"/>
          </a:p>
          <a:p>
            <a:r>
              <a:rPr lang="en-US" sz="2000" b="1" u="sng" dirty="0" smtClean="0"/>
              <a:t>Neurological examination:</a:t>
            </a:r>
          </a:p>
          <a:p>
            <a:pPr marL="0" indent="0">
              <a:buNone/>
            </a:pPr>
            <a:r>
              <a:rPr lang="en-US" sz="2000" dirty="0" smtClean="0"/>
              <a:t>A full Neurological examination was carried out but with no significant findings that would suggest neurological issues. </a:t>
            </a:r>
            <a:endParaRPr lang="en-US" sz="2000" dirty="0"/>
          </a:p>
        </p:txBody>
      </p:sp>
    </p:spTree>
    <p:extLst>
      <p:ext uri="{BB962C8B-B14F-4D97-AF65-F5344CB8AC3E}">
        <p14:creationId xmlns:p14="http://schemas.microsoft.com/office/powerpoint/2010/main" val="22488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fade">
                                      <p:cBhvr>
                                        <p:cTn id="77" dur="1000"/>
                                        <p:tgtEl>
                                          <p:spTgt spid="3">
                                            <p:txEl>
                                              <p:pRg st="12" end="12"/>
                                            </p:txEl>
                                          </p:spTgt>
                                        </p:tgtEl>
                                      </p:cBhvr>
                                    </p:animEffect>
                                    <p:anim calcmode="lin" valueType="num">
                                      <p:cBhvr>
                                        <p:cTn id="7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
                                            <p:txEl>
                                              <p:pRg st="13" end="13"/>
                                            </p:txEl>
                                          </p:spTgt>
                                        </p:tgtEl>
                                        <p:attrNameLst>
                                          <p:attrName>style.visibility</p:attrName>
                                        </p:attrNameLst>
                                      </p:cBhvr>
                                      <p:to>
                                        <p:strVal val="visible"/>
                                      </p:to>
                                    </p:set>
                                    <p:animEffect transition="in" filter="fade">
                                      <p:cBhvr>
                                        <p:cTn id="82" dur="1000"/>
                                        <p:tgtEl>
                                          <p:spTgt spid="3">
                                            <p:txEl>
                                              <p:pRg st="13" end="13"/>
                                            </p:txEl>
                                          </p:spTgt>
                                        </p:tgtEl>
                                      </p:cBhvr>
                                    </p:animEffect>
                                    <p:anim calcmode="lin" valueType="num">
                                      <p:cBhvr>
                                        <p:cTn id="8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 Investigations:</a:t>
            </a:r>
            <a:endParaRPr lang="en-US" dirty="0"/>
          </a:p>
        </p:txBody>
      </p:sp>
      <p:sp>
        <p:nvSpPr>
          <p:cNvPr id="3" name="Content Placeholder 2"/>
          <p:cNvSpPr>
            <a:spLocks noGrp="1"/>
          </p:cNvSpPr>
          <p:nvPr>
            <p:ph idx="1"/>
          </p:nvPr>
        </p:nvSpPr>
        <p:spPr/>
        <p:txBody>
          <a:bodyPr/>
          <a:lstStyle/>
          <a:p>
            <a:r>
              <a:rPr lang="en-US" dirty="0" smtClean="0"/>
              <a:t>In the case of this patient no investigations were ordered as the history and physical examination did not raise any red flags.</a:t>
            </a:r>
            <a:endParaRPr lang="en-US" dirty="0"/>
          </a:p>
        </p:txBody>
      </p:sp>
    </p:spTree>
    <p:extLst>
      <p:ext uri="{BB962C8B-B14F-4D97-AF65-F5344CB8AC3E}">
        <p14:creationId xmlns:p14="http://schemas.microsoft.com/office/powerpoint/2010/main" val="2308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 Diagnosis:</a:t>
            </a:r>
            <a:endParaRPr lang="en-US" dirty="0"/>
          </a:p>
        </p:txBody>
      </p:sp>
      <p:sp>
        <p:nvSpPr>
          <p:cNvPr id="3" name="Content Placeholder 2"/>
          <p:cNvSpPr>
            <a:spLocks noGrp="1"/>
          </p:cNvSpPr>
          <p:nvPr>
            <p:ph idx="1"/>
          </p:nvPr>
        </p:nvSpPr>
        <p:spPr/>
        <p:txBody>
          <a:bodyPr>
            <a:normAutofit/>
          </a:bodyPr>
          <a:lstStyle/>
          <a:p>
            <a:r>
              <a:rPr lang="en-US" sz="2800" dirty="0" smtClean="0"/>
              <a:t>Most likely diagnosis: </a:t>
            </a:r>
          </a:p>
          <a:p>
            <a:pPr marL="400050" lvl="1" indent="0" algn="ctr">
              <a:buNone/>
            </a:pPr>
            <a:r>
              <a:rPr lang="en-US" sz="2400" dirty="0"/>
              <a:t>Episodic Tension </a:t>
            </a:r>
            <a:r>
              <a:rPr lang="en-US" sz="2400" dirty="0" smtClean="0"/>
              <a:t>headache</a:t>
            </a:r>
          </a:p>
          <a:p>
            <a:pPr marL="400050" lvl="1" indent="0" algn="ctr">
              <a:buNone/>
            </a:pPr>
            <a:endParaRPr lang="en-US" dirty="0"/>
          </a:p>
          <a:p>
            <a:pPr marL="400050" lvl="1" indent="0" algn="ctr">
              <a:buNone/>
            </a:pPr>
            <a:endParaRPr lang="en-US" dirty="0" smtClean="0"/>
          </a:p>
          <a:p>
            <a:pPr marL="457200" indent="-457200"/>
            <a:r>
              <a:rPr lang="en-US" sz="2400" dirty="0"/>
              <a:t>How would you manage this patient?</a:t>
            </a:r>
          </a:p>
          <a:p>
            <a:pPr marL="400050" lvl="1" indent="0" algn="ctr">
              <a:buNone/>
            </a:pPr>
            <a:endParaRPr lang="en-US" dirty="0" smtClean="0"/>
          </a:p>
        </p:txBody>
      </p:sp>
    </p:spTree>
    <p:extLst>
      <p:ext uri="{BB962C8B-B14F-4D97-AF65-F5344CB8AC3E}">
        <p14:creationId xmlns:p14="http://schemas.microsoft.com/office/powerpoint/2010/main" val="82895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 Management:</a:t>
            </a:r>
            <a:endParaRPr lang="en-US" dirty="0"/>
          </a:p>
        </p:txBody>
      </p:sp>
      <p:sp>
        <p:nvSpPr>
          <p:cNvPr id="3" name="Content Placeholder 2"/>
          <p:cNvSpPr>
            <a:spLocks noGrp="1"/>
          </p:cNvSpPr>
          <p:nvPr>
            <p:ph idx="1"/>
          </p:nvPr>
        </p:nvSpPr>
        <p:spPr/>
        <p:txBody>
          <a:bodyPr/>
          <a:lstStyle/>
          <a:p>
            <a:pPr marL="857250" lvl="1" indent="-457200">
              <a:lnSpc>
                <a:spcPct val="150000"/>
              </a:lnSpc>
              <a:buFont typeface="+mj-lt"/>
              <a:buAutoNum type="arabicPeriod"/>
            </a:pPr>
            <a:r>
              <a:rPr lang="en-US" sz="2000" dirty="0" smtClean="0"/>
              <a:t>Using </a:t>
            </a:r>
            <a:r>
              <a:rPr lang="en-US" sz="2000" dirty="0"/>
              <a:t>a “headache </a:t>
            </a:r>
            <a:r>
              <a:rPr lang="en-US" sz="2000" dirty="0" smtClean="0"/>
              <a:t>diary”.</a:t>
            </a:r>
          </a:p>
          <a:p>
            <a:pPr marL="857250" lvl="1" indent="-457200">
              <a:lnSpc>
                <a:spcPct val="150000"/>
              </a:lnSpc>
              <a:buFont typeface="+mj-lt"/>
              <a:buAutoNum type="arabicPeriod"/>
            </a:pPr>
            <a:r>
              <a:rPr lang="en-US" sz="2000" dirty="0" err="1" smtClean="0"/>
              <a:t>Paracetamol</a:t>
            </a:r>
            <a:r>
              <a:rPr lang="en-US" sz="2000" dirty="0" smtClean="0"/>
              <a:t> </a:t>
            </a:r>
            <a:r>
              <a:rPr lang="en-US" sz="2000" dirty="0"/>
              <a:t>prescription for the acute treatment of tension type headache.</a:t>
            </a:r>
          </a:p>
          <a:p>
            <a:pPr marL="857250" lvl="1" indent="-457200">
              <a:lnSpc>
                <a:spcPct val="150000"/>
              </a:lnSpc>
              <a:buFont typeface="+mj-lt"/>
              <a:buAutoNum type="arabicPeriod"/>
            </a:pPr>
            <a:r>
              <a:rPr lang="en-US" sz="2000" dirty="0"/>
              <a:t>Educating the patient about the commonness of the condition.</a:t>
            </a:r>
          </a:p>
          <a:p>
            <a:endParaRPr lang="en-US" dirty="0"/>
          </a:p>
        </p:txBody>
      </p:sp>
    </p:spTree>
    <p:extLst>
      <p:ext uri="{BB962C8B-B14F-4D97-AF65-F5344CB8AC3E}">
        <p14:creationId xmlns:p14="http://schemas.microsoft.com/office/powerpoint/2010/main" val="123327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and Epidemiology:</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a:lnSpc>
                <a:spcPct val="150000"/>
              </a:lnSpc>
              <a:buFont typeface="Wingdings" panose="05000000000000000000" pitchFamily="2" charset="2"/>
              <a:buChar char="Ø"/>
            </a:pPr>
            <a:r>
              <a:rPr lang="en-US" sz="2400" dirty="0" smtClean="0"/>
              <a:t>Headache </a:t>
            </a:r>
            <a:r>
              <a:rPr lang="en-US" sz="2400" dirty="0"/>
              <a:t>is pain in any part of the </a:t>
            </a:r>
            <a:r>
              <a:rPr lang="en-US" sz="2400" dirty="0" smtClean="0"/>
              <a:t>head and neck, </a:t>
            </a:r>
            <a:r>
              <a:rPr lang="en-US" sz="2400" dirty="0"/>
              <a:t>including the scalp, face (including the orbitotemporal area), and interior of the head. </a:t>
            </a:r>
            <a:endParaRPr lang="en-US" sz="2400" dirty="0" smtClean="0"/>
          </a:p>
          <a:p>
            <a:pPr fontAlgn="base">
              <a:lnSpc>
                <a:spcPct val="150000"/>
              </a:lnSpc>
              <a:buFont typeface="Wingdings" panose="05000000000000000000" pitchFamily="2" charset="2"/>
              <a:buChar char="Ø"/>
            </a:pPr>
            <a:r>
              <a:rPr lang="en-US" sz="2400" dirty="0" smtClean="0"/>
              <a:t>Headache </a:t>
            </a:r>
            <a:r>
              <a:rPr lang="en-US" sz="2400" dirty="0"/>
              <a:t>disorders are among the most common disorders of the nervous system.</a:t>
            </a:r>
          </a:p>
          <a:p>
            <a:pPr fontAlgn="base">
              <a:lnSpc>
                <a:spcPct val="150000"/>
              </a:lnSpc>
              <a:buFont typeface="Wingdings" panose="05000000000000000000" pitchFamily="2" charset="2"/>
              <a:buChar char="Ø"/>
            </a:pPr>
            <a:r>
              <a:rPr lang="en-US" sz="2400" dirty="0"/>
              <a:t>It has been estimated that 47% of the adult population have headache at least once within last year in general</a:t>
            </a:r>
            <a:r>
              <a:rPr lang="en-US" sz="2400" dirty="0" smtClean="0"/>
              <a:t>.</a:t>
            </a:r>
            <a:endParaRPr lang="en-US" sz="2400" dirty="0"/>
          </a:p>
        </p:txBody>
      </p:sp>
    </p:spTree>
    <p:extLst>
      <p:ext uri="{BB962C8B-B14F-4D97-AF65-F5344CB8AC3E}">
        <p14:creationId xmlns:p14="http://schemas.microsoft.com/office/powerpoint/2010/main" val="180003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Tension headache</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pPr>
              <a:lnSpc>
                <a:spcPct val="150000"/>
              </a:lnSpc>
            </a:pPr>
            <a:r>
              <a:rPr lang="en-US" dirty="0"/>
              <a:t>Tension headaches are the most common type of headaches among adults. </a:t>
            </a:r>
            <a:endParaRPr lang="en-US" dirty="0" smtClean="0"/>
          </a:p>
          <a:p>
            <a:pPr>
              <a:lnSpc>
                <a:spcPct val="150000"/>
              </a:lnSpc>
            </a:pPr>
            <a:r>
              <a:rPr lang="en-US" dirty="0" smtClean="0"/>
              <a:t>An </a:t>
            </a:r>
            <a:r>
              <a:rPr lang="en-US" dirty="0"/>
              <a:t>episodic tension headache may be described as a mild to moderate constant band-like pain, tightness, or pressure around the forehead or back of the head </a:t>
            </a:r>
            <a:r>
              <a:rPr lang="en-US" dirty="0" smtClean="0"/>
              <a:t>and neck.</a:t>
            </a:r>
          </a:p>
          <a:p>
            <a:pPr>
              <a:lnSpc>
                <a:spcPct val="150000"/>
              </a:lnSpc>
            </a:pPr>
            <a:r>
              <a:rPr lang="en-US" dirty="0"/>
              <a:t>Tension headaches usually don't keep a person from performing daily tasks</a:t>
            </a:r>
            <a:r>
              <a:rPr lang="en-US" dirty="0" smtClean="0"/>
              <a:t>.</a:t>
            </a:r>
          </a:p>
          <a:p>
            <a:pPr>
              <a:lnSpc>
                <a:spcPct val="150000"/>
              </a:lnSpc>
            </a:pPr>
            <a:endParaRPr lang="en-US" dirty="0"/>
          </a:p>
        </p:txBody>
      </p:sp>
    </p:spTree>
    <p:extLst>
      <p:ext uri="{BB962C8B-B14F-4D97-AF65-F5344CB8AC3E}">
        <p14:creationId xmlns:p14="http://schemas.microsoft.com/office/powerpoint/2010/main" val="39410811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Tension </a:t>
            </a:r>
            <a:r>
              <a:rPr lang="en-US" dirty="0" smtClean="0"/>
              <a:t>headache cont.:</a:t>
            </a:r>
            <a:endParaRPr lang="en-US" dirty="0"/>
          </a:p>
        </p:txBody>
      </p:sp>
      <p:sp>
        <p:nvSpPr>
          <p:cNvPr id="3" name="Content Placeholder 2"/>
          <p:cNvSpPr>
            <a:spLocks noGrp="1"/>
          </p:cNvSpPr>
          <p:nvPr>
            <p:ph idx="1"/>
          </p:nvPr>
        </p:nvSpPr>
        <p:spPr/>
        <p:txBody>
          <a:bodyPr>
            <a:normAutofit fontScale="85000" lnSpcReduction="10000"/>
          </a:bodyPr>
          <a:lstStyle/>
          <a:p>
            <a:pPr>
              <a:lnSpc>
                <a:spcPct val="170000"/>
              </a:lnSpc>
            </a:pPr>
            <a:r>
              <a:rPr lang="en-US" dirty="0"/>
              <a:t>A tension headache may appear periodically ("episodic," &lt;15 days per month) or daily ("chronic," &gt;15 days per month). </a:t>
            </a:r>
            <a:endParaRPr lang="en-US" dirty="0" smtClean="0"/>
          </a:p>
          <a:p>
            <a:pPr>
              <a:lnSpc>
                <a:spcPct val="170000"/>
              </a:lnSpc>
            </a:pPr>
            <a:endParaRPr lang="en-US" dirty="0"/>
          </a:p>
          <a:p>
            <a:pPr>
              <a:lnSpc>
                <a:spcPct val="170000"/>
              </a:lnSpc>
            </a:pPr>
            <a:r>
              <a:rPr lang="en-US" dirty="0"/>
              <a:t>Management plan:</a:t>
            </a:r>
          </a:p>
          <a:p>
            <a:pPr lvl="1">
              <a:lnSpc>
                <a:spcPct val="170000"/>
              </a:lnSpc>
            </a:pPr>
            <a:r>
              <a:rPr lang="en-US" dirty="0"/>
              <a:t>Acute treatment: Consider aspirin, paracetamol or an NSAID for the acute treatment of tension-type headache, taking into account the person's preference, comorbidities and risk of adverse events.</a:t>
            </a:r>
          </a:p>
          <a:p>
            <a:pPr lvl="1">
              <a:lnSpc>
                <a:spcPct val="170000"/>
              </a:lnSpc>
            </a:pPr>
            <a:r>
              <a:rPr lang="en-US" dirty="0"/>
              <a:t>Do not offer opioids for the acute treatment of tension-type headache.</a:t>
            </a:r>
          </a:p>
          <a:p>
            <a:pPr lvl="1">
              <a:lnSpc>
                <a:spcPct val="170000"/>
              </a:lnSpc>
            </a:pPr>
            <a:r>
              <a:rPr lang="en-US" dirty="0"/>
              <a:t>Prophylactic treatment: Consider a course of up to 10 sessions of acupuncture over 5–8 weeks for the prophylactic treatment of chronic tension-type headache.</a:t>
            </a:r>
          </a:p>
          <a:p>
            <a:pPr>
              <a:lnSpc>
                <a:spcPct val="170000"/>
              </a:lnSpc>
            </a:pPr>
            <a:endParaRPr lang="en-US" dirty="0"/>
          </a:p>
        </p:txBody>
      </p:sp>
    </p:spTree>
    <p:extLst>
      <p:ext uri="{BB962C8B-B14F-4D97-AF65-F5344CB8AC3E}">
        <p14:creationId xmlns:p14="http://schemas.microsoft.com/office/powerpoint/2010/main" val="1183370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5</a:t>
            </a:r>
            <a:endParaRPr lang="en-US" dirty="0"/>
          </a:p>
        </p:txBody>
      </p:sp>
      <p:sp>
        <p:nvSpPr>
          <p:cNvPr id="3" name="Content Placeholder 2"/>
          <p:cNvSpPr>
            <a:spLocks noGrp="1"/>
          </p:cNvSpPr>
          <p:nvPr>
            <p:ph idx="1"/>
          </p:nvPr>
        </p:nvSpPr>
        <p:spPr/>
        <p:txBody>
          <a:bodyPr>
            <a:normAutofit/>
          </a:bodyPr>
          <a:lstStyle/>
          <a:p>
            <a:r>
              <a:rPr lang="en-US" dirty="0"/>
              <a:t>A 46-year-old man comes to your office with a 5-week history of recurrent headaches.</a:t>
            </a:r>
          </a:p>
          <a:p>
            <a:endParaRPr lang="en-US" dirty="0"/>
          </a:p>
          <a:p>
            <a:endParaRPr lang="en-US" dirty="0"/>
          </a:p>
          <a:p>
            <a:r>
              <a:rPr lang="en-US" dirty="0"/>
              <a:t>How would you approach this patient.</a:t>
            </a:r>
          </a:p>
        </p:txBody>
      </p:sp>
    </p:spTree>
    <p:extLst>
      <p:ext uri="{BB962C8B-B14F-4D97-AF65-F5344CB8AC3E}">
        <p14:creationId xmlns:p14="http://schemas.microsoft.com/office/powerpoint/2010/main" val="42779459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5: History:</a:t>
            </a:r>
            <a:endParaRPr lang="en-US" dirty="0"/>
          </a:p>
        </p:txBody>
      </p:sp>
      <p:sp>
        <p:nvSpPr>
          <p:cNvPr id="3" name="Content Placeholder 2"/>
          <p:cNvSpPr>
            <a:spLocks noGrp="1"/>
          </p:cNvSpPr>
          <p:nvPr>
            <p:ph idx="1"/>
          </p:nvPr>
        </p:nvSpPr>
        <p:spPr>
          <a:xfrm>
            <a:off x="457200" y="1600200"/>
            <a:ext cx="8229600" cy="5181600"/>
          </a:xfrm>
        </p:spPr>
        <p:txBody>
          <a:bodyPr>
            <a:noAutofit/>
          </a:bodyPr>
          <a:lstStyle/>
          <a:p>
            <a:pPr>
              <a:lnSpc>
                <a:spcPct val="150000"/>
              </a:lnSpc>
            </a:pPr>
            <a:r>
              <a:rPr lang="en-US" sz="2000" dirty="0">
                <a:solidFill>
                  <a:prstClr val="black"/>
                </a:solidFill>
              </a:rPr>
              <a:t>Abdullah is a 46-year-old male who came to your office with a 5-week history of recurrent headaches that wake him up in the middle of the night. The headaches have been occurring twice daily and have been lasting approximately 1 hour. The headaches are described as a deep burning sensation centered behind the left eye. The headaches are excruciating (he rates them as a 12 on a 10-point scale) and are associated with watery </a:t>
            </a:r>
            <a:r>
              <a:rPr lang="en-US" sz="2000" dirty="0" smtClean="0">
                <a:solidFill>
                  <a:prstClr val="black"/>
                </a:solidFill>
              </a:rPr>
              <a:t>left eye. </a:t>
            </a:r>
            <a:r>
              <a:rPr lang="en-US" sz="2000" dirty="0">
                <a:solidFill>
                  <a:prstClr val="black"/>
                </a:solidFill>
              </a:rPr>
              <a:t>Before the onset of these headaches 5 weeks ago, the patient describes no more than occasional tension headache. </a:t>
            </a:r>
            <a:endParaRPr lang="en-US" sz="2000" dirty="0" smtClean="0">
              <a:solidFill>
                <a:prstClr val="black"/>
              </a:solidFill>
            </a:endParaRPr>
          </a:p>
        </p:txBody>
      </p:sp>
    </p:spTree>
    <p:extLst>
      <p:ext uri="{BB962C8B-B14F-4D97-AF65-F5344CB8AC3E}">
        <p14:creationId xmlns:p14="http://schemas.microsoft.com/office/powerpoint/2010/main" val="121301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5: History:</a:t>
            </a:r>
          </a:p>
        </p:txBody>
      </p:sp>
      <p:sp>
        <p:nvSpPr>
          <p:cNvPr id="3" name="Content Placeholder 2"/>
          <p:cNvSpPr>
            <a:spLocks noGrp="1"/>
          </p:cNvSpPr>
          <p:nvPr>
            <p:ph idx="1"/>
          </p:nvPr>
        </p:nvSpPr>
        <p:spPr/>
        <p:txBody>
          <a:bodyPr>
            <a:normAutofit/>
          </a:bodyPr>
          <a:lstStyle/>
          <a:p>
            <a:pPr>
              <a:lnSpc>
                <a:spcPct val="150000"/>
              </a:lnSpc>
            </a:pPr>
            <a:r>
              <a:rPr lang="en-US" dirty="0">
                <a:solidFill>
                  <a:prstClr val="black"/>
                </a:solidFill>
              </a:rPr>
              <a:t>Past medical history is insignificant.</a:t>
            </a:r>
          </a:p>
          <a:p>
            <a:pPr>
              <a:lnSpc>
                <a:spcPct val="150000"/>
              </a:lnSpc>
            </a:pPr>
            <a:r>
              <a:rPr lang="en-US" dirty="0">
                <a:solidFill>
                  <a:prstClr val="black"/>
                </a:solidFill>
              </a:rPr>
              <a:t>He is not using any drugs.</a:t>
            </a:r>
          </a:p>
          <a:p>
            <a:pPr>
              <a:lnSpc>
                <a:spcPct val="150000"/>
              </a:lnSpc>
            </a:pPr>
            <a:r>
              <a:rPr lang="en-US" dirty="0">
                <a:solidFill>
                  <a:prstClr val="black"/>
                </a:solidFill>
              </a:rPr>
              <a:t>The patient describes no recent life changes and no major life stresses. He is happily married, has three children, and has a secure job that he enjoys.</a:t>
            </a:r>
          </a:p>
          <a:p>
            <a:pPr>
              <a:lnSpc>
                <a:spcPct val="150000"/>
              </a:lnSpc>
            </a:pPr>
            <a:endParaRPr lang="en-US" dirty="0"/>
          </a:p>
        </p:txBody>
      </p:sp>
    </p:spTree>
    <p:extLst>
      <p:ext uri="{BB962C8B-B14F-4D97-AF65-F5344CB8AC3E}">
        <p14:creationId xmlns:p14="http://schemas.microsoft.com/office/powerpoint/2010/main" val="19021452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5: Physical Examination:</a:t>
            </a:r>
            <a:endParaRPr lang="en-US" dirty="0"/>
          </a:p>
        </p:txBody>
      </p:sp>
      <p:sp>
        <p:nvSpPr>
          <p:cNvPr id="3" name="Content Placeholder 2"/>
          <p:cNvSpPr>
            <a:spLocks noGrp="1"/>
          </p:cNvSpPr>
          <p:nvPr>
            <p:ph idx="1"/>
          </p:nvPr>
        </p:nvSpPr>
        <p:spPr/>
        <p:txBody>
          <a:bodyPr>
            <a:normAutofit fontScale="77500" lnSpcReduction="20000"/>
          </a:bodyPr>
          <a:lstStyle/>
          <a:p>
            <a:r>
              <a:rPr lang="en-US" b="1" u="sng" dirty="0"/>
              <a:t>General inspection:</a:t>
            </a:r>
          </a:p>
          <a:p>
            <a:pPr marL="0" indent="0">
              <a:buNone/>
            </a:pPr>
            <a:r>
              <a:rPr lang="en-US" dirty="0"/>
              <a:t>The patient </a:t>
            </a:r>
            <a:r>
              <a:rPr lang="en-US" dirty="0" smtClean="0"/>
              <a:t>appears to be in some distress and seems to be restless.</a:t>
            </a:r>
            <a:endParaRPr lang="en-US" b="1" u="sng" dirty="0"/>
          </a:p>
          <a:p>
            <a:r>
              <a:rPr lang="en-US" b="1" u="sng" dirty="0"/>
              <a:t>Vital Signs: </a:t>
            </a:r>
            <a:endParaRPr lang="en-US" dirty="0"/>
          </a:p>
          <a:p>
            <a:pPr marL="0" indent="0">
              <a:buNone/>
            </a:pPr>
            <a:r>
              <a:rPr lang="en-US" dirty="0" smtClean="0"/>
              <a:t>BP  120/70</a:t>
            </a:r>
          </a:p>
          <a:p>
            <a:pPr marL="0" indent="0">
              <a:buNone/>
            </a:pPr>
            <a:r>
              <a:rPr lang="en-US" dirty="0" smtClean="0"/>
              <a:t>Heart Rate 82 bpm</a:t>
            </a:r>
          </a:p>
          <a:p>
            <a:pPr marL="0" indent="0">
              <a:buNone/>
            </a:pPr>
            <a:r>
              <a:rPr lang="en-US" dirty="0" smtClean="0"/>
              <a:t>Temperature 36.6°C</a:t>
            </a:r>
          </a:p>
          <a:p>
            <a:r>
              <a:rPr lang="en-US" b="1" u="sng" dirty="0"/>
              <a:t>Head &amp; Neck:</a:t>
            </a:r>
          </a:p>
          <a:p>
            <a:pPr marL="0" indent="0">
              <a:buNone/>
            </a:pPr>
            <a:r>
              <a:rPr lang="en-US" sz="2300" dirty="0"/>
              <a:t>There doesn't seem to be any tenderness or</a:t>
            </a:r>
            <a:r>
              <a:rPr lang="en-US" sz="2600" dirty="0"/>
              <a:t> </a:t>
            </a:r>
            <a:r>
              <a:rPr lang="en-US" sz="2300" dirty="0" smtClean="0"/>
              <a:t>swellings</a:t>
            </a:r>
            <a:r>
              <a:rPr lang="en-US" sz="2600" dirty="0" smtClean="0"/>
              <a:t>.</a:t>
            </a:r>
          </a:p>
          <a:p>
            <a:r>
              <a:rPr lang="en-US" b="1" u="sng" dirty="0" smtClean="0"/>
              <a:t>Ear, Nose, and Mouth:</a:t>
            </a:r>
          </a:p>
          <a:p>
            <a:pPr marL="0" indent="0">
              <a:buNone/>
            </a:pPr>
            <a:r>
              <a:rPr lang="en-US" sz="2300" dirty="0" smtClean="0"/>
              <a:t>Nothing significant</a:t>
            </a:r>
          </a:p>
          <a:p>
            <a:r>
              <a:rPr lang="en-US" b="1" u="sng" dirty="0" smtClean="0"/>
              <a:t>Eye:</a:t>
            </a:r>
            <a:endParaRPr lang="en-US" b="1" u="sng" dirty="0"/>
          </a:p>
          <a:p>
            <a:pPr marL="0" indent="0">
              <a:buNone/>
            </a:pPr>
            <a:r>
              <a:rPr lang="en-US" dirty="0" smtClean="0"/>
              <a:t>Tearing coming from Left eye, along with nasal discharge. </a:t>
            </a:r>
            <a:endParaRPr lang="en-US" dirty="0"/>
          </a:p>
          <a:p>
            <a:r>
              <a:rPr lang="en-US" b="1" u="sng" dirty="0"/>
              <a:t>Neurological examination:</a:t>
            </a:r>
          </a:p>
          <a:p>
            <a:pPr marL="0" indent="0">
              <a:buNone/>
            </a:pPr>
            <a:r>
              <a:rPr lang="en-US" dirty="0"/>
              <a:t>A full Neurological examination was carried out but with no significant findings that would suggest neurological issues.</a:t>
            </a:r>
          </a:p>
        </p:txBody>
      </p:sp>
      <p:pic>
        <p:nvPicPr>
          <p:cNvPr id="4" name="Picture 3"/>
          <p:cNvPicPr>
            <a:picLocks noChangeAspect="1"/>
          </p:cNvPicPr>
          <p:nvPr/>
        </p:nvPicPr>
        <p:blipFill>
          <a:blip r:embed="rId2"/>
          <a:stretch>
            <a:fillRect/>
          </a:stretch>
        </p:blipFill>
        <p:spPr>
          <a:xfrm>
            <a:off x="6705600" y="2286000"/>
            <a:ext cx="2286000" cy="2309537"/>
          </a:xfrm>
          <a:prstGeom prst="rect">
            <a:avLst/>
          </a:prstGeom>
        </p:spPr>
      </p:pic>
    </p:spTree>
    <p:extLst>
      <p:ext uri="{BB962C8B-B14F-4D97-AF65-F5344CB8AC3E}">
        <p14:creationId xmlns:p14="http://schemas.microsoft.com/office/powerpoint/2010/main" val="262910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1000"/>
                                        <p:tgtEl>
                                          <p:spTgt spid="4"/>
                                        </p:tgtEl>
                                      </p:cBhvr>
                                    </p:animEffect>
                                    <p:anim calcmode="lin" valueType="num">
                                      <p:cBhvr>
                                        <p:cTn id="73" dur="1000" fill="hold"/>
                                        <p:tgtEl>
                                          <p:spTgt spid="4"/>
                                        </p:tgtEl>
                                        <p:attrNameLst>
                                          <p:attrName>ppt_x</p:attrName>
                                        </p:attrNameLst>
                                      </p:cBhvr>
                                      <p:tavLst>
                                        <p:tav tm="0">
                                          <p:val>
                                            <p:strVal val="#ppt_x"/>
                                          </p:val>
                                        </p:tav>
                                        <p:tav tm="100000">
                                          <p:val>
                                            <p:strVal val="#ppt_x"/>
                                          </p:val>
                                        </p:tav>
                                      </p:tavLst>
                                    </p:anim>
                                    <p:anim calcmode="lin" valueType="num">
                                      <p:cBhvr>
                                        <p:cTn id="7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Effect transition="in" filter="fade">
                                      <p:cBhvr>
                                        <p:cTn id="79" dur="1000"/>
                                        <p:tgtEl>
                                          <p:spTgt spid="3">
                                            <p:txEl>
                                              <p:pRg st="11" end="11"/>
                                            </p:txEl>
                                          </p:spTgt>
                                        </p:tgtEl>
                                      </p:cBhvr>
                                    </p:animEffect>
                                    <p:anim calcmode="lin" valueType="num">
                                      <p:cBhvr>
                                        <p:cTn id="8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3">
                                            <p:txEl>
                                              <p:pRg st="12" end="12"/>
                                            </p:txEl>
                                          </p:spTgt>
                                        </p:tgtEl>
                                        <p:attrNameLst>
                                          <p:attrName>style.visibility</p:attrName>
                                        </p:attrNameLst>
                                      </p:cBhvr>
                                      <p:to>
                                        <p:strVal val="visible"/>
                                      </p:to>
                                    </p:set>
                                    <p:animEffect transition="in" filter="fade">
                                      <p:cBhvr>
                                        <p:cTn id="86" dur="1000"/>
                                        <p:tgtEl>
                                          <p:spTgt spid="3">
                                            <p:txEl>
                                              <p:pRg st="12" end="12"/>
                                            </p:txEl>
                                          </p:spTgt>
                                        </p:tgtEl>
                                      </p:cBhvr>
                                    </p:animEffect>
                                    <p:anim calcmode="lin" valueType="num">
                                      <p:cBhvr>
                                        <p:cTn id="8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8"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Effect transition="in" filter="fade">
                                      <p:cBhvr>
                                        <p:cTn id="91" dur="1000"/>
                                        <p:tgtEl>
                                          <p:spTgt spid="3">
                                            <p:txEl>
                                              <p:pRg st="13" end="13"/>
                                            </p:txEl>
                                          </p:spTgt>
                                        </p:tgtEl>
                                      </p:cBhvr>
                                    </p:animEffect>
                                    <p:anim calcmode="lin" valueType="num">
                                      <p:cBhvr>
                                        <p:cTn id="92"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5: Investigations:</a:t>
            </a:r>
            <a:endParaRPr lang="en-US" dirty="0"/>
          </a:p>
        </p:txBody>
      </p:sp>
      <p:sp>
        <p:nvSpPr>
          <p:cNvPr id="3" name="Content Placeholder 2"/>
          <p:cNvSpPr>
            <a:spLocks noGrp="1"/>
          </p:cNvSpPr>
          <p:nvPr>
            <p:ph idx="1"/>
          </p:nvPr>
        </p:nvSpPr>
        <p:spPr/>
        <p:txBody>
          <a:bodyPr>
            <a:normAutofit/>
          </a:bodyPr>
          <a:lstStyle/>
          <a:p>
            <a:r>
              <a:rPr lang="en-US" sz="2400" dirty="0" smtClean="0"/>
              <a:t>No neuroimaging was done. </a:t>
            </a:r>
          </a:p>
          <a:p>
            <a:r>
              <a:rPr lang="en-US" sz="2400" dirty="0"/>
              <a:t>I</a:t>
            </a:r>
            <a:r>
              <a:rPr lang="en-US" sz="2400" dirty="0" smtClean="0"/>
              <a:t>t was discussed with the patient that if other symptoms appear it is preferred to do certain tests to exclude other diseases.</a:t>
            </a:r>
            <a:endParaRPr lang="en-US" sz="2400" dirty="0"/>
          </a:p>
        </p:txBody>
      </p:sp>
    </p:spTree>
    <p:extLst>
      <p:ext uri="{BB962C8B-B14F-4D97-AF65-F5344CB8AC3E}">
        <p14:creationId xmlns:p14="http://schemas.microsoft.com/office/powerpoint/2010/main" val="46398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5: Diagnosis:</a:t>
            </a:r>
            <a:endParaRPr lang="en-US" dirty="0"/>
          </a:p>
        </p:txBody>
      </p:sp>
      <p:sp>
        <p:nvSpPr>
          <p:cNvPr id="3" name="Content Placeholder 2"/>
          <p:cNvSpPr>
            <a:spLocks noGrp="1"/>
          </p:cNvSpPr>
          <p:nvPr>
            <p:ph idx="1"/>
          </p:nvPr>
        </p:nvSpPr>
        <p:spPr/>
        <p:txBody>
          <a:bodyPr>
            <a:normAutofit/>
          </a:bodyPr>
          <a:lstStyle/>
          <a:p>
            <a:r>
              <a:rPr lang="en-US" sz="3600" dirty="0" smtClean="0"/>
              <a:t>Most likely diagnosis:</a:t>
            </a:r>
          </a:p>
          <a:p>
            <a:pPr marL="400050" lvl="1" indent="0" algn="ctr">
              <a:buNone/>
            </a:pPr>
            <a:r>
              <a:rPr lang="en-US" sz="2400" dirty="0"/>
              <a:t>Cluster headache (</a:t>
            </a:r>
            <a:r>
              <a:rPr lang="en-US" sz="2400" dirty="0" smtClean="0"/>
              <a:t>Episodic cluster headache)</a:t>
            </a:r>
          </a:p>
          <a:p>
            <a:pPr marL="400050" lvl="1" indent="0" algn="ctr">
              <a:buNone/>
            </a:pPr>
            <a:endParaRPr lang="en-US" dirty="0"/>
          </a:p>
          <a:p>
            <a:pPr marL="400050" lvl="1" indent="0" algn="ctr">
              <a:buNone/>
            </a:pPr>
            <a:endParaRPr lang="en-US" dirty="0" smtClean="0"/>
          </a:p>
          <a:p>
            <a:r>
              <a:rPr lang="en-US" dirty="0"/>
              <a:t>How would you manage this patient?</a:t>
            </a:r>
          </a:p>
          <a:p>
            <a:pPr marL="400050" lvl="1" indent="0" algn="ctr">
              <a:buNone/>
            </a:pPr>
            <a:endParaRPr lang="en-US" dirty="0"/>
          </a:p>
        </p:txBody>
      </p:sp>
    </p:spTree>
    <p:extLst>
      <p:ext uri="{BB962C8B-B14F-4D97-AF65-F5344CB8AC3E}">
        <p14:creationId xmlns:p14="http://schemas.microsoft.com/office/powerpoint/2010/main" val="269478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5: Management:</a:t>
            </a:r>
            <a:endParaRPr lang="en-US" dirty="0"/>
          </a:p>
        </p:txBody>
      </p:sp>
      <p:sp>
        <p:nvSpPr>
          <p:cNvPr id="3" name="Content Placeholder 2"/>
          <p:cNvSpPr>
            <a:spLocks noGrp="1"/>
          </p:cNvSpPr>
          <p:nvPr>
            <p:ph idx="1"/>
          </p:nvPr>
        </p:nvSpPr>
        <p:spPr/>
        <p:txBody>
          <a:bodyPr>
            <a:normAutofit fontScale="92500"/>
          </a:bodyPr>
          <a:lstStyle/>
          <a:p>
            <a:pPr marL="914400" lvl="1" indent="-457200">
              <a:lnSpc>
                <a:spcPct val="150000"/>
              </a:lnSpc>
              <a:buFont typeface="+mj-lt"/>
              <a:buAutoNum type="arabicPeriod"/>
            </a:pPr>
            <a:r>
              <a:rPr lang="en-US" sz="2500" dirty="0" smtClean="0">
                <a:solidFill>
                  <a:prstClr val="black"/>
                </a:solidFill>
              </a:rPr>
              <a:t>Using </a:t>
            </a:r>
            <a:r>
              <a:rPr lang="en-US" sz="2500" dirty="0">
                <a:solidFill>
                  <a:prstClr val="black"/>
                </a:solidFill>
              </a:rPr>
              <a:t>a “headache diary</a:t>
            </a:r>
            <a:r>
              <a:rPr lang="en-US" sz="2500" dirty="0" smtClean="0">
                <a:solidFill>
                  <a:prstClr val="black"/>
                </a:solidFill>
              </a:rPr>
              <a:t>”.</a:t>
            </a:r>
          </a:p>
          <a:p>
            <a:pPr marL="914400" lvl="1" indent="-457200">
              <a:lnSpc>
                <a:spcPct val="150000"/>
              </a:lnSpc>
              <a:buFont typeface="+mj-lt"/>
              <a:buAutoNum type="arabicPeriod"/>
            </a:pPr>
            <a:r>
              <a:rPr lang="en-US" sz="2500" dirty="0" smtClean="0">
                <a:solidFill>
                  <a:prstClr val="black"/>
                </a:solidFill>
              </a:rPr>
              <a:t>Nasal </a:t>
            </a:r>
            <a:r>
              <a:rPr lang="en-US" sz="2500" dirty="0" err="1" smtClean="0">
                <a:solidFill>
                  <a:prstClr val="black"/>
                </a:solidFill>
              </a:rPr>
              <a:t>triptan</a:t>
            </a:r>
            <a:r>
              <a:rPr lang="en-US" sz="2500" dirty="0" smtClean="0">
                <a:solidFill>
                  <a:prstClr val="black"/>
                </a:solidFill>
              </a:rPr>
              <a:t> for acute treatment. </a:t>
            </a:r>
          </a:p>
          <a:p>
            <a:pPr marL="914400" lvl="1" indent="-457200">
              <a:lnSpc>
                <a:spcPct val="150000"/>
              </a:lnSpc>
              <a:buFont typeface="+mj-lt"/>
              <a:buAutoNum type="arabicPeriod"/>
            </a:pPr>
            <a:r>
              <a:rPr lang="en-US" sz="2500" dirty="0" smtClean="0">
                <a:solidFill>
                  <a:schemeClr val="tx1"/>
                </a:solidFill>
              </a:rPr>
              <a:t>Oral </a:t>
            </a:r>
            <a:r>
              <a:rPr lang="en-US" sz="2400" dirty="0">
                <a:solidFill>
                  <a:schemeClr val="tx1"/>
                </a:solidFill>
              </a:rPr>
              <a:t>verapamil for </a:t>
            </a:r>
            <a:r>
              <a:rPr lang="en-US" sz="2500" dirty="0">
                <a:solidFill>
                  <a:schemeClr val="tx1"/>
                </a:solidFill>
              </a:rPr>
              <a:t>prophylaxis.</a:t>
            </a:r>
          </a:p>
          <a:p>
            <a:pPr marL="914400" lvl="1" indent="-457200">
              <a:lnSpc>
                <a:spcPct val="150000"/>
              </a:lnSpc>
              <a:buFont typeface="+mj-lt"/>
              <a:buAutoNum type="arabicPeriod"/>
            </a:pPr>
            <a:r>
              <a:rPr lang="en-US" sz="2500" dirty="0">
                <a:solidFill>
                  <a:prstClr val="black"/>
                </a:solidFill>
              </a:rPr>
              <a:t>Educating patient about the nature of the disease, the inefficasy of using paracetamol or NSAIDs for acute treatment, and the adverse effects of the drugs prescribed to him.</a:t>
            </a:r>
            <a:endParaRPr lang="en-US" sz="2900" dirty="0"/>
          </a:p>
          <a:p>
            <a:endParaRPr lang="en-US" dirty="0"/>
          </a:p>
        </p:txBody>
      </p:sp>
    </p:spTree>
    <p:extLst>
      <p:ext uri="{BB962C8B-B14F-4D97-AF65-F5344CB8AC3E}">
        <p14:creationId xmlns:p14="http://schemas.microsoft.com/office/powerpoint/2010/main" val="281029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Headache:</a:t>
            </a:r>
            <a:endParaRPr lang="en-US" dirty="0"/>
          </a:p>
        </p:txBody>
      </p:sp>
      <p:sp>
        <p:nvSpPr>
          <p:cNvPr id="3" name="Content Placeholder 2"/>
          <p:cNvSpPr>
            <a:spLocks noGrp="1"/>
          </p:cNvSpPr>
          <p:nvPr>
            <p:ph idx="1"/>
          </p:nvPr>
        </p:nvSpPr>
        <p:spPr>
          <a:xfrm>
            <a:off x="422189" y="1447800"/>
            <a:ext cx="8229600" cy="5257800"/>
          </a:xfrm>
        </p:spPr>
        <p:txBody>
          <a:bodyPr>
            <a:noAutofit/>
          </a:bodyPr>
          <a:lstStyle/>
          <a:p>
            <a:pPr>
              <a:lnSpc>
                <a:spcPct val="150000"/>
              </a:lnSpc>
            </a:pPr>
            <a:r>
              <a:rPr lang="en-US" sz="1600" dirty="0"/>
              <a:t>Cluster headache </a:t>
            </a:r>
            <a:r>
              <a:rPr lang="en-US" sz="1600" dirty="0" smtClean="0"/>
              <a:t>is </a:t>
            </a:r>
            <a:r>
              <a:rPr lang="en-US" sz="1600" dirty="0"/>
              <a:t>a primary neurovascular primary headache </a:t>
            </a:r>
            <a:r>
              <a:rPr lang="en-US" sz="1600" dirty="0" smtClean="0"/>
              <a:t>disorder, and is far </a:t>
            </a:r>
            <a:r>
              <a:rPr lang="en-US" sz="1600" dirty="0"/>
              <a:t>less common than migraine headache or tension headache. </a:t>
            </a:r>
            <a:endParaRPr lang="en-US" sz="1600" dirty="0" smtClean="0"/>
          </a:p>
          <a:p>
            <a:pPr>
              <a:lnSpc>
                <a:spcPct val="150000"/>
              </a:lnSpc>
            </a:pPr>
            <a:r>
              <a:rPr lang="en-US" sz="1600" dirty="0" smtClean="0"/>
              <a:t>Cluster </a:t>
            </a:r>
            <a:r>
              <a:rPr lang="en-US" sz="1600" dirty="0"/>
              <a:t>headaches </a:t>
            </a:r>
            <a:r>
              <a:rPr lang="en-US" sz="1600" dirty="0" smtClean="0"/>
              <a:t>begin usually around </a:t>
            </a:r>
            <a:r>
              <a:rPr lang="en-US" sz="1600" dirty="0"/>
              <a:t>the </a:t>
            </a:r>
            <a:r>
              <a:rPr lang="en-US" sz="1600" dirty="0" smtClean="0"/>
              <a:t>eye and </a:t>
            </a:r>
            <a:r>
              <a:rPr lang="en-US" sz="1600" dirty="0"/>
              <a:t>along the side of the head/face</a:t>
            </a:r>
            <a:r>
              <a:rPr lang="en-US" sz="1600" dirty="0" smtClean="0"/>
              <a:t>. The headache exhibits </a:t>
            </a:r>
            <a:r>
              <a:rPr lang="en-US" sz="1600" dirty="0"/>
              <a:t>a clustering of painful attacks over a period of many weeks. </a:t>
            </a:r>
            <a:endParaRPr lang="en-US" sz="1600" dirty="0" smtClean="0"/>
          </a:p>
          <a:p>
            <a:pPr>
              <a:lnSpc>
                <a:spcPct val="150000"/>
              </a:lnSpc>
            </a:pPr>
            <a:r>
              <a:rPr lang="en-US" sz="1600" dirty="0" smtClean="0"/>
              <a:t>The </a:t>
            </a:r>
            <a:r>
              <a:rPr lang="en-US" sz="1600" dirty="0"/>
              <a:t>pain of a cluster headache peaks in about 5 minutes </a:t>
            </a:r>
            <a:r>
              <a:rPr lang="en-US" sz="1600" dirty="0" smtClean="0"/>
              <a:t>and lasts 15 to 180 minutes. It is usually severe and associated with the following symptoms on the same side:</a:t>
            </a:r>
          </a:p>
          <a:p>
            <a:pPr lvl="1">
              <a:lnSpc>
                <a:spcPct val="150000"/>
              </a:lnSpc>
            </a:pPr>
            <a:r>
              <a:rPr lang="en-US" sz="1400" dirty="0"/>
              <a:t>red and/or watery </a:t>
            </a:r>
            <a:r>
              <a:rPr lang="en-US" sz="1400" dirty="0" smtClean="0"/>
              <a:t>eye</a:t>
            </a:r>
            <a:endParaRPr lang="en-US" sz="1400" dirty="0"/>
          </a:p>
          <a:p>
            <a:pPr lvl="1">
              <a:lnSpc>
                <a:spcPct val="150000"/>
              </a:lnSpc>
            </a:pPr>
            <a:r>
              <a:rPr lang="en-US" sz="1400" dirty="0"/>
              <a:t>nasal congestion and/or runny </a:t>
            </a:r>
            <a:r>
              <a:rPr lang="en-US" sz="1400" dirty="0" smtClean="0"/>
              <a:t>nose</a:t>
            </a:r>
            <a:endParaRPr lang="en-US" sz="1400" dirty="0"/>
          </a:p>
          <a:p>
            <a:pPr lvl="1">
              <a:lnSpc>
                <a:spcPct val="150000"/>
              </a:lnSpc>
            </a:pPr>
            <a:r>
              <a:rPr lang="en-US" sz="1400" dirty="0"/>
              <a:t>swollen </a:t>
            </a:r>
            <a:r>
              <a:rPr lang="en-US" sz="1400" dirty="0" smtClean="0"/>
              <a:t>eyelid</a:t>
            </a:r>
            <a:endParaRPr lang="en-US" sz="1400" dirty="0"/>
          </a:p>
          <a:p>
            <a:pPr lvl="1">
              <a:lnSpc>
                <a:spcPct val="150000"/>
              </a:lnSpc>
            </a:pPr>
            <a:r>
              <a:rPr lang="en-US" sz="1400" dirty="0"/>
              <a:t>forehead and facial </a:t>
            </a:r>
            <a:r>
              <a:rPr lang="en-US" sz="1400" dirty="0" smtClean="0"/>
              <a:t>sweating</a:t>
            </a:r>
            <a:endParaRPr lang="en-US" sz="1400" dirty="0"/>
          </a:p>
          <a:p>
            <a:pPr lvl="1">
              <a:lnSpc>
                <a:spcPct val="150000"/>
              </a:lnSpc>
            </a:pPr>
            <a:r>
              <a:rPr lang="en-US" sz="1400" dirty="0"/>
              <a:t>constricted pupil and/or drooping </a:t>
            </a:r>
            <a:r>
              <a:rPr lang="en-US" sz="1400" dirty="0" smtClean="0"/>
              <a:t>eyelid</a:t>
            </a:r>
          </a:p>
        </p:txBody>
      </p:sp>
    </p:spTree>
    <p:extLst>
      <p:ext uri="{BB962C8B-B14F-4D97-AF65-F5344CB8AC3E}">
        <p14:creationId xmlns:p14="http://schemas.microsoft.com/office/powerpoint/2010/main" val="1092032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and Epidemiology:</a:t>
            </a:r>
          </a:p>
        </p:txBody>
      </p:sp>
      <p:sp>
        <p:nvSpPr>
          <p:cNvPr id="3" name="Content Placeholder 2"/>
          <p:cNvSpPr>
            <a:spLocks noGrp="1"/>
          </p:cNvSpPr>
          <p:nvPr>
            <p:ph idx="1"/>
          </p:nvPr>
        </p:nvSpPr>
        <p:spPr/>
        <p:txBody>
          <a:bodyPr>
            <a:normAutofit fontScale="92500"/>
          </a:bodyPr>
          <a:lstStyle/>
          <a:p>
            <a:pPr fontAlgn="base">
              <a:buFont typeface="Wingdings" panose="05000000000000000000" pitchFamily="2" charset="2"/>
              <a:buChar char="Ø"/>
            </a:pPr>
            <a:r>
              <a:rPr lang="en-US" dirty="0"/>
              <a:t>Headache disorders are associated with personal and societal burdens of pain, disability, damaged quality of life and financial cost.</a:t>
            </a:r>
          </a:p>
          <a:p>
            <a:pPr marL="0" lvl="0" indent="0" fontAlgn="base">
              <a:buNone/>
            </a:pPr>
            <a:endParaRPr lang="en-US" dirty="0">
              <a:solidFill>
                <a:prstClr val="black"/>
              </a:solidFill>
            </a:endParaRPr>
          </a:p>
          <a:p>
            <a:pPr lvl="0" fontAlgn="base">
              <a:buFont typeface="Wingdings" panose="05000000000000000000" pitchFamily="2" charset="2"/>
              <a:buChar char="Ø"/>
            </a:pPr>
            <a:r>
              <a:rPr lang="en-US" dirty="0"/>
              <a:t>A minority of people with headache disorders worldwide are diagnosed appropriately by a health-care provider.</a:t>
            </a:r>
          </a:p>
          <a:p>
            <a:pPr lvl="0" fontAlgn="base">
              <a:buFont typeface="Wingdings" panose="05000000000000000000" pitchFamily="2" charset="2"/>
              <a:buChar char="Ø"/>
            </a:pPr>
            <a:endParaRPr lang="en-US" dirty="0"/>
          </a:p>
          <a:p>
            <a:pPr lvl="0" fontAlgn="base">
              <a:buFont typeface="Wingdings" panose="05000000000000000000" pitchFamily="2" charset="2"/>
              <a:buChar char="Ø"/>
            </a:pPr>
            <a:r>
              <a:rPr lang="en-US" dirty="0"/>
              <a:t>Headache has been underestimated, under-recognized and under-treated throughout the world.</a:t>
            </a:r>
          </a:p>
          <a:p>
            <a:pPr lvl="0" fontAlgn="base"/>
            <a:endParaRPr lang="en-US" sz="2400" dirty="0">
              <a:solidFill>
                <a:prstClr val="black"/>
              </a:solidFill>
            </a:endParaRPr>
          </a:p>
          <a:p>
            <a:pPr marL="0" lvl="0" indent="0" fontAlgn="base">
              <a:buNone/>
            </a:pPr>
            <a:r>
              <a:rPr lang="en-US" sz="1600" i="1" dirty="0">
                <a:solidFill>
                  <a:prstClr val="black"/>
                </a:solidFill>
              </a:rPr>
              <a:t>[WHO, http://www.who.int/mediacentre/factsheets/fs277/en/]</a:t>
            </a:r>
            <a:endParaRPr lang="en-US" sz="2400" i="1" dirty="0">
              <a:solidFill>
                <a:prstClr val="black"/>
              </a:solidFill>
            </a:endParaRPr>
          </a:p>
          <a:p>
            <a:endParaRPr lang="en-US" sz="3600" dirty="0"/>
          </a:p>
        </p:txBody>
      </p:sp>
    </p:spTree>
    <p:extLst>
      <p:ext uri="{BB962C8B-B14F-4D97-AF65-F5344CB8AC3E}">
        <p14:creationId xmlns:p14="http://schemas.microsoft.com/office/powerpoint/2010/main" val="35956449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a:t>
            </a:r>
            <a:r>
              <a:rPr lang="en-US" dirty="0" smtClean="0"/>
              <a:t>Headache cont.:</a:t>
            </a:r>
            <a:endParaRPr lang="en-US" dirty="0"/>
          </a:p>
        </p:txBody>
      </p:sp>
      <p:sp>
        <p:nvSpPr>
          <p:cNvPr id="3" name="Content Placeholder 2"/>
          <p:cNvSpPr>
            <a:spLocks noGrp="1"/>
          </p:cNvSpPr>
          <p:nvPr>
            <p:ph idx="1"/>
          </p:nvPr>
        </p:nvSpPr>
        <p:spPr>
          <a:xfrm>
            <a:off x="457200" y="1600200"/>
            <a:ext cx="8229600" cy="5181600"/>
          </a:xfrm>
        </p:spPr>
        <p:txBody>
          <a:bodyPr>
            <a:normAutofit fontScale="92500" lnSpcReduction="10000"/>
          </a:bodyPr>
          <a:lstStyle/>
          <a:p>
            <a:pPr>
              <a:lnSpc>
                <a:spcPct val="150000"/>
              </a:lnSpc>
            </a:pPr>
            <a:r>
              <a:rPr lang="en-US" sz="1600" dirty="0"/>
              <a:t>Someone with a cluster headache may get several headaches a day for weeks at a time - perhaps months - usually interrupted by a pain-free period of variable length.</a:t>
            </a:r>
          </a:p>
          <a:p>
            <a:pPr marL="0" indent="0">
              <a:lnSpc>
                <a:spcPct val="150000"/>
              </a:lnSpc>
              <a:buNone/>
            </a:pPr>
            <a:r>
              <a:rPr lang="en-US" sz="1600" dirty="0"/>
              <a:t>Management Plan:</a:t>
            </a:r>
          </a:p>
          <a:p>
            <a:pPr lvl="1">
              <a:lnSpc>
                <a:spcPct val="150000"/>
              </a:lnSpc>
            </a:pPr>
            <a:r>
              <a:rPr lang="en-US" sz="1400" b="1" dirty="0"/>
              <a:t>Acute treatment:</a:t>
            </a:r>
            <a:endParaRPr lang="en-US" sz="1400" dirty="0"/>
          </a:p>
          <a:p>
            <a:pPr lvl="2">
              <a:lnSpc>
                <a:spcPct val="150000"/>
              </a:lnSpc>
            </a:pPr>
            <a:r>
              <a:rPr lang="en-US" sz="1600" dirty="0"/>
              <a:t>Consider neuroimaging for people with a first bout of cluster headache..</a:t>
            </a:r>
          </a:p>
          <a:p>
            <a:pPr lvl="2">
              <a:lnSpc>
                <a:spcPct val="150000"/>
              </a:lnSpc>
            </a:pPr>
            <a:r>
              <a:rPr lang="en-US" sz="1600" dirty="0"/>
              <a:t>Offer oxygen and/or a subcutaneous or nasal triptan for the acute treatment of cluster headache.</a:t>
            </a:r>
          </a:p>
          <a:p>
            <a:pPr lvl="2">
              <a:lnSpc>
                <a:spcPct val="150000"/>
              </a:lnSpc>
            </a:pPr>
            <a:r>
              <a:rPr lang="en-US" sz="1600" dirty="0"/>
              <a:t>Do not offer paracetamol, NSAIDS, opioids, ergots or oral triptans for the acute treatment of cluster headache.</a:t>
            </a:r>
          </a:p>
          <a:p>
            <a:pPr lvl="1">
              <a:lnSpc>
                <a:spcPct val="150000"/>
              </a:lnSpc>
            </a:pPr>
            <a:r>
              <a:rPr lang="en-US" sz="1400" b="1" dirty="0"/>
              <a:t>Prophylactic treatment</a:t>
            </a:r>
            <a:endParaRPr lang="en-US" sz="1400" dirty="0"/>
          </a:p>
          <a:p>
            <a:pPr lvl="2" indent="-342900">
              <a:lnSpc>
                <a:spcPct val="150000"/>
              </a:lnSpc>
            </a:pPr>
            <a:r>
              <a:rPr lang="en-US" sz="1600" dirty="0"/>
              <a:t>Consider verapamil for prophylactic treatment during a bout of cluster headache. If unfamiliar with its use for cluster headache, seek specialist advice before starting verapamil, including advice on electrocardiogram monitoring.</a:t>
            </a:r>
          </a:p>
          <a:p>
            <a:pPr>
              <a:lnSpc>
                <a:spcPct val="150000"/>
              </a:lnSpc>
            </a:pPr>
            <a:endParaRPr lang="en-US" dirty="0"/>
          </a:p>
        </p:txBody>
      </p:sp>
    </p:spTree>
    <p:extLst>
      <p:ext uri="{BB962C8B-B14F-4D97-AF65-F5344CB8AC3E}">
        <p14:creationId xmlns:p14="http://schemas.microsoft.com/office/powerpoint/2010/main" val="24064997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6</a:t>
            </a:r>
            <a:endParaRPr lang="en-US" dirty="0"/>
          </a:p>
        </p:txBody>
      </p:sp>
      <p:sp>
        <p:nvSpPr>
          <p:cNvPr id="3" name="Content Placeholder 2"/>
          <p:cNvSpPr>
            <a:spLocks noGrp="1"/>
          </p:cNvSpPr>
          <p:nvPr>
            <p:ph idx="1"/>
          </p:nvPr>
        </p:nvSpPr>
        <p:spPr/>
        <p:txBody>
          <a:bodyPr/>
          <a:lstStyle/>
          <a:p>
            <a:r>
              <a:rPr lang="en-US" dirty="0" smtClean="0"/>
              <a:t>56 year old male came to your clinic complaining of headache for the past 8 months.</a:t>
            </a:r>
            <a:endParaRPr lang="en-US" dirty="0"/>
          </a:p>
          <a:p>
            <a:endParaRPr lang="en-US" dirty="0" smtClean="0"/>
          </a:p>
          <a:p>
            <a:r>
              <a:rPr lang="en-US" dirty="0" smtClean="0"/>
              <a:t>How would you approach this patient?</a:t>
            </a:r>
            <a:endParaRPr lang="en-US" dirty="0"/>
          </a:p>
        </p:txBody>
      </p:sp>
    </p:spTree>
    <p:extLst>
      <p:ext uri="{BB962C8B-B14F-4D97-AF65-F5344CB8AC3E}">
        <p14:creationId xmlns:p14="http://schemas.microsoft.com/office/powerpoint/2010/main" val="4445005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6: History:</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a:lnSpc>
                <a:spcPct val="150000"/>
              </a:lnSpc>
            </a:pPr>
            <a:r>
              <a:rPr lang="en-US" sz="2400" dirty="0">
                <a:solidFill>
                  <a:prstClr val="black"/>
                </a:solidFill>
              </a:rPr>
              <a:t>Ali is a male, 56-year-old university professor who has experienced constant headache for the past 8 months. Location of the headache cannot be identified, it started gradually, </a:t>
            </a:r>
            <a:r>
              <a:rPr lang="en-US" sz="2400" dirty="0" smtClean="0">
                <a:solidFill>
                  <a:prstClr val="black"/>
                </a:solidFill>
              </a:rPr>
              <a:t>and is dull </a:t>
            </a:r>
            <a:r>
              <a:rPr lang="en-US" sz="2400" dirty="0">
                <a:solidFill>
                  <a:prstClr val="black"/>
                </a:solidFill>
              </a:rPr>
              <a:t>in character, associated with nausea and vomiting, </a:t>
            </a:r>
            <a:r>
              <a:rPr lang="en-US" sz="2400" dirty="0" smtClean="0">
                <a:solidFill>
                  <a:prstClr val="black"/>
                </a:solidFill>
              </a:rPr>
              <a:t>constant </a:t>
            </a:r>
            <a:r>
              <a:rPr lang="en-US" sz="2400" dirty="0">
                <a:solidFill>
                  <a:prstClr val="black"/>
                </a:solidFill>
              </a:rPr>
              <a:t>and wakes him from sleep at times, not relieved by anything, and its severity is reported as 4/10</a:t>
            </a:r>
            <a:r>
              <a:rPr lang="en-US" sz="2400" dirty="0" smtClean="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285372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6: History:</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a:lnSpc>
                <a:spcPct val="150000"/>
              </a:lnSpc>
            </a:pPr>
            <a:r>
              <a:rPr lang="en-US" sz="2400" dirty="0">
                <a:solidFill>
                  <a:prstClr val="black"/>
                </a:solidFill>
              </a:rPr>
              <a:t>Ali is a male, </a:t>
            </a:r>
            <a:r>
              <a:rPr lang="en-US" sz="2400" dirty="0">
                <a:solidFill>
                  <a:srgbClr val="FF0000"/>
                </a:solidFill>
              </a:rPr>
              <a:t>56-year-old</a:t>
            </a:r>
            <a:r>
              <a:rPr lang="en-US" sz="2400" dirty="0">
                <a:solidFill>
                  <a:prstClr val="black"/>
                </a:solidFill>
              </a:rPr>
              <a:t> university professor who has experienced constant headache for the past 8 months. Location of the headache cannot be identified, it started gradually, </a:t>
            </a:r>
            <a:r>
              <a:rPr lang="en-US" sz="2400" dirty="0" smtClean="0">
                <a:solidFill>
                  <a:prstClr val="black"/>
                </a:solidFill>
              </a:rPr>
              <a:t>and is dull </a:t>
            </a:r>
            <a:r>
              <a:rPr lang="en-US" sz="2400" dirty="0">
                <a:solidFill>
                  <a:prstClr val="black"/>
                </a:solidFill>
              </a:rPr>
              <a:t>in character, associated with </a:t>
            </a:r>
            <a:r>
              <a:rPr lang="en-US" sz="2400" dirty="0">
                <a:solidFill>
                  <a:srgbClr val="FF0000"/>
                </a:solidFill>
              </a:rPr>
              <a:t>nausea and vomiting</a:t>
            </a:r>
            <a:r>
              <a:rPr lang="en-US" sz="2400" dirty="0">
                <a:solidFill>
                  <a:prstClr val="black"/>
                </a:solidFill>
              </a:rPr>
              <a:t>, </a:t>
            </a:r>
            <a:r>
              <a:rPr lang="en-US" sz="2400" dirty="0" smtClean="0">
                <a:solidFill>
                  <a:prstClr val="black"/>
                </a:solidFill>
              </a:rPr>
              <a:t>constant </a:t>
            </a:r>
            <a:r>
              <a:rPr lang="en-US" sz="2400" dirty="0">
                <a:solidFill>
                  <a:prstClr val="black"/>
                </a:solidFill>
              </a:rPr>
              <a:t>and wakes him from sleep at times, not relieved by anything, and its severity is reported as 4/10</a:t>
            </a:r>
            <a:r>
              <a:rPr lang="en-US" sz="2400" dirty="0" smtClean="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1558802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6: History:</a:t>
            </a:r>
          </a:p>
        </p:txBody>
      </p:sp>
      <p:sp>
        <p:nvSpPr>
          <p:cNvPr id="3" name="Content Placeholder 2"/>
          <p:cNvSpPr>
            <a:spLocks noGrp="1"/>
          </p:cNvSpPr>
          <p:nvPr>
            <p:ph idx="1"/>
          </p:nvPr>
        </p:nvSpPr>
        <p:spPr/>
        <p:txBody>
          <a:bodyPr>
            <a:normAutofit fontScale="92500"/>
          </a:bodyPr>
          <a:lstStyle/>
          <a:p>
            <a:pPr>
              <a:lnSpc>
                <a:spcPct val="150000"/>
              </a:lnSpc>
            </a:pPr>
            <a:r>
              <a:rPr lang="en-US" dirty="0">
                <a:solidFill>
                  <a:prstClr val="black"/>
                </a:solidFill>
              </a:rPr>
              <a:t>He also reported difficulty in walking and numbness in the left leg.</a:t>
            </a:r>
          </a:p>
          <a:p>
            <a:pPr>
              <a:lnSpc>
                <a:spcPct val="150000"/>
              </a:lnSpc>
            </a:pPr>
            <a:r>
              <a:rPr lang="en-US" dirty="0">
                <a:solidFill>
                  <a:prstClr val="black"/>
                </a:solidFill>
              </a:rPr>
              <a:t>Past medical history is insignificant, except for one admission for appendectomy 30 years ago,</a:t>
            </a:r>
          </a:p>
          <a:p>
            <a:pPr>
              <a:lnSpc>
                <a:spcPct val="150000"/>
              </a:lnSpc>
            </a:pPr>
            <a:r>
              <a:rPr lang="en-US" dirty="0">
                <a:solidFill>
                  <a:prstClr val="black"/>
                </a:solidFill>
              </a:rPr>
              <a:t>He is diabetic controlled on oral hypoglycemic drugs.</a:t>
            </a:r>
          </a:p>
          <a:p>
            <a:pPr>
              <a:lnSpc>
                <a:spcPct val="150000"/>
              </a:lnSpc>
            </a:pPr>
            <a:r>
              <a:rPr lang="en-US" dirty="0">
                <a:solidFill>
                  <a:prstClr val="black"/>
                </a:solidFill>
              </a:rPr>
              <a:t>He is married with four children, works in a university as a lecturer. No history of smoking or alcohol abuse.</a:t>
            </a:r>
          </a:p>
          <a:p>
            <a:pPr>
              <a:lnSpc>
                <a:spcPct val="150000"/>
              </a:lnSpc>
            </a:pPr>
            <a:endParaRPr lang="en-US" dirty="0"/>
          </a:p>
        </p:txBody>
      </p:sp>
    </p:spTree>
    <p:extLst>
      <p:ext uri="{BB962C8B-B14F-4D97-AF65-F5344CB8AC3E}">
        <p14:creationId xmlns:p14="http://schemas.microsoft.com/office/powerpoint/2010/main" val="3549722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6: History:</a:t>
            </a:r>
          </a:p>
        </p:txBody>
      </p:sp>
      <p:sp>
        <p:nvSpPr>
          <p:cNvPr id="3" name="Content Placeholder 2"/>
          <p:cNvSpPr>
            <a:spLocks noGrp="1"/>
          </p:cNvSpPr>
          <p:nvPr>
            <p:ph idx="1"/>
          </p:nvPr>
        </p:nvSpPr>
        <p:spPr/>
        <p:txBody>
          <a:bodyPr>
            <a:normAutofit fontScale="92500"/>
          </a:bodyPr>
          <a:lstStyle/>
          <a:p>
            <a:pPr>
              <a:lnSpc>
                <a:spcPct val="150000"/>
              </a:lnSpc>
            </a:pPr>
            <a:r>
              <a:rPr lang="en-US" dirty="0">
                <a:solidFill>
                  <a:prstClr val="black"/>
                </a:solidFill>
              </a:rPr>
              <a:t>He also reported </a:t>
            </a:r>
            <a:r>
              <a:rPr lang="en-US" dirty="0">
                <a:solidFill>
                  <a:srgbClr val="FF0000"/>
                </a:solidFill>
              </a:rPr>
              <a:t>difficulty in walking and numbness in the left leg.</a:t>
            </a:r>
          </a:p>
          <a:p>
            <a:pPr>
              <a:lnSpc>
                <a:spcPct val="150000"/>
              </a:lnSpc>
            </a:pPr>
            <a:r>
              <a:rPr lang="en-US" dirty="0">
                <a:solidFill>
                  <a:prstClr val="black"/>
                </a:solidFill>
              </a:rPr>
              <a:t>Past medical history is insignificant, except for one admission for appendectomy 30 years ago,</a:t>
            </a:r>
          </a:p>
          <a:p>
            <a:pPr>
              <a:lnSpc>
                <a:spcPct val="150000"/>
              </a:lnSpc>
            </a:pPr>
            <a:r>
              <a:rPr lang="en-US" dirty="0">
                <a:solidFill>
                  <a:prstClr val="black"/>
                </a:solidFill>
              </a:rPr>
              <a:t>He is diabetic controlled on oral hypoglycemic drugs.</a:t>
            </a:r>
          </a:p>
          <a:p>
            <a:pPr>
              <a:lnSpc>
                <a:spcPct val="150000"/>
              </a:lnSpc>
            </a:pPr>
            <a:r>
              <a:rPr lang="en-US" dirty="0">
                <a:solidFill>
                  <a:prstClr val="black"/>
                </a:solidFill>
              </a:rPr>
              <a:t>He is married with four children, works in a university as a lecturer. No history of smoking or alcohol abuse.</a:t>
            </a:r>
          </a:p>
          <a:p>
            <a:pPr>
              <a:lnSpc>
                <a:spcPct val="150000"/>
              </a:lnSpc>
            </a:pPr>
            <a:endParaRPr lang="en-US" dirty="0"/>
          </a:p>
        </p:txBody>
      </p:sp>
    </p:spTree>
    <p:extLst>
      <p:ext uri="{BB962C8B-B14F-4D97-AF65-F5344CB8AC3E}">
        <p14:creationId xmlns:p14="http://schemas.microsoft.com/office/powerpoint/2010/main" val="27245764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6: Physical Examination:</a:t>
            </a:r>
            <a:endParaRPr lang="en-US" dirty="0"/>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r>
              <a:rPr lang="en-US" b="1" u="sng" dirty="0"/>
              <a:t>General inspection:</a:t>
            </a:r>
          </a:p>
          <a:p>
            <a:pPr marL="0" indent="0">
              <a:buNone/>
            </a:pPr>
            <a:r>
              <a:rPr lang="en-US" dirty="0"/>
              <a:t>The patient appears to be </a:t>
            </a:r>
            <a:r>
              <a:rPr lang="en-US" dirty="0" smtClean="0"/>
              <a:t>well, sitting comfortably on the chair.</a:t>
            </a:r>
            <a:endParaRPr lang="en-US" b="1" u="sng" dirty="0"/>
          </a:p>
          <a:p>
            <a:r>
              <a:rPr lang="en-US" b="1" u="sng" dirty="0"/>
              <a:t>Vital Signs: </a:t>
            </a:r>
            <a:endParaRPr lang="en-US" dirty="0"/>
          </a:p>
          <a:p>
            <a:pPr marL="0" indent="0">
              <a:buNone/>
            </a:pPr>
            <a:r>
              <a:rPr lang="en-US" dirty="0"/>
              <a:t>BP  </a:t>
            </a:r>
            <a:r>
              <a:rPr lang="en-US" dirty="0" smtClean="0"/>
              <a:t>137/80</a:t>
            </a:r>
            <a:endParaRPr lang="en-US" dirty="0"/>
          </a:p>
          <a:p>
            <a:pPr marL="0" indent="0">
              <a:buNone/>
            </a:pPr>
            <a:r>
              <a:rPr lang="en-US" dirty="0"/>
              <a:t>Heart Rate 82 bpm</a:t>
            </a:r>
          </a:p>
          <a:p>
            <a:pPr marL="0" indent="0">
              <a:buNone/>
            </a:pPr>
            <a:r>
              <a:rPr lang="en-US" dirty="0"/>
              <a:t>Temperature </a:t>
            </a:r>
            <a:r>
              <a:rPr lang="en-US" dirty="0" smtClean="0"/>
              <a:t>36.8°C</a:t>
            </a:r>
            <a:endParaRPr lang="en-US" dirty="0"/>
          </a:p>
          <a:p>
            <a:r>
              <a:rPr lang="en-US" b="1" u="sng" dirty="0"/>
              <a:t>Head &amp; Neck:</a:t>
            </a:r>
          </a:p>
          <a:p>
            <a:pPr marL="0" indent="0">
              <a:buNone/>
            </a:pPr>
            <a:r>
              <a:rPr lang="en-US" dirty="0" smtClean="0"/>
              <a:t>There </a:t>
            </a:r>
            <a:r>
              <a:rPr lang="en-US" dirty="0"/>
              <a:t>doesn't seem to be any tenderness or </a:t>
            </a:r>
            <a:r>
              <a:rPr lang="en-US" dirty="0" smtClean="0"/>
              <a:t>swellings.</a:t>
            </a:r>
            <a:endParaRPr lang="en-US" dirty="0"/>
          </a:p>
          <a:p>
            <a:pPr lvl="0"/>
            <a:r>
              <a:rPr lang="en-US" sz="2500" b="1" u="sng" dirty="0"/>
              <a:t>Ear, Nose, and Mouth:</a:t>
            </a:r>
          </a:p>
          <a:p>
            <a:pPr marL="0" lvl="0" indent="0">
              <a:buNone/>
            </a:pPr>
            <a:r>
              <a:rPr lang="en-US" sz="2500" dirty="0"/>
              <a:t>Nothing significant</a:t>
            </a:r>
          </a:p>
          <a:p>
            <a:r>
              <a:rPr lang="en-US" sz="2500" b="1" u="sng" dirty="0"/>
              <a:t>Eye:</a:t>
            </a:r>
          </a:p>
          <a:p>
            <a:pPr marL="0" indent="0">
              <a:buNone/>
            </a:pPr>
            <a:r>
              <a:rPr lang="en-US" dirty="0" smtClean="0"/>
              <a:t>Fundoscopy shows papilledema</a:t>
            </a:r>
            <a:r>
              <a:rPr lang="en-US" dirty="0"/>
              <a:t>.</a:t>
            </a:r>
          </a:p>
          <a:p>
            <a:r>
              <a:rPr lang="en-US" b="1" u="sng" dirty="0"/>
              <a:t>Neurological examination:</a:t>
            </a:r>
          </a:p>
          <a:p>
            <a:pPr marL="0" indent="0">
              <a:buNone/>
            </a:pPr>
            <a:r>
              <a:rPr lang="en-US" dirty="0"/>
              <a:t>A full Neurological examination was carried </a:t>
            </a:r>
            <a:r>
              <a:rPr lang="en-US" dirty="0" smtClean="0"/>
              <a:t>out, showing weakness in the left leg (Power 4), and </a:t>
            </a:r>
            <a:r>
              <a:rPr lang="en-US" dirty="0" err="1" smtClean="0"/>
              <a:t>hyperreflexia</a:t>
            </a:r>
            <a:r>
              <a:rPr lang="en-US" dirty="0" smtClean="0"/>
              <a:t> (+3), decrease sensation, and positive </a:t>
            </a:r>
            <a:r>
              <a:rPr lang="en-US" dirty="0"/>
              <a:t>Babinski </a:t>
            </a:r>
            <a:r>
              <a:rPr lang="en-US" dirty="0" smtClean="0"/>
              <a:t>sign.</a:t>
            </a:r>
            <a:endParaRPr lang="en-US" dirty="0"/>
          </a:p>
          <a:p>
            <a:endParaRPr lang="en-US" dirty="0"/>
          </a:p>
        </p:txBody>
      </p:sp>
    </p:spTree>
    <p:extLst>
      <p:ext uri="{BB962C8B-B14F-4D97-AF65-F5344CB8AC3E}">
        <p14:creationId xmlns:p14="http://schemas.microsoft.com/office/powerpoint/2010/main" val="58788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fade">
                                      <p:cBhvr>
                                        <p:cTn id="77" dur="1000"/>
                                        <p:tgtEl>
                                          <p:spTgt spid="3">
                                            <p:txEl>
                                              <p:pRg st="12" end="12"/>
                                            </p:txEl>
                                          </p:spTgt>
                                        </p:tgtEl>
                                      </p:cBhvr>
                                    </p:animEffect>
                                    <p:anim calcmode="lin" valueType="num">
                                      <p:cBhvr>
                                        <p:cTn id="7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
                                            <p:txEl>
                                              <p:pRg st="13" end="13"/>
                                            </p:txEl>
                                          </p:spTgt>
                                        </p:tgtEl>
                                        <p:attrNameLst>
                                          <p:attrName>style.visibility</p:attrName>
                                        </p:attrNameLst>
                                      </p:cBhvr>
                                      <p:to>
                                        <p:strVal val="visible"/>
                                      </p:to>
                                    </p:set>
                                    <p:animEffect transition="in" filter="fade">
                                      <p:cBhvr>
                                        <p:cTn id="82" dur="1000"/>
                                        <p:tgtEl>
                                          <p:spTgt spid="3">
                                            <p:txEl>
                                              <p:pRg st="13" end="13"/>
                                            </p:txEl>
                                          </p:spTgt>
                                        </p:tgtEl>
                                      </p:cBhvr>
                                    </p:animEffect>
                                    <p:anim calcmode="lin" valueType="num">
                                      <p:cBhvr>
                                        <p:cTn id="8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6: Physical Examination:</a:t>
            </a:r>
            <a:endParaRPr lang="en-US" dirty="0"/>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r>
              <a:rPr lang="en-US" b="1" u="sng" dirty="0"/>
              <a:t>General inspection:</a:t>
            </a:r>
          </a:p>
          <a:p>
            <a:pPr marL="0" indent="0">
              <a:buNone/>
            </a:pPr>
            <a:r>
              <a:rPr lang="en-US" dirty="0"/>
              <a:t>The patient appears to be </a:t>
            </a:r>
            <a:r>
              <a:rPr lang="en-US" dirty="0" smtClean="0"/>
              <a:t>well, sitting comfortably on the chair.</a:t>
            </a:r>
            <a:endParaRPr lang="en-US" b="1" u="sng" dirty="0"/>
          </a:p>
          <a:p>
            <a:r>
              <a:rPr lang="en-US" b="1" u="sng" dirty="0"/>
              <a:t>Vital Signs: </a:t>
            </a:r>
            <a:endParaRPr lang="en-US" dirty="0"/>
          </a:p>
          <a:p>
            <a:pPr marL="0" indent="0">
              <a:buNone/>
            </a:pPr>
            <a:r>
              <a:rPr lang="en-US" dirty="0"/>
              <a:t>BP  </a:t>
            </a:r>
            <a:r>
              <a:rPr lang="en-US" dirty="0" smtClean="0"/>
              <a:t>137/80</a:t>
            </a:r>
            <a:endParaRPr lang="en-US" dirty="0"/>
          </a:p>
          <a:p>
            <a:pPr marL="0" indent="0">
              <a:buNone/>
            </a:pPr>
            <a:r>
              <a:rPr lang="en-US" dirty="0"/>
              <a:t>Heart Rate 82 bpm</a:t>
            </a:r>
          </a:p>
          <a:p>
            <a:pPr marL="0" indent="0">
              <a:buNone/>
            </a:pPr>
            <a:r>
              <a:rPr lang="en-US" dirty="0"/>
              <a:t>Temperature </a:t>
            </a:r>
            <a:r>
              <a:rPr lang="en-US" dirty="0" smtClean="0"/>
              <a:t>36.8°C</a:t>
            </a:r>
            <a:endParaRPr lang="en-US" dirty="0"/>
          </a:p>
          <a:p>
            <a:r>
              <a:rPr lang="en-US" b="1" u="sng" dirty="0"/>
              <a:t>Head &amp; Neck:</a:t>
            </a:r>
          </a:p>
          <a:p>
            <a:pPr marL="0" indent="0">
              <a:buNone/>
            </a:pPr>
            <a:r>
              <a:rPr lang="en-US" dirty="0" smtClean="0"/>
              <a:t>There </a:t>
            </a:r>
            <a:r>
              <a:rPr lang="en-US" dirty="0"/>
              <a:t>doesn't seem to be any tenderness or </a:t>
            </a:r>
            <a:r>
              <a:rPr lang="en-US" dirty="0" smtClean="0"/>
              <a:t>swellings.</a:t>
            </a:r>
            <a:endParaRPr lang="en-US" dirty="0"/>
          </a:p>
          <a:p>
            <a:pPr lvl="0"/>
            <a:r>
              <a:rPr lang="en-US" sz="2500" b="1" u="sng" dirty="0"/>
              <a:t>Ear, Nose, and Mouth:</a:t>
            </a:r>
          </a:p>
          <a:p>
            <a:pPr marL="0" lvl="0" indent="0">
              <a:buNone/>
            </a:pPr>
            <a:r>
              <a:rPr lang="en-US" sz="2500" dirty="0"/>
              <a:t>Nothing significant</a:t>
            </a:r>
          </a:p>
          <a:p>
            <a:r>
              <a:rPr lang="en-US" sz="2500" b="1" u="sng" dirty="0"/>
              <a:t>Eye:</a:t>
            </a:r>
          </a:p>
          <a:p>
            <a:pPr marL="0" indent="0">
              <a:buNone/>
            </a:pPr>
            <a:r>
              <a:rPr lang="en-US" dirty="0" smtClean="0"/>
              <a:t>Fundoscopy shows </a:t>
            </a:r>
            <a:r>
              <a:rPr lang="en-US" dirty="0" smtClean="0">
                <a:solidFill>
                  <a:srgbClr val="FF0000"/>
                </a:solidFill>
              </a:rPr>
              <a:t>papilledema</a:t>
            </a:r>
            <a:r>
              <a:rPr lang="en-US" dirty="0"/>
              <a:t>.</a:t>
            </a:r>
          </a:p>
          <a:p>
            <a:r>
              <a:rPr lang="en-US" b="1" u="sng" dirty="0"/>
              <a:t>Neurological examination:</a:t>
            </a:r>
          </a:p>
          <a:p>
            <a:pPr marL="0" indent="0">
              <a:buNone/>
            </a:pPr>
            <a:r>
              <a:rPr lang="en-US" dirty="0"/>
              <a:t>A full Neurological examination was carried </a:t>
            </a:r>
            <a:r>
              <a:rPr lang="en-US" dirty="0" smtClean="0"/>
              <a:t>out, showing </a:t>
            </a:r>
            <a:r>
              <a:rPr lang="en-US" dirty="0" smtClean="0">
                <a:solidFill>
                  <a:srgbClr val="FF0000"/>
                </a:solidFill>
              </a:rPr>
              <a:t>weakness in the left leg </a:t>
            </a:r>
            <a:r>
              <a:rPr lang="en-US" dirty="0" smtClean="0"/>
              <a:t>(Power 4), and </a:t>
            </a:r>
            <a:r>
              <a:rPr lang="en-US" dirty="0" err="1" smtClean="0">
                <a:solidFill>
                  <a:srgbClr val="FF0000"/>
                </a:solidFill>
              </a:rPr>
              <a:t>hyperreflexia</a:t>
            </a:r>
            <a:r>
              <a:rPr lang="en-US" dirty="0" smtClean="0">
                <a:solidFill>
                  <a:srgbClr val="FF0000"/>
                </a:solidFill>
              </a:rPr>
              <a:t> </a:t>
            </a:r>
            <a:r>
              <a:rPr lang="en-US" dirty="0" smtClean="0"/>
              <a:t>(+3), </a:t>
            </a:r>
            <a:r>
              <a:rPr lang="en-US" dirty="0" smtClean="0">
                <a:solidFill>
                  <a:srgbClr val="FF0000"/>
                </a:solidFill>
              </a:rPr>
              <a:t>decrease sensation</a:t>
            </a:r>
            <a:r>
              <a:rPr lang="en-US" dirty="0" smtClean="0"/>
              <a:t>, and </a:t>
            </a:r>
            <a:r>
              <a:rPr lang="en-US" dirty="0" smtClean="0">
                <a:solidFill>
                  <a:srgbClr val="FF0000"/>
                </a:solidFill>
              </a:rPr>
              <a:t>positive </a:t>
            </a:r>
            <a:r>
              <a:rPr lang="en-US" dirty="0">
                <a:solidFill>
                  <a:srgbClr val="FF0000"/>
                </a:solidFill>
              </a:rPr>
              <a:t>Babinski </a:t>
            </a:r>
            <a:r>
              <a:rPr lang="en-US" dirty="0" smtClean="0">
                <a:solidFill>
                  <a:srgbClr val="FF0000"/>
                </a:solidFill>
              </a:rPr>
              <a:t>sign</a:t>
            </a:r>
            <a:r>
              <a:rPr lang="en-US" dirty="0" smtClean="0"/>
              <a:t>.</a:t>
            </a:r>
            <a:endParaRPr lang="en-US" dirty="0"/>
          </a:p>
          <a:p>
            <a:endParaRPr lang="en-US" dirty="0"/>
          </a:p>
        </p:txBody>
      </p:sp>
    </p:spTree>
    <p:extLst>
      <p:ext uri="{BB962C8B-B14F-4D97-AF65-F5344CB8AC3E}">
        <p14:creationId xmlns:p14="http://schemas.microsoft.com/office/powerpoint/2010/main" val="9281526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6: Investigations:</a:t>
            </a:r>
            <a:endParaRPr lang="en-US" dirty="0"/>
          </a:p>
        </p:txBody>
      </p:sp>
      <p:sp>
        <p:nvSpPr>
          <p:cNvPr id="3" name="Content Placeholder 2"/>
          <p:cNvSpPr>
            <a:spLocks noGrp="1"/>
          </p:cNvSpPr>
          <p:nvPr>
            <p:ph idx="1"/>
          </p:nvPr>
        </p:nvSpPr>
        <p:spPr/>
        <p:txBody>
          <a:bodyPr>
            <a:normAutofit/>
          </a:bodyPr>
          <a:lstStyle/>
          <a:p>
            <a:r>
              <a:rPr lang="en-US" dirty="0" smtClean="0"/>
              <a:t>MRI was done:</a:t>
            </a:r>
          </a:p>
          <a:p>
            <a:endParaRPr lang="en-US" dirty="0"/>
          </a:p>
          <a:p>
            <a:endParaRPr lang="en-US" dirty="0" smtClean="0"/>
          </a:p>
          <a:p>
            <a:endParaRPr lang="en-US" dirty="0"/>
          </a:p>
          <a:p>
            <a:endParaRPr lang="en-US" dirty="0" smtClean="0"/>
          </a:p>
          <a:p>
            <a:endParaRPr lang="en-US" dirty="0"/>
          </a:p>
        </p:txBody>
      </p:sp>
      <p:pic>
        <p:nvPicPr>
          <p:cNvPr id="1028" name="Picture 4" descr="http://www.southsudanmedicaljournal.com/assets/images/Articles/5_1_feb_12/case_study_fi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514600"/>
            <a:ext cx="3200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outhsudanmedicaljournal.com/assets/images/Articles/5_1_feb_12/case_study_fig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14600"/>
            <a:ext cx="3200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04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par>
                                <p:cTn id="13" presetID="10"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6: Diagnosis:</a:t>
            </a:r>
            <a:endParaRPr lang="en-US" dirty="0"/>
          </a:p>
        </p:txBody>
      </p:sp>
      <p:sp>
        <p:nvSpPr>
          <p:cNvPr id="3" name="Content Placeholder 2"/>
          <p:cNvSpPr>
            <a:spLocks noGrp="1"/>
          </p:cNvSpPr>
          <p:nvPr>
            <p:ph idx="1"/>
          </p:nvPr>
        </p:nvSpPr>
        <p:spPr/>
        <p:txBody>
          <a:bodyPr/>
          <a:lstStyle/>
          <a:p>
            <a:r>
              <a:rPr lang="en-US" dirty="0" smtClean="0"/>
              <a:t>Most likely diagnosis:</a:t>
            </a:r>
          </a:p>
          <a:p>
            <a:pPr marL="457200" lvl="1" indent="0" algn="ctr">
              <a:buNone/>
            </a:pPr>
            <a:r>
              <a:rPr lang="en-US" sz="2400" dirty="0" smtClean="0"/>
              <a:t>Headache due to space occupying lesion.</a:t>
            </a:r>
          </a:p>
          <a:p>
            <a:pPr marL="457200" lvl="1" indent="0" algn="ctr">
              <a:buNone/>
            </a:pPr>
            <a:endParaRPr lang="en-US" dirty="0"/>
          </a:p>
          <a:p>
            <a:pPr marL="457200" lvl="1" indent="0" algn="ctr">
              <a:buNone/>
            </a:pPr>
            <a:endParaRPr lang="en-US" dirty="0" smtClean="0"/>
          </a:p>
          <a:p>
            <a:pPr marL="514350" indent="-457200"/>
            <a:r>
              <a:rPr lang="en-US" dirty="0"/>
              <a:t>How would you manage this patient?</a:t>
            </a:r>
          </a:p>
          <a:p>
            <a:pPr marL="457200" lvl="1" indent="0" algn="ctr">
              <a:buNone/>
            </a:pPr>
            <a:endParaRPr lang="en-US" dirty="0"/>
          </a:p>
        </p:txBody>
      </p:sp>
    </p:spTree>
    <p:extLst>
      <p:ext uri="{BB962C8B-B14F-4D97-AF65-F5344CB8AC3E}">
        <p14:creationId xmlns:p14="http://schemas.microsoft.com/office/powerpoint/2010/main" val="317965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qph.is.quoracdn.net/main-qimg-61b694c435f9eb4ccc4811725d75b21b?convert_to_webp=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408813"/>
            <a:ext cx="3333750" cy="51816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Etiology:</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Primary Causes:</a:t>
            </a:r>
          </a:p>
          <a:p>
            <a:pPr lvl="1"/>
            <a:r>
              <a:rPr lang="en-US" dirty="0" smtClean="0"/>
              <a:t>Tension Headache</a:t>
            </a:r>
          </a:p>
          <a:p>
            <a:pPr lvl="1"/>
            <a:r>
              <a:rPr lang="en-US" dirty="0" smtClean="0"/>
              <a:t>Cluster Headache</a:t>
            </a:r>
          </a:p>
          <a:p>
            <a:pPr lvl="1"/>
            <a:r>
              <a:rPr lang="en-US" dirty="0" smtClean="0"/>
              <a:t>Migraine Headache</a:t>
            </a:r>
          </a:p>
        </p:txBody>
      </p:sp>
    </p:spTree>
    <p:extLst>
      <p:ext uri="{BB962C8B-B14F-4D97-AF65-F5344CB8AC3E}">
        <p14:creationId xmlns:p14="http://schemas.microsoft.com/office/powerpoint/2010/main" val="409009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6: Management:</a:t>
            </a:r>
            <a:endParaRPr lang="en-US" dirty="0"/>
          </a:p>
        </p:txBody>
      </p:sp>
      <p:sp>
        <p:nvSpPr>
          <p:cNvPr id="3" name="Content Placeholder 2"/>
          <p:cNvSpPr>
            <a:spLocks noGrp="1"/>
          </p:cNvSpPr>
          <p:nvPr>
            <p:ph idx="1"/>
          </p:nvPr>
        </p:nvSpPr>
        <p:spPr/>
        <p:txBody>
          <a:bodyPr>
            <a:normAutofit/>
          </a:bodyPr>
          <a:lstStyle/>
          <a:p>
            <a:pPr marL="971550" lvl="1" indent="-514350">
              <a:lnSpc>
                <a:spcPct val="150000"/>
              </a:lnSpc>
              <a:buFont typeface="+mj-lt"/>
              <a:buAutoNum type="arabicPeriod"/>
            </a:pPr>
            <a:r>
              <a:rPr lang="en-US" sz="2000" dirty="0" smtClean="0"/>
              <a:t>Referral to neurosurgery.</a:t>
            </a:r>
          </a:p>
          <a:p>
            <a:pPr marL="971550" lvl="1" indent="-514350">
              <a:lnSpc>
                <a:spcPct val="150000"/>
              </a:lnSpc>
              <a:buFont typeface="+mj-lt"/>
              <a:buAutoNum type="arabicPeriod"/>
            </a:pPr>
            <a:r>
              <a:rPr lang="en-US" sz="2000" dirty="0" smtClean="0"/>
              <a:t>Education about the nature of the disease and its seriousness.</a:t>
            </a:r>
          </a:p>
          <a:p>
            <a:pPr marL="971550" lvl="1" indent="-514350">
              <a:lnSpc>
                <a:spcPct val="150000"/>
              </a:lnSpc>
              <a:buFont typeface="+mj-lt"/>
              <a:buAutoNum type="arabicPeriod"/>
            </a:pPr>
            <a:r>
              <a:rPr lang="en-US" sz="2000" dirty="0" smtClean="0"/>
              <a:t>Provide information and support.</a:t>
            </a:r>
            <a:endParaRPr lang="en-US" sz="2000" dirty="0"/>
          </a:p>
        </p:txBody>
      </p:sp>
    </p:spTree>
    <p:extLst>
      <p:ext uri="{BB962C8B-B14F-4D97-AF65-F5344CB8AC3E}">
        <p14:creationId xmlns:p14="http://schemas.microsoft.com/office/powerpoint/2010/main" val="229576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Space Occupying Lesion Headache:</a:t>
            </a:r>
            <a:endParaRPr lang="en-US" dirty="0"/>
          </a:p>
        </p:txBody>
      </p:sp>
      <p:sp>
        <p:nvSpPr>
          <p:cNvPr id="3" name="Content Placeholder 2"/>
          <p:cNvSpPr>
            <a:spLocks noGrp="1"/>
          </p:cNvSpPr>
          <p:nvPr>
            <p:ph idx="1"/>
          </p:nvPr>
        </p:nvSpPr>
        <p:spPr>
          <a:xfrm>
            <a:off x="457200" y="1600200"/>
            <a:ext cx="8229600" cy="5181600"/>
          </a:xfrm>
        </p:spPr>
        <p:txBody>
          <a:bodyPr>
            <a:normAutofit/>
          </a:bodyPr>
          <a:lstStyle/>
          <a:p>
            <a:pPr>
              <a:lnSpc>
                <a:spcPct val="150000"/>
              </a:lnSpc>
            </a:pPr>
            <a:r>
              <a:rPr lang="en-US" dirty="0" smtClean="0"/>
              <a:t>Space occupying headaches occur in patients with cerebral masses. </a:t>
            </a:r>
            <a:r>
              <a:rPr lang="en-US" dirty="0"/>
              <a:t>A space-occupying lesion of the brain is usually due to malignancy but it can be caused by other pathology such as an abscess or a </a:t>
            </a:r>
            <a:r>
              <a:rPr lang="en-US" dirty="0" smtClean="0"/>
              <a:t>hematoma</a:t>
            </a:r>
            <a:r>
              <a:rPr lang="en-US" dirty="0"/>
              <a:t>. </a:t>
            </a:r>
            <a:endParaRPr lang="en-US" dirty="0" smtClean="0"/>
          </a:p>
          <a:p>
            <a:pPr>
              <a:lnSpc>
                <a:spcPct val="150000"/>
              </a:lnSpc>
            </a:pPr>
            <a:r>
              <a:rPr lang="en-US" dirty="0" smtClean="0"/>
              <a:t>Almost </a:t>
            </a:r>
            <a:r>
              <a:rPr lang="en-US" dirty="0"/>
              <a:t>half of intracerebral </a:t>
            </a:r>
            <a:r>
              <a:rPr lang="en-US" dirty="0" smtClean="0"/>
              <a:t>tumors </a:t>
            </a:r>
            <a:r>
              <a:rPr lang="en-US" dirty="0"/>
              <a:t>are primary but the rest have originated outside the CNS and are metastases</a:t>
            </a:r>
            <a:r>
              <a:rPr lang="en-US" dirty="0" smtClean="0"/>
              <a:t>.</a:t>
            </a:r>
          </a:p>
          <a:p>
            <a:pPr lvl="1">
              <a:lnSpc>
                <a:spcPct val="150000"/>
              </a:lnSpc>
            </a:pPr>
            <a:endParaRPr lang="en-US" dirty="0"/>
          </a:p>
          <a:p>
            <a:pPr lvl="1">
              <a:lnSpc>
                <a:spcPct val="150000"/>
              </a:lnSpc>
            </a:pPr>
            <a:endParaRPr lang="en-US" dirty="0"/>
          </a:p>
        </p:txBody>
      </p:sp>
    </p:spTree>
    <p:extLst>
      <p:ext uri="{BB962C8B-B14F-4D97-AF65-F5344CB8AC3E}">
        <p14:creationId xmlns:p14="http://schemas.microsoft.com/office/powerpoint/2010/main" val="14342326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Space Occupying </a:t>
            </a:r>
            <a:r>
              <a:rPr lang="en-US" dirty="0" smtClean="0"/>
              <a:t>Lesion Headache cont.:</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pPr>
              <a:lnSpc>
                <a:spcPct val="170000"/>
              </a:lnSpc>
            </a:pPr>
            <a:r>
              <a:rPr lang="en-US" dirty="0"/>
              <a:t>Symptoms &amp; Signs usually include:</a:t>
            </a:r>
          </a:p>
          <a:p>
            <a:pPr lvl="1">
              <a:lnSpc>
                <a:spcPct val="170000"/>
              </a:lnSpc>
            </a:pPr>
            <a:r>
              <a:rPr lang="en-US" dirty="0"/>
              <a:t>Headache, Nausea &amp; Vomiting, and Papilledema</a:t>
            </a:r>
          </a:p>
          <a:p>
            <a:pPr lvl="1">
              <a:lnSpc>
                <a:spcPct val="170000"/>
              </a:lnSpc>
            </a:pPr>
            <a:r>
              <a:rPr lang="en-US" dirty="0"/>
              <a:t>Focal Neurological defects</a:t>
            </a:r>
          </a:p>
          <a:p>
            <a:pPr lvl="1">
              <a:lnSpc>
                <a:spcPct val="170000"/>
              </a:lnSpc>
            </a:pPr>
            <a:r>
              <a:rPr lang="en-US" dirty="0"/>
              <a:t>Seizures</a:t>
            </a:r>
          </a:p>
          <a:p>
            <a:pPr lvl="1">
              <a:lnSpc>
                <a:spcPct val="170000"/>
              </a:lnSpc>
            </a:pPr>
            <a:r>
              <a:rPr lang="en-US" dirty="0"/>
              <a:t>Behavioral or mental changes</a:t>
            </a:r>
          </a:p>
          <a:p>
            <a:pPr>
              <a:lnSpc>
                <a:spcPct val="170000"/>
              </a:lnSpc>
            </a:pPr>
            <a:r>
              <a:rPr lang="en-US" dirty="0"/>
              <a:t>Imaging is imperative for diagnosis or etiology, MRI is preferable to CT.</a:t>
            </a:r>
          </a:p>
          <a:p>
            <a:pPr>
              <a:lnSpc>
                <a:spcPct val="170000"/>
              </a:lnSpc>
            </a:pPr>
            <a:r>
              <a:rPr lang="en-US" dirty="0"/>
              <a:t>Management plan includes:</a:t>
            </a:r>
          </a:p>
          <a:p>
            <a:pPr lvl="1">
              <a:lnSpc>
                <a:spcPct val="170000"/>
              </a:lnSpc>
            </a:pPr>
            <a:r>
              <a:rPr lang="en-US" dirty="0"/>
              <a:t>Referral to specialists.</a:t>
            </a:r>
          </a:p>
          <a:p>
            <a:pPr lvl="1">
              <a:lnSpc>
                <a:spcPct val="170000"/>
              </a:lnSpc>
            </a:pPr>
            <a:r>
              <a:rPr lang="en-US" dirty="0"/>
              <a:t>Education</a:t>
            </a:r>
          </a:p>
          <a:p>
            <a:pPr lvl="1">
              <a:lnSpc>
                <a:spcPct val="170000"/>
              </a:lnSpc>
            </a:pPr>
            <a:r>
              <a:rPr lang="en-US" dirty="0"/>
              <a:t>Support</a:t>
            </a:r>
          </a:p>
          <a:p>
            <a:pPr>
              <a:lnSpc>
                <a:spcPct val="170000"/>
              </a:lnSpc>
            </a:pPr>
            <a:endParaRPr lang="en-US" dirty="0"/>
          </a:p>
        </p:txBody>
      </p:sp>
    </p:spTree>
    <p:extLst>
      <p:ext uri="{BB962C8B-B14F-4D97-AF65-F5344CB8AC3E}">
        <p14:creationId xmlns:p14="http://schemas.microsoft.com/office/powerpoint/2010/main" val="29860438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Role of Primary Health Care Physician</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a:lnSpc>
                <a:spcPct val="150000"/>
              </a:lnSpc>
            </a:pPr>
            <a:r>
              <a:rPr lang="en-US" dirty="0" smtClean="0"/>
              <a:t>Assess patient complaining of headache.</a:t>
            </a:r>
          </a:p>
          <a:p>
            <a:pPr>
              <a:lnSpc>
                <a:spcPct val="150000"/>
              </a:lnSpc>
            </a:pPr>
            <a:r>
              <a:rPr lang="en-US" dirty="0" smtClean="0"/>
              <a:t>Establish a differential diagnosis.</a:t>
            </a:r>
          </a:p>
          <a:p>
            <a:pPr>
              <a:lnSpc>
                <a:spcPct val="150000"/>
              </a:lnSpc>
            </a:pPr>
            <a:r>
              <a:rPr lang="en-US" dirty="0" smtClean="0"/>
              <a:t>Manage headaches which can be managed by PHC clinics.</a:t>
            </a:r>
          </a:p>
          <a:p>
            <a:pPr>
              <a:lnSpc>
                <a:spcPct val="150000"/>
              </a:lnSpc>
            </a:pPr>
            <a:r>
              <a:rPr lang="en-US" dirty="0" smtClean="0"/>
              <a:t>Referring cases to appropriate specialists.</a:t>
            </a:r>
          </a:p>
          <a:p>
            <a:pPr>
              <a:lnSpc>
                <a:spcPct val="150000"/>
              </a:lnSpc>
            </a:pPr>
            <a:r>
              <a:rPr lang="en-US" dirty="0" smtClean="0"/>
              <a:t>Educate patients regarding their headache, what affects it, and how to manage it.</a:t>
            </a:r>
          </a:p>
          <a:p>
            <a:pPr>
              <a:lnSpc>
                <a:spcPct val="150000"/>
              </a:lnSpc>
            </a:pPr>
            <a:r>
              <a:rPr lang="en-US" dirty="0" smtClean="0"/>
              <a:t>Follow-up.  </a:t>
            </a:r>
          </a:p>
        </p:txBody>
      </p:sp>
    </p:spTree>
    <p:extLst>
      <p:ext uri="{BB962C8B-B14F-4D97-AF65-F5344CB8AC3E}">
        <p14:creationId xmlns:p14="http://schemas.microsoft.com/office/powerpoint/2010/main" val="147809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Treat or Refer?</a:t>
            </a:r>
            <a:endParaRPr lang="en-US" dirty="0"/>
          </a:p>
        </p:txBody>
      </p:sp>
      <p:sp>
        <p:nvSpPr>
          <p:cNvPr id="3" name="Content Placeholder 2"/>
          <p:cNvSpPr>
            <a:spLocks noGrp="1"/>
          </p:cNvSpPr>
          <p:nvPr>
            <p:ph idx="1"/>
          </p:nvPr>
        </p:nvSpPr>
        <p:spPr/>
        <p:txBody>
          <a:bodyPr>
            <a:normAutofit lnSpcReduction="10000"/>
          </a:bodyPr>
          <a:lstStyle/>
          <a:p>
            <a:pPr>
              <a:lnSpc>
                <a:spcPct val="150000"/>
              </a:lnSpc>
            </a:pPr>
            <a:r>
              <a:rPr lang="en-US" sz="2400" dirty="0" smtClean="0"/>
              <a:t>PHC Physicians usually treat primary headaches (Tension, Migraine, and Cluster Headaches)</a:t>
            </a:r>
          </a:p>
          <a:p>
            <a:pPr lvl="1">
              <a:lnSpc>
                <a:spcPct val="150000"/>
              </a:lnSpc>
            </a:pPr>
            <a:r>
              <a:rPr lang="en-US" sz="2400" dirty="0" smtClean="0"/>
              <a:t>Acute Treatment</a:t>
            </a:r>
          </a:p>
          <a:p>
            <a:pPr lvl="1">
              <a:lnSpc>
                <a:spcPct val="150000"/>
              </a:lnSpc>
            </a:pPr>
            <a:r>
              <a:rPr lang="en-US" sz="2400" dirty="0" smtClean="0"/>
              <a:t>Prophylaxis.</a:t>
            </a:r>
          </a:p>
          <a:p>
            <a:pPr lvl="1">
              <a:lnSpc>
                <a:spcPct val="150000"/>
              </a:lnSpc>
            </a:pPr>
            <a:endParaRPr lang="en-US" sz="2400" dirty="0" smtClean="0"/>
          </a:p>
          <a:p>
            <a:pPr>
              <a:lnSpc>
                <a:spcPct val="150000"/>
              </a:lnSpc>
            </a:pPr>
            <a:r>
              <a:rPr lang="en-US" sz="2400" dirty="0"/>
              <a:t>Patients who </a:t>
            </a:r>
            <a:r>
              <a:rPr lang="en-US" sz="2400" dirty="0" smtClean="0"/>
              <a:t>need further assessment or have </a:t>
            </a:r>
            <a:r>
              <a:rPr lang="en-US" sz="2400" dirty="0"/>
              <a:t>any red flags </a:t>
            </a:r>
            <a:r>
              <a:rPr lang="en-US" sz="2400" dirty="0" smtClean="0"/>
              <a:t>(e.g. vomiting, history of cancer, impaired </a:t>
            </a:r>
            <a:r>
              <a:rPr lang="en-US" sz="2400" dirty="0"/>
              <a:t>level of </a:t>
            </a:r>
            <a:r>
              <a:rPr lang="en-US" sz="2400" dirty="0" smtClean="0"/>
              <a:t>consciousness) are referred </a:t>
            </a:r>
            <a:r>
              <a:rPr lang="en-US" sz="2400" dirty="0"/>
              <a:t>to specialists.</a:t>
            </a:r>
          </a:p>
        </p:txBody>
      </p:sp>
    </p:spTree>
    <p:extLst>
      <p:ext uri="{BB962C8B-B14F-4D97-AF65-F5344CB8AC3E}">
        <p14:creationId xmlns:p14="http://schemas.microsoft.com/office/powerpoint/2010/main" val="355015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normAutofit/>
          </a:bodyPr>
          <a:lstStyle/>
          <a:p>
            <a:pPr>
              <a:lnSpc>
                <a:spcPct val="150000"/>
              </a:lnSpc>
            </a:pPr>
            <a:r>
              <a:rPr lang="en-US" dirty="0" smtClean="0"/>
              <a:t>Which of the following is true about headache?</a:t>
            </a:r>
          </a:p>
          <a:p>
            <a:pPr>
              <a:lnSpc>
                <a:spcPct val="150000"/>
              </a:lnSpc>
            </a:pPr>
            <a:endParaRPr lang="en-US" dirty="0" smtClean="0"/>
          </a:p>
          <a:p>
            <a:pPr marL="971550" lvl="1" indent="-514350">
              <a:lnSpc>
                <a:spcPct val="150000"/>
              </a:lnSpc>
              <a:buFont typeface="+mj-lt"/>
              <a:buAutoNum type="alphaLcParenR"/>
            </a:pPr>
            <a:r>
              <a:rPr lang="en-US" dirty="0" smtClean="0"/>
              <a:t>Headache is overdiagnosed and over-treated.</a:t>
            </a:r>
          </a:p>
          <a:p>
            <a:pPr marL="971550" lvl="1" indent="-514350">
              <a:lnSpc>
                <a:spcPct val="150000"/>
              </a:lnSpc>
              <a:buFont typeface="+mj-lt"/>
              <a:buAutoNum type="alphaLcParenR"/>
            </a:pPr>
            <a:r>
              <a:rPr lang="en-US" dirty="0" smtClean="0"/>
              <a:t>Headache is more commonly a symptom of another systemic disease.</a:t>
            </a:r>
          </a:p>
          <a:p>
            <a:pPr marL="971550" lvl="1" indent="-514350">
              <a:lnSpc>
                <a:spcPct val="150000"/>
              </a:lnSpc>
              <a:buFont typeface="+mj-lt"/>
              <a:buAutoNum type="alphaLcParenR"/>
            </a:pPr>
            <a:r>
              <a:rPr lang="en-US" dirty="0" smtClean="0"/>
              <a:t>All headache cases are referred to specialists.</a:t>
            </a:r>
          </a:p>
          <a:p>
            <a:pPr marL="971550" lvl="1" indent="-514350">
              <a:lnSpc>
                <a:spcPct val="150000"/>
              </a:lnSpc>
              <a:buFont typeface="+mj-lt"/>
              <a:buAutoNum type="alphaLcParenR"/>
            </a:pPr>
            <a:r>
              <a:rPr lang="en-US" dirty="0" smtClean="0"/>
              <a:t>Headache is under-recognized and under-treated.</a:t>
            </a:r>
            <a:endParaRPr lang="en-US" dirty="0"/>
          </a:p>
        </p:txBody>
      </p:sp>
    </p:spTree>
    <p:extLst>
      <p:ext uri="{BB962C8B-B14F-4D97-AF65-F5344CB8AC3E}">
        <p14:creationId xmlns:p14="http://schemas.microsoft.com/office/powerpoint/2010/main" val="262078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5" end="5"/>
                                            </p:txEl>
                                          </p:spTgt>
                                        </p:tgtEl>
                                      </p:cBhvr>
                                    </p:animEffect>
                                    <p:animScale>
                                      <p:cBhvr>
                                        <p:cTn id="7"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normAutofit/>
          </a:bodyPr>
          <a:lstStyle/>
          <a:p>
            <a:pPr>
              <a:lnSpc>
                <a:spcPct val="170000"/>
              </a:lnSpc>
            </a:pPr>
            <a:r>
              <a:rPr lang="en-US" dirty="0"/>
              <a:t>Which of the following investigations is indicated in a patient with headache, nausea/vomiting, </a:t>
            </a:r>
            <a:r>
              <a:rPr lang="en-US" dirty="0" smtClean="0"/>
              <a:t>and papilledema </a:t>
            </a:r>
            <a:r>
              <a:rPr lang="en-US" dirty="0"/>
              <a:t>o</a:t>
            </a:r>
            <a:r>
              <a:rPr lang="en-US" dirty="0" smtClean="0"/>
              <a:t>nce </a:t>
            </a:r>
            <a:r>
              <a:rPr lang="en-US" dirty="0"/>
              <a:t>an intracranial mass lesion is ruled out</a:t>
            </a:r>
            <a:r>
              <a:rPr lang="en-US" dirty="0" smtClean="0"/>
              <a:t>?</a:t>
            </a:r>
          </a:p>
          <a:p>
            <a:pPr marL="971550" lvl="1" indent="-514350">
              <a:lnSpc>
                <a:spcPct val="170000"/>
              </a:lnSpc>
              <a:buFont typeface="+mj-lt"/>
              <a:buAutoNum type="alphaLcParenR"/>
            </a:pPr>
            <a:r>
              <a:rPr lang="en-US" dirty="0" smtClean="0"/>
              <a:t>Electroencephalogram.</a:t>
            </a:r>
          </a:p>
          <a:p>
            <a:pPr marL="971550" lvl="1" indent="-514350">
              <a:lnSpc>
                <a:spcPct val="170000"/>
              </a:lnSpc>
              <a:buFont typeface="+mj-lt"/>
              <a:buAutoNum type="alphaLcParenR"/>
            </a:pPr>
            <a:r>
              <a:rPr lang="en-US" dirty="0" smtClean="0"/>
              <a:t>Blood culture.</a:t>
            </a:r>
          </a:p>
          <a:p>
            <a:pPr marL="971550" lvl="1" indent="-514350">
              <a:lnSpc>
                <a:spcPct val="170000"/>
              </a:lnSpc>
              <a:buFont typeface="+mj-lt"/>
              <a:buAutoNum type="alphaLcParenR"/>
            </a:pPr>
            <a:r>
              <a:rPr lang="en-US" dirty="0" smtClean="0"/>
              <a:t>Cerebrospinal Fluid analysis.</a:t>
            </a:r>
          </a:p>
          <a:p>
            <a:pPr marL="971550" lvl="1" indent="-514350">
              <a:lnSpc>
                <a:spcPct val="170000"/>
              </a:lnSpc>
              <a:buFont typeface="+mj-lt"/>
              <a:buAutoNum type="alphaLcParenR"/>
            </a:pPr>
            <a:r>
              <a:rPr lang="en-US" dirty="0" smtClean="0"/>
              <a:t>PET scan.</a:t>
            </a:r>
          </a:p>
          <a:p>
            <a:pPr marL="971550" lvl="1" indent="-514350">
              <a:lnSpc>
                <a:spcPct val="170000"/>
              </a:lnSpc>
              <a:buFont typeface="+mj-lt"/>
              <a:buAutoNum type="alphaLcParenR"/>
            </a:pPr>
            <a:endParaRPr lang="en-US" dirty="0" smtClean="0"/>
          </a:p>
          <a:p>
            <a:pPr lvl="1">
              <a:lnSpc>
                <a:spcPct val="170000"/>
              </a:lnSpc>
            </a:pPr>
            <a:endParaRPr lang="en-US" dirty="0" smtClean="0"/>
          </a:p>
        </p:txBody>
      </p:sp>
    </p:spTree>
    <p:extLst>
      <p:ext uri="{BB962C8B-B14F-4D97-AF65-F5344CB8AC3E}">
        <p14:creationId xmlns:p14="http://schemas.microsoft.com/office/powerpoint/2010/main" val="79765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3" end="3"/>
                                            </p:txEl>
                                          </p:spTgt>
                                        </p:tgtEl>
                                      </p:cBhvr>
                                    </p:animEffect>
                                    <p:animScale>
                                      <p:cBhvr>
                                        <p:cTn id="7"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a:lnSpc>
                <a:spcPct val="160000"/>
              </a:lnSpc>
            </a:pPr>
            <a:r>
              <a:rPr lang="en-US" dirty="0" smtClean="0"/>
              <a:t>Which of the following features presenting with headache does not indicate need of neuroimaging?</a:t>
            </a:r>
          </a:p>
          <a:p>
            <a:pPr>
              <a:lnSpc>
                <a:spcPct val="160000"/>
              </a:lnSpc>
            </a:pPr>
            <a:endParaRPr lang="en-US" dirty="0" smtClean="0"/>
          </a:p>
          <a:p>
            <a:pPr marL="971550" lvl="1" indent="-514350">
              <a:lnSpc>
                <a:spcPct val="160000"/>
              </a:lnSpc>
              <a:buFont typeface="+mj-lt"/>
              <a:buAutoNum type="alphaLcParenR"/>
            </a:pPr>
            <a:r>
              <a:rPr lang="en-US" dirty="0" smtClean="0"/>
              <a:t>History of cancer.</a:t>
            </a:r>
          </a:p>
          <a:p>
            <a:pPr marL="971550" lvl="1" indent="-514350">
              <a:lnSpc>
                <a:spcPct val="160000"/>
              </a:lnSpc>
              <a:buFont typeface="+mj-lt"/>
              <a:buAutoNum type="alphaLcParenR"/>
            </a:pPr>
            <a:r>
              <a:rPr lang="en-US" dirty="0" smtClean="0"/>
              <a:t>Altered level of consciousness.</a:t>
            </a:r>
          </a:p>
          <a:p>
            <a:pPr marL="971550" lvl="1" indent="-514350">
              <a:lnSpc>
                <a:spcPct val="160000"/>
              </a:lnSpc>
              <a:buFont typeface="+mj-lt"/>
              <a:buAutoNum type="alphaLcParenR"/>
            </a:pPr>
            <a:r>
              <a:rPr lang="en-US" dirty="0" smtClean="0"/>
              <a:t>Rythmical recurrence.</a:t>
            </a:r>
          </a:p>
          <a:p>
            <a:pPr marL="971550" lvl="1" indent="-514350">
              <a:lnSpc>
                <a:spcPct val="160000"/>
              </a:lnSpc>
              <a:buFont typeface="+mj-lt"/>
              <a:buAutoNum type="alphaLcParenR"/>
            </a:pPr>
            <a:r>
              <a:rPr lang="en-US" dirty="0"/>
              <a:t>Immunocompromised state</a:t>
            </a:r>
          </a:p>
          <a:p>
            <a:pPr lvl="1">
              <a:lnSpc>
                <a:spcPct val="160000"/>
              </a:lnSpc>
            </a:pPr>
            <a:endParaRPr lang="en-US" dirty="0" smtClean="0"/>
          </a:p>
          <a:p>
            <a:pPr lvl="1">
              <a:lnSpc>
                <a:spcPct val="160000"/>
              </a:lnSpc>
            </a:pPr>
            <a:endParaRPr lang="en-US" dirty="0"/>
          </a:p>
        </p:txBody>
      </p:sp>
    </p:spTree>
    <p:extLst>
      <p:ext uri="{BB962C8B-B14F-4D97-AF65-F5344CB8AC3E}">
        <p14:creationId xmlns:p14="http://schemas.microsoft.com/office/powerpoint/2010/main" val="413677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4" end="4"/>
                                            </p:txEl>
                                          </p:spTgt>
                                        </p:tgtEl>
                                      </p:cBhvr>
                                    </p:animEffect>
                                    <p:animScale>
                                      <p:cBhvr>
                                        <p:cTn id="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a:lnSpc>
                <a:spcPct val="150000"/>
              </a:lnSpc>
              <a:buFont typeface="+mj-lt"/>
              <a:buAutoNum type="arabicPeriod"/>
            </a:pPr>
            <a:r>
              <a:rPr lang="en-US" sz="1600" i="1" dirty="0"/>
              <a:t>[</a:t>
            </a:r>
            <a:r>
              <a:rPr lang="en-US" sz="1600" i="1" dirty="0" smtClean="0"/>
              <a:t>http</a:t>
            </a:r>
            <a:r>
              <a:rPr lang="en-US" sz="1600" i="1" dirty="0"/>
              <a:t>://</a:t>
            </a:r>
            <a:r>
              <a:rPr lang="en-US" sz="1600" i="1" dirty="0" smtClean="0"/>
              <a:t>www.nice.org.uk/guidance/cg150/chapter/guidance#assessment]</a:t>
            </a:r>
          </a:p>
          <a:p>
            <a:pPr>
              <a:lnSpc>
                <a:spcPct val="150000"/>
              </a:lnSpc>
              <a:buFont typeface="+mj-lt"/>
              <a:buAutoNum type="arabicPeriod"/>
            </a:pPr>
            <a:r>
              <a:rPr lang="en-US" sz="1600" i="1" dirty="0" smtClean="0"/>
              <a:t>[http</a:t>
            </a:r>
            <a:r>
              <a:rPr lang="en-US" sz="1600" i="1" dirty="0"/>
              <a:t>://</a:t>
            </a:r>
            <a:r>
              <a:rPr lang="en-US" sz="1600" i="1" dirty="0" smtClean="0"/>
              <a:t>emedicine.medscape.com]</a:t>
            </a:r>
          </a:p>
          <a:p>
            <a:pPr>
              <a:lnSpc>
                <a:spcPct val="150000"/>
              </a:lnSpc>
              <a:buFont typeface="+mj-lt"/>
              <a:buAutoNum type="arabicPeriod"/>
            </a:pPr>
            <a:r>
              <a:rPr lang="en-US" sz="1600" i="1" dirty="0"/>
              <a:t>[http://www.merckmanuals.com/professional/neurologic_disorders/headache/approach_to_the_patient_with_headache.html</a:t>
            </a:r>
            <a:r>
              <a:rPr lang="en-US" sz="1600" i="1" dirty="0" smtClean="0"/>
              <a:t>]</a:t>
            </a:r>
          </a:p>
          <a:p>
            <a:pPr>
              <a:lnSpc>
                <a:spcPct val="150000"/>
              </a:lnSpc>
              <a:buFont typeface="+mj-lt"/>
              <a:buAutoNum type="arabicPeriod"/>
            </a:pPr>
            <a:r>
              <a:rPr lang="en-US" sz="1600" i="1" dirty="0"/>
              <a:t>[WHO, http://www.who.int/mediacentre/factsheets/fs277/en/]</a:t>
            </a:r>
          </a:p>
          <a:p>
            <a:pPr marL="0" indent="0">
              <a:buNone/>
            </a:pPr>
            <a:endParaRPr lang="en-US" sz="2000" i="1" dirty="0"/>
          </a:p>
          <a:p>
            <a:pPr marL="0" indent="0">
              <a:buNone/>
            </a:pPr>
            <a:endParaRPr lang="en-US" sz="1400" i="1" dirty="0"/>
          </a:p>
        </p:txBody>
      </p:sp>
    </p:spTree>
    <p:extLst>
      <p:ext uri="{BB962C8B-B14F-4D97-AF65-F5344CB8AC3E}">
        <p14:creationId xmlns:p14="http://schemas.microsoft.com/office/powerpoint/2010/main" val="161226941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62200"/>
            <a:ext cx="7886700" cy="1325563"/>
          </a:xfrm>
        </p:spPr>
        <p:txBody>
          <a:bodyPr>
            <a:normAutofit/>
          </a:bodyPr>
          <a:lstStyle/>
          <a:p>
            <a:pPr algn="ctr"/>
            <a:r>
              <a:rPr lang="en-US" sz="6000" dirty="0" smtClean="0">
                <a:latin typeface="Monotype Corsiva" panose="03010101010201010101" pitchFamily="66" charset="0"/>
              </a:rPr>
              <a:t>THANK YOU!</a:t>
            </a:r>
            <a:endParaRPr lang="en-US" sz="6000" dirty="0">
              <a:latin typeface="Monotype Corsiva" panose="03010101010201010101" pitchFamily="66" charset="0"/>
            </a:endParaRPr>
          </a:p>
        </p:txBody>
      </p:sp>
    </p:spTree>
    <p:extLst>
      <p:ext uri="{BB962C8B-B14F-4D97-AF65-F5344CB8AC3E}">
        <p14:creationId xmlns:p14="http://schemas.microsoft.com/office/powerpoint/2010/main" val="4200659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Secondary Causes: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8822498"/>
              </p:ext>
            </p:extLst>
          </p:nvPr>
        </p:nvGraphicFramePr>
        <p:xfrm>
          <a:off x="990600" y="2286000"/>
          <a:ext cx="7239000" cy="4419599"/>
        </p:xfrm>
        <a:graphic>
          <a:graphicData uri="http://schemas.openxmlformats.org/drawingml/2006/table">
            <a:tbl>
              <a:tblPr firstRow="1" bandRow="1">
                <a:tableStyleId>{5C22544A-7EE6-4342-B048-85BDC9FD1C3A}</a:tableStyleId>
              </a:tblPr>
              <a:tblGrid>
                <a:gridCol w="3619500"/>
                <a:gridCol w="3619500"/>
              </a:tblGrid>
              <a:tr h="470307">
                <a:tc>
                  <a:txBody>
                    <a:bodyPr/>
                    <a:lstStyle/>
                    <a:p>
                      <a:pPr algn="ctr"/>
                      <a:r>
                        <a:rPr lang="en-US" dirty="0" smtClean="0"/>
                        <a:t>Cause</a:t>
                      </a:r>
                      <a:endParaRPr lang="en-US" dirty="0"/>
                    </a:p>
                  </a:txBody>
                  <a:tcPr/>
                </a:tc>
                <a:tc>
                  <a:txBody>
                    <a:bodyPr/>
                    <a:lstStyle/>
                    <a:p>
                      <a:pPr algn="ctr"/>
                      <a:r>
                        <a:rPr lang="en-US" dirty="0" smtClean="0"/>
                        <a:t>Examples</a:t>
                      </a:r>
                      <a:endParaRPr lang="en-US" dirty="0"/>
                    </a:p>
                  </a:txBody>
                  <a:tcPr/>
                </a:tc>
              </a:tr>
              <a:tr h="470307">
                <a:tc>
                  <a:txBody>
                    <a:bodyPr/>
                    <a:lstStyle/>
                    <a:p>
                      <a:r>
                        <a:rPr lang="en-US" sz="1800" b="0" i="0" kern="1200" dirty="0" err="1" smtClean="0">
                          <a:solidFill>
                            <a:schemeClr val="dk1"/>
                          </a:solidFill>
                          <a:effectLst/>
                          <a:latin typeface="+mn-lt"/>
                          <a:ea typeface="+mn-ea"/>
                          <a:cs typeface="+mn-cs"/>
                        </a:rPr>
                        <a:t>Extracranial</a:t>
                      </a:r>
                      <a:r>
                        <a:rPr lang="en-US" sz="1800" b="0" i="0" kern="1200" dirty="0" smtClean="0">
                          <a:solidFill>
                            <a:schemeClr val="dk1"/>
                          </a:solidFill>
                          <a:effectLst/>
                          <a:latin typeface="+mn-lt"/>
                          <a:ea typeface="+mn-ea"/>
                          <a:cs typeface="+mn-cs"/>
                        </a:rPr>
                        <a:t> disorders</a:t>
                      </a:r>
                      <a:endParaRPr lang="en-US" dirty="0"/>
                    </a:p>
                  </a:txBody>
                  <a:tcPr/>
                </a:tc>
                <a:tc>
                  <a:txBody>
                    <a:bodyPr/>
                    <a:lstStyle/>
                    <a:p>
                      <a:r>
                        <a:rPr lang="en-US" sz="1800" b="0" i="0" u="none" strike="noStrike" kern="1200" dirty="0" smtClean="0">
                          <a:solidFill>
                            <a:schemeClr val="dk1"/>
                          </a:solidFill>
                          <a:effectLst/>
                          <a:latin typeface="+mn-lt"/>
                          <a:ea typeface="+mn-ea"/>
                          <a:cs typeface="+mn-cs"/>
                        </a:rPr>
                        <a:t>Glaucoma,</a:t>
                      </a:r>
                      <a:r>
                        <a:rPr lang="en-US" sz="1800" b="0" i="0" u="none" strike="noStrike" kern="1200" baseline="0" dirty="0" smtClean="0">
                          <a:solidFill>
                            <a:schemeClr val="dk1"/>
                          </a:solidFill>
                          <a:effectLst/>
                          <a:latin typeface="+mn-lt"/>
                          <a:ea typeface="+mn-ea"/>
                          <a:cs typeface="+mn-cs"/>
                        </a:rPr>
                        <a:t> </a:t>
                      </a:r>
                      <a:r>
                        <a:rPr lang="en-US" sz="1800" b="0" i="0" u="none" strike="noStrike" kern="1200" dirty="0" smtClean="0">
                          <a:solidFill>
                            <a:schemeClr val="dk1"/>
                          </a:solidFill>
                          <a:effectLst/>
                          <a:latin typeface="+mn-lt"/>
                          <a:ea typeface="+mn-ea"/>
                          <a:cs typeface="+mn-cs"/>
                        </a:rPr>
                        <a:t>Sinusitis, …</a:t>
                      </a:r>
                    </a:p>
                  </a:txBody>
                  <a:tcPr/>
                </a:tc>
              </a:tr>
              <a:tr h="1855459">
                <a:tc>
                  <a:txBody>
                    <a:bodyPr/>
                    <a:lstStyle/>
                    <a:p>
                      <a:r>
                        <a:rPr lang="en-US" sz="1800" b="0" i="0" kern="1200" dirty="0" smtClean="0">
                          <a:solidFill>
                            <a:schemeClr val="dk1"/>
                          </a:solidFill>
                          <a:effectLst/>
                          <a:latin typeface="+mn-lt"/>
                          <a:ea typeface="+mn-ea"/>
                          <a:cs typeface="+mn-cs"/>
                        </a:rPr>
                        <a:t>Intracranial disorders</a:t>
                      </a:r>
                      <a:endParaRPr lang="en-US" dirty="0"/>
                    </a:p>
                  </a:txBody>
                  <a:tcPr/>
                </a:tc>
                <a:tc>
                  <a:txBody>
                    <a:bodyPr/>
                    <a:lstStyle/>
                    <a:p>
                      <a:r>
                        <a:rPr lang="en-US" sz="1800" b="0" i="0" u="none" strike="noStrike" kern="1200" dirty="0" smtClean="0">
                          <a:solidFill>
                            <a:schemeClr val="dk1"/>
                          </a:solidFill>
                          <a:effectLst/>
                          <a:latin typeface="+mn-lt"/>
                          <a:ea typeface="+mn-ea"/>
                          <a:cs typeface="+mn-cs"/>
                        </a:rPr>
                        <a:t>Brain tumors and other masses, Hemorrhage,</a:t>
                      </a:r>
                      <a:r>
                        <a:rPr lang="en-US" sz="1800" b="0" i="0" u="none" strike="noStrike" kern="1200" baseline="0" dirty="0" smtClean="0">
                          <a:solidFill>
                            <a:schemeClr val="dk1"/>
                          </a:solidFill>
                          <a:effectLst/>
                          <a:latin typeface="+mn-lt"/>
                          <a:ea typeface="+mn-ea"/>
                          <a:cs typeface="+mn-cs"/>
                        </a:rPr>
                        <a:t> </a:t>
                      </a:r>
                      <a:r>
                        <a:rPr lang="en-US" sz="1800" b="0" i="0" u="none" strike="noStrike" kern="1200" dirty="0" smtClean="0">
                          <a:solidFill>
                            <a:schemeClr val="dk1"/>
                          </a:solidFill>
                          <a:effectLst/>
                          <a:latin typeface="+mn-lt"/>
                          <a:ea typeface="+mn-ea"/>
                          <a:cs typeface="+mn-cs"/>
                        </a:rPr>
                        <a:t>Idiopathic intracranial hypertension, Infections, Vascular disorders,…</a:t>
                      </a:r>
                    </a:p>
                  </a:txBody>
                  <a:tcPr/>
                </a:tc>
              </a:tr>
              <a:tr h="811763">
                <a:tc>
                  <a:txBody>
                    <a:bodyPr/>
                    <a:lstStyle/>
                    <a:p>
                      <a:r>
                        <a:rPr lang="en-US" sz="1800" b="0" i="0" kern="1200" dirty="0" smtClean="0">
                          <a:solidFill>
                            <a:schemeClr val="dk1"/>
                          </a:solidFill>
                          <a:effectLst/>
                          <a:latin typeface="+mn-lt"/>
                          <a:ea typeface="+mn-ea"/>
                          <a:cs typeface="+mn-cs"/>
                        </a:rPr>
                        <a:t>Systemic disorders</a:t>
                      </a:r>
                      <a:endParaRPr lang="en-US" dirty="0"/>
                    </a:p>
                  </a:txBody>
                  <a:tcPr/>
                </a:tc>
                <a:tc>
                  <a:txBody>
                    <a:bodyPr/>
                    <a:lstStyle/>
                    <a:p>
                      <a:r>
                        <a:rPr lang="en-US" sz="1800" b="0" i="0" u="none" strike="noStrike" kern="1200" dirty="0" smtClean="0">
                          <a:solidFill>
                            <a:schemeClr val="dk1"/>
                          </a:solidFill>
                          <a:effectLst/>
                          <a:latin typeface="+mn-lt"/>
                          <a:ea typeface="+mn-ea"/>
                          <a:cs typeface="+mn-cs"/>
                        </a:rPr>
                        <a:t>Acute severe hypertension, Fever,</a:t>
                      </a:r>
                      <a:r>
                        <a:rPr lang="en-US" sz="1800" b="0" i="0" u="none" strike="noStrike" kern="1200" baseline="0" dirty="0" smtClean="0">
                          <a:solidFill>
                            <a:schemeClr val="dk1"/>
                          </a:solidFill>
                          <a:effectLst/>
                          <a:latin typeface="+mn-lt"/>
                          <a:ea typeface="+mn-ea"/>
                          <a:cs typeface="+mn-cs"/>
                        </a:rPr>
                        <a:t> </a:t>
                      </a:r>
                      <a:r>
                        <a:rPr lang="en-US" sz="1800" b="0" i="0" u="none" strike="noStrike" kern="1200" dirty="0" smtClean="0">
                          <a:solidFill>
                            <a:schemeClr val="dk1"/>
                          </a:solidFill>
                          <a:effectLst/>
                          <a:latin typeface="+mn-lt"/>
                          <a:ea typeface="+mn-ea"/>
                          <a:cs typeface="+mn-cs"/>
                        </a:rPr>
                        <a:t>Giant cell arteritis,…</a:t>
                      </a:r>
                    </a:p>
                  </a:txBody>
                  <a:tcPr/>
                </a:tc>
              </a:tr>
              <a:tr h="811763">
                <a:tc>
                  <a:txBody>
                    <a:bodyPr/>
                    <a:lstStyle/>
                    <a:p>
                      <a:r>
                        <a:rPr lang="en-US" sz="1800" b="0" i="0" kern="1200" dirty="0" smtClean="0">
                          <a:solidFill>
                            <a:schemeClr val="dk1"/>
                          </a:solidFill>
                          <a:effectLst/>
                          <a:latin typeface="+mn-lt"/>
                          <a:ea typeface="+mn-ea"/>
                          <a:cs typeface="+mn-cs"/>
                        </a:rPr>
                        <a:t>Drugs and toxins</a:t>
                      </a:r>
                      <a:endParaRPr lang="en-US" dirty="0"/>
                    </a:p>
                  </a:txBody>
                  <a:tcPr/>
                </a:tc>
                <a:tc>
                  <a:txBody>
                    <a:bodyPr/>
                    <a:lstStyle/>
                    <a:p>
                      <a:r>
                        <a:rPr lang="en-US" sz="1800" b="0" i="0" u="none" strike="noStrike" kern="1200" dirty="0" smtClean="0">
                          <a:solidFill>
                            <a:schemeClr val="dk1"/>
                          </a:solidFill>
                          <a:effectLst/>
                          <a:latin typeface="+mn-lt"/>
                          <a:ea typeface="+mn-ea"/>
                          <a:cs typeface="+mn-cs"/>
                        </a:rPr>
                        <a:t>Analgesic overuse,</a:t>
                      </a:r>
                    </a:p>
                    <a:p>
                      <a:r>
                        <a:rPr lang="en-US" sz="1800" b="0" i="0" u="none" strike="noStrike" kern="1200" dirty="0" smtClean="0">
                          <a:solidFill>
                            <a:schemeClr val="dk1"/>
                          </a:solidFill>
                          <a:effectLst/>
                          <a:latin typeface="+mn-lt"/>
                          <a:ea typeface="+mn-ea"/>
                          <a:cs typeface="+mn-cs"/>
                        </a:rPr>
                        <a:t>Caffeine withdrawal,…</a:t>
                      </a:r>
                    </a:p>
                  </a:txBody>
                  <a:tcPr/>
                </a:tc>
              </a:tr>
            </a:tbl>
          </a:graphicData>
        </a:graphic>
      </p:graphicFrame>
    </p:spTree>
    <p:extLst>
      <p:ext uri="{BB962C8B-B14F-4D97-AF65-F5344CB8AC3E}">
        <p14:creationId xmlns:p14="http://schemas.microsoft.com/office/powerpoint/2010/main" val="243835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855</TotalTime>
  <Words>4778</Words>
  <Application>Microsoft Office PowerPoint</Application>
  <PresentationFormat>On-screen Show (4:3)</PresentationFormat>
  <Paragraphs>640</Paragraphs>
  <Slides>89</Slides>
  <Notes>0</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Executive</vt:lpstr>
      <vt:lpstr>Approach to Patient with Headache</vt:lpstr>
      <vt:lpstr>Question 1:</vt:lpstr>
      <vt:lpstr>Question 2:</vt:lpstr>
      <vt:lpstr>Question 3:</vt:lpstr>
      <vt:lpstr>Objectives:</vt:lpstr>
      <vt:lpstr>Definition and Epidemiology:</vt:lpstr>
      <vt:lpstr>Definition and Epidemiology:</vt:lpstr>
      <vt:lpstr>Etiology:</vt:lpstr>
      <vt:lpstr>Etiology:</vt:lpstr>
      <vt:lpstr>Aim of Approach:</vt:lpstr>
      <vt:lpstr>History:</vt:lpstr>
      <vt:lpstr>History: Associated Symptoms 1 :</vt:lpstr>
      <vt:lpstr>History: Associated Symptoms 2 :</vt:lpstr>
      <vt:lpstr>History:</vt:lpstr>
      <vt:lpstr>Physical Examination</vt:lpstr>
      <vt:lpstr>Physical Examination</vt:lpstr>
      <vt:lpstr>Red Flags</vt:lpstr>
      <vt:lpstr>PowerPoint Presentation</vt:lpstr>
      <vt:lpstr>Tests:</vt:lpstr>
      <vt:lpstr>Imaging Investigations:</vt:lpstr>
      <vt:lpstr>Case 1:</vt:lpstr>
      <vt:lpstr>Case 1: History:</vt:lpstr>
      <vt:lpstr>Case 1: History:</vt:lpstr>
      <vt:lpstr>Case 1: Physical Examination:</vt:lpstr>
      <vt:lpstr>Case 1: Investigations:</vt:lpstr>
      <vt:lpstr>Case 1: Diagnosis:</vt:lpstr>
      <vt:lpstr>Case 1: Management:</vt:lpstr>
      <vt:lpstr>Migraine:</vt:lpstr>
      <vt:lpstr>Migraine cont.:</vt:lpstr>
      <vt:lpstr>Case 2:</vt:lpstr>
      <vt:lpstr>Case 2: History:</vt:lpstr>
      <vt:lpstr>Case 2: History:</vt:lpstr>
      <vt:lpstr>Case 2: Physical Examination:</vt:lpstr>
      <vt:lpstr>Case 2: Physical Examination:</vt:lpstr>
      <vt:lpstr>Case 2: Investigations:</vt:lpstr>
      <vt:lpstr>Case 2: Other routine investigations:</vt:lpstr>
      <vt:lpstr>Case 2: Diagnosis :</vt:lpstr>
      <vt:lpstr>Case 2: Management:</vt:lpstr>
      <vt:lpstr>Ideopathic Intracranial Hypertension:</vt:lpstr>
      <vt:lpstr>Ideopathic Intracranial Hypertension cont.:</vt:lpstr>
      <vt:lpstr>Case 3:</vt:lpstr>
      <vt:lpstr>Case 3: History:</vt:lpstr>
      <vt:lpstr>Case 3: History:</vt:lpstr>
      <vt:lpstr>Case 3: History:</vt:lpstr>
      <vt:lpstr>Case 3: Physical Examination:</vt:lpstr>
      <vt:lpstr>Case 3: Physical Examination:</vt:lpstr>
      <vt:lpstr>Case 3: Investigations:</vt:lpstr>
      <vt:lpstr>Case 3: Investigations:</vt:lpstr>
      <vt:lpstr>Case 3: Diagnosis:</vt:lpstr>
      <vt:lpstr>Case 3: Management:</vt:lpstr>
      <vt:lpstr>Giant Cell (Temporal) Arteritis:</vt:lpstr>
      <vt:lpstr>Giant Cell (Temporal) Arteritis cont.:</vt:lpstr>
      <vt:lpstr>Case 4:</vt:lpstr>
      <vt:lpstr>Case 4 : History:</vt:lpstr>
      <vt:lpstr>Case 4 : History:</vt:lpstr>
      <vt:lpstr>Case 4: Physical Examination:</vt:lpstr>
      <vt:lpstr>Case 4: Investigations:</vt:lpstr>
      <vt:lpstr>Case 4: Diagnosis:</vt:lpstr>
      <vt:lpstr>Case 4: Management:</vt:lpstr>
      <vt:lpstr>Tension headache</vt:lpstr>
      <vt:lpstr>Tension headache cont.:</vt:lpstr>
      <vt:lpstr>Case 5</vt:lpstr>
      <vt:lpstr>Case 5: History:</vt:lpstr>
      <vt:lpstr>Case 5: History:</vt:lpstr>
      <vt:lpstr>Case 5: Physical Examination:</vt:lpstr>
      <vt:lpstr>Case 5: Investigations:</vt:lpstr>
      <vt:lpstr>Case 5: Diagnosis:</vt:lpstr>
      <vt:lpstr>Case 5: Management:</vt:lpstr>
      <vt:lpstr>Cluster Headache:</vt:lpstr>
      <vt:lpstr>Cluster Headache cont.:</vt:lpstr>
      <vt:lpstr>Case 6</vt:lpstr>
      <vt:lpstr>Case 6: History:</vt:lpstr>
      <vt:lpstr>Case 6: History:</vt:lpstr>
      <vt:lpstr>Case 6: History:</vt:lpstr>
      <vt:lpstr>Case 6: History:</vt:lpstr>
      <vt:lpstr>Case 6: Physical Examination:</vt:lpstr>
      <vt:lpstr>Case 6: Physical Examination:</vt:lpstr>
      <vt:lpstr>Case 6: Investigations:</vt:lpstr>
      <vt:lpstr>Case 6: Diagnosis:</vt:lpstr>
      <vt:lpstr>Case 6: Management:</vt:lpstr>
      <vt:lpstr>Space Occupying Lesion Headache:</vt:lpstr>
      <vt:lpstr>Space Occupying Lesion Headache cont.:</vt:lpstr>
      <vt:lpstr>Role of Primary Health Care Physician</vt:lpstr>
      <vt:lpstr>Treat or Refer?</vt:lpstr>
      <vt:lpstr>Question 1:</vt:lpstr>
      <vt:lpstr>Question 2:</vt:lpstr>
      <vt:lpstr>Question 3:</vt:lpstr>
      <vt:lpstr>References: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Patient with Headache</dc:title>
  <dc:creator>Abdullah</dc:creator>
  <cp:lastModifiedBy>3422</cp:lastModifiedBy>
  <cp:revision>91</cp:revision>
  <dcterms:created xsi:type="dcterms:W3CDTF">2015-01-07T17:35:07Z</dcterms:created>
  <dcterms:modified xsi:type="dcterms:W3CDTF">2015-01-14T06:18:38Z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