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Lst>
  <p:sldSz cx="9144000" cy="6858000" type="screen4x3"/>
  <p:notesSz cx="6858000" cy="9144000"/>
  <p:defaultTextStyle>
    <a:lvl1pPr>
      <a:defRPr sz="2400">
        <a:latin typeface="+mj-lt"/>
        <a:ea typeface="+mj-ea"/>
        <a:cs typeface="+mj-cs"/>
        <a:sym typeface="Helvetica"/>
      </a:defRPr>
    </a:lvl1pPr>
    <a:lvl2pPr>
      <a:defRPr sz="2400">
        <a:latin typeface="+mj-lt"/>
        <a:ea typeface="+mj-ea"/>
        <a:cs typeface="+mj-cs"/>
        <a:sym typeface="Helvetica"/>
      </a:defRPr>
    </a:lvl2pPr>
    <a:lvl3pPr>
      <a:defRPr sz="2400">
        <a:latin typeface="+mj-lt"/>
        <a:ea typeface="+mj-ea"/>
        <a:cs typeface="+mj-cs"/>
        <a:sym typeface="Helvetica"/>
      </a:defRPr>
    </a:lvl3pPr>
    <a:lvl4pPr>
      <a:defRPr sz="2400">
        <a:latin typeface="+mj-lt"/>
        <a:ea typeface="+mj-ea"/>
        <a:cs typeface="+mj-cs"/>
        <a:sym typeface="Helvetica"/>
      </a:defRPr>
    </a:lvl4pPr>
    <a:lvl5pPr>
      <a:defRPr sz="2400">
        <a:latin typeface="+mj-lt"/>
        <a:ea typeface="+mj-ea"/>
        <a:cs typeface="+mj-cs"/>
        <a:sym typeface="Helvetica"/>
      </a:defRPr>
    </a:lvl5pPr>
    <a:lvl6pPr>
      <a:defRPr sz="2400">
        <a:latin typeface="+mj-lt"/>
        <a:ea typeface="+mj-ea"/>
        <a:cs typeface="+mj-cs"/>
        <a:sym typeface="Helvetica"/>
      </a:defRPr>
    </a:lvl6pPr>
    <a:lvl7pPr>
      <a:defRPr sz="2400">
        <a:latin typeface="+mj-lt"/>
        <a:ea typeface="+mj-ea"/>
        <a:cs typeface="+mj-cs"/>
        <a:sym typeface="Helvetica"/>
      </a:defRPr>
    </a:lvl7pPr>
    <a:lvl8pPr>
      <a:defRPr sz="2400">
        <a:latin typeface="+mj-lt"/>
        <a:ea typeface="+mj-ea"/>
        <a:cs typeface="+mj-cs"/>
        <a:sym typeface="Helvetica"/>
      </a:defRPr>
    </a:lvl8pPr>
    <a:lvl9pPr>
      <a:defRPr sz="2400">
        <a:latin typeface="+mj-lt"/>
        <a:ea typeface="+mj-ea"/>
        <a:cs typeface="+mj-cs"/>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inor">
          <a:srgbClr val="000000"/>
        </a:fontRef>
        <a:srgbClr val="000000"/>
      </a:tcTxStyle>
      <a:tcStyle>
        <a:tcBdr>
          <a:left>
            <a:ln w="12700" cap="flat">
              <a:solidFill>
                <a:srgbClr val="CCB400"/>
              </a:solidFill>
              <a:prstDash val="solid"/>
              <a:bevel/>
            </a:ln>
          </a:left>
          <a:right>
            <a:ln w="12700" cap="flat">
              <a:solidFill>
                <a:srgbClr val="CCB400"/>
              </a:solidFill>
              <a:prstDash val="solid"/>
              <a:bevel/>
            </a:ln>
          </a:right>
          <a:top>
            <a:ln w="12700" cap="flat">
              <a:solidFill>
                <a:srgbClr val="CCB400"/>
              </a:solidFill>
              <a:prstDash val="solid"/>
              <a:bevel/>
            </a:ln>
          </a:top>
          <a:bottom>
            <a:ln w="12700" cap="flat">
              <a:solidFill>
                <a:srgbClr val="CCB400"/>
              </a:solidFill>
              <a:prstDash val="solid"/>
              <a:bevel/>
            </a:ln>
          </a:bottom>
          <a:insideH>
            <a:ln w="12700" cap="flat">
              <a:solidFill>
                <a:srgbClr val="CCB400"/>
              </a:solidFill>
              <a:prstDash val="solid"/>
              <a:bevel/>
            </a:ln>
          </a:insideH>
          <a:insideV>
            <a:ln w="12700" cap="flat">
              <a:solidFill>
                <a:srgbClr val="CCB400"/>
              </a:solidFill>
              <a:prstDash val="solid"/>
              <a:bevel/>
            </a:ln>
          </a:insideV>
        </a:tcBdr>
        <a:fill>
          <a:solidFill>
            <a:srgbClr val="ECE5CA"/>
          </a:solidFill>
        </a:fill>
      </a:tcStyle>
    </a:wholeTbl>
    <a:band2H>
      <a:tcTxStyle/>
      <a:tcStyle>
        <a:tcBdr/>
        <a:fill>
          <a:solidFill>
            <a:srgbClr val="F6F2E6"/>
          </a:solidFill>
        </a:fill>
      </a:tcStyle>
    </a:band2H>
    <a:firstCol>
      <a:tcTxStyle b="on" i="on">
        <a:fontRef idx="minor">
          <a:srgbClr val="000000"/>
        </a:fontRef>
        <a:srgbClr val="000000"/>
      </a:tcTxStyle>
      <a:tcStyle>
        <a:tcBdr>
          <a:left>
            <a:ln w="12700" cap="flat">
              <a:solidFill>
                <a:srgbClr val="CCB400"/>
              </a:solidFill>
              <a:prstDash val="solid"/>
              <a:bevel/>
            </a:ln>
          </a:left>
          <a:right>
            <a:ln w="12700" cap="flat">
              <a:solidFill>
                <a:srgbClr val="CCB400"/>
              </a:solidFill>
              <a:prstDash val="solid"/>
              <a:bevel/>
            </a:ln>
          </a:right>
          <a:top>
            <a:ln w="12700" cap="flat">
              <a:solidFill>
                <a:srgbClr val="CCB400"/>
              </a:solidFill>
              <a:prstDash val="solid"/>
              <a:bevel/>
            </a:ln>
          </a:top>
          <a:bottom>
            <a:ln w="12700" cap="flat">
              <a:solidFill>
                <a:srgbClr val="CCB400"/>
              </a:solidFill>
              <a:prstDash val="solid"/>
              <a:bevel/>
            </a:ln>
          </a:bottom>
          <a:insideH>
            <a:ln w="12700" cap="flat">
              <a:solidFill>
                <a:srgbClr val="CCB400"/>
              </a:solidFill>
              <a:prstDash val="solid"/>
              <a:bevel/>
            </a:ln>
          </a:insideH>
          <a:insideV>
            <a:ln w="12700" cap="flat">
              <a:solidFill>
                <a:srgbClr val="CCB400"/>
              </a:solidFill>
              <a:prstDash val="solid"/>
              <a:bevel/>
            </a:ln>
          </a:insideV>
        </a:tcBdr>
        <a:fill>
          <a:solidFill>
            <a:srgbClr val="ECE5CA"/>
          </a:solidFill>
        </a:fill>
      </a:tcStyle>
    </a:firstCol>
    <a:lastRow>
      <a:tcTxStyle b="on" i="on">
        <a:fontRef idx="minor">
          <a:srgbClr val="000000"/>
        </a:fontRef>
        <a:srgbClr val="000000"/>
      </a:tcTxStyle>
      <a:tcStyle>
        <a:tcBdr>
          <a:left>
            <a:ln w="12700" cap="flat">
              <a:solidFill>
                <a:srgbClr val="CCB400"/>
              </a:solidFill>
              <a:prstDash val="solid"/>
              <a:bevel/>
            </a:ln>
          </a:left>
          <a:right>
            <a:ln w="12700" cap="flat">
              <a:solidFill>
                <a:srgbClr val="CCB400"/>
              </a:solidFill>
              <a:prstDash val="solid"/>
              <a:bevel/>
            </a:ln>
          </a:right>
          <a:top>
            <a:ln w="25400" cap="flat">
              <a:solidFill>
                <a:srgbClr val="CCB400"/>
              </a:solidFill>
              <a:prstDash val="solid"/>
              <a:bevel/>
            </a:ln>
          </a:top>
          <a:bottom>
            <a:ln w="12700" cap="flat">
              <a:solidFill>
                <a:srgbClr val="CCB400"/>
              </a:solidFill>
              <a:prstDash val="solid"/>
              <a:bevel/>
            </a:ln>
          </a:bottom>
          <a:insideH>
            <a:ln w="12700" cap="flat">
              <a:solidFill>
                <a:srgbClr val="CCB400"/>
              </a:solidFill>
              <a:prstDash val="solid"/>
              <a:bevel/>
            </a:ln>
          </a:insideH>
          <a:insideV>
            <a:ln w="12700" cap="flat">
              <a:solidFill>
                <a:srgbClr val="CCB400"/>
              </a:solidFill>
              <a:prstDash val="solid"/>
              <a:bevel/>
            </a:ln>
          </a:insideV>
        </a:tcBdr>
        <a:fill>
          <a:solidFill>
            <a:srgbClr val="F6F2E6"/>
          </a:solidFill>
        </a:fill>
      </a:tcStyle>
    </a:lastRow>
    <a:firstRow>
      <a:tcTxStyle b="on" i="on">
        <a:fontRef idx="minor">
          <a:srgbClr val="000000"/>
        </a:fontRef>
        <a:srgbClr val="000000"/>
      </a:tcTxStyle>
      <a:tcStyle>
        <a:tcBdr>
          <a:left>
            <a:ln w="12700" cap="flat">
              <a:solidFill>
                <a:srgbClr val="CCB400"/>
              </a:solidFill>
              <a:prstDash val="solid"/>
              <a:bevel/>
            </a:ln>
          </a:left>
          <a:right>
            <a:ln w="12700" cap="flat">
              <a:solidFill>
                <a:srgbClr val="CCB400"/>
              </a:solidFill>
              <a:prstDash val="solid"/>
              <a:bevel/>
            </a:ln>
          </a:right>
          <a:top>
            <a:ln w="12700" cap="flat">
              <a:solidFill>
                <a:srgbClr val="CCB400"/>
              </a:solidFill>
              <a:prstDash val="solid"/>
              <a:bevel/>
            </a:ln>
          </a:top>
          <a:bottom>
            <a:ln w="12700" cap="flat">
              <a:solidFill>
                <a:srgbClr val="CCB400"/>
              </a:solidFill>
              <a:prstDash val="solid"/>
              <a:bevel/>
            </a:ln>
          </a:bottom>
          <a:insideH>
            <a:ln w="12700" cap="flat">
              <a:solidFill>
                <a:srgbClr val="CCB400"/>
              </a:solidFill>
              <a:prstDash val="solid"/>
              <a:bevel/>
            </a:ln>
          </a:insideH>
          <a:insideV>
            <a:ln w="12700" cap="flat">
              <a:solidFill>
                <a:srgbClr val="CCB400"/>
              </a:solidFill>
              <a:prstDash val="solid"/>
              <a:bevel/>
            </a:ln>
          </a:insideV>
        </a:tcBdr>
        <a:fill>
          <a:solidFill>
            <a:srgbClr val="F6F2E6"/>
          </a:solidFill>
        </a:fill>
      </a:tcStyle>
    </a:firstRow>
  </a:tblStyle>
  <a:tblStyle styleId="{C7B018BB-80A7-4F77-B60F-C8B233D01FF8}"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ED2CE"/>
          </a:solidFill>
        </a:fill>
      </a:tcStyle>
    </a:wholeTbl>
    <a:band2H>
      <a:tcTxStyle/>
      <a:tcStyle>
        <a:tcBdr/>
        <a:fill>
          <a:solidFill>
            <a:srgbClr val="F7EAE8"/>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1634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1634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16349"/>
          </a:solidFill>
        </a:fill>
      </a:tcStyle>
    </a:firstRow>
  </a:tblStyle>
  <a:tblStyle styleId="{EEE7283C-3CF3-47DC-8721-378D4A62B228}"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AE2E3"/>
          </a:solidFill>
        </a:fill>
      </a:tcStyle>
    </a:wholeTbl>
    <a:band2H>
      <a:tcTxStyle/>
      <a:tcStyle>
        <a:tcBdr/>
        <a:fill>
          <a:solidFill>
            <a:srgbClr val="EDF1F1"/>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8CADAE"/>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8CADAE"/>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8CADAE"/>
          </a:solidFill>
        </a:fill>
      </a:tcStyle>
    </a:firstRow>
  </a:tblStyle>
  <a:tblStyle styleId="{CF821DB8-F4EB-4A41-A1BA-3FCAFE7338EE}"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EDBCE"/>
          </a:solidFill>
        </a:fill>
      </a:tcStyle>
    </a:wholeTbl>
    <a:band2H>
      <a:tcTxStyle/>
      <a:tcStyle>
        <a:tcBdr/>
        <a:fill>
          <a:solidFill>
            <a:srgbClr val="F7EEE8"/>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1904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1904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19049"/>
          </a:solidFill>
        </a:fill>
      </a:tcStyle>
    </a:firstRow>
  </a:tblStyle>
  <a:tblStyle styleId="{33BA23B1-9221-436E-865A-0063620EA4FD}" styleName="">
    <a:tblBg/>
    <a:wholeTbl>
      <a:tcTxStyle b="on" i="on">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16349"/>
          </a:solidFill>
        </a:fill>
      </a:tcStyle>
    </a:firstCol>
    <a:lastRow>
      <a:tcTxStyle b="on" i="on">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D16349"/>
          </a:solidFill>
        </a:fill>
      </a:tcStyle>
    </a:firstRow>
  </a:tblStyle>
  <a:tblStyle styleId="{2708684C-4D16-4618-839F-0558EEFCDFE6}"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54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2" name="Shape 132"/>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33" name="Shape 133"/>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581717482"/>
      </p:ext>
    </p:extLst>
  </p:cSld>
  <p:clrMap bg1="lt1" tx1="dk1" bg2="lt2" tx2="dk2" accent1="accent1" accent2="accent2" accent3="accent3" accent4="accent4" accent5="accent5" accent6="accent6" hlink="hlink" folHlink="folHlink"/>
  <p:notesStyle>
    <a:lvl1pPr defTabSz="457200">
      <a:lnSpc>
        <a:spcPct val="117999"/>
      </a:lnSpc>
      <a:defRPr sz="2200">
        <a:latin typeface="+mn-lt"/>
        <a:ea typeface="+mn-ea"/>
        <a:cs typeface="+mn-cs"/>
        <a:sym typeface="Helvetica Neue"/>
      </a:defRPr>
    </a:lvl1pPr>
    <a:lvl2pPr indent="228600" defTabSz="457200">
      <a:lnSpc>
        <a:spcPct val="117999"/>
      </a:lnSpc>
      <a:defRPr sz="2200">
        <a:latin typeface="+mn-lt"/>
        <a:ea typeface="+mn-ea"/>
        <a:cs typeface="+mn-cs"/>
        <a:sym typeface="Helvetica Neue"/>
      </a:defRPr>
    </a:lvl2pPr>
    <a:lvl3pPr indent="457200" defTabSz="457200">
      <a:lnSpc>
        <a:spcPct val="117999"/>
      </a:lnSpc>
      <a:defRPr sz="2200">
        <a:latin typeface="+mn-lt"/>
        <a:ea typeface="+mn-ea"/>
        <a:cs typeface="+mn-cs"/>
        <a:sym typeface="Helvetica Neue"/>
      </a:defRPr>
    </a:lvl3pPr>
    <a:lvl4pPr indent="685800" defTabSz="457200">
      <a:lnSpc>
        <a:spcPct val="117999"/>
      </a:lnSpc>
      <a:defRPr sz="2200">
        <a:latin typeface="+mn-lt"/>
        <a:ea typeface="+mn-ea"/>
        <a:cs typeface="+mn-cs"/>
        <a:sym typeface="Helvetica Neue"/>
      </a:defRPr>
    </a:lvl4pPr>
    <a:lvl5pPr indent="914400" defTabSz="457200">
      <a:lnSpc>
        <a:spcPct val="117999"/>
      </a:lnSpc>
      <a:defRPr sz="2200">
        <a:latin typeface="+mn-lt"/>
        <a:ea typeface="+mn-ea"/>
        <a:cs typeface="+mn-cs"/>
        <a:sym typeface="Helvetica Neue"/>
      </a:defRPr>
    </a:lvl5pPr>
    <a:lvl6pPr indent="1143000" defTabSz="457200">
      <a:lnSpc>
        <a:spcPct val="117999"/>
      </a:lnSpc>
      <a:defRPr sz="2200">
        <a:latin typeface="+mn-lt"/>
        <a:ea typeface="+mn-ea"/>
        <a:cs typeface="+mn-cs"/>
        <a:sym typeface="Helvetica Neue"/>
      </a:defRPr>
    </a:lvl6pPr>
    <a:lvl7pPr indent="1371600" defTabSz="457200">
      <a:lnSpc>
        <a:spcPct val="117999"/>
      </a:lnSpc>
      <a:defRPr sz="2200">
        <a:latin typeface="+mn-lt"/>
        <a:ea typeface="+mn-ea"/>
        <a:cs typeface="+mn-cs"/>
        <a:sym typeface="Helvetica Neue"/>
      </a:defRPr>
    </a:lvl7pPr>
    <a:lvl8pPr indent="1600200" defTabSz="457200">
      <a:lnSpc>
        <a:spcPct val="117999"/>
      </a:lnSpc>
      <a:defRPr sz="2200">
        <a:latin typeface="+mn-lt"/>
        <a:ea typeface="+mn-ea"/>
        <a:cs typeface="+mn-cs"/>
        <a:sym typeface="Helvetica Neue"/>
      </a:defRPr>
    </a:lvl8pPr>
    <a:lvl9pPr indent="1828800" defTabSz="45720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شريحة عنوان">
    <p:spTree>
      <p:nvGrpSpPr>
        <p:cNvPr id="1" name=""/>
        <p:cNvGrpSpPr/>
        <p:nvPr/>
      </p:nvGrpSpPr>
      <p:grpSpPr>
        <a:xfrm>
          <a:off x="0" y="0"/>
          <a:ext cx="0" cy="0"/>
          <a:chOff x="0" y="0"/>
          <a:chExt cx="0" cy="0"/>
        </a:xfrm>
      </p:grpSpPr>
      <p:sp>
        <p:nvSpPr>
          <p:cNvPr id="15" name="Shape 15"/>
          <p:cNvSpPr/>
          <p:nvPr/>
        </p:nvSpPr>
        <p:spPr>
          <a:xfrm>
            <a:off x="0" y="6705600"/>
            <a:ext cx="9144000" cy="152400"/>
          </a:xfrm>
          <a:prstGeom prst="rect">
            <a:avLst/>
          </a:prstGeom>
          <a:solidFill>
            <a:srgbClr val="FFFFFF"/>
          </a:solidFill>
          <a:ln w="12700">
            <a:miter lim="400000"/>
          </a:ln>
        </p:spPr>
        <p:txBody>
          <a:bodyPr lIns="0" tIns="0" rIns="0" bIns="0" anchor="ctr"/>
          <a:lstStyle/>
          <a:p>
            <a:pPr lvl="0">
              <a:defRPr>
                <a:latin typeface="Arial"/>
                <a:ea typeface="Arial"/>
                <a:cs typeface="Arial"/>
                <a:sym typeface="Arial"/>
              </a:defRPr>
            </a:pPr>
            <a:endParaRPr/>
          </a:p>
        </p:txBody>
      </p:sp>
      <p:sp>
        <p:nvSpPr>
          <p:cNvPr id="16" name="Shape 16"/>
          <p:cNvSpPr/>
          <p:nvPr/>
        </p:nvSpPr>
        <p:spPr>
          <a:xfrm>
            <a:off x="8991600" y="3175"/>
            <a:ext cx="152400" cy="6858000"/>
          </a:xfrm>
          <a:prstGeom prst="rect">
            <a:avLst/>
          </a:prstGeom>
          <a:solidFill>
            <a:srgbClr val="FFFFFF"/>
          </a:solidFill>
          <a:ln w="12700">
            <a:miter lim="400000"/>
          </a:ln>
        </p:spPr>
        <p:txBody>
          <a:bodyPr lIns="0" tIns="0" rIns="0" bIns="0" anchor="ctr"/>
          <a:lstStyle/>
          <a:p>
            <a:pPr lvl="0">
              <a:defRPr>
                <a:latin typeface="Arial"/>
                <a:ea typeface="Arial"/>
                <a:cs typeface="Arial"/>
                <a:sym typeface="Arial"/>
              </a:defRPr>
            </a:pPr>
            <a:endParaRPr/>
          </a:p>
        </p:txBody>
      </p:sp>
      <p:sp>
        <p:nvSpPr>
          <p:cNvPr id="17" name="Shape 17"/>
          <p:cNvSpPr/>
          <p:nvPr/>
        </p:nvSpPr>
        <p:spPr>
          <a:xfrm>
            <a:off x="0" y="0"/>
            <a:ext cx="152400" cy="6858000"/>
          </a:xfrm>
          <a:prstGeom prst="rect">
            <a:avLst/>
          </a:prstGeom>
          <a:solidFill>
            <a:srgbClr val="FFFFFF"/>
          </a:solidFill>
          <a:ln w="12700">
            <a:miter lim="400000"/>
          </a:ln>
        </p:spPr>
        <p:txBody>
          <a:bodyPr lIns="0" tIns="0" rIns="0" bIns="0" anchor="ctr"/>
          <a:lstStyle/>
          <a:p>
            <a:pPr lvl="0">
              <a:defRPr>
                <a:latin typeface="Arial"/>
                <a:ea typeface="Arial"/>
                <a:cs typeface="Arial"/>
                <a:sym typeface="Arial"/>
              </a:defRPr>
            </a:pPr>
            <a:endParaRPr/>
          </a:p>
        </p:txBody>
      </p:sp>
      <p:sp>
        <p:nvSpPr>
          <p:cNvPr id="18" name="Shape 18"/>
          <p:cNvSpPr/>
          <p:nvPr/>
        </p:nvSpPr>
        <p:spPr>
          <a:xfrm>
            <a:off x="0" y="0"/>
            <a:ext cx="9144000" cy="2514600"/>
          </a:xfrm>
          <a:prstGeom prst="rect">
            <a:avLst/>
          </a:prstGeom>
          <a:solidFill>
            <a:srgbClr val="FFFFFF"/>
          </a:solidFill>
          <a:ln w="12700">
            <a:miter lim="400000"/>
          </a:ln>
        </p:spPr>
        <p:txBody>
          <a:bodyPr lIns="0" tIns="0" rIns="0" bIns="0" anchor="ctr"/>
          <a:lstStyle/>
          <a:p>
            <a:pPr lvl="0">
              <a:defRPr>
                <a:latin typeface="Arial"/>
                <a:ea typeface="Arial"/>
                <a:cs typeface="Arial"/>
                <a:sym typeface="Arial"/>
              </a:defRPr>
            </a:pPr>
            <a:endParaRPr/>
          </a:p>
        </p:txBody>
      </p:sp>
      <p:sp>
        <p:nvSpPr>
          <p:cNvPr id="19" name="Shape 19"/>
          <p:cNvSpPr/>
          <p:nvPr/>
        </p:nvSpPr>
        <p:spPr>
          <a:xfrm>
            <a:off x="146050" y="6391275"/>
            <a:ext cx="8832850" cy="309565"/>
          </a:xfrm>
          <a:prstGeom prst="rect">
            <a:avLst/>
          </a:prstGeom>
          <a:solidFill>
            <a:srgbClr val="8CADAE"/>
          </a:solidFill>
          <a:ln w="12700">
            <a:miter lim="400000"/>
          </a:ln>
        </p:spPr>
        <p:txBody>
          <a:bodyPr lIns="0" tIns="0" rIns="0" bIns="0" anchor="ctr"/>
          <a:lstStyle/>
          <a:p>
            <a:pPr lvl="0">
              <a:defRPr>
                <a:latin typeface="Arial"/>
                <a:ea typeface="Arial"/>
                <a:cs typeface="Arial"/>
                <a:sym typeface="Arial"/>
              </a:defRPr>
            </a:pPr>
            <a:endParaRPr/>
          </a:p>
        </p:txBody>
      </p:sp>
      <p:sp>
        <p:nvSpPr>
          <p:cNvPr id="20" name="Shape 20"/>
          <p:cNvSpPr/>
          <p:nvPr/>
        </p:nvSpPr>
        <p:spPr>
          <a:xfrm>
            <a:off x="155575" y="2419350"/>
            <a:ext cx="8832851" cy="0"/>
          </a:xfrm>
          <a:prstGeom prst="line">
            <a:avLst/>
          </a:prstGeom>
          <a:ln w="11430">
            <a:solidFill>
              <a:srgbClr val="7B9899"/>
            </a:solidFill>
            <a:prstDash val="sysDash"/>
            <a:round/>
          </a:ln>
        </p:spPr>
        <p:txBody>
          <a:bodyPr lIns="0" tIns="0" rIns="0" bIns="0"/>
          <a:lstStyle/>
          <a:p>
            <a:pPr lvl="0" defTabSz="457200">
              <a:defRPr sz="1200"/>
            </a:pPr>
            <a:endParaRPr/>
          </a:p>
        </p:txBody>
      </p:sp>
      <p:sp>
        <p:nvSpPr>
          <p:cNvPr id="21" name="Shape 21"/>
          <p:cNvSpPr/>
          <p:nvPr/>
        </p:nvSpPr>
        <p:spPr>
          <a:xfrm>
            <a:off x="152400" y="152400"/>
            <a:ext cx="8832850" cy="6546850"/>
          </a:xfrm>
          <a:prstGeom prst="rect">
            <a:avLst/>
          </a:prstGeom>
          <a:ln>
            <a:solidFill>
              <a:srgbClr val="7B9899"/>
            </a:solidFill>
            <a:miter/>
          </a:ln>
        </p:spPr>
        <p:txBody>
          <a:bodyPr lIns="0" tIns="0" rIns="0" bIns="0" anchor="ctr"/>
          <a:lstStyle/>
          <a:p>
            <a:pPr lvl="0">
              <a:defRPr>
                <a:latin typeface="Arial"/>
                <a:ea typeface="Arial"/>
                <a:cs typeface="Arial"/>
                <a:sym typeface="Arial"/>
              </a:defRPr>
            </a:pPr>
            <a:endParaRPr/>
          </a:p>
        </p:txBody>
      </p:sp>
      <p:sp>
        <p:nvSpPr>
          <p:cNvPr id="22" name="Shape 22"/>
          <p:cNvSpPr/>
          <p:nvPr/>
        </p:nvSpPr>
        <p:spPr>
          <a:xfrm>
            <a:off x="4267175" y="2114525"/>
            <a:ext cx="609557" cy="609557"/>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lvl="0" algn="ctr">
              <a:defRPr>
                <a:solidFill>
                  <a:srgbClr val="FFFFFF"/>
                </a:solidFill>
                <a:latin typeface="Georgia"/>
                <a:ea typeface="Georgia"/>
                <a:cs typeface="Georgia"/>
                <a:sym typeface="Georgia"/>
              </a:defRPr>
            </a:pPr>
            <a:endParaRPr/>
          </a:p>
        </p:txBody>
      </p:sp>
      <p:sp>
        <p:nvSpPr>
          <p:cNvPr id="23" name="Shape 23"/>
          <p:cNvSpPr/>
          <p:nvPr/>
        </p:nvSpPr>
        <p:spPr>
          <a:xfrm>
            <a:off x="4362431" y="2209781"/>
            <a:ext cx="419071" cy="420703"/>
          </a:xfrm>
          <a:custGeom>
            <a:avLst/>
            <a:gdLst/>
            <a:ahLst/>
            <a:cxnLst>
              <a:cxn ang="0">
                <a:pos x="wd2" y="hd2"/>
              </a:cxn>
              <a:cxn ang="5400000">
                <a:pos x="wd2" y="hd2"/>
              </a:cxn>
              <a:cxn ang="10800000">
                <a:pos x="wd2" y="hd2"/>
              </a:cxn>
              <a:cxn ang="16200000">
                <a:pos x="wd2" y="hd2"/>
              </a:cxn>
            </a:cxnLst>
            <a:rect l="0" t="0" r="r" b="b"/>
            <a:pathLst>
              <a:path w="19679"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50800" cap="rnd">
            <a:solidFill>
              <a:srgbClr val="7B9899"/>
            </a:solidFill>
          </a:ln>
        </p:spPr>
        <p:txBody>
          <a:bodyPr lIns="0" tIns="0" rIns="0" bIns="0" anchor="ctr"/>
          <a:lstStyle/>
          <a:p>
            <a:pPr lvl="0" algn="ctr">
              <a:defRPr>
                <a:solidFill>
                  <a:srgbClr val="FFFFFF"/>
                </a:solidFill>
                <a:latin typeface="Georgia"/>
                <a:ea typeface="Georgia"/>
                <a:cs typeface="Georgia"/>
                <a:sym typeface="Georgia"/>
              </a:defRPr>
            </a:pPr>
            <a:endParaRPr/>
          </a:p>
        </p:txBody>
      </p:sp>
      <p:sp>
        <p:nvSpPr>
          <p:cNvPr id="24" name="Shape 24"/>
          <p:cNvSpPr>
            <a:spLocks noGrp="1"/>
          </p:cNvSpPr>
          <p:nvPr>
            <p:ph type="body" idx="1"/>
          </p:nvPr>
        </p:nvSpPr>
        <p:spPr>
          <a:xfrm>
            <a:off x="1371600" y="2819400"/>
            <a:ext cx="6400800" cy="4038600"/>
          </a:xfrm>
          <a:prstGeom prst="rect">
            <a:avLst/>
          </a:prstGeom>
        </p:spPr>
        <p:txBody>
          <a:bodyPr/>
          <a:lstStyle>
            <a:lvl1pPr marL="0" indent="0" algn="ctr">
              <a:spcBef>
                <a:spcPts val="300"/>
              </a:spcBef>
              <a:buClrTx/>
              <a:buSzTx/>
              <a:buFontTx/>
              <a:buNone/>
              <a:defRPr sz="1600" b="1" cap="all" spc="250">
                <a:solidFill>
                  <a:srgbClr val="646B86"/>
                </a:solidFill>
              </a:defRPr>
            </a:lvl1pPr>
            <a:lvl2pPr marL="0" indent="0" algn="ctr">
              <a:spcBef>
                <a:spcPts val="300"/>
              </a:spcBef>
              <a:buClrTx/>
              <a:buSzTx/>
              <a:buFontTx/>
              <a:buNone/>
              <a:defRPr sz="1600" b="1" cap="all" spc="250">
                <a:solidFill>
                  <a:srgbClr val="646B86"/>
                </a:solidFill>
              </a:defRPr>
            </a:lvl2pPr>
            <a:lvl3pPr marL="0" indent="0" algn="ctr">
              <a:spcBef>
                <a:spcPts val="300"/>
              </a:spcBef>
              <a:buClrTx/>
              <a:buSzTx/>
              <a:buFontTx/>
              <a:buNone/>
              <a:defRPr sz="1600" b="1" cap="all" spc="250">
                <a:solidFill>
                  <a:srgbClr val="646B86"/>
                </a:solidFill>
              </a:defRPr>
            </a:lvl3pPr>
            <a:lvl4pPr marL="0" indent="0" algn="ctr">
              <a:spcBef>
                <a:spcPts val="300"/>
              </a:spcBef>
              <a:buClrTx/>
              <a:buSzTx/>
              <a:buFontTx/>
              <a:buNone/>
              <a:defRPr sz="1600" b="1" cap="all" spc="250">
                <a:solidFill>
                  <a:srgbClr val="646B86"/>
                </a:solidFill>
              </a:defRPr>
            </a:lvl4pPr>
            <a:lvl5pPr marL="0" indent="0" algn="ctr">
              <a:spcBef>
                <a:spcPts val="300"/>
              </a:spcBef>
              <a:buClrTx/>
              <a:buSzTx/>
              <a:buFontTx/>
              <a:buNone/>
              <a:defRPr sz="1600" b="1" cap="all" spc="250">
                <a:solidFill>
                  <a:srgbClr val="646B86"/>
                </a:solidFill>
              </a:defRPr>
            </a:lvl5pPr>
          </a:lstStyle>
          <a:p>
            <a:pPr lvl="0">
              <a:defRPr sz="1800" b="0" cap="none" spc="0">
                <a:solidFill>
                  <a:srgbClr val="000000"/>
                </a:solidFill>
              </a:defRPr>
            </a:pPr>
            <a:r>
              <a:rPr sz="1600" b="1" cap="all" spc="250">
                <a:solidFill>
                  <a:srgbClr val="646B86"/>
                </a:solidFill>
              </a:rPr>
              <a:t>Body Level One</a:t>
            </a:r>
          </a:p>
          <a:p>
            <a:pPr lvl="1">
              <a:defRPr sz="1800" b="0" cap="none" spc="0">
                <a:solidFill>
                  <a:srgbClr val="000000"/>
                </a:solidFill>
              </a:defRPr>
            </a:pPr>
            <a:r>
              <a:rPr sz="1600" b="1" cap="all" spc="250">
                <a:solidFill>
                  <a:srgbClr val="646B86"/>
                </a:solidFill>
              </a:rPr>
              <a:t>Body Level Two</a:t>
            </a:r>
          </a:p>
          <a:p>
            <a:pPr lvl="2">
              <a:defRPr sz="1800" b="0" cap="none" spc="0">
                <a:solidFill>
                  <a:srgbClr val="000000"/>
                </a:solidFill>
              </a:defRPr>
            </a:pPr>
            <a:r>
              <a:rPr sz="1600" b="1" cap="all" spc="250">
                <a:solidFill>
                  <a:srgbClr val="646B86"/>
                </a:solidFill>
              </a:rPr>
              <a:t>Body Level Three</a:t>
            </a:r>
          </a:p>
          <a:p>
            <a:pPr lvl="3">
              <a:defRPr sz="1800" b="0" cap="none" spc="0">
                <a:solidFill>
                  <a:srgbClr val="000000"/>
                </a:solidFill>
              </a:defRPr>
            </a:pPr>
            <a:r>
              <a:rPr sz="1600" b="1" cap="all" spc="250">
                <a:solidFill>
                  <a:srgbClr val="646B86"/>
                </a:solidFill>
              </a:rPr>
              <a:t>Body Level Four</a:t>
            </a:r>
          </a:p>
          <a:p>
            <a:pPr lvl="4">
              <a:defRPr sz="1800" b="0" cap="none" spc="0">
                <a:solidFill>
                  <a:srgbClr val="000000"/>
                </a:solidFill>
              </a:defRPr>
            </a:pPr>
            <a:r>
              <a:rPr sz="1600" b="1" cap="all" spc="250">
                <a:solidFill>
                  <a:srgbClr val="646B86"/>
                </a:solidFill>
              </a:rPr>
              <a:t>Body Level Five</a:t>
            </a:r>
          </a:p>
        </p:txBody>
      </p:sp>
      <p:sp>
        <p:nvSpPr>
          <p:cNvPr id="25" name="Shape 25"/>
          <p:cNvSpPr>
            <a:spLocks noGrp="1"/>
          </p:cNvSpPr>
          <p:nvPr>
            <p:ph type="title"/>
          </p:nvPr>
        </p:nvSpPr>
        <p:spPr>
          <a:xfrm>
            <a:off x="685800" y="0"/>
            <a:ext cx="7772400" cy="2133600"/>
          </a:xfrm>
          <a:prstGeom prst="rect">
            <a:avLst/>
          </a:prstGeom>
        </p:spPr>
        <p:txBody>
          <a:bodyPr/>
          <a:lstStyle>
            <a:lvl1pPr>
              <a:defRPr sz="4200">
                <a:solidFill>
                  <a:srgbClr val="D16349"/>
                </a:solidFill>
              </a:defRPr>
            </a:lvl1pPr>
          </a:lstStyle>
          <a:p>
            <a:pPr lvl="0">
              <a:defRPr sz="1800">
                <a:solidFill>
                  <a:srgbClr val="000000"/>
                </a:solidFill>
              </a:defRPr>
            </a:pPr>
            <a:r>
              <a:rPr sz="4200">
                <a:solidFill>
                  <a:srgbClr val="D16349"/>
                </a:solidFill>
              </a:rPr>
              <a:t>Title Text</a:t>
            </a:r>
          </a:p>
        </p:txBody>
      </p:sp>
      <p:sp>
        <p:nvSpPr>
          <p:cNvPr id="26" name="Shape 26"/>
          <p:cNvSpPr>
            <a:spLocks noGrp="1"/>
          </p:cNvSpPr>
          <p:nvPr>
            <p:ph type="sldNum" sz="quarter" idx="2"/>
          </p:nvPr>
        </p:nvSpPr>
        <p:spPr>
          <a:xfrm>
            <a:off x="4343400" y="1728597"/>
            <a:ext cx="457200" cy="313390"/>
          </a:xfrm>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عنوان ونص عمودي">
    <p:spTree>
      <p:nvGrpSpPr>
        <p:cNvPr id="1" name=""/>
        <p:cNvGrpSpPr/>
        <p:nvPr/>
      </p:nvGrpSpPr>
      <p:grpSpPr>
        <a:xfrm>
          <a:off x="0" y="0"/>
          <a:ext cx="0" cy="0"/>
          <a:chOff x="0" y="0"/>
          <a:chExt cx="0" cy="0"/>
        </a:xfrm>
      </p:grpSpPr>
      <p:sp>
        <p:nvSpPr>
          <p:cNvPr id="108" name="Shape 108"/>
          <p:cNvSpPr>
            <a:spLocks noGrp="1"/>
          </p:cNvSpPr>
          <p:nvPr>
            <p:ph type="title"/>
          </p:nvPr>
        </p:nvSpPr>
        <p:spPr>
          <a:prstGeom prst="rect">
            <a:avLst/>
          </a:prstGeom>
        </p:spPr>
        <p:txBody>
          <a:bodyPr/>
          <a:lstStyle/>
          <a:p>
            <a:pPr lvl="0">
              <a:defRPr sz="1800">
                <a:solidFill>
                  <a:srgbClr val="000000"/>
                </a:solidFill>
              </a:defRPr>
            </a:pPr>
            <a:r>
              <a:rPr sz="3300">
                <a:solidFill>
                  <a:srgbClr val="7B9899"/>
                </a:solidFill>
              </a:rPr>
              <a:t>Title Text</a:t>
            </a:r>
          </a:p>
        </p:txBody>
      </p:sp>
      <p:sp>
        <p:nvSpPr>
          <p:cNvPr id="109" name="Shape 109"/>
          <p:cNvSpPr>
            <a:spLocks noGrp="1"/>
          </p:cNvSpPr>
          <p:nvPr>
            <p:ph type="body" idx="1"/>
          </p:nvPr>
        </p:nvSpPr>
        <p:spPr>
          <a:xfrm>
            <a:off x="301625" y="1524000"/>
            <a:ext cx="8534400" cy="5334000"/>
          </a:xfrm>
          <a:prstGeom prst="rect">
            <a:avLst/>
          </a:prstGeom>
        </p:spPr>
        <p:txBody>
          <a:bodyPr/>
          <a:lstStyle/>
          <a:p>
            <a:pPr lvl="0">
              <a:defRPr sz="1800"/>
            </a:pPr>
            <a:r>
              <a:rPr sz="2700"/>
              <a:t>Body Level One</a:t>
            </a:r>
          </a:p>
          <a:p>
            <a:pPr lvl="1">
              <a:defRPr sz="1800"/>
            </a:pPr>
            <a:r>
              <a:rPr sz="2700"/>
              <a:t>Body Level Two</a:t>
            </a:r>
          </a:p>
          <a:p>
            <a:pPr lvl="2">
              <a:defRPr sz="1800"/>
            </a:pPr>
            <a:r>
              <a:rPr sz="2700"/>
              <a:t>Body Level Three</a:t>
            </a:r>
          </a:p>
          <a:p>
            <a:pPr lvl="3">
              <a:defRPr sz="1800"/>
            </a:pPr>
            <a:r>
              <a:rPr sz="2700"/>
              <a:t>Body Level Four</a:t>
            </a:r>
          </a:p>
          <a:p>
            <a:pPr lvl="4">
              <a:defRPr sz="1800"/>
            </a:pPr>
            <a:r>
              <a:rPr sz="2700"/>
              <a:t>Body Level Five</a:t>
            </a:r>
          </a:p>
        </p:txBody>
      </p:sp>
      <p:sp>
        <p:nvSpPr>
          <p:cNvPr id="110" name="Shape 110"/>
          <p:cNvSpPr>
            <a:spLocks noGrp="1"/>
          </p:cNvSpPr>
          <p:nvPr>
            <p:ph type="sldNum" sz="quarter" idx="2"/>
          </p:nvPr>
        </p:nvSpPr>
        <p:spPr>
          <a:xfrm>
            <a:off x="4343400" y="569722"/>
            <a:ext cx="457200" cy="313390"/>
          </a:xfrm>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عنوان ونص عموديان">
    <p:spTree>
      <p:nvGrpSpPr>
        <p:cNvPr id="1" name=""/>
        <p:cNvGrpSpPr/>
        <p:nvPr/>
      </p:nvGrpSpPr>
      <p:grpSpPr>
        <a:xfrm>
          <a:off x="0" y="0"/>
          <a:ext cx="0" cy="0"/>
          <a:chOff x="0" y="0"/>
          <a:chExt cx="0" cy="0"/>
        </a:xfrm>
      </p:grpSpPr>
      <p:sp>
        <p:nvSpPr>
          <p:cNvPr id="112" name="Shape 112"/>
          <p:cNvSpPr/>
          <p:nvPr/>
        </p:nvSpPr>
        <p:spPr>
          <a:xfrm>
            <a:off x="0" y="6705600"/>
            <a:ext cx="9144000" cy="152400"/>
          </a:xfrm>
          <a:prstGeom prst="rect">
            <a:avLst/>
          </a:prstGeom>
          <a:solidFill>
            <a:srgbClr val="FFFFFF"/>
          </a:solidFill>
          <a:ln w="12700">
            <a:miter lim="400000"/>
          </a:ln>
        </p:spPr>
        <p:txBody>
          <a:bodyPr lIns="0" tIns="0" rIns="0" bIns="0" anchor="ctr"/>
          <a:lstStyle/>
          <a:p>
            <a:pPr lvl="0">
              <a:defRPr>
                <a:latin typeface="Arial"/>
                <a:ea typeface="Arial"/>
                <a:cs typeface="Arial"/>
                <a:sym typeface="Arial"/>
              </a:defRPr>
            </a:pPr>
            <a:endParaRPr/>
          </a:p>
        </p:txBody>
      </p:sp>
      <p:sp>
        <p:nvSpPr>
          <p:cNvPr id="113" name="Shape 113"/>
          <p:cNvSpPr/>
          <p:nvPr/>
        </p:nvSpPr>
        <p:spPr>
          <a:xfrm>
            <a:off x="7010400" y="0"/>
            <a:ext cx="2133600" cy="6858000"/>
          </a:xfrm>
          <a:prstGeom prst="rect">
            <a:avLst/>
          </a:prstGeom>
          <a:solidFill>
            <a:srgbClr val="FFFFFF"/>
          </a:solidFill>
          <a:ln w="12700">
            <a:miter lim="400000"/>
          </a:ln>
        </p:spPr>
        <p:txBody>
          <a:bodyPr lIns="0" tIns="0" rIns="0" bIns="0" anchor="ctr"/>
          <a:lstStyle/>
          <a:p>
            <a:pPr lvl="0">
              <a:defRPr>
                <a:latin typeface="Arial"/>
                <a:ea typeface="Arial"/>
                <a:cs typeface="Arial"/>
                <a:sym typeface="Arial"/>
              </a:defRPr>
            </a:pPr>
            <a:endParaRPr/>
          </a:p>
        </p:txBody>
      </p:sp>
      <p:sp>
        <p:nvSpPr>
          <p:cNvPr id="114" name="Shape 114"/>
          <p:cNvSpPr/>
          <p:nvPr/>
        </p:nvSpPr>
        <p:spPr>
          <a:xfrm>
            <a:off x="0" y="0"/>
            <a:ext cx="9144000" cy="155575"/>
          </a:xfrm>
          <a:prstGeom prst="rect">
            <a:avLst/>
          </a:prstGeom>
          <a:solidFill>
            <a:srgbClr val="FFFFFF"/>
          </a:solidFill>
          <a:ln w="12700">
            <a:miter lim="400000"/>
          </a:ln>
        </p:spPr>
        <p:txBody>
          <a:bodyPr lIns="0" tIns="0" rIns="0" bIns="0" anchor="ctr"/>
          <a:lstStyle/>
          <a:p>
            <a:pPr lvl="0">
              <a:defRPr>
                <a:latin typeface="Arial"/>
                <a:ea typeface="Arial"/>
                <a:cs typeface="Arial"/>
                <a:sym typeface="Arial"/>
              </a:defRPr>
            </a:pPr>
            <a:endParaRPr/>
          </a:p>
        </p:txBody>
      </p:sp>
      <p:sp>
        <p:nvSpPr>
          <p:cNvPr id="115" name="Shape 115"/>
          <p:cNvSpPr/>
          <p:nvPr/>
        </p:nvSpPr>
        <p:spPr>
          <a:xfrm>
            <a:off x="0" y="0"/>
            <a:ext cx="152400" cy="6858000"/>
          </a:xfrm>
          <a:prstGeom prst="rect">
            <a:avLst/>
          </a:prstGeom>
          <a:solidFill>
            <a:srgbClr val="FFFFFF"/>
          </a:solidFill>
          <a:ln w="12700">
            <a:miter lim="400000"/>
          </a:ln>
        </p:spPr>
        <p:txBody>
          <a:bodyPr lIns="0" tIns="0" rIns="0" bIns="0" anchor="ctr"/>
          <a:lstStyle/>
          <a:p>
            <a:pPr lvl="0">
              <a:defRPr>
                <a:latin typeface="Arial"/>
                <a:ea typeface="Arial"/>
                <a:cs typeface="Arial"/>
                <a:sym typeface="Arial"/>
              </a:defRPr>
            </a:pPr>
            <a:endParaRPr/>
          </a:p>
        </p:txBody>
      </p:sp>
      <p:sp>
        <p:nvSpPr>
          <p:cNvPr id="116" name="Shape 116"/>
          <p:cNvSpPr/>
          <p:nvPr/>
        </p:nvSpPr>
        <p:spPr>
          <a:xfrm>
            <a:off x="146050" y="6391275"/>
            <a:ext cx="8832850" cy="309565"/>
          </a:xfrm>
          <a:prstGeom prst="rect">
            <a:avLst/>
          </a:prstGeom>
          <a:solidFill>
            <a:srgbClr val="8CADAE"/>
          </a:solidFill>
          <a:ln w="12700">
            <a:miter lim="400000"/>
          </a:ln>
        </p:spPr>
        <p:txBody>
          <a:bodyPr lIns="0" tIns="0" rIns="0" bIns="0" anchor="ctr"/>
          <a:lstStyle/>
          <a:p>
            <a:pPr lvl="0">
              <a:defRPr>
                <a:latin typeface="Arial"/>
                <a:ea typeface="Arial"/>
                <a:cs typeface="Arial"/>
                <a:sym typeface="Arial"/>
              </a:defRPr>
            </a:pPr>
            <a:endParaRPr/>
          </a:p>
        </p:txBody>
      </p:sp>
      <p:sp>
        <p:nvSpPr>
          <p:cNvPr id="117" name="Shape 117"/>
          <p:cNvSpPr/>
          <p:nvPr/>
        </p:nvSpPr>
        <p:spPr>
          <a:xfrm>
            <a:off x="152400" y="155575"/>
            <a:ext cx="8832850" cy="6546850"/>
          </a:xfrm>
          <a:prstGeom prst="rect">
            <a:avLst/>
          </a:prstGeom>
          <a:ln>
            <a:solidFill>
              <a:srgbClr val="7B9899"/>
            </a:solidFill>
            <a:miter/>
          </a:ln>
        </p:spPr>
        <p:txBody>
          <a:bodyPr lIns="0" tIns="0" rIns="0" bIns="0" anchor="ctr"/>
          <a:lstStyle/>
          <a:p>
            <a:pPr lvl="0">
              <a:defRPr>
                <a:latin typeface="Arial"/>
                <a:ea typeface="Arial"/>
                <a:cs typeface="Arial"/>
                <a:sym typeface="Arial"/>
              </a:defRPr>
            </a:pPr>
            <a:endParaRPr/>
          </a:p>
        </p:txBody>
      </p:sp>
      <p:sp>
        <p:nvSpPr>
          <p:cNvPr id="118" name="Shape 118"/>
          <p:cNvSpPr/>
          <p:nvPr/>
        </p:nvSpPr>
        <p:spPr>
          <a:xfrm flipH="1">
            <a:off x="7144384" y="156210"/>
            <a:ext cx="2" cy="6245228"/>
          </a:xfrm>
          <a:prstGeom prst="line">
            <a:avLst/>
          </a:prstGeom>
          <a:ln>
            <a:solidFill>
              <a:srgbClr val="7B9899"/>
            </a:solidFill>
            <a:prstDash val="sysDash"/>
            <a:round/>
          </a:ln>
        </p:spPr>
        <p:txBody>
          <a:bodyPr lIns="0" tIns="0" rIns="0" bIns="0"/>
          <a:lstStyle/>
          <a:p>
            <a:pPr lvl="0" defTabSz="457200">
              <a:defRPr sz="1200"/>
            </a:pPr>
            <a:endParaRPr/>
          </a:p>
        </p:txBody>
      </p:sp>
      <p:sp>
        <p:nvSpPr>
          <p:cNvPr id="119" name="Shape 119"/>
          <p:cNvSpPr/>
          <p:nvPr/>
        </p:nvSpPr>
        <p:spPr>
          <a:xfrm>
            <a:off x="6838924" y="2925739"/>
            <a:ext cx="609558" cy="609556"/>
          </a:xfrm>
          <a:custGeom>
            <a:avLst/>
            <a:gdLst/>
            <a:ahLst/>
            <a:cxnLst>
              <a:cxn ang="0">
                <a:pos x="wd2" y="hd2"/>
              </a:cxn>
              <a:cxn ang="5400000">
                <a:pos x="wd2" y="hd2"/>
              </a:cxn>
              <a:cxn ang="10800000">
                <a:pos x="wd2" y="hd2"/>
              </a:cxn>
              <a:cxn ang="16200000">
                <a:pos x="wd2" y="hd2"/>
              </a:cxn>
            </a:cxnLst>
            <a:rect l="0" t="0" r="r" b="b"/>
            <a:pathLst>
              <a:path w="19679"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lvl="0" algn="ctr">
              <a:defRPr>
                <a:solidFill>
                  <a:srgbClr val="FFFFFF"/>
                </a:solidFill>
                <a:latin typeface="Georgia"/>
                <a:ea typeface="Georgia"/>
                <a:cs typeface="Georgia"/>
                <a:sym typeface="Georgia"/>
              </a:defRPr>
            </a:pPr>
            <a:endParaRPr/>
          </a:p>
        </p:txBody>
      </p:sp>
      <p:sp>
        <p:nvSpPr>
          <p:cNvPr id="120" name="Shape 120"/>
          <p:cNvSpPr/>
          <p:nvPr/>
        </p:nvSpPr>
        <p:spPr>
          <a:xfrm>
            <a:off x="6934181" y="3020995"/>
            <a:ext cx="420704" cy="41907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50800" cap="rnd">
            <a:solidFill>
              <a:srgbClr val="7B9899"/>
            </a:solidFill>
          </a:ln>
        </p:spPr>
        <p:txBody>
          <a:bodyPr lIns="0" tIns="0" rIns="0" bIns="0" anchor="ctr"/>
          <a:lstStyle/>
          <a:p>
            <a:pPr lvl="0" algn="ctr">
              <a:defRPr>
                <a:solidFill>
                  <a:srgbClr val="FFFFFF"/>
                </a:solidFill>
                <a:latin typeface="Georgia"/>
                <a:ea typeface="Georgia"/>
                <a:cs typeface="Georgia"/>
                <a:sym typeface="Georgia"/>
              </a:defRPr>
            </a:pPr>
            <a:endParaRPr/>
          </a:p>
        </p:txBody>
      </p:sp>
      <p:sp>
        <p:nvSpPr>
          <p:cNvPr id="121" name="Shape 121"/>
          <p:cNvSpPr>
            <a:spLocks noGrp="1"/>
          </p:cNvSpPr>
          <p:nvPr>
            <p:ph type="body" idx="1"/>
          </p:nvPr>
        </p:nvSpPr>
        <p:spPr>
          <a:xfrm>
            <a:off x="304800" y="304800"/>
            <a:ext cx="6553200" cy="6553200"/>
          </a:xfrm>
          <a:prstGeom prst="rect">
            <a:avLst/>
          </a:prstGeom>
        </p:spPr>
        <p:txBody>
          <a:bodyPr/>
          <a:lstStyle/>
          <a:p>
            <a:pPr lvl="0">
              <a:defRPr sz="1800"/>
            </a:pPr>
            <a:r>
              <a:rPr sz="2700"/>
              <a:t>Body Level One</a:t>
            </a:r>
          </a:p>
          <a:p>
            <a:pPr lvl="1">
              <a:defRPr sz="1800"/>
            </a:pPr>
            <a:r>
              <a:rPr sz="2700"/>
              <a:t>Body Level Two</a:t>
            </a:r>
          </a:p>
          <a:p>
            <a:pPr lvl="2">
              <a:defRPr sz="1800"/>
            </a:pPr>
            <a:r>
              <a:rPr sz="2700"/>
              <a:t>Body Level Three</a:t>
            </a:r>
          </a:p>
          <a:p>
            <a:pPr lvl="3">
              <a:defRPr sz="1800"/>
            </a:pPr>
            <a:r>
              <a:rPr sz="2700"/>
              <a:t>Body Level Four</a:t>
            </a:r>
          </a:p>
          <a:p>
            <a:pPr lvl="4">
              <a:defRPr sz="1800"/>
            </a:pPr>
            <a:r>
              <a:rPr sz="2700"/>
              <a:t>Body Level Five</a:t>
            </a:r>
          </a:p>
        </p:txBody>
      </p:sp>
      <p:sp>
        <p:nvSpPr>
          <p:cNvPr id="122" name="Shape 122"/>
          <p:cNvSpPr>
            <a:spLocks noGrp="1"/>
          </p:cNvSpPr>
          <p:nvPr>
            <p:ph type="title"/>
          </p:nvPr>
        </p:nvSpPr>
        <p:spPr>
          <a:xfrm>
            <a:off x="7391400" y="0"/>
            <a:ext cx="1447800" cy="6156327"/>
          </a:xfrm>
          <a:prstGeom prst="rect">
            <a:avLst/>
          </a:prstGeom>
        </p:spPr>
        <p:txBody>
          <a:bodyPr/>
          <a:lstStyle/>
          <a:p>
            <a:pPr lvl="0">
              <a:defRPr sz="1800">
                <a:solidFill>
                  <a:srgbClr val="000000"/>
                </a:solidFill>
              </a:defRPr>
            </a:pPr>
            <a:r>
              <a:rPr sz="3300">
                <a:solidFill>
                  <a:srgbClr val="7B9899"/>
                </a:solidFill>
              </a:rPr>
              <a:t>Title Text</a:t>
            </a:r>
          </a:p>
        </p:txBody>
      </p:sp>
      <p:sp>
        <p:nvSpPr>
          <p:cNvPr id="123" name="Shape 123"/>
          <p:cNvSpPr>
            <a:spLocks noGrp="1"/>
          </p:cNvSpPr>
          <p:nvPr>
            <p:ph type="sldNum" sz="quarter" idx="2"/>
          </p:nvPr>
        </p:nvSpPr>
        <p:spPr>
          <a:xfrm>
            <a:off x="6915150" y="2539807"/>
            <a:ext cx="457200" cy="313391"/>
          </a:xfrm>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Content, and 2 Content">
    <p:spTree>
      <p:nvGrpSpPr>
        <p:cNvPr id="1" name=""/>
        <p:cNvGrpSpPr/>
        <p:nvPr/>
      </p:nvGrpSpPr>
      <p:grpSpPr>
        <a:xfrm>
          <a:off x="0" y="0"/>
          <a:ext cx="0" cy="0"/>
          <a:chOff x="0" y="0"/>
          <a:chExt cx="0" cy="0"/>
        </a:xfrm>
      </p:grpSpPr>
      <p:sp>
        <p:nvSpPr>
          <p:cNvPr id="125" name="Shape 125"/>
          <p:cNvSpPr>
            <a:spLocks noGrp="1"/>
          </p:cNvSpPr>
          <p:nvPr>
            <p:ph type="title"/>
          </p:nvPr>
        </p:nvSpPr>
        <p:spPr>
          <a:xfrm>
            <a:off x="457200" y="0"/>
            <a:ext cx="8229600" cy="1417638"/>
          </a:xfrm>
          <a:prstGeom prst="rect">
            <a:avLst/>
          </a:prstGeom>
        </p:spPr>
        <p:txBody>
          <a:bodyPr/>
          <a:lstStyle/>
          <a:p>
            <a:pPr lvl="0">
              <a:defRPr sz="1800">
                <a:solidFill>
                  <a:srgbClr val="000000"/>
                </a:solidFill>
              </a:defRPr>
            </a:pPr>
            <a:r>
              <a:rPr sz="3300">
                <a:solidFill>
                  <a:srgbClr val="7B9899"/>
                </a:solidFill>
              </a:rPr>
              <a:t>Title Text</a:t>
            </a:r>
          </a:p>
        </p:txBody>
      </p:sp>
      <p:sp>
        <p:nvSpPr>
          <p:cNvPr id="126" name="Shape 126"/>
          <p:cNvSpPr>
            <a:spLocks noGrp="1"/>
          </p:cNvSpPr>
          <p:nvPr>
            <p:ph type="body" idx="1"/>
          </p:nvPr>
        </p:nvSpPr>
        <p:spPr>
          <a:xfrm>
            <a:off x="457200" y="1600200"/>
            <a:ext cx="4038600" cy="5257800"/>
          </a:xfrm>
          <a:prstGeom prst="rect">
            <a:avLst/>
          </a:prstGeom>
        </p:spPr>
        <p:txBody>
          <a:bodyPr/>
          <a:lstStyle/>
          <a:p>
            <a:pPr lvl="0">
              <a:defRPr sz="1800"/>
            </a:pPr>
            <a:r>
              <a:rPr sz="2700"/>
              <a:t>Body Level One</a:t>
            </a:r>
          </a:p>
          <a:p>
            <a:pPr lvl="1">
              <a:defRPr sz="1800"/>
            </a:pPr>
            <a:r>
              <a:rPr sz="2700"/>
              <a:t>Body Level Two</a:t>
            </a:r>
          </a:p>
          <a:p>
            <a:pPr lvl="2">
              <a:defRPr sz="1800"/>
            </a:pPr>
            <a:r>
              <a:rPr sz="2700"/>
              <a:t>Body Level Three</a:t>
            </a:r>
          </a:p>
          <a:p>
            <a:pPr lvl="3">
              <a:defRPr sz="1800"/>
            </a:pPr>
            <a:r>
              <a:rPr sz="2700"/>
              <a:t>Body Level Four</a:t>
            </a:r>
          </a:p>
          <a:p>
            <a:pPr lvl="4">
              <a:defRPr sz="1800"/>
            </a:pPr>
            <a:r>
              <a:rPr sz="2700"/>
              <a:t>Body Level Five</a:t>
            </a:r>
          </a:p>
        </p:txBody>
      </p:sp>
      <p:sp>
        <p:nvSpPr>
          <p:cNvPr id="127" name="Shape 127"/>
          <p:cNvSpPr>
            <a:spLocks noGrp="1"/>
          </p:cNvSpPr>
          <p:nvPr>
            <p:ph type="sldNum" sz="quarter" idx="2"/>
          </p:nvPr>
        </p:nvSpPr>
        <p:spPr>
          <a:xfrm>
            <a:off x="6553200" y="5775133"/>
            <a:ext cx="2133600" cy="313390"/>
          </a:xfrm>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Text, and 2 Content">
    <p:spTree>
      <p:nvGrpSpPr>
        <p:cNvPr id="1" name=""/>
        <p:cNvGrpSpPr/>
        <p:nvPr/>
      </p:nvGrpSpPr>
      <p:grpSpPr>
        <a:xfrm>
          <a:off x="0" y="0"/>
          <a:ext cx="0" cy="0"/>
          <a:chOff x="0" y="0"/>
          <a:chExt cx="0" cy="0"/>
        </a:xfrm>
      </p:grpSpPr>
      <p:sp>
        <p:nvSpPr>
          <p:cNvPr id="129" name="Shape 129"/>
          <p:cNvSpPr>
            <a:spLocks noGrp="1"/>
          </p:cNvSpPr>
          <p:nvPr>
            <p:ph type="title"/>
          </p:nvPr>
        </p:nvSpPr>
        <p:spPr>
          <a:xfrm>
            <a:off x="457200" y="0"/>
            <a:ext cx="8229600" cy="1417638"/>
          </a:xfrm>
          <a:prstGeom prst="rect">
            <a:avLst/>
          </a:prstGeom>
        </p:spPr>
        <p:txBody>
          <a:bodyPr/>
          <a:lstStyle/>
          <a:p>
            <a:pPr lvl="0">
              <a:defRPr sz="1800">
                <a:solidFill>
                  <a:srgbClr val="000000"/>
                </a:solidFill>
              </a:defRPr>
            </a:pPr>
            <a:r>
              <a:rPr sz="3300">
                <a:solidFill>
                  <a:srgbClr val="7B9899"/>
                </a:solidFill>
              </a:rPr>
              <a:t>Title Text</a:t>
            </a:r>
          </a:p>
        </p:txBody>
      </p:sp>
      <p:sp>
        <p:nvSpPr>
          <p:cNvPr id="130" name="Shape 130"/>
          <p:cNvSpPr>
            <a:spLocks noGrp="1"/>
          </p:cNvSpPr>
          <p:nvPr>
            <p:ph type="body" idx="1"/>
          </p:nvPr>
        </p:nvSpPr>
        <p:spPr>
          <a:xfrm>
            <a:off x="457200" y="1600200"/>
            <a:ext cx="4038600" cy="5257800"/>
          </a:xfrm>
          <a:prstGeom prst="rect">
            <a:avLst/>
          </a:prstGeom>
        </p:spPr>
        <p:txBody>
          <a:bodyPr/>
          <a:lstStyle/>
          <a:p>
            <a:pPr lvl="0">
              <a:defRPr sz="1800"/>
            </a:pPr>
            <a:r>
              <a:rPr sz="2700"/>
              <a:t>Body Level One</a:t>
            </a:r>
          </a:p>
          <a:p>
            <a:pPr lvl="1">
              <a:defRPr sz="1800"/>
            </a:pPr>
            <a:r>
              <a:rPr sz="2700"/>
              <a:t>Body Level Two</a:t>
            </a:r>
          </a:p>
          <a:p>
            <a:pPr lvl="2">
              <a:defRPr sz="1800"/>
            </a:pPr>
            <a:r>
              <a:rPr sz="2700"/>
              <a:t>Body Level Three</a:t>
            </a:r>
          </a:p>
          <a:p>
            <a:pPr lvl="3">
              <a:defRPr sz="1800"/>
            </a:pPr>
            <a:r>
              <a:rPr sz="2700"/>
              <a:t>Body Level Four</a:t>
            </a:r>
          </a:p>
          <a:p>
            <a:pPr lvl="4">
              <a:defRPr sz="1800"/>
            </a:pPr>
            <a:r>
              <a:rPr sz="2700"/>
              <a:t>Body Level Five</a:t>
            </a:r>
          </a:p>
        </p:txBody>
      </p:sp>
      <p:sp>
        <p:nvSpPr>
          <p:cNvPr id="131" name="Shape 131"/>
          <p:cNvSpPr>
            <a:spLocks noGrp="1"/>
          </p:cNvSpPr>
          <p:nvPr>
            <p:ph type="sldNum" sz="quarter" idx="2"/>
          </p:nvPr>
        </p:nvSpPr>
        <p:spPr>
          <a:xfrm>
            <a:off x="6553200" y="5775133"/>
            <a:ext cx="2133600" cy="313390"/>
          </a:xfrm>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عنوان ومحتوى">
    <p:spTree>
      <p:nvGrpSpPr>
        <p:cNvPr id="1" name=""/>
        <p:cNvGrpSpPr/>
        <p:nvPr/>
      </p:nvGrpSpPr>
      <p:grpSpPr>
        <a:xfrm>
          <a:off x="0" y="0"/>
          <a:ext cx="0" cy="0"/>
          <a:chOff x="0" y="0"/>
          <a:chExt cx="0" cy="0"/>
        </a:xfrm>
      </p:grpSpPr>
      <p:sp>
        <p:nvSpPr>
          <p:cNvPr id="28" name="Shape 28"/>
          <p:cNvSpPr>
            <a:spLocks noGrp="1"/>
          </p:cNvSpPr>
          <p:nvPr>
            <p:ph type="title"/>
          </p:nvPr>
        </p:nvSpPr>
        <p:spPr>
          <a:prstGeom prst="rect">
            <a:avLst/>
          </a:prstGeom>
        </p:spPr>
        <p:txBody>
          <a:bodyPr/>
          <a:lstStyle/>
          <a:p>
            <a:pPr lvl="0">
              <a:defRPr sz="1800">
                <a:solidFill>
                  <a:srgbClr val="000000"/>
                </a:solidFill>
              </a:defRPr>
            </a:pPr>
            <a:r>
              <a:rPr sz="3300">
                <a:solidFill>
                  <a:srgbClr val="7B9899"/>
                </a:solidFill>
              </a:rPr>
              <a:t>Title Text</a:t>
            </a:r>
          </a:p>
        </p:txBody>
      </p:sp>
      <p:sp>
        <p:nvSpPr>
          <p:cNvPr id="29" name="Shape 29"/>
          <p:cNvSpPr>
            <a:spLocks noGrp="1"/>
          </p:cNvSpPr>
          <p:nvPr>
            <p:ph type="body" idx="1"/>
          </p:nvPr>
        </p:nvSpPr>
        <p:spPr>
          <a:prstGeom prst="rect">
            <a:avLst/>
          </a:prstGeom>
        </p:spPr>
        <p:txBody>
          <a:bodyPr/>
          <a:lstStyle/>
          <a:p>
            <a:pPr lvl="0">
              <a:defRPr sz="1800"/>
            </a:pPr>
            <a:r>
              <a:rPr sz="2700"/>
              <a:t>Body Level One</a:t>
            </a:r>
          </a:p>
          <a:p>
            <a:pPr lvl="1">
              <a:defRPr sz="1800"/>
            </a:pPr>
            <a:r>
              <a:rPr sz="2700"/>
              <a:t>Body Level Two</a:t>
            </a:r>
          </a:p>
          <a:p>
            <a:pPr lvl="2">
              <a:defRPr sz="1800"/>
            </a:pPr>
            <a:r>
              <a:rPr sz="2700"/>
              <a:t>Body Level Three</a:t>
            </a:r>
          </a:p>
          <a:p>
            <a:pPr lvl="3">
              <a:defRPr sz="1800"/>
            </a:pPr>
            <a:r>
              <a:rPr sz="2700"/>
              <a:t>Body Level Four</a:t>
            </a:r>
          </a:p>
          <a:p>
            <a:pPr lvl="4">
              <a:defRPr sz="1800"/>
            </a:pPr>
            <a:r>
              <a:rPr sz="2700"/>
              <a:t>Body Level Five</a:t>
            </a:r>
          </a:p>
        </p:txBody>
      </p:sp>
      <p:sp>
        <p:nvSpPr>
          <p:cNvPr id="30" name="Shape 30"/>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عنوان المقطع">
    <p:spTree>
      <p:nvGrpSpPr>
        <p:cNvPr id="1" name=""/>
        <p:cNvGrpSpPr/>
        <p:nvPr/>
      </p:nvGrpSpPr>
      <p:grpSpPr>
        <a:xfrm>
          <a:off x="0" y="0"/>
          <a:ext cx="0" cy="0"/>
          <a:chOff x="0" y="0"/>
          <a:chExt cx="0" cy="0"/>
        </a:xfrm>
      </p:grpSpPr>
      <p:sp>
        <p:nvSpPr>
          <p:cNvPr id="32" name="Shape 32"/>
          <p:cNvSpPr/>
          <p:nvPr/>
        </p:nvSpPr>
        <p:spPr>
          <a:xfrm>
            <a:off x="0" y="0"/>
            <a:ext cx="152400" cy="6858000"/>
          </a:xfrm>
          <a:prstGeom prst="rect">
            <a:avLst/>
          </a:prstGeom>
          <a:solidFill>
            <a:srgbClr val="FFFFFF"/>
          </a:solidFill>
          <a:ln w="12700">
            <a:miter lim="400000"/>
          </a:ln>
        </p:spPr>
        <p:txBody>
          <a:bodyPr lIns="0" tIns="0" rIns="0" bIns="0" anchor="ctr"/>
          <a:lstStyle/>
          <a:p>
            <a:pPr lvl="0">
              <a:defRPr>
                <a:latin typeface="Arial"/>
                <a:ea typeface="Arial"/>
                <a:cs typeface="Arial"/>
                <a:sym typeface="Arial"/>
              </a:defRPr>
            </a:pPr>
            <a:endParaRPr/>
          </a:p>
        </p:txBody>
      </p:sp>
      <p:sp>
        <p:nvSpPr>
          <p:cNvPr id="33" name="Shape 33"/>
          <p:cNvSpPr/>
          <p:nvPr/>
        </p:nvSpPr>
        <p:spPr>
          <a:xfrm>
            <a:off x="0" y="6705600"/>
            <a:ext cx="9144000" cy="152400"/>
          </a:xfrm>
          <a:prstGeom prst="rect">
            <a:avLst/>
          </a:prstGeom>
          <a:solidFill>
            <a:srgbClr val="FFFFFF"/>
          </a:solidFill>
          <a:ln w="12700">
            <a:miter lim="400000"/>
          </a:ln>
        </p:spPr>
        <p:txBody>
          <a:bodyPr lIns="0" tIns="0" rIns="0" bIns="0" anchor="ctr"/>
          <a:lstStyle/>
          <a:p>
            <a:pPr lvl="0">
              <a:defRPr>
                <a:latin typeface="Arial"/>
                <a:ea typeface="Arial"/>
                <a:cs typeface="Arial"/>
                <a:sym typeface="Arial"/>
              </a:defRPr>
            </a:pPr>
            <a:endParaRPr/>
          </a:p>
        </p:txBody>
      </p:sp>
      <p:sp>
        <p:nvSpPr>
          <p:cNvPr id="34" name="Shape 34"/>
          <p:cNvSpPr/>
          <p:nvPr/>
        </p:nvSpPr>
        <p:spPr>
          <a:xfrm>
            <a:off x="0" y="0"/>
            <a:ext cx="9144000" cy="152400"/>
          </a:xfrm>
          <a:prstGeom prst="rect">
            <a:avLst/>
          </a:prstGeom>
          <a:solidFill>
            <a:srgbClr val="FFFFFF"/>
          </a:solidFill>
          <a:ln w="12700">
            <a:miter lim="400000"/>
          </a:ln>
        </p:spPr>
        <p:txBody>
          <a:bodyPr lIns="0" tIns="0" rIns="0" bIns="0" anchor="ctr"/>
          <a:lstStyle/>
          <a:p>
            <a:pPr lvl="0">
              <a:defRPr>
                <a:latin typeface="Arial"/>
                <a:ea typeface="Arial"/>
                <a:cs typeface="Arial"/>
                <a:sym typeface="Arial"/>
              </a:defRPr>
            </a:pPr>
            <a:endParaRPr/>
          </a:p>
        </p:txBody>
      </p:sp>
      <p:sp>
        <p:nvSpPr>
          <p:cNvPr id="35" name="Shape 35"/>
          <p:cNvSpPr/>
          <p:nvPr/>
        </p:nvSpPr>
        <p:spPr>
          <a:xfrm>
            <a:off x="8991600" y="19050"/>
            <a:ext cx="152400" cy="6858000"/>
          </a:xfrm>
          <a:prstGeom prst="rect">
            <a:avLst/>
          </a:prstGeom>
          <a:solidFill>
            <a:srgbClr val="FFFFFF"/>
          </a:solidFill>
          <a:ln w="12700">
            <a:miter lim="400000"/>
          </a:ln>
        </p:spPr>
        <p:txBody>
          <a:bodyPr lIns="0" tIns="0" rIns="0" bIns="0" anchor="ctr"/>
          <a:lstStyle/>
          <a:p>
            <a:pPr lvl="0">
              <a:defRPr>
                <a:latin typeface="Arial"/>
                <a:ea typeface="Arial"/>
                <a:cs typeface="Arial"/>
                <a:sym typeface="Arial"/>
              </a:defRPr>
            </a:pPr>
            <a:endParaRPr/>
          </a:p>
        </p:txBody>
      </p:sp>
      <p:sp>
        <p:nvSpPr>
          <p:cNvPr id="36" name="Shape 36"/>
          <p:cNvSpPr/>
          <p:nvPr/>
        </p:nvSpPr>
        <p:spPr>
          <a:xfrm>
            <a:off x="152400" y="2286000"/>
            <a:ext cx="8832850" cy="304800"/>
          </a:xfrm>
          <a:prstGeom prst="rect">
            <a:avLst/>
          </a:prstGeom>
          <a:solidFill>
            <a:srgbClr val="FFFFFF"/>
          </a:solidFill>
          <a:ln w="12700">
            <a:miter lim="400000"/>
          </a:ln>
        </p:spPr>
        <p:txBody>
          <a:bodyPr lIns="0" tIns="0" rIns="0" bIns="0" anchor="ctr"/>
          <a:lstStyle/>
          <a:p>
            <a:pPr lvl="0">
              <a:defRPr>
                <a:latin typeface="Arial"/>
                <a:ea typeface="Arial"/>
                <a:cs typeface="Arial"/>
                <a:sym typeface="Arial"/>
              </a:defRPr>
            </a:pPr>
            <a:endParaRPr/>
          </a:p>
        </p:txBody>
      </p:sp>
      <p:sp>
        <p:nvSpPr>
          <p:cNvPr id="37" name="Shape 37"/>
          <p:cNvSpPr/>
          <p:nvPr/>
        </p:nvSpPr>
        <p:spPr>
          <a:xfrm>
            <a:off x="155575" y="142875"/>
            <a:ext cx="8832850" cy="2139950"/>
          </a:xfrm>
          <a:prstGeom prst="rect">
            <a:avLst/>
          </a:prstGeom>
          <a:solidFill>
            <a:srgbClr val="D16349"/>
          </a:solidFill>
          <a:ln w="12700">
            <a:miter lim="400000"/>
          </a:ln>
        </p:spPr>
        <p:txBody>
          <a:bodyPr lIns="0" tIns="0" rIns="0" bIns="0" anchor="ctr"/>
          <a:lstStyle/>
          <a:p>
            <a:pPr lvl="0">
              <a:defRPr>
                <a:latin typeface="Arial"/>
                <a:ea typeface="Arial"/>
                <a:cs typeface="Arial"/>
                <a:sym typeface="Arial"/>
              </a:defRPr>
            </a:pPr>
            <a:endParaRPr/>
          </a:p>
        </p:txBody>
      </p:sp>
      <p:sp>
        <p:nvSpPr>
          <p:cNvPr id="38" name="Shape 38"/>
          <p:cNvSpPr/>
          <p:nvPr/>
        </p:nvSpPr>
        <p:spPr>
          <a:xfrm>
            <a:off x="146050" y="6391275"/>
            <a:ext cx="8832850" cy="309565"/>
          </a:xfrm>
          <a:prstGeom prst="rect">
            <a:avLst/>
          </a:prstGeom>
          <a:solidFill>
            <a:srgbClr val="8CADAE"/>
          </a:solidFill>
          <a:ln w="12700">
            <a:miter lim="400000"/>
          </a:ln>
        </p:spPr>
        <p:txBody>
          <a:bodyPr lIns="0" tIns="0" rIns="0" bIns="0" anchor="ctr"/>
          <a:lstStyle/>
          <a:p>
            <a:pPr lvl="0">
              <a:defRPr>
                <a:latin typeface="Arial"/>
                <a:ea typeface="Arial"/>
                <a:cs typeface="Arial"/>
                <a:sym typeface="Arial"/>
              </a:defRPr>
            </a:pPr>
            <a:endParaRPr/>
          </a:p>
        </p:txBody>
      </p:sp>
      <p:sp>
        <p:nvSpPr>
          <p:cNvPr id="39" name="Shape 39"/>
          <p:cNvSpPr/>
          <p:nvPr/>
        </p:nvSpPr>
        <p:spPr>
          <a:xfrm>
            <a:off x="152400" y="152400"/>
            <a:ext cx="8832850" cy="6546850"/>
          </a:xfrm>
          <a:prstGeom prst="rect">
            <a:avLst/>
          </a:prstGeom>
          <a:ln>
            <a:solidFill>
              <a:srgbClr val="7B9899"/>
            </a:solidFill>
            <a:miter/>
          </a:ln>
        </p:spPr>
        <p:txBody>
          <a:bodyPr lIns="0" tIns="0" rIns="0" bIns="0" anchor="ctr"/>
          <a:lstStyle/>
          <a:p>
            <a:pPr lvl="0">
              <a:defRPr>
                <a:latin typeface="Arial"/>
                <a:ea typeface="Arial"/>
                <a:cs typeface="Arial"/>
                <a:sym typeface="Arial"/>
              </a:defRPr>
            </a:pPr>
            <a:endParaRPr/>
          </a:p>
        </p:txBody>
      </p:sp>
      <p:sp>
        <p:nvSpPr>
          <p:cNvPr id="40" name="Shape 40"/>
          <p:cNvSpPr/>
          <p:nvPr/>
        </p:nvSpPr>
        <p:spPr>
          <a:xfrm>
            <a:off x="152400" y="2438400"/>
            <a:ext cx="8832851" cy="0"/>
          </a:xfrm>
          <a:prstGeom prst="line">
            <a:avLst/>
          </a:prstGeom>
          <a:ln w="11430">
            <a:solidFill>
              <a:srgbClr val="7B9899"/>
            </a:solidFill>
            <a:prstDash val="sysDash"/>
            <a:round/>
          </a:ln>
        </p:spPr>
        <p:txBody>
          <a:bodyPr lIns="0" tIns="0" rIns="0" bIns="0"/>
          <a:lstStyle/>
          <a:p>
            <a:pPr lvl="0" defTabSz="457200">
              <a:defRPr sz="1200"/>
            </a:pPr>
            <a:endParaRPr/>
          </a:p>
        </p:txBody>
      </p:sp>
      <p:sp>
        <p:nvSpPr>
          <p:cNvPr id="41" name="Shape 41"/>
          <p:cNvSpPr/>
          <p:nvPr/>
        </p:nvSpPr>
        <p:spPr>
          <a:xfrm>
            <a:off x="4267175" y="2114525"/>
            <a:ext cx="609557" cy="609557"/>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lvl="0" algn="ctr">
              <a:defRPr>
                <a:solidFill>
                  <a:srgbClr val="FFFFFF"/>
                </a:solidFill>
                <a:latin typeface="Georgia"/>
                <a:ea typeface="Georgia"/>
                <a:cs typeface="Georgia"/>
                <a:sym typeface="Georgia"/>
              </a:defRPr>
            </a:pPr>
            <a:endParaRPr/>
          </a:p>
        </p:txBody>
      </p:sp>
      <p:sp>
        <p:nvSpPr>
          <p:cNvPr id="42" name="Shape 42"/>
          <p:cNvSpPr/>
          <p:nvPr/>
        </p:nvSpPr>
        <p:spPr>
          <a:xfrm>
            <a:off x="4362431" y="2209781"/>
            <a:ext cx="419071" cy="420703"/>
          </a:xfrm>
          <a:custGeom>
            <a:avLst/>
            <a:gdLst/>
            <a:ahLst/>
            <a:cxnLst>
              <a:cxn ang="0">
                <a:pos x="wd2" y="hd2"/>
              </a:cxn>
              <a:cxn ang="5400000">
                <a:pos x="wd2" y="hd2"/>
              </a:cxn>
              <a:cxn ang="10800000">
                <a:pos x="wd2" y="hd2"/>
              </a:cxn>
              <a:cxn ang="16200000">
                <a:pos x="wd2" y="hd2"/>
              </a:cxn>
            </a:cxnLst>
            <a:rect l="0" t="0" r="r" b="b"/>
            <a:pathLst>
              <a:path w="19679"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50800" cap="rnd">
            <a:solidFill>
              <a:srgbClr val="7B9899"/>
            </a:solidFill>
          </a:ln>
        </p:spPr>
        <p:txBody>
          <a:bodyPr lIns="0" tIns="0" rIns="0" bIns="0" anchor="ctr"/>
          <a:lstStyle/>
          <a:p>
            <a:pPr lvl="0" algn="ctr">
              <a:defRPr>
                <a:solidFill>
                  <a:srgbClr val="FFFFFF"/>
                </a:solidFill>
                <a:latin typeface="Georgia"/>
                <a:ea typeface="Georgia"/>
                <a:cs typeface="Georgia"/>
                <a:sym typeface="Georgia"/>
              </a:defRPr>
            </a:pPr>
            <a:endParaRPr/>
          </a:p>
        </p:txBody>
      </p:sp>
      <p:sp>
        <p:nvSpPr>
          <p:cNvPr id="43" name="Shape 43"/>
          <p:cNvSpPr>
            <a:spLocks noGrp="1"/>
          </p:cNvSpPr>
          <p:nvPr>
            <p:ph type="body" idx="1"/>
          </p:nvPr>
        </p:nvSpPr>
        <p:spPr>
          <a:xfrm>
            <a:off x="1368425" y="2743200"/>
            <a:ext cx="6480175" cy="4114800"/>
          </a:xfrm>
          <a:prstGeom prst="rect">
            <a:avLst/>
          </a:prstGeom>
        </p:spPr>
        <p:txBody>
          <a:bodyPr/>
          <a:lstStyle>
            <a:lvl1pPr marL="0" indent="0" algn="ctr">
              <a:spcBef>
                <a:spcPts val="300"/>
              </a:spcBef>
              <a:buClrTx/>
              <a:buSzTx/>
              <a:buFontTx/>
              <a:buNone/>
              <a:defRPr sz="1600" b="1" cap="all" spc="250">
                <a:solidFill>
                  <a:srgbClr val="646B86"/>
                </a:solidFill>
              </a:defRPr>
            </a:lvl1pPr>
            <a:lvl2pPr marL="0" indent="0" algn="ctr">
              <a:spcBef>
                <a:spcPts val="300"/>
              </a:spcBef>
              <a:buClrTx/>
              <a:buSzTx/>
              <a:buFontTx/>
              <a:buNone/>
              <a:defRPr sz="1600" b="1" cap="all" spc="250">
                <a:solidFill>
                  <a:srgbClr val="646B86"/>
                </a:solidFill>
              </a:defRPr>
            </a:lvl2pPr>
            <a:lvl3pPr marL="0" indent="0" algn="ctr">
              <a:spcBef>
                <a:spcPts val="300"/>
              </a:spcBef>
              <a:buClrTx/>
              <a:buSzTx/>
              <a:buFontTx/>
              <a:buNone/>
              <a:defRPr sz="1600" b="1" cap="all" spc="250">
                <a:solidFill>
                  <a:srgbClr val="646B86"/>
                </a:solidFill>
              </a:defRPr>
            </a:lvl3pPr>
            <a:lvl4pPr marL="0" indent="0" algn="ctr">
              <a:spcBef>
                <a:spcPts val="300"/>
              </a:spcBef>
              <a:buClrTx/>
              <a:buSzTx/>
              <a:buFontTx/>
              <a:buNone/>
              <a:defRPr sz="1600" b="1" cap="all" spc="250">
                <a:solidFill>
                  <a:srgbClr val="646B86"/>
                </a:solidFill>
              </a:defRPr>
            </a:lvl4pPr>
            <a:lvl5pPr marL="0" indent="0" algn="ctr">
              <a:spcBef>
                <a:spcPts val="300"/>
              </a:spcBef>
              <a:buClrTx/>
              <a:buSzTx/>
              <a:buFontTx/>
              <a:buNone/>
              <a:defRPr sz="1600" b="1" cap="all" spc="250">
                <a:solidFill>
                  <a:srgbClr val="646B86"/>
                </a:solidFill>
              </a:defRPr>
            </a:lvl5pPr>
          </a:lstStyle>
          <a:p>
            <a:pPr lvl="0">
              <a:defRPr sz="1800" b="0" cap="none" spc="0">
                <a:solidFill>
                  <a:srgbClr val="000000"/>
                </a:solidFill>
              </a:defRPr>
            </a:pPr>
            <a:r>
              <a:rPr sz="1600" b="1" cap="all" spc="250">
                <a:solidFill>
                  <a:srgbClr val="646B86"/>
                </a:solidFill>
              </a:rPr>
              <a:t>Body Level One</a:t>
            </a:r>
          </a:p>
          <a:p>
            <a:pPr lvl="1">
              <a:defRPr sz="1800" b="0" cap="none" spc="0">
                <a:solidFill>
                  <a:srgbClr val="000000"/>
                </a:solidFill>
              </a:defRPr>
            </a:pPr>
            <a:r>
              <a:rPr sz="1600" b="1" cap="all" spc="250">
                <a:solidFill>
                  <a:srgbClr val="646B86"/>
                </a:solidFill>
              </a:rPr>
              <a:t>Body Level Two</a:t>
            </a:r>
          </a:p>
          <a:p>
            <a:pPr lvl="2">
              <a:defRPr sz="1800" b="0" cap="none" spc="0">
                <a:solidFill>
                  <a:srgbClr val="000000"/>
                </a:solidFill>
              </a:defRPr>
            </a:pPr>
            <a:r>
              <a:rPr sz="1600" b="1" cap="all" spc="250">
                <a:solidFill>
                  <a:srgbClr val="646B86"/>
                </a:solidFill>
              </a:rPr>
              <a:t>Body Level Three</a:t>
            </a:r>
          </a:p>
          <a:p>
            <a:pPr lvl="3">
              <a:defRPr sz="1800" b="0" cap="none" spc="0">
                <a:solidFill>
                  <a:srgbClr val="000000"/>
                </a:solidFill>
              </a:defRPr>
            </a:pPr>
            <a:r>
              <a:rPr sz="1600" b="1" cap="all" spc="250">
                <a:solidFill>
                  <a:srgbClr val="646B86"/>
                </a:solidFill>
              </a:rPr>
              <a:t>Body Level Four</a:t>
            </a:r>
          </a:p>
          <a:p>
            <a:pPr lvl="4">
              <a:defRPr sz="1800" b="0" cap="none" spc="0">
                <a:solidFill>
                  <a:srgbClr val="000000"/>
                </a:solidFill>
              </a:defRPr>
            </a:pPr>
            <a:r>
              <a:rPr sz="1600" b="1" cap="all" spc="250">
                <a:solidFill>
                  <a:srgbClr val="646B86"/>
                </a:solidFill>
              </a:rPr>
              <a:t>Body Level Five</a:t>
            </a:r>
          </a:p>
        </p:txBody>
      </p:sp>
      <p:sp>
        <p:nvSpPr>
          <p:cNvPr id="44" name="Shape 44"/>
          <p:cNvSpPr>
            <a:spLocks noGrp="1"/>
          </p:cNvSpPr>
          <p:nvPr>
            <p:ph type="title"/>
          </p:nvPr>
        </p:nvSpPr>
        <p:spPr>
          <a:xfrm>
            <a:off x="722312" y="0"/>
            <a:ext cx="7772401" cy="2057400"/>
          </a:xfrm>
          <a:prstGeom prst="rect">
            <a:avLst/>
          </a:prstGeom>
        </p:spPr>
        <p:txBody>
          <a:bodyPr/>
          <a:lstStyle>
            <a:lvl1pPr>
              <a:defRPr sz="4200">
                <a:solidFill>
                  <a:srgbClr val="FFFFFF"/>
                </a:solidFill>
              </a:defRPr>
            </a:lvl1pPr>
          </a:lstStyle>
          <a:p>
            <a:pPr lvl="0">
              <a:defRPr sz="1800">
                <a:solidFill>
                  <a:srgbClr val="000000"/>
                </a:solidFill>
              </a:defRPr>
            </a:pPr>
            <a:r>
              <a:rPr sz="4200">
                <a:solidFill>
                  <a:srgbClr val="FFFFFF"/>
                </a:solidFill>
              </a:rPr>
              <a:t>Title Text</a:t>
            </a:r>
          </a:p>
        </p:txBody>
      </p:sp>
      <p:sp>
        <p:nvSpPr>
          <p:cNvPr id="45" name="Shape 45"/>
          <p:cNvSpPr>
            <a:spLocks noGrp="1"/>
          </p:cNvSpPr>
          <p:nvPr>
            <p:ph type="sldNum" sz="quarter" idx="2"/>
          </p:nvPr>
        </p:nvSpPr>
        <p:spPr>
          <a:xfrm>
            <a:off x="4343400" y="1728597"/>
            <a:ext cx="457200" cy="313390"/>
          </a:xfrm>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محتويين">
    <p:spTree>
      <p:nvGrpSpPr>
        <p:cNvPr id="1" name=""/>
        <p:cNvGrpSpPr/>
        <p:nvPr/>
      </p:nvGrpSpPr>
      <p:grpSpPr>
        <a:xfrm>
          <a:off x="0" y="0"/>
          <a:ext cx="0" cy="0"/>
          <a:chOff x="0" y="0"/>
          <a:chExt cx="0" cy="0"/>
        </a:xfrm>
      </p:grpSpPr>
      <p:sp>
        <p:nvSpPr>
          <p:cNvPr id="47" name="Shape 47"/>
          <p:cNvSpPr/>
          <p:nvPr/>
        </p:nvSpPr>
        <p:spPr>
          <a:xfrm flipV="1">
            <a:off x="4562471" y="1576386"/>
            <a:ext cx="9530" cy="4818066"/>
          </a:xfrm>
          <a:prstGeom prst="line">
            <a:avLst/>
          </a:prstGeom>
          <a:ln>
            <a:solidFill>
              <a:srgbClr val="646B86"/>
            </a:solidFill>
            <a:prstDash val="sysDash"/>
            <a:round/>
          </a:ln>
        </p:spPr>
        <p:txBody>
          <a:bodyPr lIns="0" tIns="0" rIns="0" bIns="0"/>
          <a:lstStyle/>
          <a:p>
            <a:pPr lvl="0" defTabSz="457200">
              <a:defRPr sz="1200"/>
            </a:pPr>
            <a:endParaRPr/>
          </a:p>
        </p:txBody>
      </p:sp>
      <p:sp>
        <p:nvSpPr>
          <p:cNvPr id="48" name="Shape 48"/>
          <p:cNvSpPr>
            <a:spLocks noGrp="1"/>
          </p:cNvSpPr>
          <p:nvPr>
            <p:ph type="title"/>
          </p:nvPr>
        </p:nvSpPr>
        <p:spPr>
          <a:xfrm>
            <a:off x="301752" y="0"/>
            <a:ext cx="8534401" cy="987553"/>
          </a:xfrm>
          <a:prstGeom prst="rect">
            <a:avLst/>
          </a:prstGeom>
        </p:spPr>
        <p:txBody>
          <a:bodyPr/>
          <a:lstStyle/>
          <a:p>
            <a:pPr lvl="0">
              <a:defRPr sz="1800">
                <a:solidFill>
                  <a:srgbClr val="000000"/>
                </a:solidFill>
              </a:defRPr>
            </a:pPr>
            <a:r>
              <a:rPr sz="3300">
                <a:solidFill>
                  <a:srgbClr val="7B9899"/>
                </a:solidFill>
              </a:rPr>
              <a:t>Title Text</a:t>
            </a:r>
          </a:p>
        </p:txBody>
      </p:sp>
      <p:sp>
        <p:nvSpPr>
          <p:cNvPr id="49" name="Shape 49"/>
          <p:cNvSpPr>
            <a:spLocks noGrp="1"/>
          </p:cNvSpPr>
          <p:nvPr>
            <p:ph type="body" idx="1"/>
          </p:nvPr>
        </p:nvSpPr>
        <p:spPr>
          <a:xfrm>
            <a:off x="301752" y="1371600"/>
            <a:ext cx="4038602" cy="5486400"/>
          </a:xfrm>
          <a:prstGeom prst="rect">
            <a:avLst/>
          </a:prstGeom>
        </p:spPr>
        <p:txBody>
          <a:bodyPr/>
          <a:lstStyle>
            <a:lvl1pPr>
              <a:defRPr sz="2500"/>
            </a:lvl1pPr>
            <a:lvl2pPr marL="584922" indent="-310282">
              <a:defRPr sz="2500"/>
            </a:lvl2pPr>
            <a:lvl3pPr marL="879475" indent="-285750">
              <a:defRPr sz="2500"/>
            </a:lvl3pPr>
            <a:lvl4pPr marL="1154112" indent="-285750">
              <a:defRPr sz="2500"/>
            </a:lvl4pPr>
            <a:lvl5pPr marL="1460500" indent="-317500">
              <a:defRPr sz="2500"/>
            </a:lvl5p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
        <p:nvSpPr>
          <p:cNvPr id="50" name="Shape 50"/>
          <p:cNvSpPr>
            <a:spLocks noGrp="1"/>
          </p:cNvSpPr>
          <p:nvPr>
            <p:ph type="sldNum" sz="quarter" idx="2"/>
          </p:nvPr>
        </p:nvSpPr>
        <p:spPr>
          <a:xfrm>
            <a:off x="4343400" y="569722"/>
            <a:ext cx="457200" cy="313390"/>
          </a:xfrm>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مقارنة">
    <p:spTree>
      <p:nvGrpSpPr>
        <p:cNvPr id="1" name=""/>
        <p:cNvGrpSpPr/>
        <p:nvPr/>
      </p:nvGrpSpPr>
      <p:grpSpPr>
        <a:xfrm>
          <a:off x="0" y="0"/>
          <a:ext cx="0" cy="0"/>
          <a:chOff x="0" y="0"/>
          <a:chExt cx="0" cy="0"/>
        </a:xfrm>
      </p:grpSpPr>
      <p:sp>
        <p:nvSpPr>
          <p:cNvPr id="52" name="Shape 52"/>
          <p:cNvSpPr/>
          <p:nvPr/>
        </p:nvSpPr>
        <p:spPr>
          <a:xfrm flipV="1">
            <a:off x="4572000" y="2200274"/>
            <a:ext cx="0" cy="4187826"/>
          </a:xfrm>
          <a:prstGeom prst="line">
            <a:avLst/>
          </a:prstGeom>
          <a:ln>
            <a:solidFill>
              <a:srgbClr val="646B86"/>
            </a:solidFill>
            <a:prstDash val="sysDash"/>
            <a:round/>
          </a:ln>
        </p:spPr>
        <p:txBody>
          <a:bodyPr lIns="0" tIns="0" rIns="0" bIns="0"/>
          <a:lstStyle/>
          <a:p>
            <a:pPr lvl="0" defTabSz="457200">
              <a:defRPr sz="1200"/>
            </a:pPr>
            <a:endParaRPr/>
          </a:p>
        </p:txBody>
      </p:sp>
      <p:sp>
        <p:nvSpPr>
          <p:cNvPr id="53" name="Shape 53"/>
          <p:cNvSpPr/>
          <p:nvPr/>
        </p:nvSpPr>
        <p:spPr>
          <a:xfrm>
            <a:off x="0" y="0"/>
            <a:ext cx="9144000" cy="1447800"/>
          </a:xfrm>
          <a:prstGeom prst="rect">
            <a:avLst/>
          </a:prstGeom>
          <a:solidFill>
            <a:srgbClr val="FFFFFF"/>
          </a:solidFill>
          <a:ln w="12700">
            <a:miter lim="400000"/>
          </a:ln>
        </p:spPr>
        <p:txBody>
          <a:bodyPr lIns="0" tIns="0" rIns="0" bIns="0" anchor="ctr"/>
          <a:lstStyle/>
          <a:p>
            <a:pPr lvl="0">
              <a:defRPr>
                <a:latin typeface="Arial"/>
                <a:ea typeface="Arial"/>
                <a:cs typeface="Arial"/>
                <a:sym typeface="Arial"/>
              </a:defRPr>
            </a:pPr>
            <a:endParaRPr/>
          </a:p>
        </p:txBody>
      </p:sp>
      <p:sp>
        <p:nvSpPr>
          <p:cNvPr id="54" name="Shape 54"/>
          <p:cNvSpPr/>
          <p:nvPr/>
        </p:nvSpPr>
        <p:spPr>
          <a:xfrm>
            <a:off x="0" y="6705600"/>
            <a:ext cx="9144000" cy="152400"/>
          </a:xfrm>
          <a:prstGeom prst="rect">
            <a:avLst/>
          </a:prstGeom>
          <a:solidFill>
            <a:srgbClr val="FFFFFF"/>
          </a:solidFill>
          <a:ln w="12700">
            <a:miter lim="400000"/>
          </a:ln>
        </p:spPr>
        <p:txBody>
          <a:bodyPr lIns="0" tIns="0" rIns="0" bIns="0" anchor="ctr"/>
          <a:lstStyle/>
          <a:p>
            <a:pPr lvl="0">
              <a:defRPr>
                <a:latin typeface="Arial"/>
                <a:ea typeface="Arial"/>
                <a:cs typeface="Arial"/>
                <a:sym typeface="Arial"/>
              </a:defRPr>
            </a:pPr>
            <a:endParaRPr/>
          </a:p>
        </p:txBody>
      </p:sp>
      <p:sp>
        <p:nvSpPr>
          <p:cNvPr id="55" name="Shape 55"/>
          <p:cNvSpPr/>
          <p:nvPr/>
        </p:nvSpPr>
        <p:spPr>
          <a:xfrm>
            <a:off x="0" y="0"/>
            <a:ext cx="152400" cy="6858000"/>
          </a:xfrm>
          <a:prstGeom prst="rect">
            <a:avLst/>
          </a:prstGeom>
          <a:solidFill>
            <a:srgbClr val="FFFFFF"/>
          </a:solidFill>
          <a:ln w="12700">
            <a:miter lim="400000"/>
          </a:ln>
        </p:spPr>
        <p:txBody>
          <a:bodyPr lIns="0" tIns="0" rIns="0" bIns="0" anchor="ctr"/>
          <a:lstStyle/>
          <a:p>
            <a:pPr lvl="0">
              <a:defRPr>
                <a:latin typeface="Arial"/>
                <a:ea typeface="Arial"/>
                <a:cs typeface="Arial"/>
                <a:sym typeface="Arial"/>
              </a:defRPr>
            </a:pPr>
            <a:endParaRPr/>
          </a:p>
        </p:txBody>
      </p:sp>
      <p:sp>
        <p:nvSpPr>
          <p:cNvPr id="56" name="Shape 56"/>
          <p:cNvSpPr/>
          <p:nvPr/>
        </p:nvSpPr>
        <p:spPr>
          <a:xfrm>
            <a:off x="8991600" y="0"/>
            <a:ext cx="152400" cy="6858000"/>
          </a:xfrm>
          <a:prstGeom prst="rect">
            <a:avLst/>
          </a:prstGeom>
          <a:solidFill>
            <a:srgbClr val="FFFFFF"/>
          </a:solidFill>
          <a:ln w="12700">
            <a:miter lim="400000"/>
          </a:ln>
        </p:spPr>
        <p:txBody>
          <a:bodyPr lIns="0" tIns="0" rIns="0" bIns="0" anchor="ctr"/>
          <a:lstStyle/>
          <a:p>
            <a:pPr lvl="0">
              <a:defRPr>
                <a:latin typeface="Arial"/>
                <a:ea typeface="Arial"/>
                <a:cs typeface="Arial"/>
                <a:sym typeface="Arial"/>
              </a:defRPr>
            </a:pPr>
            <a:endParaRPr/>
          </a:p>
        </p:txBody>
      </p:sp>
      <p:sp>
        <p:nvSpPr>
          <p:cNvPr id="57" name="Shape 57"/>
          <p:cNvSpPr/>
          <p:nvPr/>
        </p:nvSpPr>
        <p:spPr>
          <a:xfrm>
            <a:off x="152400" y="1371600"/>
            <a:ext cx="8832850" cy="914400"/>
          </a:xfrm>
          <a:prstGeom prst="rect">
            <a:avLst/>
          </a:prstGeom>
          <a:solidFill>
            <a:srgbClr val="D16349"/>
          </a:solidFill>
          <a:ln w="12700">
            <a:miter lim="400000"/>
          </a:ln>
        </p:spPr>
        <p:txBody>
          <a:bodyPr lIns="0" tIns="0" rIns="0" bIns="0" anchor="ctr"/>
          <a:lstStyle/>
          <a:p>
            <a:pPr lvl="0" algn="ctr">
              <a:defRPr>
                <a:solidFill>
                  <a:srgbClr val="FFFFFF"/>
                </a:solidFill>
                <a:latin typeface="Georgia"/>
                <a:ea typeface="Georgia"/>
                <a:cs typeface="Georgia"/>
                <a:sym typeface="Georgia"/>
              </a:defRPr>
            </a:pPr>
            <a:endParaRPr/>
          </a:p>
        </p:txBody>
      </p:sp>
      <p:sp>
        <p:nvSpPr>
          <p:cNvPr id="58" name="Shape 58"/>
          <p:cNvSpPr/>
          <p:nvPr/>
        </p:nvSpPr>
        <p:spPr>
          <a:xfrm>
            <a:off x="146050" y="6391275"/>
            <a:ext cx="8832850" cy="311150"/>
          </a:xfrm>
          <a:prstGeom prst="rect">
            <a:avLst/>
          </a:prstGeom>
          <a:solidFill>
            <a:srgbClr val="8CADAE"/>
          </a:solidFill>
          <a:ln w="12700">
            <a:miter lim="400000"/>
          </a:ln>
        </p:spPr>
        <p:txBody>
          <a:bodyPr lIns="0" tIns="0" rIns="0" bIns="0" anchor="ctr"/>
          <a:lstStyle/>
          <a:p>
            <a:pPr lvl="0">
              <a:defRPr>
                <a:latin typeface="Arial"/>
                <a:ea typeface="Arial"/>
                <a:cs typeface="Arial"/>
                <a:sym typeface="Arial"/>
              </a:defRPr>
            </a:pPr>
            <a:endParaRPr/>
          </a:p>
        </p:txBody>
      </p:sp>
      <p:sp>
        <p:nvSpPr>
          <p:cNvPr id="59" name="Shape 59"/>
          <p:cNvSpPr/>
          <p:nvPr/>
        </p:nvSpPr>
        <p:spPr>
          <a:xfrm>
            <a:off x="152400" y="1279525"/>
            <a:ext cx="8832851" cy="0"/>
          </a:xfrm>
          <a:prstGeom prst="line">
            <a:avLst/>
          </a:prstGeom>
          <a:ln w="11430">
            <a:solidFill>
              <a:srgbClr val="7B9899"/>
            </a:solidFill>
            <a:prstDash val="sysDash"/>
            <a:round/>
          </a:ln>
        </p:spPr>
        <p:txBody>
          <a:bodyPr lIns="0" tIns="0" rIns="0" bIns="0"/>
          <a:lstStyle/>
          <a:p>
            <a:pPr lvl="0" defTabSz="457200">
              <a:defRPr sz="1200"/>
            </a:pPr>
            <a:endParaRPr/>
          </a:p>
        </p:txBody>
      </p:sp>
      <p:sp>
        <p:nvSpPr>
          <p:cNvPr id="60" name="Shape 60"/>
          <p:cNvSpPr/>
          <p:nvPr/>
        </p:nvSpPr>
        <p:spPr>
          <a:xfrm>
            <a:off x="152400" y="155575"/>
            <a:ext cx="8832850" cy="6546850"/>
          </a:xfrm>
          <a:prstGeom prst="rect">
            <a:avLst/>
          </a:prstGeom>
          <a:ln>
            <a:solidFill>
              <a:srgbClr val="7B9899"/>
            </a:solidFill>
            <a:miter/>
          </a:ln>
        </p:spPr>
        <p:txBody>
          <a:bodyPr lIns="0" tIns="0" rIns="0" bIns="0" anchor="ctr"/>
          <a:lstStyle/>
          <a:p>
            <a:pPr lvl="0">
              <a:defRPr>
                <a:latin typeface="Arial"/>
                <a:ea typeface="Arial"/>
                <a:cs typeface="Arial"/>
                <a:sym typeface="Arial"/>
              </a:defRPr>
            </a:pPr>
            <a:endParaRPr/>
          </a:p>
        </p:txBody>
      </p:sp>
      <p:sp>
        <p:nvSpPr>
          <p:cNvPr id="61" name="Shape 61"/>
          <p:cNvSpPr/>
          <p:nvPr/>
        </p:nvSpPr>
        <p:spPr>
          <a:xfrm>
            <a:off x="4267175" y="955650"/>
            <a:ext cx="609557" cy="609557"/>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lvl="0" algn="ctr">
              <a:defRPr>
                <a:solidFill>
                  <a:srgbClr val="FFFFFF"/>
                </a:solidFill>
                <a:latin typeface="Georgia"/>
                <a:ea typeface="Georgia"/>
                <a:cs typeface="Georgia"/>
                <a:sym typeface="Georgia"/>
              </a:defRPr>
            </a:pPr>
            <a:endParaRPr/>
          </a:p>
        </p:txBody>
      </p:sp>
      <p:sp>
        <p:nvSpPr>
          <p:cNvPr id="62" name="Shape 62"/>
          <p:cNvSpPr/>
          <p:nvPr/>
        </p:nvSpPr>
        <p:spPr>
          <a:xfrm>
            <a:off x="4362431" y="1050906"/>
            <a:ext cx="419071" cy="420703"/>
          </a:xfrm>
          <a:custGeom>
            <a:avLst/>
            <a:gdLst/>
            <a:ahLst/>
            <a:cxnLst>
              <a:cxn ang="0">
                <a:pos x="wd2" y="hd2"/>
              </a:cxn>
              <a:cxn ang="5400000">
                <a:pos x="wd2" y="hd2"/>
              </a:cxn>
              <a:cxn ang="10800000">
                <a:pos x="wd2" y="hd2"/>
              </a:cxn>
              <a:cxn ang="16200000">
                <a:pos x="wd2" y="hd2"/>
              </a:cxn>
            </a:cxnLst>
            <a:rect l="0" t="0" r="r" b="b"/>
            <a:pathLst>
              <a:path w="19679"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50800" cap="rnd">
            <a:solidFill>
              <a:srgbClr val="7B9899"/>
            </a:solidFill>
          </a:ln>
        </p:spPr>
        <p:txBody>
          <a:bodyPr lIns="0" tIns="0" rIns="0" bIns="0" anchor="ctr"/>
          <a:lstStyle/>
          <a:p>
            <a:pPr lvl="0" algn="ctr">
              <a:defRPr>
                <a:solidFill>
                  <a:srgbClr val="FFFFFF"/>
                </a:solidFill>
                <a:latin typeface="Georgia"/>
                <a:ea typeface="Georgia"/>
                <a:cs typeface="Georgia"/>
                <a:sym typeface="Georgia"/>
              </a:defRPr>
            </a:pPr>
            <a:endParaRPr/>
          </a:p>
        </p:txBody>
      </p:sp>
      <p:sp>
        <p:nvSpPr>
          <p:cNvPr id="63" name="Shape 63"/>
          <p:cNvSpPr>
            <a:spLocks noGrp="1"/>
          </p:cNvSpPr>
          <p:nvPr>
            <p:ph type="body" idx="1"/>
          </p:nvPr>
        </p:nvSpPr>
        <p:spPr>
          <a:xfrm>
            <a:off x="301752" y="987425"/>
            <a:ext cx="4040188" cy="1806126"/>
          </a:xfrm>
          <a:prstGeom prst="rect">
            <a:avLst/>
          </a:prstGeom>
          <a:effectLst>
            <a:outerShdw blurRad="50800" dist="25400" dir="5400000" rotWithShape="0">
              <a:srgbClr val="000000">
                <a:alpha val="35000"/>
              </a:srgbClr>
            </a:outerShdw>
          </a:effectLst>
        </p:spPr>
        <p:txBody>
          <a:bodyPr anchor="ctr"/>
          <a:lstStyle>
            <a:lvl1pPr marL="0" indent="0">
              <a:spcBef>
                <a:spcPts val="500"/>
              </a:spcBef>
              <a:buClrTx/>
              <a:buSzTx/>
              <a:buFontTx/>
              <a:buNone/>
              <a:defRPr sz="2200" b="1">
                <a:solidFill>
                  <a:srgbClr val="FFFFFF"/>
                </a:solidFill>
              </a:defRPr>
            </a:lvl1pPr>
            <a:lvl2pPr marL="0" indent="0">
              <a:spcBef>
                <a:spcPts val="500"/>
              </a:spcBef>
              <a:buClrTx/>
              <a:buSzTx/>
              <a:buFontTx/>
              <a:buNone/>
              <a:defRPr sz="2200" b="1">
                <a:solidFill>
                  <a:srgbClr val="FFFFFF"/>
                </a:solidFill>
              </a:defRPr>
            </a:lvl2pPr>
            <a:lvl3pPr marL="0" indent="0">
              <a:spcBef>
                <a:spcPts val="500"/>
              </a:spcBef>
              <a:buClrTx/>
              <a:buSzTx/>
              <a:buFontTx/>
              <a:buNone/>
              <a:defRPr sz="2200" b="1">
                <a:solidFill>
                  <a:srgbClr val="FFFFFF"/>
                </a:solidFill>
              </a:defRPr>
            </a:lvl3pPr>
            <a:lvl4pPr marL="0" indent="0">
              <a:spcBef>
                <a:spcPts val="500"/>
              </a:spcBef>
              <a:buClrTx/>
              <a:buSzTx/>
              <a:buFontTx/>
              <a:buNone/>
              <a:defRPr sz="2200" b="1">
                <a:solidFill>
                  <a:srgbClr val="FFFFFF"/>
                </a:solidFill>
              </a:defRPr>
            </a:lvl4pPr>
            <a:lvl5pPr marL="0" indent="0">
              <a:spcBef>
                <a:spcPts val="500"/>
              </a:spcBef>
              <a:buClrTx/>
              <a:buSzTx/>
              <a:buFontTx/>
              <a:buNone/>
              <a:defRPr sz="2200" b="1">
                <a:solidFill>
                  <a:srgbClr val="FFFFFF"/>
                </a:solidFill>
              </a:defRPr>
            </a:lvl5pPr>
          </a:lstStyle>
          <a:p>
            <a:pPr lvl="0">
              <a:defRPr sz="1800" b="0">
                <a:solidFill>
                  <a:srgbClr val="000000"/>
                </a:solidFill>
              </a:defRPr>
            </a:pPr>
            <a:r>
              <a:rPr sz="2200" b="1">
                <a:solidFill>
                  <a:srgbClr val="FFFFFF"/>
                </a:solidFill>
              </a:rPr>
              <a:t>Body Level One</a:t>
            </a:r>
          </a:p>
          <a:p>
            <a:pPr lvl="1">
              <a:defRPr sz="1800" b="0">
                <a:solidFill>
                  <a:srgbClr val="000000"/>
                </a:solidFill>
              </a:defRPr>
            </a:pPr>
            <a:r>
              <a:rPr sz="2200" b="1">
                <a:solidFill>
                  <a:srgbClr val="FFFFFF"/>
                </a:solidFill>
              </a:rPr>
              <a:t>Body Level Two</a:t>
            </a:r>
          </a:p>
          <a:p>
            <a:pPr lvl="2">
              <a:defRPr sz="1800" b="0">
                <a:solidFill>
                  <a:srgbClr val="000000"/>
                </a:solidFill>
              </a:defRPr>
            </a:pPr>
            <a:r>
              <a:rPr sz="2200" b="1">
                <a:solidFill>
                  <a:srgbClr val="FFFFFF"/>
                </a:solidFill>
              </a:rPr>
              <a:t>Body Level Three</a:t>
            </a:r>
          </a:p>
          <a:p>
            <a:pPr lvl="3">
              <a:defRPr sz="1800" b="0">
                <a:solidFill>
                  <a:srgbClr val="000000"/>
                </a:solidFill>
              </a:defRPr>
            </a:pPr>
            <a:r>
              <a:rPr sz="2200" b="1">
                <a:solidFill>
                  <a:srgbClr val="FFFFFF"/>
                </a:solidFill>
              </a:rPr>
              <a:t>Body Level Four</a:t>
            </a:r>
          </a:p>
          <a:p>
            <a:pPr lvl="4">
              <a:defRPr sz="1800" b="0">
                <a:solidFill>
                  <a:srgbClr val="000000"/>
                </a:solidFill>
              </a:defRPr>
            </a:pPr>
            <a:r>
              <a:rPr sz="2200" b="1">
                <a:solidFill>
                  <a:srgbClr val="FFFFFF"/>
                </a:solidFill>
              </a:rPr>
              <a:t>Body Level Five</a:t>
            </a:r>
          </a:p>
        </p:txBody>
      </p:sp>
      <p:sp>
        <p:nvSpPr>
          <p:cNvPr id="64" name="Shape 64"/>
          <p:cNvSpPr>
            <a:spLocks noGrp="1"/>
          </p:cNvSpPr>
          <p:nvPr>
            <p:ph type="title"/>
          </p:nvPr>
        </p:nvSpPr>
        <p:spPr>
          <a:prstGeom prst="rect">
            <a:avLst/>
          </a:prstGeom>
        </p:spPr>
        <p:txBody>
          <a:bodyPr/>
          <a:lstStyle/>
          <a:p>
            <a:pPr lvl="0">
              <a:defRPr sz="1800">
                <a:solidFill>
                  <a:srgbClr val="000000"/>
                </a:solidFill>
              </a:defRPr>
            </a:pPr>
            <a:r>
              <a:rPr sz="3300">
                <a:solidFill>
                  <a:srgbClr val="7B9899"/>
                </a:solidFill>
              </a:rPr>
              <a:t>Title Text</a:t>
            </a:r>
          </a:p>
        </p:txBody>
      </p:sp>
      <p:sp>
        <p:nvSpPr>
          <p:cNvPr id="65" name="Shape 65"/>
          <p:cNvSpPr>
            <a:spLocks noGrp="1"/>
          </p:cNvSpPr>
          <p:nvPr>
            <p:ph type="sldNum" sz="quarter" idx="2"/>
          </p:nvPr>
        </p:nvSpPr>
        <p:spPr>
          <a:xfrm>
            <a:off x="4343400" y="572897"/>
            <a:ext cx="457200" cy="313390"/>
          </a:xfrm>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عنوان فقط">
    <p:spTree>
      <p:nvGrpSpPr>
        <p:cNvPr id="1" name=""/>
        <p:cNvGrpSpPr/>
        <p:nvPr/>
      </p:nvGrpSpPr>
      <p:grpSpPr>
        <a:xfrm>
          <a:off x="0" y="0"/>
          <a:ext cx="0" cy="0"/>
          <a:chOff x="0" y="0"/>
          <a:chExt cx="0" cy="0"/>
        </a:xfrm>
      </p:grpSpPr>
      <p:sp>
        <p:nvSpPr>
          <p:cNvPr id="67" name="Shape 67"/>
          <p:cNvSpPr>
            <a:spLocks noGrp="1"/>
          </p:cNvSpPr>
          <p:nvPr>
            <p:ph type="title"/>
          </p:nvPr>
        </p:nvSpPr>
        <p:spPr>
          <a:prstGeom prst="rect">
            <a:avLst/>
          </a:prstGeom>
        </p:spPr>
        <p:txBody>
          <a:bodyPr/>
          <a:lstStyle/>
          <a:p>
            <a:pPr lvl="0">
              <a:defRPr sz="1800">
                <a:solidFill>
                  <a:srgbClr val="000000"/>
                </a:solidFill>
              </a:defRPr>
            </a:pPr>
            <a:r>
              <a:rPr sz="3300">
                <a:solidFill>
                  <a:srgbClr val="7B9899"/>
                </a:solidFill>
              </a:rPr>
              <a:t>Title Text</a:t>
            </a:r>
          </a:p>
        </p:txBody>
      </p:sp>
      <p:sp>
        <p:nvSpPr>
          <p:cNvPr id="68" name="Shape 68"/>
          <p:cNvSpPr>
            <a:spLocks noGrp="1"/>
          </p:cNvSpPr>
          <p:nvPr>
            <p:ph type="sldNum" sz="quarter" idx="2"/>
          </p:nvPr>
        </p:nvSpPr>
        <p:spPr>
          <a:xfrm>
            <a:off x="4343400" y="566547"/>
            <a:ext cx="457200" cy="313390"/>
          </a:xfrm>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فارغ">
    <p:spTree>
      <p:nvGrpSpPr>
        <p:cNvPr id="1" name=""/>
        <p:cNvGrpSpPr/>
        <p:nvPr/>
      </p:nvGrpSpPr>
      <p:grpSpPr>
        <a:xfrm>
          <a:off x="0" y="0"/>
          <a:ext cx="0" cy="0"/>
          <a:chOff x="0" y="0"/>
          <a:chExt cx="0" cy="0"/>
        </a:xfrm>
      </p:grpSpPr>
      <p:sp>
        <p:nvSpPr>
          <p:cNvPr id="70" name="Shape 70"/>
          <p:cNvSpPr/>
          <p:nvPr/>
        </p:nvSpPr>
        <p:spPr>
          <a:xfrm>
            <a:off x="0" y="6705600"/>
            <a:ext cx="9144000" cy="152400"/>
          </a:xfrm>
          <a:prstGeom prst="rect">
            <a:avLst/>
          </a:prstGeom>
          <a:solidFill>
            <a:srgbClr val="FFFFFF"/>
          </a:solidFill>
          <a:ln w="12700">
            <a:miter lim="400000"/>
          </a:ln>
        </p:spPr>
        <p:txBody>
          <a:bodyPr lIns="0" tIns="0" rIns="0" bIns="0" anchor="ctr"/>
          <a:lstStyle/>
          <a:p>
            <a:pPr lvl="0">
              <a:defRPr>
                <a:latin typeface="Arial"/>
                <a:ea typeface="Arial"/>
                <a:cs typeface="Arial"/>
                <a:sym typeface="Arial"/>
              </a:defRPr>
            </a:pPr>
            <a:endParaRPr/>
          </a:p>
        </p:txBody>
      </p:sp>
      <p:sp>
        <p:nvSpPr>
          <p:cNvPr id="71" name="Shape 71"/>
          <p:cNvSpPr/>
          <p:nvPr/>
        </p:nvSpPr>
        <p:spPr>
          <a:xfrm>
            <a:off x="0" y="0"/>
            <a:ext cx="9144000" cy="155575"/>
          </a:xfrm>
          <a:prstGeom prst="rect">
            <a:avLst/>
          </a:prstGeom>
          <a:solidFill>
            <a:srgbClr val="FFFFFF"/>
          </a:solidFill>
          <a:ln w="12700">
            <a:miter lim="400000"/>
          </a:ln>
        </p:spPr>
        <p:txBody>
          <a:bodyPr lIns="0" tIns="0" rIns="0" bIns="0" anchor="ctr"/>
          <a:lstStyle/>
          <a:p>
            <a:pPr lvl="0">
              <a:defRPr>
                <a:latin typeface="Arial"/>
                <a:ea typeface="Arial"/>
                <a:cs typeface="Arial"/>
                <a:sym typeface="Arial"/>
              </a:defRPr>
            </a:pPr>
            <a:endParaRPr/>
          </a:p>
        </p:txBody>
      </p:sp>
      <p:sp>
        <p:nvSpPr>
          <p:cNvPr id="72" name="Shape 72"/>
          <p:cNvSpPr/>
          <p:nvPr/>
        </p:nvSpPr>
        <p:spPr>
          <a:xfrm>
            <a:off x="8991600" y="0"/>
            <a:ext cx="152400" cy="6858000"/>
          </a:xfrm>
          <a:prstGeom prst="rect">
            <a:avLst/>
          </a:prstGeom>
          <a:solidFill>
            <a:srgbClr val="FFFFFF"/>
          </a:solidFill>
          <a:ln w="12700">
            <a:miter lim="400000"/>
          </a:ln>
        </p:spPr>
        <p:txBody>
          <a:bodyPr lIns="0" tIns="0" rIns="0" bIns="0" anchor="ctr"/>
          <a:lstStyle/>
          <a:p>
            <a:pPr lvl="0">
              <a:defRPr>
                <a:latin typeface="Arial"/>
                <a:ea typeface="Arial"/>
                <a:cs typeface="Arial"/>
                <a:sym typeface="Arial"/>
              </a:defRPr>
            </a:pPr>
            <a:endParaRPr/>
          </a:p>
        </p:txBody>
      </p:sp>
      <p:sp>
        <p:nvSpPr>
          <p:cNvPr id="73" name="Shape 73"/>
          <p:cNvSpPr/>
          <p:nvPr/>
        </p:nvSpPr>
        <p:spPr>
          <a:xfrm>
            <a:off x="0" y="0"/>
            <a:ext cx="152400" cy="6858000"/>
          </a:xfrm>
          <a:prstGeom prst="rect">
            <a:avLst/>
          </a:prstGeom>
          <a:solidFill>
            <a:srgbClr val="FFFFFF"/>
          </a:solidFill>
          <a:ln w="12700">
            <a:miter lim="400000"/>
          </a:ln>
        </p:spPr>
        <p:txBody>
          <a:bodyPr lIns="0" tIns="0" rIns="0" bIns="0" anchor="ctr"/>
          <a:lstStyle/>
          <a:p>
            <a:pPr lvl="0">
              <a:defRPr>
                <a:latin typeface="Arial"/>
                <a:ea typeface="Arial"/>
                <a:cs typeface="Arial"/>
                <a:sym typeface="Arial"/>
              </a:defRPr>
            </a:pPr>
            <a:endParaRPr/>
          </a:p>
        </p:txBody>
      </p:sp>
      <p:sp>
        <p:nvSpPr>
          <p:cNvPr id="74" name="Shape 74"/>
          <p:cNvSpPr/>
          <p:nvPr/>
        </p:nvSpPr>
        <p:spPr>
          <a:xfrm>
            <a:off x="146050" y="6391275"/>
            <a:ext cx="8832850" cy="309565"/>
          </a:xfrm>
          <a:prstGeom prst="rect">
            <a:avLst/>
          </a:prstGeom>
          <a:solidFill>
            <a:srgbClr val="8CADAE"/>
          </a:solidFill>
          <a:ln w="12700">
            <a:miter lim="400000"/>
          </a:ln>
        </p:spPr>
        <p:txBody>
          <a:bodyPr lIns="0" tIns="0" rIns="0" bIns="0" anchor="ctr"/>
          <a:lstStyle/>
          <a:p>
            <a:pPr lvl="0">
              <a:defRPr>
                <a:latin typeface="Arial"/>
                <a:ea typeface="Arial"/>
                <a:cs typeface="Arial"/>
                <a:sym typeface="Arial"/>
              </a:defRPr>
            </a:pPr>
            <a:endParaRPr/>
          </a:p>
        </p:txBody>
      </p:sp>
      <p:sp>
        <p:nvSpPr>
          <p:cNvPr id="75" name="Shape 75"/>
          <p:cNvSpPr/>
          <p:nvPr/>
        </p:nvSpPr>
        <p:spPr>
          <a:xfrm>
            <a:off x="152400" y="158750"/>
            <a:ext cx="8832850" cy="6546850"/>
          </a:xfrm>
          <a:prstGeom prst="rect">
            <a:avLst/>
          </a:prstGeom>
          <a:ln>
            <a:solidFill>
              <a:srgbClr val="7B9899"/>
            </a:solidFill>
            <a:miter/>
          </a:ln>
        </p:spPr>
        <p:txBody>
          <a:bodyPr lIns="0" tIns="0" rIns="0" bIns="0" anchor="ctr"/>
          <a:lstStyle/>
          <a:p>
            <a:pPr lvl="0">
              <a:defRPr>
                <a:latin typeface="Arial"/>
                <a:ea typeface="Arial"/>
                <a:cs typeface="Arial"/>
                <a:sym typeface="Arial"/>
              </a:defRPr>
            </a:pPr>
            <a:endParaRPr/>
          </a:p>
        </p:txBody>
      </p:sp>
      <p:sp>
        <p:nvSpPr>
          <p:cNvPr id="76" name="Shape 76"/>
          <p:cNvSpPr>
            <a:spLocks noGrp="1"/>
          </p:cNvSpPr>
          <p:nvPr>
            <p:ph type="sldNum" sz="quarter" idx="2"/>
          </p:nvPr>
        </p:nvSpPr>
        <p:spPr>
          <a:xfrm>
            <a:off x="4267200" y="5854508"/>
            <a:ext cx="609600" cy="313390"/>
          </a:xfrm>
          <a:prstGeom prst="rect">
            <a:avLst/>
          </a:prstGeom>
        </p:spPr>
        <p:txBody>
          <a:bodyPr/>
          <a:lstStyle>
            <a:lvl1pPr>
              <a:defRPr>
                <a:solidFill>
                  <a:srgbClr val="FFFFFF"/>
                </a:solidFill>
              </a:defRPr>
            </a:lvl1pPr>
          </a:lstStyle>
          <a:p>
            <a:pPr lvl="0"/>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محتوى ذو تسمية توضيحية">
    <p:spTree>
      <p:nvGrpSpPr>
        <p:cNvPr id="1" name=""/>
        <p:cNvGrpSpPr/>
        <p:nvPr/>
      </p:nvGrpSpPr>
      <p:grpSpPr>
        <a:xfrm>
          <a:off x="0" y="0"/>
          <a:ext cx="0" cy="0"/>
          <a:chOff x="0" y="0"/>
          <a:chExt cx="0" cy="0"/>
        </a:xfrm>
      </p:grpSpPr>
      <p:sp>
        <p:nvSpPr>
          <p:cNvPr id="78" name="Shape 78"/>
          <p:cNvSpPr/>
          <p:nvPr/>
        </p:nvSpPr>
        <p:spPr>
          <a:xfrm>
            <a:off x="152400" y="152400"/>
            <a:ext cx="8832850" cy="304800"/>
          </a:xfrm>
          <a:prstGeom prst="rect">
            <a:avLst/>
          </a:prstGeom>
          <a:solidFill>
            <a:srgbClr val="8CADAE"/>
          </a:solidFill>
          <a:ln w="12700">
            <a:miter lim="400000"/>
          </a:ln>
        </p:spPr>
        <p:txBody>
          <a:bodyPr lIns="0" tIns="0" rIns="0" bIns="0" anchor="ctr"/>
          <a:lstStyle/>
          <a:p>
            <a:pPr lvl="0">
              <a:defRPr>
                <a:latin typeface="Arial"/>
                <a:ea typeface="Arial"/>
                <a:cs typeface="Arial"/>
                <a:sym typeface="Arial"/>
              </a:defRPr>
            </a:pPr>
            <a:endParaRPr/>
          </a:p>
        </p:txBody>
      </p:sp>
      <p:sp>
        <p:nvSpPr>
          <p:cNvPr id="79" name="Shape 79"/>
          <p:cNvSpPr/>
          <p:nvPr/>
        </p:nvSpPr>
        <p:spPr>
          <a:xfrm>
            <a:off x="0" y="6705600"/>
            <a:ext cx="9144000" cy="152400"/>
          </a:xfrm>
          <a:prstGeom prst="rect">
            <a:avLst/>
          </a:prstGeom>
          <a:solidFill>
            <a:srgbClr val="FFFFFF"/>
          </a:solidFill>
          <a:ln w="12700">
            <a:miter lim="400000"/>
          </a:ln>
        </p:spPr>
        <p:txBody>
          <a:bodyPr lIns="0" tIns="0" rIns="0" bIns="0" anchor="ctr"/>
          <a:lstStyle/>
          <a:p>
            <a:pPr lvl="0">
              <a:defRPr>
                <a:latin typeface="Arial"/>
                <a:ea typeface="Arial"/>
                <a:cs typeface="Arial"/>
                <a:sym typeface="Arial"/>
              </a:defRPr>
            </a:pPr>
            <a:endParaRPr/>
          </a:p>
        </p:txBody>
      </p:sp>
      <p:sp>
        <p:nvSpPr>
          <p:cNvPr id="80" name="Shape 80"/>
          <p:cNvSpPr/>
          <p:nvPr/>
        </p:nvSpPr>
        <p:spPr>
          <a:xfrm>
            <a:off x="8991600" y="0"/>
            <a:ext cx="152400" cy="6858000"/>
          </a:xfrm>
          <a:prstGeom prst="rect">
            <a:avLst/>
          </a:prstGeom>
          <a:solidFill>
            <a:srgbClr val="FFFFFF"/>
          </a:solidFill>
          <a:ln w="12700">
            <a:miter lim="400000"/>
          </a:ln>
        </p:spPr>
        <p:txBody>
          <a:bodyPr lIns="0" tIns="0" rIns="0" bIns="0" anchor="ctr"/>
          <a:lstStyle/>
          <a:p>
            <a:pPr lvl="0">
              <a:defRPr>
                <a:latin typeface="Arial"/>
                <a:ea typeface="Arial"/>
                <a:cs typeface="Arial"/>
                <a:sym typeface="Arial"/>
              </a:defRPr>
            </a:pPr>
            <a:endParaRPr/>
          </a:p>
        </p:txBody>
      </p:sp>
      <p:sp>
        <p:nvSpPr>
          <p:cNvPr id="81" name="Shape 81"/>
          <p:cNvSpPr/>
          <p:nvPr/>
        </p:nvSpPr>
        <p:spPr>
          <a:xfrm>
            <a:off x="0" y="0"/>
            <a:ext cx="9144000" cy="119063"/>
          </a:xfrm>
          <a:prstGeom prst="rect">
            <a:avLst/>
          </a:prstGeom>
          <a:solidFill>
            <a:srgbClr val="FFFFFF"/>
          </a:solidFill>
          <a:ln w="12700">
            <a:miter lim="400000"/>
          </a:ln>
        </p:spPr>
        <p:txBody>
          <a:bodyPr lIns="0" tIns="0" rIns="0" bIns="0" anchor="ctr"/>
          <a:lstStyle/>
          <a:p>
            <a:pPr lvl="0">
              <a:defRPr>
                <a:latin typeface="Arial"/>
                <a:ea typeface="Arial"/>
                <a:cs typeface="Arial"/>
                <a:sym typeface="Arial"/>
              </a:defRPr>
            </a:pPr>
            <a:endParaRPr/>
          </a:p>
        </p:txBody>
      </p:sp>
      <p:sp>
        <p:nvSpPr>
          <p:cNvPr id="82" name="Shape 82"/>
          <p:cNvSpPr/>
          <p:nvPr/>
        </p:nvSpPr>
        <p:spPr>
          <a:xfrm>
            <a:off x="0" y="0"/>
            <a:ext cx="152400" cy="6858000"/>
          </a:xfrm>
          <a:prstGeom prst="rect">
            <a:avLst/>
          </a:prstGeom>
          <a:solidFill>
            <a:srgbClr val="FFFFFF"/>
          </a:solidFill>
          <a:ln w="12700">
            <a:miter lim="400000"/>
          </a:ln>
        </p:spPr>
        <p:txBody>
          <a:bodyPr lIns="0" tIns="0" rIns="0" bIns="0" anchor="ctr"/>
          <a:lstStyle/>
          <a:p>
            <a:pPr lvl="0">
              <a:defRPr>
                <a:latin typeface="Arial"/>
                <a:ea typeface="Arial"/>
                <a:cs typeface="Arial"/>
                <a:sym typeface="Arial"/>
              </a:defRPr>
            </a:pPr>
            <a:endParaRPr/>
          </a:p>
        </p:txBody>
      </p:sp>
      <p:sp>
        <p:nvSpPr>
          <p:cNvPr id="83" name="Shape 83"/>
          <p:cNvSpPr/>
          <p:nvPr/>
        </p:nvSpPr>
        <p:spPr>
          <a:xfrm>
            <a:off x="152400" y="609600"/>
            <a:ext cx="2743200" cy="5867400"/>
          </a:xfrm>
          <a:prstGeom prst="rect">
            <a:avLst/>
          </a:prstGeom>
          <a:solidFill>
            <a:srgbClr val="D16349"/>
          </a:solidFill>
          <a:ln w="12700">
            <a:miter lim="400000"/>
          </a:ln>
        </p:spPr>
        <p:txBody>
          <a:bodyPr lIns="0" tIns="0" rIns="0" bIns="0" anchor="ctr"/>
          <a:lstStyle/>
          <a:p>
            <a:pPr lvl="0" algn="ctr">
              <a:defRPr>
                <a:solidFill>
                  <a:srgbClr val="FFFFFF"/>
                </a:solidFill>
                <a:latin typeface="Georgia"/>
                <a:ea typeface="Georgia"/>
                <a:cs typeface="Georgia"/>
                <a:sym typeface="Georgia"/>
              </a:defRPr>
            </a:pPr>
            <a:endParaRPr/>
          </a:p>
        </p:txBody>
      </p:sp>
      <p:sp>
        <p:nvSpPr>
          <p:cNvPr id="84" name="Shape 84"/>
          <p:cNvSpPr/>
          <p:nvPr/>
        </p:nvSpPr>
        <p:spPr>
          <a:xfrm>
            <a:off x="152400" y="152400"/>
            <a:ext cx="8832850" cy="6546850"/>
          </a:xfrm>
          <a:prstGeom prst="rect">
            <a:avLst/>
          </a:prstGeom>
          <a:ln>
            <a:solidFill>
              <a:srgbClr val="7B9899"/>
            </a:solidFill>
            <a:miter/>
          </a:ln>
        </p:spPr>
        <p:txBody>
          <a:bodyPr lIns="0" tIns="0" rIns="0" bIns="0" anchor="ctr"/>
          <a:lstStyle/>
          <a:p>
            <a:pPr lvl="0">
              <a:defRPr>
                <a:latin typeface="Arial"/>
                <a:ea typeface="Arial"/>
                <a:cs typeface="Arial"/>
                <a:sym typeface="Arial"/>
              </a:defRPr>
            </a:pPr>
            <a:endParaRPr/>
          </a:p>
        </p:txBody>
      </p:sp>
      <p:sp>
        <p:nvSpPr>
          <p:cNvPr id="85" name="Shape 85"/>
          <p:cNvSpPr/>
          <p:nvPr/>
        </p:nvSpPr>
        <p:spPr>
          <a:xfrm>
            <a:off x="152400" y="533400"/>
            <a:ext cx="8832851" cy="0"/>
          </a:xfrm>
          <a:prstGeom prst="line">
            <a:avLst/>
          </a:prstGeom>
          <a:ln w="11430">
            <a:solidFill>
              <a:srgbClr val="7B9899"/>
            </a:solidFill>
            <a:prstDash val="sysDash"/>
            <a:round/>
          </a:ln>
        </p:spPr>
        <p:txBody>
          <a:bodyPr lIns="0" tIns="0" rIns="0" bIns="0"/>
          <a:lstStyle/>
          <a:p>
            <a:pPr lvl="0" defTabSz="457200">
              <a:defRPr sz="1200"/>
            </a:pPr>
            <a:endParaRPr/>
          </a:p>
        </p:txBody>
      </p:sp>
      <p:sp>
        <p:nvSpPr>
          <p:cNvPr id="86" name="Shape 86"/>
          <p:cNvSpPr/>
          <p:nvPr/>
        </p:nvSpPr>
        <p:spPr>
          <a:xfrm>
            <a:off x="1295375" y="228575"/>
            <a:ext cx="609557" cy="609557"/>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lvl="0" algn="ctr">
              <a:defRPr>
                <a:solidFill>
                  <a:srgbClr val="FFFFFF"/>
                </a:solidFill>
                <a:latin typeface="Georgia"/>
                <a:ea typeface="Georgia"/>
                <a:cs typeface="Georgia"/>
                <a:sym typeface="Georgia"/>
              </a:defRPr>
            </a:pPr>
            <a:endParaRPr/>
          </a:p>
        </p:txBody>
      </p:sp>
      <p:sp>
        <p:nvSpPr>
          <p:cNvPr id="87" name="Shape 87"/>
          <p:cNvSpPr/>
          <p:nvPr/>
        </p:nvSpPr>
        <p:spPr>
          <a:xfrm>
            <a:off x="1390631" y="323831"/>
            <a:ext cx="419074" cy="41907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50800" cap="rnd">
            <a:solidFill>
              <a:srgbClr val="7B9899"/>
            </a:solidFill>
          </a:ln>
        </p:spPr>
        <p:txBody>
          <a:bodyPr lIns="0" tIns="0" rIns="0" bIns="0" anchor="ctr"/>
          <a:lstStyle/>
          <a:p>
            <a:pPr lvl="0" algn="ctr">
              <a:defRPr>
                <a:solidFill>
                  <a:srgbClr val="FFFFFF"/>
                </a:solidFill>
                <a:latin typeface="Georgia"/>
                <a:ea typeface="Georgia"/>
                <a:cs typeface="Georgia"/>
                <a:sym typeface="Georgia"/>
              </a:defRPr>
            </a:pPr>
            <a:endParaRPr/>
          </a:p>
        </p:txBody>
      </p:sp>
      <p:sp>
        <p:nvSpPr>
          <p:cNvPr id="88" name="Shape 88"/>
          <p:cNvSpPr/>
          <p:nvPr/>
        </p:nvSpPr>
        <p:spPr>
          <a:xfrm>
            <a:off x="149225" y="6388100"/>
            <a:ext cx="8832850" cy="309565"/>
          </a:xfrm>
          <a:prstGeom prst="rect">
            <a:avLst/>
          </a:prstGeom>
          <a:solidFill>
            <a:srgbClr val="8CADAE"/>
          </a:solidFill>
          <a:ln w="12700">
            <a:miter lim="400000"/>
          </a:ln>
        </p:spPr>
        <p:txBody>
          <a:bodyPr lIns="0" tIns="0" rIns="0" bIns="0" anchor="ctr"/>
          <a:lstStyle/>
          <a:p>
            <a:pPr lvl="0">
              <a:defRPr>
                <a:latin typeface="Arial"/>
                <a:ea typeface="Arial"/>
                <a:cs typeface="Arial"/>
                <a:sym typeface="Arial"/>
              </a:defRPr>
            </a:pPr>
            <a:endParaRPr/>
          </a:p>
        </p:txBody>
      </p:sp>
      <p:sp>
        <p:nvSpPr>
          <p:cNvPr id="89" name="Shape 89"/>
          <p:cNvSpPr>
            <a:spLocks noGrp="1"/>
          </p:cNvSpPr>
          <p:nvPr>
            <p:ph type="title"/>
          </p:nvPr>
        </p:nvSpPr>
        <p:spPr>
          <a:xfrm>
            <a:off x="381000" y="0"/>
            <a:ext cx="2362200" cy="1905000"/>
          </a:xfrm>
          <a:prstGeom prst="rect">
            <a:avLst/>
          </a:prstGeom>
        </p:spPr>
        <p:txBody>
          <a:bodyPr/>
          <a:lstStyle>
            <a:lvl1pPr algn="l">
              <a:defRPr sz="2200" b="1">
                <a:solidFill>
                  <a:srgbClr val="FFFFFF"/>
                </a:solidFill>
              </a:defRPr>
            </a:lvl1pPr>
          </a:lstStyle>
          <a:p>
            <a:pPr lvl="0">
              <a:defRPr sz="1800" b="0">
                <a:solidFill>
                  <a:srgbClr val="000000"/>
                </a:solidFill>
              </a:defRPr>
            </a:pPr>
            <a:r>
              <a:rPr sz="2200" b="1">
                <a:solidFill>
                  <a:srgbClr val="FFFFFF"/>
                </a:solidFill>
              </a:rPr>
              <a:t>Title Text</a:t>
            </a:r>
          </a:p>
        </p:txBody>
      </p:sp>
      <p:sp>
        <p:nvSpPr>
          <p:cNvPr id="90" name="Shape 90"/>
          <p:cNvSpPr>
            <a:spLocks noGrp="1"/>
          </p:cNvSpPr>
          <p:nvPr>
            <p:ph type="body" idx="1"/>
          </p:nvPr>
        </p:nvSpPr>
        <p:spPr>
          <a:xfrm>
            <a:off x="381000" y="1981200"/>
            <a:ext cx="2362200" cy="4876800"/>
          </a:xfrm>
          <a:prstGeom prst="rect">
            <a:avLst/>
          </a:prstGeom>
        </p:spPr>
        <p:txBody>
          <a:bodyPr/>
          <a:lstStyle>
            <a:lvl1pPr marL="0" indent="0">
              <a:spcBef>
                <a:spcPts val="1000"/>
              </a:spcBef>
              <a:buClrTx/>
              <a:buSzTx/>
              <a:buFontTx/>
              <a:buNone/>
              <a:defRPr sz="1600">
                <a:solidFill>
                  <a:srgbClr val="FFFFFF"/>
                </a:solidFill>
              </a:defRPr>
            </a:lvl1pPr>
            <a:lvl2pPr marL="0" indent="0">
              <a:spcBef>
                <a:spcPts val="1000"/>
              </a:spcBef>
              <a:buClrTx/>
              <a:buSzTx/>
              <a:buFontTx/>
              <a:buNone/>
              <a:defRPr sz="1600">
                <a:solidFill>
                  <a:srgbClr val="FFFFFF"/>
                </a:solidFill>
              </a:defRPr>
            </a:lvl2pPr>
            <a:lvl3pPr marL="0" indent="0">
              <a:spcBef>
                <a:spcPts val="1000"/>
              </a:spcBef>
              <a:buClrTx/>
              <a:buSzTx/>
              <a:buFontTx/>
              <a:buNone/>
              <a:defRPr sz="1600">
                <a:solidFill>
                  <a:srgbClr val="FFFFFF"/>
                </a:solidFill>
              </a:defRPr>
            </a:lvl3pPr>
            <a:lvl4pPr marL="0" indent="0">
              <a:spcBef>
                <a:spcPts val="1000"/>
              </a:spcBef>
              <a:buClrTx/>
              <a:buSzTx/>
              <a:buFontTx/>
              <a:buNone/>
              <a:defRPr sz="1600">
                <a:solidFill>
                  <a:srgbClr val="FFFFFF"/>
                </a:solidFill>
              </a:defRPr>
            </a:lvl4pPr>
            <a:lvl5pPr marL="0" indent="0">
              <a:spcBef>
                <a:spcPts val="1000"/>
              </a:spcBef>
              <a:buClrTx/>
              <a:buSzTx/>
              <a:buFontTx/>
              <a:buNone/>
              <a:defRPr sz="1600">
                <a:solidFill>
                  <a:srgbClr val="FFFFFF"/>
                </a:solidFill>
              </a:defRPr>
            </a:lvl5pPr>
          </a:lstStyle>
          <a:p>
            <a:pPr lvl="0">
              <a:defRPr sz="1800">
                <a:solidFill>
                  <a:srgbClr val="000000"/>
                </a:solidFill>
              </a:defRPr>
            </a:pPr>
            <a:r>
              <a:rPr sz="1600">
                <a:solidFill>
                  <a:srgbClr val="FFFFFF"/>
                </a:solidFill>
              </a:rPr>
              <a:t>Body Level One</a:t>
            </a:r>
          </a:p>
          <a:p>
            <a:pPr lvl="1">
              <a:defRPr sz="1800">
                <a:solidFill>
                  <a:srgbClr val="000000"/>
                </a:solidFill>
              </a:defRPr>
            </a:pPr>
            <a:r>
              <a:rPr sz="1600">
                <a:solidFill>
                  <a:srgbClr val="FFFFFF"/>
                </a:solidFill>
              </a:rPr>
              <a:t>Body Level Two</a:t>
            </a:r>
          </a:p>
          <a:p>
            <a:pPr lvl="2">
              <a:defRPr sz="1800">
                <a:solidFill>
                  <a:srgbClr val="000000"/>
                </a:solidFill>
              </a:defRPr>
            </a:pPr>
            <a:r>
              <a:rPr sz="1600">
                <a:solidFill>
                  <a:srgbClr val="FFFFFF"/>
                </a:solidFill>
              </a:rPr>
              <a:t>Body Level Three</a:t>
            </a:r>
          </a:p>
          <a:p>
            <a:pPr lvl="3">
              <a:defRPr sz="1800">
                <a:solidFill>
                  <a:srgbClr val="000000"/>
                </a:solidFill>
              </a:defRPr>
            </a:pPr>
            <a:r>
              <a:rPr sz="1600">
                <a:solidFill>
                  <a:srgbClr val="FFFFFF"/>
                </a:solidFill>
              </a:rPr>
              <a:t>Body Level Four</a:t>
            </a:r>
          </a:p>
          <a:p>
            <a:pPr lvl="4">
              <a:defRPr sz="1800">
                <a:solidFill>
                  <a:srgbClr val="000000"/>
                </a:solidFill>
              </a:defRPr>
            </a:pPr>
            <a:r>
              <a:rPr sz="1600">
                <a:solidFill>
                  <a:srgbClr val="FFFFFF"/>
                </a:solidFill>
              </a:rPr>
              <a:t>Body Level Five</a:t>
            </a:r>
          </a:p>
        </p:txBody>
      </p:sp>
      <p:sp>
        <p:nvSpPr>
          <p:cNvPr id="91" name="Shape 91"/>
          <p:cNvSpPr>
            <a:spLocks noGrp="1"/>
          </p:cNvSpPr>
          <p:nvPr>
            <p:ph type="sldNum" sz="quarter" idx="2"/>
          </p:nvPr>
        </p:nvSpPr>
        <p:spPr>
          <a:xfrm>
            <a:off x="1371600" y="-157354"/>
            <a:ext cx="457200" cy="313391"/>
          </a:xfrm>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صورة ذو تسمية توضيحية">
    <p:spTree>
      <p:nvGrpSpPr>
        <p:cNvPr id="1" name=""/>
        <p:cNvGrpSpPr/>
        <p:nvPr/>
      </p:nvGrpSpPr>
      <p:grpSpPr>
        <a:xfrm>
          <a:off x="0" y="0"/>
          <a:ext cx="0" cy="0"/>
          <a:chOff x="0" y="0"/>
          <a:chExt cx="0" cy="0"/>
        </a:xfrm>
      </p:grpSpPr>
      <p:sp>
        <p:nvSpPr>
          <p:cNvPr id="93" name="Shape 93"/>
          <p:cNvSpPr/>
          <p:nvPr/>
        </p:nvSpPr>
        <p:spPr>
          <a:xfrm>
            <a:off x="152400" y="533400"/>
            <a:ext cx="8832851" cy="0"/>
          </a:xfrm>
          <a:prstGeom prst="line">
            <a:avLst/>
          </a:prstGeom>
          <a:ln w="11430">
            <a:solidFill>
              <a:srgbClr val="7B9899"/>
            </a:solidFill>
            <a:prstDash val="sysDash"/>
            <a:round/>
          </a:ln>
        </p:spPr>
        <p:txBody>
          <a:bodyPr lIns="0" tIns="0" rIns="0" bIns="0"/>
          <a:lstStyle/>
          <a:p>
            <a:pPr lvl="0" defTabSz="457200">
              <a:defRPr sz="1200"/>
            </a:pPr>
            <a:endParaRPr/>
          </a:p>
        </p:txBody>
      </p:sp>
      <p:sp>
        <p:nvSpPr>
          <p:cNvPr id="94" name="Shape 94"/>
          <p:cNvSpPr/>
          <p:nvPr/>
        </p:nvSpPr>
        <p:spPr>
          <a:xfrm>
            <a:off x="0" y="6705600"/>
            <a:ext cx="9144000" cy="152400"/>
          </a:xfrm>
          <a:prstGeom prst="rect">
            <a:avLst/>
          </a:prstGeom>
          <a:solidFill>
            <a:srgbClr val="FFFFFF"/>
          </a:solidFill>
          <a:ln w="12700">
            <a:miter lim="400000"/>
          </a:ln>
        </p:spPr>
        <p:txBody>
          <a:bodyPr lIns="0" tIns="0" rIns="0" bIns="0" anchor="ctr"/>
          <a:lstStyle/>
          <a:p>
            <a:pPr lvl="0">
              <a:defRPr>
                <a:latin typeface="Arial"/>
                <a:ea typeface="Arial"/>
                <a:cs typeface="Arial"/>
                <a:sym typeface="Arial"/>
              </a:defRPr>
            </a:pPr>
            <a:endParaRPr/>
          </a:p>
        </p:txBody>
      </p:sp>
      <p:sp>
        <p:nvSpPr>
          <p:cNvPr id="95" name="Shape 95"/>
          <p:cNvSpPr/>
          <p:nvPr/>
        </p:nvSpPr>
        <p:spPr>
          <a:xfrm>
            <a:off x="8991600" y="0"/>
            <a:ext cx="152400" cy="6858000"/>
          </a:xfrm>
          <a:prstGeom prst="rect">
            <a:avLst/>
          </a:prstGeom>
          <a:solidFill>
            <a:srgbClr val="FFFFFF"/>
          </a:solidFill>
          <a:ln w="12700">
            <a:miter lim="400000"/>
          </a:ln>
        </p:spPr>
        <p:txBody>
          <a:bodyPr lIns="0" tIns="0" rIns="0" bIns="0" anchor="ctr"/>
          <a:lstStyle/>
          <a:p>
            <a:pPr lvl="0">
              <a:defRPr>
                <a:latin typeface="Arial"/>
                <a:ea typeface="Arial"/>
                <a:cs typeface="Arial"/>
                <a:sym typeface="Arial"/>
              </a:defRPr>
            </a:pPr>
            <a:endParaRPr/>
          </a:p>
        </p:txBody>
      </p:sp>
      <p:sp>
        <p:nvSpPr>
          <p:cNvPr id="96" name="Shape 96"/>
          <p:cNvSpPr/>
          <p:nvPr/>
        </p:nvSpPr>
        <p:spPr>
          <a:xfrm>
            <a:off x="0" y="0"/>
            <a:ext cx="9144000" cy="152400"/>
          </a:xfrm>
          <a:prstGeom prst="rect">
            <a:avLst/>
          </a:prstGeom>
          <a:solidFill>
            <a:srgbClr val="FFFFFF"/>
          </a:solidFill>
          <a:ln w="12700">
            <a:miter lim="400000"/>
          </a:ln>
        </p:spPr>
        <p:txBody>
          <a:bodyPr lIns="0" tIns="0" rIns="0" bIns="0" anchor="ctr"/>
          <a:lstStyle/>
          <a:p>
            <a:pPr lvl="0">
              <a:defRPr>
                <a:latin typeface="Arial"/>
                <a:ea typeface="Arial"/>
                <a:cs typeface="Arial"/>
                <a:sym typeface="Arial"/>
              </a:defRPr>
            </a:pPr>
            <a:endParaRPr/>
          </a:p>
        </p:txBody>
      </p:sp>
      <p:sp>
        <p:nvSpPr>
          <p:cNvPr id="97" name="Shape 97"/>
          <p:cNvSpPr/>
          <p:nvPr/>
        </p:nvSpPr>
        <p:spPr>
          <a:xfrm>
            <a:off x="0" y="0"/>
            <a:ext cx="152400" cy="6858000"/>
          </a:xfrm>
          <a:prstGeom prst="rect">
            <a:avLst/>
          </a:prstGeom>
          <a:solidFill>
            <a:srgbClr val="FFFFFF"/>
          </a:solidFill>
          <a:ln w="12700">
            <a:miter lim="400000"/>
          </a:ln>
        </p:spPr>
        <p:txBody>
          <a:bodyPr lIns="0" tIns="0" rIns="0" bIns="0" anchor="ctr"/>
          <a:lstStyle/>
          <a:p>
            <a:pPr lvl="0">
              <a:defRPr>
                <a:latin typeface="Arial"/>
                <a:ea typeface="Arial"/>
                <a:cs typeface="Arial"/>
                <a:sym typeface="Arial"/>
              </a:defRPr>
            </a:pPr>
            <a:endParaRPr/>
          </a:p>
        </p:txBody>
      </p:sp>
      <p:sp>
        <p:nvSpPr>
          <p:cNvPr id="98" name="Shape 98"/>
          <p:cNvSpPr/>
          <p:nvPr/>
        </p:nvSpPr>
        <p:spPr>
          <a:xfrm>
            <a:off x="152400" y="152400"/>
            <a:ext cx="8832850" cy="301625"/>
          </a:xfrm>
          <a:prstGeom prst="rect">
            <a:avLst/>
          </a:prstGeom>
          <a:solidFill>
            <a:srgbClr val="8CADAE"/>
          </a:solidFill>
          <a:ln w="12700">
            <a:miter lim="400000"/>
          </a:ln>
        </p:spPr>
        <p:txBody>
          <a:bodyPr lIns="0" tIns="0" rIns="0" bIns="0" anchor="ctr"/>
          <a:lstStyle/>
          <a:p>
            <a:pPr lvl="0">
              <a:defRPr>
                <a:latin typeface="Arial"/>
                <a:ea typeface="Arial"/>
                <a:cs typeface="Arial"/>
                <a:sym typeface="Arial"/>
              </a:defRPr>
            </a:pPr>
            <a:endParaRPr/>
          </a:p>
        </p:txBody>
      </p:sp>
      <p:sp>
        <p:nvSpPr>
          <p:cNvPr id="99" name="Shape 99"/>
          <p:cNvSpPr/>
          <p:nvPr/>
        </p:nvSpPr>
        <p:spPr>
          <a:xfrm>
            <a:off x="152400" y="609600"/>
            <a:ext cx="2743200" cy="5867400"/>
          </a:xfrm>
          <a:prstGeom prst="rect">
            <a:avLst/>
          </a:prstGeom>
          <a:solidFill>
            <a:srgbClr val="D16349"/>
          </a:solidFill>
          <a:ln w="12700">
            <a:miter lim="400000"/>
          </a:ln>
        </p:spPr>
        <p:txBody>
          <a:bodyPr lIns="0" tIns="0" rIns="0" bIns="0" anchor="ctr"/>
          <a:lstStyle/>
          <a:p>
            <a:pPr lvl="0" algn="ctr">
              <a:defRPr>
                <a:solidFill>
                  <a:srgbClr val="FFFFFF"/>
                </a:solidFill>
                <a:latin typeface="Georgia"/>
                <a:ea typeface="Georgia"/>
                <a:cs typeface="Georgia"/>
                <a:sym typeface="Georgia"/>
              </a:defRPr>
            </a:pPr>
            <a:endParaRPr/>
          </a:p>
        </p:txBody>
      </p:sp>
      <p:sp>
        <p:nvSpPr>
          <p:cNvPr id="100" name="Shape 100"/>
          <p:cNvSpPr/>
          <p:nvPr/>
        </p:nvSpPr>
        <p:spPr>
          <a:xfrm>
            <a:off x="152400" y="155575"/>
            <a:ext cx="8832850" cy="6546850"/>
          </a:xfrm>
          <a:prstGeom prst="rect">
            <a:avLst/>
          </a:prstGeom>
          <a:ln>
            <a:solidFill>
              <a:srgbClr val="7B9899"/>
            </a:solidFill>
            <a:miter/>
          </a:ln>
        </p:spPr>
        <p:txBody>
          <a:bodyPr lIns="0" tIns="0" rIns="0" bIns="0" anchor="ctr"/>
          <a:lstStyle/>
          <a:p>
            <a:pPr lvl="0">
              <a:defRPr>
                <a:latin typeface="Arial"/>
                <a:ea typeface="Arial"/>
                <a:cs typeface="Arial"/>
                <a:sym typeface="Arial"/>
              </a:defRPr>
            </a:pPr>
            <a:endParaRPr/>
          </a:p>
        </p:txBody>
      </p:sp>
      <p:sp>
        <p:nvSpPr>
          <p:cNvPr id="101" name="Shape 101"/>
          <p:cNvSpPr/>
          <p:nvPr/>
        </p:nvSpPr>
        <p:spPr>
          <a:xfrm>
            <a:off x="1295375" y="228575"/>
            <a:ext cx="609557" cy="609557"/>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lvl="0" algn="ctr">
              <a:defRPr>
                <a:solidFill>
                  <a:srgbClr val="FFFFFF"/>
                </a:solidFill>
                <a:latin typeface="Georgia"/>
                <a:ea typeface="Georgia"/>
                <a:cs typeface="Georgia"/>
                <a:sym typeface="Georgia"/>
              </a:defRPr>
            </a:pPr>
            <a:endParaRPr/>
          </a:p>
        </p:txBody>
      </p:sp>
      <p:sp>
        <p:nvSpPr>
          <p:cNvPr id="102" name="Shape 102"/>
          <p:cNvSpPr/>
          <p:nvPr/>
        </p:nvSpPr>
        <p:spPr>
          <a:xfrm>
            <a:off x="1390631" y="323831"/>
            <a:ext cx="419074" cy="41907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50800" cap="rnd">
            <a:solidFill>
              <a:srgbClr val="7B9899"/>
            </a:solidFill>
          </a:ln>
        </p:spPr>
        <p:txBody>
          <a:bodyPr lIns="0" tIns="0" rIns="0" bIns="0" anchor="ctr"/>
          <a:lstStyle/>
          <a:p>
            <a:pPr lvl="0" algn="ctr">
              <a:defRPr>
                <a:solidFill>
                  <a:srgbClr val="FFFFFF"/>
                </a:solidFill>
                <a:latin typeface="Georgia"/>
                <a:ea typeface="Georgia"/>
                <a:cs typeface="Georgia"/>
                <a:sym typeface="Georgia"/>
              </a:defRPr>
            </a:pPr>
            <a:endParaRPr/>
          </a:p>
        </p:txBody>
      </p:sp>
      <p:sp>
        <p:nvSpPr>
          <p:cNvPr id="103" name="Shape 103"/>
          <p:cNvSpPr/>
          <p:nvPr/>
        </p:nvSpPr>
        <p:spPr>
          <a:xfrm>
            <a:off x="149225" y="6388100"/>
            <a:ext cx="8832850" cy="309565"/>
          </a:xfrm>
          <a:prstGeom prst="rect">
            <a:avLst/>
          </a:prstGeom>
          <a:solidFill>
            <a:srgbClr val="8CADAE"/>
          </a:solidFill>
          <a:ln w="12700">
            <a:miter lim="400000"/>
          </a:ln>
        </p:spPr>
        <p:txBody>
          <a:bodyPr lIns="0" tIns="0" rIns="0" bIns="0" anchor="ctr"/>
          <a:lstStyle/>
          <a:p>
            <a:pPr lvl="0">
              <a:defRPr>
                <a:latin typeface="Arial"/>
                <a:ea typeface="Arial"/>
                <a:cs typeface="Arial"/>
                <a:sym typeface="Arial"/>
              </a:defRPr>
            </a:pPr>
            <a:endParaRPr/>
          </a:p>
        </p:txBody>
      </p:sp>
      <p:sp>
        <p:nvSpPr>
          <p:cNvPr id="104" name="Shape 104"/>
          <p:cNvSpPr>
            <a:spLocks noGrp="1"/>
          </p:cNvSpPr>
          <p:nvPr>
            <p:ph type="title"/>
          </p:nvPr>
        </p:nvSpPr>
        <p:spPr>
          <a:xfrm>
            <a:off x="3000375" y="5029200"/>
            <a:ext cx="5867400" cy="1828800"/>
          </a:xfrm>
          <a:prstGeom prst="rect">
            <a:avLst/>
          </a:prstGeom>
        </p:spPr>
        <p:txBody>
          <a:bodyPr anchor="t"/>
          <a:lstStyle>
            <a:lvl1pPr algn="l">
              <a:defRPr sz="2400" b="1">
                <a:solidFill>
                  <a:srgbClr val="646B86"/>
                </a:solidFill>
              </a:defRPr>
            </a:lvl1pPr>
          </a:lstStyle>
          <a:p>
            <a:pPr lvl="0">
              <a:defRPr sz="1800" b="0">
                <a:solidFill>
                  <a:srgbClr val="000000"/>
                </a:solidFill>
              </a:defRPr>
            </a:pPr>
            <a:r>
              <a:rPr sz="2400" b="1">
                <a:solidFill>
                  <a:srgbClr val="646B86"/>
                </a:solidFill>
              </a:rPr>
              <a:t>Title Text</a:t>
            </a:r>
          </a:p>
        </p:txBody>
      </p:sp>
      <p:sp>
        <p:nvSpPr>
          <p:cNvPr id="105" name="Shape 105"/>
          <p:cNvSpPr>
            <a:spLocks noGrp="1"/>
          </p:cNvSpPr>
          <p:nvPr>
            <p:ph type="body" idx="1"/>
          </p:nvPr>
        </p:nvSpPr>
        <p:spPr>
          <a:xfrm>
            <a:off x="381000" y="990600"/>
            <a:ext cx="2438400" cy="5867400"/>
          </a:xfrm>
          <a:prstGeom prst="rect">
            <a:avLst/>
          </a:prstGeom>
        </p:spPr>
        <p:txBody>
          <a:bodyPr/>
          <a:lstStyle>
            <a:lvl1pPr marL="0" indent="0">
              <a:spcBef>
                <a:spcPts val="1000"/>
              </a:spcBef>
              <a:buClrTx/>
              <a:buSzTx/>
              <a:buFontTx/>
              <a:buNone/>
              <a:defRPr sz="1600">
                <a:solidFill>
                  <a:srgbClr val="FFFFFF"/>
                </a:solidFill>
              </a:defRPr>
            </a:lvl1pPr>
            <a:lvl2pPr marL="638703" indent="-364066">
              <a:spcBef>
                <a:spcPts val="1000"/>
              </a:spcBef>
              <a:buClrTx/>
              <a:buFontTx/>
              <a:defRPr sz="1600">
                <a:solidFill>
                  <a:srgbClr val="FFFFFF"/>
                </a:solidFill>
              </a:defRPr>
            </a:lvl2pPr>
            <a:lvl3pPr marL="959485" indent="-365758">
              <a:spcBef>
                <a:spcPts val="1000"/>
              </a:spcBef>
              <a:buClrTx/>
              <a:buFontTx/>
              <a:buChar char="÷"/>
              <a:defRPr sz="1600">
                <a:solidFill>
                  <a:srgbClr val="FFFFFF"/>
                </a:solidFill>
              </a:defRPr>
            </a:lvl3pPr>
            <a:lvl4pPr marL="1274762" indent="-406400">
              <a:spcBef>
                <a:spcPts val="1000"/>
              </a:spcBef>
              <a:buClrTx/>
              <a:buFontTx/>
              <a:defRPr sz="1600">
                <a:solidFill>
                  <a:srgbClr val="FFFFFF"/>
                </a:solidFill>
              </a:defRPr>
            </a:lvl4pPr>
            <a:lvl5pPr marL="1549400" indent="-406400">
              <a:spcBef>
                <a:spcPts val="1000"/>
              </a:spcBef>
              <a:buClrTx/>
              <a:buFontTx/>
              <a:defRPr sz="1600">
                <a:solidFill>
                  <a:srgbClr val="FFFFFF"/>
                </a:solidFill>
              </a:defRPr>
            </a:lvl5pPr>
          </a:lstStyle>
          <a:p>
            <a:pPr lvl="0">
              <a:defRPr sz="1800">
                <a:solidFill>
                  <a:srgbClr val="000000"/>
                </a:solidFill>
              </a:defRPr>
            </a:pPr>
            <a:r>
              <a:rPr sz="1600">
                <a:solidFill>
                  <a:srgbClr val="FFFFFF"/>
                </a:solidFill>
              </a:rPr>
              <a:t>Body Level One</a:t>
            </a:r>
          </a:p>
          <a:p>
            <a:pPr lvl="1">
              <a:defRPr sz="1800">
                <a:solidFill>
                  <a:srgbClr val="000000"/>
                </a:solidFill>
              </a:defRPr>
            </a:pPr>
            <a:r>
              <a:rPr sz="1600">
                <a:solidFill>
                  <a:srgbClr val="FFFFFF"/>
                </a:solidFill>
              </a:rPr>
              <a:t>Body Level Two</a:t>
            </a:r>
          </a:p>
          <a:p>
            <a:pPr lvl="2">
              <a:defRPr sz="1800">
                <a:solidFill>
                  <a:srgbClr val="000000"/>
                </a:solidFill>
              </a:defRPr>
            </a:pPr>
            <a:r>
              <a:rPr sz="1600">
                <a:solidFill>
                  <a:srgbClr val="FFFFFF"/>
                </a:solidFill>
              </a:rPr>
              <a:t>Body Level Three</a:t>
            </a:r>
          </a:p>
          <a:p>
            <a:pPr lvl="3">
              <a:defRPr sz="1800">
                <a:solidFill>
                  <a:srgbClr val="000000"/>
                </a:solidFill>
              </a:defRPr>
            </a:pPr>
            <a:r>
              <a:rPr sz="1600">
                <a:solidFill>
                  <a:srgbClr val="FFFFFF"/>
                </a:solidFill>
              </a:rPr>
              <a:t>Body Level Four</a:t>
            </a:r>
          </a:p>
          <a:p>
            <a:pPr lvl="4">
              <a:defRPr sz="1800">
                <a:solidFill>
                  <a:srgbClr val="000000"/>
                </a:solidFill>
              </a:defRPr>
            </a:pPr>
            <a:r>
              <a:rPr sz="1600">
                <a:solidFill>
                  <a:srgbClr val="FFFFFF"/>
                </a:solidFill>
              </a:rPr>
              <a:t>Body Level Five</a:t>
            </a:r>
          </a:p>
        </p:txBody>
      </p:sp>
      <p:sp>
        <p:nvSpPr>
          <p:cNvPr id="106" name="Shape 106"/>
          <p:cNvSpPr>
            <a:spLocks noGrp="1"/>
          </p:cNvSpPr>
          <p:nvPr>
            <p:ph type="sldNum" sz="quarter" idx="2"/>
          </p:nvPr>
        </p:nvSpPr>
        <p:spPr>
          <a:xfrm>
            <a:off x="1371600" y="-157354"/>
            <a:ext cx="457200" cy="313391"/>
          </a:xfrm>
          <a:prstGeom prst="rect">
            <a:avLst/>
          </a:prstGeom>
        </p:spPr>
        <p:txBody>
          <a:bodyPr/>
          <a:lstStyle/>
          <a:p>
            <a:pPr lvl="0"/>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5"/>
          <a:srcRect/>
          <a:stretch>
            <a:fillRect/>
          </a:stretch>
        </a:blipFill>
        <a:effectLst/>
      </p:bgPr>
    </p:bg>
    <p:spTree>
      <p:nvGrpSpPr>
        <p:cNvPr id="1" name=""/>
        <p:cNvGrpSpPr/>
        <p:nvPr/>
      </p:nvGrpSpPr>
      <p:grpSpPr>
        <a:xfrm>
          <a:off x="0" y="0"/>
          <a:ext cx="0" cy="0"/>
          <a:chOff x="0" y="0"/>
          <a:chExt cx="0" cy="0"/>
        </a:xfrm>
      </p:grpSpPr>
      <p:sp>
        <p:nvSpPr>
          <p:cNvPr id="2" name="Shape 2"/>
          <p:cNvSpPr/>
          <p:nvPr/>
        </p:nvSpPr>
        <p:spPr>
          <a:xfrm>
            <a:off x="0" y="6705600"/>
            <a:ext cx="9144000" cy="152400"/>
          </a:xfrm>
          <a:prstGeom prst="rect">
            <a:avLst/>
          </a:prstGeom>
          <a:solidFill>
            <a:srgbClr val="FFFFFF"/>
          </a:solidFill>
          <a:ln w="12700">
            <a:miter lim="400000"/>
          </a:ln>
        </p:spPr>
        <p:txBody>
          <a:bodyPr lIns="0" tIns="0" rIns="0" bIns="0" anchor="ctr"/>
          <a:lstStyle/>
          <a:p>
            <a:pPr lvl="0">
              <a:defRPr>
                <a:latin typeface="Arial"/>
                <a:ea typeface="Arial"/>
                <a:cs typeface="Arial"/>
                <a:sym typeface="Arial"/>
              </a:defRPr>
            </a:pPr>
            <a:endParaRPr/>
          </a:p>
        </p:txBody>
      </p:sp>
      <p:sp>
        <p:nvSpPr>
          <p:cNvPr id="3" name="Shape 3"/>
          <p:cNvSpPr/>
          <p:nvPr/>
        </p:nvSpPr>
        <p:spPr>
          <a:xfrm>
            <a:off x="0" y="0"/>
            <a:ext cx="9144000" cy="1393825"/>
          </a:xfrm>
          <a:prstGeom prst="rect">
            <a:avLst/>
          </a:prstGeom>
          <a:solidFill>
            <a:srgbClr val="FFFFFF"/>
          </a:solidFill>
          <a:ln w="12700">
            <a:miter lim="400000"/>
          </a:ln>
        </p:spPr>
        <p:txBody>
          <a:bodyPr lIns="0" tIns="0" rIns="0" bIns="0" anchor="ctr"/>
          <a:lstStyle/>
          <a:p>
            <a:pPr lvl="0">
              <a:defRPr>
                <a:latin typeface="Arial"/>
                <a:ea typeface="Arial"/>
                <a:cs typeface="Arial"/>
                <a:sym typeface="Arial"/>
              </a:defRPr>
            </a:pPr>
            <a:endParaRPr/>
          </a:p>
        </p:txBody>
      </p:sp>
      <p:sp>
        <p:nvSpPr>
          <p:cNvPr id="4" name="Shape 4"/>
          <p:cNvSpPr/>
          <p:nvPr/>
        </p:nvSpPr>
        <p:spPr>
          <a:xfrm>
            <a:off x="0" y="0"/>
            <a:ext cx="152400" cy="6858000"/>
          </a:xfrm>
          <a:prstGeom prst="rect">
            <a:avLst/>
          </a:prstGeom>
          <a:solidFill>
            <a:srgbClr val="FFFFFF"/>
          </a:solidFill>
          <a:ln w="12700">
            <a:miter lim="400000"/>
          </a:ln>
        </p:spPr>
        <p:txBody>
          <a:bodyPr lIns="0" tIns="0" rIns="0" bIns="0" anchor="ctr"/>
          <a:lstStyle/>
          <a:p>
            <a:pPr lvl="0">
              <a:defRPr>
                <a:latin typeface="Arial"/>
                <a:ea typeface="Arial"/>
                <a:cs typeface="Arial"/>
                <a:sym typeface="Arial"/>
              </a:defRPr>
            </a:pPr>
            <a:endParaRPr/>
          </a:p>
        </p:txBody>
      </p:sp>
      <p:sp>
        <p:nvSpPr>
          <p:cNvPr id="5" name="Shape 5"/>
          <p:cNvSpPr/>
          <p:nvPr/>
        </p:nvSpPr>
        <p:spPr>
          <a:xfrm>
            <a:off x="8991600" y="0"/>
            <a:ext cx="152400" cy="6858000"/>
          </a:xfrm>
          <a:prstGeom prst="rect">
            <a:avLst/>
          </a:prstGeom>
          <a:solidFill>
            <a:srgbClr val="FFFFFF"/>
          </a:solidFill>
          <a:ln w="12700">
            <a:miter lim="400000"/>
          </a:ln>
        </p:spPr>
        <p:txBody>
          <a:bodyPr lIns="0" tIns="0" rIns="0" bIns="0" anchor="ctr"/>
          <a:lstStyle/>
          <a:p>
            <a:pPr lvl="0">
              <a:defRPr>
                <a:latin typeface="Arial"/>
                <a:ea typeface="Arial"/>
                <a:cs typeface="Arial"/>
                <a:sym typeface="Arial"/>
              </a:defRPr>
            </a:pPr>
            <a:endParaRPr/>
          </a:p>
        </p:txBody>
      </p:sp>
      <p:sp>
        <p:nvSpPr>
          <p:cNvPr id="6" name="Shape 6"/>
          <p:cNvSpPr/>
          <p:nvPr/>
        </p:nvSpPr>
        <p:spPr>
          <a:xfrm>
            <a:off x="149225" y="6388100"/>
            <a:ext cx="8832850" cy="309565"/>
          </a:xfrm>
          <a:prstGeom prst="rect">
            <a:avLst/>
          </a:prstGeom>
          <a:solidFill>
            <a:srgbClr val="8CADAE"/>
          </a:solidFill>
          <a:ln w="12700">
            <a:miter lim="400000"/>
          </a:ln>
        </p:spPr>
        <p:txBody>
          <a:bodyPr lIns="0" tIns="0" rIns="0" bIns="0" anchor="ctr"/>
          <a:lstStyle/>
          <a:p>
            <a:pPr lvl="0">
              <a:defRPr>
                <a:latin typeface="Arial"/>
                <a:ea typeface="Arial"/>
                <a:cs typeface="Arial"/>
                <a:sym typeface="Arial"/>
              </a:defRPr>
            </a:pPr>
            <a:endParaRPr/>
          </a:p>
        </p:txBody>
      </p:sp>
      <p:sp>
        <p:nvSpPr>
          <p:cNvPr id="7" name="Shape 7"/>
          <p:cNvSpPr/>
          <p:nvPr/>
        </p:nvSpPr>
        <p:spPr>
          <a:xfrm>
            <a:off x="152400" y="155575"/>
            <a:ext cx="8832850" cy="6546850"/>
          </a:xfrm>
          <a:prstGeom prst="rect">
            <a:avLst/>
          </a:prstGeom>
          <a:ln>
            <a:solidFill>
              <a:srgbClr val="7B9899"/>
            </a:solidFill>
            <a:miter/>
          </a:ln>
        </p:spPr>
        <p:txBody>
          <a:bodyPr lIns="0" tIns="0" rIns="0" bIns="0" anchor="ctr"/>
          <a:lstStyle/>
          <a:p>
            <a:pPr lvl="0">
              <a:defRPr>
                <a:latin typeface="Arial"/>
                <a:ea typeface="Arial"/>
                <a:cs typeface="Arial"/>
                <a:sym typeface="Arial"/>
              </a:defRPr>
            </a:pPr>
            <a:endParaRPr/>
          </a:p>
        </p:txBody>
      </p:sp>
      <p:sp>
        <p:nvSpPr>
          <p:cNvPr id="8" name="Shape 8"/>
          <p:cNvSpPr/>
          <p:nvPr/>
        </p:nvSpPr>
        <p:spPr>
          <a:xfrm>
            <a:off x="152400" y="1276350"/>
            <a:ext cx="8832851" cy="0"/>
          </a:xfrm>
          <a:prstGeom prst="line">
            <a:avLst/>
          </a:prstGeom>
          <a:ln>
            <a:solidFill>
              <a:srgbClr val="7B9899"/>
            </a:solidFill>
            <a:prstDash val="sysDash"/>
            <a:round/>
          </a:ln>
        </p:spPr>
        <p:txBody>
          <a:bodyPr lIns="0" tIns="0" rIns="0" bIns="0"/>
          <a:lstStyle/>
          <a:p>
            <a:pPr lvl="0" defTabSz="457200">
              <a:defRPr sz="1200"/>
            </a:pPr>
            <a:endParaRPr/>
          </a:p>
        </p:txBody>
      </p:sp>
      <p:sp>
        <p:nvSpPr>
          <p:cNvPr id="9" name="Shape 9"/>
          <p:cNvSpPr/>
          <p:nvPr/>
        </p:nvSpPr>
        <p:spPr>
          <a:xfrm>
            <a:off x="4267175" y="955650"/>
            <a:ext cx="609557" cy="609557"/>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lvl="0" algn="ctr">
              <a:defRPr>
                <a:solidFill>
                  <a:srgbClr val="FFFFFF"/>
                </a:solidFill>
                <a:latin typeface="Georgia"/>
                <a:ea typeface="Georgia"/>
                <a:cs typeface="Georgia"/>
                <a:sym typeface="Georgia"/>
              </a:defRPr>
            </a:pPr>
            <a:endParaRPr/>
          </a:p>
        </p:txBody>
      </p:sp>
      <p:sp>
        <p:nvSpPr>
          <p:cNvPr id="10" name="Shape 10"/>
          <p:cNvSpPr/>
          <p:nvPr/>
        </p:nvSpPr>
        <p:spPr>
          <a:xfrm>
            <a:off x="4362431" y="1050906"/>
            <a:ext cx="419071" cy="420703"/>
          </a:xfrm>
          <a:custGeom>
            <a:avLst/>
            <a:gdLst/>
            <a:ahLst/>
            <a:cxnLst>
              <a:cxn ang="0">
                <a:pos x="wd2" y="hd2"/>
              </a:cxn>
              <a:cxn ang="5400000">
                <a:pos x="wd2" y="hd2"/>
              </a:cxn>
              <a:cxn ang="10800000">
                <a:pos x="wd2" y="hd2"/>
              </a:cxn>
              <a:cxn ang="16200000">
                <a:pos x="wd2" y="hd2"/>
              </a:cxn>
            </a:cxnLst>
            <a:rect l="0" t="0" r="r" b="b"/>
            <a:pathLst>
              <a:path w="19679"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50800" cap="rnd">
            <a:solidFill>
              <a:srgbClr val="7B9899"/>
            </a:solidFill>
          </a:ln>
        </p:spPr>
        <p:txBody>
          <a:bodyPr lIns="0" tIns="0" rIns="0" bIns="0" anchor="ctr"/>
          <a:lstStyle/>
          <a:p>
            <a:pPr lvl="0" algn="ctr">
              <a:defRPr>
                <a:solidFill>
                  <a:srgbClr val="FFFFFF"/>
                </a:solidFill>
                <a:latin typeface="Georgia"/>
                <a:ea typeface="Georgia"/>
                <a:cs typeface="Georgia"/>
                <a:sym typeface="Georgia"/>
              </a:defRPr>
            </a:pPr>
            <a:endParaRPr/>
          </a:p>
        </p:txBody>
      </p:sp>
      <p:sp>
        <p:nvSpPr>
          <p:cNvPr id="11" name="Shape 11"/>
          <p:cNvSpPr>
            <a:spLocks noGrp="1"/>
          </p:cNvSpPr>
          <p:nvPr>
            <p:ph type="title"/>
          </p:nvPr>
        </p:nvSpPr>
        <p:spPr>
          <a:xfrm>
            <a:off x="301625" y="0"/>
            <a:ext cx="8534400" cy="987425"/>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b"/>
          <a:lstStyle/>
          <a:p>
            <a:pPr lvl="0">
              <a:defRPr sz="1800">
                <a:solidFill>
                  <a:srgbClr val="000000"/>
                </a:solidFill>
              </a:defRPr>
            </a:pPr>
            <a:r>
              <a:rPr sz="3300">
                <a:solidFill>
                  <a:srgbClr val="7B9899"/>
                </a:solidFill>
              </a:rPr>
              <a:t>Title Text</a:t>
            </a:r>
          </a:p>
        </p:txBody>
      </p:sp>
      <p:sp>
        <p:nvSpPr>
          <p:cNvPr id="12" name="Shape 12"/>
          <p:cNvSpPr>
            <a:spLocks noGrp="1"/>
          </p:cNvSpPr>
          <p:nvPr>
            <p:ph type="body" idx="1"/>
          </p:nvPr>
        </p:nvSpPr>
        <p:spPr>
          <a:xfrm>
            <a:off x="301752" y="1527047"/>
            <a:ext cx="8503920" cy="5330955"/>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lstStyle/>
          <a:p>
            <a:pPr lvl="0">
              <a:defRPr sz="1800"/>
            </a:pPr>
            <a:r>
              <a:rPr sz="2700"/>
              <a:t>Body Level One</a:t>
            </a:r>
          </a:p>
          <a:p>
            <a:pPr lvl="1">
              <a:defRPr sz="1800"/>
            </a:pPr>
            <a:r>
              <a:rPr sz="2700"/>
              <a:t>Body Level Two</a:t>
            </a:r>
          </a:p>
          <a:p>
            <a:pPr lvl="2">
              <a:defRPr sz="1800"/>
            </a:pPr>
            <a:r>
              <a:rPr sz="2700"/>
              <a:t>Body Level Three</a:t>
            </a:r>
          </a:p>
          <a:p>
            <a:pPr lvl="3">
              <a:defRPr sz="1800"/>
            </a:pPr>
            <a:r>
              <a:rPr sz="2700"/>
              <a:t>Body Level Four</a:t>
            </a:r>
          </a:p>
          <a:p>
            <a:pPr lvl="4">
              <a:defRPr sz="1800"/>
            </a:pPr>
            <a:r>
              <a:rPr sz="2700"/>
              <a:t>Body Level Five</a:t>
            </a:r>
          </a:p>
        </p:txBody>
      </p:sp>
      <p:sp>
        <p:nvSpPr>
          <p:cNvPr id="13" name="Shape 13"/>
          <p:cNvSpPr>
            <a:spLocks noGrp="1"/>
          </p:cNvSpPr>
          <p:nvPr>
            <p:ph type="sldNum" sz="quarter" idx="2"/>
          </p:nvPr>
        </p:nvSpPr>
        <p:spPr>
          <a:xfrm>
            <a:off x="4362450" y="557022"/>
            <a:ext cx="457200" cy="313390"/>
          </a:xfrm>
          <a:prstGeom prst="rect">
            <a:avLst/>
          </a:prstGeom>
          <a:ln w="12700">
            <a:miter lim="400000"/>
          </a:ln>
        </p:spPr>
        <p:txBody>
          <a:bodyPr lIns="45718" tIns="45718" rIns="45718" bIns="45718" anchor="ctr">
            <a:normAutofit/>
          </a:bodyPr>
          <a:lstStyle>
            <a:lvl1pPr algn="ctr">
              <a:defRPr sz="1600">
                <a:solidFill>
                  <a:srgbClr val="7B9899"/>
                </a:solidFill>
                <a:latin typeface="Arial"/>
                <a:ea typeface="Arial"/>
                <a:cs typeface="Arial"/>
                <a:sym typeface="Arial"/>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algn="ctr">
        <a:defRPr sz="3300">
          <a:solidFill>
            <a:srgbClr val="7B9899"/>
          </a:solidFill>
          <a:latin typeface="Georgia"/>
          <a:ea typeface="Georgia"/>
          <a:cs typeface="Georgia"/>
          <a:sym typeface="Georgia"/>
        </a:defRPr>
      </a:lvl1pPr>
      <a:lvl2pPr algn="ctr">
        <a:defRPr sz="3300">
          <a:solidFill>
            <a:srgbClr val="7B9899"/>
          </a:solidFill>
          <a:latin typeface="Georgia"/>
          <a:ea typeface="Georgia"/>
          <a:cs typeface="Georgia"/>
          <a:sym typeface="Georgia"/>
        </a:defRPr>
      </a:lvl2pPr>
      <a:lvl3pPr algn="ctr">
        <a:defRPr sz="3300">
          <a:solidFill>
            <a:srgbClr val="7B9899"/>
          </a:solidFill>
          <a:latin typeface="Georgia"/>
          <a:ea typeface="Georgia"/>
          <a:cs typeface="Georgia"/>
          <a:sym typeface="Georgia"/>
        </a:defRPr>
      </a:lvl3pPr>
      <a:lvl4pPr algn="ctr">
        <a:defRPr sz="3300">
          <a:solidFill>
            <a:srgbClr val="7B9899"/>
          </a:solidFill>
          <a:latin typeface="Georgia"/>
          <a:ea typeface="Georgia"/>
          <a:cs typeface="Georgia"/>
          <a:sym typeface="Georgia"/>
        </a:defRPr>
      </a:lvl4pPr>
      <a:lvl5pPr algn="ctr">
        <a:defRPr sz="3300">
          <a:solidFill>
            <a:srgbClr val="7B9899"/>
          </a:solidFill>
          <a:latin typeface="Georgia"/>
          <a:ea typeface="Georgia"/>
          <a:cs typeface="Georgia"/>
          <a:sym typeface="Georgia"/>
        </a:defRPr>
      </a:lvl5pPr>
      <a:lvl6pPr algn="ctr">
        <a:defRPr sz="3300">
          <a:solidFill>
            <a:srgbClr val="7B9899"/>
          </a:solidFill>
          <a:latin typeface="Georgia"/>
          <a:ea typeface="Georgia"/>
          <a:cs typeface="Georgia"/>
          <a:sym typeface="Georgia"/>
        </a:defRPr>
      </a:lvl6pPr>
      <a:lvl7pPr algn="ctr">
        <a:defRPr sz="3300">
          <a:solidFill>
            <a:srgbClr val="7B9899"/>
          </a:solidFill>
          <a:latin typeface="Georgia"/>
          <a:ea typeface="Georgia"/>
          <a:cs typeface="Georgia"/>
          <a:sym typeface="Georgia"/>
        </a:defRPr>
      </a:lvl7pPr>
      <a:lvl8pPr algn="ctr">
        <a:defRPr sz="3300">
          <a:solidFill>
            <a:srgbClr val="7B9899"/>
          </a:solidFill>
          <a:latin typeface="Georgia"/>
          <a:ea typeface="Georgia"/>
          <a:cs typeface="Georgia"/>
          <a:sym typeface="Georgia"/>
        </a:defRPr>
      </a:lvl8pPr>
      <a:lvl9pPr algn="ctr">
        <a:defRPr sz="3300">
          <a:solidFill>
            <a:srgbClr val="7B9899"/>
          </a:solidFill>
          <a:latin typeface="Georgia"/>
          <a:ea typeface="Georgia"/>
          <a:cs typeface="Georgia"/>
          <a:sym typeface="Georgia"/>
        </a:defRPr>
      </a:lvl9pPr>
    </p:titleStyle>
    <p:bodyStyle>
      <a:lvl1pPr marL="273050" indent="-273050" algn="r">
        <a:spcBef>
          <a:spcPts val="600"/>
        </a:spcBef>
        <a:buClr>
          <a:srgbClr val="D16349"/>
        </a:buClr>
        <a:buSzPct val="85000"/>
        <a:buFont typeface="Wingdings 2"/>
        <a:buChar char="●"/>
        <a:defRPr sz="2700">
          <a:latin typeface="Georgia"/>
          <a:ea typeface="Georgia"/>
          <a:cs typeface="Georgia"/>
          <a:sym typeface="Georgia"/>
        </a:defRPr>
      </a:lvl1pPr>
      <a:lvl2pPr marL="609743" indent="-335105" algn="r">
        <a:spcBef>
          <a:spcPts val="600"/>
        </a:spcBef>
        <a:buClr>
          <a:srgbClr val="D16349"/>
        </a:buClr>
        <a:buSzPct val="70000"/>
        <a:buFont typeface="Wingdings 2"/>
        <a:buChar char="○"/>
        <a:defRPr sz="2700">
          <a:latin typeface="Georgia"/>
          <a:ea typeface="Georgia"/>
          <a:cs typeface="Georgia"/>
          <a:sym typeface="Georgia"/>
        </a:defRPr>
      </a:lvl2pPr>
      <a:lvl3pPr marL="902335" indent="-308608" algn="r">
        <a:spcBef>
          <a:spcPts val="600"/>
        </a:spcBef>
        <a:buClr>
          <a:srgbClr val="D16349"/>
        </a:buClr>
        <a:buSzPct val="75000"/>
        <a:buFont typeface="Wingdings 2"/>
        <a:buChar char=""/>
        <a:defRPr sz="2700">
          <a:latin typeface="Georgia"/>
          <a:ea typeface="Georgia"/>
          <a:cs typeface="Georgia"/>
          <a:sym typeface="Georgia"/>
        </a:defRPr>
      </a:lvl3pPr>
      <a:lvl4pPr marL="1176970" indent="-308608" algn="r">
        <a:spcBef>
          <a:spcPts val="600"/>
        </a:spcBef>
        <a:buClr>
          <a:srgbClr val="D16349"/>
        </a:buClr>
        <a:buSzPct val="70000"/>
        <a:buFont typeface="Wingdings 2"/>
        <a:buChar char="○"/>
        <a:defRPr sz="2700">
          <a:latin typeface="Georgia"/>
          <a:ea typeface="Georgia"/>
          <a:cs typeface="Georgia"/>
          <a:sym typeface="Georgia"/>
        </a:defRPr>
      </a:lvl4pPr>
      <a:lvl5pPr marL="1485900" indent="-342900" algn="r">
        <a:spcBef>
          <a:spcPts val="600"/>
        </a:spcBef>
        <a:buClr>
          <a:srgbClr val="D16349"/>
        </a:buClr>
        <a:buSzPct val="100000"/>
        <a:buFont typeface="Wingdings 2"/>
        <a:buChar char="•"/>
        <a:defRPr sz="2700">
          <a:latin typeface="Georgia"/>
          <a:ea typeface="Georgia"/>
          <a:cs typeface="Georgia"/>
          <a:sym typeface="Georgia"/>
        </a:defRPr>
      </a:lvl5pPr>
      <a:lvl6pPr marL="1737360" indent="-274319" algn="r">
        <a:spcBef>
          <a:spcPts val="600"/>
        </a:spcBef>
        <a:buClr>
          <a:srgbClr val="D16349"/>
        </a:buClr>
        <a:buSzPct val="80000"/>
        <a:buFont typeface="Wingdings 2"/>
        <a:buChar char="●"/>
        <a:defRPr sz="2700">
          <a:latin typeface="Georgia"/>
          <a:ea typeface="Georgia"/>
          <a:cs typeface="Georgia"/>
          <a:sym typeface="Georgia"/>
        </a:defRPr>
      </a:lvl6pPr>
      <a:lvl7pPr marL="2045966" indent="-308609" algn="r">
        <a:spcBef>
          <a:spcPts val="600"/>
        </a:spcBef>
        <a:buClr>
          <a:srgbClr val="D16349"/>
        </a:buClr>
        <a:buSzPct val="90000"/>
        <a:buFont typeface="Wingdings 2"/>
        <a:buChar char="•"/>
        <a:defRPr sz="2700">
          <a:latin typeface="Georgia"/>
          <a:ea typeface="Georgia"/>
          <a:cs typeface="Georgia"/>
          <a:sym typeface="Georgia"/>
        </a:defRPr>
      </a:lvl7pPr>
      <a:lvl8pPr marL="2228850" indent="-308609" algn="r">
        <a:spcBef>
          <a:spcPts val="600"/>
        </a:spcBef>
        <a:buClr>
          <a:srgbClr val="D16349"/>
        </a:buClr>
        <a:buSzPct val="100000"/>
        <a:buFont typeface="Wingdings 2"/>
        <a:buChar char="•"/>
        <a:defRPr sz="2700">
          <a:latin typeface="Georgia"/>
          <a:ea typeface="Georgia"/>
          <a:cs typeface="Georgia"/>
          <a:sym typeface="Georgia"/>
        </a:defRPr>
      </a:lvl8pPr>
      <a:lvl9pPr marL="2547254" indent="-352697" algn="r">
        <a:spcBef>
          <a:spcPts val="600"/>
        </a:spcBef>
        <a:buClr>
          <a:srgbClr val="D16349"/>
        </a:buClr>
        <a:buSzPct val="90000"/>
        <a:buFont typeface="Wingdings 2"/>
        <a:buChar char="•"/>
        <a:defRPr sz="2700">
          <a:latin typeface="Georgia"/>
          <a:ea typeface="Georgia"/>
          <a:cs typeface="Georgia"/>
          <a:sym typeface="Georgia"/>
        </a:defRPr>
      </a:lvl9pPr>
    </p:bodyStyle>
    <p:otherStyle>
      <a:lvl1pPr algn="ctr">
        <a:defRPr sz="1600">
          <a:solidFill>
            <a:schemeClr val="tx1"/>
          </a:solidFill>
          <a:latin typeface="+mn-lt"/>
          <a:ea typeface="+mn-ea"/>
          <a:cs typeface="+mn-cs"/>
          <a:sym typeface="Arial"/>
        </a:defRPr>
      </a:lvl1pPr>
      <a:lvl2pPr algn="ctr">
        <a:defRPr sz="1600">
          <a:solidFill>
            <a:schemeClr val="tx1"/>
          </a:solidFill>
          <a:latin typeface="+mn-lt"/>
          <a:ea typeface="+mn-ea"/>
          <a:cs typeface="+mn-cs"/>
          <a:sym typeface="Arial"/>
        </a:defRPr>
      </a:lvl2pPr>
      <a:lvl3pPr algn="ctr">
        <a:defRPr sz="1600">
          <a:solidFill>
            <a:schemeClr val="tx1"/>
          </a:solidFill>
          <a:latin typeface="+mn-lt"/>
          <a:ea typeface="+mn-ea"/>
          <a:cs typeface="+mn-cs"/>
          <a:sym typeface="Arial"/>
        </a:defRPr>
      </a:lvl3pPr>
      <a:lvl4pPr algn="ctr">
        <a:defRPr sz="1600">
          <a:solidFill>
            <a:schemeClr val="tx1"/>
          </a:solidFill>
          <a:latin typeface="+mn-lt"/>
          <a:ea typeface="+mn-ea"/>
          <a:cs typeface="+mn-cs"/>
          <a:sym typeface="Arial"/>
        </a:defRPr>
      </a:lvl4pPr>
      <a:lvl5pPr algn="ctr">
        <a:defRPr sz="1600">
          <a:solidFill>
            <a:schemeClr val="tx1"/>
          </a:solidFill>
          <a:latin typeface="+mn-lt"/>
          <a:ea typeface="+mn-ea"/>
          <a:cs typeface="+mn-cs"/>
          <a:sym typeface="Arial"/>
        </a:defRPr>
      </a:lvl5pPr>
      <a:lvl6pPr algn="ctr">
        <a:defRPr sz="1600">
          <a:solidFill>
            <a:schemeClr val="tx1"/>
          </a:solidFill>
          <a:latin typeface="+mn-lt"/>
          <a:ea typeface="+mn-ea"/>
          <a:cs typeface="+mn-cs"/>
          <a:sym typeface="Arial"/>
        </a:defRPr>
      </a:lvl6pPr>
      <a:lvl7pPr algn="ctr">
        <a:defRPr sz="1600">
          <a:solidFill>
            <a:schemeClr val="tx1"/>
          </a:solidFill>
          <a:latin typeface="+mn-lt"/>
          <a:ea typeface="+mn-ea"/>
          <a:cs typeface="+mn-cs"/>
          <a:sym typeface="Arial"/>
        </a:defRPr>
      </a:lvl7pPr>
      <a:lvl8pPr algn="ctr">
        <a:defRPr sz="1600">
          <a:solidFill>
            <a:schemeClr val="tx1"/>
          </a:solidFill>
          <a:latin typeface="+mn-lt"/>
          <a:ea typeface="+mn-ea"/>
          <a:cs typeface="+mn-cs"/>
          <a:sym typeface="Arial"/>
        </a:defRPr>
      </a:lvl8pPr>
      <a:lvl9pPr algn="ctr">
        <a:defRPr sz="1600">
          <a:solidFill>
            <a:schemeClr val="tx1"/>
          </a:solidFill>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10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6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8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135" name="Shape 135"/>
          <p:cNvSpPr>
            <a:spLocks noGrp="1"/>
          </p:cNvSpPr>
          <p:nvPr>
            <p:ph type="title"/>
          </p:nvPr>
        </p:nvSpPr>
        <p:spPr>
          <a:xfrm>
            <a:off x="685800" y="381000"/>
            <a:ext cx="7772400" cy="1752600"/>
          </a:xfrm>
          <a:prstGeom prst="rect">
            <a:avLst/>
          </a:prstGeom>
        </p:spPr>
        <p:txBody>
          <a:bodyPr lIns="0" tIns="0" rIns="0" bIns="0">
            <a:normAutofit/>
          </a:bodyPr>
          <a:lstStyle>
            <a:lvl1pPr>
              <a:defRPr sz="5400">
                <a:latin typeface="Monotype Corsiva"/>
                <a:ea typeface="Monotype Corsiva"/>
                <a:cs typeface="Monotype Corsiva"/>
                <a:sym typeface="Monotype Corsiva"/>
              </a:defRPr>
            </a:lvl1pPr>
          </a:lstStyle>
          <a:p>
            <a:pPr lvl="0">
              <a:defRPr sz="1800">
                <a:solidFill>
                  <a:srgbClr val="000000"/>
                </a:solidFill>
              </a:defRPr>
            </a:pPr>
            <a:r>
              <a:rPr sz="5400">
                <a:solidFill>
                  <a:srgbClr val="D16349"/>
                </a:solidFill>
              </a:rPr>
              <a:t>Approach to patient with Arthritis</a:t>
            </a:r>
          </a:p>
        </p:txBody>
      </p:sp>
      <p:sp>
        <p:nvSpPr>
          <p:cNvPr id="136" name="Shape 136"/>
          <p:cNvSpPr/>
          <p:nvPr/>
        </p:nvSpPr>
        <p:spPr>
          <a:xfrm>
            <a:off x="2150072" y="2895600"/>
            <a:ext cx="4889892" cy="2237972"/>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marL="1264118" lvl="0" indent="-1264118" algn="ctr">
              <a:buClr>
                <a:srgbClr val="D16349"/>
              </a:buClr>
              <a:buSzPct val="85000"/>
              <a:buFont typeface="Wingdings"/>
              <a:buChar char="❑"/>
              <a:defRPr sz="1800"/>
            </a:pPr>
            <a:r>
              <a:rPr sz="3000">
                <a:solidFill>
                  <a:srgbClr val="646B86"/>
                </a:solidFill>
                <a:latin typeface="Arial"/>
                <a:ea typeface="Arial"/>
                <a:cs typeface="Arial"/>
                <a:sym typeface="Arial"/>
              </a:rPr>
              <a:t>Done By: </a:t>
            </a:r>
          </a:p>
          <a:p>
            <a:pPr lvl="0" algn="ctr">
              <a:defRPr sz="1800"/>
            </a:pPr>
            <a:r>
              <a:rPr sz="3000">
                <a:solidFill>
                  <a:srgbClr val="646B86"/>
                </a:solidFill>
                <a:latin typeface="Arial"/>
                <a:ea typeface="Arial"/>
                <a:cs typeface="Arial"/>
                <a:sym typeface="Arial"/>
              </a:rPr>
              <a:t>abdullah alsulimani</a:t>
            </a:r>
          </a:p>
          <a:p>
            <a:pPr lvl="0" algn="ctr">
              <a:defRPr sz="1800"/>
            </a:pPr>
            <a:r>
              <a:rPr sz="3000">
                <a:solidFill>
                  <a:srgbClr val="646B86"/>
                </a:solidFill>
                <a:latin typeface="Arial"/>
                <a:ea typeface="Arial"/>
                <a:cs typeface="Arial"/>
                <a:sym typeface="Arial"/>
              </a:rPr>
              <a:t>abdulmohsen alghamdi</a:t>
            </a:r>
          </a:p>
          <a:p>
            <a:pPr marL="1264118" lvl="0" indent="-1264118" algn="ctr">
              <a:buClr>
                <a:srgbClr val="D16349"/>
              </a:buClr>
              <a:buSzPct val="85000"/>
              <a:buFont typeface="Wingdings"/>
              <a:buChar char="❑"/>
              <a:defRPr sz="1800"/>
            </a:pPr>
            <a:r>
              <a:rPr sz="3000">
                <a:solidFill>
                  <a:srgbClr val="646B86"/>
                </a:solidFill>
                <a:latin typeface="Arial"/>
                <a:ea typeface="Arial"/>
                <a:cs typeface="Arial"/>
                <a:sym typeface="Arial"/>
              </a:rPr>
              <a:t>Supervised By:</a:t>
            </a:r>
          </a:p>
          <a:p>
            <a:pPr lvl="0" algn="ctr">
              <a:defRPr sz="1800"/>
            </a:pPr>
            <a:r>
              <a:rPr sz="3000">
                <a:solidFill>
                  <a:srgbClr val="646B86"/>
                </a:solidFill>
                <a:latin typeface="Arial"/>
                <a:ea typeface="Arial"/>
                <a:cs typeface="Arial"/>
                <a:sym typeface="Arial"/>
              </a:rPr>
              <a:t>Prof. Mohammed Al-Rukban</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158" name="Shape 158"/>
          <p:cNvSpPr/>
          <p:nvPr/>
        </p:nvSpPr>
        <p:spPr>
          <a:xfrm>
            <a:off x="3958185" y="364943"/>
            <a:ext cx="1136193" cy="35976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a:latin typeface="+mn-lt"/>
                <a:ea typeface="+mn-ea"/>
                <a:cs typeface="+mn-cs"/>
                <a:sym typeface="Helvetica Neue"/>
              </a:defRPr>
            </a:lvl1pPr>
          </a:lstStyle>
          <a:p>
            <a:pPr lvl="0">
              <a:defRPr sz="1800"/>
            </a:pPr>
            <a:r>
              <a:rPr sz="2400"/>
              <a:t>Case #2</a:t>
            </a:r>
          </a:p>
        </p:txBody>
      </p:sp>
      <p:sp>
        <p:nvSpPr>
          <p:cNvPr id="159" name="Shape 159"/>
          <p:cNvSpPr/>
          <p:nvPr/>
        </p:nvSpPr>
        <p:spPr>
          <a:xfrm>
            <a:off x="565469" y="2070245"/>
            <a:ext cx="6756202" cy="212903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marL="609600" lvl="0" indent="-609600">
              <a:spcBef>
                <a:spcPts val="700"/>
              </a:spcBef>
              <a:buSzPct val="100000"/>
              <a:buFont typeface="Times New Roman"/>
              <a:buChar char="•"/>
              <a:defRPr sz="1800"/>
            </a:pPr>
            <a:r>
              <a:rPr sz="3200">
                <a:latin typeface="Times New Roman"/>
                <a:ea typeface="Times New Roman"/>
                <a:cs typeface="Times New Roman"/>
                <a:sym typeface="Times New Roman"/>
              </a:rPr>
              <a:t>Laboratory Findings:</a:t>
            </a:r>
          </a:p>
          <a:p>
            <a:pPr marL="609600" lvl="0" indent="-609600">
              <a:spcBef>
                <a:spcPts val="700"/>
              </a:spcBef>
              <a:buSzPct val="100000"/>
              <a:buFont typeface="Times New Roman"/>
              <a:buChar char="•"/>
              <a:defRPr sz="1800"/>
            </a:pPr>
            <a:r>
              <a:rPr sz="3200">
                <a:latin typeface="Times New Roman"/>
                <a:ea typeface="Times New Roman"/>
                <a:cs typeface="Times New Roman"/>
                <a:sym typeface="Times New Roman"/>
              </a:rPr>
              <a:t>Hb N, Platelets 413, ESR 99, ANA -ve</a:t>
            </a:r>
          </a:p>
          <a:p>
            <a:pPr marL="609600" lvl="0" indent="-609600">
              <a:spcBef>
                <a:spcPts val="700"/>
              </a:spcBef>
              <a:buSzPct val="100000"/>
              <a:buFont typeface="Times New Roman"/>
              <a:buChar char="•"/>
              <a:defRPr sz="1800"/>
            </a:pPr>
            <a:r>
              <a:rPr sz="3200">
                <a:latin typeface="Times New Roman"/>
                <a:ea typeface="Times New Roman"/>
                <a:cs typeface="Times New Roman"/>
                <a:sym typeface="Times New Roman"/>
              </a:rPr>
              <a:t>Rh. Factor -ve</a:t>
            </a:r>
          </a:p>
          <a:p>
            <a:pPr marL="609600" lvl="0" indent="-609600">
              <a:spcBef>
                <a:spcPts val="700"/>
              </a:spcBef>
              <a:buSzPct val="100000"/>
              <a:buFont typeface="Times New Roman"/>
              <a:buChar char="•"/>
              <a:defRPr sz="1800"/>
            </a:pPr>
            <a:r>
              <a:rPr sz="3200">
                <a:latin typeface="Times New Roman"/>
                <a:ea typeface="Times New Roman"/>
                <a:cs typeface="Times New Roman"/>
                <a:sym typeface="Times New Roman"/>
              </a:rPr>
              <a:t>X rays -ve</a:t>
            </a:r>
          </a:p>
        </p:txBody>
      </p:sp>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pic>
        <p:nvPicPr>
          <p:cNvPr id="521" name="image20.png"/>
          <p:cNvPicPr/>
          <p:nvPr/>
        </p:nvPicPr>
        <p:blipFill>
          <a:blip r:embed="rId2">
            <a:extLst/>
          </a:blip>
          <a:stretch>
            <a:fillRect/>
          </a:stretch>
        </p:blipFill>
        <p:spPr>
          <a:xfrm>
            <a:off x="250825" y="1196975"/>
            <a:ext cx="3168650" cy="3657600"/>
          </a:xfrm>
          <a:prstGeom prst="rect">
            <a:avLst/>
          </a:prstGeom>
          <a:ln w="12700">
            <a:miter lim="400000"/>
          </a:ln>
        </p:spPr>
      </p:pic>
      <p:pic>
        <p:nvPicPr>
          <p:cNvPr id="522" name="image27.jpeg"/>
          <p:cNvPicPr/>
          <p:nvPr/>
        </p:nvPicPr>
        <p:blipFill>
          <a:blip r:embed="rId3">
            <a:extLst/>
          </a:blip>
          <a:stretch>
            <a:fillRect/>
          </a:stretch>
        </p:blipFill>
        <p:spPr>
          <a:xfrm>
            <a:off x="4140200" y="217488"/>
            <a:ext cx="4340225" cy="2614612"/>
          </a:xfrm>
          <a:prstGeom prst="rect">
            <a:avLst/>
          </a:prstGeom>
          <a:ln w="12700">
            <a:miter lim="400000"/>
          </a:ln>
        </p:spPr>
      </p:pic>
      <p:pic>
        <p:nvPicPr>
          <p:cNvPr id="523" name="image21.png"/>
          <p:cNvPicPr/>
          <p:nvPr/>
        </p:nvPicPr>
        <p:blipFill>
          <a:blip r:embed="rId4">
            <a:extLst/>
          </a:blip>
          <a:stretch>
            <a:fillRect/>
          </a:stretch>
        </p:blipFill>
        <p:spPr>
          <a:xfrm>
            <a:off x="4140200" y="3617912"/>
            <a:ext cx="4340225" cy="2451104"/>
          </a:xfrm>
          <a:prstGeom prst="rect">
            <a:avLst/>
          </a:prstGeom>
          <a:ln w="12700">
            <a:miter lim="400000"/>
          </a:ln>
        </p:spPr>
      </p:pic>
      <p:sp>
        <p:nvSpPr>
          <p:cNvPr id="524" name="Shape 524"/>
          <p:cNvSpPr/>
          <p:nvPr/>
        </p:nvSpPr>
        <p:spPr>
          <a:xfrm>
            <a:off x="250823" y="4876800"/>
            <a:ext cx="3407973" cy="437065"/>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a:latin typeface="Arial"/>
                <a:ea typeface="Arial"/>
                <a:cs typeface="Arial"/>
                <a:sym typeface="Arial"/>
              </a:defRPr>
            </a:lvl1pPr>
          </a:lstStyle>
          <a:p>
            <a:pPr lvl="0">
              <a:defRPr sz="1800"/>
            </a:pPr>
            <a:r>
              <a:rPr sz="2400"/>
              <a:t>1/  joint space narrowing</a:t>
            </a:r>
          </a:p>
        </p:txBody>
      </p:sp>
      <p:sp>
        <p:nvSpPr>
          <p:cNvPr id="525" name="Shape 525"/>
          <p:cNvSpPr/>
          <p:nvPr/>
        </p:nvSpPr>
        <p:spPr>
          <a:xfrm>
            <a:off x="250824" y="5241925"/>
            <a:ext cx="2171359" cy="437065"/>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a:latin typeface="Arial"/>
                <a:ea typeface="Arial"/>
                <a:cs typeface="Arial"/>
                <a:sym typeface="Arial"/>
              </a:defRPr>
            </a:lvl1pPr>
          </a:lstStyle>
          <a:p>
            <a:pPr lvl="0">
              <a:defRPr sz="1800"/>
            </a:pPr>
            <a:r>
              <a:rPr sz="2400"/>
              <a:t>2/  osteophytes</a:t>
            </a:r>
          </a:p>
        </p:txBody>
      </p:sp>
      <p:sp>
        <p:nvSpPr>
          <p:cNvPr id="526" name="Shape 526"/>
          <p:cNvSpPr/>
          <p:nvPr/>
        </p:nvSpPr>
        <p:spPr>
          <a:xfrm>
            <a:off x="250823" y="5607050"/>
            <a:ext cx="2662492" cy="437065"/>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a:latin typeface="Arial"/>
                <a:ea typeface="Arial"/>
                <a:cs typeface="Arial"/>
                <a:sym typeface="Arial"/>
              </a:defRPr>
            </a:lvl1pPr>
          </a:lstStyle>
          <a:p>
            <a:pPr lvl="0">
              <a:defRPr sz="1800"/>
            </a:pPr>
            <a:r>
              <a:rPr sz="2400"/>
              <a:t>3/  joint destruction</a:t>
            </a:r>
          </a:p>
        </p:txBody>
      </p:sp>
      <p:sp>
        <p:nvSpPr>
          <p:cNvPr id="527" name="Shape 527"/>
          <p:cNvSpPr/>
          <p:nvPr/>
        </p:nvSpPr>
        <p:spPr>
          <a:xfrm>
            <a:off x="250824" y="5970587"/>
            <a:ext cx="3526440" cy="437065"/>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a:latin typeface="Arial"/>
                <a:ea typeface="Arial"/>
                <a:cs typeface="Arial"/>
                <a:sym typeface="Arial"/>
              </a:defRPr>
            </a:lvl1pPr>
          </a:lstStyle>
          <a:p>
            <a:pPr lvl="0">
              <a:defRPr sz="1800"/>
            </a:pPr>
            <a:r>
              <a:rPr sz="2400"/>
              <a:t>4/  carpometacarpal joint </a:t>
            </a:r>
          </a:p>
        </p:txBody>
      </p:sp>
      <p:sp>
        <p:nvSpPr>
          <p:cNvPr id="528" name="Shape 528"/>
          <p:cNvSpPr/>
          <p:nvPr/>
        </p:nvSpPr>
        <p:spPr>
          <a:xfrm>
            <a:off x="4237037" y="2832100"/>
            <a:ext cx="5287964" cy="37522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2000">
                <a:latin typeface="Arial"/>
                <a:ea typeface="Arial"/>
                <a:cs typeface="Arial"/>
                <a:sym typeface="Arial"/>
              </a:defRPr>
            </a:lvl1pPr>
          </a:lstStyle>
          <a:p>
            <a:pPr lvl="0">
              <a:defRPr sz="1800"/>
            </a:pPr>
            <a:r>
              <a:rPr sz="2000"/>
              <a:t>A/ anteroposterior (B) lateral views</a:t>
            </a:r>
          </a:p>
        </p:txBody>
      </p:sp>
      <p:sp>
        <p:nvSpPr>
          <p:cNvPr id="529" name="Shape 529"/>
          <p:cNvSpPr/>
          <p:nvPr/>
        </p:nvSpPr>
        <p:spPr>
          <a:xfrm>
            <a:off x="3735387" y="3149599"/>
            <a:ext cx="5148517" cy="35065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1800">
                <a:latin typeface="Arial"/>
                <a:ea typeface="Arial"/>
                <a:cs typeface="Arial"/>
                <a:sym typeface="Arial"/>
              </a:defRPr>
            </a:lvl1pPr>
          </a:lstStyle>
          <a:p>
            <a:pPr lvl="0"/>
            <a:r>
              <a:t>(1) joint space narrowing (2) osteophyte formation</a:t>
            </a:r>
          </a:p>
        </p:txBody>
      </p:sp>
      <p:sp>
        <p:nvSpPr>
          <p:cNvPr id="530" name="Shape 530"/>
          <p:cNvSpPr/>
          <p:nvPr/>
        </p:nvSpPr>
        <p:spPr>
          <a:xfrm>
            <a:off x="3776662" y="6069012"/>
            <a:ext cx="5212029" cy="350658"/>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1800">
                <a:latin typeface="Arial"/>
                <a:ea typeface="Arial"/>
                <a:cs typeface="Arial"/>
                <a:sym typeface="Arial"/>
              </a:defRPr>
            </a:lvl1pPr>
          </a:lstStyle>
          <a:p>
            <a:pPr lvl="0"/>
            <a:r>
              <a:t>(1) joint space narrowing (2) osteophyte formation.</a:t>
            </a:r>
          </a:p>
        </p:txBody>
      </p:sp>
      <p:sp>
        <p:nvSpPr>
          <p:cNvPr id="531" name="Shape 531"/>
          <p:cNvSpPr/>
          <p:nvPr/>
        </p:nvSpPr>
        <p:spPr>
          <a:xfrm>
            <a:off x="339725" y="217487"/>
            <a:ext cx="2597150" cy="99393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3200">
                <a:solidFill>
                  <a:srgbClr val="C00000"/>
                </a:solidFill>
                <a:latin typeface="Monotype Corsiva"/>
                <a:ea typeface="Monotype Corsiva"/>
                <a:cs typeface="Monotype Corsiva"/>
                <a:sym typeface="Monotype Corsiva"/>
              </a:defRPr>
            </a:lvl1pPr>
          </a:lstStyle>
          <a:p>
            <a:pPr lvl="0">
              <a:defRPr sz="1800">
                <a:solidFill>
                  <a:srgbClr val="000000"/>
                </a:solidFill>
              </a:defRPr>
            </a:pPr>
            <a:r>
              <a:rPr sz="3200">
                <a:solidFill>
                  <a:srgbClr val="C00000"/>
                </a:solidFill>
              </a:rPr>
              <a:t>2/  Plain radiography:</a:t>
            </a:r>
          </a:p>
        </p:txBody>
      </p:sp>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533" name="Shape 533"/>
          <p:cNvSpPr>
            <a:spLocks noGrp="1"/>
          </p:cNvSpPr>
          <p:nvPr>
            <p:ph type="title"/>
          </p:nvPr>
        </p:nvSpPr>
        <p:spPr>
          <a:xfrm>
            <a:off x="301625" y="228600"/>
            <a:ext cx="8534400" cy="758825"/>
          </a:xfrm>
          <a:prstGeom prst="rect">
            <a:avLst/>
          </a:prstGeom>
        </p:spPr>
        <p:txBody>
          <a:bodyPr lIns="0" tIns="0" rIns="0" bIns="0">
            <a:normAutofit/>
          </a:bodyPr>
          <a:lstStyle/>
          <a:p>
            <a:pPr lvl="0">
              <a:defRPr sz="1800">
                <a:solidFill>
                  <a:srgbClr val="000000"/>
                </a:solidFill>
              </a:defRPr>
            </a:pPr>
            <a:r>
              <a:rPr sz="3300">
                <a:solidFill>
                  <a:srgbClr val="7B9899"/>
                </a:solidFill>
              </a:rPr>
              <a:t>Management </a:t>
            </a:r>
          </a:p>
        </p:txBody>
      </p:sp>
      <p:pic>
        <p:nvPicPr>
          <p:cNvPr id="534" name="image22.png"/>
          <p:cNvPicPr/>
          <p:nvPr/>
        </p:nvPicPr>
        <p:blipFill>
          <a:blip r:embed="rId2">
            <a:extLst/>
          </a:blip>
          <a:stretch>
            <a:fillRect/>
          </a:stretch>
        </p:blipFill>
        <p:spPr>
          <a:xfrm>
            <a:off x="304800" y="1371600"/>
            <a:ext cx="8534400" cy="4419600"/>
          </a:xfrm>
          <a:prstGeom prst="rect">
            <a:avLst/>
          </a:prstGeom>
          <a:ln w="12700">
            <a:miter lim="400000"/>
          </a:ln>
        </p:spPr>
      </p:pic>
      <p:sp>
        <p:nvSpPr>
          <p:cNvPr id="535" name="Shape 535"/>
          <p:cNvSpPr/>
          <p:nvPr/>
        </p:nvSpPr>
        <p:spPr>
          <a:xfrm>
            <a:off x="228600" y="5791199"/>
            <a:ext cx="8686800" cy="57403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lvl="0">
              <a:defRPr sz="1800"/>
            </a:pPr>
            <a:r>
              <a:rPr>
                <a:latin typeface="Footlight MT Light"/>
                <a:ea typeface="Footlight MT Light"/>
                <a:cs typeface="Footlight MT Light"/>
                <a:sym typeface="Footlight MT Light"/>
              </a:rPr>
              <a:t>Clinical practice guidelines have been recommended by American and British specialty societies. </a:t>
            </a:r>
            <a:r>
              <a:rPr sz="1600">
                <a:solidFill>
                  <a:srgbClr val="C00000"/>
                </a:solidFill>
                <a:latin typeface="Footlight MT Light"/>
                <a:ea typeface="Footlight MT Light"/>
                <a:cs typeface="Footlight MT Light"/>
                <a:sym typeface="Footlight MT Light"/>
              </a:rPr>
              <a:t>[12]</a:t>
            </a:r>
          </a:p>
        </p:txBody>
      </p:sp>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537" name="Shape 537"/>
          <p:cNvSpPr/>
          <p:nvPr/>
        </p:nvSpPr>
        <p:spPr>
          <a:xfrm>
            <a:off x="260435" y="2175978"/>
            <a:ext cx="8819710" cy="3539426"/>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lvl="0" defTabSz="457200">
              <a:defRPr sz="1800"/>
            </a:pPr>
            <a:r>
              <a:rPr sz="3200" b="1" dirty="0">
                <a:solidFill>
                  <a:srgbClr val="323333"/>
                </a:solidFill>
                <a:latin typeface="Trebuchet MS"/>
                <a:ea typeface="Trebuchet MS"/>
                <a:cs typeface="Trebuchet MS"/>
                <a:sym typeface="Trebuchet MS"/>
              </a:rPr>
              <a:t>RA is characterized by which of the following patterns of joint involvement?</a:t>
            </a:r>
          </a:p>
          <a:p>
            <a:pPr lvl="0" defTabSz="457200">
              <a:defRPr sz="1800"/>
            </a:pPr>
            <a:endParaRPr sz="3200" b="1" dirty="0">
              <a:solidFill>
                <a:srgbClr val="323333"/>
              </a:solidFill>
              <a:latin typeface="Trebuchet MS"/>
              <a:ea typeface="Trebuchet MS"/>
              <a:cs typeface="Trebuchet MS"/>
              <a:sym typeface="Trebuchet MS"/>
            </a:endParaRPr>
          </a:p>
          <a:p>
            <a:pPr lvl="0" defTabSz="457200">
              <a:defRPr sz="1800"/>
            </a:pPr>
            <a:r>
              <a:rPr sz="3200" b="1" dirty="0">
                <a:solidFill>
                  <a:srgbClr val="323333"/>
                </a:solidFill>
                <a:latin typeface="Trebuchet MS"/>
                <a:ea typeface="Trebuchet MS"/>
                <a:cs typeface="Trebuchet MS"/>
                <a:sym typeface="Trebuchet MS"/>
              </a:rPr>
              <a:t> </a:t>
            </a:r>
            <a:r>
              <a:rPr sz="3200" dirty="0">
                <a:solidFill>
                  <a:srgbClr val="323333"/>
                </a:solidFill>
                <a:latin typeface="Trebuchet MS"/>
                <a:ea typeface="Trebuchet MS"/>
                <a:cs typeface="Trebuchet MS"/>
                <a:sym typeface="Trebuchet MS"/>
              </a:rPr>
              <a:t>a) Episodic </a:t>
            </a:r>
            <a:r>
              <a:rPr sz="3200" dirty="0" err="1">
                <a:solidFill>
                  <a:srgbClr val="323333"/>
                </a:solidFill>
                <a:latin typeface="Trebuchet MS"/>
                <a:ea typeface="Trebuchet MS"/>
                <a:cs typeface="Trebuchet MS"/>
                <a:sym typeface="Trebuchet MS"/>
              </a:rPr>
              <a:t>monoarthritis</a:t>
            </a:r>
            <a:endParaRPr sz="3200" dirty="0">
              <a:solidFill>
                <a:srgbClr val="323333"/>
              </a:solidFill>
              <a:latin typeface="Trebuchet MS"/>
              <a:ea typeface="Trebuchet MS"/>
              <a:cs typeface="Trebuchet MS"/>
              <a:sym typeface="Trebuchet MS"/>
            </a:endParaRPr>
          </a:p>
          <a:p>
            <a:pPr lvl="0" defTabSz="457200">
              <a:defRPr sz="1800"/>
            </a:pPr>
            <a:r>
              <a:rPr sz="3200" dirty="0">
                <a:solidFill>
                  <a:srgbClr val="323333"/>
                </a:solidFill>
                <a:latin typeface="Trebuchet MS"/>
                <a:ea typeface="Trebuchet MS"/>
                <a:cs typeface="Trebuchet MS"/>
                <a:sym typeface="Trebuchet MS"/>
              </a:rPr>
              <a:t> b) Symmetrical polyarthritis</a:t>
            </a:r>
          </a:p>
          <a:p>
            <a:pPr lvl="0" defTabSz="457200">
              <a:defRPr sz="1800"/>
            </a:pPr>
            <a:r>
              <a:rPr sz="3200" dirty="0">
                <a:solidFill>
                  <a:srgbClr val="323333"/>
                </a:solidFill>
                <a:latin typeface="Trebuchet MS"/>
                <a:ea typeface="Trebuchet MS"/>
                <a:cs typeface="Trebuchet MS"/>
                <a:sym typeface="Trebuchet MS"/>
              </a:rPr>
              <a:t> c) Migratory </a:t>
            </a:r>
            <a:r>
              <a:rPr sz="3200" dirty="0" err="1">
                <a:solidFill>
                  <a:srgbClr val="323333"/>
                </a:solidFill>
                <a:latin typeface="Trebuchet MS"/>
                <a:ea typeface="Trebuchet MS"/>
                <a:cs typeface="Trebuchet MS"/>
                <a:sym typeface="Trebuchet MS"/>
              </a:rPr>
              <a:t>oligoarthritis</a:t>
            </a:r>
            <a:endParaRPr sz="3200" dirty="0">
              <a:solidFill>
                <a:srgbClr val="323333"/>
              </a:solidFill>
              <a:latin typeface="Trebuchet MS"/>
              <a:ea typeface="Trebuchet MS"/>
              <a:cs typeface="Trebuchet MS"/>
              <a:sym typeface="Trebuchet MS"/>
            </a:endParaRPr>
          </a:p>
          <a:p>
            <a:pPr lvl="0" defTabSz="457200">
              <a:defRPr sz="1800"/>
            </a:pPr>
            <a:r>
              <a:rPr sz="3200" dirty="0">
                <a:solidFill>
                  <a:srgbClr val="323333"/>
                </a:solidFill>
                <a:latin typeface="Trebuchet MS"/>
                <a:ea typeface="Trebuchet MS"/>
                <a:cs typeface="Trebuchet MS"/>
                <a:sym typeface="Trebuchet MS"/>
              </a:rPr>
              <a:t> d) Spondylitis</a:t>
            </a:r>
          </a:p>
        </p:txBody>
      </p:sp>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539" name="Shape 539"/>
          <p:cNvSpPr/>
          <p:nvPr/>
        </p:nvSpPr>
        <p:spPr>
          <a:xfrm>
            <a:off x="247842" y="1978107"/>
            <a:ext cx="8825069" cy="3539426"/>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lvl="0">
              <a:defRPr sz="1800"/>
            </a:pPr>
            <a:r>
              <a:rPr sz="3200" b="1" dirty="0">
                <a:latin typeface="Trebuchet MS"/>
                <a:ea typeface="Trebuchet MS"/>
                <a:cs typeface="Trebuchet MS"/>
                <a:sym typeface="Trebuchet MS"/>
              </a:rPr>
              <a:t>Which one of the following is a characteristic x-ray finding  in case of osteoarthritis ?</a:t>
            </a:r>
          </a:p>
          <a:p>
            <a:pPr lvl="0">
              <a:defRPr sz="1800"/>
            </a:pPr>
            <a:endParaRPr sz="3200" b="1" dirty="0">
              <a:latin typeface="Trebuchet MS"/>
              <a:ea typeface="Trebuchet MS"/>
              <a:cs typeface="Trebuchet MS"/>
              <a:sym typeface="Trebuchet MS"/>
            </a:endParaRPr>
          </a:p>
          <a:p>
            <a:pPr lvl="0">
              <a:defRPr sz="1800"/>
            </a:pPr>
            <a:r>
              <a:rPr sz="3200" b="1" dirty="0">
                <a:latin typeface="Trebuchet MS"/>
                <a:ea typeface="Trebuchet MS"/>
                <a:cs typeface="Trebuchet MS"/>
                <a:sym typeface="Trebuchet MS"/>
              </a:rPr>
              <a:t> a) </a:t>
            </a:r>
            <a:r>
              <a:rPr sz="3200" dirty="0" err="1">
                <a:latin typeface="Trebuchet MS"/>
                <a:ea typeface="Trebuchet MS"/>
                <a:cs typeface="Trebuchet MS"/>
                <a:sym typeface="Trebuchet MS"/>
              </a:rPr>
              <a:t>chondrocalcinosis</a:t>
            </a:r>
            <a:endParaRPr sz="3200" dirty="0">
              <a:latin typeface="Trebuchet MS"/>
              <a:ea typeface="Trebuchet MS"/>
              <a:cs typeface="Trebuchet MS"/>
              <a:sym typeface="Trebuchet MS"/>
            </a:endParaRPr>
          </a:p>
          <a:p>
            <a:pPr lvl="0">
              <a:defRPr sz="1800"/>
            </a:pPr>
            <a:r>
              <a:rPr sz="3200" dirty="0">
                <a:latin typeface="Trebuchet MS"/>
                <a:ea typeface="Trebuchet MS"/>
                <a:cs typeface="Trebuchet MS"/>
                <a:sym typeface="Trebuchet MS"/>
              </a:rPr>
              <a:t> b) osteopenia </a:t>
            </a:r>
          </a:p>
          <a:p>
            <a:pPr lvl="0">
              <a:defRPr sz="1800"/>
            </a:pPr>
            <a:r>
              <a:rPr sz="3200" dirty="0">
                <a:latin typeface="Trebuchet MS"/>
                <a:ea typeface="Trebuchet MS"/>
                <a:cs typeface="Trebuchet MS"/>
                <a:sym typeface="Trebuchet MS"/>
              </a:rPr>
              <a:t> c) Narrowing of joint space</a:t>
            </a:r>
          </a:p>
          <a:p>
            <a:pPr lvl="0">
              <a:defRPr sz="1800"/>
            </a:pPr>
            <a:r>
              <a:rPr sz="3200" dirty="0">
                <a:latin typeface="Trebuchet MS"/>
                <a:ea typeface="Trebuchet MS"/>
                <a:cs typeface="Trebuchet MS"/>
                <a:sym typeface="Trebuchet MS"/>
              </a:rPr>
              <a:t> d) </a:t>
            </a:r>
            <a:r>
              <a:rPr sz="3200" dirty="0" err="1">
                <a:latin typeface="Trebuchet MS"/>
                <a:ea typeface="Trebuchet MS"/>
                <a:cs typeface="Trebuchet MS"/>
                <a:sym typeface="Trebuchet MS"/>
              </a:rPr>
              <a:t>sequestra</a:t>
            </a:r>
            <a:endParaRPr sz="3200" dirty="0">
              <a:latin typeface="Trebuchet MS"/>
              <a:ea typeface="Trebuchet MS"/>
              <a:cs typeface="Trebuchet MS"/>
              <a:sym typeface="Trebuchet MS"/>
            </a:endParaRPr>
          </a:p>
        </p:txBody>
      </p:sp>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541" name="Shape 541"/>
          <p:cNvSpPr>
            <a:spLocks noGrp="1"/>
          </p:cNvSpPr>
          <p:nvPr>
            <p:ph type="sldNum" sz="quarter" idx="2"/>
          </p:nvPr>
        </p:nvSpPr>
        <p:spPr>
          <a:xfrm>
            <a:off x="4267200" y="5854508"/>
            <a:ext cx="609600" cy="313390"/>
          </a:xfrm>
          <a:prstGeom prst="rect">
            <a:avLst/>
          </a:prstGeom>
          <a:extLst>
            <a:ext uri="{C572A759-6A51-4108-AA02-DFA0A04FC94B}">
              <ma14:wrappingTextBoxFlag xmlns:ma14="http://schemas.microsoft.com/office/mac/drawingml/2011/main" xmlns="" val="1"/>
            </a:ext>
          </a:extLst>
        </p:spPr>
        <p:txBody>
          <a:bodyPr>
            <a:normAutofit lnSpcReduction="10000"/>
          </a:bodyPr>
          <a:lstStyle/>
          <a:p>
            <a:pPr lvl="0">
              <a:defRPr sz="1800">
                <a:solidFill>
                  <a:srgbClr val="000000"/>
                </a:solidFill>
              </a:defRPr>
            </a:pPr>
            <a:fld id="{86CB4B4D-7CA3-9044-876B-883B54F8677D}" type="slidenum">
              <a:rPr sz="1600">
                <a:solidFill>
                  <a:srgbClr val="FFFFFF"/>
                </a:solidFill>
              </a:rPr>
              <a:t>104</a:t>
            </a:fld>
            <a:endParaRPr sz="1600">
              <a:solidFill>
                <a:srgbClr val="FFFFFF"/>
              </a:solidFill>
            </a:endParaRPr>
          </a:p>
        </p:txBody>
      </p:sp>
      <p:sp>
        <p:nvSpPr>
          <p:cNvPr id="542" name="Shape 542"/>
          <p:cNvSpPr/>
          <p:nvPr/>
        </p:nvSpPr>
        <p:spPr>
          <a:xfrm>
            <a:off x="536191" y="1721522"/>
            <a:ext cx="8071616" cy="333374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lvl="0">
              <a:defRPr sz="1800"/>
            </a:pPr>
            <a:r>
              <a:rPr sz="3200" b="1">
                <a:latin typeface="Trebuchet MS"/>
                <a:ea typeface="Trebuchet MS"/>
                <a:cs typeface="Trebuchet MS"/>
                <a:sym typeface="Trebuchet MS"/>
              </a:rPr>
              <a:t>The most common offending organism in septic arthritis in adults </a:t>
            </a:r>
            <a:r>
              <a:rPr sz="3200">
                <a:latin typeface="Trebuchet MS"/>
                <a:ea typeface="Trebuchet MS"/>
                <a:cs typeface="Trebuchet MS"/>
                <a:sym typeface="Trebuchet MS"/>
              </a:rPr>
              <a:t>is:</a:t>
            </a:r>
          </a:p>
          <a:p>
            <a:pPr marL="342900" lvl="0" indent="-342900">
              <a:defRPr sz="1800"/>
            </a:pPr>
            <a:endParaRPr sz="3200">
              <a:latin typeface="Trebuchet MS"/>
              <a:ea typeface="Trebuchet MS"/>
              <a:cs typeface="Trebuchet MS"/>
              <a:sym typeface="Trebuchet MS"/>
            </a:endParaRPr>
          </a:p>
          <a:p>
            <a:pPr lvl="2" indent="457200" algn="just">
              <a:lnSpc>
                <a:spcPct val="90000"/>
              </a:lnSpc>
              <a:defRPr sz="1800"/>
            </a:pPr>
            <a:r>
              <a:rPr sz="3200">
                <a:latin typeface="Trebuchet MS"/>
                <a:ea typeface="Trebuchet MS"/>
                <a:cs typeface="Trebuchet MS"/>
                <a:sym typeface="Trebuchet MS"/>
              </a:rPr>
              <a:t>a) </a:t>
            </a:r>
            <a:r>
              <a:rPr sz="3200">
                <a:latin typeface="Calibri"/>
                <a:ea typeface="Calibri"/>
                <a:cs typeface="Calibri"/>
                <a:sym typeface="Calibri"/>
              </a:rPr>
              <a:t>S. aureus</a:t>
            </a:r>
          </a:p>
          <a:p>
            <a:pPr lvl="2" indent="457200" algn="just">
              <a:lnSpc>
                <a:spcPct val="90000"/>
              </a:lnSpc>
              <a:defRPr sz="1800"/>
            </a:pPr>
            <a:r>
              <a:rPr sz="3200">
                <a:latin typeface="Calibri"/>
                <a:ea typeface="Calibri"/>
                <a:cs typeface="Calibri"/>
                <a:sym typeface="Calibri"/>
              </a:rPr>
              <a:t>b) Streptococcus pyogenes</a:t>
            </a:r>
          </a:p>
          <a:p>
            <a:pPr lvl="2" indent="457200" algn="just">
              <a:lnSpc>
                <a:spcPct val="90000"/>
              </a:lnSpc>
              <a:defRPr sz="1800"/>
            </a:pPr>
            <a:r>
              <a:rPr sz="3200">
                <a:latin typeface="Calibri"/>
                <a:ea typeface="Calibri"/>
                <a:cs typeface="Calibri"/>
                <a:sym typeface="Calibri"/>
              </a:rPr>
              <a:t>c) S. pneumoniae</a:t>
            </a:r>
          </a:p>
          <a:p>
            <a:pPr lvl="2" indent="457200" algn="just">
              <a:lnSpc>
                <a:spcPct val="90000"/>
              </a:lnSpc>
              <a:defRPr sz="1800"/>
            </a:pPr>
            <a:r>
              <a:rPr sz="3200">
                <a:latin typeface="Calibri"/>
                <a:ea typeface="Calibri"/>
                <a:cs typeface="Calibri"/>
                <a:sym typeface="Calibri"/>
              </a:rPr>
              <a:t>d) H. influenzae</a:t>
            </a:r>
          </a:p>
        </p:txBody>
      </p:sp>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544" name="Shape 544"/>
          <p:cNvSpPr/>
          <p:nvPr/>
        </p:nvSpPr>
        <p:spPr>
          <a:xfrm>
            <a:off x="446107" y="1694775"/>
            <a:ext cx="7685754" cy="4001091"/>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lvl="0">
              <a:spcBef>
                <a:spcPts val="600"/>
              </a:spcBef>
              <a:defRPr sz="1800"/>
            </a:pPr>
            <a:r>
              <a:rPr sz="3200" b="1" dirty="0">
                <a:latin typeface="Trebuchet MS"/>
                <a:ea typeface="Trebuchet MS"/>
                <a:cs typeface="Trebuchet MS"/>
                <a:sym typeface="Trebuchet MS"/>
              </a:rPr>
              <a:t>The most specific test used in </a:t>
            </a:r>
            <a:r>
              <a:rPr sz="3200" b="1" dirty="0" smtClean="0">
                <a:latin typeface="Trebuchet MS"/>
                <a:ea typeface="Trebuchet MS"/>
                <a:cs typeface="Trebuchet MS"/>
                <a:sym typeface="Trebuchet MS"/>
              </a:rPr>
              <a:t>diagnosis</a:t>
            </a:r>
            <a:endParaRPr lang="en-US" sz="3200" b="1" dirty="0" smtClean="0">
              <a:latin typeface="Trebuchet MS"/>
              <a:ea typeface="Trebuchet MS"/>
              <a:cs typeface="Trebuchet MS"/>
              <a:sym typeface="Trebuchet MS"/>
            </a:endParaRPr>
          </a:p>
          <a:p>
            <a:pPr lvl="0">
              <a:spcBef>
                <a:spcPts val="600"/>
              </a:spcBef>
              <a:defRPr sz="1800"/>
            </a:pPr>
            <a:r>
              <a:rPr sz="3200" b="1" dirty="0" smtClean="0">
                <a:latin typeface="Trebuchet MS"/>
                <a:ea typeface="Trebuchet MS"/>
                <a:cs typeface="Trebuchet MS"/>
                <a:sym typeface="Trebuchet MS"/>
              </a:rPr>
              <a:t> </a:t>
            </a:r>
            <a:r>
              <a:rPr sz="3200" b="1" dirty="0">
                <a:latin typeface="Trebuchet MS"/>
                <a:ea typeface="Trebuchet MS"/>
                <a:cs typeface="Trebuchet MS"/>
                <a:sym typeface="Trebuchet MS"/>
              </a:rPr>
              <a:t>of gout:</a:t>
            </a:r>
          </a:p>
          <a:p>
            <a:pPr lvl="0">
              <a:spcBef>
                <a:spcPts val="600"/>
              </a:spcBef>
              <a:defRPr sz="1800"/>
            </a:pPr>
            <a:endParaRPr sz="3200" b="1" dirty="0">
              <a:latin typeface="Trebuchet MS"/>
              <a:ea typeface="Trebuchet MS"/>
              <a:cs typeface="Trebuchet MS"/>
              <a:sym typeface="Trebuchet MS"/>
            </a:endParaRPr>
          </a:p>
          <a:p>
            <a:pPr lvl="0">
              <a:spcBef>
                <a:spcPts val="600"/>
              </a:spcBef>
              <a:defRPr sz="1800"/>
            </a:pPr>
            <a:r>
              <a:rPr sz="3200" b="1" dirty="0">
                <a:latin typeface="Trebuchet MS"/>
                <a:ea typeface="Trebuchet MS"/>
                <a:cs typeface="Trebuchet MS"/>
                <a:sym typeface="Trebuchet MS"/>
              </a:rPr>
              <a:t>a) </a:t>
            </a:r>
            <a:r>
              <a:rPr sz="3200" dirty="0">
                <a:latin typeface="Trebuchet MS"/>
                <a:ea typeface="Trebuchet MS"/>
                <a:cs typeface="Trebuchet MS"/>
                <a:sym typeface="Trebuchet MS"/>
              </a:rPr>
              <a:t>MRI</a:t>
            </a:r>
          </a:p>
          <a:p>
            <a:pPr lvl="0">
              <a:spcBef>
                <a:spcPts val="600"/>
              </a:spcBef>
              <a:defRPr sz="1800"/>
            </a:pPr>
            <a:r>
              <a:rPr sz="3200" dirty="0">
                <a:latin typeface="Trebuchet MS"/>
                <a:ea typeface="Trebuchet MS"/>
                <a:cs typeface="Trebuchet MS"/>
                <a:sym typeface="Trebuchet MS"/>
              </a:rPr>
              <a:t>b) x-ray</a:t>
            </a:r>
          </a:p>
          <a:p>
            <a:pPr lvl="0">
              <a:spcBef>
                <a:spcPts val="600"/>
              </a:spcBef>
              <a:defRPr sz="1800"/>
            </a:pPr>
            <a:r>
              <a:rPr sz="3200" dirty="0">
                <a:latin typeface="Trebuchet MS"/>
                <a:ea typeface="Trebuchet MS"/>
                <a:cs typeface="Trebuchet MS"/>
                <a:sym typeface="Trebuchet MS"/>
              </a:rPr>
              <a:t>c) synovial fluid analysis</a:t>
            </a:r>
          </a:p>
          <a:p>
            <a:pPr lvl="0">
              <a:spcBef>
                <a:spcPts val="600"/>
              </a:spcBef>
              <a:defRPr sz="1800"/>
            </a:pPr>
            <a:r>
              <a:rPr sz="3200" dirty="0">
                <a:latin typeface="Trebuchet MS"/>
                <a:ea typeface="Trebuchet MS"/>
                <a:cs typeface="Trebuchet MS"/>
                <a:sym typeface="Trebuchet MS"/>
              </a:rPr>
              <a:t>d) serum uric acid</a:t>
            </a:r>
          </a:p>
        </p:txBody>
      </p:sp>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546" name="Shape 546"/>
          <p:cNvSpPr>
            <a:spLocks noGrp="1"/>
          </p:cNvSpPr>
          <p:nvPr>
            <p:ph type="title"/>
          </p:nvPr>
        </p:nvSpPr>
        <p:spPr>
          <a:xfrm>
            <a:off x="301625" y="228600"/>
            <a:ext cx="8534400" cy="758825"/>
          </a:xfrm>
          <a:prstGeom prst="rect">
            <a:avLst/>
          </a:prstGeom>
        </p:spPr>
        <p:txBody>
          <a:bodyPr lIns="0" tIns="0" rIns="0" bIns="0">
            <a:normAutofit/>
          </a:bodyPr>
          <a:lstStyle/>
          <a:p>
            <a:pPr lvl="0"/>
            <a:endParaRPr/>
          </a:p>
        </p:txBody>
      </p:sp>
      <p:sp>
        <p:nvSpPr>
          <p:cNvPr id="547" name="Shape 547"/>
          <p:cNvSpPr>
            <a:spLocks noGrp="1"/>
          </p:cNvSpPr>
          <p:nvPr>
            <p:ph type="body" idx="1"/>
          </p:nvPr>
        </p:nvSpPr>
        <p:spPr>
          <a:xfrm>
            <a:off x="301624" y="1527175"/>
            <a:ext cx="8504240" cy="4572000"/>
          </a:xfrm>
          <a:prstGeom prst="rect">
            <a:avLst/>
          </a:prstGeom>
        </p:spPr>
        <p:txBody>
          <a:bodyPr lIns="0" tIns="0" rIns="0" bIns="0">
            <a:normAutofit/>
          </a:bodyPr>
          <a:lstStyle/>
          <a:p>
            <a:pPr marL="166171" lvl="0" indent="-166171" algn="l" defTabSz="841247">
              <a:spcBef>
                <a:spcPts val="300"/>
              </a:spcBef>
              <a:buFont typeface="Footlight MT Light"/>
              <a:buAutoNum type="arabicPeriod"/>
              <a:defRPr sz="1800"/>
            </a:pPr>
            <a:r>
              <a:rPr sz="1600">
                <a:latin typeface="Footlight MT Light"/>
                <a:ea typeface="Footlight MT Light"/>
                <a:cs typeface="Footlight MT Light"/>
                <a:sym typeface="Footlight MT Light"/>
              </a:rPr>
              <a:t>Prevalence of Doctor-Diagnosed Arthritis and Arthritis-Attributable Activity Limitation United States .</a:t>
            </a:r>
          </a:p>
          <a:p>
            <a:pPr marL="166171" lvl="0" indent="-166171" algn="l" defTabSz="420623">
              <a:spcBef>
                <a:spcPts val="0"/>
              </a:spcBef>
              <a:buFont typeface="Footlight MT Light"/>
              <a:buAutoNum type="arabicPeriod"/>
              <a:defRPr sz="1800"/>
            </a:pPr>
            <a:r>
              <a:rPr sz="1600">
                <a:latin typeface="Footlight MT Light"/>
                <a:ea typeface="Footlight MT Light"/>
                <a:cs typeface="Footlight MT Light"/>
                <a:sym typeface="Footlight MT Light"/>
              </a:rPr>
              <a:t>  National and State Estimates of Childhood Arthritis and Other Rheumatic Conditions.</a:t>
            </a:r>
          </a:p>
          <a:p>
            <a:pPr marL="166171" lvl="0" indent="-166171" algn="l" defTabSz="420623">
              <a:spcBef>
                <a:spcPts val="0"/>
              </a:spcBef>
              <a:buFont typeface="Footlight MT Light"/>
              <a:buAutoNum type="arabicPeriod"/>
              <a:defRPr sz="1800"/>
            </a:pPr>
            <a:r>
              <a:rPr sz="1600">
                <a:latin typeface="Footlight MT Light"/>
                <a:ea typeface="Footlight MT Light"/>
                <a:cs typeface="Footlight MT Light"/>
                <a:sym typeface="Footlight MT Light"/>
              </a:rPr>
              <a:t> Kaandorp CJ, van Schaardenburg D, Krijnen P, et al: Risk factors for septic arthritis in patients with joint disease: A prospective study. Arthritis Rheum. 1995, 38: 1819-1825.</a:t>
            </a:r>
          </a:p>
          <a:p>
            <a:pPr marL="166171" lvl="0" indent="-166171" algn="l" defTabSz="420623">
              <a:spcBef>
                <a:spcPts val="0"/>
              </a:spcBef>
              <a:buFont typeface="Footlight MT Light"/>
              <a:buAutoNum type="arabicPeriod"/>
              <a:defRPr sz="1800"/>
            </a:pPr>
            <a:r>
              <a:rPr sz="1600">
                <a:latin typeface="Footlight MT Light"/>
                <a:ea typeface="Footlight MT Light"/>
                <a:cs typeface="Footlight MT Light"/>
                <a:sym typeface="Footlight MT Light"/>
              </a:rPr>
              <a:t> Dubost JJ, Fis I, Denis P, et al: Polyarticular septic arthritis [review]. Medicine (Baltimore). 1993, 72: 296-310.</a:t>
            </a:r>
          </a:p>
          <a:p>
            <a:pPr marL="166171" lvl="0" indent="-166171" algn="l" defTabSz="420623">
              <a:spcBef>
                <a:spcPts val="0"/>
              </a:spcBef>
              <a:buFont typeface="Footlight MT Light"/>
              <a:buAutoNum type="arabicPeriod"/>
              <a:defRPr sz="1800"/>
            </a:pPr>
            <a:r>
              <a:rPr sz="1600">
                <a:latin typeface="Footlight MT Light"/>
                <a:ea typeface="Footlight MT Light"/>
                <a:cs typeface="Footlight MT Light"/>
                <a:sym typeface="Footlight MT Light"/>
              </a:rPr>
              <a:t> Pioro MH, Mandell BF. Septic arthritis [review]. Rheum Dis Clin North Am. 1997, 23: 239-258.</a:t>
            </a:r>
          </a:p>
          <a:p>
            <a:pPr marL="166171" lvl="0" indent="-166171" algn="l" defTabSz="420623">
              <a:spcBef>
                <a:spcPts val="0"/>
              </a:spcBef>
              <a:buFont typeface="Footlight MT Light"/>
              <a:buAutoNum type="arabicPeriod"/>
              <a:defRPr sz="1800"/>
            </a:pPr>
            <a:r>
              <a:rPr sz="1600">
                <a:latin typeface="Footlight MT Light"/>
                <a:ea typeface="Footlight MT Light"/>
                <a:cs typeface="Footlight MT Light"/>
                <a:sym typeface="Footlight MT Light"/>
              </a:rPr>
              <a:t> </a:t>
            </a:r>
            <a:r>
              <a:rPr sz="1200">
                <a:latin typeface="Times"/>
                <a:ea typeface="Times"/>
                <a:cs typeface="Times"/>
                <a:sym typeface="Times"/>
              </a:rPr>
              <a:t>Wise CM, Morris CR, Wasilauskas BL, et al. Gonococcal arthritis in an era of increasing penicillin resistance. Presentations and outcomes in 41 recent cases (1985-1991). </a:t>
            </a:r>
            <a:r>
              <a:rPr sz="1200" i="1">
                <a:latin typeface="Times"/>
                <a:ea typeface="Times"/>
                <a:cs typeface="Times"/>
                <a:sym typeface="Times"/>
              </a:rPr>
              <a:t>Arch Intern Med</a:t>
            </a:r>
            <a:r>
              <a:rPr sz="1200">
                <a:latin typeface="Times"/>
                <a:ea typeface="Times"/>
                <a:cs typeface="Times"/>
                <a:sym typeface="Times"/>
              </a:rPr>
              <a:t>. Dec 12-26 1994;154(23):2690-5</a:t>
            </a:r>
            <a:endParaRPr sz="1600">
              <a:latin typeface="Footlight MT Light"/>
              <a:ea typeface="Footlight MT Light"/>
              <a:cs typeface="Footlight MT Light"/>
              <a:sym typeface="Footlight MT Light"/>
            </a:endParaRPr>
          </a:p>
          <a:p>
            <a:pPr marL="166171" lvl="0" indent="-166171" algn="l" defTabSz="420623">
              <a:spcBef>
                <a:spcPts val="0"/>
              </a:spcBef>
              <a:buFont typeface="Footlight MT Light"/>
              <a:buAutoNum type="arabicPeriod"/>
              <a:defRPr sz="1800"/>
            </a:pPr>
            <a:r>
              <a:rPr sz="1600">
                <a:latin typeface="Footlight MT Light"/>
                <a:ea typeface="Footlight MT Light"/>
                <a:cs typeface="Footlight MT Light"/>
                <a:sym typeface="Footlight MT Light"/>
              </a:rPr>
              <a:t> Spector TD. Rheumatoid arthritis. Rheum Dis Clin North Am 1990; 16:513.</a:t>
            </a:r>
          </a:p>
          <a:p>
            <a:pPr marL="166171" lvl="0" indent="-166171" algn="l" defTabSz="420623">
              <a:spcBef>
                <a:spcPts val="0"/>
              </a:spcBef>
              <a:buFont typeface="Footlight MT Light"/>
              <a:buAutoNum type="arabicPeriod"/>
              <a:defRPr sz="1800"/>
            </a:pPr>
            <a:r>
              <a:rPr sz="1600">
                <a:latin typeface="Footlight MT Light"/>
                <a:ea typeface="Footlight MT Light"/>
                <a:cs typeface="Footlight MT Light"/>
                <a:sym typeface="Footlight MT Light"/>
              </a:rPr>
              <a:t> Jansen AL et al. J Rheumatol 2002;29:2074-6.</a:t>
            </a:r>
          </a:p>
          <a:p>
            <a:pPr marL="166171" lvl="0" indent="-166171" algn="l" defTabSz="420623">
              <a:spcBef>
                <a:spcPts val="0"/>
              </a:spcBef>
              <a:buFont typeface="Footlight MT Light"/>
              <a:buAutoNum type="arabicPeriod"/>
              <a:defRPr sz="1800"/>
            </a:pPr>
            <a:r>
              <a:rPr sz="1600">
                <a:latin typeface="Footlight MT Light"/>
                <a:ea typeface="Footlight MT Light"/>
                <a:cs typeface="Footlight MT Light"/>
                <a:sym typeface="Footlight MT Light"/>
              </a:rPr>
              <a:t> </a:t>
            </a:r>
            <a:r>
              <a:rPr sz="1200">
                <a:latin typeface="Times"/>
                <a:ea typeface="Times"/>
                <a:cs typeface="Times"/>
                <a:sym typeface="Times"/>
              </a:rPr>
              <a:t>Zhu Y, Pandya BJ, Choi HK. Prevalence of gout and hyperuricemia in the US general population: The National Health and Nutrition Examination Survey 2007-2008. </a:t>
            </a:r>
            <a:r>
              <a:rPr sz="1200" i="1">
                <a:latin typeface="Times"/>
                <a:ea typeface="Times"/>
                <a:cs typeface="Times"/>
                <a:sym typeface="Times"/>
              </a:rPr>
              <a:t>Arthritis Rheum</a:t>
            </a:r>
            <a:r>
              <a:rPr sz="1200">
                <a:latin typeface="Times"/>
                <a:ea typeface="Times"/>
                <a:cs typeface="Times"/>
                <a:sym typeface="Times"/>
              </a:rPr>
              <a:t>. Oct 2011;63(10):3136-41.</a:t>
            </a:r>
            <a:endParaRPr sz="1600">
              <a:latin typeface="Footlight MT Light"/>
              <a:ea typeface="Footlight MT Light"/>
              <a:cs typeface="Footlight MT Light"/>
              <a:sym typeface="Footlight MT Light"/>
            </a:endParaRPr>
          </a:p>
          <a:p>
            <a:pPr marL="166171" lvl="0" indent="-166171" algn="l" defTabSz="420623">
              <a:spcBef>
                <a:spcPts val="0"/>
              </a:spcBef>
              <a:buFont typeface="Footlight MT Light"/>
              <a:buAutoNum type="arabicPeriod"/>
              <a:defRPr sz="1800"/>
            </a:pPr>
            <a:r>
              <a:rPr sz="1600">
                <a:latin typeface="Footlight MT Light"/>
                <a:ea typeface="Footlight MT Light"/>
                <a:cs typeface="Footlight MT Light"/>
                <a:sym typeface="Footlight MT Light"/>
              </a:rPr>
              <a:t> </a:t>
            </a:r>
            <a:r>
              <a:rPr sz="1200">
                <a:latin typeface="Times"/>
                <a:ea typeface="Times"/>
                <a:cs typeface="Times"/>
                <a:sym typeface="Times"/>
              </a:rPr>
              <a:t>Choi JW, Ford ES, Gao X, Choi HK. Sugar-sweetened soft drinks, diet soft drinks, and serum uric acid level: the Third National Health and Nutrition Examination Survey. </a:t>
            </a:r>
            <a:r>
              <a:rPr sz="1200" i="1">
                <a:latin typeface="Times"/>
                <a:ea typeface="Times"/>
                <a:cs typeface="Times"/>
                <a:sym typeface="Times"/>
              </a:rPr>
              <a:t>Arthritis Rheum</a:t>
            </a:r>
            <a:r>
              <a:rPr sz="1200">
                <a:latin typeface="Times"/>
                <a:ea typeface="Times"/>
                <a:cs typeface="Times"/>
                <a:sym typeface="Times"/>
              </a:rPr>
              <a:t>. 2008;59:109-116.</a:t>
            </a:r>
            <a:endParaRPr sz="1600">
              <a:latin typeface="Footlight MT Light"/>
              <a:ea typeface="Footlight MT Light"/>
              <a:cs typeface="Footlight MT Light"/>
              <a:sym typeface="Footlight MT Light"/>
            </a:endParaRPr>
          </a:p>
          <a:p>
            <a:pPr marL="72700" lvl="0" indent="-72700" algn="l" defTabSz="420623">
              <a:spcBef>
                <a:spcPts val="0"/>
              </a:spcBef>
              <a:buFont typeface="Footlight MT Light"/>
              <a:buAutoNum type="arabicPeriod" startAt="11"/>
              <a:defRPr sz="1800"/>
            </a:pPr>
            <a:r>
              <a:rPr sz="1200">
                <a:latin typeface="Footlight MT Light"/>
                <a:ea typeface="Footlight MT Light"/>
                <a:cs typeface="Footlight MT Light"/>
                <a:sym typeface="Footlight MT Light"/>
              </a:rPr>
              <a:t> Felson DT, Lawrence RC, Dieppe PA, et al. Osteoarthritis: new insights. Part 1: the disease and its risk factors. Ann Intern Med. 2000;133(8):635–46.</a:t>
            </a:r>
            <a:endParaRPr sz="1600">
              <a:latin typeface="Footlight MT Light"/>
              <a:ea typeface="Footlight MT Light"/>
              <a:cs typeface="Footlight MT Light"/>
              <a:sym typeface="Footlight MT Light"/>
            </a:endParaRPr>
          </a:p>
          <a:p>
            <a:pPr marL="166171" lvl="0" indent="-166171" algn="l" defTabSz="841247">
              <a:spcBef>
                <a:spcPts val="300"/>
              </a:spcBef>
              <a:buFont typeface="Footlight MT Light"/>
              <a:buAutoNum type="arabicPeriod" startAt="12"/>
              <a:defRPr sz="1800"/>
            </a:pPr>
            <a:r>
              <a:rPr sz="1600">
                <a:latin typeface="Footlight MT Light"/>
                <a:ea typeface="Footlight MT Light"/>
                <a:cs typeface="Footlight MT Light"/>
                <a:sym typeface="Footlight MT Light"/>
              </a:rPr>
              <a:t> </a:t>
            </a:r>
            <a:r>
              <a:rPr sz="1600" i="1"/>
              <a:t>Am Fam Physician.</a:t>
            </a:r>
            <a:r>
              <a:rPr sz="1600"/>
              <a:t> 2012 Jan 1;85(1):49-56.</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161" name="Shape 161"/>
          <p:cNvSpPr/>
          <p:nvPr/>
        </p:nvSpPr>
        <p:spPr>
          <a:xfrm>
            <a:off x="3958185" y="364943"/>
            <a:ext cx="1136193" cy="35976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a:latin typeface="+mn-lt"/>
                <a:ea typeface="+mn-ea"/>
                <a:cs typeface="+mn-cs"/>
                <a:sym typeface="Helvetica Neue"/>
              </a:defRPr>
            </a:lvl1pPr>
          </a:lstStyle>
          <a:p>
            <a:pPr lvl="0">
              <a:defRPr sz="1800"/>
            </a:pPr>
            <a:r>
              <a:rPr sz="2400"/>
              <a:t>Case #2</a:t>
            </a:r>
          </a:p>
        </p:txBody>
      </p:sp>
      <p:sp>
        <p:nvSpPr>
          <p:cNvPr id="162" name="Shape 162"/>
          <p:cNvSpPr/>
          <p:nvPr/>
        </p:nvSpPr>
        <p:spPr>
          <a:xfrm>
            <a:off x="475534" y="2056863"/>
            <a:ext cx="8192932" cy="403112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609600" lvl="0" indent="-609600">
              <a:spcBef>
                <a:spcPts val="700"/>
              </a:spcBef>
              <a:buSzPct val="100000"/>
              <a:buFont typeface="Times New Roman"/>
              <a:buChar char="•"/>
              <a:defRPr sz="1800"/>
            </a:pPr>
            <a:r>
              <a:rPr sz="3200">
                <a:latin typeface="Times New Roman"/>
                <a:ea typeface="Times New Roman"/>
                <a:cs typeface="Times New Roman"/>
                <a:sym typeface="Times New Roman"/>
              </a:rPr>
              <a:t>Psoriatic Arthritis, Asymmetric, Polyarthritis</a:t>
            </a:r>
          </a:p>
          <a:p>
            <a:pPr marL="609600" lvl="0" indent="-609600">
              <a:spcBef>
                <a:spcPts val="700"/>
              </a:spcBef>
              <a:buSzPct val="100000"/>
              <a:buFont typeface="Times New Roman"/>
              <a:buChar char="•"/>
              <a:defRPr sz="1800"/>
            </a:pPr>
            <a:r>
              <a:rPr sz="3200">
                <a:latin typeface="Times New Roman"/>
                <a:ea typeface="Times New Roman"/>
                <a:cs typeface="Times New Roman"/>
                <a:sym typeface="Times New Roman"/>
              </a:rPr>
              <a:t>Possibly triggered by the fall.</a:t>
            </a:r>
          </a:p>
          <a:p>
            <a:pPr lvl="0">
              <a:spcBef>
                <a:spcPts val="700"/>
              </a:spcBef>
              <a:defRPr sz="1800"/>
            </a:pPr>
            <a:endParaRPr sz="3200">
              <a:latin typeface="Times New Roman"/>
              <a:ea typeface="Times New Roman"/>
              <a:cs typeface="Times New Roman"/>
              <a:sym typeface="Times New Roman"/>
            </a:endParaRPr>
          </a:p>
          <a:p>
            <a:pPr lvl="0">
              <a:spcBef>
                <a:spcPts val="700"/>
              </a:spcBef>
              <a:defRPr sz="1800"/>
            </a:pPr>
            <a:r>
              <a:rPr sz="3200">
                <a:latin typeface="Times New Roman"/>
                <a:ea typeface="Times New Roman"/>
                <a:cs typeface="Times New Roman"/>
                <a:sym typeface="Times New Roman"/>
              </a:rPr>
              <a:t>Managment:</a:t>
            </a:r>
          </a:p>
          <a:p>
            <a:pPr lvl="0">
              <a:spcBef>
                <a:spcPts val="700"/>
              </a:spcBef>
              <a:defRPr sz="1800"/>
            </a:pPr>
            <a:endParaRPr sz="3200">
              <a:latin typeface="Times New Roman"/>
              <a:ea typeface="Times New Roman"/>
              <a:cs typeface="Times New Roman"/>
              <a:sym typeface="Times New Roman"/>
            </a:endParaRPr>
          </a:p>
          <a:p>
            <a:pPr marL="457200" lvl="0" indent="-457200" defTabSz="457200">
              <a:tabLst>
                <a:tab pos="139700" algn="l"/>
                <a:tab pos="457200" algn="l"/>
              </a:tabLst>
              <a:defRPr sz="1800"/>
            </a:pPr>
            <a:r>
              <a:rPr>
                <a:latin typeface="Arial"/>
                <a:ea typeface="Arial"/>
                <a:cs typeface="Arial"/>
                <a:sym typeface="Arial"/>
              </a:rPr>
              <a:t>	•	NSAIDs can be administered for the relief of musculoskeletal signs and symptoms</a:t>
            </a:r>
          </a:p>
          <a:p>
            <a:pPr marL="457200" lvl="0" indent="-457200" defTabSz="457200">
              <a:tabLst>
                <a:tab pos="139700" algn="l"/>
                <a:tab pos="457200" algn="l"/>
              </a:tabLst>
              <a:defRPr sz="1800"/>
            </a:pPr>
            <a:r>
              <a:rPr>
                <a:latin typeface="Arial"/>
                <a:ea typeface="Arial"/>
                <a:cs typeface="Arial"/>
                <a:sym typeface="Arial"/>
              </a:rPr>
              <a:t>	•	Treatment with disease-modifying agents—eg, methotrexate, sulfasalazine, and leflunomide—should be considered at an early stage for patients with active disease</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164" name="Shape 164"/>
          <p:cNvSpPr>
            <a:spLocks noGrp="1"/>
          </p:cNvSpPr>
          <p:nvPr>
            <p:ph type="title"/>
          </p:nvPr>
        </p:nvSpPr>
        <p:spPr>
          <a:xfrm>
            <a:off x="301625" y="228600"/>
            <a:ext cx="8534400" cy="758825"/>
          </a:xfrm>
          <a:prstGeom prst="rect">
            <a:avLst/>
          </a:prstGeom>
        </p:spPr>
        <p:txBody>
          <a:bodyPr lIns="0" tIns="0" rIns="0" bIns="0">
            <a:normAutofit/>
          </a:bodyPr>
          <a:lstStyle>
            <a:lvl1pPr>
              <a:defRPr sz="4000">
                <a:latin typeface="Monotype Corsiva"/>
                <a:ea typeface="Monotype Corsiva"/>
                <a:cs typeface="Monotype Corsiva"/>
                <a:sym typeface="Monotype Corsiva"/>
              </a:defRPr>
            </a:lvl1pPr>
          </a:lstStyle>
          <a:p>
            <a:pPr lvl="0">
              <a:defRPr sz="1800">
                <a:solidFill>
                  <a:srgbClr val="000000"/>
                </a:solidFill>
              </a:defRPr>
            </a:pPr>
            <a:r>
              <a:rPr sz="4000">
                <a:solidFill>
                  <a:srgbClr val="7B9899"/>
                </a:solidFill>
              </a:rPr>
              <a:t>Arthropathy and Arthritis</a:t>
            </a:r>
          </a:p>
        </p:txBody>
      </p:sp>
      <p:sp>
        <p:nvSpPr>
          <p:cNvPr id="165" name="Shape 165"/>
          <p:cNvSpPr>
            <a:spLocks noGrp="1"/>
          </p:cNvSpPr>
          <p:nvPr>
            <p:ph type="body" idx="1"/>
          </p:nvPr>
        </p:nvSpPr>
        <p:spPr>
          <a:xfrm>
            <a:off x="319880" y="1849434"/>
            <a:ext cx="8504240" cy="4572006"/>
          </a:xfrm>
          <a:prstGeom prst="rect">
            <a:avLst/>
          </a:prstGeom>
        </p:spPr>
        <p:txBody>
          <a:bodyPr lIns="0" tIns="0" rIns="0" bIns="0">
            <a:normAutofit/>
          </a:bodyPr>
          <a:lstStyle/>
          <a:p>
            <a:pPr marL="575313" lvl="0" indent="-575313" algn="l">
              <a:spcBef>
                <a:spcPts val="500"/>
              </a:spcBef>
              <a:buFont typeface="Wingdings"/>
              <a:buChar char="❖"/>
              <a:defRPr sz="1800"/>
            </a:pPr>
            <a:r>
              <a:rPr sz="2400" dirty="0" err="1">
                <a:solidFill>
                  <a:srgbClr val="A9432B"/>
                </a:solidFill>
                <a:latin typeface="Footlight MT Light"/>
                <a:ea typeface="Footlight MT Light"/>
                <a:cs typeface="Footlight MT Light"/>
                <a:sym typeface="Footlight MT Light"/>
              </a:rPr>
              <a:t>Arthropathy</a:t>
            </a:r>
            <a:r>
              <a:rPr sz="2400" dirty="0">
                <a:solidFill>
                  <a:srgbClr val="A9432B"/>
                </a:solidFill>
                <a:latin typeface="Footlight MT Light"/>
                <a:ea typeface="Footlight MT Light"/>
                <a:cs typeface="Footlight MT Light"/>
                <a:sym typeface="Footlight MT Light"/>
              </a:rPr>
              <a:t> :</a:t>
            </a:r>
            <a:r>
              <a:rPr sz="2400" dirty="0">
                <a:latin typeface="Footlight MT Light"/>
                <a:ea typeface="Footlight MT Light"/>
                <a:cs typeface="Footlight MT Light"/>
                <a:sym typeface="Footlight MT Light"/>
              </a:rPr>
              <a:t> any disease or abnormal condition affecting a joint.                   </a:t>
            </a:r>
          </a:p>
          <a:p>
            <a:pPr lvl="0" algn="l">
              <a:buSzTx/>
              <a:buNone/>
              <a:defRPr sz="1800"/>
            </a:pPr>
            <a:endParaRPr sz="2400" dirty="0">
              <a:latin typeface="Footlight MT Light"/>
              <a:ea typeface="Footlight MT Light"/>
              <a:cs typeface="Footlight MT Light"/>
              <a:sym typeface="Footlight MT Light"/>
            </a:endParaRPr>
          </a:p>
          <a:p>
            <a:pPr marL="575313" lvl="0" indent="-575313" algn="l">
              <a:spcBef>
                <a:spcPts val="500"/>
              </a:spcBef>
              <a:buFont typeface="Wingdings"/>
              <a:buChar char="❖"/>
              <a:defRPr sz="1800"/>
            </a:pPr>
            <a:r>
              <a:rPr sz="2400" dirty="0">
                <a:solidFill>
                  <a:srgbClr val="A9432B"/>
                </a:solidFill>
                <a:latin typeface="Footlight MT Light"/>
                <a:ea typeface="Footlight MT Light"/>
                <a:cs typeface="Footlight MT Light"/>
                <a:sym typeface="Footlight MT Light"/>
              </a:rPr>
              <a:t>Arthritis :</a:t>
            </a:r>
            <a:r>
              <a:rPr sz="2400" dirty="0">
                <a:latin typeface="Footlight MT Light"/>
                <a:ea typeface="Footlight MT Light"/>
                <a:cs typeface="Footlight MT Light"/>
                <a:sym typeface="Footlight MT Light"/>
              </a:rPr>
              <a:t> any inflammatory condition of the joints, characterized by pain, swelling, heat, redness, and limitation of movement.         </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167" name="Shape 167"/>
          <p:cNvSpPr>
            <a:spLocks noGrp="1"/>
          </p:cNvSpPr>
          <p:nvPr>
            <p:ph type="title"/>
          </p:nvPr>
        </p:nvSpPr>
        <p:spPr>
          <a:xfrm>
            <a:off x="301625" y="228600"/>
            <a:ext cx="8534400" cy="758825"/>
          </a:xfrm>
          <a:prstGeom prst="rect">
            <a:avLst/>
          </a:prstGeom>
        </p:spPr>
        <p:txBody>
          <a:bodyPr lIns="0" tIns="0" rIns="0" bIns="0">
            <a:normAutofit/>
          </a:bodyPr>
          <a:lstStyle>
            <a:lvl1pPr>
              <a:defRPr sz="4000">
                <a:latin typeface="Monotype Corsiva"/>
                <a:ea typeface="Monotype Corsiva"/>
                <a:cs typeface="Monotype Corsiva"/>
                <a:sym typeface="Monotype Corsiva"/>
              </a:defRPr>
            </a:lvl1pPr>
          </a:lstStyle>
          <a:p>
            <a:pPr lvl="0">
              <a:defRPr sz="1800">
                <a:solidFill>
                  <a:srgbClr val="000000"/>
                </a:solidFill>
              </a:defRPr>
            </a:pPr>
            <a:r>
              <a:rPr sz="4000">
                <a:solidFill>
                  <a:srgbClr val="7B9899"/>
                </a:solidFill>
              </a:rPr>
              <a:t>Facts about Arthritis </a:t>
            </a:r>
          </a:p>
        </p:txBody>
      </p:sp>
      <p:sp>
        <p:nvSpPr>
          <p:cNvPr id="168" name="Shape 168"/>
          <p:cNvSpPr>
            <a:spLocks noGrp="1"/>
          </p:cNvSpPr>
          <p:nvPr>
            <p:ph type="body" idx="1"/>
          </p:nvPr>
        </p:nvSpPr>
        <p:spPr>
          <a:xfrm>
            <a:off x="271463" y="1828800"/>
            <a:ext cx="8504237" cy="4572000"/>
          </a:xfrm>
          <a:prstGeom prst="rect">
            <a:avLst/>
          </a:prstGeom>
        </p:spPr>
        <p:txBody>
          <a:bodyPr lIns="0" tIns="0" rIns="0" bIns="0">
            <a:normAutofit/>
          </a:bodyPr>
          <a:lstStyle/>
          <a:p>
            <a:pPr marL="921542" lvl="0" indent="-921542" algn="l">
              <a:spcBef>
                <a:spcPts val="500"/>
              </a:spcBef>
              <a:buFont typeface="Wingdings"/>
              <a:buChar char="❖"/>
              <a:defRPr sz="1800"/>
            </a:pPr>
            <a:r>
              <a:rPr sz="2700"/>
              <a:t>NHIS 2010-2012 data analysis showed that 50 million US adults had reported doctor-diagnosed arthritis</a:t>
            </a:r>
            <a:r>
              <a:rPr sz="2400"/>
              <a:t>. </a:t>
            </a:r>
            <a:r>
              <a:rPr sz="1600">
                <a:solidFill>
                  <a:srgbClr val="A73F43"/>
                </a:solidFill>
                <a:latin typeface="Footlight MT Light"/>
                <a:ea typeface="Footlight MT Light"/>
                <a:cs typeface="Footlight MT Light"/>
                <a:sym typeface="Footlight MT Light"/>
              </a:rPr>
              <a:t>[1]</a:t>
            </a:r>
            <a:endParaRPr sz="1600">
              <a:latin typeface="Footlight MT Light"/>
              <a:ea typeface="Footlight MT Light"/>
              <a:cs typeface="Footlight MT Light"/>
              <a:sym typeface="Footlight MT Light"/>
            </a:endParaRPr>
          </a:p>
          <a:p>
            <a:pPr marL="575313" lvl="0" indent="-575313" algn="l">
              <a:spcBef>
                <a:spcPts val="500"/>
              </a:spcBef>
              <a:buFont typeface="Wingdings"/>
              <a:buChar char="❖"/>
              <a:defRPr sz="1800"/>
            </a:pPr>
            <a:r>
              <a:rPr sz="2400"/>
              <a:t>a complex family of musculoskeletal disorders consisting of more than 100 different diseases or condition that can affect people of all ages, races and genders.</a:t>
            </a:r>
          </a:p>
          <a:p>
            <a:pPr marL="575313" lvl="0" indent="-575313" algn="l">
              <a:spcBef>
                <a:spcPts val="500"/>
              </a:spcBef>
              <a:buFont typeface="Wingdings"/>
              <a:buChar char="❖"/>
              <a:defRPr sz="1800"/>
            </a:pPr>
            <a:r>
              <a:rPr sz="2400"/>
              <a:t>In 2007, CDC estimated that 294,000 U.S. children under age 18 have been diagnosed with arthritis or other rheumatic conditions. </a:t>
            </a:r>
            <a:r>
              <a:rPr sz="1600">
                <a:solidFill>
                  <a:srgbClr val="C00000"/>
                </a:solidFill>
                <a:latin typeface="Footlight MT Light"/>
                <a:ea typeface="Footlight MT Light"/>
                <a:cs typeface="Footlight MT Light"/>
                <a:sym typeface="Footlight MT Light"/>
              </a:rPr>
              <a:t>[2]</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170" name="Shape 170"/>
          <p:cNvSpPr>
            <a:spLocks noGrp="1"/>
          </p:cNvSpPr>
          <p:nvPr>
            <p:ph type="title"/>
          </p:nvPr>
        </p:nvSpPr>
        <p:spPr>
          <a:xfrm>
            <a:off x="301625" y="228600"/>
            <a:ext cx="8534400" cy="758825"/>
          </a:xfrm>
          <a:prstGeom prst="rect">
            <a:avLst/>
          </a:prstGeom>
        </p:spPr>
        <p:txBody>
          <a:bodyPr lIns="0" tIns="0" rIns="0" bIns="0">
            <a:normAutofit/>
          </a:bodyPr>
          <a:lstStyle/>
          <a:p>
            <a:pPr lvl="0" defTabSz="585215">
              <a:defRPr sz="1800">
                <a:solidFill>
                  <a:srgbClr val="000000"/>
                </a:solidFill>
              </a:defRPr>
            </a:pPr>
            <a:r>
              <a:t/>
            </a:r>
            <a:br/>
            <a:r>
              <a:rPr sz="2500">
                <a:solidFill>
                  <a:srgbClr val="7B9899"/>
                </a:solidFill>
                <a:latin typeface="Monotype Corsiva"/>
                <a:ea typeface="Monotype Corsiva"/>
                <a:cs typeface="Monotype Corsiva"/>
                <a:sym typeface="Monotype Corsiva"/>
              </a:rPr>
              <a:t>Importance of History</a:t>
            </a:r>
          </a:p>
        </p:txBody>
      </p:sp>
      <p:grpSp>
        <p:nvGrpSpPr>
          <p:cNvPr id="173" name="Group 173"/>
          <p:cNvGrpSpPr/>
          <p:nvPr/>
        </p:nvGrpSpPr>
        <p:grpSpPr>
          <a:xfrm>
            <a:off x="304800" y="1676400"/>
            <a:ext cx="7162800" cy="838200"/>
            <a:chOff x="0" y="0"/>
            <a:chExt cx="7162800" cy="838200"/>
          </a:xfrm>
        </p:grpSpPr>
        <p:sp>
          <p:nvSpPr>
            <p:cNvPr id="171" name="Shape 171"/>
            <p:cNvSpPr/>
            <p:nvPr/>
          </p:nvSpPr>
          <p:spPr>
            <a:xfrm>
              <a:off x="0" y="0"/>
              <a:ext cx="7162800" cy="838200"/>
            </a:xfrm>
            <a:prstGeom prst="roundRect">
              <a:avLst>
                <a:gd name="adj" fmla="val 16667"/>
              </a:avLst>
            </a:prstGeom>
            <a:solidFill>
              <a:srgbClr val="D16349"/>
            </a:solidFill>
            <a:ln w="25400" cap="flat">
              <a:solidFill>
                <a:srgbClr val="994835"/>
              </a:solidFill>
              <a:prstDash val="solid"/>
              <a:bevel/>
            </a:ln>
            <a:effectLst/>
          </p:spPr>
          <p:txBody>
            <a:bodyPr wrap="square" lIns="0" tIns="0" rIns="0" bIns="0" numCol="1" anchor="ctr">
              <a:noAutofit/>
            </a:bodyPr>
            <a:lstStyle/>
            <a:p>
              <a:pPr lvl="0">
                <a:defRPr>
                  <a:solidFill>
                    <a:srgbClr val="FFFFFF"/>
                  </a:solidFill>
                  <a:latin typeface="Georgia"/>
                  <a:ea typeface="Georgia"/>
                  <a:cs typeface="Georgia"/>
                  <a:sym typeface="Georgia"/>
                </a:defRPr>
              </a:pPr>
              <a:endParaRPr/>
            </a:p>
          </p:txBody>
        </p:sp>
        <p:sp>
          <p:nvSpPr>
            <p:cNvPr id="172" name="Shape 172"/>
            <p:cNvSpPr/>
            <p:nvPr/>
          </p:nvSpPr>
          <p:spPr>
            <a:xfrm>
              <a:off x="40916" y="196847"/>
              <a:ext cx="7080967" cy="4445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3200">
                  <a:solidFill>
                    <a:srgbClr val="FFFFFF"/>
                  </a:solidFill>
                  <a:latin typeface="Footlight MT Light"/>
                  <a:ea typeface="Footlight MT Light"/>
                  <a:cs typeface="Footlight MT Light"/>
                  <a:sym typeface="Footlight MT Light"/>
                </a:defRPr>
              </a:lvl1pPr>
            </a:lstStyle>
            <a:p>
              <a:pPr lvl="0">
                <a:defRPr sz="1800">
                  <a:solidFill>
                    <a:srgbClr val="000000"/>
                  </a:solidFill>
                </a:defRPr>
              </a:pPr>
              <a:r>
                <a:rPr sz="3200">
                  <a:solidFill>
                    <a:srgbClr val="FFFFFF"/>
                  </a:solidFill>
                </a:rPr>
                <a:t>Duration of Complaints</a:t>
              </a:r>
            </a:p>
          </p:txBody>
        </p:sp>
      </p:grpSp>
      <p:grpSp>
        <p:nvGrpSpPr>
          <p:cNvPr id="176" name="Group 176"/>
          <p:cNvGrpSpPr/>
          <p:nvPr/>
        </p:nvGrpSpPr>
        <p:grpSpPr>
          <a:xfrm>
            <a:off x="609600" y="2590800"/>
            <a:ext cx="7162800" cy="838200"/>
            <a:chOff x="0" y="0"/>
            <a:chExt cx="7162800" cy="838200"/>
          </a:xfrm>
        </p:grpSpPr>
        <p:sp>
          <p:nvSpPr>
            <p:cNvPr id="174" name="Shape 174"/>
            <p:cNvSpPr/>
            <p:nvPr/>
          </p:nvSpPr>
          <p:spPr>
            <a:xfrm>
              <a:off x="0" y="0"/>
              <a:ext cx="7162800" cy="838200"/>
            </a:xfrm>
            <a:prstGeom prst="roundRect">
              <a:avLst>
                <a:gd name="adj" fmla="val 16667"/>
              </a:avLst>
            </a:prstGeom>
            <a:solidFill>
              <a:srgbClr val="D16349"/>
            </a:solidFill>
            <a:ln w="25400" cap="flat">
              <a:solidFill>
                <a:srgbClr val="994835"/>
              </a:solidFill>
              <a:prstDash val="solid"/>
              <a:bevel/>
            </a:ln>
            <a:effectLst/>
          </p:spPr>
          <p:txBody>
            <a:bodyPr wrap="square" lIns="0" tIns="0" rIns="0" bIns="0" numCol="1" anchor="ctr">
              <a:noAutofit/>
            </a:bodyPr>
            <a:lstStyle/>
            <a:p>
              <a:pPr lvl="0">
                <a:defRPr>
                  <a:solidFill>
                    <a:srgbClr val="FFFFFF"/>
                  </a:solidFill>
                  <a:latin typeface="Georgia"/>
                  <a:ea typeface="Georgia"/>
                  <a:cs typeface="Georgia"/>
                  <a:sym typeface="Georgia"/>
                </a:defRPr>
              </a:pPr>
              <a:endParaRPr/>
            </a:p>
          </p:txBody>
        </p:sp>
        <p:sp>
          <p:nvSpPr>
            <p:cNvPr id="175" name="Shape 175"/>
            <p:cNvSpPr/>
            <p:nvPr/>
          </p:nvSpPr>
          <p:spPr>
            <a:xfrm>
              <a:off x="40916" y="196847"/>
              <a:ext cx="7080967" cy="4445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3200">
                  <a:solidFill>
                    <a:srgbClr val="FFFFFF"/>
                  </a:solidFill>
                  <a:latin typeface="Footlight MT Light"/>
                  <a:ea typeface="Footlight MT Light"/>
                  <a:cs typeface="Footlight MT Light"/>
                  <a:sym typeface="Footlight MT Light"/>
                </a:defRPr>
              </a:lvl1pPr>
            </a:lstStyle>
            <a:p>
              <a:pPr lvl="0">
                <a:defRPr sz="1800">
                  <a:solidFill>
                    <a:srgbClr val="000000"/>
                  </a:solidFill>
                </a:defRPr>
              </a:pPr>
              <a:r>
                <a:rPr sz="3200">
                  <a:solidFill>
                    <a:srgbClr val="FFFFFF"/>
                  </a:solidFill>
                </a:rPr>
                <a:t>Number of Joints Involved</a:t>
              </a:r>
            </a:p>
          </p:txBody>
        </p:sp>
      </p:grpSp>
      <p:grpSp>
        <p:nvGrpSpPr>
          <p:cNvPr id="179" name="Group 179"/>
          <p:cNvGrpSpPr/>
          <p:nvPr/>
        </p:nvGrpSpPr>
        <p:grpSpPr>
          <a:xfrm>
            <a:off x="990600" y="3505200"/>
            <a:ext cx="7162800" cy="838200"/>
            <a:chOff x="0" y="0"/>
            <a:chExt cx="7162800" cy="838200"/>
          </a:xfrm>
        </p:grpSpPr>
        <p:sp>
          <p:nvSpPr>
            <p:cNvPr id="177" name="Shape 177"/>
            <p:cNvSpPr/>
            <p:nvPr/>
          </p:nvSpPr>
          <p:spPr>
            <a:xfrm>
              <a:off x="0" y="0"/>
              <a:ext cx="7162800" cy="838200"/>
            </a:xfrm>
            <a:prstGeom prst="roundRect">
              <a:avLst>
                <a:gd name="adj" fmla="val 16667"/>
              </a:avLst>
            </a:prstGeom>
            <a:solidFill>
              <a:srgbClr val="D16349"/>
            </a:solidFill>
            <a:ln w="25400" cap="flat">
              <a:solidFill>
                <a:srgbClr val="994835"/>
              </a:solidFill>
              <a:prstDash val="solid"/>
              <a:bevel/>
            </a:ln>
            <a:effectLst/>
          </p:spPr>
          <p:txBody>
            <a:bodyPr wrap="square" lIns="0" tIns="0" rIns="0" bIns="0" numCol="1" anchor="ctr">
              <a:noAutofit/>
            </a:bodyPr>
            <a:lstStyle/>
            <a:p>
              <a:pPr lvl="0">
                <a:defRPr>
                  <a:solidFill>
                    <a:srgbClr val="FFFFFF"/>
                  </a:solidFill>
                  <a:latin typeface="Georgia"/>
                  <a:ea typeface="Georgia"/>
                  <a:cs typeface="Georgia"/>
                  <a:sym typeface="Georgia"/>
                </a:defRPr>
              </a:pPr>
              <a:endParaRPr/>
            </a:p>
          </p:txBody>
        </p:sp>
        <p:sp>
          <p:nvSpPr>
            <p:cNvPr id="178" name="Shape 178"/>
            <p:cNvSpPr/>
            <p:nvPr/>
          </p:nvSpPr>
          <p:spPr>
            <a:xfrm>
              <a:off x="40916" y="196847"/>
              <a:ext cx="7080967" cy="4445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3200">
                  <a:solidFill>
                    <a:srgbClr val="FFFFFF"/>
                  </a:solidFill>
                  <a:latin typeface="Footlight MT Light"/>
                  <a:ea typeface="Footlight MT Light"/>
                  <a:cs typeface="Footlight MT Light"/>
                  <a:sym typeface="Footlight MT Light"/>
                </a:defRPr>
              </a:lvl1pPr>
            </a:lstStyle>
            <a:p>
              <a:pPr lvl="0">
                <a:defRPr sz="1800">
                  <a:solidFill>
                    <a:srgbClr val="000000"/>
                  </a:solidFill>
                </a:defRPr>
              </a:pPr>
              <a:r>
                <a:rPr sz="3200">
                  <a:solidFill>
                    <a:srgbClr val="FFFFFF"/>
                  </a:solidFill>
                </a:rPr>
                <a:t>Distribution of Joints Involved</a:t>
              </a:r>
            </a:p>
          </p:txBody>
        </p:sp>
      </p:grpSp>
      <p:grpSp>
        <p:nvGrpSpPr>
          <p:cNvPr id="182" name="Group 182"/>
          <p:cNvGrpSpPr/>
          <p:nvPr/>
        </p:nvGrpSpPr>
        <p:grpSpPr>
          <a:xfrm>
            <a:off x="1295400" y="4419600"/>
            <a:ext cx="7162800" cy="838200"/>
            <a:chOff x="0" y="0"/>
            <a:chExt cx="7162800" cy="838200"/>
          </a:xfrm>
        </p:grpSpPr>
        <p:sp>
          <p:nvSpPr>
            <p:cNvPr id="180" name="Shape 180"/>
            <p:cNvSpPr/>
            <p:nvPr/>
          </p:nvSpPr>
          <p:spPr>
            <a:xfrm>
              <a:off x="0" y="0"/>
              <a:ext cx="7162800" cy="838200"/>
            </a:xfrm>
            <a:prstGeom prst="roundRect">
              <a:avLst>
                <a:gd name="adj" fmla="val 16667"/>
              </a:avLst>
            </a:prstGeom>
            <a:solidFill>
              <a:srgbClr val="D16349"/>
            </a:solidFill>
            <a:ln w="25400" cap="flat">
              <a:solidFill>
                <a:srgbClr val="994835"/>
              </a:solidFill>
              <a:prstDash val="solid"/>
              <a:bevel/>
            </a:ln>
            <a:effectLst/>
          </p:spPr>
          <p:txBody>
            <a:bodyPr wrap="square" lIns="0" tIns="0" rIns="0" bIns="0" numCol="1" anchor="ctr">
              <a:noAutofit/>
            </a:bodyPr>
            <a:lstStyle/>
            <a:p>
              <a:pPr lvl="0">
                <a:defRPr>
                  <a:solidFill>
                    <a:srgbClr val="FFFFFF"/>
                  </a:solidFill>
                  <a:latin typeface="Georgia"/>
                  <a:ea typeface="Georgia"/>
                  <a:cs typeface="Georgia"/>
                  <a:sym typeface="Georgia"/>
                </a:defRPr>
              </a:pPr>
              <a:endParaRPr/>
            </a:p>
          </p:txBody>
        </p:sp>
        <p:sp>
          <p:nvSpPr>
            <p:cNvPr id="181" name="Shape 181"/>
            <p:cNvSpPr/>
            <p:nvPr/>
          </p:nvSpPr>
          <p:spPr>
            <a:xfrm>
              <a:off x="40916" y="196847"/>
              <a:ext cx="7080967" cy="4445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3200">
                  <a:solidFill>
                    <a:srgbClr val="FFFFFF"/>
                  </a:solidFill>
                  <a:latin typeface="Footlight MT Light"/>
                  <a:ea typeface="Footlight MT Light"/>
                  <a:cs typeface="Footlight MT Light"/>
                  <a:sym typeface="Footlight MT Light"/>
                </a:defRPr>
              </a:lvl1pPr>
            </a:lstStyle>
            <a:p>
              <a:pPr lvl="0">
                <a:defRPr sz="1800">
                  <a:solidFill>
                    <a:srgbClr val="000000"/>
                  </a:solidFill>
                </a:defRPr>
              </a:pPr>
              <a:r>
                <a:rPr sz="3200">
                  <a:solidFill>
                    <a:srgbClr val="FFFFFF"/>
                  </a:solidFill>
                </a:rPr>
                <a:t>Pattern of Involvement</a:t>
              </a:r>
            </a:p>
          </p:txBody>
        </p:sp>
      </p:grpSp>
      <p:grpSp>
        <p:nvGrpSpPr>
          <p:cNvPr id="185" name="Group 185"/>
          <p:cNvGrpSpPr/>
          <p:nvPr/>
        </p:nvGrpSpPr>
        <p:grpSpPr>
          <a:xfrm>
            <a:off x="1600200" y="5334000"/>
            <a:ext cx="7162800" cy="838200"/>
            <a:chOff x="0" y="0"/>
            <a:chExt cx="7162800" cy="838200"/>
          </a:xfrm>
        </p:grpSpPr>
        <p:sp>
          <p:nvSpPr>
            <p:cNvPr id="183" name="Shape 183"/>
            <p:cNvSpPr/>
            <p:nvPr/>
          </p:nvSpPr>
          <p:spPr>
            <a:xfrm>
              <a:off x="0" y="0"/>
              <a:ext cx="7162800" cy="838200"/>
            </a:xfrm>
            <a:prstGeom prst="roundRect">
              <a:avLst>
                <a:gd name="adj" fmla="val 16667"/>
              </a:avLst>
            </a:prstGeom>
            <a:solidFill>
              <a:srgbClr val="D16349"/>
            </a:solidFill>
            <a:ln w="25400" cap="flat">
              <a:solidFill>
                <a:srgbClr val="994835"/>
              </a:solidFill>
              <a:prstDash val="solid"/>
              <a:bevel/>
            </a:ln>
            <a:effectLst/>
          </p:spPr>
          <p:txBody>
            <a:bodyPr wrap="square" lIns="0" tIns="0" rIns="0" bIns="0" numCol="1" anchor="ctr">
              <a:noAutofit/>
            </a:bodyPr>
            <a:lstStyle/>
            <a:p>
              <a:pPr lvl="0">
                <a:defRPr sz="3200">
                  <a:solidFill>
                    <a:srgbClr val="FFFFFF"/>
                  </a:solidFill>
                  <a:latin typeface="Footlight MT Light"/>
                  <a:ea typeface="Footlight MT Light"/>
                  <a:cs typeface="Footlight MT Light"/>
                  <a:sym typeface="Footlight MT Light"/>
                </a:defRPr>
              </a:pPr>
              <a:endParaRPr/>
            </a:p>
          </p:txBody>
        </p:sp>
        <p:sp>
          <p:nvSpPr>
            <p:cNvPr id="184" name="Shape 184"/>
            <p:cNvSpPr/>
            <p:nvPr/>
          </p:nvSpPr>
          <p:spPr>
            <a:xfrm>
              <a:off x="40916" y="196847"/>
              <a:ext cx="7080967" cy="4445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3200">
                  <a:solidFill>
                    <a:srgbClr val="FFFFFF"/>
                  </a:solidFill>
                  <a:latin typeface="Footlight MT Light"/>
                  <a:ea typeface="Footlight MT Light"/>
                  <a:cs typeface="Footlight MT Light"/>
                  <a:sym typeface="Footlight MT Light"/>
                </a:defRPr>
              </a:lvl1pPr>
            </a:lstStyle>
            <a:p>
              <a:pPr lvl="0">
                <a:defRPr sz="1800">
                  <a:solidFill>
                    <a:srgbClr val="000000"/>
                  </a:solidFill>
                </a:defRPr>
              </a:pPr>
              <a:r>
                <a:rPr sz="3200">
                  <a:solidFill>
                    <a:srgbClr val="FFFFFF"/>
                  </a:solidFill>
                </a:rPr>
                <a:t>Morning Stiffness</a:t>
              </a:r>
            </a:p>
          </p:txBody>
        </p:sp>
      </p:gr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187" name="Shape 187"/>
          <p:cNvSpPr>
            <a:spLocks noGrp="1"/>
          </p:cNvSpPr>
          <p:nvPr>
            <p:ph type="title"/>
          </p:nvPr>
        </p:nvSpPr>
        <p:spPr>
          <a:xfrm>
            <a:off x="301625" y="228600"/>
            <a:ext cx="8534400" cy="758825"/>
          </a:xfrm>
          <a:prstGeom prst="rect">
            <a:avLst/>
          </a:prstGeom>
        </p:spPr>
        <p:txBody>
          <a:bodyPr lIns="0" tIns="0" rIns="0" bIns="0">
            <a:normAutofit/>
          </a:bodyPr>
          <a:lstStyle/>
          <a:p>
            <a:pPr lvl="0" defTabSz="585215">
              <a:defRPr sz="1800">
                <a:solidFill>
                  <a:srgbClr val="000000"/>
                </a:solidFill>
              </a:defRPr>
            </a:pPr>
            <a:r>
              <a:t/>
            </a:r>
            <a:br/>
            <a:r>
              <a:rPr sz="2500">
                <a:solidFill>
                  <a:srgbClr val="7B9899"/>
                </a:solidFill>
                <a:latin typeface="Monotype Corsiva"/>
                <a:ea typeface="Monotype Corsiva"/>
                <a:cs typeface="Monotype Corsiva"/>
                <a:sym typeface="Monotype Corsiva"/>
              </a:rPr>
              <a:t>Importance of History</a:t>
            </a:r>
          </a:p>
        </p:txBody>
      </p:sp>
      <p:grpSp>
        <p:nvGrpSpPr>
          <p:cNvPr id="190" name="Group 190"/>
          <p:cNvGrpSpPr/>
          <p:nvPr/>
        </p:nvGrpSpPr>
        <p:grpSpPr>
          <a:xfrm>
            <a:off x="304800" y="1676400"/>
            <a:ext cx="7162800" cy="838200"/>
            <a:chOff x="0" y="0"/>
            <a:chExt cx="7162800" cy="838200"/>
          </a:xfrm>
        </p:grpSpPr>
        <p:sp>
          <p:nvSpPr>
            <p:cNvPr id="188" name="Shape 188"/>
            <p:cNvSpPr/>
            <p:nvPr/>
          </p:nvSpPr>
          <p:spPr>
            <a:xfrm>
              <a:off x="0" y="0"/>
              <a:ext cx="7162800" cy="838200"/>
            </a:xfrm>
            <a:prstGeom prst="roundRect">
              <a:avLst>
                <a:gd name="adj" fmla="val 16667"/>
              </a:avLst>
            </a:prstGeom>
            <a:solidFill>
              <a:srgbClr val="D16349"/>
            </a:solidFill>
            <a:ln w="25400" cap="flat">
              <a:solidFill>
                <a:srgbClr val="994835"/>
              </a:solidFill>
              <a:prstDash val="solid"/>
              <a:bevel/>
            </a:ln>
            <a:effectLst/>
          </p:spPr>
          <p:txBody>
            <a:bodyPr wrap="square" lIns="0" tIns="0" rIns="0" bIns="0" numCol="1" anchor="ctr">
              <a:noAutofit/>
            </a:bodyPr>
            <a:lstStyle/>
            <a:p>
              <a:pPr lvl="0">
                <a:defRPr>
                  <a:solidFill>
                    <a:srgbClr val="FFFFFF"/>
                  </a:solidFill>
                  <a:latin typeface="Georgia"/>
                  <a:ea typeface="Georgia"/>
                  <a:cs typeface="Georgia"/>
                  <a:sym typeface="Georgia"/>
                </a:defRPr>
              </a:pPr>
              <a:endParaRPr/>
            </a:p>
          </p:txBody>
        </p:sp>
        <p:sp>
          <p:nvSpPr>
            <p:cNvPr id="189" name="Shape 189"/>
            <p:cNvSpPr/>
            <p:nvPr/>
          </p:nvSpPr>
          <p:spPr>
            <a:xfrm>
              <a:off x="40916" y="196847"/>
              <a:ext cx="7080967" cy="4445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3200">
                  <a:solidFill>
                    <a:srgbClr val="FFFFFF"/>
                  </a:solidFill>
                  <a:latin typeface="Footlight MT Light"/>
                  <a:ea typeface="Footlight MT Light"/>
                  <a:cs typeface="Footlight MT Light"/>
                  <a:sym typeface="Footlight MT Light"/>
                </a:defRPr>
              </a:lvl1pPr>
            </a:lstStyle>
            <a:p>
              <a:pPr lvl="0">
                <a:defRPr sz="1800">
                  <a:solidFill>
                    <a:srgbClr val="000000"/>
                  </a:solidFill>
                </a:defRPr>
              </a:pPr>
              <a:r>
                <a:rPr sz="3200">
                  <a:solidFill>
                    <a:srgbClr val="FFFFFF"/>
                  </a:solidFill>
                </a:rPr>
                <a:t>History of Joint Swelling</a:t>
              </a:r>
            </a:p>
          </p:txBody>
        </p:sp>
      </p:grpSp>
      <p:grpSp>
        <p:nvGrpSpPr>
          <p:cNvPr id="193" name="Group 193"/>
          <p:cNvGrpSpPr/>
          <p:nvPr/>
        </p:nvGrpSpPr>
        <p:grpSpPr>
          <a:xfrm>
            <a:off x="609600" y="2590800"/>
            <a:ext cx="7162800" cy="838200"/>
            <a:chOff x="0" y="0"/>
            <a:chExt cx="7162800" cy="838200"/>
          </a:xfrm>
        </p:grpSpPr>
        <p:sp>
          <p:nvSpPr>
            <p:cNvPr id="191" name="Shape 191"/>
            <p:cNvSpPr/>
            <p:nvPr/>
          </p:nvSpPr>
          <p:spPr>
            <a:xfrm>
              <a:off x="0" y="0"/>
              <a:ext cx="7162800" cy="838200"/>
            </a:xfrm>
            <a:prstGeom prst="roundRect">
              <a:avLst>
                <a:gd name="adj" fmla="val 16667"/>
              </a:avLst>
            </a:prstGeom>
            <a:solidFill>
              <a:srgbClr val="D16349"/>
            </a:solidFill>
            <a:ln w="25400" cap="flat">
              <a:solidFill>
                <a:srgbClr val="994835"/>
              </a:solidFill>
              <a:prstDash val="solid"/>
              <a:bevel/>
            </a:ln>
            <a:effectLst/>
          </p:spPr>
          <p:txBody>
            <a:bodyPr wrap="square" lIns="0" tIns="0" rIns="0" bIns="0" numCol="1" anchor="ctr">
              <a:noAutofit/>
            </a:bodyPr>
            <a:lstStyle/>
            <a:p>
              <a:pPr lvl="0">
                <a:defRPr>
                  <a:solidFill>
                    <a:srgbClr val="FFFFFF"/>
                  </a:solidFill>
                  <a:latin typeface="Georgia"/>
                  <a:ea typeface="Georgia"/>
                  <a:cs typeface="Georgia"/>
                  <a:sym typeface="Georgia"/>
                </a:defRPr>
              </a:pPr>
              <a:endParaRPr/>
            </a:p>
          </p:txBody>
        </p:sp>
        <p:sp>
          <p:nvSpPr>
            <p:cNvPr id="192" name="Shape 192"/>
            <p:cNvSpPr/>
            <p:nvPr/>
          </p:nvSpPr>
          <p:spPr>
            <a:xfrm>
              <a:off x="40916" y="196847"/>
              <a:ext cx="7080967" cy="4445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3200">
                  <a:solidFill>
                    <a:srgbClr val="FFFFFF"/>
                  </a:solidFill>
                  <a:latin typeface="Footlight MT Light"/>
                  <a:ea typeface="Footlight MT Light"/>
                  <a:cs typeface="Footlight MT Light"/>
                  <a:sym typeface="Footlight MT Light"/>
                </a:defRPr>
              </a:lvl1pPr>
            </a:lstStyle>
            <a:p>
              <a:pPr lvl="0">
                <a:defRPr sz="1800">
                  <a:solidFill>
                    <a:srgbClr val="000000"/>
                  </a:solidFill>
                </a:defRPr>
              </a:pPr>
              <a:r>
                <a:rPr sz="3200">
                  <a:solidFill>
                    <a:srgbClr val="FFFFFF"/>
                  </a:solidFill>
                </a:rPr>
                <a:t>Extra-articular Complaints</a:t>
              </a:r>
            </a:p>
          </p:txBody>
        </p:sp>
      </p:grpSp>
      <p:grpSp>
        <p:nvGrpSpPr>
          <p:cNvPr id="196" name="Group 196"/>
          <p:cNvGrpSpPr/>
          <p:nvPr/>
        </p:nvGrpSpPr>
        <p:grpSpPr>
          <a:xfrm>
            <a:off x="990600" y="3505200"/>
            <a:ext cx="7162800" cy="838200"/>
            <a:chOff x="0" y="0"/>
            <a:chExt cx="7162800" cy="838200"/>
          </a:xfrm>
        </p:grpSpPr>
        <p:sp>
          <p:nvSpPr>
            <p:cNvPr id="194" name="Shape 194"/>
            <p:cNvSpPr/>
            <p:nvPr/>
          </p:nvSpPr>
          <p:spPr>
            <a:xfrm>
              <a:off x="0" y="0"/>
              <a:ext cx="7162800" cy="838200"/>
            </a:xfrm>
            <a:prstGeom prst="roundRect">
              <a:avLst>
                <a:gd name="adj" fmla="val 16667"/>
              </a:avLst>
            </a:prstGeom>
            <a:solidFill>
              <a:srgbClr val="D16349"/>
            </a:solidFill>
            <a:ln w="25400" cap="flat">
              <a:solidFill>
                <a:srgbClr val="994835"/>
              </a:solidFill>
              <a:prstDash val="solid"/>
              <a:bevel/>
            </a:ln>
            <a:effectLst/>
          </p:spPr>
          <p:txBody>
            <a:bodyPr wrap="square" lIns="0" tIns="0" rIns="0" bIns="0" numCol="1" anchor="ctr">
              <a:noAutofit/>
            </a:bodyPr>
            <a:lstStyle/>
            <a:p>
              <a:pPr lvl="0">
                <a:defRPr>
                  <a:solidFill>
                    <a:srgbClr val="FFFFFF"/>
                  </a:solidFill>
                  <a:latin typeface="Georgia"/>
                  <a:ea typeface="Georgia"/>
                  <a:cs typeface="Georgia"/>
                  <a:sym typeface="Georgia"/>
                </a:defRPr>
              </a:pPr>
              <a:endParaRPr/>
            </a:p>
          </p:txBody>
        </p:sp>
        <p:sp>
          <p:nvSpPr>
            <p:cNvPr id="195" name="Shape 195"/>
            <p:cNvSpPr/>
            <p:nvPr/>
          </p:nvSpPr>
          <p:spPr>
            <a:xfrm>
              <a:off x="40916" y="196847"/>
              <a:ext cx="7080967" cy="4445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3200">
                  <a:solidFill>
                    <a:srgbClr val="FFFFFF"/>
                  </a:solidFill>
                  <a:latin typeface="Footlight MT Light"/>
                  <a:ea typeface="Footlight MT Light"/>
                  <a:cs typeface="Footlight MT Light"/>
                  <a:sym typeface="Footlight MT Light"/>
                </a:defRPr>
              </a:lvl1pPr>
            </a:lstStyle>
            <a:p>
              <a:pPr lvl="0">
                <a:defRPr sz="1800">
                  <a:solidFill>
                    <a:srgbClr val="000000"/>
                  </a:solidFill>
                </a:defRPr>
              </a:pPr>
              <a:r>
                <a:rPr sz="3200">
                  <a:solidFill>
                    <a:srgbClr val="FFFFFF"/>
                  </a:solidFill>
                </a:rPr>
                <a:t>Associated Medical Illness</a:t>
              </a:r>
            </a:p>
          </p:txBody>
        </p:sp>
      </p:grpSp>
      <p:grpSp>
        <p:nvGrpSpPr>
          <p:cNvPr id="199" name="Group 199"/>
          <p:cNvGrpSpPr/>
          <p:nvPr/>
        </p:nvGrpSpPr>
        <p:grpSpPr>
          <a:xfrm>
            <a:off x="1295400" y="4419600"/>
            <a:ext cx="7162800" cy="838200"/>
            <a:chOff x="0" y="0"/>
            <a:chExt cx="7162800" cy="838200"/>
          </a:xfrm>
        </p:grpSpPr>
        <p:sp>
          <p:nvSpPr>
            <p:cNvPr id="197" name="Shape 197"/>
            <p:cNvSpPr/>
            <p:nvPr/>
          </p:nvSpPr>
          <p:spPr>
            <a:xfrm>
              <a:off x="0" y="0"/>
              <a:ext cx="7162800" cy="838200"/>
            </a:xfrm>
            <a:prstGeom prst="roundRect">
              <a:avLst>
                <a:gd name="adj" fmla="val 16667"/>
              </a:avLst>
            </a:prstGeom>
            <a:solidFill>
              <a:srgbClr val="D16349"/>
            </a:solidFill>
            <a:ln w="25400" cap="flat">
              <a:solidFill>
                <a:srgbClr val="994835"/>
              </a:solidFill>
              <a:prstDash val="solid"/>
              <a:bevel/>
            </a:ln>
            <a:effectLst/>
          </p:spPr>
          <p:txBody>
            <a:bodyPr wrap="square" lIns="0" tIns="0" rIns="0" bIns="0" numCol="1" anchor="ctr">
              <a:noAutofit/>
            </a:bodyPr>
            <a:lstStyle/>
            <a:p>
              <a:pPr lvl="0">
                <a:defRPr>
                  <a:solidFill>
                    <a:srgbClr val="FFFFFF"/>
                  </a:solidFill>
                  <a:latin typeface="Georgia"/>
                  <a:ea typeface="Georgia"/>
                  <a:cs typeface="Georgia"/>
                  <a:sym typeface="Georgia"/>
                </a:defRPr>
              </a:pPr>
              <a:endParaRPr/>
            </a:p>
          </p:txBody>
        </p:sp>
        <p:sp>
          <p:nvSpPr>
            <p:cNvPr id="198" name="Shape 198"/>
            <p:cNvSpPr/>
            <p:nvPr/>
          </p:nvSpPr>
          <p:spPr>
            <a:xfrm>
              <a:off x="40916" y="196847"/>
              <a:ext cx="7080967" cy="4445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3200">
                  <a:solidFill>
                    <a:srgbClr val="FFFFFF"/>
                  </a:solidFill>
                  <a:latin typeface="Footlight MT Light"/>
                  <a:ea typeface="Footlight MT Light"/>
                  <a:cs typeface="Footlight MT Light"/>
                  <a:sym typeface="Footlight MT Light"/>
                </a:defRPr>
              </a:lvl1pPr>
            </a:lstStyle>
            <a:p>
              <a:pPr lvl="0">
                <a:defRPr sz="1800">
                  <a:solidFill>
                    <a:srgbClr val="000000"/>
                  </a:solidFill>
                </a:defRPr>
              </a:pPr>
              <a:r>
                <a:rPr sz="3200">
                  <a:solidFill>
                    <a:srgbClr val="FFFFFF"/>
                  </a:solidFill>
                </a:rPr>
                <a:t>Significant Past History</a:t>
              </a:r>
            </a:p>
          </p:txBody>
        </p:sp>
      </p:grpSp>
      <p:grpSp>
        <p:nvGrpSpPr>
          <p:cNvPr id="202" name="Group 202"/>
          <p:cNvGrpSpPr/>
          <p:nvPr/>
        </p:nvGrpSpPr>
        <p:grpSpPr>
          <a:xfrm>
            <a:off x="1600200" y="5334000"/>
            <a:ext cx="7162800" cy="838200"/>
            <a:chOff x="0" y="0"/>
            <a:chExt cx="7162800" cy="838200"/>
          </a:xfrm>
        </p:grpSpPr>
        <p:sp>
          <p:nvSpPr>
            <p:cNvPr id="200" name="Shape 200"/>
            <p:cNvSpPr/>
            <p:nvPr/>
          </p:nvSpPr>
          <p:spPr>
            <a:xfrm>
              <a:off x="0" y="0"/>
              <a:ext cx="7162800" cy="838200"/>
            </a:xfrm>
            <a:prstGeom prst="roundRect">
              <a:avLst>
                <a:gd name="adj" fmla="val 16667"/>
              </a:avLst>
            </a:prstGeom>
            <a:solidFill>
              <a:srgbClr val="D16349"/>
            </a:solidFill>
            <a:ln w="25400" cap="flat">
              <a:solidFill>
                <a:srgbClr val="994835"/>
              </a:solidFill>
              <a:prstDash val="solid"/>
              <a:bevel/>
            </a:ln>
            <a:effectLst/>
          </p:spPr>
          <p:txBody>
            <a:bodyPr wrap="square" lIns="0" tIns="0" rIns="0" bIns="0" numCol="1" anchor="ctr">
              <a:noAutofit/>
            </a:bodyPr>
            <a:lstStyle/>
            <a:p>
              <a:pPr lvl="0">
                <a:defRPr sz="3200">
                  <a:solidFill>
                    <a:srgbClr val="FFFFFF"/>
                  </a:solidFill>
                  <a:latin typeface="Footlight MT Light"/>
                  <a:ea typeface="Footlight MT Light"/>
                  <a:cs typeface="Footlight MT Light"/>
                  <a:sym typeface="Footlight MT Light"/>
                </a:defRPr>
              </a:pPr>
              <a:endParaRPr/>
            </a:p>
          </p:txBody>
        </p:sp>
        <p:sp>
          <p:nvSpPr>
            <p:cNvPr id="201" name="Shape 201"/>
            <p:cNvSpPr/>
            <p:nvPr/>
          </p:nvSpPr>
          <p:spPr>
            <a:xfrm>
              <a:off x="40916" y="196847"/>
              <a:ext cx="7080967" cy="4445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3200">
                  <a:solidFill>
                    <a:srgbClr val="FFFFFF"/>
                  </a:solidFill>
                  <a:latin typeface="Footlight MT Light"/>
                  <a:ea typeface="Footlight MT Light"/>
                  <a:cs typeface="Footlight MT Light"/>
                  <a:sym typeface="Footlight MT Light"/>
                </a:defRPr>
              </a:lvl1pPr>
            </a:lstStyle>
            <a:p>
              <a:pPr lvl="0">
                <a:defRPr sz="1800">
                  <a:solidFill>
                    <a:srgbClr val="000000"/>
                  </a:solidFill>
                </a:defRPr>
              </a:pPr>
              <a:r>
                <a:rPr sz="3200">
                  <a:solidFill>
                    <a:srgbClr val="FFFFFF"/>
                  </a:solidFill>
                </a:rPr>
                <a:t>Family History of Rheumatic Disease</a:t>
              </a:r>
            </a:p>
          </p:txBody>
        </p:sp>
      </p:gr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204" name="Shape 204"/>
          <p:cNvSpPr>
            <a:spLocks noGrp="1"/>
          </p:cNvSpPr>
          <p:nvPr>
            <p:ph type="title"/>
          </p:nvPr>
        </p:nvSpPr>
        <p:spPr>
          <a:xfrm>
            <a:off x="301625" y="228600"/>
            <a:ext cx="8534400" cy="758825"/>
          </a:xfrm>
          <a:prstGeom prst="rect">
            <a:avLst/>
          </a:prstGeom>
        </p:spPr>
        <p:txBody>
          <a:bodyPr lIns="0" tIns="0" rIns="0" bIns="0">
            <a:normAutofit/>
          </a:bodyPr>
          <a:lstStyle/>
          <a:p>
            <a:pPr lvl="0" defTabSz="585215">
              <a:defRPr sz="1800">
                <a:solidFill>
                  <a:srgbClr val="000000"/>
                </a:solidFill>
              </a:defRPr>
            </a:pPr>
            <a:r>
              <a:t/>
            </a:r>
            <a:br/>
            <a:r>
              <a:rPr sz="2500">
                <a:solidFill>
                  <a:srgbClr val="7B9899"/>
                </a:solidFill>
                <a:latin typeface="Monotype Corsiva"/>
                <a:ea typeface="Monotype Corsiva"/>
                <a:cs typeface="Monotype Corsiva"/>
                <a:sym typeface="Monotype Corsiva"/>
              </a:rPr>
              <a:t>Importance of Physical Examination</a:t>
            </a:r>
          </a:p>
        </p:txBody>
      </p:sp>
      <p:grpSp>
        <p:nvGrpSpPr>
          <p:cNvPr id="207" name="Group 207"/>
          <p:cNvGrpSpPr/>
          <p:nvPr/>
        </p:nvGrpSpPr>
        <p:grpSpPr>
          <a:xfrm>
            <a:off x="304800" y="1676400"/>
            <a:ext cx="7162800" cy="838200"/>
            <a:chOff x="0" y="0"/>
            <a:chExt cx="7162800" cy="838200"/>
          </a:xfrm>
        </p:grpSpPr>
        <p:sp>
          <p:nvSpPr>
            <p:cNvPr id="205" name="Shape 205"/>
            <p:cNvSpPr/>
            <p:nvPr/>
          </p:nvSpPr>
          <p:spPr>
            <a:xfrm>
              <a:off x="0" y="0"/>
              <a:ext cx="7162800" cy="838200"/>
            </a:xfrm>
            <a:prstGeom prst="roundRect">
              <a:avLst>
                <a:gd name="adj" fmla="val 16667"/>
              </a:avLst>
            </a:prstGeom>
            <a:solidFill>
              <a:srgbClr val="8C7B70"/>
            </a:solidFill>
            <a:ln w="38100" cap="flat">
              <a:solidFill>
                <a:srgbClr val="FFFFFF"/>
              </a:solidFill>
              <a:prstDash val="solid"/>
              <a:bevel/>
            </a:ln>
            <a:effectLst>
              <a:outerShdw blurRad="38100" dist="20000" dir="5400000" rotWithShape="0">
                <a:srgbClr val="000000">
                  <a:alpha val="38000"/>
                </a:srgbClr>
              </a:outerShdw>
            </a:effectLst>
          </p:spPr>
          <p:txBody>
            <a:bodyPr wrap="square" lIns="0" tIns="0" rIns="0" bIns="0" numCol="1" anchor="ctr">
              <a:noAutofit/>
            </a:bodyPr>
            <a:lstStyle/>
            <a:p>
              <a:pPr lvl="0">
                <a:defRPr>
                  <a:solidFill>
                    <a:srgbClr val="FFFFFF"/>
                  </a:solidFill>
                  <a:latin typeface="Georgia"/>
                  <a:ea typeface="Georgia"/>
                  <a:cs typeface="Georgia"/>
                  <a:sym typeface="Georgia"/>
                </a:defRPr>
              </a:pPr>
              <a:endParaRPr/>
            </a:p>
          </p:txBody>
        </p:sp>
        <p:sp>
          <p:nvSpPr>
            <p:cNvPr id="206" name="Shape 206"/>
            <p:cNvSpPr/>
            <p:nvPr/>
          </p:nvSpPr>
          <p:spPr>
            <a:xfrm>
              <a:off x="40916" y="196847"/>
              <a:ext cx="7080967" cy="4445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3200">
                  <a:solidFill>
                    <a:srgbClr val="FFFFFF"/>
                  </a:solidFill>
                  <a:latin typeface="Footlight MT Light"/>
                  <a:ea typeface="Footlight MT Light"/>
                  <a:cs typeface="Footlight MT Light"/>
                  <a:sym typeface="Footlight MT Light"/>
                </a:defRPr>
              </a:lvl1pPr>
            </a:lstStyle>
            <a:p>
              <a:pPr lvl="0">
                <a:defRPr sz="1800">
                  <a:solidFill>
                    <a:srgbClr val="000000"/>
                  </a:solidFill>
                </a:defRPr>
              </a:pPr>
              <a:r>
                <a:rPr sz="3200">
                  <a:solidFill>
                    <a:srgbClr val="FFFFFF"/>
                  </a:solidFill>
                </a:rPr>
                <a:t>Joint effusion</a:t>
              </a:r>
            </a:p>
          </p:txBody>
        </p:sp>
      </p:grpSp>
      <p:grpSp>
        <p:nvGrpSpPr>
          <p:cNvPr id="210" name="Group 210"/>
          <p:cNvGrpSpPr/>
          <p:nvPr/>
        </p:nvGrpSpPr>
        <p:grpSpPr>
          <a:xfrm>
            <a:off x="609600" y="2590800"/>
            <a:ext cx="7162800" cy="838200"/>
            <a:chOff x="0" y="0"/>
            <a:chExt cx="7162800" cy="838200"/>
          </a:xfrm>
        </p:grpSpPr>
        <p:sp>
          <p:nvSpPr>
            <p:cNvPr id="208" name="Shape 208"/>
            <p:cNvSpPr/>
            <p:nvPr/>
          </p:nvSpPr>
          <p:spPr>
            <a:xfrm>
              <a:off x="0" y="0"/>
              <a:ext cx="7162800" cy="838200"/>
            </a:xfrm>
            <a:prstGeom prst="roundRect">
              <a:avLst>
                <a:gd name="adj" fmla="val 16667"/>
              </a:avLst>
            </a:prstGeom>
            <a:solidFill>
              <a:srgbClr val="8C7B70"/>
            </a:solidFill>
            <a:ln w="38100" cap="flat">
              <a:solidFill>
                <a:srgbClr val="FFFFFF"/>
              </a:solidFill>
              <a:prstDash val="solid"/>
              <a:bevel/>
            </a:ln>
            <a:effectLst>
              <a:outerShdw blurRad="38100" dist="20000" dir="5400000" rotWithShape="0">
                <a:srgbClr val="000000">
                  <a:alpha val="38000"/>
                </a:srgbClr>
              </a:outerShdw>
            </a:effectLst>
          </p:spPr>
          <p:txBody>
            <a:bodyPr wrap="square" lIns="0" tIns="0" rIns="0" bIns="0" numCol="1" anchor="ctr">
              <a:noAutofit/>
            </a:bodyPr>
            <a:lstStyle/>
            <a:p>
              <a:pPr lvl="0">
                <a:defRPr>
                  <a:solidFill>
                    <a:srgbClr val="FFFFFF"/>
                  </a:solidFill>
                  <a:latin typeface="Georgia"/>
                  <a:ea typeface="Georgia"/>
                  <a:cs typeface="Georgia"/>
                  <a:sym typeface="Georgia"/>
                </a:defRPr>
              </a:pPr>
              <a:endParaRPr/>
            </a:p>
          </p:txBody>
        </p:sp>
        <p:sp>
          <p:nvSpPr>
            <p:cNvPr id="209" name="Shape 209"/>
            <p:cNvSpPr/>
            <p:nvPr/>
          </p:nvSpPr>
          <p:spPr>
            <a:xfrm>
              <a:off x="40916" y="196847"/>
              <a:ext cx="7080967" cy="4445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3200">
                  <a:solidFill>
                    <a:srgbClr val="FFFFFF"/>
                  </a:solidFill>
                  <a:latin typeface="Footlight MT Light"/>
                  <a:ea typeface="Footlight MT Light"/>
                  <a:cs typeface="Footlight MT Light"/>
                  <a:sym typeface="Footlight MT Light"/>
                </a:defRPr>
              </a:lvl1pPr>
            </a:lstStyle>
            <a:p>
              <a:pPr lvl="0">
                <a:defRPr sz="1800">
                  <a:solidFill>
                    <a:srgbClr val="000000"/>
                  </a:solidFill>
                </a:defRPr>
              </a:pPr>
              <a:r>
                <a:rPr sz="3200">
                  <a:solidFill>
                    <a:srgbClr val="FFFFFF"/>
                  </a:solidFill>
                </a:rPr>
                <a:t>Local Warmth</a:t>
              </a:r>
            </a:p>
          </p:txBody>
        </p:sp>
      </p:grpSp>
      <p:grpSp>
        <p:nvGrpSpPr>
          <p:cNvPr id="213" name="Group 213"/>
          <p:cNvGrpSpPr/>
          <p:nvPr/>
        </p:nvGrpSpPr>
        <p:grpSpPr>
          <a:xfrm>
            <a:off x="990600" y="3505200"/>
            <a:ext cx="7162800" cy="838200"/>
            <a:chOff x="0" y="0"/>
            <a:chExt cx="7162800" cy="838200"/>
          </a:xfrm>
        </p:grpSpPr>
        <p:sp>
          <p:nvSpPr>
            <p:cNvPr id="211" name="Shape 211"/>
            <p:cNvSpPr/>
            <p:nvPr/>
          </p:nvSpPr>
          <p:spPr>
            <a:xfrm>
              <a:off x="0" y="0"/>
              <a:ext cx="7162800" cy="838200"/>
            </a:xfrm>
            <a:prstGeom prst="roundRect">
              <a:avLst>
                <a:gd name="adj" fmla="val 16667"/>
              </a:avLst>
            </a:prstGeom>
            <a:solidFill>
              <a:srgbClr val="8C7B70"/>
            </a:solidFill>
            <a:ln w="38100" cap="flat">
              <a:solidFill>
                <a:srgbClr val="FFFFFF"/>
              </a:solidFill>
              <a:prstDash val="solid"/>
              <a:bevel/>
            </a:ln>
            <a:effectLst>
              <a:outerShdw blurRad="38100" dist="20000" dir="5400000" rotWithShape="0">
                <a:srgbClr val="000000">
                  <a:alpha val="38000"/>
                </a:srgbClr>
              </a:outerShdw>
            </a:effectLst>
          </p:spPr>
          <p:txBody>
            <a:bodyPr wrap="square" lIns="0" tIns="0" rIns="0" bIns="0" numCol="1" anchor="ctr">
              <a:noAutofit/>
            </a:bodyPr>
            <a:lstStyle/>
            <a:p>
              <a:pPr lvl="0">
                <a:defRPr>
                  <a:solidFill>
                    <a:srgbClr val="FFFFFF"/>
                  </a:solidFill>
                  <a:latin typeface="Georgia"/>
                  <a:ea typeface="Georgia"/>
                  <a:cs typeface="Georgia"/>
                  <a:sym typeface="Georgia"/>
                </a:defRPr>
              </a:pPr>
              <a:endParaRPr/>
            </a:p>
          </p:txBody>
        </p:sp>
        <p:sp>
          <p:nvSpPr>
            <p:cNvPr id="212" name="Shape 212"/>
            <p:cNvSpPr/>
            <p:nvPr/>
          </p:nvSpPr>
          <p:spPr>
            <a:xfrm>
              <a:off x="40916" y="196847"/>
              <a:ext cx="7080967" cy="4445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3200">
                  <a:solidFill>
                    <a:srgbClr val="FFFFFF"/>
                  </a:solidFill>
                  <a:latin typeface="Footlight MT Light"/>
                  <a:ea typeface="Footlight MT Light"/>
                  <a:cs typeface="Footlight MT Light"/>
                  <a:sym typeface="Footlight MT Light"/>
                </a:defRPr>
              </a:lvl1pPr>
            </a:lstStyle>
            <a:p>
              <a:pPr lvl="0">
                <a:defRPr sz="1800">
                  <a:solidFill>
                    <a:srgbClr val="000000"/>
                  </a:solidFill>
                </a:defRPr>
              </a:pPr>
              <a:r>
                <a:rPr sz="3200">
                  <a:solidFill>
                    <a:srgbClr val="FFFFFF"/>
                  </a:solidFill>
                </a:rPr>
                <a:t>Redness</a:t>
              </a:r>
            </a:p>
          </p:txBody>
        </p:sp>
      </p:grpSp>
      <p:grpSp>
        <p:nvGrpSpPr>
          <p:cNvPr id="216" name="Group 216"/>
          <p:cNvGrpSpPr/>
          <p:nvPr/>
        </p:nvGrpSpPr>
        <p:grpSpPr>
          <a:xfrm>
            <a:off x="1295400" y="4419600"/>
            <a:ext cx="7162800" cy="838200"/>
            <a:chOff x="0" y="0"/>
            <a:chExt cx="7162800" cy="838200"/>
          </a:xfrm>
        </p:grpSpPr>
        <p:sp>
          <p:nvSpPr>
            <p:cNvPr id="214" name="Shape 214"/>
            <p:cNvSpPr/>
            <p:nvPr/>
          </p:nvSpPr>
          <p:spPr>
            <a:xfrm>
              <a:off x="0" y="0"/>
              <a:ext cx="7162800" cy="838200"/>
            </a:xfrm>
            <a:prstGeom prst="roundRect">
              <a:avLst>
                <a:gd name="adj" fmla="val 16667"/>
              </a:avLst>
            </a:prstGeom>
            <a:solidFill>
              <a:srgbClr val="8C7B70"/>
            </a:solidFill>
            <a:ln w="38100" cap="flat">
              <a:solidFill>
                <a:srgbClr val="FFFFFF"/>
              </a:solidFill>
              <a:prstDash val="solid"/>
              <a:bevel/>
            </a:ln>
            <a:effectLst>
              <a:outerShdw blurRad="38100" dist="20000" dir="5400000" rotWithShape="0">
                <a:srgbClr val="000000">
                  <a:alpha val="38000"/>
                </a:srgbClr>
              </a:outerShdw>
            </a:effectLst>
          </p:spPr>
          <p:txBody>
            <a:bodyPr wrap="square" lIns="0" tIns="0" rIns="0" bIns="0" numCol="1" anchor="ctr">
              <a:noAutofit/>
            </a:bodyPr>
            <a:lstStyle/>
            <a:p>
              <a:pPr lvl="0">
                <a:defRPr>
                  <a:solidFill>
                    <a:srgbClr val="FFFFFF"/>
                  </a:solidFill>
                  <a:latin typeface="Georgia"/>
                  <a:ea typeface="Georgia"/>
                  <a:cs typeface="Georgia"/>
                  <a:sym typeface="Georgia"/>
                </a:defRPr>
              </a:pPr>
              <a:endParaRPr/>
            </a:p>
          </p:txBody>
        </p:sp>
        <p:sp>
          <p:nvSpPr>
            <p:cNvPr id="215" name="Shape 215"/>
            <p:cNvSpPr/>
            <p:nvPr/>
          </p:nvSpPr>
          <p:spPr>
            <a:xfrm>
              <a:off x="40916" y="196847"/>
              <a:ext cx="7080967" cy="4445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3200">
                  <a:solidFill>
                    <a:srgbClr val="FFFFFF"/>
                  </a:solidFill>
                  <a:latin typeface="Footlight MT Light"/>
                  <a:ea typeface="Footlight MT Light"/>
                  <a:cs typeface="Footlight MT Light"/>
                  <a:sym typeface="Footlight MT Light"/>
                </a:defRPr>
              </a:lvl1pPr>
            </a:lstStyle>
            <a:p>
              <a:pPr lvl="0">
                <a:defRPr sz="1800">
                  <a:solidFill>
                    <a:srgbClr val="000000"/>
                  </a:solidFill>
                </a:defRPr>
              </a:pPr>
              <a:r>
                <a:rPr sz="3200">
                  <a:solidFill>
                    <a:srgbClr val="FFFFFF"/>
                  </a:solidFill>
                </a:rPr>
                <a:t>Range of Motion</a:t>
              </a:r>
            </a:p>
          </p:txBody>
        </p:sp>
      </p:grpSp>
      <p:grpSp>
        <p:nvGrpSpPr>
          <p:cNvPr id="219" name="Group 219"/>
          <p:cNvGrpSpPr/>
          <p:nvPr/>
        </p:nvGrpSpPr>
        <p:grpSpPr>
          <a:xfrm>
            <a:off x="1600200" y="5334000"/>
            <a:ext cx="7162800" cy="838200"/>
            <a:chOff x="0" y="0"/>
            <a:chExt cx="7162800" cy="838200"/>
          </a:xfrm>
        </p:grpSpPr>
        <p:sp>
          <p:nvSpPr>
            <p:cNvPr id="217" name="Shape 217"/>
            <p:cNvSpPr/>
            <p:nvPr/>
          </p:nvSpPr>
          <p:spPr>
            <a:xfrm>
              <a:off x="0" y="0"/>
              <a:ext cx="7162800" cy="838200"/>
            </a:xfrm>
            <a:prstGeom prst="roundRect">
              <a:avLst>
                <a:gd name="adj" fmla="val 16667"/>
              </a:avLst>
            </a:prstGeom>
            <a:solidFill>
              <a:srgbClr val="8C7B70"/>
            </a:solidFill>
            <a:ln w="38100" cap="flat">
              <a:solidFill>
                <a:srgbClr val="FFFFFF"/>
              </a:solidFill>
              <a:prstDash val="solid"/>
              <a:bevel/>
            </a:ln>
            <a:effectLst>
              <a:outerShdw blurRad="38100" dist="20000" dir="5400000" rotWithShape="0">
                <a:srgbClr val="000000">
                  <a:alpha val="38000"/>
                </a:srgbClr>
              </a:outerShdw>
            </a:effectLst>
          </p:spPr>
          <p:txBody>
            <a:bodyPr wrap="square" lIns="0" tIns="0" rIns="0" bIns="0" numCol="1" anchor="ctr">
              <a:noAutofit/>
            </a:bodyPr>
            <a:lstStyle/>
            <a:p>
              <a:pPr lvl="0">
                <a:defRPr sz="3200">
                  <a:solidFill>
                    <a:srgbClr val="FFFFFF"/>
                  </a:solidFill>
                  <a:latin typeface="Footlight MT Light"/>
                  <a:ea typeface="Footlight MT Light"/>
                  <a:cs typeface="Footlight MT Light"/>
                  <a:sym typeface="Footlight MT Light"/>
                </a:defRPr>
              </a:pPr>
              <a:endParaRPr/>
            </a:p>
          </p:txBody>
        </p:sp>
        <p:sp>
          <p:nvSpPr>
            <p:cNvPr id="218" name="Shape 218"/>
            <p:cNvSpPr/>
            <p:nvPr/>
          </p:nvSpPr>
          <p:spPr>
            <a:xfrm>
              <a:off x="40916" y="196847"/>
              <a:ext cx="7080967" cy="4445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3200">
                  <a:solidFill>
                    <a:srgbClr val="FFFFFF"/>
                  </a:solidFill>
                  <a:latin typeface="Footlight MT Light"/>
                  <a:ea typeface="Footlight MT Light"/>
                  <a:cs typeface="Footlight MT Light"/>
                  <a:sym typeface="Footlight MT Light"/>
                </a:defRPr>
              </a:lvl1pPr>
            </a:lstStyle>
            <a:p>
              <a:pPr lvl="0">
                <a:defRPr sz="1800">
                  <a:solidFill>
                    <a:srgbClr val="000000"/>
                  </a:solidFill>
                </a:defRPr>
              </a:pPr>
              <a:r>
                <a:rPr sz="3200">
                  <a:solidFill>
                    <a:srgbClr val="FFFFFF"/>
                  </a:solidFill>
                </a:rPr>
                <a:t>Any Deformity</a:t>
              </a:r>
            </a:p>
          </p:txBody>
        </p:sp>
      </p:gr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221" name="Shape 221"/>
          <p:cNvSpPr>
            <a:spLocks noGrp="1"/>
          </p:cNvSpPr>
          <p:nvPr>
            <p:ph type="title"/>
          </p:nvPr>
        </p:nvSpPr>
        <p:spPr>
          <a:xfrm>
            <a:off x="301625" y="228600"/>
            <a:ext cx="8534400" cy="758825"/>
          </a:xfrm>
          <a:prstGeom prst="rect">
            <a:avLst/>
          </a:prstGeom>
        </p:spPr>
        <p:txBody>
          <a:bodyPr lIns="0" tIns="0" rIns="0" bIns="0">
            <a:normAutofit/>
          </a:bodyPr>
          <a:lstStyle>
            <a:lvl1pPr>
              <a:defRPr sz="4000">
                <a:latin typeface="Monotype Corsiva"/>
                <a:ea typeface="Monotype Corsiva"/>
                <a:cs typeface="Monotype Corsiva"/>
                <a:sym typeface="Monotype Corsiva"/>
              </a:defRPr>
            </a:lvl1pPr>
          </a:lstStyle>
          <a:p>
            <a:pPr lvl="0">
              <a:defRPr sz="1800">
                <a:solidFill>
                  <a:srgbClr val="000000"/>
                </a:solidFill>
              </a:defRPr>
            </a:pPr>
            <a:r>
              <a:rPr sz="4000">
                <a:solidFill>
                  <a:srgbClr val="7B9899"/>
                </a:solidFill>
              </a:rPr>
              <a:t>Diagnostic Approach to Musculoskeletal Pain</a:t>
            </a:r>
          </a:p>
        </p:txBody>
      </p:sp>
      <p:pic>
        <p:nvPicPr>
          <p:cNvPr id="222" name="image1.png" descr="3333.PNG"/>
          <p:cNvPicPr/>
          <p:nvPr/>
        </p:nvPicPr>
        <p:blipFill>
          <a:blip r:embed="rId2">
            <a:extLst/>
          </a:blip>
          <a:stretch>
            <a:fillRect/>
          </a:stretch>
        </p:blipFill>
        <p:spPr>
          <a:xfrm>
            <a:off x="228600" y="1600200"/>
            <a:ext cx="8610600" cy="4724400"/>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224" name="Shape 224"/>
          <p:cNvSpPr>
            <a:spLocks noGrp="1"/>
          </p:cNvSpPr>
          <p:nvPr>
            <p:ph type="title"/>
          </p:nvPr>
        </p:nvSpPr>
        <p:spPr>
          <a:xfrm>
            <a:off x="301625" y="228600"/>
            <a:ext cx="8534400" cy="758825"/>
          </a:xfrm>
          <a:prstGeom prst="rect">
            <a:avLst/>
          </a:prstGeom>
        </p:spPr>
        <p:txBody>
          <a:bodyPr lIns="0" tIns="0" rIns="0" bIns="0">
            <a:normAutofit/>
          </a:bodyPr>
          <a:lstStyle>
            <a:lvl1pPr>
              <a:defRPr sz="4000">
                <a:latin typeface="Monotype Corsiva"/>
                <a:ea typeface="Monotype Corsiva"/>
                <a:cs typeface="Monotype Corsiva"/>
                <a:sym typeface="Monotype Corsiva"/>
              </a:defRPr>
            </a:lvl1pPr>
          </a:lstStyle>
          <a:p>
            <a:pPr lvl="0">
              <a:defRPr sz="1800">
                <a:solidFill>
                  <a:srgbClr val="000000"/>
                </a:solidFill>
              </a:defRPr>
            </a:pPr>
            <a:r>
              <a:rPr sz="4000">
                <a:solidFill>
                  <a:srgbClr val="7B9899"/>
                </a:solidFill>
              </a:rPr>
              <a:t>Symptoms of joint disease</a:t>
            </a:r>
          </a:p>
        </p:txBody>
      </p:sp>
      <p:sp>
        <p:nvSpPr>
          <p:cNvPr id="225" name="Shape 225"/>
          <p:cNvSpPr>
            <a:spLocks noGrp="1"/>
          </p:cNvSpPr>
          <p:nvPr>
            <p:ph type="body" idx="1"/>
          </p:nvPr>
        </p:nvSpPr>
        <p:spPr>
          <a:xfrm>
            <a:off x="301624" y="1527175"/>
            <a:ext cx="8504240" cy="4572000"/>
          </a:xfrm>
          <a:prstGeom prst="rect">
            <a:avLst/>
          </a:prstGeom>
        </p:spPr>
        <p:txBody>
          <a:bodyPr lIns="0" tIns="0" rIns="0" bIns="0">
            <a:normAutofit/>
          </a:bodyPr>
          <a:lstStyle/>
          <a:p>
            <a:pPr marL="320040" lvl="0" indent="-320040" algn="l">
              <a:lnSpc>
                <a:spcPct val="81000"/>
              </a:lnSpc>
              <a:buFont typeface="Wingdings"/>
              <a:buChar char="◻"/>
              <a:defRPr sz="1800"/>
            </a:pPr>
            <a:endParaRPr sz="1600">
              <a:latin typeface="Footlight MT Light"/>
              <a:ea typeface="Footlight MT Light"/>
              <a:cs typeface="Footlight MT Light"/>
              <a:sym typeface="Footlight MT Light"/>
            </a:endParaRPr>
          </a:p>
          <a:p>
            <a:pPr marL="5203100" lvl="0" indent="-5203100" algn="l">
              <a:lnSpc>
                <a:spcPct val="81000"/>
              </a:lnSpc>
              <a:spcBef>
                <a:spcPts val="900"/>
              </a:spcBef>
              <a:buFont typeface="Wingdings"/>
              <a:buChar char="❖"/>
              <a:defRPr sz="1800"/>
            </a:pPr>
            <a:r>
              <a:rPr sz="4000">
                <a:latin typeface="Monotype Corsiva"/>
                <a:ea typeface="Monotype Corsiva"/>
                <a:cs typeface="Monotype Corsiva"/>
                <a:sym typeface="Monotype Corsiva"/>
              </a:rPr>
              <a:t>Pain</a:t>
            </a:r>
            <a:r>
              <a:rPr sz="2700">
                <a:latin typeface="Monotype Corsiva"/>
                <a:ea typeface="Monotype Corsiva"/>
                <a:cs typeface="Monotype Corsiva"/>
                <a:sym typeface="Monotype Corsiva"/>
              </a:rPr>
              <a:t> </a:t>
            </a:r>
            <a:endParaRPr>
              <a:latin typeface="Monotype Corsiva"/>
              <a:ea typeface="Monotype Corsiva"/>
              <a:cs typeface="Monotype Corsiva"/>
              <a:sym typeface="Monotype Corsiva"/>
            </a:endParaRPr>
          </a:p>
          <a:p>
            <a:pPr marL="1075110" lvl="1" indent="-709350" algn="l">
              <a:lnSpc>
                <a:spcPct val="81000"/>
              </a:lnSpc>
              <a:spcBef>
                <a:spcPts val="500"/>
              </a:spcBef>
              <a:buClr>
                <a:srgbClr val="CCB400"/>
              </a:buClr>
              <a:buFont typeface="Wingdings"/>
              <a:buChar char="❑"/>
              <a:defRPr sz="1800"/>
            </a:pPr>
            <a:r>
              <a:rPr sz="2400">
                <a:solidFill>
                  <a:srgbClr val="646B86"/>
                </a:solidFill>
                <a:latin typeface="Footlight MT Light"/>
                <a:ea typeface="Footlight MT Light"/>
                <a:cs typeface="Footlight MT Light"/>
                <a:sym typeface="Footlight MT Light"/>
              </a:rPr>
              <a:t>Inflammatory joint disease</a:t>
            </a:r>
            <a:endParaRPr sz="2200">
              <a:solidFill>
                <a:srgbClr val="646B86"/>
              </a:solidFill>
            </a:endParaRPr>
          </a:p>
          <a:p>
            <a:pPr marL="907939" lvl="2" indent="-313579" algn="l">
              <a:lnSpc>
                <a:spcPct val="81000"/>
              </a:lnSpc>
              <a:spcBef>
                <a:spcPts val="400"/>
              </a:spcBef>
              <a:buClr>
                <a:srgbClr val="8CADAE"/>
              </a:buClr>
              <a:buFont typeface="Wingdings"/>
              <a:buChar char="▪"/>
              <a:defRPr sz="1800"/>
            </a:pPr>
            <a:r>
              <a:rPr sz="2000">
                <a:latin typeface="Footlight MT Light"/>
                <a:ea typeface="Footlight MT Light"/>
                <a:cs typeface="Footlight MT Light"/>
                <a:sym typeface="Footlight MT Light"/>
              </a:rPr>
              <a:t>pain is present both at rest and with motion</a:t>
            </a:r>
            <a:endParaRPr sz="2000"/>
          </a:p>
          <a:p>
            <a:pPr marL="907939" lvl="2" indent="-313579" algn="l">
              <a:lnSpc>
                <a:spcPct val="81000"/>
              </a:lnSpc>
              <a:spcBef>
                <a:spcPts val="400"/>
              </a:spcBef>
              <a:buClr>
                <a:srgbClr val="8CADAE"/>
              </a:buClr>
              <a:buFont typeface="Wingdings"/>
              <a:buChar char="▪"/>
              <a:defRPr sz="1800"/>
            </a:pPr>
            <a:r>
              <a:rPr sz="2000">
                <a:latin typeface="Footlight MT Light"/>
                <a:ea typeface="Footlight MT Light"/>
                <a:cs typeface="Footlight MT Light"/>
                <a:sym typeface="Footlight MT Light"/>
              </a:rPr>
              <a:t>worse at the beginning than at the end of usage.</a:t>
            </a:r>
            <a:endParaRPr sz="2000"/>
          </a:p>
          <a:p>
            <a:pPr marL="0" lvl="1" indent="365758" algn="l">
              <a:lnSpc>
                <a:spcPct val="81000"/>
              </a:lnSpc>
              <a:spcBef>
                <a:spcPts val="500"/>
              </a:spcBef>
              <a:buSzTx/>
              <a:buNone/>
              <a:defRPr sz="1800"/>
            </a:pPr>
            <a:r>
              <a:rPr sz="2400">
                <a:solidFill>
                  <a:srgbClr val="646B86"/>
                </a:solidFill>
                <a:latin typeface="Footlight MT Light"/>
                <a:ea typeface="Footlight MT Light"/>
                <a:cs typeface="Footlight MT Light"/>
                <a:sym typeface="Footlight MT Light"/>
              </a:rPr>
              <a:t> </a:t>
            </a:r>
            <a:endParaRPr sz="2200">
              <a:solidFill>
                <a:srgbClr val="646B86"/>
              </a:solidFill>
            </a:endParaRPr>
          </a:p>
          <a:p>
            <a:pPr marL="1075110" lvl="1" indent="-709350" algn="l">
              <a:lnSpc>
                <a:spcPct val="81000"/>
              </a:lnSpc>
              <a:spcBef>
                <a:spcPts val="500"/>
              </a:spcBef>
              <a:buClr>
                <a:srgbClr val="CCB400"/>
              </a:buClr>
              <a:buFont typeface="Wingdings"/>
              <a:buChar char="❑"/>
              <a:defRPr sz="1800"/>
            </a:pPr>
            <a:r>
              <a:rPr sz="2400">
                <a:solidFill>
                  <a:srgbClr val="646B86"/>
                </a:solidFill>
                <a:latin typeface="Footlight MT Light"/>
                <a:ea typeface="Footlight MT Light"/>
                <a:cs typeface="Footlight MT Light"/>
                <a:sym typeface="Footlight MT Light"/>
              </a:rPr>
              <a:t>Non-inflammatory</a:t>
            </a:r>
            <a:endParaRPr sz="2200">
              <a:solidFill>
                <a:srgbClr val="646B86"/>
              </a:solidFill>
            </a:endParaRPr>
          </a:p>
          <a:p>
            <a:pPr marL="907939" lvl="2" indent="-313579" algn="l">
              <a:lnSpc>
                <a:spcPct val="81000"/>
              </a:lnSpc>
              <a:spcBef>
                <a:spcPts val="400"/>
              </a:spcBef>
              <a:buClr>
                <a:srgbClr val="8CADAE"/>
              </a:buClr>
              <a:buFont typeface="Wingdings"/>
              <a:buChar char="▪"/>
              <a:defRPr sz="1800"/>
            </a:pPr>
            <a:r>
              <a:rPr sz="2000">
                <a:latin typeface="Footlight MT Light"/>
                <a:ea typeface="Footlight MT Light"/>
                <a:cs typeface="Footlight MT Light"/>
                <a:sym typeface="Footlight MT Light"/>
              </a:rPr>
              <a:t>pain occurs mainly or only during motion and improves quickly with rest</a:t>
            </a:r>
            <a:endParaRPr sz="2000"/>
          </a:p>
          <a:p>
            <a:pPr marL="640080" lvl="1" indent="-274320" algn="l">
              <a:lnSpc>
                <a:spcPct val="81000"/>
              </a:lnSpc>
              <a:spcBef>
                <a:spcPts val="500"/>
              </a:spcBef>
              <a:buClr>
                <a:srgbClr val="CCB400"/>
              </a:buClr>
              <a:buChar char=""/>
              <a:defRPr sz="1800"/>
            </a:pPr>
            <a:endParaRPr sz="2400">
              <a:solidFill>
                <a:srgbClr val="646B86"/>
              </a:solidFill>
              <a:latin typeface="Footlight MT Light"/>
              <a:ea typeface="Footlight MT Light"/>
              <a:cs typeface="Footlight MT Light"/>
              <a:sym typeface="Footlight MT Light"/>
            </a:endParaRPr>
          </a:p>
          <a:p>
            <a:pPr marL="1075110" lvl="1" indent="-709350" algn="l">
              <a:lnSpc>
                <a:spcPct val="81000"/>
              </a:lnSpc>
              <a:spcBef>
                <a:spcPts val="500"/>
              </a:spcBef>
              <a:buClr>
                <a:srgbClr val="CCB400"/>
              </a:buClr>
              <a:buFont typeface="Wingdings"/>
              <a:buChar char="❑"/>
              <a:defRPr sz="1800"/>
            </a:pPr>
            <a:r>
              <a:rPr sz="2400">
                <a:solidFill>
                  <a:srgbClr val="646B86"/>
                </a:solidFill>
                <a:latin typeface="Footlight MT Light"/>
                <a:ea typeface="Footlight MT Light"/>
                <a:cs typeface="Footlight MT Light"/>
                <a:sym typeface="Footlight MT Light"/>
              </a:rPr>
              <a:t>Pain that arises from small peripheral joints </a:t>
            </a:r>
            <a:endParaRPr sz="2200">
              <a:solidFill>
                <a:srgbClr val="646B86"/>
              </a:solidFill>
            </a:endParaRPr>
          </a:p>
          <a:p>
            <a:pPr marL="907939" lvl="2" indent="-313579" algn="l">
              <a:lnSpc>
                <a:spcPct val="81000"/>
              </a:lnSpc>
              <a:spcBef>
                <a:spcPts val="400"/>
              </a:spcBef>
              <a:buClr>
                <a:srgbClr val="8CADAE"/>
              </a:buClr>
              <a:buFont typeface="Wingdings"/>
              <a:buChar char="▪"/>
              <a:defRPr sz="1800"/>
            </a:pPr>
            <a:r>
              <a:rPr sz="2000">
                <a:latin typeface="Footlight MT Light"/>
                <a:ea typeface="Footlight MT Light"/>
                <a:cs typeface="Footlight MT Light"/>
                <a:sym typeface="Footlight MT Light"/>
              </a:rPr>
              <a:t>more accurately localized than pain arising from larger proximal joints. </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227" name="Shape 227"/>
          <p:cNvSpPr>
            <a:spLocks noGrp="1"/>
          </p:cNvSpPr>
          <p:nvPr>
            <p:ph type="title"/>
          </p:nvPr>
        </p:nvSpPr>
        <p:spPr>
          <a:xfrm>
            <a:off x="301625" y="228600"/>
            <a:ext cx="8534400" cy="758825"/>
          </a:xfrm>
          <a:prstGeom prst="rect">
            <a:avLst/>
          </a:prstGeom>
        </p:spPr>
        <p:txBody>
          <a:bodyPr lIns="0" tIns="0" rIns="0" bIns="0">
            <a:normAutofit/>
          </a:bodyPr>
          <a:lstStyle>
            <a:lvl1pPr>
              <a:defRPr>
                <a:latin typeface="Monotype Corsiva"/>
                <a:ea typeface="Monotype Corsiva"/>
                <a:cs typeface="Monotype Corsiva"/>
                <a:sym typeface="Monotype Corsiva"/>
              </a:defRPr>
            </a:lvl1pPr>
          </a:lstStyle>
          <a:p>
            <a:pPr lvl="0">
              <a:defRPr sz="1800">
                <a:solidFill>
                  <a:srgbClr val="000000"/>
                </a:solidFill>
              </a:defRPr>
            </a:pPr>
            <a:r>
              <a:rPr sz="3300">
                <a:solidFill>
                  <a:srgbClr val="7B9899"/>
                </a:solidFill>
              </a:rPr>
              <a:t>Continue ..</a:t>
            </a:r>
          </a:p>
        </p:txBody>
      </p:sp>
      <p:sp>
        <p:nvSpPr>
          <p:cNvPr id="228" name="Shape 228"/>
          <p:cNvSpPr>
            <a:spLocks noGrp="1"/>
          </p:cNvSpPr>
          <p:nvPr>
            <p:ph type="body" idx="1"/>
          </p:nvPr>
        </p:nvSpPr>
        <p:spPr>
          <a:xfrm>
            <a:off x="301624" y="1527175"/>
            <a:ext cx="8504240" cy="4572000"/>
          </a:xfrm>
          <a:prstGeom prst="rect">
            <a:avLst/>
          </a:prstGeom>
        </p:spPr>
        <p:txBody>
          <a:bodyPr lIns="0" tIns="0" rIns="0" bIns="0">
            <a:normAutofit/>
          </a:bodyPr>
          <a:lstStyle/>
          <a:p>
            <a:pPr marL="4285307" lvl="0" indent="-4285307" algn="l">
              <a:lnSpc>
                <a:spcPct val="72000"/>
              </a:lnSpc>
              <a:spcBef>
                <a:spcPts val="800"/>
              </a:spcBef>
              <a:buFont typeface="Wingdings"/>
              <a:buChar char="❖"/>
              <a:defRPr sz="1800"/>
            </a:pPr>
            <a:r>
              <a:rPr sz="3700">
                <a:latin typeface="Monotype Corsiva"/>
                <a:ea typeface="Monotype Corsiva"/>
                <a:cs typeface="Monotype Corsiva"/>
                <a:sym typeface="Monotype Corsiva"/>
              </a:rPr>
              <a:t>Stiffness </a:t>
            </a:r>
            <a:endParaRPr sz="2400"/>
          </a:p>
          <a:p>
            <a:pPr marL="320040" lvl="0" indent="-320040" algn="l">
              <a:lnSpc>
                <a:spcPct val="72000"/>
              </a:lnSpc>
              <a:spcBef>
                <a:spcPts val="500"/>
              </a:spcBef>
              <a:buSzTx/>
              <a:buNone/>
              <a:defRPr sz="1800"/>
            </a:pPr>
            <a:endParaRPr sz="4000">
              <a:solidFill>
                <a:srgbClr val="66FFFF"/>
              </a:solidFill>
              <a:latin typeface="Footlight MT Light"/>
              <a:ea typeface="Footlight MT Light"/>
              <a:cs typeface="Footlight MT Light"/>
              <a:sym typeface="Footlight MT Light"/>
            </a:endParaRPr>
          </a:p>
          <a:p>
            <a:pPr marL="893170" lvl="0" indent="-893170" algn="l">
              <a:lnSpc>
                <a:spcPct val="72000"/>
              </a:lnSpc>
              <a:buFont typeface="Wingdings"/>
              <a:buChar char="❑"/>
              <a:defRPr sz="1800"/>
            </a:pPr>
            <a:r>
              <a:rPr sz="2500">
                <a:solidFill>
                  <a:srgbClr val="404040"/>
                </a:solidFill>
                <a:latin typeface="Footlight MT Light"/>
                <a:ea typeface="Footlight MT Light"/>
                <a:cs typeface="Footlight MT Light"/>
                <a:sym typeface="Footlight MT Light"/>
              </a:rPr>
              <a:t>sensation of tightness when attempting to move joints after a period of inactivity</a:t>
            </a:r>
            <a:endParaRPr sz="2400"/>
          </a:p>
          <a:p>
            <a:pPr marL="893170" lvl="0" indent="-893170" algn="l">
              <a:lnSpc>
                <a:spcPct val="72000"/>
              </a:lnSpc>
              <a:buFont typeface="Wingdings"/>
              <a:buChar char="❑"/>
              <a:defRPr sz="1800"/>
            </a:pPr>
            <a:r>
              <a:rPr sz="2500">
                <a:solidFill>
                  <a:srgbClr val="404040"/>
                </a:solidFill>
                <a:latin typeface="Footlight MT Light"/>
                <a:ea typeface="Footlight MT Light"/>
                <a:cs typeface="Footlight MT Light"/>
                <a:sym typeface="Footlight MT Light"/>
              </a:rPr>
              <a:t>subsides over time</a:t>
            </a:r>
            <a:endParaRPr sz="2400"/>
          </a:p>
          <a:p>
            <a:pPr marL="320040" lvl="0" indent="-320040" algn="l">
              <a:lnSpc>
                <a:spcPct val="72000"/>
              </a:lnSpc>
              <a:spcBef>
                <a:spcPts val="500"/>
              </a:spcBef>
              <a:buFont typeface="Wingdings"/>
              <a:buChar char="❑"/>
              <a:defRPr sz="1800"/>
            </a:pPr>
            <a:endParaRPr sz="2800">
              <a:solidFill>
                <a:srgbClr val="66FFFF"/>
              </a:solidFill>
              <a:latin typeface="Footlight MT Light"/>
              <a:ea typeface="Footlight MT Light"/>
              <a:cs typeface="Footlight MT Light"/>
              <a:sym typeface="Footlight MT Light"/>
            </a:endParaRPr>
          </a:p>
          <a:p>
            <a:pPr marL="758612" lvl="0" indent="-758612" algn="l">
              <a:lnSpc>
                <a:spcPct val="72000"/>
              </a:lnSpc>
              <a:spcBef>
                <a:spcPts val="500"/>
              </a:spcBef>
              <a:buFont typeface="Wingdings"/>
              <a:buChar char="❑"/>
              <a:defRPr sz="1800"/>
            </a:pPr>
            <a:r>
              <a:rPr sz="2400">
                <a:solidFill>
                  <a:srgbClr val="646B86"/>
                </a:solidFill>
                <a:latin typeface="Footlight MT Light"/>
                <a:ea typeface="Footlight MT Light"/>
                <a:cs typeface="Footlight MT Light"/>
                <a:sym typeface="Footlight MT Light"/>
              </a:rPr>
              <a:t>Inflammatory arthritis </a:t>
            </a:r>
            <a:endParaRPr sz="2400"/>
          </a:p>
          <a:p>
            <a:pPr marL="822960" lvl="2" indent="-228600" algn="l">
              <a:lnSpc>
                <a:spcPct val="72000"/>
              </a:lnSpc>
              <a:spcBef>
                <a:spcPts val="400"/>
              </a:spcBef>
              <a:buClr>
                <a:srgbClr val="8CADAE"/>
              </a:buClr>
              <a:buFont typeface="Wingdings"/>
              <a:buChar char="■"/>
              <a:defRPr sz="1800"/>
            </a:pPr>
            <a:r>
              <a:rPr>
                <a:latin typeface="Footlight MT Light"/>
                <a:ea typeface="Footlight MT Light"/>
                <a:cs typeface="Footlight MT Light"/>
                <a:sym typeface="Footlight MT Light"/>
              </a:rPr>
              <a:t>present upon waking </a:t>
            </a:r>
          </a:p>
          <a:p>
            <a:pPr marL="822960" lvl="2" indent="-228600" algn="l">
              <a:lnSpc>
                <a:spcPct val="72000"/>
              </a:lnSpc>
              <a:spcBef>
                <a:spcPts val="400"/>
              </a:spcBef>
              <a:buClr>
                <a:srgbClr val="8CADAE"/>
              </a:buClr>
              <a:buFont typeface="Wingdings"/>
              <a:buChar char="■"/>
              <a:defRPr sz="1800"/>
            </a:pPr>
            <a:r>
              <a:rPr>
                <a:latin typeface="Footlight MT Light"/>
                <a:ea typeface="Footlight MT Light"/>
                <a:cs typeface="Footlight MT Light"/>
                <a:sym typeface="Footlight MT Light"/>
              </a:rPr>
              <a:t>typically lasts </a:t>
            </a:r>
            <a:r>
              <a:rPr>
                <a:solidFill>
                  <a:srgbClr val="C00000"/>
                </a:solidFill>
                <a:latin typeface="Footlight MT Light"/>
                <a:ea typeface="Footlight MT Light"/>
                <a:cs typeface="Footlight MT Light"/>
                <a:sym typeface="Footlight MT Light"/>
              </a:rPr>
              <a:t>30-60</a:t>
            </a:r>
            <a:r>
              <a:rPr>
                <a:latin typeface="Footlight MT Light"/>
                <a:ea typeface="Footlight MT Light"/>
                <a:cs typeface="Footlight MT Light"/>
                <a:sym typeface="Footlight MT Light"/>
              </a:rPr>
              <a:t> minutes or longer.</a:t>
            </a:r>
          </a:p>
          <a:p>
            <a:pPr marL="320040" lvl="0" indent="-320040" algn="l">
              <a:lnSpc>
                <a:spcPct val="72000"/>
              </a:lnSpc>
              <a:spcBef>
                <a:spcPts val="500"/>
              </a:spcBef>
              <a:buSzTx/>
              <a:buNone/>
              <a:defRPr sz="1800"/>
            </a:pPr>
            <a:r>
              <a:rPr sz="2400">
                <a:latin typeface="Footlight MT Light"/>
                <a:ea typeface="Footlight MT Light"/>
                <a:cs typeface="Footlight MT Light"/>
                <a:sym typeface="Footlight MT Light"/>
              </a:rPr>
              <a:t> </a:t>
            </a:r>
            <a:endParaRPr sz="2400"/>
          </a:p>
          <a:p>
            <a:pPr marL="758612" lvl="0" indent="-758612" algn="l">
              <a:lnSpc>
                <a:spcPct val="72000"/>
              </a:lnSpc>
              <a:spcBef>
                <a:spcPts val="500"/>
              </a:spcBef>
              <a:buFont typeface="Wingdings"/>
              <a:buChar char="❑"/>
              <a:defRPr sz="1800"/>
            </a:pPr>
            <a:r>
              <a:rPr sz="2400">
                <a:solidFill>
                  <a:srgbClr val="646B86"/>
                </a:solidFill>
                <a:latin typeface="Footlight MT Light"/>
                <a:ea typeface="Footlight MT Light"/>
                <a:cs typeface="Footlight MT Light"/>
                <a:sym typeface="Footlight MT Light"/>
              </a:rPr>
              <a:t>Non-inflammatory arthritis</a:t>
            </a:r>
            <a:endParaRPr sz="2400"/>
          </a:p>
          <a:p>
            <a:pPr marL="822960" lvl="2" indent="-228600" algn="l">
              <a:lnSpc>
                <a:spcPct val="72000"/>
              </a:lnSpc>
              <a:spcBef>
                <a:spcPts val="400"/>
              </a:spcBef>
              <a:buClr>
                <a:srgbClr val="8CADAE"/>
              </a:buClr>
              <a:buFont typeface="Wingdings"/>
              <a:buChar char="■"/>
              <a:defRPr sz="1800"/>
            </a:pPr>
            <a:r>
              <a:rPr>
                <a:latin typeface="Footlight MT Light"/>
                <a:ea typeface="Footlight MT Light"/>
                <a:cs typeface="Footlight MT Light"/>
                <a:sym typeface="Footlight MT Light"/>
              </a:rPr>
              <a:t>experienced briefly (eg, </a:t>
            </a:r>
            <a:r>
              <a:rPr>
                <a:solidFill>
                  <a:srgbClr val="C00000"/>
                </a:solidFill>
                <a:latin typeface="Footlight MT Light"/>
                <a:ea typeface="Footlight MT Light"/>
                <a:cs typeface="Footlight MT Light"/>
                <a:sym typeface="Footlight MT Light"/>
              </a:rPr>
              <a:t>15 min</a:t>
            </a:r>
            <a:r>
              <a:rPr>
                <a:latin typeface="Footlight MT Light"/>
                <a:ea typeface="Footlight MT Light"/>
                <a:cs typeface="Footlight MT Light"/>
                <a:sym typeface="Footlight MT Light"/>
              </a:rPr>
              <a:t>) upon waking in the morning </a:t>
            </a:r>
          </a:p>
          <a:p>
            <a:pPr marL="822960" lvl="2" indent="-228600" algn="l">
              <a:lnSpc>
                <a:spcPct val="72000"/>
              </a:lnSpc>
              <a:spcBef>
                <a:spcPts val="400"/>
              </a:spcBef>
              <a:buClr>
                <a:srgbClr val="8CADAE"/>
              </a:buClr>
              <a:buFont typeface="Wingdings"/>
              <a:buChar char="■"/>
              <a:defRPr sz="1800"/>
            </a:pPr>
            <a:r>
              <a:rPr>
                <a:latin typeface="Footlight MT Light"/>
                <a:ea typeface="Footlight MT Light"/>
                <a:cs typeface="Footlight MT Light"/>
                <a:sym typeface="Footlight MT Light"/>
              </a:rPr>
              <a:t>following periods of inactivity.</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138" name="Shape 138"/>
          <p:cNvSpPr/>
          <p:nvPr/>
        </p:nvSpPr>
        <p:spPr>
          <a:xfrm>
            <a:off x="4082307" y="487979"/>
            <a:ext cx="1227629" cy="451203"/>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a:latin typeface="+mn-lt"/>
                <a:ea typeface="+mn-ea"/>
                <a:cs typeface="+mn-cs"/>
                <a:sym typeface="Helvetica Neue"/>
              </a:defRPr>
            </a:lvl1pPr>
          </a:lstStyle>
          <a:p>
            <a:pPr lvl="0">
              <a:defRPr sz="1800"/>
            </a:pPr>
            <a:r>
              <a:rPr sz="2400"/>
              <a:t>Case #1</a:t>
            </a:r>
          </a:p>
        </p:txBody>
      </p:sp>
      <p:sp>
        <p:nvSpPr>
          <p:cNvPr id="139" name="Shape 139"/>
          <p:cNvSpPr/>
          <p:nvPr/>
        </p:nvSpPr>
        <p:spPr>
          <a:xfrm>
            <a:off x="211769" y="2365313"/>
            <a:ext cx="8759237" cy="2292702"/>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lvl="0">
              <a:defRPr sz="1800"/>
            </a:pPr>
            <a:r>
              <a:rPr sz="2400" dirty="0">
                <a:latin typeface="+mn-lt"/>
                <a:ea typeface="+mn-ea"/>
                <a:cs typeface="+mn-cs"/>
                <a:sym typeface="Helvetica Neue"/>
              </a:rPr>
              <a:t>PRESENTATION</a:t>
            </a:r>
            <a:endParaRPr dirty="0">
              <a:latin typeface="+mn-lt"/>
              <a:ea typeface="+mn-ea"/>
              <a:cs typeface="+mn-cs"/>
              <a:sym typeface="Helvetica Neue"/>
            </a:endParaRPr>
          </a:p>
          <a:p>
            <a:pPr lvl="0">
              <a:defRPr sz="1800"/>
            </a:pPr>
            <a:r>
              <a:rPr sz="2400" dirty="0">
                <a:latin typeface="+mn-lt"/>
                <a:ea typeface="+mn-ea"/>
                <a:cs typeface="+mn-cs"/>
                <a:sym typeface="Helvetica Neue"/>
              </a:rPr>
              <a:t>Ruth is a healthy and active 59-year-old retired executive secretary who suffers from daily joint stiffness and pain in her knees with minimal exertion. Acetaminophen 4 g daily provides only partial relief from pain and stiffness, leaving her unable to participate in the physical activities she enjoys.</a:t>
            </a: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230" name="Shape 230"/>
          <p:cNvSpPr>
            <a:spLocks noGrp="1"/>
          </p:cNvSpPr>
          <p:nvPr>
            <p:ph type="title"/>
          </p:nvPr>
        </p:nvSpPr>
        <p:spPr>
          <a:xfrm>
            <a:off x="301625" y="228600"/>
            <a:ext cx="8534400" cy="758825"/>
          </a:xfrm>
          <a:prstGeom prst="rect">
            <a:avLst/>
          </a:prstGeom>
        </p:spPr>
        <p:txBody>
          <a:bodyPr lIns="0" tIns="0" rIns="0" bIns="0">
            <a:normAutofit/>
          </a:bodyPr>
          <a:lstStyle>
            <a:lvl1pPr>
              <a:defRPr>
                <a:latin typeface="Monotype Corsiva"/>
                <a:ea typeface="Monotype Corsiva"/>
                <a:cs typeface="Monotype Corsiva"/>
                <a:sym typeface="Monotype Corsiva"/>
              </a:defRPr>
            </a:lvl1pPr>
          </a:lstStyle>
          <a:p>
            <a:pPr lvl="0">
              <a:defRPr sz="1800">
                <a:solidFill>
                  <a:srgbClr val="000000"/>
                </a:solidFill>
              </a:defRPr>
            </a:pPr>
            <a:r>
              <a:rPr sz="3300">
                <a:solidFill>
                  <a:srgbClr val="7B9899"/>
                </a:solidFill>
              </a:rPr>
              <a:t>Continue ..</a:t>
            </a:r>
          </a:p>
        </p:txBody>
      </p:sp>
      <p:sp>
        <p:nvSpPr>
          <p:cNvPr id="231" name="Shape 231"/>
          <p:cNvSpPr>
            <a:spLocks noGrp="1"/>
          </p:cNvSpPr>
          <p:nvPr>
            <p:ph type="body" idx="1"/>
          </p:nvPr>
        </p:nvSpPr>
        <p:spPr>
          <a:xfrm>
            <a:off x="301624" y="1527175"/>
            <a:ext cx="8504240" cy="4572000"/>
          </a:xfrm>
          <a:prstGeom prst="rect">
            <a:avLst/>
          </a:prstGeom>
        </p:spPr>
        <p:txBody>
          <a:bodyPr lIns="0" tIns="0" rIns="0" bIns="0">
            <a:normAutofit/>
          </a:bodyPr>
          <a:lstStyle/>
          <a:p>
            <a:pPr marL="5203100" lvl="0" indent="-5203100" algn="l">
              <a:lnSpc>
                <a:spcPct val="81000"/>
              </a:lnSpc>
              <a:spcBef>
                <a:spcPts val="900"/>
              </a:spcBef>
              <a:buFont typeface="Wingdings"/>
              <a:buChar char="❖"/>
              <a:defRPr sz="1800"/>
            </a:pPr>
            <a:r>
              <a:rPr sz="4000">
                <a:latin typeface="Monotype Corsiva"/>
                <a:ea typeface="Monotype Corsiva"/>
                <a:cs typeface="Monotype Corsiva"/>
                <a:sym typeface="Monotype Corsiva"/>
              </a:rPr>
              <a:t>Swelling</a:t>
            </a:r>
            <a:r>
              <a:rPr sz="2700">
                <a:latin typeface="Monotype Corsiva"/>
                <a:ea typeface="Monotype Corsiva"/>
                <a:cs typeface="Monotype Corsiva"/>
                <a:sym typeface="Monotype Corsiva"/>
              </a:rPr>
              <a:t> </a:t>
            </a:r>
            <a:endParaRPr>
              <a:latin typeface="Monotype Corsiva"/>
              <a:ea typeface="Monotype Corsiva"/>
              <a:cs typeface="Monotype Corsiva"/>
              <a:sym typeface="Monotype Corsiva"/>
            </a:endParaRPr>
          </a:p>
          <a:p>
            <a:pPr marL="320040" lvl="0" indent="-320040" algn="l">
              <a:lnSpc>
                <a:spcPct val="81000"/>
              </a:lnSpc>
              <a:buSzTx/>
              <a:buNone/>
              <a:defRPr sz="1800"/>
            </a:pPr>
            <a:endParaRPr>
              <a:latin typeface="Footlight MT Light"/>
              <a:ea typeface="Footlight MT Light"/>
              <a:cs typeface="Footlight MT Light"/>
              <a:sym typeface="Footlight MT Light"/>
            </a:endParaRPr>
          </a:p>
          <a:p>
            <a:pPr marL="1080133" lvl="0" indent="-1080133" algn="l">
              <a:lnSpc>
                <a:spcPct val="81000"/>
              </a:lnSpc>
              <a:buFont typeface="Wingdings"/>
              <a:buChar char="❑"/>
              <a:defRPr sz="1800"/>
            </a:pPr>
            <a:r>
              <a:rPr sz="2700">
                <a:solidFill>
                  <a:srgbClr val="646B86"/>
                </a:solidFill>
                <a:latin typeface="Footlight MT Light"/>
                <a:ea typeface="Footlight MT Light"/>
                <a:cs typeface="Footlight MT Light"/>
                <a:sym typeface="Footlight MT Light"/>
              </a:rPr>
              <a:t>Inflammatory arthritis</a:t>
            </a:r>
            <a:endParaRPr>
              <a:solidFill>
                <a:srgbClr val="646B86"/>
              </a:solidFill>
              <a:latin typeface="Footlight MT Light"/>
              <a:ea typeface="Footlight MT Light"/>
              <a:cs typeface="Footlight MT Light"/>
              <a:sym typeface="Footlight MT Light"/>
            </a:endParaRPr>
          </a:p>
          <a:p>
            <a:pPr marL="907939" lvl="2" indent="-313579" algn="l">
              <a:lnSpc>
                <a:spcPct val="81000"/>
              </a:lnSpc>
              <a:spcBef>
                <a:spcPts val="400"/>
              </a:spcBef>
              <a:buClr>
                <a:srgbClr val="8CADAE"/>
              </a:buClr>
              <a:buFont typeface="Wingdings"/>
              <a:buChar char="■"/>
              <a:defRPr sz="1800"/>
            </a:pPr>
            <a:r>
              <a:rPr sz="2000">
                <a:latin typeface="Footlight MT Light"/>
                <a:ea typeface="Footlight MT Light"/>
                <a:cs typeface="Footlight MT Light"/>
                <a:sym typeface="Footlight MT Light"/>
              </a:rPr>
              <a:t>synovial hypertrophy</a:t>
            </a:r>
            <a:endParaRPr sz="2000"/>
          </a:p>
          <a:p>
            <a:pPr marL="907939" lvl="2" indent="-313579" algn="l">
              <a:lnSpc>
                <a:spcPct val="81000"/>
              </a:lnSpc>
              <a:spcBef>
                <a:spcPts val="400"/>
              </a:spcBef>
              <a:buClr>
                <a:srgbClr val="8CADAE"/>
              </a:buClr>
              <a:buFont typeface="Wingdings"/>
              <a:buChar char="■"/>
              <a:defRPr sz="1800"/>
            </a:pPr>
            <a:r>
              <a:rPr sz="2000">
                <a:latin typeface="Footlight MT Light"/>
                <a:ea typeface="Footlight MT Light"/>
                <a:cs typeface="Footlight MT Light"/>
                <a:sym typeface="Footlight MT Light"/>
              </a:rPr>
              <a:t> synovial effusion</a:t>
            </a:r>
            <a:endParaRPr sz="2000"/>
          </a:p>
          <a:p>
            <a:pPr marL="907939" lvl="2" indent="-313579" algn="l">
              <a:lnSpc>
                <a:spcPct val="81000"/>
              </a:lnSpc>
              <a:spcBef>
                <a:spcPts val="400"/>
              </a:spcBef>
              <a:buClr>
                <a:srgbClr val="8CADAE"/>
              </a:buClr>
              <a:buFont typeface="Wingdings"/>
              <a:buChar char="■"/>
              <a:defRPr sz="1800"/>
            </a:pPr>
            <a:r>
              <a:rPr sz="2000">
                <a:latin typeface="Footlight MT Light"/>
                <a:ea typeface="Footlight MT Light"/>
                <a:cs typeface="Footlight MT Light"/>
                <a:sym typeface="Footlight MT Light"/>
              </a:rPr>
              <a:t>inflammation of periarticular structures</a:t>
            </a:r>
            <a:endParaRPr sz="2000"/>
          </a:p>
          <a:p>
            <a:pPr marL="320040" lvl="0" indent="-320040" algn="l">
              <a:lnSpc>
                <a:spcPct val="81000"/>
              </a:lnSpc>
              <a:buFont typeface="Wingdings"/>
              <a:buChar char="◻"/>
              <a:defRPr sz="1800"/>
            </a:pPr>
            <a:endParaRPr>
              <a:solidFill>
                <a:srgbClr val="646B86"/>
              </a:solidFill>
              <a:latin typeface="Footlight MT Light"/>
              <a:ea typeface="Footlight MT Light"/>
              <a:cs typeface="Footlight MT Light"/>
              <a:sym typeface="Footlight MT Light"/>
            </a:endParaRPr>
          </a:p>
          <a:p>
            <a:pPr marL="1080133" lvl="0" indent="-1080133" algn="l">
              <a:lnSpc>
                <a:spcPct val="81000"/>
              </a:lnSpc>
              <a:buFont typeface="Wingdings"/>
              <a:buChar char="❑"/>
              <a:defRPr sz="1800"/>
            </a:pPr>
            <a:r>
              <a:rPr sz="2700">
                <a:solidFill>
                  <a:srgbClr val="646B86"/>
                </a:solidFill>
                <a:latin typeface="Footlight MT Light"/>
                <a:ea typeface="Footlight MT Light"/>
                <a:cs typeface="Footlight MT Light"/>
                <a:sym typeface="Footlight MT Light"/>
              </a:rPr>
              <a:t>Non-inflammatory arthritis</a:t>
            </a:r>
            <a:endParaRPr>
              <a:solidFill>
                <a:srgbClr val="646B86"/>
              </a:solidFill>
              <a:latin typeface="Footlight MT Light"/>
              <a:ea typeface="Footlight MT Light"/>
              <a:cs typeface="Footlight MT Light"/>
              <a:sym typeface="Footlight MT Light"/>
            </a:endParaRPr>
          </a:p>
          <a:p>
            <a:pPr marL="907939" lvl="2" indent="-313579" algn="l">
              <a:lnSpc>
                <a:spcPct val="81000"/>
              </a:lnSpc>
              <a:spcBef>
                <a:spcPts val="400"/>
              </a:spcBef>
              <a:buClr>
                <a:srgbClr val="8CADAE"/>
              </a:buClr>
              <a:buFont typeface="Wingdings"/>
              <a:buChar char="■"/>
              <a:defRPr sz="1800"/>
            </a:pPr>
            <a:r>
              <a:rPr sz="2000">
                <a:latin typeface="Footlight MT Light"/>
                <a:ea typeface="Footlight MT Light"/>
                <a:cs typeface="Footlight MT Light"/>
                <a:sym typeface="Footlight MT Light"/>
              </a:rPr>
              <a:t>formation of osteophytes </a:t>
            </a:r>
            <a:endParaRPr sz="2000"/>
          </a:p>
          <a:p>
            <a:pPr marL="907939" lvl="2" indent="-313579" algn="l">
              <a:lnSpc>
                <a:spcPct val="81000"/>
              </a:lnSpc>
              <a:spcBef>
                <a:spcPts val="400"/>
              </a:spcBef>
              <a:buClr>
                <a:srgbClr val="8CADAE"/>
              </a:buClr>
              <a:buFont typeface="Wingdings"/>
              <a:buChar char="■"/>
              <a:defRPr sz="1800"/>
            </a:pPr>
            <a:r>
              <a:rPr sz="2000">
                <a:latin typeface="Footlight MT Light"/>
                <a:ea typeface="Footlight MT Light"/>
                <a:cs typeface="Footlight MT Light"/>
                <a:sym typeface="Footlight MT Light"/>
              </a:rPr>
              <a:t>synovial cysts</a:t>
            </a:r>
            <a:endParaRPr sz="2000"/>
          </a:p>
          <a:p>
            <a:pPr marL="907939" lvl="2" indent="-313579" algn="l">
              <a:lnSpc>
                <a:spcPct val="81000"/>
              </a:lnSpc>
              <a:spcBef>
                <a:spcPts val="400"/>
              </a:spcBef>
              <a:buClr>
                <a:srgbClr val="8CADAE"/>
              </a:buClr>
              <a:buFont typeface="Wingdings"/>
              <a:buChar char="■"/>
              <a:defRPr sz="1800"/>
            </a:pPr>
            <a:r>
              <a:rPr sz="2000">
                <a:latin typeface="Footlight MT Light"/>
                <a:ea typeface="Footlight MT Light"/>
                <a:cs typeface="Footlight MT Light"/>
                <a:sym typeface="Footlight MT Light"/>
              </a:rPr>
              <a:t>Thickening</a:t>
            </a:r>
            <a:endParaRPr sz="2000"/>
          </a:p>
          <a:p>
            <a:pPr marL="907939" lvl="2" indent="-313579" algn="l">
              <a:lnSpc>
                <a:spcPct val="81000"/>
              </a:lnSpc>
              <a:spcBef>
                <a:spcPts val="400"/>
              </a:spcBef>
              <a:buClr>
                <a:srgbClr val="8CADAE"/>
              </a:buClr>
              <a:buFont typeface="Wingdings"/>
              <a:buChar char="■"/>
              <a:defRPr sz="1800"/>
            </a:pPr>
            <a:r>
              <a:rPr sz="2000">
                <a:latin typeface="Footlight MT Light"/>
                <a:ea typeface="Footlight MT Light"/>
                <a:cs typeface="Footlight MT Light"/>
                <a:sym typeface="Footlight MT Light"/>
              </a:rPr>
              <a:t>effusions</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233" name="Shape 233"/>
          <p:cNvSpPr>
            <a:spLocks noGrp="1"/>
          </p:cNvSpPr>
          <p:nvPr>
            <p:ph type="title"/>
          </p:nvPr>
        </p:nvSpPr>
        <p:spPr>
          <a:xfrm>
            <a:off x="301625" y="228600"/>
            <a:ext cx="8534400" cy="758825"/>
          </a:xfrm>
          <a:prstGeom prst="rect">
            <a:avLst/>
          </a:prstGeom>
        </p:spPr>
        <p:txBody>
          <a:bodyPr lIns="0" tIns="0" rIns="0" bIns="0">
            <a:normAutofit/>
          </a:bodyPr>
          <a:lstStyle>
            <a:lvl1pPr>
              <a:defRPr>
                <a:latin typeface="Monotype Corsiva"/>
                <a:ea typeface="Monotype Corsiva"/>
                <a:cs typeface="Monotype Corsiva"/>
                <a:sym typeface="Monotype Corsiva"/>
              </a:defRPr>
            </a:lvl1pPr>
          </a:lstStyle>
          <a:p>
            <a:pPr lvl="0">
              <a:defRPr sz="1800">
                <a:solidFill>
                  <a:srgbClr val="000000"/>
                </a:solidFill>
              </a:defRPr>
            </a:pPr>
            <a:r>
              <a:rPr sz="3300">
                <a:solidFill>
                  <a:srgbClr val="7B9899"/>
                </a:solidFill>
              </a:rPr>
              <a:t>Continue ..</a:t>
            </a:r>
          </a:p>
        </p:txBody>
      </p:sp>
      <p:sp>
        <p:nvSpPr>
          <p:cNvPr id="234" name="Shape 234"/>
          <p:cNvSpPr>
            <a:spLocks noGrp="1"/>
          </p:cNvSpPr>
          <p:nvPr>
            <p:ph type="body" idx="1"/>
          </p:nvPr>
        </p:nvSpPr>
        <p:spPr>
          <a:xfrm>
            <a:off x="301624" y="1527175"/>
            <a:ext cx="8504240" cy="4572000"/>
          </a:xfrm>
          <a:prstGeom prst="rect">
            <a:avLst/>
          </a:prstGeom>
        </p:spPr>
        <p:txBody>
          <a:bodyPr lIns="0" tIns="0" rIns="0" bIns="0">
            <a:normAutofit/>
          </a:bodyPr>
          <a:lstStyle/>
          <a:p>
            <a:pPr marL="6499364" lvl="0" indent="-6499364" algn="l">
              <a:spcBef>
                <a:spcPts val="1000"/>
              </a:spcBef>
              <a:buFont typeface="Wingdings"/>
              <a:buChar char="❖"/>
              <a:defRPr sz="1800"/>
            </a:pPr>
            <a:r>
              <a:rPr sz="4400">
                <a:latin typeface="Monotype Corsiva"/>
                <a:ea typeface="Monotype Corsiva"/>
                <a:cs typeface="Monotype Corsiva"/>
                <a:sym typeface="Monotype Corsiva"/>
              </a:rPr>
              <a:t>Limitation of motion </a:t>
            </a:r>
          </a:p>
          <a:p>
            <a:pPr lvl="0" algn="l">
              <a:buSzTx/>
              <a:buNone/>
              <a:defRPr sz="1800"/>
            </a:pPr>
            <a:endParaRPr sz="4400">
              <a:solidFill>
                <a:srgbClr val="66FFFF"/>
              </a:solidFill>
              <a:latin typeface="Comic Sans MS"/>
              <a:ea typeface="Comic Sans MS"/>
              <a:cs typeface="Comic Sans MS"/>
              <a:sym typeface="Comic Sans MS"/>
            </a:endParaRPr>
          </a:p>
          <a:p>
            <a:pPr marL="921542" lvl="0" indent="-921542" algn="l">
              <a:buFont typeface="Wingdings"/>
              <a:buChar char="❑"/>
              <a:defRPr sz="1800"/>
            </a:pPr>
            <a:r>
              <a:rPr sz="2700">
                <a:solidFill>
                  <a:srgbClr val="646B86"/>
                </a:solidFill>
                <a:latin typeface="Footlight MT Light"/>
                <a:ea typeface="Footlight MT Light"/>
                <a:cs typeface="Footlight MT Light"/>
                <a:sym typeface="Footlight MT Light"/>
              </a:rPr>
              <a:t>structural damage </a:t>
            </a:r>
            <a:endParaRPr>
              <a:solidFill>
                <a:srgbClr val="646B86"/>
              </a:solidFill>
              <a:latin typeface="Footlight MT Light"/>
              <a:ea typeface="Footlight MT Light"/>
              <a:cs typeface="Footlight MT Light"/>
              <a:sym typeface="Footlight MT Light"/>
            </a:endParaRPr>
          </a:p>
          <a:p>
            <a:pPr marL="921542" lvl="0" indent="-921542" algn="l">
              <a:buFont typeface="Wingdings"/>
              <a:buChar char="❑"/>
              <a:defRPr sz="1800"/>
            </a:pPr>
            <a:r>
              <a:rPr sz="2700">
                <a:solidFill>
                  <a:srgbClr val="646B86"/>
                </a:solidFill>
                <a:latin typeface="Footlight MT Light"/>
                <a:ea typeface="Footlight MT Light"/>
                <a:cs typeface="Footlight MT Light"/>
                <a:sym typeface="Footlight MT Light"/>
              </a:rPr>
              <a:t>Inflammation</a:t>
            </a:r>
            <a:endParaRPr>
              <a:solidFill>
                <a:srgbClr val="646B86"/>
              </a:solidFill>
              <a:latin typeface="Footlight MT Light"/>
              <a:ea typeface="Footlight MT Light"/>
              <a:cs typeface="Footlight MT Light"/>
              <a:sym typeface="Footlight MT Light"/>
            </a:endParaRPr>
          </a:p>
          <a:p>
            <a:pPr marL="921542" lvl="0" indent="-921542" algn="l">
              <a:buFont typeface="Wingdings"/>
              <a:buChar char="❑"/>
              <a:defRPr sz="1800"/>
            </a:pPr>
            <a:r>
              <a:rPr sz="2700">
                <a:solidFill>
                  <a:srgbClr val="646B86"/>
                </a:solidFill>
                <a:latin typeface="Footlight MT Light"/>
                <a:ea typeface="Footlight MT Light"/>
                <a:cs typeface="Footlight MT Light"/>
                <a:sym typeface="Footlight MT Light"/>
              </a:rPr>
              <a:t>contracture of surrounding soft tissues</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236" name="Shape 236"/>
          <p:cNvSpPr>
            <a:spLocks noGrp="1"/>
          </p:cNvSpPr>
          <p:nvPr>
            <p:ph type="title"/>
          </p:nvPr>
        </p:nvSpPr>
        <p:spPr>
          <a:xfrm>
            <a:off x="301625" y="228600"/>
            <a:ext cx="8534400" cy="758825"/>
          </a:xfrm>
          <a:prstGeom prst="rect">
            <a:avLst/>
          </a:prstGeom>
        </p:spPr>
        <p:txBody>
          <a:bodyPr lIns="0" tIns="0" rIns="0" bIns="0">
            <a:normAutofit/>
          </a:bodyPr>
          <a:lstStyle>
            <a:lvl1pPr>
              <a:defRPr>
                <a:latin typeface="Monotype Corsiva"/>
                <a:ea typeface="Monotype Corsiva"/>
                <a:cs typeface="Monotype Corsiva"/>
                <a:sym typeface="Monotype Corsiva"/>
              </a:defRPr>
            </a:lvl1pPr>
          </a:lstStyle>
          <a:p>
            <a:pPr lvl="0">
              <a:defRPr sz="1800">
                <a:solidFill>
                  <a:srgbClr val="000000"/>
                </a:solidFill>
              </a:defRPr>
            </a:pPr>
            <a:r>
              <a:rPr sz="3300">
                <a:solidFill>
                  <a:srgbClr val="7B9899"/>
                </a:solidFill>
              </a:rPr>
              <a:t>Continue ..</a:t>
            </a:r>
          </a:p>
        </p:txBody>
      </p:sp>
      <p:sp>
        <p:nvSpPr>
          <p:cNvPr id="237" name="Shape 237"/>
          <p:cNvSpPr>
            <a:spLocks noGrp="1"/>
          </p:cNvSpPr>
          <p:nvPr>
            <p:ph type="body" idx="1"/>
          </p:nvPr>
        </p:nvSpPr>
        <p:spPr>
          <a:xfrm>
            <a:off x="301624" y="1527175"/>
            <a:ext cx="8504240" cy="4572000"/>
          </a:xfrm>
          <a:prstGeom prst="rect">
            <a:avLst/>
          </a:prstGeom>
        </p:spPr>
        <p:txBody>
          <a:bodyPr lIns="0" tIns="0" rIns="0" bIns="0">
            <a:normAutofit/>
          </a:bodyPr>
          <a:lstStyle/>
          <a:p>
            <a:pPr marL="0" lvl="0" indent="0" algn="l">
              <a:spcBef>
                <a:spcPts val="1100"/>
              </a:spcBef>
              <a:buNone/>
              <a:defRPr sz="1800"/>
            </a:pPr>
            <a:r>
              <a:rPr sz="4800" dirty="0" smtClean="0">
                <a:latin typeface="Monotype Corsiva"/>
                <a:ea typeface="Monotype Corsiva"/>
                <a:cs typeface="Monotype Corsiva"/>
                <a:sym typeface="Monotype Corsiva"/>
              </a:rPr>
              <a:t> </a:t>
            </a:r>
            <a:r>
              <a:rPr lang="en-US" sz="4800" dirty="0" smtClean="0">
                <a:latin typeface="Monotype Corsiva"/>
                <a:ea typeface="Monotype Corsiva"/>
                <a:cs typeface="Monotype Corsiva"/>
                <a:sym typeface="Monotype Corsiva"/>
              </a:rPr>
              <a:t>Weakness</a:t>
            </a:r>
            <a:endParaRPr sz="4800" dirty="0">
              <a:latin typeface="Monotype Corsiva"/>
              <a:ea typeface="Monotype Corsiva"/>
              <a:cs typeface="Monotype Corsiva"/>
              <a:sym typeface="Monotype Corsiva"/>
            </a:endParaRPr>
          </a:p>
          <a:p>
            <a:pPr lvl="0" algn="l">
              <a:buSzTx/>
              <a:buNone/>
              <a:defRPr sz="1800"/>
            </a:pPr>
            <a:endParaRPr sz="4000" dirty="0">
              <a:latin typeface="Footlight MT Light"/>
              <a:ea typeface="Footlight MT Light"/>
              <a:cs typeface="Footlight MT Light"/>
              <a:sym typeface="Footlight MT Light"/>
            </a:endParaRPr>
          </a:p>
          <a:p>
            <a:pPr marL="1404571" lvl="0" indent="-1404571" algn="l">
              <a:spcBef>
                <a:spcPts val="700"/>
              </a:spcBef>
              <a:buFont typeface="Wingdings"/>
              <a:buChar char="❑"/>
              <a:defRPr sz="1800"/>
            </a:pPr>
            <a:r>
              <a:rPr sz="3000" dirty="0">
                <a:solidFill>
                  <a:srgbClr val="646B86"/>
                </a:solidFill>
                <a:latin typeface="Footlight MT Light"/>
                <a:ea typeface="Footlight MT Light"/>
                <a:cs typeface="Footlight MT Light"/>
                <a:sym typeface="Footlight MT Light"/>
              </a:rPr>
              <a:t>result of disuse atrophy </a:t>
            </a:r>
          </a:p>
          <a:p>
            <a:pPr lvl="0" algn="l">
              <a:buFont typeface="Wingdings"/>
              <a:buChar char="❑"/>
              <a:defRPr sz="1800"/>
            </a:pPr>
            <a:endParaRPr sz="3000" dirty="0">
              <a:solidFill>
                <a:srgbClr val="646B86"/>
              </a:solidFill>
              <a:latin typeface="Footlight MT Light"/>
              <a:ea typeface="Footlight MT Light"/>
              <a:cs typeface="Footlight MT Light"/>
              <a:sym typeface="Footlight MT Light"/>
            </a:endParaRPr>
          </a:p>
          <a:p>
            <a:pPr marL="1404571" lvl="0" indent="-1404571" algn="l">
              <a:spcBef>
                <a:spcPts val="700"/>
              </a:spcBef>
              <a:buFont typeface="Wingdings"/>
              <a:buChar char="❑"/>
              <a:defRPr sz="1800"/>
            </a:pPr>
            <a:r>
              <a:rPr sz="3000" dirty="0">
                <a:solidFill>
                  <a:srgbClr val="646B86"/>
                </a:solidFill>
                <a:latin typeface="Footlight MT Light"/>
                <a:ea typeface="Footlight MT Light"/>
                <a:cs typeface="Footlight MT Light"/>
                <a:sym typeface="Footlight MT Light"/>
              </a:rPr>
              <a:t>Weakness with pain </a:t>
            </a:r>
          </a:p>
          <a:p>
            <a:pPr marL="1798368" lvl="2" indent="-1204643" algn="l">
              <a:buClr>
                <a:srgbClr val="8CADAE"/>
              </a:buClr>
              <a:buFont typeface="Wingdings"/>
              <a:buChar char="▪"/>
              <a:defRPr sz="1800"/>
            </a:pPr>
            <a:r>
              <a:rPr sz="2800" dirty="0">
                <a:latin typeface="Footlight MT Light"/>
                <a:ea typeface="Footlight MT Light"/>
                <a:cs typeface="Footlight MT Light"/>
                <a:sym typeface="Footlight MT Light"/>
              </a:rPr>
              <a:t>musculoskeletal cause </a:t>
            </a:r>
            <a:r>
              <a:rPr sz="2800" dirty="0">
                <a:solidFill>
                  <a:srgbClr val="646B86"/>
                </a:solidFill>
                <a:latin typeface="Footlight MT Light"/>
                <a:ea typeface="Footlight MT Light"/>
                <a:cs typeface="Footlight MT Light"/>
                <a:sym typeface="Footlight MT Light"/>
              </a:rPr>
              <a:t>(</a:t>
            </a:r>
            <a:r>
              <a:rPr sz="2800" dirty="0" err="1">
                <a:solidFill>
                  <a:srgbClr val="646B86"/>
                </a:solidFill>
                <a:latin typeface="Footlight MT Light"/>
                <a:ea typeface="Footlight MT Light"/>
                <a:cs typeface="Footlight MT Light"/>
                <a:sym typeface="Footlight MT Light"/>
              </a:rPr>
              <a:t>eg</a:t>
            </a:r>
            <a:r>
              <a:rPr sz="2800" dirty="0">
                <a:solidFill>
                  <a:srgbClr val="646B86"/>
                </a:solidFill>
                <a:latin typeface="Footlight MT Light"/>
                <a:ea typeface="Footlight MT Light"/>
                <a:cs typeface="Footlight MT Light"/>
                <a:sym typeface="Footlight MT Light"/>
              </a:rPr>
              <a:t>, </a:t>
            </a:r>
            <a:r>
              <a:rPr sz="2800" dirty="0">
                <a:solidFill>
                  <a:srgbClr val="C00000"/>
                </a:solidFill>
                <a:latin typeface="Footlight MT Light"/>
                <a:ea typeface="Footlight MT Light"/>
                <a:cs typeface="Footlight MT Light"/>
                <a:sym typeface="Footlight MT Light"/>
              </a:rPr>
              <a:t>arthritis, tendonitis</a:t>
            </a:r>
            <a:r>
              <a:rPr sz="2800" dirty="0">
                <a:solidFill>
                  <a:srgbClr val="646B86"/>
                </a:solidFill>
                <a:latin typeface="Footlight MT Light"/>
                <a:ea typeface="Footlight MT Light"/>
                <a:cs typeface="Footlight MT Light"/>
                <a:sym typeface="Footlight MT Light"/>
              </a:rPr>
              <a:t>)</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239" name="Shape 239"/>
          <p:cNvSpPr>
            <a:spLocks noGrp="1"/>
          </p:cNvSpPr>
          <p:nvPr>
            <p:ph type="title"/>
          </p:nvPr>
        </p:nvSpPr>
        <p:spPr>
          <a:xfrm>
            <a:off x="301625" y="228600"/>
            <a:ext cx="8534400" cy="758825"/>
          </a:xfrm>
          <a:prstGeom prst="rect">
            <a:avLst/>
          </a:prstGeom>
        </p:spPr>
        <p:txBody>
          <a:bodyPr lIns="0" tIns="0" rIns="0" bIns="0">
            <a:normAutofit/>
          </a:bodyPr>
          <a:lstStyle>
            <a:lvl1pPr>
              <a:defRPr sz="4000">
                <a:solidFill>
                  <a:srgbClr val="61898A"/>
                </a:solidFill>
                <a:latin typeface="Monotype Corsiva"/>
                <a:ea typeface="Monotype Corsiva"/>
                <a:cs typeface="Monotype Corsiva"/>
                <a:sym typeface="Monotype Corsiva"/>
              </a:defRPr>
            </a:lvl1pPr>
          </a:lstStyle>
          <a:p>
            <a:pPr lvl="0">
              <a:defRPr sz="1800">
                <a:solidFill>
                  <a:srgbClr val="000000"/>
                </a:solidFill>
              </a:defRPr>
            </a:pPr>
            <a:r>
              <a:rPr sz="4000">
                <a:solidFill>
                  <a:srgbClr val="61898A"/>
                </a:solidFill>
              </a:rPr>
              <a:t>Temporal pattern of arthritis </a:t>
            </a:r>
          </a:p>
        </p:txBody>
      </p:sp>
      <p:sp>
        <p:nvSpPr>
          <p:cNvPr id="240" name="Shape 240"/>
          <p:cNvSpPr>
            <a:spLocks noGrp="1"/>
          </p:cNvSpPr>
          <p:nvPr>
            <p:ph type="body" idx="1"/>
          </p:nvPr>
        </p:nvSpPr>
        <p:spPr>
          <a:xfrm>
            <a:off x="301624" y="1527175"/>
            <a:ext cx="8504240" cy="4572000"/>
          </a:xfrm>
          <a:prstGeom prst="rect">
            <a:avLst/>
          </a:prstGeom>
        </p:spPr>
        <p:txBody>
          <a:bodyPr lIns="0" tIns="0" rIns="0" bIns="0">
            <a:normAutofit/>
          </a:bodyPr>
          <a:lstStyle/>
          <a:p>
            <a:pPr lvl="0" algn="l">
              <a:lnSpc>
                <a:spcPct val="80000"/>
              </a:lnSpc>
              <a:buSzTx/>
              <a:buNone/>
              <a:defRPr sz="1800"/>
            </a:pPr>
            <a:endParaRPr sz="2800">
              <a:latin typeface="Footlight MT Light"/>
              <a:ea typeface="Footlight MT Light"/>
              <a:cs typeface="Footlight MT Light"/>
              <a:sym typeface="Footlight MT Light"/>
            </a:endParaRPr>
          </a:p>
          <a:p>
            <a:pPr marL="1065837" lvl="0" indent="-1065837" algn="l">
              <a:lnSpc>
                <a:spcPct val="80000"/>
              </a:lnSpc>
              <a:buFont typeface="Wingdings"/>
              <a:buChar char="❑"/>
              <a:defRPr sz="1800"/>
            </a:pPr>
            <a:r>
              <a:rPr sz="2800">
                <a:solidFill>
                  <a:srgbClr val="646B86"/>
                </a:solidFill>
                <a:latin typeface="Footlight MT Light"/>
                <a:ea typeface="Footlight MT Light"/>
                <a:cs typeface="Footlight MT Light"/>
                <a:sym typeface="Footlight MT Light"/>
              </a:rPr>
              <a:t>Abrupt onset </a:t>
            </a:r>
          </a:p>
          <a:p>
            <a:pPr marL="907305" lvl="2" indent="-313580" algn="l">
              <a:lnSpc>
                <a:spcPct val="80000"/>
              </a:lnSpc>
              <a:spcBef>
                <a:spcPts val="400"/>
              </a:spcBef>
              <a:buClr>
                <a:srgbClr val="8CADAE"/>
              </a:buClr>
              <a:buFont typeface="Wingdings"/>
              <a:buChar char="▪"/>
              <a:defRPr sz="1800"/>
            </a:pPr>
            <a:r>
              <a:rPr sz="2000">
                <a:latin typeface="Footlight MT Light"/>
                <a:ea typeface="Footlight MT Light"/>
                <a:cs typeface="Footlight MT Light"/>
                <a:sym typeface="Footlight MT Light"/>
              </a:rPr>
              <a:t>symptoms develop over minutes to hours</a:t>
            </a:r>
            <a:endParaRPr sz="2000"/>
          </a:p>
          <a:p>
            <a:pPr marL="907305" lvl="2" indent="-313580" algn="l">
              <a:lnSpc>
                <a:spcPct val="80000"/>
              </a:lnSpc>
              <a:spcBef>
                <a:spcPts val="400"/>
              </a:spcBef>
              <a:buClr>
                <a:srgbClr val="8CADAE"/>
              </a:buClr>
              <a:buFont typeface="Wingdings"/>
              <a:buChar char="▪"/>
              <a:defRPr sz="1800"/>
            </a:pPr>
            <a:r>
              <a:rPr sz="2000">
                <a:latin typeface="Footlight MT Light"/>
                <a:ea typeface="Footlight MT Light"/>
                <a:cs typeface="Footlight MT Light"/>
                <a:sym typeface="Footlight MT Light"/>
              </a:rPr>
              <a:t>occur in </a:t>
            </a:r>
            <a:r>
              <a:rPr sz="2000">
                <a:solidFill>
                  <a:srgbClr val="C00000"/>
                </a:solidFill>
                <a:latin typeface="Footlight MT Light"/>
                <a:ea typeface="Footlight MT Light"/>
                <a:cs typeface="Footlight MT Light"/>
                <a:sym typeface="Footlight MT Light"/>
              </a:rPr>
              <a:t>trauma</a:t>
            </a:r>
            <a:r>
              <a:rPr sz="2000">
                <a:latin typeface="Footlight MT Light"/>
                <a:ea typeface="Footlight MT Light"/>
                <a:cs typeface="Footlight MT Light"/>
                <a:sym typeface="Footlight MT Light"/>
              </a:rPr>
              <a:t>, </a:t>
            </a:r>
            <a:r>
              <a:rPr sz="2000">
                <a:solidFill>
                  <a:srgbClr val="C00000"/>
                </a:solidFill>
                <a:latin typeface="Footlight MT Light"/>
                <a:ea typeface="Footlight MT Light"/>
                <a:cs typeface="Footlight MT Light"/>
                <a:sym typeface="Footlight MT Light"/>
              </a:rPr>
              <a:t>crystalline synovitis</a:t>
            </a:r>
            <a:r>
              <a:rPr sz="2000">
                <a:latin typeface="Footlight MT Light"/>
                <a:ea typeface="Footlight MT Light"/>
                <a:cs typeface="Footlight MT Light"/>
                <a:sym typeface="Footlight MT Light"/>
              </a:rPr>
              <a:t>, or </a:t>
            </a:r>
            <a:r>
              <a:rPr sz="2000">
                <a:solidFill>
                  <a:srgbClr val="C00000"/>
                </a:solidFill>
                <a:latin typeface="Footlight MT Light"/>
                <a:ea typeface="Footlight MT Light"/>
                <a:cs typeface="Footlight MT Light"/>
                <a:sym typeface="Footlight MT Light"/>
              </a:rPr>
              <a:t>infection</a:t>
            </a:r>
            <a:r>
              <a:rPr sz="2000">
                <a:latin typeface="Footlight MT Light"/>
                <a:ea typeface="Footlight MT Light"/>
                <a:cs typeface="Footlight MT Light"/>
                <a:sym typeface="Footlight MT Light"/>
              </a:rPr>
              <a:t>. </a:t>
            </a:r>
            <a:endParaRPr sz="2000"/>
          </a:p>
          <a:p>
            <a:pPr lvl="0" algn="l">
              <a:lnSpc>
                <a:spcPct val="80000"/>
              </a:lnSpc>
              <a:buSzTx/>
              <a:buNone/>
              <a:defRPr sz="1800"/>
            </a:pPr>
            <a:endParaRPr sz="2800">
              <a:latin typeface="Footlight MT Light"/>
              <a:ea typeface="Footlight MT Light"/>
              <a:cs typeface="Footlight MT Light"/>
              <a:sym typeface="Footlight MT Light"/>
            </a:endParaRPr>
          </a:p>
          <a:p>
            <a:pPr marL="1065837" lvl="0" indent="-1065837" algn="l">
              <a:lnSpc>
                <a:spcPct val="80000"/>
              </a:lnSpc>
              <a:buFont typeface="Wingdings"/>
              <a:buChar char="❑"/>
              <a:defRPr sz="1800"/>
            </a:pPr>
            <a:r>
              <a:rPr sz="2800">
                <a:solidFill>
                  <a:srgbClr val="646B86"/>
                </a:solidFill>
                <a:latin typeface="Footlight MT Light"/>
                <a:ea typeface="Footlight MT Light"/>
                <a:cs typeface="Footlight MT Light"/>
                <a:sym typeface="Footlight MT Light"/>
              </a:rPr>
              <a:t>Insidious pattern</a:t>
            </a:r>
          </a:p>
          <a:p>
            <a:pPr marL="907305" lvl="2" indent="-313580" algn="l">
              <a:lnSpc>
                <a:spcPct val="80000"/>
              </a:lnSpc>
              <a:spcBef>
                <a:spcPts val="400"/>
              </a:spcBef>
              <a:buClr>
                <a:srgbClr val="8CADAE"/>
              </a:buClr>
              <a:buFont typeface="Wingdings"/>
              <a:buChar char="▪"/>
              <a:defRPr sz="1800"/>
            </a:pPr>
            <a:r>
              <a:rPr sz="2000">
                <a:latin typeface="Footlight MT Light"/>
                <a:ea typeface="Footlight MT Light"/>
                <a:cs typeface="Footlight MT Light"/>
                <a:sym typeface="Footlight MT Light"/>
              </a:rPr>
              <a:t>symptoms develop over weeks to months</a:t>
            </a:r>
            <a:endParaRPr sz="2000"/>
          </a:p>
          <a:p>
            <a:pPr marL="907305" lvl="2" indent="-313580" algn="l">
              <a:lnSpc>
                <a:spcPct val="80000"/>
              </a:lnSpc>
              <a:spcBef>
                <a:spcPts val="400"/>
              </a:spcBef>
              <a:buClr>
                <a:srgbClr val="8CADAE"/>
              </a:buClr>
              <a:buFont typeface="Wingdings"/>
              <a:buChar char="▪"/>
              <a:defRPr sz="1800"/>
            </a:pPr>
            <a:r>
              <a:rPr sz="2000">
                <a:solidFill>
                  <a:srgbClr val="C00000"/>
                </a:solidFill>
                <a:latin typeface="Footlight MT Light"/>
                <a:ea typeface="Footlight MT Light"/>
                <a:cs typeface="Footlight MT Light"/>
                <a:sym typeface="Footlight MT Light"/>
              </a:rPr>
              <a:t>rheumatoid arthritis </a:t>
            </a:r>
            <a:r>
              <a:rPr sz="2000">
                <a:latin typeface="Footlight MT Light"/>
                <a:ea typeface="Footlight MT Light"/>
                <a:cs typeface="Footlight MT Light"/>
                <a:sym typeface="Footlight MT Light"/>
              </a:rPr>
              <a:t>(RA) and </a:t>
            </a:r>
            <a:r>
              <a:rPr sz="2000">
                <a:solidFill>
                  <a:srgbClr val="C00000"/>
                </a:solidFill>
                <a:latin typeface="Footlight MT Light"/>
                <a:ea typeface="Footlight MT Light"/>
                <a:cs typeface="Footlight MT Light"/>
                <a:sym typeface="Footlight MT Light"/>
              </a:rPr>
              <a:t>osteoarthritis</a:t>
            </a:r>
            <a:r>
              <a:rPr sz="2000">
                <a:latin typeface="Footlight MT Light"/>
                <a:ea typeface="Footlight MT Light"/>
                <a:cs typeface="Footlight MT Light"/>
                <a:sym typeface="Footlight MT Light"/>
              </a:rPr>
              <a:t>.</a:t>
            </a:r>
            <a:endParaRPr sz="2000"/>
          </a:p>
          <a:p>
            <a:pPr lvl="0" algn="l">
              <a:lnSpc>
                <a:spcPct val="80000"/>
              </a:lnSpc>
              <a:buSzTx/>
              <a:buNone/>
              <a:defRPr sz="1800"/>
            </a:pPr>
            <a:r>
              <a:rPr sz="2800">
                <a:latin typeface="Footlight MT Light"/>
                <a:ea typeface="Footlight MT Light"/>
                <a:cs typeface="Footlight MT Light"/>
                <a:sym typeface="Footlight MT Light"/>
              </a:rPr>
              <a:t> </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242" name="Shape 242"/>
          <p:cNvSpPr>
            <a:spLocks noGrp="1"/>
          </p:cNvSpPr>
          <p:nvPr>
            <p:ph type="title"/>
          </p:nvPr>
        </p:nvSpPr>
        <p:spPr>
          <a:xfrm>
            <a:off x="301625" y="228600"/>
            <a:ext cx="8534400" cy="758825"/>
          </a:xfrm>
          <a:prstGeom prst="rect">
            <a:avLst/>
          </a:prstGeom>
        </p:spPr>
        <p:txBody>
          <a:bodyPr lIns="0" tIns="0" rIns="0" bIns="0">
            <a:normAutofit/>
          </a:bodyPr>
          <a:lstStyle/>
          <a:p>
            <a:pPr lvl="0"/>
            <a:endParaRPr/>
          </a:p>
        </p:txBody>
      </p:sp>
      <p:sp>
        <p:nvSpPr>
          <p:cNvPr id="243" name="Shape 243"/>
          <p:cNvSpPr>
            <a:spLocks noGrp="1"/>
          </p:cNvSpPr>
          <p:nvPr>
            <p:ph type="body" idx="1"/>
          </p:nvPr>
        </p:nvSpPr>
        <p:spPr>
          <a:xfrm>
            <a:off x="301624" y="1828800"/>
            <a:ext cx="8504240" cy="4572000"/>
          </a:xfrm>
          <a:prstGeom prst="rect">
            <a:avLst/>
          </a:prstGeom>
        </p:spPr>
        <p:txBody>
          <a:bodyPr lIns="0" tIns="0" rIns="0" bIns="0">
            <a:normAutofit/>
          </a:bodyPr>
          <a:lstStyle/>
          <a:p>
            <a:pPr marL="3049958" lvl="0" indent="-3049958" algn="l">
              <a:lnSpc>
                <a:spcPct val="72000"/>
              </a:lnSpc>
              <a:spcBef>
                <a:spcPts val="800"/>
              </a:spcBef>
              <a:buFont typeface="Wingdings"/>
              <a:buChar char="❖"/>
              <a:defRPr sz="1800"/>
            </a:pPr>
            <a:r>
              <a:rPr sz="3500">
                <a:solidFill>
                  <a:srgbClr val="646B86"/>
                </a:solidFill>
                <a:latin typeface="Footlight MT Light"/>
                <a:ea typeface="Footlight MT Light"/>
                <a:cs typeface="Footlight MT Light"/>
                <a:sym typeface="Footlight MT Light"/>
              </a:rPr>
              <a:t>Duration of symptoms:</a:t>
            </a:r>
          </a:p>
          <a:p>
            <a:pPr marL="320040" lvl="0" indent="-320040" algn="l">
              <a:lnSpc>
                <a:spcPct val="72000"/>
              </a:lnSpc>
              <a:spcBef>
                <a:spcPts val="800"/>
              </a:spcBef>
              <a:buSzTx/>
              <a:buNone/>
              <a:defRPr sz="1800"/>
            </a:pPr>
            <a:r>
              <a:rPr sz="3500">
                <a:solidFill>
                  <a:srgbClr val="646B86"/>
                </a:solidFill>
                <a:latin typeface="Footlight MT Light"/>
                <a:ea typeface="Footlight MT Light"/>
                <a:cs typeface="Footlight MT Light"/>
                <a:sym typeface="Footlight MT Light"/>
              </a:rPr>
              <a:t> </a:t>
            </a:r>
          </a:p>
          <a:p>
            <a:pPr marL="907939" lvl="2" indent="-313579" algn="l">
              <a:lnSpc>
                <a:spcPct val="72000"/>
              </a:lnSpc>
              <a:spcBef>
                <a:spcPts val="400"/>
              </a:spcBef>
              <a:buClr>
                <a:srgbClr val="8CADAE"/>
              </a:buClr>
              <a:buFont typeface="Wingdings"/>
              <a:buChar char="❑"/>
              <a:defRPr sz="1800"/>
            </a:pPr>
            <a:r>
              <a:rPr sz="2000">
                <a:latin typeface="Footlight MT Light"/>
                <a:ea typeface="Footlight MT Light"/>
                <a:cs typeface="Footlight MT Light"/>
                <a:sym typeface="Footlight MT Light"/>
              </a:rPr>
              <a:t>Acute </a:t>
            </a:r>
            <a:r>
              <a:rPr sz="2000">
                <a:solidFill>
                  <a:srgbClr val="C00000"/>
                </a:solidFill>
                <a:latin typeface="Footlight MT Light"/>
                <a:ea typeface="Footlight MT Light"/>
                <a:cs typeface="Footlight MT Light"/>
                <a:sym typeface="Footlight MT Light"/>
              </a:rPr>
              <a:t>&lt;6 weeks </a:t>
            </a:r>
            <a:r>
              <a:rPr sz="2000">
                <a:latin typeface="Footlight MT Light"/>
                <a:ea typeface="Footlight MT Light"/>
                <a:cs typeface="Footlight MT Light"/>
                <a:sym typeface="Footlight MT Light"/>
              </a:rPr>
              <a:t>in duration; </a:t>
            </a:r>
            <a:endParaRPr sz="2000"/>
          </a:p>
          <a:p>
            <a:pPr marL="907939" lvl="2" indent="-313579" algn="l">
              <a:lnSpc>
                <a:spcPct val="72000"/>
              </a:lnSpc>
              <a:spcBef>
                <a:spcPts val="400"/>
              </a:spcBef>
              <a:buClr>
                <a:srgbClr val="8CADAE"/>
              </a:buClr>
              <a:buFont typeface="Wingdings"/>
              <a:buChar char="❑"/>
              <a:defRPr sz="1800"/>
            </a:pPr>
            <a:r>
              <a:rPr sz="2000">
                <a:latin typeface="Footlight MT Light"/>
                <a:ea typeface="Footlight MT Light"/>
                <a:cs typeface="Footlight MT Light"/>
                <a:sym typeface="Footlight MT Light"/>
              </a:rPr>
              <a:t>chronic is </a:t>
            </a:r>
            <a:r>
              <a:rPr sz="2000">
                <a:solidFill>
                  <a:srgbClr val="C00000"/>
                </a:solidFill>
                <a:latin typeface="Footlight MT Light"/>
                <a:ea typeface="Footlight MT Light"/>
                <a:cs typeface="Footlight MT Light"/>
                <a:sym typeface="Footlight MT Light"/>
              </a:rPr>
              <a:t>6 or more weeks </a:t>
            </a:r>
            <a:r>
              <a:rPr sz="2000">
                <a:latin typeface="Footlight MT Light"/>
                <a:ea typeface="Footlight MT Light"/>
                <a:cs typeface="Footlight MT Light"/>
                <a:sym typeface="Footlight MT Light"/>
              </a:rPr>
              <a:t>in duration. </a:t>
            </a:r>
            <a:endParaRPr sz="2000"/>
          </a:p>
          <a:p>
            <a:pPr marL="320040" lvl="0" indent="-320040" algn="l">
              <a:lnSpc>
                <a:spcPct val="90000"/>
              </a:lnSpc>
              <a:buSzTx/>
              <a:buNone/>
              <a:defRPr sz="1800"/>
            </a:pPr>
            <a:endParaRPr>
              <a:solidFill>
                <a:srgbClr val="646B86"/>
              </a:solidFill>
              <a:latin typeface="Footlight MT Light"/>
              <a:ea typeface="Footlight MT Light"/>
              <a:cs typeface="Footlight MT Light"/>
              <a:sym typeface="Footlight MT Light"/>
            </a:endParaRPr>
          </a:p>
          <a:p>
            <a:pPr marL="3049958" lvl="0" indent="-3049958" algn="l">
              <a:lnSpc>
                <a:spcPct val="90000"/>
              </a:lnSpc>
              <a:spcBef>
                <a:spcPts val="800"/>
              </a:spcBef>
              <a:buFont typeface="Wingdings"/>
              <a:buChar char="❖"/>
              <a:defRPr sz="1800"/>
            </a:pPr>
            <a:r>
              <a:rPr sz="3500">
                <a:solidFill>
                  <a:srgbClr val="646B86"/>
                </a:solidFill>
                <a:latin typeface="Footlight MT Light"/>
                <a:ea typeface="Footlight MT Light"/>
                <a:cs typeface="Footlight MT Light"/>
                <a:sym typeface="Footlight MT Light"/>
              </a:rPr>
              <a:t>Number of involved joints:</a:t>
            </a:r>
          </a:p>
          <a:p>
            <a:pPr marL="320040" lvl="0" indent="-320040" algn="l">
              <a:lnSpc>
                <a:spcPct val="90000"/>
              </a:lnSpc>
              <a:buSzTx/>
              <a:buNone/>
              <a:defRPr sz="1800"/>
            </a:pPr>
            <a:endParaRPr>
              <a:solidFill>
                <a:srgbClr val="646B86"/>
              </a:solidFill>
              <a:latin typeface="Footlight MT Light"/>
              <a:ea typeface="Footlight MT Light"/>
              <a:cs typeface="Footlight MT Light"/>
              <a:sym typeface="Footlight MT Light"/>
            </a:endParaRPr>
          </a:p>
          <a:p>
            <a:pPr marL="1080133" lvl="0" indent="-1080133" algn="l">
              <a:lnSpc>
                <a:spcPct val="90000"/>
              </a:lnSpc>
              <a:buFont typeface="Wingdings"/>
              <a:buChar char="❑"/>
              <a:defRPr sz="1800"/>
            </a:pPr>
            <a:r>
              <a:rPr sz="2700">
                <a:solidFill>
                  <a:srgbClr val="C00000"/>
                </a:solidFill>
                <a:latin typeface="Footlight MT Light"/>
                <a:ea typeface="Footlight MT Light"/>
                <a:cs typeface="Footlight MT Light"/>
                <a:sym typeface="Footlight MT Light"/>
              </a:rPr>
              <a:t>Mono</a:t>
            </a:r>
            <a:r>
              <a:rPr sz="2700">
                <a:latin typeface="Footlight MT Light"/>
                <a:ea typeface="Footlight MT Light"/>
                <a:cs typeface="Footlight MT Light"/>
                <a:sym typeface="Footlight MT Light"/>
              </a:rPr>
              <a:t>arthritis - one joint. </a:t>
            </a:r>
            <a:endParaRPr>
              <a:latin typeface="Footlight MT Light"/>
              <a:ea typeface="Footlight MT Light"/>
              <a:cs typeface="Footlight MT Light"/>
              <a:sym typeface="Footlight MT Light"/>
            </a:endParaRPr>
          </a:p>
          <a:p>
            <a:pPr marL="1080133" lvl="0" indent="-1080133" algn="l">
              <a:lnSpc>
                <a:spcPct val="90000"/>
              </a:lnSpc>
              <a:buFont typeface="Wingdings"/>
              <a:buChar char="❑"/>
              <a:defRPr sz="1800"/>
            </a:pPr>
            <a:r>
              <a:rPr sz="2700">
                <a:solidFill>
                  <a:srgbClr val="C00000"/>
                </a:solidFill>
                <a:latin typeface="Footlight MT Light"/>
                <a:ea typeface="Footlight MT Light"/>
                <a:cs typeface="Footlight MT Light"/>
                <a:sym typeface="Footlight MT Light"/>
              </a:rPr>
              <a:t>Oligo</a:t>
            </a:r>
            <a:r>
              <a:rPr sz="2700">
                <a:latin typeface="Footlight MT Light"/>
                <a:ea typeface="Footlight MT Light"/>
                <a:cs typeface="Footlight MT Light"/>
                <a:sym typeface="Footlight MT Light"/>
              </a:rPr>
              <a:t>arthritis - 2-4 joints. </a:t>
            </a:r>
            <a:endParaRPr>
              <a:latin typeface="Footlight MT Light"/>
              <a:ea typeface="Footlight MT Light"/>
              <a:cs typeface="Footlight MT Light"/>
              <a:sym typeface="Footlight MT Light"/>
            </a:endParaRPr>
          </a:p>
          <a:p>
            <a:pPr marL="1080133" lvl="0" indent="-1080133" algn="l">
              <a:lnSpc>
                <a:spcPct val="90000"/>
              </a:lnSpc>
              <a:buFont typeface="Wingdings"/>
              <a:buChar char="❑"/>
              <a:defRPr sz="1800"/>
            </a:pPr>
            <a:r>
              <a:rPr sz="2700">
                <a:solidFill>
                  <a:srgbClr val="C00000"/>
                </a:solidFill>
                <a:latin typeface="Footlight MT Light"/>
                <a:ea typeface="Footlight MT Light"/>
                <a:cs typeface="Footlight MT Light"/>
                <a:sym typeface="Footlight MT Light"/>
              </a:rPr>
              <a:t>Poly</a:t>
            </a:r>
            <a:r>
              <a:rPr sz="2700">
                <a:latin typeface="Footlight MT Light"/>
                <a:ea typeface="Footlight MT Light"/>
                <a:cs typeface="Footlight MT Light"/>
                <a:sym typeface="Footlight MT Light"/>
              </a:rPr>
              <a:t>arthritis   -5 or more joints.</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245" name="Shape 245"/>
          <p:cNvSpPr>
            <a:spLocks noGrp="1"/>
          </p:cNvSpPr>
          <p:nvPr>
            <p:ph type="title"/>
          </p:nvPr>
        </p:nvSpPr>
        <p:spPr>
          <a:xfrm>
            <a:off x="301625" y="228600"/>
            <a:ext cx="8534400" cy="758825"/>
          </a:xfrm>
          <a:prstGeom prst="rect">
            <a:avLst/>
          </a:prstGeom>
        </p:spPr>
        <p:txBody>
          <a:bodyPr lIns="0" tIns="0" rIns="0" bIns="0">
            <a:normAutofit/>
          </a:bodyPr>
          <a:lstStyle>
            <a:lvl1pPr>
              <a:defRPr sz="4000">
                <a:solidFill>
                  <a:srgbClr val="61898A"/>
                </a:solidFill>
                <a:latin typeface="Monotype Corsiva"/>
                <a:ea typeface="Monotype Corsiva"/>
                <a:cs typeface="Monotype Corsiva"/>
                <a:sym typeface="Monotype Corsiva"/>
              </a:defRPr>
            </a:lvl1pPr>
          </a:lstStyle>
          <a:p>
            <a:pPr lvl="0">
              <a:defRPr sz="1800">
                <a:solidFill>
                  <a:srgbClr val="000000"/>
                </a:solidFill>
              </a:defRPr>
            </a:pPr>
            <a:r>
              <a:rPr sz="4000">
                <a:solidFill>
                  <a:srgbClr val="61898A"/>
                </a:solidFill>
              </a:rPr>
              <a:t>Temporal Patterns in Polyarthritis</a:t>
            </a:r>
          </a:p>
        </p:txBody>
      </p:sp>
      <p:sp>
        <p:nvSpPr>
          <p:cNvPr id="246" name="Shape 246"/>
          <p:cNvSpPr>
            <a:spLocks noGrp="1"/>
          </p:cNvSpPr>
          <p:nvPr>
            <p:ph type="body" idx="1"/>
          </p:nvPr>
        </p:nvSpPr>
        <p:spPr>
          <a:xfrm>
            <a:off x="301624" y="1527175"/>
            <a:ext cx="8504240" cy="4572000"/>
          </a:xfrm>
          <a:prstGeom prst="rect">
            <a:avLst/>
          </a:prstGeom>
        </p:spPr>
        <p:txBody>
          <a:bodyPr lIns="0" tIns="0" rIns="0" bIns="0">
            <a:normAutofit/>
          </a:bodyPr>
          <a:lstStyle/>
          <a:p>
            <a:pPr marL="1065837" lvl="0" indent="-1065837" algn="l">
              <a:buFont typeface="Wingdings"/>
              <a:buChar char="❖"/>
              <a:defRPr sz="1800"/>
            </a:pPr>
            <a:r>
              <a:rPr sz="2800">
                <a:solidFill>
                  <a:srgbClr val="646B86"/>
                </a:solidFill>
                <a:latin typeface="Footlight MT Light"/>
                <a:ea typeface="Footlight MT Light"/>
                <a:cs typeface="Footlight MT Light"/>
                <a:sym typeface="Footlight MT Light"/>
              </a:rPr>
              <a:t>Migratory pattern</a:t>
            </a:r>
          </a:p>
          <a:p>
            <a:pPr marL="907305" lvl="2" indent="-313580" algn="l">
              <a:spcBef>
                <a:spcPts val="400"/>
              </a:spcBef>
              <a:buClr>
                <a:srgbClr val="8CADAE"/>
              </a:buClr>
              <a:buFont typeface="Wingdings"/>
              <a:buChar char="❑"/>
              <a:defRPr sz="1800"/>
            </a:pPr>
            <a:r>
              <a:rPr sz="2000">
                <a:latin typeface="Footlight MT Light"/>
                <a:ea typeface="Footlight MT Light"/>
                <a:cs typeface="Footlight MT Light"/>
                <a:sym typeface="Footlight MT Light"/>
              </a:rPr>
              <a:t> joints are sequentially affected where, as one joint settles, another becomes inflamed (e.g., </a:t>
            </a:r>
            <a:r>
              <a:rPr sz="2000">
                <a:solidFill>
                  <a:srgbClr val="C00000"/>
                </a:solidFill>
                <a:latin typeface="Footlight MT Light"/>
                <a:ea typeface="Footlight MT Light"/>
                <a:cs typeface="Footlight MT Light"/>
                <a:sym typeface="Footlight MT Light"/>
              </a:rPr>
              <a:t>acute rheumatic fever, disseminated gonococcal infection</a:t>
            </a:r>
            <a:r>
              <a:rPr sz="2000">
                <a:latin typeface="Footlight MT Light"/>
                <a:ea typeface="Footlight MT Light"/>
                <a:cs typeface="Footlight MT Light"/>
                <a:sym typeface="Footlight MT Light"/>
              </a:rPr>
              <a:t>).</a:t>
            </a:r>
            <a:endParaRPr sz="2000"/>
          </a:p>
          <a:p>
            <a:pPr marL="1065837" lvl="0" indent="-1065837" algn="l">
              <a:buFont typeface="Wingdings"/>
              <a:buChar char="❖"/>
              <a:defRPr sz="1800"/>
            </a:pPr>
            <a:r>
              <a:rPr sz="2800">
                <a:solidFill>
                  <a:srgbClr val="646B86"/>
                </a:solidFill>
                <a:latin typeface="Footlight MT Light"/>
                <a:ea typeface="Footlight MT Light"/>
                <a:cs typeface="Footlight MT Light"/>
                <a:sym typeface="Footlight MT Light"/>
              </a:rPr>
              <a:t>Additive pattern</a:t>
            </a:r>
          </a:p>
          <a:p>
            <a:pPr marL="907305" lvl="2" indent="-313580" algn="l">
              <a:spcBef>
                <a:spcPts val="400"/>
              </a:spcBef>
              <a:buClr>
                <a:srgbClr val="8CADAE"/>
              </a:buClr>
              <a:buFont typeface="Wingdings"/>
              <a:buChar char="❑"/>
              <a:defRPr sz="1800"/>
            </a:pPr>
            <a:r>
              <a:rPr sz="2000">
                <a:latin typeface="Footlight MT Light"/>
                <a:ea typeface="Footlight MT Light"/>
                <a:cs typeface="Footlight MT Light"/>
                <a:sym typeface="Footlight MT Light"/>
              </a:rPr>
              <a:t>subsequent joints are involved while preceding ones are still inflamed (e.g. </a:t>
            </a:r>
            <a:r>
              <a:rPr sz="2000">
                <a:solidFill>
                  <a:srgbClr val="C00000"/>
                </a:solidFill>
                <a:latin typeface="Footlight MT Light"/>
                <a:ea typeface="Footlight MT Light"/>
                <a:cs typeface="Footlight MT Light"/>
                <a:sym typeface="Footlight MT Light"/>
              </a:rPr>
              <a:t>RA</a:t>
            </a:r>
            <a:r>
              <a:rPr sz="2000">
                <a:latin typeface="Footlight MT Light"/>
                <a:ea typeface="Footlight MT Light"/>
                <a:cs typeface="Footlight MT Light"/>
                <a:sym typeface="Footlight MT Light"/>
              </a:rPr>
              <a:t> )</a:t>
            </a:r>
          </a:p>
          <a:p>
            <a:pPr marL="1065837" lvl="0" indent="-1065837" algn="l">
              <a:buFont typeface="Wingdings"/>
              <a:buChar char="❖"/>
              <a:defRPr sz="1800"/>
            </a:pPr>
            <a:r>
              <a:rPr sz="2800">
                <a:solidFill>
                  <a:srgbClr val="646B86"/>
                </a:solidFill>
                <a:latin typeface="Footlight MT Light"/>
                <a:ea typeface="Footlight MT Light"/>
                <a:cs typeface="Footlight MT Light"/>
                <a:sym typeface="Footlight MT Light"/>
              </a:rPr>
              <a:t>Intermittent pattern</a:t>
            </a:r>
          </a:p>
          <a:p>
            <a:pPr marL="907305" lvl="2" indent="-313580" algn="l">
              <a:spcBef>
                <a:spcPts val="400"/>
              </a:spcBef>
              <a:buClr>
                <a:srgbClr val="8CADAE"/>
              </a:buClr>
              <a:buFont typeface="Wingdings"/>
              <a:buChar char="❑"/>
              <a:defRPr sz="1800"/>
            </a:pPr>
            <a:r>
              <a:rPr sz="2000">
                <a:latin typeface="Footlight MT Light"/>
                <a:ea typeface="Footlight MT Light"/>
                <a:cs typeface="Footlight MT Light"/>
                <a:sym typeface="Footlight MT Light"/>
              </a:rPr>
              <a:t>the same joint is involved in different episodes of inflammation, but the joint is quiescent during intervening periods (e.g., </a:t>
            </a:r>
            <a:r>
              <a:rPr sz="2000">
                <a:solidFill>
                  <a:srgbClr val="C00000"/>
                </a:solidFill>
                <a:latin typeface="Footlight MT Light"/>
                <a:ea typeface="Footlight MT Light"/>
                <a:cs typeface="Footlight MT Light"/>
                <a:sym typeface="Footlight MT Light"/>
              </a:rPr>
              <a:t>gout</a:t>
            </a:r>
            <a:r>
              <a:rPr sz="2000">
                <a:latin typeface="Footlight MT Light"/>
                <a:ea typeface="Footlight MT Light"/>
                <a:cs typeface="Footlight MT Light"/>
                <a:sym typeface="Footlight MT Light"/>
              </a:rPr>
              <a:t>).</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248" name="Shape 248"/>
          <p:cNvSpPr>
            <a:spLocks noGrp="1"/>
          </p:cNvSpPr>
          <p:nvPr>
            <p:ph type="title"/>
          </p:nvPr>
        </p:nvSpPr>
        <p:spPr>
          <a:xfrm>
            <a:off x="301625" y="228600"/>
            <a:ext cx="8534400" cy="758825"/>
          </a:xfrm>
          <a:prstGeom prst="rect">
            <a:avLst/>
          </a:prstGeom>
        </p:spPr>
        <p:txBody>
          <a:bodyPr lIns="0" tIns="0" rIns="0" bIns="0">
            <a:normAutofit/>
          </a:bodyPr>
          <a:lstStyle>
            <a:lvl1pPr>
              <a:defRPr sz="4000">
                <a:solidFill>
                  <a:srgbClr val="61898A"/>
                </a:solidFill>
                <a:latin typeface="Monotype Corsiva"/>
                <a:ea typeface="Monotype Corsiva"/>
                <a:cs typeface="Monotype Corsiva"/>
                <a:sym typeface="Monotype Corsiva"/>
              </a:defRPr>
            </a:lvl1pPr>
          </a:lstStyle>
          <a:p>
            <a:pPr lvl="0">
              <a:defRPr sz="1800">
                <a:solidFill>
                  <a:srgbClr val="000000"/>
                </a:solidFill>
              </a:defRPr>
            </a:pPr>
            <a:r>
              <a:rPr sz="4000">
                <a:solidFill>
                  <a:srgbClr val="61898A"/>
                </a:solidFill>
              </a:rPr>
              <a:t>Symmetry of joint involvement </a:t>
            </a:r>
          </a:p>
        </p:txBody>
      </p:sp>
      <p:sp>
        <p:nvSpPr>
          <p:cNvPr id="249" name="Shape 249"/>
          <p:cNvSpPr>
            <a:spLocks noGrp="1"/>
          </p:cNvSpPr>
          <p:nvPr>
            <p:ph type="body" idx="1"/>
          </p:nvPr>
        </p:nvSpPr>
        <p:spPr>
          <a:xfrm>
            <a:off x="301624" y="1527175"/>
            <a:ext cx="8504240" cy="4572000"/>
          </a:xfrm>
          <a:prstGeom prst="rect">
            <a:avLst/>
          </a:prstGeom>
        </p:spPr>
        <p:txBody>
          <a:bodyPr lIns="0" tIns="0" rIns="0" bIns="0">
            <a:normAutofit/>
          </a:bodyPr>
          <a:lstStyle/>
          <a:p>
            <a:pPr lvl="0" algn="l">
              <a:buSzTx/>
              <a:buNone/>
              <a:defRPr sz="1800"/>
            </a:pPr>
            <a:endParaRPr>
              <a:latin typeface="Footlight MT Light"/>
              <a:ea typeface="Footlight MT Light"/>
              <a:cs typeface="Footlight MT Light"/>
              <a:sym typeface="Footlight MT Light"/>
            </a:endParaRPr>
          </a:p>
          <a:p>
            <a:pPr marL="921542" lvl="0" indent="-921542" algn="l">
              <a:buFont typeface="Wingdings"/>
              <a:buChar char="❖"/>
              <a:defRPr sz="1800"/>
            </a:pPr>
            <a:r>
              <a:rPr sz="2700">
                <a:solidFill>
                  <a:srgbClr val="646B86"/>
                </a:solidFill>
                <a:latin typeface="Footlight MT Light"/>
                <a:ea typeface="Footlight MT Light"/>
                <a:cs typeface="Footlight MT Light"/>
                <a:sym typeface="Footlight MT Light"/>
              </a:rPr>
              <a:t>Symmetric arthritis</a:t>
            </a:r>
            <a:endParaRPr>
              <a:solidFill>
                <a:srgbClr val="646B86"/>
              </a:solidFill>
              <a:latin typeface="Footlight MT Light"/>
              <a:ea typeface="Footlight MT Light"/>
              <a:cs typeface="Footlight MT Light"/>
              <a:sym typeface="Footlight MT Light"/>
            </a:endParaRPr>
          </a:p>
          <a:p>
            <a:pPr marL="907305" lvl="2" indent="-313580" algn="l">
              <a:spcBef>
                <a:spcPts val="400"/>
              </a:spcBef>
              <a:buClr>
                <a:srgbClr val="8CADAE"/>
              </a:buClr>
              <a:buFont typeface="Wingdings"/>
              <a:buChar char="▪"/>
              <a:defRPr sz="1800"/>
            </a:pPr>
            <a:r>
              <a:rPr sz="2000">
                <a:latin typeface="Footlight MT Light"/>
                <a:ea typeface="Footlight MT Light"/>
                <a:cs typeface="Footlight MT Light"/>
                <a:sym typeface="Footlight MT Light"/>
              </a:rPr>
              <a:t>involvement of the same joints on each side of the body. </a:t>
            </a:r>
            <a:endParaRPr sz="2000"/>
          </a:p>
          <a:p>
            <a:pPr marL="907305" lvl="2" indent="-313580" algn="l">
              <a:spcBef>
                <a:spcPts val="400"/>
              </a:spcBef>
              <a:buClr>
                <a:srgbClr val="8CADAE"/>
              </a:buClr>
              <a:buFont typeface="Wingdings"/>
              <a:buChar char="▪"/>
              <a:defRPr sz="1800"/>
            </a:pPr>
            <a:r>
              <a:rPr sz="2000">
                <a:solidFill>
                  <a:srgbClr val="C00000"/>
                </a:solidFill>
                <a:latin typeface="Footlight MT Light"/>
                <a:ea typeface="Footlight MT Light"/>
                <a:cs typeface="Footlight MT Light"/>
                <a:sym typeface="Footlight MT Light"/>
              </a:rPr>
              <a:t>RA</a:t>
            </a:r>
            <a:r>
              <a:rPr sz="2000">
                <a:latin typeface="Footlight MT Light"/>
                <a:ea typeface="Footlight MT Light"/>
                <a:cs typeface="Footlight MT Light"/>
                <a:sym typeface="Footlight MT Light"/>
              </a:rPr>
              <a:t> and </a:t>
            </a:r>
            <a:r>
              <a:rPr sz="2000">
                <a:solidFill>
                  <a:srgbClr val="C00000"/>
                </a:solidFill>
                <a:latin typeface="Footlight MT Light"/>
                <a:ea typeface="Footlight MT Light"/>
                <a:cs typeface="Footlight MT Light"/>
                <a:sym typeface="Footlight MT Light"/>
              </a:rPr>
              <a:t>SLE</a:t>
            </a:r>
            <a:r>
              <a:rPr sz="2000">
                <a:latin typeface="Footlight MT Light"/>
                <a:ea typeface="Footlight MT Light"/>
                <a:cs typeface="Footlight MT Light"/>
                <a:sym typeface="Footlight MT Light"/>
              </a:rPr>
              <a:t>. </a:t>
            </a:r>
            <a:endParaRPr sz="2000"/>
          </a:p>
          <a:p>
            <a:pPr lvl="0" algn="l">
              <a:buSzTx/>
              <a:buNone/>
              <a:defRPr sz="1800"/>
            </a:pPr>
            <a:endParaRPr>
              <a:latin typeface="Footlight MT Light"/>
              <a:ea typeface="Footlight MT Light"/>
              <a:cs typeface="Footlight MT Light"/>
              <a:sym typeface="Footlight MT Light"/>
            </a:endParaRPr>
          </a:p>
          <a:p>
            <a:pPr marL="921542" lvl="0" indent="-921542" algn="l">
              <a:buFont typeface="Wingdings"/>
              <a:buChar char="❖"/>
              <a:defRPr sz="1800"/>
            </a:pPr>
            <a:r>
              <a:rPr sz="2700">
                <a:solidFill>
                  <a:srgbClr val="646B86"/>
                </a:solidFill>
                <a:latin typeface="Footlight MT Light"/>
                <a:ea typeface="Footlight MT Light"/>
                <a:cs typeface="Footlight MT Light"/>
                <a:sym typeface="Footlight MT Light"/>
              </a:rPr>
              <a:t>Asymmetric arthritis</a:t>
            </a:r>
            <a:r>
              <a:rPr sz="2700">
                <a:latin typeface="Footlight MT Light"/>
                <a:ea typeface="Footlight MT Light"/>
                <a:cs typeface="Footlight MT Light"/>
                <a:sym typeface="Footlight MT Light"/>
              </a:rPr>
              <a:t> </a:t>
            </a:r>
            <a:endParaRPr>
              <a:latin typeface="Footlight MT Light"/>
              <a:ea typeface="Footlight MT Light"/>
              <a:cs typeface="Footlight MT Light"/>
              <a:sym typeface="Footlight MT Light"/>
            </a:endParaRPr>
          </a:p>
          <a:p>
            <a:pPr marL="907305" lvl="2" indent="-313580" algn="l">
              <a:spcBef>
                <a:spcPts val="400"/>
              </a:spcBef>
              <a:buClr>
                <a:srgbClr val="8CADAE"/>
              </a:buClr>
              <a:buFont typeface="Wingdings"/>
              <a:buChar char="▪"/>
              <a:defRPr sz="1800"/>
            </a:pPr>
            <a:r>
              <a:rPr sz="2000">
                <a:solidFill>
                  <a:srgbClr val="C00000"/>
                </a:solidFill>
                <a:latin typeface="Footlight MT Light"/>
                <a:ea typeface="Footlight MT Light"/>
                <a:cs typeface="Footlight MT Light"/>
                <a:sym typeface="Footlight MT Light"/>
              </a:rPr>
              <a:t>psoriatic arthritis</a:t>
            </a:r>
            <a:r>
              <a:rPr sz="2000">
                <a:latin typeface="Footlight MT Light"/>
                <a:ea typeface="Footlight MT Light"/>
                <a:cs typeface="Footlight MT Light"/>
                <a:sym typeface="Footlight MT Light"/>
              </a:rPr>
              <a:t>, </a:t>
            </a:r>
            <a:r>
              <a:rPr sz="2000">
                <a:solidFill>
                  <a:srgbClr val="C00000"/>
                </a:solidFill>
                <a:latin typeface="Footlight MT Light"/>
                <a:ea typeface="Footlight MT Light"/>
                <a:cs typeface="Footlight MT Light"/>
                <a:sym typeface="Footlight MT Light"/>
              </a:rPr>
              <a:t>reactive arthritis </a:t>
            </a:r>
            <a:r>
              <a:rPr sz="2000">
                <a:latin typeface="Footlight MT Light"/>
                <a:ea typeface="Footlight MT Light"/>
                <a:cs typeface="Footlight MT Light"/>
                <a:sym typeface="Footlight MT Light"/>
              </a:rPr>
              <a:t>(Reiter syndrome), and </a:t>
            </a:r>
            <a:r>
              <a:rPr sz="2000">
                <a:solidFill>
                  <a:srgbClr val="C00000"/>
                </a:solidFill>
                <a:latin typeface="Footlight MT Light"/>
                <a:ea typeface="Footlight MT Light"/>
                <a:cs typeface="Footlight MT Light"/>
                <a:sym typeface="Footlight MT Light"/>
              </a:rPr>
              <a:t>Lyme arthritis.</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251" name="Shape 251"/>
          <p:cNvSpPr>
            <a:spLocks noGrp="1"/>
          </p:cNvSpPr>
          <p:nvPr>
            <p:ph type="sldNum" sz="quarter" idx="2"/>
          </p:nvPr>
        </p:nvSpPr>
        <p:spPr>
          <a:xfrm>
            <a:off x="4267200" y="5854508"/>
            <a:ext cx="609600" cy="313390"/>
          </a:xfrm>
          <a:prstGeom prst="rect">
            <a:avLst/>
          </a:prstGeom>
          <a:extLst>
            <a:ext uri="{C572A759-6A51-4108-AA02-DFA0A04FC94B}">
              <ma14:wrappingTextBoxFlag xmlns:ma14="http://schemas.microsoft.com/office/mac/drawingml/2011/main" xmlns="" val="1"/>
            </a:ext>
          </a:extLst>
        </p:spPr>
        <p:txBody>
          <a:bodyPr>
            <a:normAutofit lnSpcReduction="10000"/>
          </a:bodyPr>
          <a:lstStyle/>
          <a:p>
            <a:pPr lvl="0">
              <a:defRPr sz="1800">
                <a:solidFill>
                  <a:srgbClr val="000000"/>
                </a:solidFill>
              </a:defRPr>
            </a:pPr>
            <a:fld id="{86CB4B4D-7CA3-9044-876B-883B54F8677D}" type="slidenum">
              <a:rPr sz="1600">
                <a:solidFill>
                  <a:srgbClr val="FFFFFF"/>
                </a:solidFill>
              </a:rPr>
              <a:t>27</a:t>
            </a:fld>
            <a:endParaRPr sz="1600">
              <a:solidFill>
                <a:srgbClr val="FFFFFF"/>
              </a:solidFill>
            </a:endParaRPr>
          </a:p>
        </p:txBody>
      </p:sp>
      <p:pic>
        <p:nvPicPr>
          <p:cNvPr id="252" name="image3.jpeg"/>
          <p:cNvPicPr/>
          <p:nvPr/>
        </p:nvPicPr>
        <p:blipFill>
          <a:blip r:embed="rId2">
            <a:extLst/>
          </a:blip>
          <a:stretch>
            <a:fillRect/>
          </a:stretch>
        </p:blipFill>
        <p:spPr>
          <a:xfrm>
            <a:off x="25465" y="401636"/>
            <a:ext cx="9144002" cy="6057903"/>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254" name="Shape 254"/>
          <p:cNvSpPr>
            <a:spLocks noGrp="1"/>
          </p:cNvSpPr>
          <p:nvPr>
            <p:ph type="title"/>
          </p:nvPr>
        </p:nvSpPr>
        <p:spPr>
          <a:xfrm>
            <a:off x="301625" y="228600"/>
            <a:ext cx="8534400" cy="758825"/>
          </a:xfrm>
          <a:prstGeom prst="rect">
            <a:avLst/>
          </a:prstGeom>
        </p:spPr>
        <p:txBody>
          <a:bodyPr lIns="0" tIns="0" rIns="0" bIns="0">
            <a:normAutofit/>
          </a:bodyPr>
          <a:lstStyle>
            <a:lvl1pPr>
              <a:defRPr sz="4000">
                <a:solidFill>
                  <a:srgbClr val="61898A"/>
                </a:solidFill>
                <a:latin typeface="Monotype Corsiva"/>
                <a:ea typeface="Monotype Corsiva"/>
                <a:cs typeface="Monotype Corsiva"/>
                <a:sym typeface="Monotype Corsiva"/>
              </a:defRPr>
            </a:lvl1pPr>
          </a:lstStyle>
          <a:p>
            <a:pPr lvl="0">
              <a:defRPr sz="1800">
                <a:solidFill>
                  <a:srgbClr val="000000"/>
                </a:solidFill>
              </a:defRPr>
            </a:pPr>
            <a:r>
              <a:rPr sz="4000">
                <a:solidFill>
                  <a:srgbClr val="61898A"/>
                </a:solidFill>
              </a:rPr>
              <a:t>Distribution of affected joints </a:t>
            </a:r>
          </a:p>
        </p:txBody>
      </p:sp>
      <p:sp>
        <p:nvSpPr>
          <p:cNvPr id="255" name="Shape 255"/>
          <p:cNvSpPr>
            <a:spLocks noGrp="1"/>
          </p:cNvSpPr>
          <p:nvPr>
            <p:ph type="body" idx="1"/>
          </p:nvPr>
        </p:nvSpPr>
        <p:spPr>
          <a:xfrm>
            <a:off x="301624" y="1527175"/>
            <a:ext cx="8504240" cy="4572000"/>
          </a:xfrm>
          <a:prstGeom prst="rect">
            <a:avLst/>
          </a:prstGeom>
        </p:spPr>
        <p:txBody>
          <a:bodyPr lIns="0" tIns="0" rIns="0" bIns="0">
            <a:normAutofit/>
          </a:bodyPr>
          <a:lstStyle/>
          <a:p>
            <a:pPr lvl="0" algn="l">
              <a:buSzTx/>
              <a:buNone/>
              <a:defRPr sz="1800"/>
            </a:pPr>
            <a:endParaRPr>
              <a:latin typeface="Footlight MT Light"/>
              <a:ea typeface="Footlight MT Light"/>
              <a:cs typeface="Footlight MT Light"/>
              <a:sym typeface="Footlight MT Light"/>
            </a:endParaRPr>
          </a:p>
          <a:p>
            <a:pPr marL="921542" lvl="0" indent="-921542" algn="l">
              <a:buFont typeface="Wingdings"/>
              <a:buChar char="❖"/>
              <a:defRPr sz="1800"/>
            </a:pPr>
            <a:r>
              <a:rPr sz="2700">
                <a:solidFill>
                  <a:srgbClr val="646B86"/>
                </a:solidFill>
                <a:latin typeface="Footlight MT Light"/>
                <a:ea typeface="Footlight MT Light"/>
                <a:cs typeface="Footlight MT Light"/>
                <a:sym typeface="Footlight MT Light"/>
              </a:rPr>
              <a:t>The DIP joints of the fingers</a:t>
            </a:r>
            <a:endParaRPr>
              <a:solidFill>
                <a:srgbClr val="646B86"/>
              </a:solidFill>
              <a:latin typeface="Footlight MT Light"/>
              <a:ea typeface="Footlight MT Light"/>
              <a:cs typeface="Footlight MT Light"/>
              <a:sym typeface="Footlight MT Light"/>
            </a:endParaRPr>
          </a:p>
          <a:p>
            <a:pPr marL="907305" lvl="2" indent="-313580" algn="l">
              <a:spcBef>
                <a:spcPts val="400"/>
              </a:spcBef>
              <a:buClr>
                <a:srgbClr val="8CADAE"/>
              </a:buClr>
              <a:buFont typeface="Wingdings"/>
              <a:buChar char="▪"/>
              <a:defRPr sz="1800"/>
            </a:pPr>
            <a:r>
              <a:rPr sz="2000">
                <a:latin typeface="Footlight MT Light"/>
                <a:ea typeface="Footlight MT Light"/>
                <a:cs typeface="Footlight MT Light"/>
                <a:sym typeface="Footlight MT Light"/>
              </a:rPr>
              <a:t>involved in </a:t>
            </a:r>
            <a:r>
              <a:rPr sz="2000">
                <a:solidFill>
                  <a:srgbClr val="C00000"/>
                </a:solidFill>
                <a:latin typeface="Footlight MT Light"/>
                <a:ea typeface="Footlight MT Light"/>
                <a:cs typeface="Footlight MT Light"/>
                <a:sym typeface="Footlight MT Light"/>
              </a:rPr>
              <a:t>psoriatic arthritis</a:t>
            </a:r>
            <a:r>
              <a:rPr sz="2000">
                <a:latin typeface="Footlight MT Light"/>
                <a:ea typeface="Footlight MT Light"/>
                <a:cs typeface="Footlight MT Light"/>
                <a:sym typeface="Footlight MT Light"/>
              </a:rPr>
              <a:t>, </a:t>
            </a:r>
            <a:r>
              <a:rPr sz="2000">
                <a:solidFill>
                  <a:srgbClr val="C00000"/>
                </a:solidFill>
                <a:latin typeface="Footlight MT Light"/>
                <a:ea typeface="Footlight MT Light"/>
                <a:cs typeface="Footlight MT Light"/>
                <a:sym typeface="Footlight MT Light"/>
              </a:rPr>
              <a:t>gout</a:t>
            </a:r>
            <a:r>
              <a:rPr sz="2000">
                <a:latin typeface="Footlight MT Light"/>
                <a:ea typeface="Footlight MT Light"/>
                <a:cs typeface="Footlight MT Light"/>
                <a:sym typeface="Footlight MT Light"/>
              </a:rPr>
              <a:t>, or </a:t>
            </a:r>
            <a:r>
              <a:rPr sz="2000">
                <a:solidFill>
                  <a:srgbClr val="C00000"/>
                </a:solidFill>
                <a:latin typeface="Footlight MT Light"/>
                <a:ea typeface="Footlight MT Light"/>
                <a:cs typeface="Footlight MT Light"/>
                <a:sym typeface="Footlight MT Light"/>
              </a:rPr>
              <a:t>osteoarthritis</a:t>
            </a:r>
            <a:r>
              <a:rPr sz="2000">
                <a:latin typeface="Footlight MT Light"/>
                <a:ea typeface="Footlight MT Light"/>
                <a:cs typeface="Footlight MT Light"/>
                <a:sym typeface="Footlight MT Light"/>
              </a:rPr>
              <a:t> </a:t>
            </a:r>
            <a:endParaRPr sz="2000"/>
          </a:p>
          <a:p>
            <a:pPr marL="907305" lvl="2" indent="-313580" algn="l">
              <a:spcBef>
                <a:spcPts val="400"/>
              </a:spcBef>
              <a:buClr>
                <a:srgbClr val="8CADAE"/>
              </a:buClr>
              <a:buFont typeface="Wingdings"/>
              <a:buChar char="▪"/>
              <a:defRPr sz="1800"/>
            </a:pPr>
            <a:r>
              <a:rPr sz="2000">
                <a:latin typeface="Footlight MT Light"/>
                <a:ea typeface="Footlight MT Light"/>
                <a:cs typeface="Footlight MT Light"/>
                <a:sym typeface="Footlight MT Light"/>
              </a:rPr>
              <a:t>spared in </a:t>
            </a:r>
            <a:r>
              <a:rPr sz="2000">
                <a:solidFill>
                  <a:srgbClr val="C00000"/>
                </a:solidFill>
                <a:latin typeface="Footlight MT Light"/>
                <a:ea typeface="Footlight MT Light"/>
                <a:cs typeface="Footlight MT Light"/>
                <a:sym typeface="Footlight MT Light"/>
              </a:rPr>
              <a:t>RA</a:t>
            </a:r>
            <a:r>
              <a:rPr sz="2000">
                <a:latin typeface="Footlight MT Light"/>
                <a:ea typeface="Footlight MT Light"/>
                <a:cs typeface="Footlight MT Light"/>
                <a:sym typeface="Footlight MT Light"/>
              </a:rPr>
              <a:t>.</a:t>
            </a:r>
            <a:endParaRPr sz="2000"/>
          </a:p>
          <a:p>
            <a:pPr lvl="0" algn="l">
              <a:buSzTx/>
              <a:buNone/>
              <a:defRPr sz="1800"/>
            </a:pPr>
            <a:r>
              <a:rPr sz="2700">
                <a:latin typeface="Footlight MT Light"/>
                <a:ea typeface="Footlight MT Light"/>
                <a:cs typeface="Footlight MT Light"/>
                <a:sym typeface="Footlight MT Light"/>
              </a:rPr>
              <a:t> </a:t>
            </a:r>
            <a:endParaRPr>
              <a:latin typeface="Footlight MT Light"/>
              <a:ea typeface="Footlight MT Light"/>
              <a:cs typeface="Footlight MT Light"/>
              <a:sym typeface="Footlight MT Light"/>
            </a:endParaRPr>
          </a:p>
          <a:p>
            <a:pPr marL="921542" lvl="0" indent="-921542" algn="l">
              <a:buFont typeface="Wingdings"/>
              <a:buChar char="❖"/>
              <a:defRPr sz="1800"/>
            </a:pPr>
            <a:r>
              <a:rPr sz="2700">
                <a:solidFill>
                  <a:srgbClr val="646B86"/>
                </a:solidFill>
                <a:latin typeface="Footlight MT Light"/>
                <a:ea typeface="Footlight MT Light"/>
                <a:cs typeface="Footlight MT Light"/>
                <a:sym typeface="Footlight MT Light"/>
              </a:rPr>
              <a:t>Joints of the lumbar spine </a:t>
            </a:r>
            <a:endParaRPr>
              <a:solidFill>
                <a:srgbClr val="646B86"/>
              </a:solidFill>
              <a:latin typeface="Footlight MT Light"/>
              <a:ea typeface="Footlight MT Light"/>
              <a:cs typeface="Footlight MT Light"/>
              <a:sym typeface="Footlight MT Light"/>
            </a:endParaRPr>
          </a:p>
          <a:p>
            <a:pPr marL="907305" lvl="2" indent="-313580" algn="l">
              <a:spcBef>
                <a:spcPts val="400"/>
              </a:spcBef>
              <a:buClr>
                <a:srgbClr val="8CADAE"/>
              </a:buClr>
              <a:buFont typeface="Wingdings"/>
              <a:buChar char="▪"/>
              <a:defRPr sz="1800"/>
            </a:pPr>
            <a:r>
              <a:rPr sz="2000">
                <a:latin typeface="Footlight MT Light"/>
                <a:ea typeface="Footlight MT Light"/>
                <a:cs typeface="Footlight MT Light"/>
                <a:sym typeface="Footlight MT Light"/>
              </a:rPr>
              <a:t>involved in </a:t>
            </a:r>
            <a:r>
              <a:rPr sz="2000">
                <a:solidFill>
                  <a:srgbClr val="C00000"/>
                </a:solidFill>
                <a:latin typeface="Footlight MT Light"/>
                <a:ea typeface="Footlight MT Light"/>
                <a:cs typeface="Footlight MT Light"/>
                <a:sym typeface="Footlight MT Light"/>
              </a:rPr>
              <a:t>ankylosing spondylitis </a:t>
            </a:r>
            <a:endParaRPr sz="2000"/>
          </a:p>
          <a:p>
            <a:pPr marL="907305" lvl="2" indent="-313580" algn="l">
              <a:spcBef>
                <a:spcPts val="400"/>
              </a:spcBef>
              <a:buClr>
                <a:srgbClr val="8CADAE"/>
              </a:buClr>
              <a:buFont typeface="Wingdings"/>
              <a:buChar char="▪"/>
              <a:defRPr sz="1800"/>
            </a:pPr>
            <a:r>
              <a:rPr sz="2000">
                <a:latin typeface="Footlight MT Light"/>
                <a:ea typeface="Footlight MT Light"/>
                <a:cs typeface="Footlight MT Light"/>
                <a:sym typeface="Footlight MT Light"/>
              </a:rPr>
              <a:t>spared in </a:t>
            </a:r>
            <a:r>
              <a:rPr sz="2000">
                <a:solidFill>
                  <a:srgbClr val="C00000"/>
                </a:solidFill>
                <a:latin typeface="Footlight MT Light"/>
                <a:ea typeface="Footlight MT Light"/>
                <a:cs typeface="Footlight MT Light"/>
                <a:sym typeface="Footlight MT Light"/>
              </a:rPr>
              <a:t>RA</a:t>
            </a:r>
            <a:r>
              <a:rPr sz="2000">
                <a:latin typeface="Footlight MT Light"/>
                <a:ea typeface="Footlight MT Light"/>
                <a:cs typeface="Footlight MT Light"/>
                <a:sym typeface="Footlight MT Light"/>
              </a:rPr>
              <a:t>.</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257" name="Shape 257"/>
          <p:cNvSpPr>
            <a:spLocks noGrp="1"/>
          </p:cNvSpPr>
          <p:nvPr>
            <p:ph type="title"/>
          </p:nvPr>
        </p:nvSpPr>
        <p:spPr>
          <a:xfrm>
            <a:off x="301625" y="228600"/>
            <a:ext cx="8534400" cy="758825"/>
          </a:xfrm>
          <a:prstGeom prst="rect">
            <a:avLst/>
          </a:prstGeom>
        </p:spPr>
        <p:txBody>
          <a:bodyPr lIns="0" tIns="0" rIns="0" bIns="0">
            <a:normAutofit/>
          </a:bodyPr>
          <a:lstStyle>
            <a:lvl1pPr>
              <a:defRPr sz="4000">
                <a:solidFill>
                  <a:srgbClr val="61898A"/>
                </a:solidFill>
                <a:latin typeface="Monotype Corsiva"/>
                <a:ea typeface="Monotype Corsiva"/>
                <a:cs typeface="Monotype Corsiva"/>
                <a:sym typeface="Monotype Corsiva"/>
              </a:defRPr>
            </a:lvl1pPr>
          </a:lstStyle>
          <a:p>
            <a:pPr lvl="0">
              <a:defRPr sz="1800">
                <a:solidFill>
                  <a:srgbClr val="000000"/>
                </a:solidFill>
              </a:defRPr>
            </a:pPr>
            <a:r>
              <a:rPr sz="4000">
                <a:solidFill>
                  <a:srgbClr val="61898A"/>
                </a:solidFill>
              </a:rPr>
              <a:t>Extra-articular manifestations </a:t>
            </a:r>
          </a:p>
        </p:txBody>
      </p:sp>
      <p:sp>
        <p:nvSpPr>
          <p:cNvPr id="258" name="Shape 258"/>
          <p:cNvSpPr>
            <a:spLocks noGrp="1"/>
          </p:cNvSpPr>
          <p:nvPr>
            <p:ph type="body" idx="1"/>
          </p:nvPr>
        </p:nvSpPr>
        <p:spPr>
          <a:xfrm>
            <a:off x="301624" y="1527175"/>
            <a:ext cx="8504240" cy="4572000"/>
          </a:xfrm>
          <a:prstGeom prst="rect">
            <a:avLst/>
          </a:prstGeom>
        </p:spPr>
        <p:txBody>
          <a:bodyPr lIns="0" tIns="0" rIns="0" bIns="0">
            <a:normAutofit/>
          </a:bodyPr>
          <a:lstStyle/>
          <a:p>
            <a:pPr marL="320040" lvl="0" indent="-320040" algn="l">
              <a:lnSpc>
                <a:spcPct val="72000"/>
              </a:lnSpc>
              <a:spcBef>
                <a:spcPts val="500"/>
              </a:spcBef>
              <a:buSzTx/>
              <a:buNone/>
              <a:defRPr sz="1800"/>
            </a:pPr>
            <a:endParaRPr sz="2800">
              <a:latin typeface="Footlight MT Light"/>
              <a:ea typeface="Footlight MT Light"/>
              <a:cs typeface="Footlight MT Light"/>
              <a:sym typeface="Footlight MT Light"/>
            </a:endParaRPr>
          </a:p>
          <a:p>
            <a:pPr marL="893170" lvl="0" indent="-893170" algn="l">
              <a:lnSpc>
                <a:spcPct val="72000"/>
              </a:lnSpc>
              <a:buFont typeface="Wingdings"/>
              <a:buChar char="❖"/>
              <a:defRPr sz="1800"/>
            </a:pPr>
            <a:r>
              <a:rPr sz="2500">
                <a:solidFill>
                  <a:srgbClr val="646B86"/>
                </a:solidFill>
                <a:latin typeface="Footlight MT Light"/>
                <a:ea typeface="Footlight MT Light"/>
                <a:cs typeface="Footlight MT Light"/>
                <a:sym typeface="Footlight MT Light"/>
              </a:rPr>
              <a:t>Constitutional symptoms</a:t>
            </a:r>
            <a:endParaRPr sz="2800">
              <a:latin typeface="Footlight MT Light"/>
              <a:ea typeface="Footlight MT Light"/>
              <a:cs typeface="Footlight MT Light"/>
              <a:sym typeface="Footlight MT Light"/>
            </a:endParaRPr>
          </a:p>
          <a:p>
            <a:pPr marL="822960" lvl="2" indent="-228600" algn="l">
              <a:lnSpc>
                <a:spcPct val="72000"/>
              </a:lnSpc>
              <a:spcBef>
                <a:spcPts val="400"/>
              </a:spcBef>
              <a:buClr>
                <a:srgbClr val="8CADAE"/>
              </a:buClr>
              <a:buFont typeface="Wingdings"/>
              <a:buChar char="▪"/>
              <a:defRPr sz="1800"/>
            </a:pPr>
            <a:r>
              <a:rPr>
                <a:latin typeface="Footlight MT Light"/>
                <a:ea typeface="Footlight MT Light"/>
                <a:cs typeface="Footlight MT Light"/>
                <a:sym typeface="Footlight MT Light"/>
              </a:rPr>
              <a:t>underlying systemic disorder.</a:t>
            </a:r>
          </a:p>
          <a:p>
            <a:pPr marL="822960" lvl="2" indent="-228600" algn="l">
              <a:lnSpc>
                <a:spcPct val="72000"/>
              </a:lnSpc>
              <a:spcBef>
                <a:spcPts val="400"/>
              </a:spcBef>
              <a:buClr>
                <a:srgbClr val="8CADAE"/>
              </a:buClr>
              <a:buFont typeface="Wingdings"/>
              <a:buChar char="▪"/>
              <a:defRPr sz="1800"/>
            </a:pPr>
            <a:r>
              <a:rPr>
                <a:latin typeface="Footlight MT Light"/>
                <a:ea typeface="Footlight MT Light"/>
                <a:cs typeface="Footlight MT Light"/>
                <a:sym typeface="Footlight MT Light"/>
              </a:rPr>
              <a:t>include </a:t>
            </a:r>
            <a:r>
              <a:rPr>
                <a:solidFill>
                  <a:srgbClr val="C00000"/>
                </a:solidFill>
                <a:latin typeface="Footlight MT Light"/>
                <a:ea typeface="Footlight MT Light"/>
                <a:cs typeface="Footlight MT Light"/>
                <a:sym typeface="Footlight MT Light"/>
              </a:rPr>
              <a:t>fatigue</a:t>
            </a:r>
            <a:r>
              <a:rPr>
                <a:latin typeface="Footlight MT Light"/>
                <a:ea typeface="Footlight MT Light"/>
                <a:cs typeface="Footlight MT Light"/>
                <a:sym typeface="Footlight MT Light"/>
              </a:rPr>
              <a:t>, </a:t>
            </a:r>
            <a:r>
              <a:rPr>
                <a:solidFill>
                  <a:srgbClr val="C00000"/>
                </a:solidFill>
                <a:latin typeface="Footlight MT Light"/>
                <a:ea typeface="Footlight MT Light"/>
                <a:cs typeface="Footlight MT Light"/>
                <a:sym typeface="Footlight MT Light"/>
              </a:rPr>
              <a:t>fever</a:t>
            </a:r>
            <a:r>
              <a:rPr>
                <a:latin typeface="Footlight MT Light"/>
                <a:ea typeface="Footlight MT Light"/>
                <a:cs typeface="Footlight MT Light"/>
                <a:sym typeface="Footlight MT Light"/>
              </a:rPr>
              <a:t>, and </a:t>
            </a:r>
            <a:r>
              <a:rPr>
                <a:solidFill>
                  <a:srgbClr val="C00000"/>
                </a:solidFill>
                <a:latin typeface="Footlight MT Light"/>
                <a:ea typeface="Footlight MT Light"/>
                <a:cs typeface="Footlight MT Light"/>
                <a:sym typeface="Footlight MT Light"/>
              </a:rPr>
              <a:t>weight</a:t>
            </a:r>
            <a:r>
              <a:rPr>
                <a:latin typeface="Footlight MT Light"/>
                <a:ea typeface="Footlight MT Light"/>
                <a:cs typeface="Footlight MT Light"/>
                <a:sym typeface="Footlight MT Light"/>
              </a:rPr>
              <a:t> </a:t>
            </a:r>
            <a:r>
              <a:rPr>
                <a:solidFill>
                  <a:srgbClr val="C00000"/>
                </a:solidFill>
                <a:latin typeface="Footlight MT Light"/>
                <a:ea typeface="Footlight MT Light"/>
                <a:cs typeface="Footlight MT Light"/>
                <a:sym typeface="Footlight MT Light"/>
              </a:rPr>
              <a:t>loss</a:t>
            </a:r>
            <a:r>
              <a:rPr>
                <a:latin typeface="Footlight MT Light"/>
                <a:ea typeface="Footlight MT Light"/>
                <a:cs typeface="Footlight MT Light"/>
                <a:sym typeface="Footlight MT Light"/>
              </a:rPr>
              <a:t>.</a:t>
            </a:r>
          </a:p>
          <a:p>
            <a:pPr marL="320040" lvl="0" indent="-320040" algn="l">
              <a:lnSpc>
                <a:spcPct val="72000"/>
              </a:lnSpc>
              <a:buSzTx/>
              <a:buNone/>
              <a:defRPr sz="1800"/>
            </a:pPr>
            <a:r>
              <a:rPr sz="2500">
                <a:latin typeface="Footlight MT Light"/>
                <a:ea typeface="Footlight MT Light"/>
                <a:cs typeface="Footlight MT Light"/>
                <a:sym typeface="Footlight MT Light"/>
              </a:rPr>
              <a:t> </a:t>
            </a:r>
            <a:endParaRPr sz="2400"/>
          </a:p>
          <a:p>
            <a:pPr marL="893170" lvl="0" indent="-893170" algn="l">
              <a:lnSpc>
                <a:spcPct val="72000"/>
              </a:lnSpc>
              <a:buFont typeface="Wingdings"/>
              <a:buChar char="❖"/>
              <a:defRPr sz="1800"/>
            </a:pPr>
            <a:r>
              <a:rPr sz="2500">
                <a:solidFill>
                  <a:srgbClr val="646B86"/>
                </a:solidFill>
                <a:latin typeface="Footlight MT Light"/>
                <a:ea typeface="Footlight MT Light"/>
                <a:cs typeface="Footlight MT Light"/>
                <a:sym typeface="Footlight MT Light"/>
              </a:rPr>
              <a:t>Skin lesions</a:t>
            </a:r>
            <a:r>
              <a:rPr sz="2500">
                <a:latin typeface="Footlight MT Light"/>
                <a:ea typeface="Footlight MT Light"/>
                <a:cs typeface="Footlight MT Light"/>
                <a:sym typeface="Footlight MT Light"/>
              </a:rPr>
              <a:t> </a:t>
            </a:r>
            <a:endParaRPr sz="2400"/>
          </a:p>
          <a:p>
            <a:pPr marL="822960" lvl="2" indent="-228600" algn="l">
              <a:lnSpc>
                <a:spcPct val="72000"/>
              </a:lnSpc>
              <a:spcBef>
                <a:spcPts val="400"/>
              </a:spcBef>
              <a:buClr>
                <a:srgbClr val="8CADAE"/>
              </a:buClr>
              <a:buFont typeface="Wingdings"/>
              <a:buChar char="▪"/>
              <a:defRPr sz="1800"/>
            </a:pPr>
            <a:r>
              <a:rPr>
                <a:solidFill>
                  <a:srgbClr val="C00000"/>
                </a:solidFill>
                <a:latin typeface="Footlight MT Light"/>
                <a:ea typeface="Footlight MT Light"/>
                <a:cs typeface="Footlight MT Light"/>
                <a:sym typeface="Footlight MT Light"/>
              </a:rPr>
              <a:t>SLE</a:t>
            </a:r>
            <a:r>
              <a:rPr>
                <a:latin typeface="Footlight MT Light"/>
                <a:ea typeface="Footlight MT Light"/>
                <a:cs typeface="Footlight MT Light"/>
                <a:sym typeface="Footlight MT Light"/>
              </a:rPr>
              <a:t>, </a:t>
            </a:r>
            <a:r>
              <a:rPr>
                <a:solidFill>
                  <a:srgbClr val="C00000"/>
                </a:solidFill>
                <a:latin typeface="Footlight MT Light"/>
                <a:ea typeface="Footlight MT Light"/>
                <a:cs typeface="Footlight MT Light"/>
                <a:sym typeface="Footlight MT Light"/>
              </a:rPr>
              <a:t>dermatomyositis</a:t>
            </a:r>
            <a:r>
              <a:rPr>
                <a:latin typeface="Footlight MT Light"/>
                <a:ea typeface="Footlight MT Light"/>
                <a:cs typeface="Footlight MT Light"/>
                <a:sym typeface="Footlight MT Light"/>
              </a:rPr>
              <a:t>, </a:t>
            </a:r>
            <a:r>
              <a:rPr>
                <a:solidFill>
                  <a:srgbClr val="C00000"/>
                </a:solidFill>
                <a:latin typeface="Footlight MT Light"/>
                <a:ea typeface="Footlight MT Light"/>
                <a:cs typeface="Footlight MT Light"/>
                <a:sym typeface="Footlight MT Light"/>
              </a:rPr>
              <a:t>scleroderma</a:t>
            </a:r>
            <a:r>
              <a:rPr>
                <a:latin typeface="Footlight MT Light"/>
                <a:ea typeface="Footlight MT Light"/>
                <a:cs typeface="Footlight MT Light"/>
                <a:sym typeface="Footlight MT Light"/>
              </a:rPr>
              <a:t>, </a:t>
            </a:r>
            <a:r>
              <a:rPr>
                <a:solidFill>
                  <a:srgbClr val="C00000"/>
                </a:solidFill>
                <a:latin typeface="Footlight MT Light"/>
                <a:ea typeface="Footlight MT Light"/>
                <a:cs typeface="Footlight MT Light"/>
                <a:sym typeface="Footlight MT Light"/>
              </a:rPr>
              <a:t>Lyme</a:t>
            </a:r>
            <a:r>
              <a:rPr>
                <a:latin typeface="Footlight MT Light"/>
                <a:ea typeface="Footlight MT Light"/>
                <a:cs typeface="Footlight MT Light"/>
                <a:sym typeface="Footlight MT Light"/>
              </a:rPr>
              <a:t> </a:t>
            </a:r>
            <a:r>
              <a:rPr>
                <a:solidFill>
                  <a:srgbClr val="C00000"/>
                </a:solidFill>
                <a:latin typeface="Footlight MT Light"/>
                <a:ea typeface="Footlight MT Light"/>
                <a:cs typeface="Footlight MT Light"/>
                <a:sym typeface="Footlight MT Light"/>
              </a:rPr>
              <a:t>disease</a:t>
            </a:r>
            <a:r>
              <a:rPr>
                <a:latin typeface="Footlight MT Light"/>
                <a:ea typeface="Footlight MT Light"/>
                <a:cs typeface="Footlight MT Light"/>
                <a:sym typeface="Footlight MT Light"/>
              </a:rPr>
              <a:t>, </a:t>
            </a:r>
            <a:r>
              <a:rPr>
                <a:solidFill>
                  <a:srgbClr val="C00000"/>
                </a:solidFill>
                <a:latin typeface="Footlight MT Light"/>
                <a:ea typeface="Footlight MT Light"/>
                <a:cs typeface="Footlight MT Light"/>
                <a:sym typeface="Footlight MT Light"/>
              </a:rPr>
              <a:t>psoriasis </a:t>
            </a:r>
            <a:r>
              <a:rPr>
                <a:latin typeface="Footlight MT Light"/>
                <a:ea typeface="Footlight MT Light"/>
                <a:cs typeface="Footlight MT Light"/>
                <a:sym typeface="Footlight MT Light"/>
              </a:rPr>
              <a:t>and </a:t>
            </a:r>
            <a:r>
              <a:rPr>
                <a:solidFill>
                  <a:srgbClr val="C00000"/>
                </a:solidFill>
                <a:latin typeface="Footlight MT Light"/>
                <a:ea typeface="Footlight MT Light"/>
                <a:cs typeface="Footlight MT Light"/>
                <a:sym typeface="Footlight MT Light"/>
              </a:rPr>
              <a:t>Henoch-Schönlein</a:t>
            </a:r>
            <a:r>
              <a:rPr>
                <a:latin typeface="Footlight MT Light"/>
                <a:ea typeface="Footlight MT Light"/>
                <a:cs typeface="Footlight MT Light"/>
                <a:sym typeface="Footlight MT Light"/>
              </a:rPr>
              <a:t> </a:t>
            </a:r>
            <a:r>
              <a:rPr>
                <a:solidFill>
                  <a:srgbClr val="C00000"/>
                </a:solidFill>
                <a:latin typeface="Footlight MT Light"/>
                <a:ea typeface="Footlight MT Light"/>
                <a:cs typeface="Footlight MT Light"/>
                <a:sym typeface="Footlight MT Light"/>
              </a:rPr>
              <a:t>purpura</a:t>
            </a:r>
            <a:r>
              <a:rPr>
                <a:latin typeface="Footlight MT Light"/>
                <a:ea typeface="Footlight MT Light"/>
                <a:cs typeface="Footlight MT Light"/>
                <a:sym typeface="Footlight MT Light"/>
              </a:rPr>
              <a:t>. </a:t>
            </a:r>
          </a:p>
          <a:p>
            <a:pPr marL="320040" lvl="0" indent="-320040" algn="l">
              <a:lnSpc>
                <a:spcPct val="72000"/>
              </a:lnSpc>
              <a:spcBef>
                <a:spcPts val="500"/>
              </a:spcBef>
              <a:buSzTx/>
              <a:buNone/>
              <a:defRPr sz="1800"/>
            </a:pPr>
            <a:endParaRPr sz="2800">
              <a:latin typeface="Footlight MT Light"/>
              <a:ea typeface="Footlight MT Light"/>
              <a:cs typeface="Footlight MT Light"/>
              <a:sym typeface="Footlight MT Light"/>
            </a:endParaRPr>
          </a:p>
          <a:p>
            <a:pPr marL="893170" lvl="0" indent="-893170" algn="l">
              <a:lnSpc>
                <a:spcPct val="72000"/>
              </a:lnSpc>
              <a:buFont typeface="Wingdings"/>
              <a:buChar char="❖"/>
              <a:defRPr sz="1800"/>
            </a:pPr>
            <a:r>
              <a:rPr sz="2500">
                <a:solidFill>
                  <a:srgbClr val="646B86"/>
                </a:solidFill>
                <a:latin typeface="Footlight MT Light"/>
                <a:ea typeface="Footlight MT Light"/>
                <a:cs typeface="Footlight MT Light"/>
                <a:sym typeface="Footlight MT Light"/>
              </a:rPr>
              <a:t>Ocular symptoms or signs</a:t>
            </a:r>
            <a:r>
              <a:rPr sz="2500">
                <a:latin typeface="Footlight MT Light"/>
                <a:ea typeface="Footlight MT Light"/>
                <a:cs typeface="Footlight MT Light"/>
                <a:sym typeface="Footlight MT Light"/>
              </a:rPr>
              <a:t> </a:t>
            </a:r>
            <a:endParaRPr sz="2400"/>
          </a:p>
          <a:p>
            <a:pPr marL="822960" lvl="2" indent="-228600" algn="l">
              <a:lnSpc>
                <a:spcPct val="72000"/>
              </a:lnSpc>
              <a:spcBef>
                <a:spcPts val="400"/>
              </a:spcBef>
              <a:buClr>
                <a:srgbClr val="8CADAE"/>
              </a:buClr>
              <a:buFont typeface="Wingdings"/>
              <a:buChar char="▪"/>
              <a:defRPr sz="1800"/>
            </a:pPr>
            <a:r>
              <a:rPr>
                <a:latin typeface="Footlight MT Light"/>
                <a:ea typeface="Footlight MT Light"/>
                <a:cs typeface="Footlight MT Light"/>
                <a:sym typeface="Footlight MT Light"/>
              </a:rPr>
              <a:t>Episcleritis and Keratoconjunctivitis sicca -</a:t>
            </a:r>
            <a:r>
              <a:rPr>
                <a:solidFill>
                  <a:srgbClr val="C00000"/>
                </a:solidFill>
                <a:latin typeface="Footlight MT Light"/>
                <a:ea typeface="Footlight MT Light"/>
                <a:cs typeface="Footlight MT Light"/>
                <a:sym typeface="Footlight MT Light"/>
              </a:rPr>
              <a:t>RA.</a:t>
            </a:r>
          </a:p>
          <a:p>
            <a:pPr marL="822960" lvl="2" indent="-228600" algn="l">
              <a:lnSpc>
                <a:spcPct val="72000"/>
              </a:lnSpc>
              <a:spcBef>
                <a:spcPts val="400"/>
              </a:spcBef>
              <a:buClr>
                <a:srgbClr val="8CADAE"/>
              </a:buClr>
              <a:buFont typeface="Wingdings"/>
              <a:buChar char="▪"/>
              <a:defRPr sz="1800"/>
            </a:pPr>
            <a:r>
              <a:rPr>
                <a:latin typeface="Footlight MT Light"/>
                <a:ea typeface="Footlight MT Light"/>
                <a:cs typeface="Footlight MT Light"/>
                <a:sym typeface="Footlight MT Light"/>
              </a:rPr>
              <a:t>Anterior uveitis - </a:t>
            </a:r>
            <a:r>
              <a:rPr>
                <a:solidFill>
                  <a:srgbClr val="C00000"/>
                </a:solidFill>
                <a:latin typeface="Footlight MT Light"/>
                <a:ea typeface="Footlight MT Light"/>
                <a:cs typeface="Footlight MT Light"/>
                <a:sym typeface="Footlight MT Light"/>
              </a:rPr>
              <a:t>ankylosing</a:t>
            </a:r>
            <a:r>
              <a:rPr>
                <a:latin typeface="Footlight MT Light"/>
                <a:ea typeface="Footlight MT Light"/>
                <a:cs typeface="Footlight MT Light"/>
                <a:sym typeface="Footlight MT Light"/>
              </a:rPr>
              <a:t> </a:t>
            </a:r>
            <a:r>
              <a:rPr>
                <a:solidFill>
                  <a:srgbClr val="C00000"/>
                </a:solidFill>
                <a:latin typeface="Footlight MT Light"/>
                <a:ea typeface="Footlight MT Light"/>
                <a:cs typeface="Footlight MT Light"/>
                <a:sym typeface="Footlight MT Light"/>
              </a:rPr>
              <a:t>spondylitis</a:t>
            </a:r>
            <a:r>
              <a:rPr>
                <a:latin typeface="Footlight MT Light"/>
                <a:ea typeface="Footlight MT Light"/>
                <a:cs typeface="Footlight MT Light"/>
                <a:sym typeface="Footlight MT Light"/>
              </a:rPr>
              <a:t>, </a:t>
            </a:r>
          </a:p>
          <a:p>
            <a:pPr marL="822960" lvl="2" indent="-228600" algn="l">
              <a:lnSpc>
                <a:spcPct val="72000"/>
              </a:lnSpc>
              <a:spcBef>
                <a:spcPts val="400"/>
              </a:spcBef>
              <a:buClr>
                <a:srgbClr val="8CADAE"/>
              </a:buClr>
              <a:buFont typeface="Wingdings"/>
              <a:buChar char="▪"/>
              <a:defRPr sz="1800"/>
            </a:pPr>
            <a:r>
              <a:rPr>
                <a:latin typeface="Footlight MT Light"/>
                <a:ea typeface="Footlight MT Light"/>
                <a:cs typeface="Footlight MT Light"/>
                <a:sym typeface="Footlight MT Light"/>
              </a:rPr>
              <a:t>Conjunctivitis -</a:t>
            </a:r>
            <a:r>
              <a:rPr>
                <a:solidFill>
                  <a:srgbClr val="C00000"/>
                </a:solidFill>
                <a:latin typeface="Footlight MT Light"/>
                <a:ea typeface="Footlight MT Light"/>
                <a:cs typeface="Footlight MT Light"/>
                <a:sym typeface="Footlight MT Light"/>
              </a:rPr>
              <a:t>reactive</a:t>
            </a:r>
            <a:r>
              <a:rPr>
                <a:latin typeface="Footlight MT Light"/>
                <a:ea typeface="Footlight MT Light"/>
                <a:cs typeface="Footlight MT Light"/>
                <a:sym typeface="Footlight MT Light"/>
              </a:rPr>
              <a:t> </a:t>
            </a:r>
            <a:r>
              <a:rPr>
                <a:solidFill>
                  <a:srgbClr val="C00000"/>
                </a:solidFill>
                <a:latin typeface="Footlight MT Light"/>
                <a:ea typeface="Footlight MT Light"/>
                <a:cs typeface="Footlight MT Light"/>
                <a:sym typeface="Footlight MT Light"/>
              </a:rPr>
              <a:t>arthritis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141" name="Shape 141"/>
          <p:cNvSpPr/>
          <p:nvPr/>
        </p:nvSpPr>
        <p:spPr>
          <a:xfrm>
            <a:off x="226413" y="1713603"/>
            <a:ext cx="8663530" cy="3219803"/>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lvl="0">
              <a:defRPr sz="1800"/>
            </a:pPr>
            <a:r>
              <a:rPr sz="2400" dirty="0">
                <a:latin typeface="+mn-lt"/>
                <a:ea typeface="+mn-ea"/>
                <a:cs typeface="+mn-cs"/>
                <a:sym typeface="Helvetica Neue"/>
              </a:rPr>
              <a:t>MEDICAL HISTORY</a:t>
            </a:r>
            <a:endParaRPr dirty="0">
              <a:latin typeface="+mn-lt"/>
              <a:ea typeface="+mn-ea"/>
              <a:cs typeface="+mn-cs"/>
              <a:sym typeface="Helvetica Neue"/>
            </a:endParaRPr>
          </a:p>
          <a:p>
            <a:pPr lvl="0">
              <a:defRPr sz="1800"/>
            </a:pPr>
            <a:r>
              <a:rPr sz="2400" dirty="0">
                <a:latin typeface="+mn-lt"/>
                <a:ea typeface="+mn-ea"/>
                <a:cs typeface="+mn-cs"/>
                <a:sym typeface="Helvetica Neue"/>
              </a:rPr>
              <a:t>Aside from an appendectomy at age 26 years, Ruth’s medical history is unremarkable. Her current medications are vitamin D and a calcium supplement.</a:t>
            </a:r>
            <a:endParaRPr dirty="0">
              <a:latin typeface="+mn-lt"/>
              <a:ea typeface="+mn-ea"/>
              <a:cs typeface="+mn-cs"/>
              <a:sym typeface="Helvetica Neue"/>
            </a:endParaRPr>
          </a:p>
          <a:p>
            <a:pPr lvl="0">
              <a:defRPr sz="1800"/>
            </a:pPr>
            <a:endParaRPr dirty="0">
              <a:latin typeface="+mn-lt"/>
              <a:ea typeface="+mn-ea"/>
              <a:cs typeface="+mn-cs"/>
              <a:sym typeface="Helvetica Neue"/>
            </a:endParaRPr>
          </a:p>
          <a:p>
            <a:pPr lvl="0">
              <a:defRPr sz="1800"/>
            </a:pPr>
            <a:endParaRPr dirty="0">
              <a:latin typeface="+mn-lt"/>
              <a:ea typeface="+mn-ea"/>
              <a:cs typeface="+mn-cs"/>
              <a:sym typeface="Helvetica Neue"/>
            </a:endParaRPr>
          </a:p>
          <a:p>
            <a:pPr lvl="0">
              <a:defRPr sz="1800"/>
            </a:pPr>
            <a:r>
              <a:rPr sz="2400" dirty="0">
                <a:latin typeface="+mn-lt"/>
                <a:ea typeface="+mn-ea"/>
                <a:cs typeface="+mn-cs"/>
                <a:sym typeface="Helvetica Neue"/>
              </a:rPr>
              <a:t>PHYSICAL EXAMINATION</a:t>
            </a:r>
            <a:endParaRPr dirty="0">
              <a:latin typeface="+mn-lt"/>
              <a:ea typeface="+mn-ea"/>
              <a:cs typeface="+mn-cs"/>
              <a:sym typeface="Helvetica Neue"/>
            </a:endParaRPr>
          </a:p>
          <a:p>
            <a:pPr lvl="0">
              <a:defRPr sz="1800"/>
            </a:pPr>
            <a:r>
              <a:rPr sz="2400" dirty="0">
                <a:latin typeface="+mn-lt"/>
                <a:ea typeface="+mn-ea"/>
                <a:cs typeface="+mn-cs"/>
                <a:sym typeface="Helvetica Neue"/>
              </a:rPr>
              <a:t>Uneventful except for pain when Ruth is asked to rise from a sitting position or to bend over and straighten up.</a:t>
            </a:r>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pic>
        <p:nvPicPr>
          <p:cNvPr id="260" name="image4.jpeg" descr="C:\Users\win\Desktop\scleritis.jpg"/>
          <p:cNvPicPr/>
          <p:nvPr/>
        </p:nvPicPr>
        <p:blipFill>
          <a:blip r:embed="rId2">
            <a:extLst/>
          </a:blip>
          <a:stretch>
            <a:fillRect/>
          </a:stretch>
        </p:blipFill>
        <p:spPr>
          <a:xfrm>
            <a:off x="933450" y="1524000"/>
            <a:ext cx="3028950" cy="1990725"/>
          </a:xfrm>
          <a:prstGeom prst="rect">
            <a:avLst/>
          </a:prstGeom>
          <a:ln w="12700">
            <a:miter lim="400000"/>
          </a:ln>
        </p:spPr>
      </p:pic>
      <p:pic>
        <p:nvPicPr>
          <p:cNvPr id="261" name="image2.png" descr="C:\Users\win\Desktop\iritis anterior uveitis-resized-600.jpg"/>
          <p:cNvPicPr/>
          <p:nvPr/>
        </p:nvPicPr>
        <p:blipFill>
          <a:blip r:embed="rId3">
            <a:extLst/>
          </a:blip>
          <a:stretch>
            <a:fillRect/>
          </a:stretch>
        </p:blipFill>
        <p:spPr>
          <a:xfrm>
            <a:off x="457200" y="4267200"/>
            <a:ext cx="3124200" cy="1447800"/>
          </a:xfrm>
          <a:prstGeom prst="rect">
            <a:avLst/>
          </a:prstGeom>
          <a:ln w="12700">
            <a:miter lim="400000"/>
          </a:ln>
        </p:spPr>
      </p:pic>
      <p:pic>
        <p:nvPicPr>
          <p:cNvPr id="262" name="image5.jpeg" descr="C:\Users\win\Desktop\acute-iridocyclitis-hypopyo.jpg"/>
          <p:cNvPicPr/>
          <p:nvPr/>
        </p:nvPicPr>
        <p:blipFill>
          <a:blip r:embed="rId4">
            <a:extLst/>
          </a:blip>
          <a:stretch>
            <a:fillRect/>
          </a:stretch>
        </p:blipFill>
        <p:spPr>
          <a:xfrm>
            <a:off x="4648200" y="1524000"/>
            <a:ext cx="1905000" cy="1981200"/>
          </a:xfrm>
          <a:prstGeom prst="rect">
            <a:avLst/>
          </a:prstGeom>
          <a:ln w="12700">
            <a:miter lim="400000"/>
          </a:ln>
        </p:spPr>
      </p:pic>
      <p:pic>
        <p:nvPicPr>
          <p:cNvPr id="263" name="image6.jpeg" descr="C:\Users\win\Desktop\chronic_iridocyclitis.jpg"/>
          <p:cNvPicPr/>
          <p:nvPr/>
        </p:nvPicPr>
        <p:blipFill>
          <a:blip r:embed="rId5">
            <a:extLst/>
          </a:blip>
          <a:stretch>
            <a:fillRect/>
          </a:stretch>
        </p:blipFill>
        <p:spPr>
          <a:xfrm>
            <a:off x="6553200" y="1524000"/>
            <a:ext cx="1905000" cy="1981200"/>
          </a:xfrm>
          <a:prstGeom prst="rect">
            <a:avLst/>
          </a:prstGeom>
          <a:ln w="12700">
            <a:miter lim="400000"/>
          </a:ln>
        </p:spPr>
      </p:pic>
      <p:pic>
        <p:nvPicPr>
          <p:cNvPr id="264" name="image7.jpeg" descr="C:\Users\win\Desktop\AcuteBacterialConjunctivitis1.jpg"/>
          <p:cNvPicPr/>
          <p:nvPr/>
        </p:nvPicPr>
        <p:blipFill>
          <a:blip r:embed="rId6">
            <a:extLst/>
          </a:blip>
          <a:stretch>
            <a:fillRect/>
          </a:stretch>
        </p:blipFill>
        <p:spPr>
          <a:xfrm>
            <a:off x="5029200" y="4267200"/>
            <a:ext cx="3733800" cy="1371600"/>
          </a:xfrm>
          <a:prstGeom prst="rect">
            <a:avLst/>
          </a:prstGeom>
          <a:ln w="12700">
            <a:miter lim="400000"/>
          </a:ln>
        </p:spPr>
      </p:pic>
      <p:sp>
        <p:nvSpPr>
          <p:cNvPr id="265" name="Shape 265"/>
          <p:cNvSpPr/>
          <p:nvPr/>
        </p:nvSpPr>
        <p:spPr>
          <a:xfrm>
            <a:off x="928685" y="3657599"/>
            <a:ext cx="3076533" cy="421637"/>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a:latin typeface="Footlight MT Light"/>
                <a:ea typeface="Footlight MT Light"/>
                <a:cs typeface="Footlight MT Light"/>
                <a:sym typeface="Footlight MT Light"/>
              </a:defRPr>
            </a:lvl1pPr>
          </a:lstStyle>
          <a:p>
            <a:pPr lvl="0">
              <a:defRPr sz="1800"/>
            </a:pPr>
            <a:r>
              <a:rPr sz="2400"/>
              <a:t>Episcleritis and scleritis </a:t>
            </a:r>
          </a:p>
        </p:txBody>
      </p:sp>
      <p:sp>
        <p:nvSpPr>
          <p:cNvPr id="266" name="Shape 266"/>
          <p:cNvSpPr/>
          <p:nvPr/>
        </p:nvSpPr>
        <p:spPr>
          <a:xfrm>
            <a:off x="838200" y="5791199"/>
            <a:ext cx="2113316" cy="421637"/>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a:latin typeface="Footlight MT Light"/>
                <a:ea typeface="Footlight MT Light"/>
                <a:cs typeface="Footlight MT Light"/>
                <a:sym typeface="Footlight MT Light"/>
              </a:defRPr>
            </a:lvl1pPr>
          </a:lstStyle>
          <a:p>
            <a:pPr lvl="0">
              <a:defRPr sz="1800"/>
            </a:pPr>
            <a:r>
              <a:rPr sz="2400"/>
              <a:t>Anterior uveitis </a:t>
            </a:r>
          </a:p>
        </p:txBody>
      </p:sp>
      <p:sp>
        <p:nvSpPr>
          <p:cNvPr id="267" name="Shape 267"/>
          <p:cNvSpPr/>
          <p:nvPr/>
        </p:nvSpPr>
        <p:spPr>
          <a:xfrm>
            <a:off x="5592762" y="3657599"/>
            <a:ext cx="1627988" cy="421637"/>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a:latin typeface="Footlight MT Light"/>
                <a:ea typeface="Footlight MT Light"/>
                <a:cs typeface="Footlight MT Light"/>
                <a:sym typeface="Footlight MT Light"/>
              </a:defRPr>
            </a:lvl1pPr>
          </a:lstStyle>
          <a:p>
            <a:pPr lvl="0">
              <a:defRPr sz="1800"/>
            </a:pPr>
            <a:r>
              <a:rPr sz="2400"/>
              <a:t>Iridocyclitis </a:t>
            </a:r>
          </a:p>
        </p:txBody>
      </p:sp>
      <p:sp>
        <p:nvSpPr>
          <p:cNvPr id="268" name="Shape 268"/>
          <p:cNvSpPr/>
          <p:nvPr/>
        </p:nvSpPr>
        <p:spPr>
          <a:xfrm>
            <a:off x="5791199" y="5791199"/>
            <a:ext cx="1912548" cy="421637"/>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a:latin typeface="Footlight MT Light"/>
                <a:ea typeface="Footlight MT Light"/>
                <a:cs typeface="Footlight MT Light"/>
                <a:sym typeface="Footlight MT Light"/>
              </a:defRPr>
            </a:lvl1pPr>
          </a:lstStyle>
          <a:p>
            <a:pPr lvl="0">
              <a:defRPr sz="1800"/>
            </a:pPr>
            <a:r>
              <a:rPr sz="2400"/>
              <a:t>Conjunctivitis </a:t>
            </a:r>
          </a:p>
        </p:txBody>
      </p:sp>
      <p:sp>
        <p:nvSpPr>
          <p:cNvPr id="269" name="Shape 269"/>
          <p:cNvSpPr>
            <a:spLocks noGrp="1"/>
          </p:cNvSpPr>
          <p:nvPr>
            <p:ph type="title"/>
          </p:nvPr>
        </p:nvSpPr>
        <p:spPr>
          <a:xfrm>
            <a:off x="301625" y="228600"/>
            <a:ext cx="8534400" cy="758825"/>
          </a:xfrm>
          <a:prstGeom prst="rect">
            <a:avLst/>
          </a:prstGeom>
        </p:spPr>
        <p:txBody>
          <a:bodyPr lIns="0" tIns="0" rIns="0" bIns="0">
            <a:normAutofit/>
          </a:bodyPr>
          <a:lstStyle>
            <a:lvl1pPr>
              <a:defRPr sz="4000">
                <a:solidFill>
                  <a:srgbClr val="61898A"/>
                </a:solidFill>
                <a:latin typeface="Monotype Corsiva"/>
                <a:ea typeface="Monotype Corsiva"/>
                <a:cs typeface="Monotype Corsiva"/>
                <a:sym typeface="Monotype Corsiva"/>
              </a:defRPr>
            </a:lvl1pPr>
          </a:lstStyle>
          <a:p>
            <a:pPr lvl="0">
              <a:defRPr sz="1800">
                <a:solidFill>
                  <a:srgbClr val="000000"/>
                </a:solidFill>
              </a:defRPr>
            </a:pPr>
            <a:r>
              <a:rPr sz="4000">
                <a:solidFill>
                  <a:srgbClr val="61898A"/>
                </a:solidFill>
              </a:rPr>
              <a:t>Ocular signs </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271" name="Shape 271"/>
          <p:cNvSpPr>
            <a:spLocks noGrp="1"/>
          </p:cNvSpPr>
          <p:nvPr>
            <p:ph type="title"/>
          </p:nvPr>
        </p:nvSpPr>
        <p:spPr>
          <a:xfrm>
            <a:off x="301625" y="228600"/>
            <a:ext cx="8534400" cy="758825"/>
          </a:xfrm>
          <a:prstGeom prst="rect">
            <a:avLst/>
          </a:prstGeom>
        </p:spPr>
        <p:txBody>
          <a:bodyPr lIns="0" tIns="0" rIns="0" bIns="0">
            <a:normAutofit/>
          </a:bodyPr>
          <a:lstStyle>
            <a:lvl1pPr>
              <a:defRPr sz="4000">
                <a:solidFill>
                  <a:srgbClr val="61898A"/>
                </a:solidFill>
                <a:latin typeface="Monotype Corsiva"/>
                <a:ea typeface="Monotype Corsiva"/>
                <a:cs typeface="Monotype Corsiva"/>
                <a:sym typeface="Monotype Corsiva"/>
              </a:defRPr>
            </a:lvl1pPr>
          </a:lstStyle>
          <a:p>
            <a:pPr lvl="0">
              <a:defRPr sz="1800">
                <a:solidFill>
                  <a:srgbClr val="000000"/>
                </a:solidFill>
              </a:defRPr>
            </a:pPr>
            <a:r>
              <a:rPr sz="4000">
                <a:solidFill>
                  <a:srgbClr val="61898A"/>
                </a:solidFill>
              </a:rPr>
              <a:t>Signs of inflammatory joint disease </a:t>
            </a:r>
          </a:p>
        </p:txBody>
      </p:sp>
      <p:sp>
        <p:nvSpPr>
          <p:cNvPr id="272" name="Shape 272"/>
          <p:cNvSpPr>
            <a:spLocks noGrp="1"/>
          </p:cNvSpPr>
          <p:nvPr>
            <p:ph type="body" idx="1"/>
          </p:nvPr>
        </p:nvSpPr>
        <p:spPr>
          <a:xfrm>
            <a:off x="301624" y="1514475"/>
            <a:ext cx="8504240" cy="4572000"/>
          </a:xfrm>
          <a:prstGeom prst="rect">
            <a:avLst/>
          </a:prstGeom>
        </p:spPr>
        <p:txBody>
          <a:bodyPr lIns="0" tIns="0" rIns="0" bIns="0">
            <a:normAutofit/>
          </a:bodyPr>
          <a:lstStyle/>
          <a:p>
            <a:pPr marL="246428" lvl="0" indent="-246428" algn="l" defTabSz="704087">
              <a:lnSpc>
                <a:spcPct val="72000"/>
              </a:lnSpc>
              <a:spcBef>
                <a:spcPts val="400"/>
              </a:spcBef>
              <a:buSzTx/>
              <a:buNone/>
              <a:defRPr sz="1800"/>
            </a:pPr>
            <a:endParaRPr sz="2500">
              <a:latin typeface="Footlight MT Light"/>
              <a:ea typeface="Footlight MT Light"/>
              <a:cs typeface="Footlight MT Light"/>
              <a:sym typeface="Footlight MT Light"/>
            </a:endParaRPr>
          </a:p>
          <a:p>
            <a:pPr marL="540861" lvl="0" indent="-540861" algn="l" defTabSz="704087">
              <a:lnSpc>
                <a:spcPct val="72000"/>
              </a:lnSpc>
              <a:spcBef>
                <a:spcPts val="500"/>
              </a:spcBef>
              <a:buFont typeface="Wingdings"/>
              <a:buChar char="❖"/>
              <a:defRPr sz="1800"/>
            </a:pPr>
            <a:r>
              <a:rPr sz="2500">
                <a:latin typeface="Footlight MT Light"/>
                <a:ea typeface="Footlight MT Light"/>
                <a:cs typeface="Footlight MT Light"/>
                <a:sym typeface="Footlight MT Light"/>
              </a:rPr>
              <a:t>Joint effusions </a:t>
            </a:r>
          </a:p>
          <a:p>
            <a:pPr marL="540861" lvl="0" indent="-540861" algn="l" defTabSz="704087">
              <a:lnSpc>
                <a:spcPct val="72000"/>
              </a:lnSpc>
              <a:spcBef>
                <a:spcPts val="500"/>
              </a:spcBef>
              <a:buFont typeface="Wingdings"/>
              <a:buChar char="❖"/>
              <a:defRPr sz="1800"/>
            </a:pPr>
            <a:r>
              <a:rPr sz="2500">
                <a:latin typeface="Footlight MT Light"/>
                <a:ea typeface="Footlight MT Light"/>
                <a:cs typeface="Footlight MT Light"/>
                <a:sym typeface="Footlight MT Light"/>
              </a:rPr>
              <a:t>Erythema and warmth</a:t>
            </a:r>
          </a:p>
          <a:p>
            <a:pPr marL="721015" lvl="0" indent="-721015" algn="l" defTabSz="704087">
              <a:spcBef>
                <a:spcPts val="700"/>
              </a:spcBef>
              <a:buFont typeface="Wingdings"/>
              <a:buChar char="❖"/>
              <a:defRPr sz="1800"/>
            </a:pPr>
            <a:r>
              <a:rPr sz="2500">
                <a:latin typeface="Footlight MT Light"/>
                <a:ea typeface="Footlight MT Light"/>
                <a:cs typeface="Footlight MT Light"/>
                <a:sym typeface="Footlight MT Light"/>
              </a:rPr>
              <a:t>Joint tenderness</a:t>
            </a:r>
          </a:p>
          <a:p>
            <a:pPr marL="485929" lvl="0" indent="-485929" algn="l" defTabSz="704087">
              <a:lnSpc>
                <a:spcPct val="81000"/>
              </a:lnSpc>
              <a:spcBef>
                <a:spcPts val="500"/>
              </a:spcBef>
              <a:buFont typeface="Wingdings"/>
              <a:buChar char="❖"/>
              <a:defRPr sz="1800"/>
            </a:pPr>
            <a:r>
              <a:rPr sz="2500">
                <a:latin typeface="Footlight MT Light"/>
                <a:ea typeface="Footlight MT Light"/>
                <a:cs typeface="Footlight MT Light"/>
                <a:sym typeface="Footlight MT Light"/>
              </a:rPr>
              <a:t>Bony overgrowth of the joints (osteophytes)</a:t>
            </a:r>
          </a:p>
          <a:p>
            <a:pPr marL="601672" lvl="1" indent="-320036" algn="l" defTabSz="704087">
              <a:lnSpc>
                <a:spcPct val="81000"/>
              </a:lnSpc>
              <a:spcBef>
                <a:spcPts val="400"/>
              </a:spcBef>
              <a:buClr>
                <a:srgbClr val="CCB400"/>
              </a:buClr>
              <a:buFont typeface="Wingdings"/>
              <a:buChar char="❑"/>
              <a:defRPr sz="1800"/>
            </a:pPr>
            <a:r>
              <a:rPr sz="2500">
                <a:solidFill>
                  <a:srgbClr val="646B86"/>
                </a:solidFill>
                <a:latin typeface="Footlight MT Light"/>
                <a:ea typeface="Footlight MT Light"/>
                <a:cs typeface="Footlight MT Light"/>
                <a:sym typeface="Footlight MT Light"/>
              </a:rPr>
              <a:t> At the DIP joints - </a:t>
            </a:r>
            <a:r>
              <a:rPr sz="2500">
                <a:solidFill>
                  <a:srgbClr val="C00000"/>
                </a:solidFill>
                <a:latin typeface="Footlight MT Light"/>
                <a:ea typeface="Footlight MT Light"/>
                <a:cs typeface="Footlight MT Light"/>
                <a:sym typeface="Footlight MT Light"/>
              </a:rPr>
              <a:t>Heberden nodes</a:t>
            </a:r>
            <a:r>
              <a:rPr sz="2500">
                <a:solidFill>
                  <a:srgbClr val="646B86"/>
                </a:solidFill>
                <a:latin typeface="Footlight MT Light"/>
                <a:ea typeface="Footlight MT Light"/>
                <a:cs typeface="Footlight MT Light"/>
                <a:sym typeface="Footlight MT Light"/>
              </a:rPr>
              <a:t>.</a:t>
            </a:r>
          </a:p>
          <a:p>
            <a:pPr marL="601672" lvl="1" indent="-320036" algn="l" defTabSz="704087">
              <a:lnSpc>
                <a:spcPct val="81000"/>
              </a:lnSpc>
              <a:spcBef>
                <a:spcPts val="400"/>
              </a:spcBef>
              <a:buClr>
                <a:srgbClr val="CCB400"/>
              </a:buClr>
              <a:buFont typeface="Wingdings"/>
              <a:buChar char="❑"/>
              <a:defRPr sz="1800"/>
            </a:pPr>
            <a:r>
              <a:rPr sz="2500">
                <a:solidFill>
                  <a:srgbClr val="646B86"/>
                </a:solidFill>
                <a:latin typeface="Footlight MT Light"/>
                <a:ea typeface="Footlight MT Light"/>
                <a:cs typeface="Footlight MT Light"/>
                <a:sym typeface="Footlight MT Light"/>
              </a:rPr>
              <a:t> At the PIP joints are called </a:t>
            </a:r>
            <a:r>
              <a:rPr sz="2500">
                <a:solidFill>
                  <a:srgbClr val="C00000"/>
                </a:solidFill>
                <a:latin typeface="Footlight MT Light"/>
                <a:ea typeface="Footlight MT Light"/>
                <a:cs typeface="Footlight MT Light"/>
                <a:sym typeface="Footlight MT Light"/>
              </a:rPr>
              <a:t>Bouchard</a:t>
            </a:r>
            <a:r>
              <a:rPr sz="2500">
                <a:solidFill>
                  <a:srgbClr val="646B86"/>
                </a:solidFill>
                <a:latin typeface="Footlight MT Light"/>
                <a:ea typeface="Footlight MT Light"/>
                <a:cs typeface="Footlight MT Light"/>
                <a:sym typeface="Footlight MT Light"/>
              </a:rPr>
              <a:t> </a:t>
            </a:r>
            <a:r>
              <a:rPr sz="2500">
                <a:solidFill>
                  <a:srgbClr val="C00000"/>
                </a:solidFill>
                <a:latin typeface="Footlight MT Light"/>
                <a:ea typeface="Footlight MT Light"/>
                <a:cs typeface="Footlight MT Light"/>
                <a:sym typeface="Footlight MT Light"/>
              </a:rPr>
              <a:t>nodes</a:t>
            </a:r>
            <a:r>
              <a:rPr sz="2500">
                <a:solidFill>
                  <a:srgbClr val="646B86"/>
                </a:solidFill>
                <a:latin typeface="Footlight MT Light"/>
                <a:ea typeface="Footlight MT Light"/>
                <a:cs typeface="Footlight MT Light"/>
                <a:sym typeface="Footlight MT Light"/>
              </a:rPr>
              <a:t>.</a:t>
            </a:r>
          </a:p>
          <a:p>
            <a:pPr marL="246428" lvl="0" indent="-246428" algn="l" defTabSz="704087">
              <a:lnSpc>
                <a:spcPct val="81000"/>
              </a:lnSpc>
              <a:spcBef>
                <a:spcPts val="400"/>
              </a:spcBef>
              <a:buSzTx/>
              <a:buNone/>
              <a:defRPr sz="1800"/>
            </a:pPr>
            <a:endParaRPr sz="2500">
              <a:latin typeface="Footlight MT Light"/>
              <a:ea typeface="Footlight MT Light"/>
              <a:cs typeface="Footlight MT Light"/>
              <a:sym typeface="Footlight MT Light"/>
            </a:endParaRPr>
          </a:p>
          <a:p>
            <a:pPr marL="485929" lvl="0" indent="-485929" algn="l" defTabSz="704087">
              <a:lnSpc>
                <a:spcPct val="81000"/>
              </a:lnSpc>
              <a:spcBef>
                <a:spcPts val="500"/>
              </a:spcBef>
              <a:buFont typeface="Wingdings"/>
              <a:buChar char="❖"/>
              <a:defRPr sz="1800"/>
            </a:pPr>
            <a:r>
              <a:rPr sz="2500">
                <a:latin typeface="Footlight MT Light"/>
                <a:ea typeface="Footlight MT Light"/>
                <a:cs typeface="Footlight MT Light"/>
                <a:sym typeface="Footlight MT Light"/>
              </a:rPr>
              <a:t>Limited range of motion: </a:t>
            </a:r>
          </a:p>
          <a:p>
            <a:pPr marL="485929" lvl="0" indent="-485929" algn="l" defTabSz="704087">
              <a:lnSpc>
                <a:spcPct val="81000"/>
              </a:lnSpc>
              <a:spcBef>
                <a:spcPts val="500"/>
              </a:spcBef>
              <a:buFont typeface="Wingdings"/>
              <a:buChar char="❖"/>
              <a:defRPr sz="1800"/>
            </a:pPr>
            <a:r>
              <a:rPr sz="2500">
                <a:latin typeface="Footlight MT Light"/>
                <a:ea typeface="Footlight MT Light"/>
                <a:cs typeface="Footlight MT Light"/>
                <a:sym typeface="Footlight MT Light"/>
              </a:rPr>
              <a:t>Crepitus during active or passive range of motion</a:t>
            </a:r>
          </a:p>
          <a:p>
            <a:pPr marL="584022" lvl="0" indent="-584022" algn="l" defTabSz="704087">
              <a:buFont typeface="Wingdings"/>
              <a:buChar char="❖"/>
              <a:defRPr sz="1800"/>
            </a:pPr>
            <a:r>
              <a:rPr sz="2500">
                <a:latin typeface="Footlight MT Light"/>
                <a:ea typeface="Footlight MT Light"/>
                <a:cs typeface="Footlight MT Light"/>
                <a:sym typeface="Footlight MT Light"/>
              </a:rPr>
              <a:t>Joint deformity</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274" name="Shape 274"/>
          <p:cNvSpPr>
            <a:spLocks noGrp="1"/>
          </p:cNvSpPr>
          <p:nvPr>
            <p:ph type="title"/>
          </p:nvPr>
        </p:nvSpPr>
        <p:spPr>
          <a:xfrm>
            <a:off x="301625" y="228600"/>
            <a:ext cx="8534400" cy="758825"/>
          </a:xfrm>
          <a:prstGeom prst="rect">
            <a:avLst/>
          </a:prstGeom>
        </p:spPr>
        <p:txBody>
          <a:bodyPr lIns="0" tIns="0" rIns="0" bIns="0">
            <a:normAutofit/>
          </a:bodyPr>
          <a:lstStyle>
            <a:lvl1pPr>
              <a:defRPr sz="4000">
                <a:latin typeface="Monotype Corsiva"/>
                <a:ea typeface="Monotype Corsiva"/>
                <a:cs typeface="Monotype Corsiva"/>
                <a:sym typeface="Monotype Corsiva"/>
              </a:defRPr>
            </a:lvl1pPr>
          </a:lstStyle>
          <a:p>
            <a:pPr lvl="0">
              <a:defRPr sz="1800">
                <a:solidFill>
                  <a:srgbClr val="000000"/>
                </a:solidFill>
              </a:defRPr>
            </a:pPr>
            <a:r>
              <a:rPr sz="4000">
                <a:solidFill>
                  <a:srgbClr val="7B9899"/>
                </a:solidFill>
              </a:rPr>
              <a:t>Diagnostic Approach</a:t>
            </a:r>
          </a:p>
        </p:txBody>
      </p:sp>
      <p:pic>
        <p:nvPicPr>
          <p:cNvPr id="275" name="image3.png" descr="2222.PNG"/>
          <p:cNvPicPr/>
          <p:nvPr/>
        </p:nvPicPr>
        <p:blipFill>
          <a:blip r:embed="rId2">
            <a:extLst/>
          </a:blip>
          <a:stretch>
            <a:fillRect/>
          </a:stretch>
        </p:blipFill>
        <p:spPr>
          <a:xfrm>
            <a:off x="381000" y="1600200"/>
            <a:ext cx="8458200" cy="4648200"/>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277" name="Shape 277"/>
          <p:cNvSpPr>
            <a:spLocks noGrp="1"/>
          </p:cNvSpPr>
          <p:nvPr>
            <p:ph type="sldNum" sz="quarter" idx="2"/>
          </p:nvPr>
        </p:nvSpPr>
        <p:spPr>
          <a:xfrm>
            <a:off x="4267200" y="5854508"/>
            <a:ext cx="609600" cy="313390"/>
          </a:xfrm>
          <a:prstGeom prst="rect">
            <a:avLst/>
          </a:prstGeom>
          <a:extLst>
            <a:ext uri="{C572A759-6A51-4108-AA02-DFA0A04FC94B}">
              <ma14:wrappingTextBoxFlag xmlns:ma14="http://schemas.microsoft.com/office/mac/drawingml/2011/main" xmlns="" val="1"/>
            </a:ext>
          </a:extLst>
        </p:spPr>
        <p:txBody>
          <a:bodyPr>
            <a:normAutofit lnSpcReduction="10000"/>
          </a:bodyPr>
          <a:lstStyle/>
          <a:p>
            <a:pPr lvl="0">
              <a:defRPr sz="1800">
                <a:solidFill>
                  <a:srgbClr val="000000"/>
                </a:solidFill>
              </a:defRPr>
            </a:pPr>
            <a:fld id="{86CB4B4D-7CA3-9044-876B-883B54F8677D}" type="slidenum">
              <a:rPr sz="1600">
                <a:solidFill>
                  <a:srgbClr val="FFFFFF"/>
                </a:solidFill>
              </a:rPr>
              <a:t>33</a:t>
            </a:fld>
            <a:endParaRPr sz="1600">
              <a:solidFill>
                <a:srgbClr val="FFFFFF"/>
              </a:solidFill>
            </a:endParaRPr>
          </a:p>
        </p:txBody>
      </p:sp>
      <p:pic>
        <p:nvPicPr>
          <p:cNvPr id="278" name="image1.gif"/>
          <p:cNvPicPr/>
          <p:nvPr/>
        </p:nvPicPr>
        <p:blipFill>
          <a:blip r:embed="rId2">
            <a:extLst/>
          </a:blip>
          <a:stretch>
            <a:fillRect/>
          </a:stretch>
        </p:blipFill>
        <p:spPr>
          <a:xfrm>
            <a:off x="715664" y="678296"/>
            <a:ext cx="7712672" cy="5784504"/>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280" name="Shape 280"/>
          <p:cNvSpPr>
            <a:spLocks noGrp="1"/>
          </p:cNvSpPr>
          <p:nvPr>
            <p:ph type="title"/>
          </p:nvPr>
        </p:nvSpPr>
        <p:spPr>
          <a:xfrm>
            <a:off x="301625" y="228600"/>
            <a:ext cx="8534400" cy="758825"/>
          </a:xfrm>
          <a:prstGeom prst="rect">
            <a:avLst/>
          </a:prstGeom>
        </p:spPr>
        <p:txBody>
          <a:bodyPr lIns="0" tIns="0" rIns="0" bIns="0">
            <a:normAutofit/>
          </a:bodyPr>
          <a:lstStyle/>
          <a:p>
            <a:pPr lvl="0"/>
            <a:endParaRPr/>
          </a:p>
        </p:txBody>
      </p:sp>
      <p:pic>
        <p:nvPicPr>
          <p:cNvPr id="281" name="image2.gif"/>
          <p:cNvPicPr/>
          <p:nvPr/>
        </p:nvPicPr>
        <p:blipFill>
          <a:blip r:embed="rId2">
            <a:extLst/>
          </a:blip>
          <a:stretch>
            <a:fillRect/>
          </a:stretch>
        </p:blipFill>
        <p:spPr>
          <a:xfrm>
            <a:off x="716717" y="223014"/>
            <a:ext cx="7710566" cy="6451930"/>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283" name="Shape 283"/>
          <p:cNvSpPr>
            <a:spLocks noGrp="1"/>
          </p:cNvSpPr>
          <p:nvPr>
            <p:ph type="sldNum" sz="quarter" idx="2"/>
          </p:nvPr>
        </p:nvSpPr>
        <p:spPr>
          <a:xfrm>
            <a:off x="4267200" y="5854508"/>
            <a:ext cx="609600" cy="313390"/>
          </a:xfrm>
          <a:prstGeom prst="rect">
            <a:avLst/>
          </a:prstGeom>
          <a:extLst>
            <a:ext uri="{C572A759-6A51-4108-AA02-DFA0A04FC94B}">
              <ma14:wrappingTextBoxFlag xmlns:ma14="http://schemas.microsoft.com/office/mac/drawingml/2011/main" xmlns="" val="1"/>
            </a:ext>
          </a:extLst>
        </p:spPr>
        <p:txBody>
          <a:bodyPr>
            <a:normAutofit lnSpcReduction="10000"/>
          </a:bodyPr>
          <a:lstStyle/>
          <a:p>
            <a:pPr lvl="0">
              <a:defRPr sz="1800">
                <a:solidFill>
                  <a:srgbClr val="000000"/>
                </a:solidFill>
              </a:defRPr>
            </a:pPr>
            <a:fld id="{86CB4B4D-7CA3-9044-876B-883B54F8677D}" type="slidenum">
              <a:rPr sz="1600">
                <a:solidFill>
                  <a:srgbClr val="FFFFFF"/>
                </a:solidFill>
              </a:rPr>
              <a:t>35</a:t>
            </a:fld>
            <a:endParaRPr sz="1600">
              <a:solidFill>
                <a:srgbClr val="FFFFFF"/>
              </a:solidFill>
            </a:endParaRPr>
          </a:p>
        </p:txBody>
      </p:sp>
      <p:pic>
        <p:nvPicPr>
          <p:cNvPr id="284" name="image8.jpeg"/>
          <p:cNvPicPr/>
          <p:nvPr/>
        </p:nvPicPr>
        <p:blipFill>
          <a:blip r:embed="rId2">
            <a:extLst/>
          </a:blip>
          <a:stretch>
            <a:fillRect/>
          </a:stretch>
        </p:blipFill>
        <p:spPr>
          <a:xfrm>
            <a:off x="747263" y="817959"/>
            <a:ext cx="7649475" cy="542798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286" name="Shape 286"/>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normAutofit lnSpcReduction="10000"/>
          </a:bodyPr>
          <a:lstStyle/>
          <a:p>
            <a:pPr lvl="0">
              <a:defRPr sz="1800">
                <a:solidFill>
                  <a:srgbClr val="000000"/>
                </a:solidFill>
              </a:defRPr>
            </a:pPr>
            <a:fld id="{86CB4B4D-7CA3-9044-876B-883B54F8677D}" type="slidenum">
              <a:rPr sz="1600">
                <a:solidFill>
                  <a:srgbClr val="FFFFFF"/>
                </a:solidFill>
              </a:rPr>
              <a:t>36</a:t>
            </a:fld>
            <a:endParaRPr sz="1600">
              <a:solidFill>
                <a:srgbClr val="FFFFFF"/>
              </a:solidFill>
            </a:endParaRPr>
          </a:p>
        </p:txBody>
      </p:sp>
      <p:pic>
        <p:nvPicPr>
          <p:cNvPr id="287" name="Knee Examination.mp4"/>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622300" y="382587"/>
            <a:ext cx="7899400" cy="6096001"/>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8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87"/>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289" name="Shape 289"/>
          <p:cNvSpPr>
            <a:spLocks noGrp="1"/>
          </p:cNvSpPr>
          <p:nvPr>
            <p:ph type="title"/>
          </p:nvPr>
        </p:nvSpPr>
        <p:spPr>
          <a:xfrm>
            <a:off x="301625" y="228600"/>
            <a:ext cx="8534400" cy="758825"/>
          </a:xfrm>
          <a:prstGeom prst="rect">
            <a:avLst/>
          </a:prstGeom>
        </p:spPr>
        <p:txBody>
          <a:bodyPr lIns="0" tIns="0" rIns="0" bIns="0">
            <a:normAutofit/>
          </a:bodyPr>
          <a:lstStyle>
            <a:lvl1pPr defTabSz="822958">
              <a:defRPr sz="4800">
                <a:latin typeface="Monotype Corsiva"/>
                <a:ea typeface="Monotype Corsiva"/>
                <a:cs typeface="Monotype Corsiva"/>
                <a:sym typeface="Monotype Corsiva"/>
              </a:defRPr>
            </a:lvl1pPr>
          </a:lstStyle>
          <a:p>
            <a:pPr lvl="0">
              <a:defRPr sz="1800">
                <a:solidFill>
                  <a:srgbClr val="000000"/>
                </a:solidFill>
              </a:defRPr>
            </a:pPr>
            <a:r>
              <a:rPr sz="4800">
                <a:solidFill>
                  <a:srgbClr val="7B9899"/>
                </a:solidFill>
              </a:rPr>
              <a:t>Topics</a:t>
            </a:r>
          </a:p>
        </p:txBody>
      </p:sp>
      <p:sp>
        <p:nvSpPr>
          <p:cNvPr id="290" name="Shape 290"/>
          <p:cNvSpPr>
            <a:spLocks noGrp="1"/>
          </p:cNvSpPr>
          <p:nvPr>
            <p:ph type="body" idx="1"/>
          </p:nvPr>
        </p:nvSpPr>
        <p:spPr>
          <a:xfrm>
            <a:off x="258763" y="1600200"/>
            <a:ext cx="8504237" cy="4572000"/>
          </a:xfrm>
          <a:prstGeom prst="rect">
            <a:avLst/>
          </a:prstGeom>
        </p:spPr>
        <p:txBody>
          <a:bodyPr lIns="0" tIns="0" rIns="0" bIns="0">
            <a:normAutofit/>
          </a:bodyPr>
          <a:lstStyle/>
          <a:p>
            <a:pPr algn="l">
              <a:spcBef>
                <a:spcPts val="1000"/>
              </a:spcBef>
              <a:defRPr sz="1800"/>
            </a:pPr>
            <a:r>
              <a:rPr sz="4400" dirty="0">
                <a:latin typeface="Footlight MT Light"/>
                <a:ea typeface="Footlight MT Light"/>
                <a:cs typeface="Footlight MT Light"/>
                <a:sym typeface="Footlight MT Light"/>
              </a:rPr>
              <a:t>Septic Arthritis</a:t>
            </a:r>
          </a:p>
          <a:p>
            <a:pPr algn="l">
              <a:spcBef>
                <a:spcPts val="1000"/>
              </a:spcBef>
              <a:defRPr sz="1800"/>
            </a:pPr>
            <a:r>
              <a:rPr sz="4400" dirty="0">
                <a:latin typeface="Footlight MT Light"/>
                <a:ea typeface="Footlight MT Light"/>
                <a:cs typeface="Footlight MT Light"/>
                <a:sym typeface="Footlight MT Light"/>
              </a:rPr>
              <a:t>Rheumatoid Arthritis</a:t>
            </a:r>
          </a:p>
          <a:p>
            <a:pPr algn="l">
              <a:spcBef>
                <a:spcPts val="1000"/>
              </a:spcBef>
              <a:defRPr sz="1800"/>
            </a:pPr>
            <a:r>
              <a:rPr sz="4400" dirty="0">
                <a:latin typeface="Footlight MT Light"/>
                <a:ea typeface="Footlight MT Light"/>
                <a:cs typeface="Footlight MT Light"/>
                <a:sym typeface="Footlight MT Light"/>
              </a:rPr>
              <a:t>Gout </a:t>
            </a:r>
          </a:p>
          <a:p>
            <a:pPr algn="l">
              <a:spcBef>
                <a:spcPts val="1000"/>
              </a:spcBef>
              <a:defRPr sz="1800"/>
            </a:pPr>
            <a:r>
              <a:rPr sz="4400" dirty="0">
                <a:latin typeface="Footlight MT Light"/>
                <a:ea typeface="Footlight MT Light"/>
                <a:cs typeface="Footlight MT Light"/>
                <a:sym typeface="Footlight MT Light"/>
              </a:rPr>
              <a:t>Osteoarthritis </a:t>
            </a:r>
          </a:p>
        </p:txBody>
      </p:sp>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292" name="Shape 292"/>
          <p:cNvSpPr>
            <a:spLocks noGrp="1"/>
          </p:cNvSpPr>
          <p:nvPr>
            <p:ph type="title"/>
          </p:nvPr>
        </p:nvSpPr>
        <p:spPr>
          <a:xfrm>
            <a:off x="301625" y="228600"/>
            <a:ext cx="8534400" cy="758825"/>
          </a:xfrm>
          <a:prstGeom prst="rect">
            <a:avLst/>
          </a:prstGeom>
        </p:spPr>
        <p:txBody>
          <a:bodyPr lIns="0" tIns="0" rIns="0" bIns="0">
            <a:normAutofit/>
          </a:bodyPr>
          <a:lstStyle>
            <a:lvl1pPr>
              <a:defRPr sz="4000">
                <a:latin typeface="Monotype Corsiva"/>
                <a:ea typeface="Monotype Corsiva"/>
                <a:cs typeface="Monotype Corsiva"/>
                <a:sym typeface="Monotype Corsiva"/>
              </a:defRPr>
            </a:lvl1pPr>
          </a:lstStyle>
          <a:p>
            <a:pPr lvl="0">
              <a:defRPr sz="1800">
                <a:solidFill>
                  <a:srgbClr val="000000"/>
                </a:solidFill>
              </a:defRPr>
            </a:pPr>
            <a:r>
              <a:rPr sz="4000">
                <a:solidFill>
                  <a:srgbClr val="7B9899"/>
                </a:solidFill>
              </a:rPr>
              <a:t>Septic Arthritis </a:t>
            </a:r>
          </a:p>
        </p:txBody>
      </p:sp>
      <p:pic>
        <p:nvPicPr>
          <p:cNvPr id="293" name="image9.jpeg" descr="child_hip_septic_causes01.jpg"/>
          <p:cNvPicPr/>
          <p:nvPr/>
        </p:nvPicPr>
        <p:blipFill>
          <a:blip r:embed="rId2">
            <a:extLst/>
          </a:blip>
          <a:stretch>
            <a:fillRect/>
          </a:stretch>
        </p:blipFill>
        <p:spPr>
          <a:xfrm>
            <a:off x="1447800" y="2133600"/>
            <a:ext cx="6248400" cy="35052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295" name="Shape 295"/>
          <p:cNvSpPr>
            <a:spLocks noGrp="1"/>
          </p:cNvSpPr>
          <p:nvPr>
            <p:ph type="body" idx="1"/>
          </p:nvPr>
        </p:nvSpPr>
        <p:spPr>
          <a:xfrm>
            <a:off x="301624" y="2057400"/>
            <a:ext cx="8504240" cy="4041775"/>
          </a:xfrm>
          <a:prstGeom prst="rect">
            <a:avLst/>
          </a:prstGeom>
        </p:spPr>
        <p:txBody>
          <a:bodyPr lIns="0" tIns="0" rIns="0" bIns="0">
            <a:normAutofit/>
          </a:bodyPr>
          <a:lstStyle/>
          <a:p>
            <a:pPr marL="242709" lvl="0" indent="-242709" algn="l" defTabSz="658368">
              <a:spcBef>
                <a:spcPts val="400"/>
              </a:spcBef>
              <a:buFont typeface="Wingdings"/>
              <a:buChar char="❑"/>
              <a:defRPr sz="1800"/>
            </a:pPr>
            <a:r>
              <a:rPr sz="2000">
                <a:latin typeface="Arial"/>
                <a:ea typeface="Arial"/>
                <a:cs typeface="Arial"/>
                <a:sym typeface="Arial"/>
              </a:rPr>
              <a:t> Septic arthritis is an infection, usually bacterial, in the joint cavity. Since septic arthritis can lead to rapid joint destruction, immediate accurate diagnosis is essential. The joint cavity is normally sterile, with synovial fluid and cellular matter, including a few white blood cells. The majority of patients with bacterial septic arthritis will present with acute monoarthritis.</a:t>
            </a:r>
          </a:p>
          <a:p>
            <a:pPr marL="196595" lvl="0" indent="-196595" algn="l" defTabSz="658368">
              <a:spcBef>
                <a:spcPts val="400"/>
              </a:spcBef>
              <a:buFont typeface="Wingdings"/>
              <a:buChar char="❑"/>
              <a:defRPr sz="1800"/>
            </a:pPr>
            <a:endParaRPr sz="2000">
              <a:latin typeface="Arial"/>
              <a:ea typeface="Arial"/>
              <a:cs typeface="Arial"/>
              <a:sym typeface="Arial"/>
            </a:endParaRPr>
          </a:p>
          <a:p>
            <a:pPr marL="242709" lvl="0" indent="-242709" algn="l" defTabSz="658368">
              <a:spcBef>
                <a:spcPts val="400"/>
              </a:spcBef>
              <a:buFont typeface="Wingdings"/>
              <a:buChar char="❑"/>
              <a:defRPr sz="1800"/>
            </a:pPr>
            <a:r>
              <a:rPr sz="2000">
                <a:latin typeface="Arial"/>
                <a:ea typeface="Arial"/>
                <a:cs typeface="Arial"/>
                <a:sym typeface="Arial"/>
              </a:rPr>
              <a:t> The incidence of septic arthritis has been estimated at 2 to 10 cases per 100,000 in the general population and as high as 30 to 70 cases per 100,000 in patients with rheumatoid arthritis.</a:t>
            </a:r>
            <a:r>
              <a:rPr sz="2000">
                <a:uFill>
                  <a:solidFill>
                    <a:srgbClr val="375EA4"/>
                  </a:solidFill>
                </a:uFill>
                <a:latin typeface="Arial"/>
                <a:ea typeface="Arial"/>
                <a:cs typeface="Arial"/>
                <a:sym typeface="Arial"/>
              </a:rPr>
              <a:t>The most common mode of spread is hematogenous, with predisposing factors including intravenous drug use, presence of indwelling catheters, and underlying immunocompromised states</a:t>
            </a:r>
            <a:r>
              <a:rPr sz="2000">
                <a:latin typeface="Arial"/>
                <a:ea typeface="Arial"/>
                <a:cs typeface="Arial"/>
                <a:sym typeface="Arial"/>
              </a:rPr>
              <a:t> </a:t>
            </a:r>
            <a:r>
              <a:rPr sz="1100">
                <a:solidFill>
                  <a:srgbClr val="C00000"/>
                </a:solidFill>
                <a:latin typeface="Footlight MT Light"/>
                <a:ea typeface="Footlight MT Light"/>
                <a:cs typeface="Footlight MT Light"/>
                <a:sym typeface="Footlight MT Light"/>
              </a:rPr>
              <a:t>[3]</a:t>
            </a:r>
          </a:p>
        </p:txBody>
      </p:sp>
      <p:sp>
        <p:nvSpPr>
          <p:cNvPr id="296" name="Shape 296"/>
          <p:cNvSpPr/>
          <p:nvPr/>
        </p:nvSpPr>
        <p:spPr>
          <a:xfrm>
            <a:off x="3133722" y="345898"/>
            <a:ext cx="2876557" cy="648055"/>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lgn="ctr">
              <a:defRPr sz="4000">
                <a:solidFill>
                  <a:srgbClr val="61898A"/>
                </a:solidFill>
                <a:latin typeface="Monotype Corsiva"/>
                <a:ea typeface="Monotype Corsiva"/>
                <a:cs typeface="Monotype Corsiva"/>
                <a:sym typeface="Monotype Corsiva"/>
              </a:defRPr>
            </a:lvl1pPr>
          </a:lstStyle>
          <a:p>
            <a:pPr lvl="0">
              <a:defRPr sz="1800">
                <a:solidFill>
                  <a:srgbClr val="000000"/>
                </a:solidFill>
              </a:defRPr>
            </a:pPr>
            <a:r>
              <a:rPr sz="4000">
                <a:solidFill>
                  <a:srgbClr val="61898A"/>
                </a:solidFill>
              </a:rPr>
              <a:t>Septic Arthritis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pic>
        <p:nvPicPr>
          <p:cNvPr id="143" name="image2.jpeg"/>
          <p:cNvPicPr/>
          <p:nvPr/>
        </p:nvPicPr>
        <p:blipFill>
          <a:blip r:embed="rId2">
            <a:extLst/>
          </a:blip>
          <a:stretch>
            <a:fillRect/>
          </a:stretch>
        </p:blipFill>
        <p:spPr>
          <a:xfrm>
            <a:off x="-24053" y="420088"/>
            <a:ext cx="9144002" cy="626779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298" name="Shape 298"/>
          <p:cNvSpPr>
            <a:spLocks noGrp="1"/>
          </p:cNvSpPr>
          <p:nvPr>
            <p:ph type="title"/>
          </p:nvPr>
        </p:nvSpPr>
        <p:spPr>
          <a:xfrm>
            <a:off x="301625" y="228600"/>
            <a:ext cx="8534400" cy="758825"/>
          </a:xfrm>
          <a:prstGeom prst="rect">
            <a:avLst/>
          </a:prstGeom>
        </p:spPr>
        <p:txBody>
          <a:bodyPr lIns="0" tIns="0" rIns="0" bIns="0">
            <a:normAutofit/>
          </a:bodyPr>
          <a:lstStyle>
            <a:lvl1pPr>
              <a:defRPr sz="4000">
                <a:solidFill>
                  <a:srgbClr val="61898A"/>
                </a:solidFill>
                <a:latin typeface="Monotype Corsiva"/>
                <a:ea typeface="Monotype Corsiva"/>
                <a:cs typeface="Monotype Corsiva"/>
                <a:sym typeface="Monotype Corsiva"/>
              </a:defRPr>
            </a:lvl1pPr>
          </a:lstStyle>
          <a:p>
            <a:pPr lvl="0">
              <a:defRPr sz="1800">
                <a:solidFill>
                  <a:srgbClr val="000000"/>
                </a:solidFill>
              </a:defRPr>
            </a:pPr>
            <a:r>
              <a:rPr sz="4000">
                <a:solidFill>
                  <a:srgbClr val="61898A"/>
                </a:solidFill>
              </a:rPr>
              <a:t>Septic Arthritis</a:t>
            </a:r>
          </a:p>
        </p:txBody>
      </p:sp>
      <p:sp>
        <p:nvSpPr>
          <p:cNvPr id="299" name="Shape 299"/>
          <p:cNvSpPr>
            <a:spLocks noGrp="1"/>
          </p:cNvSpPr>
          <p:nvPr>
            <p:ph type="body" idx="1"/>
          </p:nvPr>
        </p:nvSpPr>
        <p:spPr>
          <a:xfrm>
            <a:off x="304799" y="1752600"/>
            <a:ext cx="8504240" cy="4572000"/>
          </a:xfrm>
          <a:prstGeom prst="rect">
            <a:avLst/>
          </a:prstGeom>
        </p:spPr>
        <p:txBody>
          <a:bodyPr lIns="0" tIns="0" rIns="0" bIns="0">
            <a:normAutofit/>
          </a:bodyPr>
          <a:lstStyle/>
          <a:p>
            <a:pPr marL="443703" lvl="0" indent="-443703" algn="l" defTabSz="457200">
              <a:spcBef>
                <a:spcPts val="0"/>
              </a:spcBef>
              <a:buFont typeface="Wingdings"/>
              <a:buChar char="❑"/>
              <a:defRPr sz="1800"/>
            </a:pPr>
            <a:r>
              <a:rPr sz="2700" i="1">
                <a:latin typeface="Arial"/>
                <a:ea typeface="Arial"/>
                <a:cs typeface="Arial"/>
                <a:sym typeface="Arial"/>
              </a:rPr>
              <a:t>Neisseria gonorrhoeae</a:t>
            </a:r>
            <a:r>
              <a:rPr sz="2700">
                <a:latin typeface="Arial"/>
                <a:ea typeface="Arial"/>
                <a:cs typeface="Arial"/>
                <a:sym typeface="Arial"/>
              </a:rPr>
              <a:t> remains the most common pathogen (75% of cases) among younger sexually active individuals,</a:t>
            </a:r>
            <a:r>
              <a:rPr sz="2700" i="1">
                <a:latin typeface="Arial"/>
                <a:ea typeface="Arial"/>
                <a:cs typeface="Arial"/>
                <a:sym typeface="Arial"/>
              </a:rPr>
              <a:t>Staphylococcus aureus</a:t>
            </a:r>
            <a:r>
              <a:rPr sz="2700">
                <a:latin typeface="Arial"/>
                <a:ea typeface="Arial"/>
                <a:cs typeface="Arial"/>
                <a:sym typeface="Arial"/>
              </a:rPr>
              <a:t> infection is the cause of the vast majority of cases of acute bacterial arthritis in adults and in children older than 2 years.The increased incidence of staph infections parallels the increase use of prosthetic joints and in the administration of immunosuppressive agents. This pathogen is the cause in 80% of infected joints affected by rheumatoid arthritis.</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301" name="Shape 301"/>
          <p:cNvSpPr>
            <a:spLocks noGrp="1"/>
          </p:cNvSpPr>
          <p:nvPr>
            <p:ph type="title"/>
          </p:nvPr>
        </p:nvSpPr>
        <p:spPr>
          <a:xfrm>
            <a:off x="301625" y="228600"/>
            <a:ext cx="8534400" cy="758825"/>
          </a:xfrm>
          <a:prstGeom prst="rect">
            <a:avLst/>
          </a:prstGeom>
        </p:spPr>
        <p:txBody>
          <a:bodyPr lIns="0" tIns="0" rIns="0" bIns="0">
            <a:normAutofit/>
          </a:bodyPr>
          <a:lstStyle>
            <a:lvl1pPr>
              <a:defRPr sz="4000">
                <a:solidFill>
                  <a:srgbClr val="61898A"/>
                </a:solidFill>
                <a:latin typeface="Monotype Corsiva"/>
                <a:ea typeface="Monotype Corsiva"/>
                <a:cs typeface="Monotype Corsiva"/>
                <a:sym typeface="Monotype Corsiva"/>
              </a:defRPr>
            </a:lvl1pPr>
          </a:lstStyle>
          <a:p>
            <a:pPr lvl="0">
              <a:defRPr sz="1800">
                <a:solidFill>
                  <a:srgbClr val="000000"/>
                </a:solidFill>
              </a:defRPr>
            </a:pPr>
            <a:r>
              <a:rPr sz="4000">
                <a:solidFill>
                  <a:srgbClr val="61898A"/>
                </a:solidFill>
              </a:rPr>
              <a:t>Septic Arthritis </a:t>
            </a:r>
          </a:p>
        </p:txBody>
      </p:sp>
      <p:sp>
        <p:nvSpPr>
          <p:cNvPr id="302" name="Shape 302"/>
          <p:cNvSpPr>
            <a:spLocks noGrp="1"/>
          </p:cNvSpPr>
          <p:nvPr>
            <p:ph type="body" idx="1"/>
          </p:nvPr>
        </p:nvSpPr>
        <p:spPr>
          <a:xfrm>
            <a:off x="301624" y="1527175"/>
            <a:ext cx="8504240" cy="4572000"/>
          </a:xfrm>
          <a:prstGeom prst="rect">
            <a:avLst/>
          </a:prstGeom>
        </p:spPr>
        <p:txBody>
          <a:bodyPr lIns="0" tIns="0" rIns="0" bIns="0">
            <a:normAutofit/>
          </a:bodyPr>
          <a:lstStyle/>
          <a:p>
            <a:pPr marL="1818271" lvl="0" indent="-1818271" algn="l">
              <a:spcBef>
                <a:spcPts val="700"/>
              </a:spcBef>
              <a:defRPr sz="1800"/>
            </a:pPr>
            <a:r>
              <a:rPr sz="3200">
                <a:solidFill>
                  <a:srgbClr val="646B86"/>
                </a:solidFill>
                <a:latin typeface="Footlight MT Light"/>
                <a:ea typeface="Footlight MT Light"/>
                <a:cs typeface="Footlight MT Light"/>
                <a:sym typeface="Footlight MT Light"/>
              </a:rPr>
              <a:t>80-90%</a:t>
            </a:r>
            <a:r>
              <a:rPr sz="3200">
                <a:latin typeface="Footlight MT Light"/>
                <a:ea typeface="Footlight MT Light"/>
                <a:cs typeface="Footlight MT Light"/>
                <a:sym typeface="Footlight MT Light"/>
              </a:rPr>
              <a:t> monoarticular</a:t>
            </a:r>
          </a:p>
          <a:p>
            <a:pPr marL="1818271" lvl="0" indent="-1818271" algn="l">
              <a:spcBef>
                <a:spcPts val="700"/>
              </a:spcBef>
              <a:defRPr sz="1800"/>
            </a:pPr>
            <a:r>
              <a:rPr sz="3200">
                <a:latin typeface="Footlight MT Light"/>
                <a:ea typeface="Footlight MT Light"/>
                <a:cs typeface="Footlight MT Light"/>
                <a:sym typeface="Footlight MT Light"/>
              </a:rPr>
              <a:t>Most develop from hematogenous spread</a:t>
            </a:r>
          </a:p>
          <a:p>
            <a:pPr marL="1818271" lvl="0" indent="-1818271" algn="l">
              <a:spcBef>
                <a:spcPts val="700"/>
              </a:spcBef>
              <a:defRPr sz="1800"/>
            </a:pPr>
            <a:r>
              <a:rPr sz="3200">
                <a:latin typeface="Footlight MT Light"/>
                <a:ea typeface="Footlight MT Light"/>
                <a:cs typeface="Footlight MT Light"/>
                <a:sym typeface="Footlight MT Light"/>
              </a:rPr>
              <a:t>Most common:</a:t>
            </a:r>
          </a:p>
          <a:p>
            <a:pPr marL="980703" lvl="1" indent="-706065" algn="l">
              <a:spcBef>
                <a:spcPts val="500"/>
              </a:spcBef>
              <a:buClr>
                <a:srgbClr val="CCB400"/>
              </a:buClr>
              <a:buFont typeface="Wingdings"/>
              <a:buChar char="❑"/>
              <a:defRPr sz="1800"/>
            </a:pPr>
            <a:r>
              <a:rPr sz="2400">
                <a:solidFill>
                  <a:srgbClr val="646B86"/>
                </a:solidFill>
                <a:latin typeface="Footlight MT Light"/>
                <a:ea typeface="Footlight MT Light"/>
                <a:cs typeface="Footlight MT Light"/>
                <a:sym typeface="Footlight MT Light"/>
              </a:rPr>
              <a:t>Gram positive aerobes (</a:t>
            </a:r>
            <a:r>
              <a:rPr sz="2400">
                <a:solidFill>
                  <a:srgbClr val="C00000"/>
                </a:solidFill>
                <a:latin typeface="Footlight MT Light"/>
                <a:ea typeface="Footlight MT Light"/>
                <a:cs typeface="Footlight MT Light"/>
                <a:sym typeface="Footlight MT Light"/>
              </a:rPr>
              <a:t>80%</a:t>
            </a:r>
            <a:r>
              <a:rPr sz="2400">
                <a:solidFill>
                  <a:srgbClr val="646B86"/>
                </a:solidFill>
                <a:latin typeface="Footlight MT Light"/>
                <a:ea typeface="Footlight MT Light"/>
                <a:cs typeface="Footlight MT Light"/>
                <a:sym typeface="Footlight MT Light"/>
              </a:rPr>
              <a:t>)</a:t>
            </a:r>
            <a:endParaRPr sz="2200">
              <a:solidFill>
                <a:srgbClr val="646B86"/>
              </a:solidFill>
            </a:endParaRPr>
          </a:p>
          <a:p>
            <a:pPr marL="980703" lvl="1" indent="-706065" algn="l">
              <a:spcBef>
                <a:spcPts val="500"/>
              </a:spcBef>
              <a:buClr>
                <a:srgbClr val="CCB400"/>
              </a:buClr>
              <a:buFont typeface="Wingdings"/>
              <a:buChar char="❑"/>
              <a:defRPr sz="1800"/>
            </a:pPr>
            <a:r>
              <a:rPr sz="2400">
                <a:solidFill>
                  <a:srgbClr val="646B86"/>
                </a:solidFill>
                <a:latin typeface="Footlight MT Light"/>
                <a:ea typeface="Footlight MT Light"/>
                <a:cs typeface="Footlight MT Light"/>
                <a:sym typeface="Footlight MT Light"/>
              </a:rPr>
              <a:t>Majority with Staph aureus (</a:t>
            </a:r>
            <a:r>
              <a:rPr sz="2400">
                <a:solidFill>
                  <a:srgbClr val="C00000"/>
                </a:solidFill>
                <a:latin typeface="Footlight MT Light"/>
                <a:ea typeface="Footlight MT Light"/>
                <a:cs typeface="Footlight MT Light"/>
                <a:sym typeface="Footlight MT Light"/>
              </a:rPr>
              <a:t>60%</a:t>
            </a:r>
            <a:r>
              <a:rPr sz="2400">
                <a:solidFill>
                  <a:srgbClr val="646B86"/>
                </a:solidFill>
                <a:latin typeface="Footlight MT Light"/>
                <a:ea typeface="Footlight MT Light"/>
                <a:cs typeface="Footlight MT Light"/>
                <a:sym typeface="Footlight MT Light"/>
              </a:rPr>
              <a:t>)</a:t>
            </a:r>
            <a:endParaRPr sz="2200">
              <a:solidFill>
                <a:srgbClr val="646B86"/>
              </a:solidFill>
            </a:endParaRPr>
          </a:p>
          <a:p>
            <a:pPr marL="980703" lvl="1" indent="-706065" algn="l">
              <a:spcBef>
                <a:spcPts val="500"/>
              </a:spcBef>
              <a:buClr>
                <a:srgbClr val="CCB400"/>
              </a:buClr>
              <a:buFont typeface="Wingdings"/>
              <a:buChar char="❑"/>
              <a:defRPr sz="1800"/>
            </a:pPr>
            <a:r>
              <a:rPr sz="2400">
                <a:solidFill>
                  <a:srgbClr val="646B86"/>
                </a:solidFill>
                <a:latin typeface="Footlight MT Light"/>
                <a:ea typeface="Footlight MT Light"/>
                <a:cs typeface="Footlight MT Light"/>
                <a:sym typeface="Footlight MT Light"/>
              </a:rPr>
              <a:t>Gram negative (</a:t>
            </a:r>
            <a:r>
              <a:rPr sz="2400">
                <a:solidFill>
                  <a:srgbClr val="C00000"/>
                </a:solidFill>
                <a:latin typeface="Footlight MT Light"/>
                <a:ea typeface="Footlight MT Light"/>
                <a:cs typeface="Footlight MT Light"/>
                <a:sym typeface="Footlight MT Light"/>
              </a:rPr>
              <a:t>18%</a:t>
            </a:r>
            <a:r>
              <a:rPr sz="2400">
                <a:solidFill>
                  <a:srgbClr val="646B86"/>
                </a:solidFill>
                <a:latin typeface="Footlight MT Light"/>
                <a:ea typeface="Footlight MT Light"/>
                <a:cs typeface="Footlight MT Light"/>
                <a:sym typeface="Footlight MT Light"/>
              </a:rPr>
              <a:t>)</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304" name="Shape 304"/>
          <p:cNvSpPr>
            <a:spLocks noGrp="1"/>
          </p:cNvSpPr>
          <p:nvPr>
            <p:ph type="sldNum" sz="quarter" idx="2"/>
          </p:nvPr>
        </p:nvSpPr>
        <p:spPr>
          <a:xfrm>
            <a:off x="4267200" y="5854508"/>
            <a:ext cx="609600" cy="313390"/>
          </a:xfrm>
          <a:prstGeom prst="rect">
            <a:avLst/>
          </a:prstGeom>
          <a:extLst>
            <a:ext uri="{C572A759-6A51-4108-AA02-DFA0A04FC94B}">
              <ma14:wrappingTextBoxFlag xmlns:ma14="http://schemas.microsoft.com/office/mac/drawingml/2011/main" xmlns="" val="1"/>
            </a:ext>
          </a:extLst>
        </p:spPr>
        <p:txBody>
          <a:bodyPr>
            <a:normAutofit lnSpcReduction="10000"/>
          </a:bodyPr>
          <a:lstStyle/>
          <a:p>
            <a:pPr lvl="0">
              <a:defRPr sz="1800">
                <a:solidFill>
                  <a:srgbClr val="000000"/>
                </a:solidFill>
              </a:defRPr>
            </a:pPr>
            <a:fld id="{86CB4B4D-7CA3-9044-876B-883B54F8677D}" type="slidenum">
              <a:rPr sz="1600">
                <a:solidFill>
                  <a:srgbClr val="FFFFFF"/>
                </a:solidFill>
              </a:rPr>
              <a:t>42</a:t>
            </a:fld>
            <a:endParaRPr sz="1600">
              <a:solidFill>
                <a:srgbClr val="FFFFFF"/>
              </a:solidFill>
            </a:endParaRPr>
          </a:p>
        </p:txBody>
      </p:sp>
      <p:pic>
        <p:nvPicPr>
          <p:cNvPr id="305" name="image10.jpeg"/>
          <p:cNvPicPr/>
          <p:nvPr/>
        </p:nvPicPr>
        <p:blipFill>
          <a:blip r:embed="rId2">
            <a:extLst/>
          </a:blip>
          <a:stretch>
            <a:fillRect/>
          </a:stretch>
        </p:blipFill>
        <p:spPr>
          <a:xfrm>
            <a:off x="2241832" y="439759"/>
            <a:ext cx="4660336" cy="5981657"/>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307" name="Shape 307"/>
          <p:cNvSpPr>
            <a:spLocks noGrp="1"/>
          </p:cNvSpPr>
          <p:nvPr>
            <p:ph type="title"/>
          </p:nvPr>
        </p:nvSpPr>
        <p:spPr>
          <a:xfrm>
            <a:off x="301625" y="228600"/>
            <a:ext cx="8534400" cy="758825"/>
          </a:xfrm>
          <a:prstGeom prst="rect">
            <a:avLst/>
          </a:prstGeom>
        </p:spPr>
        <p:txBody>
          <a:bodyPr lIns="0" tIns="0" rIns="0" bIns="0">
            <a:normAutofit/>
          </a:bodyPr>
          <a:lstStyle>
            <a:lvl1pPr>
              <a:defRPr sz="4000">
                <a:latin typeface="Monotype Corsiva"/>
                <a:ea typeface="Monotype Corsiva"/>
                <a:cs typeface="Monotype Corsiva"/>
                <a:sym typeface="Monotype Corsiva"/>
              </a:defRPr>
            </a:lvl1pPr>
          </a:lstStyle>
          <a:p>
            <a:pPr lvl="0">
              <a:defRPr sz="1800">
                <a:solidFill>
                  <a:srgbClr val="000000"/>
                </a:solidFill>
              </a:defRPr>
            </a:pPr>
            <a:r>
              <a:rPr sz="4000">
                <a:solidFill>
                  <a:srgbClr val="7B9899"/>
                </a:solidFill>
              </a:rPr>
              <a:t>Continue..</a:t>
            </a:r>
          </a:p>
        </p:txBody>
      </p:sp>
      <p:sp>
        <p:nvSpPr>
          <p:cNvPr id="308" name="Shape 308"/>
          <p:cNvSpPr>
            <a:spLocks noGrp="1"/>
          </p:cNvSpPr>
          <p:nvPr>
            <p:ph type="body" idx="1"/>
          </p:nvPr>
        </p:nvSpPr>
        <p:spPr>
          <a:xfrm>
            <a:off x="301624" y="1676400"/>
            <a:ext cx="8504240" cy="4572000"/>
          </a:xfrm>
          <a:prstGeom prst="rect">
            <a:avLst/>
          </a:prstGeom>
        </p:spPr>
        <p:txBody>
          <a:bodyPr lIns="0" tIns="0" rIns="0" bIns="0">
            <a:normAutofit/>
          </a:bodyPr>
          <a:lstStyle/>
          <a:p>
            <a:pPr marL="1818271" lvl="0" indent="-1818271" algn="l">
              <a:spcBef>
                <a:spcPts val="700"/>
              </a:spcBef>
              <a:buFont typeface="Wingdings"/>
              <a:buChar char="❖"/>
              <a:defRPr sz="1800"/>
            </a:pPr>
            <a:r>
              <a:rPr sz="3200">
                <a:latin typeface="Monotype Corsiva"/>
                <a:ea typeface="Monotype Corsiva"/>
                <a:cs typeface="Monotype Corsiva"/>
                <a:sym typeface="Monotype Corsiva"/>
              </a:rPr>
              <a:t>Pay attention to the following symptoms:</a:t>
            </a:r>
          </a:p>
          <a:p>
            <a:pPr marL="575313" lvl="0" indent="-575313" algn="l">
              <a:spcBef>
                <a:spcPts val="500"/>
              </a:spcBef>
              <a:buFont typeface="Wingdings"/>
              <a:buChar char="❑"/>
              <a:defRPr sz="1800"/>
            </a:pPr>
            <a:r>
              <a:rPr sz="2400">
                <a:solidFill>
                  <a:srgbClr val="646B86"/>
                </a:solidFill>
                <a:latin typeface="Footlight MT Light"/>
                <a:ea typeface="Footlight MT Light"/>
                <a:cs typeface="Footlight MT Light"/>
                <a:sym typeface="Footlight MT Light"/>
              </a:rPr>
              <a:t>Acuteness of onset of the joint pain</a:t>
            </a:r>
          </a:p>
          <a:p>
            <a:pPr marL="575313" lvl="0" indent="-575313" algn="l">
              <a:spcBef>
                <a:spcPts val="500"/>
              </a:spcBef>
              <a:buFont typeface="Wingdings"/>
              <a:buChar char="❑"/>
              <a:defRPr sz="1800"/>
            </a:pPr>
            <a:r>
              <a:rPr sz="2400">
                <a:solidFill>
                  <a:srgbClr val="646B86"/>
                </a:solidFill>
                <a:latin typeface="Footlight MT Light"/>
                <a:ea typeface="Footlight MT Light"/>
                <a:cs typeface="Footlight MT Light"/>
                <a:sym typeface="Footlight MT Light"/>
              </a:rPr>
              <a:t>Whether the pain is superimposed on chronic pain</a:t>
            </a:r>
          </a:p>
          <a:p>
            <a:pPr marL="575313" lvl="0" indent="-575313" algn="l">
              <a:spcBef>
                <a:spcPts val="500"/>
              </a:spcBef>
              <a:buFont typeface="Wingdings"/>
              <a:buChar char="❑"/>
              <a:defRPr sz="1800"/>
            </a:pPr>
            <a:r>
              <a:rPr sz="2400">
                <a:solidFill>
                  <a:srgbClr val="646B86"/>
                </a:solidFill>
                <a:latin typeface="Footlight MT Light"/>
                <a:ea typeface="Footlight MT Light"/>
                <a:cs typeface="Footlight MT Light"/>
                <a:sym typeface="Footlight MT Light"/>
              </a:rPr>
              <a:t>Previous history of joint disease or trauma.</a:t>
            </a:r>
          </a:p>
          <a:p>
            <a:pPr marL="575313" lvl="0" indent="-575313" algn="l">
              <a:spcBef>
                <a:spcPts val="500"/>
              </a:spcBef>
              <a:buFont typeface="Wingdings"/>
              <a:buChar char="❑"/>
              <a:defRPr sz="1800"/>
            </a:pPr>
            <a:r>
              <a:rPr sz="2400">
                <a:solidFill>
                  <a:srgbClr val="646B86"/>
                </a:solidFill>
                <a:latin typeface="Footlight MT Light"/>
                <a:ea typeface="Footlight MT Light"/>
                <a:cs typeface="Footlight MT Light"/>
                <a:sym typeface="Footlight MT Light"/>
              </a:rPr>
              <a:t>Whether the process is monoarticular or polyarticular and which joints are involved</a:t>
            </a:r>
          </a:p>
          <a:p>
            <a:pPr marL="575313" lvl="0" indent="-575313" algn="l">
              <a:spcBef>
                <a:spcPts val="500"/>
              </a:spcBef>
              <a:buFont typeface="Wingdings"/>
              <a:buChar char="❑"/>
              <a:defRPr sz="1800"/>
            </a:pPr>
            <a:r>
              <a:rPr sz="2400">
                <a:solidFill>
                  <a:srgbClr val="646B86"/>
                </a:solidFill>
                <a:latin typeface="Footlight MT Light"/>
                <a:ea typeface="Footlight MT Light"/>
                <a:cs typeface="Footlight MT Light"/>
                <a:sym typeface="Footlight MT Light"/>
              </a:rPr>
              <a:t>The presence of extra-articular symptoms</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310" name="Shape 310"/>
          <p:cNvSpPr>
            <a:spLocks noGrp="1"/>
          </p:cNvSpPr>
          <p:nvPr>
            <p:ph type="title"/>
          </p:nvPr>
        </p:nvSpPr>
        <p:spPr>
          <a:xfrm>
            <a:off x="457200" y="228599"/>
            <a:ext cx="8229600" cy="735017"/>
          </a:xfrm>
          <a:prstGeom prst="rect">
            <a:avLst/>
          </a:prstGeom>
        </p:spPr>
        <p:txBody>
          <a:bodyPr lIns="0" tIns="0" rIns="0" bIns="0">
            <a:normAutofit/>
          </a:bodyPr>
          <a:lstStyle>
            <a:lvl1pPr>
              <a:defRPr sz="4000">
                <a:latin typeface="Monotype Corsiva"/>
                <a:ea typeface="Monotype Corsiva"/>
                <a:cs typeface="Monotype Corsiva"/>
                <a:sym typeface="Monotype Corsiva"/>
              </a:defRPr>
            </a:lvl1pPr>
          </a:lstStyle>
          <a:p>
            <a:pPr lvl="0">
              <a:defRPr sz="1800">
                <a:solidFill>
                  <a:srgbClr val="000000"/>
                </a:solidFill>
              </a:defRPr>
            </a:pPr>
            <a:r>
              <a:rPr sz="4000">
                <a:solidFill>
                  <a:srgbClr val="7B9899"/>
                </a:solidFill>
              </a:rPr>
              <a:t>History continue..</a:t>
            </a:r>
          </a:p>
        </p:txBody>
      </p:sp>
      <p:sp>
        <p:nvSpPr>
          <p:cNvPr id="311" name="Shape 311"/>
          <p:cNvSpPr>
            <a:spLocks noGrp="1"/>
          </p:cNvSpPr>
          <p:nvPr>
            <p:ph type="body" idx="1"/>
          </p:nvPr>
        </p:nvSpPr>
        <p:spPr>
          <a:xfrm>
            <a:off x="107950" y="1290637"/>
            <a:ext cx="8785225" cy="1223964"/>
          </a:xfrm>
          <a:prstGeom prst="rect">
            <a:avLst/>
          </a:prstGeom>
        </p:spPr>
        <p:txBody>
          <a:bodyPr lIns="0" tIns="0" rIns="0" bIns="0">
            <a:normAutofit/>
          </a:bodyPr>
          <a:lstStyle/>
          <a:p>
            <a:pPr marL="575313" lvl="0" indent="-575313" algn="l">
              <a:spcBef>
                <a:spcPts val="500"/>
              </a:spcBef>
              <a:buFont typeface="Wingdings"/>
              <a:buChar char="❖"/>
              <a:defRPr sz="1800"/>
            </a:pPr>
            <a:r>
              <a:rPr sz="2400">
                <a:latin typeface="Footlight MT Light"/>
                <a:ea typeface="Footlight MT Light"/>
                <a:cs typeface="Footlight MT Light"/>
                <a:sym typeface="Footlight MT Light"/>
              </a:rPr>
              <a:t>Patients presenting with </a:t>
            </a:r>
            <a:r>
              <a:rPr sz="2400">
                <a:solidFill>
                  <a:srgbClr val="C00000"/>
                </a:solidFill>
                <a:latin typeface="Footlight MT Light"/>
                <a:ea typeface="Footlight MT Light"/>
                <a:cs typeface="Footlight MT Light"/>
                <a:sym typeface="Footlight MT Light"/>
              </a:rPr>
              <a:t>acute joint swelling</a:t>
            </a:r>
            <a:r>
              <a:rPr sz="2400">
                <a:latin typeface="Footlight MT Light"/>
                <a:ea typeface="Footlight MT Light"/>
                <a:cs typeface="Footlight MT Light"/>
                <a:sym typeface="Footlight MT Light"/>
              </a:rPr>
              <a:t>, </a:t>
            </a:r>
            <a:r>
              <a:rPr sz="2400">
                <a:solidFill>
                  <a:srgbClr val="C00000"/>
                </a:solidFill>
                <a:latin typeface="Footlight MT Light"/>
                <a:ea typeface="Footlight MT Light"/>
                <a:cs typeface="Footlight MT Light"/>
                <a:sym typeface="Footlight MT Light"/>
              </a:rPr>
              <a:t>pain</a:t>
            </a:r>
            <a:r>
              <a:rPr sz="2400">
                <a:latin typeface="Footlight MT Light"/>
                <a:ea typeface="Footlight MT Light"/>
                <a:cs typeface="Footlight MT Light"/>
                <a:sym typeface="Footlight MT Light"/>
              </a:rPr>
              <a:t>, </a:t>
            </a:r>
            <a:r>
              <a:rPr sz="2400">
                <a:solidFill>
                  <a:srgbClr val="C00000"/>
                </a:solidFill>
                <a:latin typeface="Footlight MT Light"/>
                <a:ea typeface="Footlight MT Light"/>
                <a:cs typeface="Footlight MT Light"/>
                <a:sym typeface="Footlight MT Light"/>
              </a:rPr>
              <a:t>erythema</a:t>
            </a:r>
            <a:r>
              <a:rPr sz="2400">
                <a:latin typeface="Footlight MT Light"/>
                <a:ea typeface="Footlight MT Light"/>
                <a:cs typeface="Footlight MT Light"/>
                <a:sym typeface="Footlight MT Light"/>
              </a:rPr>
              <a:t>, </a:t>
            </a:r>
            <a:r>
              <a:rPr sz="2400">
                <a:solidFill>
                  <a:srgbClr val="C00000"/>
                </a:solidFill>
                <a:latin typeface="Footlight MT Light"/>
                <a:ea typeface="Footlight MT Light"/>
                <a:cs typeface="Footlight MT Light"/>
                <a:sym typeface="Footlight MT Light"/>
              </a:rPr>
              <a:t>warmth</a:t>
            </a:r>
            <a:r>
              <a:rPr sz="2400">
                <a:latin typeface="Footlight MT Light"/>
                <a:ea typeface="Footlight MT Light"/>
                <a:cs typeface="Footlight MT Light"/>
                <a:sym typeface="Footlight MT Light"/>
              </a:rPr>
              <a:t>, and </a:t>
            </a:r>
            <a:r>
              <a:rPr sz="2400">
                <a:solidFill>
                  <a:srgbClr val="C00000"/>
                </a:solidFill>
                <a:latin typeface="Footlight MT Light"/>
                <a:ea typeface="Footlight MT Light"/>
                <a:cs typeface="Footlight MT Light"/>
                <a:sym typeface="Footlight MT Light"/>
              </a:rPr>
              <a:t>joint immobility </a:t>
            </a:r>
            <a:r>
              <a:rPr sz="2400">
                <a:latin typeface="Footlight MT Light"/>
                <a:ea typeface="Footlight MT Light"/>
                <a:cs typeface="Footlight MT Light"/>
                <a:sym typeface="Footlight MT Light"/>
              </a:rPr>
              <a:t>should be screened for risk factors associated with septic arthritis. </a:t>
            </a:r>
          </a:p>
        </p:txBody>
      </p:sp>
      <p:pic>
        <p:nvPicPr>
          <p:cNvPr id="312" name="image4.png" descr="C:\Users\win\Desktop\1.PNG"/>
          <p:cNvPicPr/>
          <p:nvPr/>
        </p:nvPicPr>
        <p:blipFill>
          <a:blip r:embed="rId2">
            <a:extLst/>
          </a:blip>
          <a:stretch>
            <a:fillRect/>
          </a:stretch>
        </p:blipFill>
        <p:spPr>
          <a:xfrm>
            <a:off x="179387" y="2492375"/>
            <a:ext cx="4248152" cy="4176713"/>
          </a:xfrm>
          <a:prstGeom prst="rect">
            <a:avLst/>
          </a:prstGeom>
          <a:ln w="6350" cap="sq">
            <a:solidFill/>
            <a:miter/>
          </a:ln>
          <a:effectLst>
            <a:outerShdw blurRad="63500" dist="50800" dir="2700000" rotWithShape="0">
              <a:srgbClr val="000000">
                <a:alpha val="40000"/>
              </a:srgbClr>
            </a:outerShdw>
          </a:effectLst>
        </p:spPr>
      </p:pic>
      <p:pic>
        <p:nvPicPr>
          <p:cNvPr id="313" name="image5.png" descr="C:\Users\win\Desktop\2.PNG"/>
          <p:cNvPicPr/>
          <p:nvPr/>
        </p:nvPicPr>
        <p:blipFill>
          <a:blip r:embed="rId3">
            <a:extLst/>
          </a:blip>
          <a:stretch>
            <a:fillRect/>
          </a:stretch>
        </p:blipFill>
        <p:spPr>
          <a:xfrm>
            <a:off x="4643437" y="2492375"/>
            <a:ext cx="4321179" cy="4176713"/>
          </a:xfrm>
          <a:prstGeom prst="rect">
            <a:avLst/>
          </a:prstGeom>
          <a:ln w="6350" cap="sq">
            <a:solidFill/>
            <a:miter/>
          </a:ln>
          <a:effectLst>
            <a:outerShdw blurRad="63500" dist="50800" dir="2700000" rotWithShape="0">
              <a:srgbClr val="000000">
                <a:alpha val="40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312"/>
                                        </p:tgtEl>
                                        <p:attrNameLst>
                                          <p:attrName>style.visibility</p:attrName>
                                        </p:attrNameLst>
                                      </p:cBhvr>
                                      <p:to>
                                        <p:strVal val="visible"/>
                                      </p:to>
                                    </p:set>
                                    <p:anim calcmode="lin" valueType="num">
                                      <p:cBhvr>
                                        <p:cTn id="7" dur="500" fill="hold"/>
                                        <p:tgtEl>
                                          <p:spTgt spid="312"/>
                                        </p:tgtEl>
                                        <p:attrNameLst>
                                          <p:attrName>ppt_x</p:attrName>
                                        </p:attrNameLst>
                                      </p:cBhvr>
                                      <p:tavLst>
                                        <p:tav tm="0">
                                          <p:val>
                                            <p:strVal val="#ppt_x"/>
                                          </p:val>
                                        </p:tav>
                                        <p:tav tm="100000">
                                          <p:val>
                                            <p:strVal val="#ppt_x"/>
                                          </p:val>
                                        </p:tav>
                                      </p:tavLst>
                                    </p:anim>
                                    <p:anim calcmode="lin" valueType="num">
                                      <p:cBhvr>
                                        <p:cTn id="8" dur="500" fill="hold"/>
                                        <p:tgtEl>
                                          <p:spTgt spid="3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2" nodeType="afterEffect">
                                  <p:stCondLst>
                                    <p:cond delay="0"/>
                                  </p:stCondLst>
                                  <p:iterate>
                                    <p:tmAbs val="0"/>
                                  </p:iterate>
                                  <p:childTnLst>
                                    <p:set>
                                      <p:cBhvr>
                                        <p:cTn id="11" fill="hold"/>
                                        <p:tgtEl>
                                          <p:spTgt spid="313"/>
                                        </p:tgtEl>
                                        <p:attrNameLst>
                                          <p:attrName>style.visibility</p:attrName>
                                        </p:attrNameLst>
                                      </p:cBhvr>
                                      <p:to>
                                        <p:strVal val="visible"/>
                                      </p:to>
                                    </p:set>
                                    <p:anim calcmode="lin" valueType="num">
                                      <p:cBhvr>
                                        <p:cTn id="12" dur="500" fill="hold"/>
                                        <p:tgtEl>
                                          <p:spTgt spid="313"/>
                                        </p:tgtEl>
                                        <p:attrNameLst>
                                          <p:attrName>ppt_x</p:attrName>
                                        </p:attrNameLst>
                                      </p:cBhvr>
                                      <p:tavLst>
                                        <p:tav tm="0">
                                          <p:val>
                                            <p:strVal val="#ppt_x"/>
                                          </p:val>
                                        </p:tav>
                                        <p:tav tm="100000">
                                          <p:val>
                                            <p:strVal val="#ppt_x"/>
                                          </p:val>
                                        </p:tav>
                                      </p:tavLst>
                                    </p:anim>
                                    <p:anim calcmode="lin" valueType="num">
                                      <p:cBhvr>
                                        <p:cTn id="13" dur="500" fill="hold"/>
                                        <p:tgtEl>
                                          <p:spTgt spid="3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 grpId="1" animBg="1" advAuto="0"/>
      <p:bldP spid="313" grpId="2"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315" name="Shape 315"/>
          <p:cNvSpPr>
            <a:spLocks noGrp="1"/>
          </p:cNvSpPr>
          <p:nvPr>
            <p:ph type="title"/>
          </p:nvPr>
        </p:nvSpPr>
        <p:spPr>
          <a:xfrm>
            <a:off x="457200" y="255585"/>
            <a:ext cx="8229600" cy="735019"/>
          </a:xfrm>
          <a:prstGeom prst="rect">
            <a:avLst/>
          </a:prstGeom>
        </p:spPr>
        <p:txBody>
          <a:bodyPr lIns="0" tIns="0" rIns="0" bIns="0">
            <a:normAutofit/>
          </a:bodyPr>
          <a:lstStyle>
            <a:lvl1pPr>
              <a:defRPr sz="4000">
                <a:latin typeface="Monotype Corsiva"/>
                <a:ea typeface="Monotype Corsiva"/>
                <a:cs typeface="Monotype Corsiva"/>
                <a:sym typeface="Monotype Corsiva"/>
              </a:defRPr>
            </a:lvl1pPr>
          </a:lstStyle>
          <a:p>
            <a:pPr lvl="0">
              <a:defRPr sz="1800">
                <a:solidFill>
                  <a:srgbClr val="000000"/>
                </a:solidFill>
              </a:defRPr>
            </a:pPr>
            <a:r>
              <a:rPr sz="4000">
                <a:solidFill>
                  <a:srgbClr val="7B9899"/>
                </a:solidFill>
              </a:rPr>
              <a:t>Septic Arthritis</a:t>
            </a:r>
          </a:p>
        </p:txBody>
      </p:sp>
      <p:sp>
        <p:nvSpPr>
          <p:cNvPr id="316" name="Shape 316"/>
          <p:cNvSpPr>
            <a:spLocks noGrp="1"/>
          </p:cNvSpPr>
          <p:nvPr>
            <p:ph type="body" idx="1"/>
          </p:nvPr>
        </p:nvSpPr>
        <p:spPr>
          <a:xfrm>
            <a:off x="250824" y="1752599"/>
            <a:ext cx="8713790" cy="4648201"/>
          </a:xfrm>
          <a:prstGeom prst="rect">
            <a:avLst/>
          </a:prstGeom>
        </p:spPr>
        <p:txBody>
          <a:bodyPr lIns="0" tIns="0" rIns="0" bIns="0">
            <a:normAutofit fontScale="92500" lnSpcReduction="10000"/>
          </a:bodyPr>
          <a:lstStyle/>
          <a:p>
            <a:pPr marL="575313" lvl="0" indent="-575313" algn="l">
              <a:spcBef>
                <a:spcPts val="500"/>
              </a:spcBef>
              <a:buFont typeface="Wingdings"/>
              <a:buChar char="❖"/>
              <a:defRPr sz="1800"/>
            </a:pPr>
            <a:r>
              <a:rPr sz="2400" dirty="0">
                <a:latin typeface="Footlight MT Light"/>
                <a:ea typeface="Footlight MT Light"/>
                <a:cs typeface="Footlight MT Light"/>
                <a:sym typeface="Footlight MT Light"/>
              </a:rPr>
              <a:t>The most commonly involved joint in septic arthritis is the knee (</a:t>
            </a:r>
            <a:r>
              <a:rPr sz="2400" dirty="0">
                <a:solidFill>
                  <a:srgbClr val="C00000"/>
                </a:solidFill>
                <a:latin typeface="Footlight MT Light"/>
                <a:ea typeface="Footlight MT Light"/>
                <a:cs typeface="Footlight MT Light"/>
                <a:sym typeface="Footlight MT Light"/>
              </a:rPr>
              <a:t>50% of cases</a:t>
            </a:r>
            <a:r>
              <a:rPr sz="2400" dirty="0">
                <a:latin typeface="Footlight MT Light"/>
                <a:ea typeface="Footlight MT Light"/>
                <a:cs typeface="Footlight MT Light"/>
                <a:sym typeface="Footlight MT Light"/>
              </a:rPr>
              <a:t>).</a:t>
            </a:r>
            <a:r>
              <a:rPr dirty="0"/>
              <a:t> </a:t>
            </a:r>
            <a:r>
              <a:rPr sz="1600" dirty="0">
                <a:solidFill>
                  <a:srgbClr val="C00000"/>
                </a:solidFill>
                <a:latin typeface="Footlight MT Light"/>
                <a:ea typeface="Footlight MT Light"/>
                <a:cs typeface="Footlight MT Light"/>
                <a:sym typeface="Footlight MT Light"/>
              </a:rPr>
              <a:t>[4]</a:t>
            </a:r>
            <a:endParaRPr sz="2400" dirty="0">
              <a:latin typeface="Footlight MT Light"/>
              <a:ea typeface="Footlight MT Light"/>
              <a:cs typeface="Footlight MT Light"/>
              <a:sym typeface="Footlight MT Light"/>
            </a:endParaRPr>
          </a:p>
          <a:p>
            <a:pPr lvl="0" algn="l">
              <a:spcBef>
                <a:spcPts val="500"/>
              </a:spcBef>
              <a:buFont typeface="Wingdings"/>
              <a:buChar char="❖"/>
              <a:defRPr sz="1800"/>
            </a:pPr>
            <a:endParaRPr sz="2400" dirty="0">
              <a:latin typeface="Footlight MT Light"/>
              <a:ea typeface="Footlight MT Light"/>
              <a:cs typeface="Footlight MT Light"/>
              <a:sym typeface="Footlight MT Light"/>
            </a:endParaRPr>
          </a:p>
          <a:p>
            <a:pPr marL="647228" lvl="0" indent="-647228" algn="l">
              <a:spcBef>
                <a:spcPts val="500"/>
              </a:spcBef>
              <a:buFont typeface="Wingdings"/>
              <a:buChar char="❖"/>
              <a:defRPr sz="1800"/>
            </a:pPr>
            <a:r>
              <a:rPr sz="2400" dirty="0">
                <a:latin typeface="Footlight MT Light"/>
                <a:ea typeface="Footlight MT Light"/>
                <a:cs typeface="Footlight MT Light"/>
                <a:sym typeface="Footlight MT Light"/>
              </a:rPr>
              <a:t> A classic presentation for septic arthritis is a febrile patient who has rigors, an increased leukocyte count, and elevated sedimentation rate. However, none of these is highly sensitive or specific for septic arthritis. In one series, only 40% to 60% of patients with septic arthritis were febrile, only 25% to 60% had an elevated leukocyte count, and only 60% to 80% had a sedimentation rate greater than 50 mm/hr.</a:t>
            </a:r>
            <a:r>
              <a:rPr dirty="0"/>
              <a:t> </a:t>
            </a:r>
            <a:r>
              <a:rPr sz="1600" dirty="0">
                <a:solidFill>
                  <a:srgbClr val="C00000"/>
                </a:solidFill>
                <a:latin typeface="Footlight MT Light"/>
                <a:ea typeface="Footlight MT Light"/>
                <a:cs typeface="Footlight MT Light"/>
                <a:sym typeface="Footlight MT Light"/>
              </a:rPr>
              <a:t>[5]</a:t>
            </a:r>
            <a:endParaRPr sz="2400" dirty="0">
              <a:latin typeface="Footlight MT Light"/>
              <a:ea typeface="Footlight MT Light"/>
              <a:cs typeface="Footlight MT Light"/>
              <a:sym typeface="Footlight MT Light"/>
            </a:endParaRPr>
          </a:p>
          <a:p>
            <a:pPr lvl="0" algn="l">
              <a:spcBef>
                <a:spcPts val="500"/>
              </a:spcBef>
              <a:buFont typeface="Wingdings"/>
              <a:buChar char="❖"/>
              <a:defRPr sz="1800"/>
            </a:pPr>
            <a:endParaRPr sz="2400" dirty="0">
              <a:latin typeface="Footlight MT Light"/>
              <a:ea typeface="Footlight MT Light"/>
              <a:cs typeface="Footlight MT Light"/>
              <a:sym typeface="Footlight MT Light"/>
            </a:endParaRPr>
          </a:p>
          <a:p>
            <a:pPr marL="575313" lvl="0" indent="-575313" algn="l">
              <a:spcBef>
                <a:spcPts val="500"/>
              </a:spcBef>
              <a:buFont typeface="Wingdings"/>
              <a:buChar char="❖"/>
              <a:defRPr sz="1800"/>
            </a:pPr>
            <a:r>
              <a:rPr sz="2400" dirty="0">
                <a:latin typeface="Footlight MT Light"/>
                <a:ea typeface="Footlight MT Light"/>
                <a:cs typeface="Footlight MT Light"/>
                <a:sym typeface="Footlight MT Light"/>
              </a:rPr>
              <a:t>Signs and symptoms of infection may be muted in elderly, those who are immunocompromised (especially those with rheumatoid arthritis) and who abuse intravenous drugs.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1" nodeType="afterEffect">
                                  <p:stCondLst>
                                    <p:cond delay="0"/>
                                  </p:stCondLst>
                                  <p:iterate>
                                    <p:tmAbs val="0"/>
                                  </p:iterate>
                                  <p:childTnLst>
                                    <p:set>
                                      <p:cBhvr>
                                        <p:cTn id="6" fill="hold"/>
                                        <p:tgtEl>
                                          <p:spTgt spid="316">
                                            <p:txEl>
                                              <p:pRg st="1" end="1"/>
                                            </p:txEl>
                                          </p:spTgt>
                                        </p:tgtEl>
                                        <p:attrNameLst>
                                          <p:attrName>style.visibility</p:attrName>
                                        </p:attrNameLst>
                                      </p:cBhvr>
                                      <p:to>
                                        <p:strVal val="visible"/>
                                      </p:to>
                                    </p:set>
                                    <p:animEffect transition="in" filter="box(in)">
                                      <p:cBhvr>
                                        <p:cTn id="7" dur="500"/>
                                        <p:tgtEl>
                                          <p:spTgt spid="316">
                                            <p:txEl>
                                              <p:pRg st="1" end="1"/>
                                            </p:txEl>
                                          </p:spTgt>
                                        </p:tgtEl>
                                      </p:cBhvr>
                                    </p:animEffect>
                                  </p:childTnLst>
                                </p:cTn>
                              </p:par>
                            </p:childTnLst>
                          </p:cTn>
                        </p:par>
                        <p:par>
                          <p:cTn id="8" fill="hold">
                            <p:stCondLst>
                              <p:cond delay="500"/>
                            </p:stCondLst>
                            <p:childTnLst>
                              <p:par>
                                <p:cTn id="9" presetID="4" presetClass="entr" presetSubtype="16" fill="hold" grpId="1" nodeType="afterEffect">
                                  <p:stCondLst>
                                    <p:cond delay="0"/>
                                  </p:stCondLst>
                                  <p:iterate>
                                    <p:tmAbs val="0"/>
                                  </p:iterate>
                                  <p:childTnLst>
                                    <p:set>
                                      <p:cBhvr>
                                        <p:cTn id="10" fill="hold"/>
                                        <p:tgtEl>
                                          <p:spTgt spid="316">
                                            <p:txEl>
                                              <p:pRg st="2" end="2"/>
                                            </p:txEl>
                                          </p:spTgt>
                                        </p:tgtEl>
                                        <p:attrNameLst>
                                          <p:attrName>style.visibility</p:attrName>
                                        </p:attrNameLst>
                                      </p:cBhvr>
                                      <p:to>
                                        <p:strVal val="visible"/>
                                      </p:to>
                                    </p:set>
                                    <p:animEffect transition="in" filter="box(in)">
                                      <p:cBhvr>
                                        <p:cTn id="11" dur="500"/>
                                        <p:tgtEl>
                                          <p:spTgt spid="316">
                                            <p:txEl>
                                              <p:pRg st="2" end="2"/>
                                            </p:txEl>
                                          </p:spTgt>
                                        </p:tgtEl>
                                      </p:cBhvr>
                                    </p:animEffect>
                                  </p:childTnLst>
                                </p:cTn>
                              </p:par>
                            </p:childTnLst>
                          </p:cTn>
                        </p:par>
                        <p:par>
                          <p:cTn id="12" fill="hold">
                            <p:stCondLst>
                              <p:cond delay="1000"/>
                            </p:stCondLst>
                            <p:childTnLst>
                              <p:par>
                                <p:cTn id="13" presetID="4" presetClass="entr" presetSubtype="16" fill="hold" grpId="1" nodeType="afterEffect">
                                  <p:stCondLst>
                                    <p:cond delay="0"/>
                                  </p:stCondLst>
                                  <p:iterate>
                                    <p:tmAbs val="0"/>
                                  </p:iterate>
                                  <p:childTnLst>
                                    <p:set>
                                      <p:cBhvr>
                                        <p:cTn id="14" fill="hold"/>
                                        <p:tgtEl>
                                          <p:spTgt spid="316">
                                            <p:txEl>
                                              <p:pRg st="3" end="3"/>
                                            </p:txEl>
                                          </p:spTgt>
                                        </p:tgtEl>
                                        <p:attrNameLst>
                                          <p:attrName>style.visibility</p:attrName>
                                        </p:attrNameLst>
                                      </p:cBhvr>
                                      <p:to>
                                        <p:strVal val="visible"/>
                                      </p:to>
                                    </p:set>
                                    <p:animEffect transition="in" filter="box(in)">
                                      <p:cBhvr>
                                        <p:cTn id="15" dur="500"/>
                                        <p:tgtEl>
                                          <p:spTgt spid="316">
                                            <p:txEl>
                                              <p:pRg st="3" end="3"/>
                                            </p:txEl>
                                          </p:spTgt>
                                        </p:tgtEl>
                                      </p:cBhvr>
                                    </p:animEffect>
                                  </p:childTnLst>
                                </p:cTn>
                              </p:par>
                            </p:childTnLst>
                          </p:cTn>
                        </p:par>
                        <p:par>
                          <p:cTn id="16" fill="hold">
                            <p:stCondLst>
                              <p:cond delay="1500"/>
                            </p:stCondLst>
                            <p:childTnLst>
                              <p:par>
                                <p:cTn id="17" presetID="4" presetClass="entr" presetSubtype="16" fill="hold" grpId="1" nodeType="afterEffect">
                                  <p:stCondLst>
                                    <p:cond delay="0"/>
                                  </p:stCondLst>
                                  <p:iterate>
                                    <p:tmAbs val="0"/>
                                  </p:iterate>
                                  <p:childTnLst>
                                    <p:set>
                                      <p:cBhvr>
                                        <p:cTn id="18" fill="hold"/>
                                        <p:tgtEl>
                                          <p:spTgt spid="316">
                                            <p:txEl>
                                              <p:pRg st="4" end="4"/>
                                            </p:txEl>
                                          </p:spTgt>
                                        </p:tgtEl>
                                        <p:attrNameLst>
                                          <p:attrName>style.visibility</p:attrName>
                                        </p:attrNameLst>
                                      </p:cBhvr>
                                      <p:to>
                                        <p:strVal val="visible"/>
                                      </p:to>
                                    </p:set>
                                    <p:animEffect transition="in" filter="box(in)">
                                      <p:cBhvr>
                                        <p:cTn id="19" dur="500"/>
                                        <p:tgtEl>
                                          <p:spTgt spid="3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 grpId="1" build="p" bldLvl="5"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318" name="Shape 318"/>
          <p:cNvSpPr>
            <a:spLocks noGrp="1"/>
          </p:cNvSpPr>
          <p:nvPr>
            <p:ph type="title"/>
          </p:nvPr>
        </p:nvSpPr>
        <p:spPr>
          <a:xfrm>
            <a:off x="457200" y="-152400"/>
            <a:ext cx="8229600" cy="1143000"/>
          </a:xfrm>
          <a:prstGeom prst="rect">
            <a:avLst/>
          </a:prstGeom>
        </p:spPr>
        <p:txBody>
          <a:bodyPr lIns="0" tIns="0" rIns="0" bIns="0">
            <a:normAutofit/>
          </a:bodyPr>
          <a:lstStyle>
            <a:lvl1pPr>
              <a:defRPr sz="4000">
                <a:latin typeface="Monotype Corsiva"/>
                <a:ea typeface="Monotype Corsiva"/>
                <a:cs typeface="Monotype Corsiva"/>
                <a:sym typeface="Monotype Corsiva"/>
              </a:defRPr>
            </a:lvl1pPr>
          </a:lstStyle>
          <a:p>
            <a:pPr lvl="0">
              <a:defRPr sz="1800">
                <a:solidFill>
                  <a:srgbClr val="000000"/>
                </a:solidFill>
              </a:defRPr>
            </a:pPr>
            <a:r>
              <a:rPr sz="4000">
                <a:solidFill>
                  <a:srgbClr val="7B9899"/>
                </a:solidFill>
              </a:rPr>
              <a:t>Investigations </a:t>
            </a:r>
          </a:p>
        </p:txBody>
      </p:sp>
      <p:sp>
        <p:nvSpPr>
          <p:cNvPr id="319" name="Shape 319"/>
          <p:cNvSpPr>
            <a:spLocks noGrp="1"/>
          </p:cNvSpPr>
          <p:nvPr>
            <p:ph type="body" idx="1"/>
          </p:nvPr>
        </p:nvSpPr>
        <p:spPr>
          <a:xfrm>
            <a:off x="381000" y="1538287"/>
            <a:ext cx="8229600" cy="5472113"/>
          </a:xfrm>
          <a:prstGeom prst="rect">
            <a:avLst/>
          </a:prstGeom>
        </p:spPr>
        <p:txBody>
          <a:bodyPr lIns="0" tIns="0" rIns="0" bIns="0">
            <a:normAutofit/>
          </a:bodyPr>
          <a:lstStyle/>
          <a:p>
            <a:pPr marL="921542" lvl="0" indent="-921542" algn="l">
              <a:buFont typeface="Wingdings"/>
              <a:buChar char="❖"/>
              <a:defRPr sz="1800"/>
            </a:pPr>
            <a:r>
              <a:rPr sz="2700">
                <a:solidFill>
                  <a:srgbClr val="A9432B"/>
                </a:solidFill>
                <a:latin typeface="Footlight MT Light"/>
                <a:ea typeface="Footlight MT Light"/>
                <a:cs typeface="Footlight MT Light"/>
                <a:sym typeface="Footlight MT Light"/>
              </a:rPr>
              <a:t>Joint Fluid Analysis and Culture :</a:t>
            </a:r>
            <a:endParaRPr>
              <a:solidFill>
                <a:srgbClr val="A9432B"/>
              </a:solidFill>
              <a:latin typeface="Footlight MT Light"/>
              <a:ea typeface="Footlight MT Light"/>
              <a:cs typeface="Footlight MT Light"/>
              <a:sym typeface="Footlight MT Light"/>
            </a:endParaRPr>
          </a:p>
          <a:p>
            <a:pPr lvl="0" algn="l">
              <a:defRPr sz="1800"/>
            </a:pPr>
            <a:endParaRPr>
              <a:latin typeface="Footlight MT Light"/>
              <a:ea typeface="Footlight MT Light"/>
              <a:cs typeface="Footlight MT Light"/>
              <a:sym typeface="Footlight MT Light"/>
            </a:endParaRPr>
          </a:p>
          <a:p>
            <a:pPr marL="575313" lvl="0" indent="-575313" algn="l">
              <a:spcBef>
                <a:spcPts val="500"/>
              </a:spcBef>
              <a:buFont typeface="Wingdings"/>
              <a:buChar char="❑"/>
              <a:defRPr sz="1800"/>
            </a:pPr>
            <a:r>
              <a:rPr sz="2400">
                <a:latin typeface="Footlight MT Light"/>
                <a:ea typeface="Footlight MT Light"/>
                <a:cs typeface="Footlight MT Light"/>
                <a:sym typeface="Footlight MT Light"/>
              </a:rPr>
              <a:t>Normal synovial fluid is clear and colorless.</a:t>
            </a:r>
          </a:p>
          <a:p>
            <a:pPr marL="575313" lvl="0" indent="-575313" algn="l">
              <a:spcBef>
                <a:spcPts val="500"/>
              </a:spcBef>
              <a:buFont typeface="Wingdings"/>
              <a:buChar char="❑"/>
              <a:defRPr sz="1800"/>
            </a:pPr>
            <a:r>
              <a:rPr sz="2400">
                <a:latin typeface="Footlight MT Light"/>
                <a:ea typeface="Footlight MT Light"/>
                <a:cs typeface="Footlight MT Light"/>
                <a:sym typeface="Footlight MT Light"/>
              </a:rPr>
              <a:t>Culture results in patients with nongonococcal septic arthritis are almost always positive. Cultures of the joint fluid in gonococcal infections yield positive results in only about </a:t>
            </a:r>
            <a:r>
              <a:rPr sz="2400">
                <a:solidFill>
                  <a:srgbClr val="C00000"/>
                </a:solidFill>
                <a:latin typeface="Footlight MT Light"/>
                <a:ea typeface="Footlight MT Light"/>
                <a:cs typeface="Footlight MT Light"/>
                <a:sym typeface="Footlight MT Light"/>
              </a:rPr>
              <a:t>25-50% of cases.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16" fill="hold" grpId="1" nodeType="clickEffect">
                                  <p:stCondLst>
                                    <p:cond delay="0"/>
                                  </p:stCondLst>
                                  <p:iterate>
                                    <p:tmAbs val="0"/>
                                  </p:iterate>
                                  <p:childTnLst>
                                    <p:set>
                                      <p:cBhvr>
                                        <p:cTn id="6" fill="hold"/>
                                        <p:tgtEl>
                                          <p:spTgt spid="319">
                                            <p:txEl>
                                              <p:pRg st="2" end="2"/>
                                            </p:txEl>
                                          </p:spTgt>
                                        </p:tgtEl>
                                        <p:attrNameLst>
                                          <p:attrName>style.visibility</p:attrName>
                                        </p:attrNameLst>
                                      </p:cBhvr>
                                      <p:to>
                                        <p:strVal val="visible"/>
                                      </p:to>
                                    </p:set>
                                    <p:animEffect transition="in" filter="box(in)">
                                      <p:cBhvr>
                                        <p:cTn id="7" dur="500"/>
                                        <p:tgtEl>
                                          <p:spTgt spid="31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1" nodeType="clickEffect">
                                  <p:stCondLst>
                                    <p:cond delay="0"/>
                                  </p:stCondLst>
                                  <p:iterate>
                                    <p:tmAbs val="0"/>
                                  </p:iterate>
                                  <p:childTnLst>
                                    <p:set>
                                      <p:cBhvr>
                                        <p:cTn id="11" fill="hold"/>
                                        <p:tgtEl>
                                          <p:spTgt spid="319">
                                            <p:txEl>
                                              <p:pRg st="3" end="3"/>
                                            </p:txEl>
                                          </p:spTgt>
                                        </p:tgtEl>
                                        <p:attrNameLst>
                                          <p:attrName>style.visibility</p:attrName>
                                        </p:attrNameLst>
                                      </p:cBhvr>
                                      <p:to>
                                        <p:strVal val="visible"/>
                                      </p:to>
                                    </p:set>
                                    <p:animEffect transition="in" filter="box(in)">
                                      <p:cBhvr>
                                        <p:cTn id="12" dur="500"/>
                                        <p:tgtEl>
                                          <p:spTgt spid="3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1" build="p" bldLvl="5"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321" name="Shape 321"/>
          <p:cNvSpPr>
            <a:spLocks noGrp="1"/>
          </p:cNvSpPr>
          <p:nvPr>
            <p:ph type="title"/>
          </p:nvPr>
        </p:nvSpPr>
        <p:spPr>
          <a:xfrm>
            <a:off x="301625" y="228600"/>
            <a:ext cx="8534400" cy="758825"/>
          </a:xfrm>
          <a:prstGeom prst="rect">
            <a:avLst/>
          </a:prstGeom>
        </p:spPr>
        <p:txBody>
          <a:bodyPr lIns="0" tIns="0" rIns="0" bIns="0">
            <a:normAutofit/>
          </a:bodyPr>
          <a:lstStyle>
            <a:lvl1pPr>
              <a:defRPr sz="4000">
                <a:solidFill>
                  <a:srgbClr val="61898A"/>
                </a:solidFill>
                <a:latin typeface="Monotype Corsiva"/>
                <a:ea typeface="Monotype Corsiva"/>
                <a:cs typeface="Monotype Corsiva"/>
                <a:sym typeface="Monotype Corsiva"/>
              </a:defRPr>
            </a:lvl1pPr>
          </a:lstStyle>
          <a:p>
            <a:pPr lvl="0">
              <a:defRPr sz="1800">
                <a:solidFill>
                  <a:srgbClr val="000000"/>
                </a:solidFill>
              </a:defRPr>
            </a:pPr>
            <a:r>
              <a:rPr sz="4000">
                <a:solidFill>
                  <a:srgbClr val="61898A"/>
                </a:solidFill>
              </a:rPr>
              <a:t>Synovial Fluid Analysis</a:t>
            </a:r>
          </a:p>
        </p:txBody>
      </p:sp>
      <p:graphicFrame>
        <p:nvGraphicFramePr>
          <p:cNvPr id="322" name="Table 322"/>
          <p:cNvGraphicFramePr/>
          <p:nvPr/>
        </p:nvGraphicFramePr>
        <p:xfrm>
          <a:off x="301625" y="1433512"/>
          <a:ext cx="8504235" cy="5557596"/>
        </p:xfrm>
        <a:graphic>
          <a:graphicData uri="http://schemas.openxmlformats.org/drawingml/2006/table">
            <a:tbl>
              <a:tblPr firstRow="1" bandRow="1">
                <a:tableStyleId>{4C3C2611-4C71-4FC5-86AE-919BDF0F9419}</a:tableStyleId>
              </a:tblPr>
              <a:tblGrid>
                <a:gridCol w="1700847"/>
                <a:gridCol w="1700847"/>
                <a:gridCol w="1700847"/>
                <a:gridCol w="1700847"/>
                <a:gridCol w="1700847"/>
              </a:tblGrid>
              <a:tr h="657026">
                <a:tc>
                  <a:txBody>
                    <a:bodyPr/>
                    <a:lstStyle/>
                    <a:p>
                      <a:pPr lvl="0">
                        <a:defRPr sz="1800" b="0" i="0"/>
                      </a:pPr>
                      <a:r>
                        <a:rPr>
                          <a:solidFill>
                            <a:srgbClr val="998700"/>
                          </a:solidFill>
                          <a:latin typeface="Footlight MT Light"/>
                          <a:ea typeface="Footlight MT Light"/>
                          <a:cs typeface="Footlight MT Light"/>
                          <a:sym typeface="Footlight MT Light"/>
                        </a:rPr>
                        <a:t>Septic</a:t>
                      </a:r>
                    </a:p>
                  </a:txBody>
                  <a:tcPr marL="45720" marR="45720" horzOverflow="overflow">
                    <a:lnL w="12700">
                      <a:miter lim="400000"/>
                    </a:lnL>
                    <a:lnR w="12700">
                      <a:miter lim="400000"/>
                    </a:lnR>
                    <a:lnT w="12700">
                      <a:miter lim="400000"/>
                    </a:lnT>
                    <a:lnB w="12700">
                      <a:miter lim="400000"/>
                    </a:lnB>
                  </a:tcPr>
                </a:tc>
                <a:tc>
                  <a:txBody>
                    <a:bodyPr/>
                    <a:lstStyle/>
                    <a:p>
                      <a:pPr lvl="0">
                        <a:defRPr sz="1800" b="0" i="0"/>
                      </a:pPr>
                      <a:r>
                        <a:rPr>
                          <a:solidFill>
                            <a:srgbClr val="998700"/>
                          </a:solidFill>
                          <a:latin typeface="Footlight MT Light"/>
                          <a:ea typeface="Footlight MT Light"/>
                          <a:cs typeface="Footlight MT Light"/>
                          <a:sym typeface="Footlight MT Light"/>
                        </a:rPr>
                        <a:t>Inflammatory</a:t>
                      </a:r>
                    </a:p>
                  </a:txBody>
                  <a:tcPr marL="45720" marR="45720" horzOverflow="overflow">
                    <a:lnL w="12700">
                      <a:miter lim="400000"/>
                    </a:lnL>
                    <a:lnR w="12700">
                      <a:miter lim="400000"/>
                    </a:lnR>
                    <a:lnT w="12700">
                      <a:miter lim="400000"/>
                    </a:lnT>
                    <a:lnB w="12700">
                      <a:miter lim="400000"/>
                    </a:lnB>
                  </a:tcPr>
                </a:tc>
                <a:tc>
                  <a:txBody>
                    <a:bodyPr/>
                    <a:lstStyle/>
                    <a:p>
                      <a:pPr lvl="0">
                        <a:defRPr sz="1800" b="0" i="0"/>
                      </a:pPr>
                      <a:r>
                        <a:rPr>
                          <a:solidFill>
                            <a:srgbClr val="998700"/>
                          </a:solidFill>
                          <a:latin typeface="Footlight MT Light"/>
                          <a:ea typeface="Footlight MT Light"/>
                          <a:cs typeface="Footlight MT Light"/>
                          <a:sym typeface="Footlight MT Light"/>
                        </a:rPr>
                        <a:t>Non-inflammatory</a:t>
                      </a:r>
                    </a:p>
                  </a:txBody>
                  <a:tcPr marL="45720" marR="45720" horzOverflow="overflow">
                    <a:lnL w="12700">
                      <a:miter lim="400000"/>
                    </a:lnL>
                    <a:lnR w="12700">
                      <a:miter lim="400000"/>
                    </a:lnR>
                    <a:lnT w="12700">
                      <a:miter lim="400000"/>
                    </a:lnT>
                    <a:lnB w="12700">
                      <a:miter lim="400000"/>
                    </a:lnB>
                  </a:tcPr>
                </a:tc>
                <a:tc>
                  <a:txBody>
                    <a:bodyPr/>
                    <a:lstStyle/>
                    <a:p>
                      <a:pPr lvl="0">
                        <a:defRPr sz="1800" b="0" i="0"/>
                      </a:pPr>
                      <a:r>
                        <a:rPr>
                          <a:solidFill>
                            <a:srgbClr val="998700"/>
                          </a:solidFill>
                          <a:latin typeface="Footlight MT Light"/>
                          <a:ea typeface="Footlight MT Light"/>
                          <a:cs typeface="Footlight MT Light"/>
                          <a:sym typeface="Footlight MT Light"/>
                        </a:rPr>
                        <a:t>Normal</a:t>
                      </a:r>
                    </a:p>
                  </a:txBody>
                  <a:tcPr marL="45720" marR="45720" horzOverflow="overflow">
                    <a:lnL w="12700">
                      <a:miter lim="400000"/>
                    </a:lnL>
                    <a:lnR w="12700">
                      <a:miter lim="400000"/>
                    </a:lnR>
                    <a:lnT w="12700">
                      <a:miter lim="400000"/>
                    </a:lnT>
                    <a:lnB w="12700">
                      <a:miter lim="400000"/>
                    </a:lnB>
                  </a:tcPr>
                </a:tc>
                <a:tc>
                  <a:txBody>
                    <a:bodyPr/>
                    <a:lstStyle/>
                    <a:p>
                      <a:pPr lvl="0">
                        <a:defRPr sz="1800" b="0" i="0"/>
                      </a:pPr>
                      <a:endParaRPr/>
                    </a:p>
                  </a:txBody>
                  <a:tcPr marL="45720" marR="45720" horzOverflow="overflow">
                    <a:lnL w="12700">
                      <a:miter lim="400000"/>
                    </a:lnL>
                    <a:lnR w="12700">
                      <a:miter lim="400000"/>
                    </a:lnR>
                    <a:lnT w="12700">
                      <a:miter lim="400000"/>
                    </a:lnT>
                    <a:lnB w="12700">
                      <a:miter lim="400000"/>
                    </a:lnB>
                  </a:tcPr>
                </a:tc>
              </a:tr>
              <a:tr h="657026">
                <a:tc>
                  <a:txBody>
                    <a:bodyPr/>
                    <a:lstStyle/>
                    <a:p>
                      <a:pPr lvl="0">
                        <a:defRPr sz="1800" b="0" i="0"/>
                      </a:pPr>
                      <a:r>
                        <a:rPr>
                          <a:latin typeface="Footlight MT Light"/>
                          <a:ea typeface="Footlight MT Light"/>
                          <a:cs typeface="Footlight MT Light"/>
                          <a:sym typeface="Footlight MT Light"/>
                        </a:rPr>
                        <a:t>Cloudy</a:t>
                      </a:r>
                    </a:p>
                  </a:txBody>
                  <a:tcPr marL="45720" marR="45720" horzOverflow="overflow">
                    <a:lnL w="12700">
                      <a:miter lim="400000"/>
                    </a:lnL>
                    <a:lnR w="12700">
                      <a:miter lim="400000"/>
                    </a:lnR>
                    <a:lnT w="12700">
                      <a:miter lim="400000"/>
                    </a:lnT>
                    <a:lnB w="12700">
                      <a:miter lim="400000"/>
                    </a:lnB>
                  </a:tcPr>
                </a:tc>
                <a:tc>
                  <a:txBody>
                    <a:bodyPr/>
                    <a:lstStyle/>
                    <a:p>
                      <a:pPr lvl="0">
                        <a:defRPr sz="1800" b="0" i="0"/>
                      </a:pPr>
                      <a:r>
                        <a:rPr>
                          <a:latin typeface="Footlight MT Light"/>
                          <a:ea typeface="Footlight MT Light"/>
                          <a:cs typeface="Footlight MT Light"/>
                          <a:sym typeface="Footlight MT Light"/>
                        </a:rPr>
                        <a:t>Cloudy</a:t>
                      </a:r>
                    </a:p>
                  </a:txBody>
                  <a:tcPr marL="45720" marR="45720" horzOverflow="overflow">
                    <a:lnL w="12700">
                      <a:miter lim="400000"/>
                    </a:lnL>
                    <a:lnR w="12700">
                      <a:miter lim="400000"/>
                    </a:lnR>
                    <a:lnT w="12700">
                      <a:miter lim="400000"/>
                    </a:lnT>
                    <a:lnB w="12700">
                      <a:miter lim="400000"/>
                    </a:lnB>
                  </a:tcPr>
                </a:tc>
                <a:tc>
                  <a:txBody>
                    <a:bodyPr/>
                    <a:lstStyle/>
                    <a:p>
                      <a:pPr lvl="0">
                        <a:defRPr sz="1800" b="0" i="0"/>
                      </a:pPr>
                      <a:r>
                        <a:rPr>
                          <a:latin typeface="Footlight MT Light"/>
                          <a:ea typeface="Footlight MT Light"/>
                          <a:cs typeface="Footlight MT Light"/>
                          <a:sym typeface="Footlight MT Light"/>
                        </a:rPr>
                        <a:t>Transparent</a:t>
                      </a:r>
                    </a:p>
                  </a:txBody>
                  <a:tcPr marL="45720" marR="45720" horzOverflow="overflow">
                    <a:lnL w="12700">
                      <a:miter lim="400000"/>
                    </a:lnL>
                    <a:lnR w="12700">
                      <a:miter lim="400000"/>
                    </a:lnR>
                    <a:lnT w="12700">
                      <a:miter lim="400000"/>
                    </a:lnT>
                    <a:lnB w="12700">
                      <a:miter lim="400000"/>
                    </a:lnB>
                  </a:tcPr>
                </a:tc>
                <a:tc>
                  <a:txBody>
                    <a:bodyPr/>
                    <a:lstStyle/>
                    <a:p>
                      <a:pPr lvl="0">
                        <a:defRPr sz="1800" b="0" i="0"/>
                      </a:pPr>
                      <a:r>
                        <a:rPr>
                          <a:latin typeface="Footlight MT Light"/>
                          <a:ea typeface="Footlight MT Light"/>
                          <a:cs typeface="Footlight MT Light"/>
                          <a:sym typeface="Footlight MT Light"/>
                        </a:rPr>
                        <a:t>Transparent</a:t>
                      </a:r>
                    </a:p>
                  </a:txBody>
                  <a:tcPr marL="45720" marR="45720" horzOverflow="overflow">
                    <a:lnL w="12700">
                      <a:miter lim="400000"/>
                    </a:lnL>
                    <a:lnR w="12700">
                      <a:miter lim="400000"/>
                    </a:lnR>
                    <a:lnT w="12700">
                      <a:miter lim="400000"/>
                    </a:lnT>
                    <a:lnB w="12700">
                      <a:miter lim="400000"/>
                    </a:lnB>
                  </a:tcPr>
                </a:tc>
                <a:tc>
                  <a:txBody>
                    <a:bodyPr/>
                    <a:lstStyle/>
                    <a:p>
                      <a:pPr lvl="0" algn="l">
                        <a:defRPr sz="1800" b="0" i="0"/>
                      </a:pPr>
                      <a:r>
                        <a:rPr sz="2000">
                          <a:solidFill>
                            <a:srgbClr val="998700"/>
                          </a:solidFill>
                          <a:latin typeface="Footlight MT Light"/>
                          <a:ea typeface="Footlight MT Light"/>
                          <a:cs typeface="Footlight MT Light"/>
                          <a:sym typeface="Footlight MT Light"/>
                        </a:rPr>
                        <a:t>Clarity	</a:t>
                      </a:r>
                    </a:p>
                  </a:txBody>
                  <a:tcPr marL="45720" marR="45720" horzOverflow="overflow">
                    <a:lnL w="12700">
                      <a:miter lim="400000"/>
                    </a:lnL>
                    <a:lnR w="12700">
                      <a:miter lim="400000"/>
                    </a:lnR>
                    <a:lnT w="12700">
                      <a:miter lim="400000"/>
                    </a:lnT>
                    <a:lnB w="12700">
                      <a:miter lim="400000"/>
                    </a:lnB>
                  </a:tcPr>
                </a:tc>
              </a:tr>
              <a:tr h="657026">
                <a:tc>
                  <a:txBody>
                    <a:bodyPr/>
                    <a:lstStyle/>
                    <a:p>
                      <a:pPr lvl="0">
                        <a:defRPr sz="1800" b="0" i="0"/>
                      </a:pPr>
                      <a:r>
                        <a:rPr>
                          <a:latin typeface="Footlight MT Light"/>
                          <a:ea typeface="Footlight MT Light"/>
                          <a:cs typeface="Footlight MT Light"/>
                          <a:sym typeface="Footlight MT Light"/>
                        </a:rPr>
                        <a:t>Yellow</a:t>
                      </a:r>
                    </a:p>
                  </a:txBody>
                  <a:tcPr marL="45720" marR="45720" horzOverflow="overflow">
                    <a:lnL w="12700">
                      <a:miter lim="400000"/>
                    </a:lnL>
                    <a:lnR w="12700">
                      <a:miter lim="400000"/>
                    </a:lnR>
                    <a:lnT w="12700">
                      <a:miter lim="400000"/>
                    </a:lnT>
                    <a:lnB w="12700">
                      <a:miter lim="400000"/>
                    </a:lnB>
                  </a:tcPr>
                </a:tc>
                <a:tc>
                  <a:txBody>
                    <a:bodyPr/>
                    <a:lstStyle/>
                    <a:p>
                      <a:pPr lvl="0">
                        <a:defRPr sz="1800" b="0" i="0"/>
                      </a:pPr>
                      <a:r>
                        <a:rPr>
                          <a:latin typeface="Footlight MT Light"/>
                          <a:ea typeface="Footlight MT Light"/>
                          <a:cs typeface="Footlight MT Light"/>
                          <a:sym typeface="Footlight MT Light"/>
                        </a:rPr>
                        <a:t>Yellow</a:t>
                      </a:r>
                    </a:p>
                  </a:txBody>
                  <a:tcPr marL="45720" marR="45720" horzOverflow="overflow">
                    <a:lnL w="12700">
                      <a:miter lim="400000"/>
                    </a:lnL>
                    <a:lnR w="12700">
                      <a:miter lim="400000"/>
                    </a:lnR>
                    <a:lnT w="12700">
                      <a:miter lim="400000"/>
                    </a:lnT>
                    <a:lnB w="12700">
                      <a:miter lim="400000"/>
                    </a:lnB>
                  </a:tcPr>
                </a:tc>
                <a:tc>
                  <a:txBody>
                    <a:bodyPr/>
                    <a:lstStyle/>
                    <a:p>
                      <a:pPr lvl="0">
                        <a:defRPr sz="1800" b="0" i="0"/>
                      </a:pPr>
                      <a:r>
                        <a:rPr>
                          <a:latin typeface="Footlight MT Light"/>
                          <a:ea typeface="Footlight MT Light"/>
                          <a:cs typeface="Footlight MT Light"/>
                          <a:sym typeface="Footlight MT Light"/>
                        </a:rPr>
                        <a:t>Yellow</a:t>
                      </a:r>
                    </a:p>
                  </a:txBody>
                  <a:tcPr marL="45720" marR="45720" horzOverflow="overflow">
                    <a:lnL w="12700">
                      <a:miter lim="400000"/>
                    </a:lnL>
                    <a:lnR w="12700">
                      <a:miter lim="400000"/>
                    </a:lnR>
                    <a:lnT w="12700">
                      <a:miter lim="400000"/>
                    </a:lnT>
                    <a:lnB w="12700">
                      <a:miter lim="400000"/>
                    </a:lnB>
                  </a:tcPr>
                </a:tc>
                <a:tc>
                  <a:txBody>
                    <a:bodyPr/>
                    <a:lstStyle/>
                    <a:p>
                      <a:pPr lvl="0">
                        <a:defRPr sz="1800" b="0" i="0"/>
                      </a:pPr>
                      <a:r>
                        <a:rPr>
                          <a:latin typeface="Footlight MT Light"/>
                          <a:ea typeface="Footlight MT Light"/>
                          <a:cs typeface="Footlight MT Light"/>
                          <a:sym typeface="Footlight MT Light"/>
                        </a:rPr>
                        <a:t>   Clear	</a:t>
                      </a:r>
                    </a:p>
                  </a:txBody>
                  <a:tcPr marL="45720" marR="45720" horzOverflow="overflow">
                    <a:lnL w="12700">
                      <a:miter lim="400000"/>
                    </a:lnL>
                    <a:lnR w="12700">
                      <a:miter lim="400000"/>
                    </a:lnR>
                    <a:lnT w="12700">
                      <a:miter lim="400000"/>
                    </a:lnT>
                    <a:lnB w="12700">
                      <a:miter lim="400000"/>
                    </a:lnB>
                  </a:tcPr>
                </a:tc>
                <a:tc>
                  <a:txBody>
                    <a:bodyPr/>
                    <a:lstStyle/>
                    <a:p>
                      <a:pPr lvl="0" algn="l">
                        <a:defRPr sz="1800" b="0" i="0"/>
                      </a:pPr>
                      <a:r>
                        <a:rPr sz="2000">
                          <a:solidFill>
                            <a:srgbClr val="998700"/>
                          </a:solidFill>
                          <a:latin typeface="Footlight MT Light"/>
                          <a:ea typeface="Footlight MT Light"/>
                          <a:cs typeface="Footlight MT Light"/>
                          <a:sym typeface="Footlight MT Light"/>
                        </a:rPr>
                        <a:t>Color	</a:t>
                      </a:r>
                    </a:p>
                  </a:txBody>
                  <a:tcPr marL="45720" marR="45720" horzOverflow="overflow">
                    <a:lnL w="12700">
                      <a:miter lim="400000"/>
                    </a:lnL>
                    <a:lnR w="12700">
                      <a:miter lim="400000"/>
                    </a:lnR>
                    <a:lnT w="12700">
                      <a:miter lim="400000"/>
                    </a:lnT>
                    <a:lnB w="12700">
                      <a:miter lim="400000"/>
                    </a:lnB>
                  </a:tcPr>
                </a:tc>
              </a:tr>
              <a:tr h="657026">
                <a:tc>
                  <a:txBody>
                    <a:bodyPr/>
                    <a:lstStyle/>
                    <a:p>
                      <a:pPr lvl="0">
                        <a:defRPr sz="1800" b="0" i="0"/>
                      </a:pPr>
                      <a:r>
                        <a:rPr>
                          <a:latin typeface="Footlight MT Light"/>
                          <a:ea typeface="Footlight MT Light"/>
                          <a:cs typeface="Footlight MT Light"/>
                          <a:sym typeface="Footlight MT Light"/>
                        </a:rPr>
                        <a:t>&gt;25000</a:t>
                      </a:r>
                    </a:p>
                  </a:txBody>
                  <a:tcPr marL="45720" marR="45720" horzOverflow="overflow">
                    <a:lnL w="12700">
                      <a:miter lim="400000"/>
                    </a:lnL>
                    <a:lnR w="12700">
                      <a:miter lim="400000"/>
                    </a:lnR>
                    <a:lnT w="12700">
                      <a:miter lim="400000"/>
                    </a:lnT>
                    <a:lnB w="12700">
                      <a:miter lim="400000"/>
                    </a:lnB>
                  </a:tcPr>
                </a:tc>
                <a:tc>
                  <a:txBody>
                    <a:bodyPr/>
                    <a:lstStyle/>
                    <a:p>
                      <a:pPr lvl="0">
                        <a:defRPr sz="1800" b="0" i="0"/>
                      </a:pPr>
                      <a:r>
                        <a:rPr>
                          <a:latin typeface="Footlight MT Light"/>
                          <a:ea typeface="Footlight MT Light"/>
                          <a:cs typeface="Footlight MT Light"/>
                          <a:sym typeface="Footlight MT Light"/>
                        </a:rPr>
                        <a:t>200-50000</a:t>
                      </a:r>
                    </a:p>
                  </a:txBody>
                  <a:tcPr marL="45720" marR="45720" horzOverflow="overflow">
                    <a:lnL w="12700">
                      <a:miter lim="400000"/>
                    </a:lnL>
                    <a:lnR w="12700">
                      <a:miter lim="400000"/>
                    </a:lnR>
                    <a:lnT w="12700">
                      <a:miter lim="400000"/>
                    </a:lnT>
                    <a:lnB w="12700">
                      <a:miter lim="400000"/>
                    </a:lnB>
                  </a:tcPr>
                </a:tc>
                <a:tc>
                  <a:txBody>
                    <a:bodyPr/>
                    <a:lstStyle/>
                    <a:p>
                      <a:pPr lvl="0">
                        <a:defRPr sz="1800" b="0" i="0"/>
                      </a:pPr>
                      <a:r>
                        <a:rPr>
                          <a:latin typeface="Footlight MT Light"/>
                          <a:ea typeface="Footlight MT Light"/>
                          <a:cs typeface="Footlight MT Light"/>
                          <a:sym typeface="Footlight MT Light"/>
                        </a:rPr>
                        <a:t>&lt;200-2000</a:t>
                      </a:r>
                    </a:p>
                  </a:txBody>
                  <a:tcPr marL="45720" marR="45720" horzOverflow="overflow">
                    <a:lnL w="12700">
                      <a:miter lim="400000"/>
                    </a:lnL>
                    <a:lnR w="12700">
                      <a:miter lim="400000"/>
                    </a:lnR>
                    <a:lnT w="12700">
                      <a:miter lim="400000"/>
                    </a:lnT>
                    <a:lnB w="12700">
                      <a:miter lim="400000"/>
                    </a:lnB>
                  </a:tcPr>
                </a:tc>
                <a:tc>
                  <a:txBody>
                    <a:bodyPr/>
                    <a:lstStyle/>
                    <a:p>
                      <a:pPr lvl="0">
                        <a:defRPr sz="1800" b="0" i="0"/>
                      </a:pPr>
                      <a:r>
                        <a:rPr>
                          <a:latin typeface="Footlight MT Light"/>
                          <a:ea typeface="Footlight MT Light"/>
                          <a:cs typeface="Footlight MT Light"/>
                          <a:sym typeface="Footlight MT Light"/>
                        </a:rPr>
                        <a:t>&lt;200</a:t>
                      </a:r>
                    </a:p>
                  </a:txBody>
                  <a:tcPr marL="45720" marR="45720" horzOverflow="overflow">
                    <a:lnL w="12700">
                      <a:miter lim="400000"/>
                    </a:lnL>
                    <a:lnR w="12700">
                      <a:miter lim="400000"/>
                    </a:lnR>
                    <a:lnT w="12700">
                      <a:miter lim="400000"/>
                    </a:lnT>
                    <a:lnB w="12700">
                      <a:miter lim="400000"/>
                    </a:lnB>
                  </a:tcPr>
                </a:tc>
                <a:tc>
                  <a:txBody>
                    <a:bodyPr/>
                    <a:lstStyle/>
                    <a:p>
                      <a:pPr lvl="0" algn="l">
                        <a:defRPr sz="1800" b="0" i="0"/>
                      </a:pPr>
                      <a:r>
                        <a:rPr sz="2000">
                          <a:solidFill>
                            <a:srgbClr val="998700"/>
                          </a:solidFill>
                          <a:latin typeface="Footlight MT Light"/>
                          <a:ea typeface="Footlight MT Light"/>
                          <a:cs typeface="Footlight MT Light"/>
                          <a:sym typeface="Footlight MT Light"/>
                        </a:rPr>
                        <a:t>WBC*/microliter	</a:t>
                      </a:r>
                    </a:p>
                  </a:txBody>
                  <a:tcPr marL="45720" marR="45720" horzOverflow="overflow">
                    <a:lnL w="12700">
                      <a:miter lim="400000"/>
                    </a:lnL>
                    <a:lnR w="12700">
                      <a:miter lim="400000"/>
                    </a:lnR>
                    <a:lnT w="12700">
                      <a:miter lim="400000"/>
                    </a:lnT>
                    <a:lnB w="12700">
                      <a:miter lim="400000"/>
                    </a:lnB>
                  </a:tcPr>
                </a:tc>
              </a:tr>
              <a:tr h="657026">
                <a:tc>
                  <a:txBody>
                    <a:bodyPr/>
                    <a:lstStyle/>
                    <a:p>
                      <a:pPr lvl="0">
                        <a:defRPr sz="1800" b="0" i="0"/>
                      </a:pPr>
                      <a:r>
                        <a:rPr>
                          <a:latin typeface="Footlight MT Light"/>
                          <a:ea typeface="Footlight MT Light"/>
                          <a:cs typeface="Footlight MT Light"/>
                          <a:sym typeface="Footlight MT Light"/>
                        </a:rPr>
                        <a:t>&gt;90</a:t>
                      </a:r>
                    </a:p>
                  </a:txBody>
                  <a:tcPr marL="45720" marR="45720" horzOverflow="overflow">
                    <a:lnL w="12700">
                      <a:miter lim="400000"/>
                    </a:lnL>
                    <a:lnR w="12700">
                      <a:miter lim="400000"/>
                    </a:lnR>
                    <a:lnT w="12700">
                      <a:miter lim="400000"/>
                    </a:lnT>
                    <a:lnB w="12700">
                      <a:miter lim="400000"/>
                    </a:lnB>
                  </a:tcPr>
                </a:tc>
                <a:tc>
                  <a:txBody>
                    <a:bodyPr/>
                    <a:lstStyle/>
                    <a:p>
                      <a:pPr lvl="0">
                        <a:defRPr sz="1800" b="0" i="0"/>
                      </a:pPr>
                      <a:r>
                        <a:rPr>
                          <a:latin typeface="Footlight MT Light"/>
                          <a:ea typeface="Footlight MT Light"/>
                          <a:cs typeface="Footlight MT Light"/>
                          <a:sym typeface="Footlight MT Light"/>
                        </a:rPr>
                        <a:t>&gt;50</a:t>
                      </a:r>
                    </a:p>
                  </a:txBody>
                  <a:tcPr marL="45720" marR="45720" horzOverflow="overflow">
                    <a:lnL w="12700">
                      <a:miter lim="400000"/>
                    </a:lnL>
                    <a:lnR w="12700">
                      <a:miter lim="400000"/>
                    </a:lnR>
                    <a:lnT w="12700">
                      <a:miter lim="400000"/>
                    </a:lnT>
                    <a:lnB w="12700">
                      <a:miter lim="400000"/>
                    </a:lnB>
                  </a:tcPr>
                </a:tc>
                <a:tc>
                  <a:txBody>
                    <a:bodyPr/>
                    <a:lstStyle/>
                    <a:p>
                      <a:pPr lvl="0">
                        <a:defRPr sz="1800" b="0" i="0"/>
                      </a:pPr>
                      <a:r>
                        <a:rPr>
                          <a:latin typeface="Footlight MT Light"/>
                          <a:ea typeface="Footlight MT Light"/>
                          <a:cs typeface="Footlight MT Light"/>
                          <a:sym typeface="Footlight MT Light"/>
                        </a:rPr>
                        <a:t>&lt;25</a:t>
                      </a:r>
                    </a:p>
                  </a:txBody>
                  <a:tcPr marL="45720" marR="45720" horzOverflow="overflow">
                    <a:lnL w="12700">
                      <a:miter lim="400000"/>
                    </a:lnL>
                    <a:lnR w="12700">
                      <a:miter lim="400000"/>
                    </a:lnR>
                    <a:lnT w="12700">
                      <a:miter lim="400000"/>
                    </a:lnT>
                    <a:lnB w="12700">
                      <a:miter lim="400000"/>
                    </a:lnB>
                  </a:tcPr>
                </a:tc>
                <a:tc>
                  <a:txBody>
                    <a:bodyPr/>
                    <a:lstStyle/>
                    <a:p>
                      <a:pPr lvl="0">
                        <a:defRPr sz="1800" b="0" i="0"/>
                      </a:pPr>
                      <a:r>
                        <a:rPr>
                          <a:latin typeface="Footlight MT Light"/>
                          <a:ea typeface="Footlight MT Light"/>
                          <a:cs typeface="Footlight MT Light"/>
                          <a:sym typeface="Footlight MT Light"/>
                        </a:rPr>
                        <a:t>&lt;25</a:t>
                      </a:r>
                    </a:p>
                  </a:txBody>
                  <a:tcPr marL="45720" marR="45720" horzOverflow="overflow">
                    <a:lnL w="12700">
                      <a:miter lim="400000"/>
                    </a:lnL>
                    <a:lnR w="12700">
                      <a:miter lim="400000"/>
                    </a:lnR>
                    <a:lnT w="12700">
                      <a:miter lim="400000"/>
                    </a:lnT>
                    <a:lnB w="12700">
                      <a:miter lim="400000"/>
                    </a:lnB>
                  </a:tcPr>
                </a:tc>
                <a:tc>
                  <a:txBody>
                    <a:bodyPr/>
                    <a:lstStyle/>
                    <a:p>
                      <a:pPr lvl="0" algn="l">
                        <a:defRPr sz="1800" b="0" i="0"/>
                      </a:pPr>
                      <a:r>
                        <a:rPr sz="2000">
                          <a:solidFill>
                            <a:srgbClr val="998700"/>
                          </a:solidFill>
                          <a:latin typeface="Footlight MT Light"/>
                          <a:ea typeface="Footlight MT Light"/>
                          <a:cs typeface="Footlight MT Light"/>
                          <a:sym typeface="Footlight MT Light"/>
                        </a:rPr>
                        <a:t>PMNs (%)*</a:t>
                      </a:r>
                    </a:p>
                  </a:txBody>
                  <a:tcPr marL="45720" marR="45720" horzOverflow="overflow">
                    <a:lnL w="12700">
                      <a:miter lim="400000"/>
                    </a:lnL>
                    <a:lnR w="12700">
                      <a:miter lim="400000"/>
                    </a:lnR>
                    <a:lnT w="12700">
                      <a:miter lim="400000"/>
                    </a:lnT>
                    <a:lnB w="12700">
                      <a:miter lim="400000"/>
                    </a:lnB>
                  </a:tcPr>
                </a:tc>
              </a:tr>
              <a:tr h="657026">
                <a:tc>
                  <a:txBody>
                    <a:bodyPr/>
                    <a:lstStyle/>
                    <a:p>
                      <a:pPr lvl="0">
                        <a:defRPr sz="1800" b="0" i="0"/>
                      </a:pPr>
                      <a:r>
                        <a:rPr>
                          <a:latin typeface="Footlight MT Light"/>
                          <a:ea typeface="Footlight MT Light"/>
                          <a:cs typeface="Footlight MT Light"/>
                          <a:sym typeface="Footlight MT Light"/>
                        </a:rPr>
                        <a:t>&gt;50% positive</a:t>
                      </a:r>
                    </a:p>
                  </a:txBody>
                  <a:tcPr marL="45720" marR="45720" horzOverflow="overflow">
                    <a:lnL w="12700">
                      <a:miter lim="400000"/>
                    </a:lnL>
                    <a:lnR w="12700">
                      <a:miter lim="400000"/>
                    </a:lnR>
                    <a:lnT w="12700">
                      <a:miter lim="400000"/>
                    </a:lnT>
                    <a:lnB w="12700">
                      <a:miter lim="400000"/>
                    </a:lnB>
                  </a:tcPr>
                </a:tc>
                <a:tc>
                  <a:txBody>
                    <a:bodyPr/>
                    <a:lstStyle/>
                    <a:p>
                      <a:pPr lvl="0">
                        <a:defRPr sz="1800" b="0" i="0"/>
                      </a:pPr>
                      <a:r>
                        <a:rPr>
                          <a:latin typeface="Footlight MT Light"/>
                          <a:ea typeface="Footlight MT Light"/>
                          <a:cs typeface="Footlight MT Light"/>
                          <a:sym typeface="Footlight MT Light"/>
                        </a:rPr>
                        <a:t>Negative</a:t>
                      </a:r>
                    </a:p>
                  </a:txBody>
                  <a:tcPr marL="45720" marR="45720" horzOverflow="overflow">
                    <a:lnL w="12700">
                      <a:miter lim="400000"/>
                    </a:lnL>
                    <a:lnR w="12700">
                      <a:miter lim="400000"/>
                    </a:lnR>
                    <a:lnT w="12700">
                      <a:miter lim="400000"/>
                    </a:lnT>
                    <a:lnB w="12700">
                      <a:miter lim="400000"/>
                    </a:lnB>
                  </a:tcPr>
                </a:tc>
                <a:tc>
                  <a:txBody>
                    <a:bodyPr/>
                    <a:lstStyle/>
                    <a:p>
                      <a:pPr lvl="0">
                        <a:defRPr sz="1800" b="0" i="0"/>
                      </a:pPr>
                      <a:r>
                        <a:rPr>
                          <a:latin typeface="Footlight MT Light"/>
                          <a:ea typeface="Footlight MT Light"/>
                          <a:cs typeface="Footlight MT Light"/>
                          <a:sym typeface="Footlight MT Light"/>
                        </a:rPr>
                        <a:t>Negative</a:t>
                      </a:r>
                    </a:p>
                  </a:txBody>
                  <a:tcPr marL="45720" marR="45720" horzOverflow="overflow">
                    <a:lnL w="12700">
                      <a:miter lim="400000"/>
                    </a:lnL>
                    <a:lnR w="12700">
                      <a:miter lim="400000"/>
                    </a:lnR>
                    <a:lnT w="12700">
                      <a:miter lim="400000"/>
                    </a:lnT>
                    <a:lnB w="12700">
                      <a:miter lim="400000"/>
                    </a:lnB>
                  </a:tcPr>
                </a:tc>
                <a:tc>
                  <a:txBody>
                    <a:bodyPr/>
                    <a:lstStyle/>
                    <a:p>
                      <a:pPr lvl="0">
                        <a:defRPr sz="1800" b="0" i="0"/>
                      </a:pPr>
                      <a:r>
                        <a:rPr>
                          <a:latin typeface="Footlight MT Light"/>
                          <a:ea typeface="Footlight MT Light"/>
                          <a:cs typeface="Footlight MT Light"/>
                          <a:sym typeface="Footlight MT Light"/>
                        </a:rPr>
                        <a:t>Negative</a:t>
                      </a:r>
                    </a:p>
                  </a:txBody>
                  <a:tcPr marL="45720" marR="45720" horzOverflow="overflow">
                    <a:lnL w="12700">
                      <a:miter lim="400000"/>
                    </a:lnL>
                    <a:lnR w="12700">
                      <a:miter lim="400000"/>
                    </a:lnR>
                    <a:lnT w="12700">
                      <a:miter lim="400000"/>
                    </a:lnT>
                    <a:lnB w="12700">
                      <a:miter lim="400000"/>
                    </a:lnB>
                  </a:tcPr>
                </a:tc>
                <a:tc>
                  <a:txBody>
                    <a:bodyPr/>
                    <a:lstStyle/>
                    <a:p>
                      <a:pPr lvl="0" algn="l">
                        <a:defRPr sz="1800" b="0" i="0"/>
                      </a:pPr>
                      <a:r>
                        <a:rPr sz="2000">
                          <a:solidFill>
                            <a:srgbClr val="998700"/>
                          </a:solidFill>
                          <a:latin typeface="Footlight MT Light"/>
                          <a:ea typeface="Footlight MT Light"/>
                          <a:cs typeface="Footlight MT Light"/>
                          <a:sym typeface="Footlight MT Light"/>
                        </a:rPr>
                        <a:t>Culture</a:t>
                      </a:r>
                    </a:p>
                  </a:txBody>
                  <a:tcPr marL="45720" marR="45720" horzOverflow="overflow">
                    <a:lnL w="12700">
                      <a:miter lim="400000"/>
                    </a:lnL>
                    <a:lnR w="12700">
                      <a:miter lim="400000"/>
                    </a:lnR>
                    <a:lnT w="12700">
                      <a:miter lim="400000"/>
                    </a:lnT>
                    <a:lnB w="12700">
                      <a:miter lim="400000"/>
                    </a:lnB>
                  </a:tcPr>
                </a:tc>
              </a:tr>
              <a:tr h="657026">
                <a:tc>
                  <a:txBody>
                    <a:bodyPr/>
                    <a:lstStyle/>
                    <a:p>
                      <a:pPr lvl="0">
                        <a:defRPr sz="1800" b="0" i="0"/>
                      </a:pPr>
                      <a:r>
                        <a:rPr>
                          <a:latin typeface="Footlight MT Light"/>
                          <a:ea typeface="Footlight MT Light"/>
                          <a:cs typeface="Footlight MT Light"/>
                          <a:sym typeface="Footlight MT Light"/>
                        </a:rPr>
                        <a:t>None</a:t>
                      </a:r>
                    </a:p>
                  </a:txBody>
                  <a:tcPr marL="45720" marR="45720" horzOverflow="overflow">
                    <a:lnL w="12700">
                      <a:miter lim="400000"/>
                    </a:lnL>
                    <a:lnR w="12700">
                      <a:miter lim="400000"/>
                    </a:lnR>
                    <a:lnT w="12700">
                      <a:miter lim="400000"/>
                    </a:lnT>
                    <a:lnB w="12700">
                      <a:miter lim="400000"/>
                    </a:lnB>
                  </a:tcPr>
                </a:tc>
                <a:tc>
                  <a:txBody>
                    <a:bodyPr/>
                    <a:lstStyle/>
                    <a:p>
                      <a:pPr lvl="0">
                        <a:defRPr sz="1800" b="0" i="0"/>
                      </a:pPr>
                      <a:r>
                        <a:rPr>
                          <a:latin typeface="Footlight MT Light"/>
                          <a:ea typeface="Footlight MT Light"/>
                          <a:cs typeface="Footlight MT Light"/>
                          <a:sym typeface="Footlight MT Light"/>
                        </a:rPr>
                        <a:t>Multiple or None</a:t>
                      </a:r>
                    </a:p>
                  </a:txBody>
                  <a:tcPr marL="45720" marR="45720" horzOverflow="overflow">
                    <a:lnL w="12700">
                      <a:miter lim="400000"/>
                    </a:lnL>
                    <a:lnR w="12700">
                      <a:miter lim="400000"/>
                    </a:lnR>
                    <a:lnT w="12700">
                      <a:miter lim="400000"/>
                    </a:lnT>
                    <a:lnB w="12700">
                      <a:miter lim="400000"/>
                    </a:lnB>
                  </a:tcPr>
                </a:tc>
                <a:tc>
                  <a:txBody>
                    <a:bodyPr/>
                    <a:lstStyle/>
                    <a:p>
                      <a:pPr lvl="0">
                        <a:defRPr sz="1800" b="0" i="0"/>
                      </a:pPr>
                      <a:r>
                        <a:rPr>
                          <a:latin typeface="Footlight MT Light"/>
                          <a:ea typeface="Footlight MT Light"/>
                          <a:cs typeface="Footlight MT Light"/>
                          <a:sym typeface="Footlight MT Light"/>
                        </a:rPr>
                        <a:t>None</a:t>
                      </a:r>
                    </a:p>
                  </a:txBody>
                  <a:tcPr marL="45720" marR="45720" horzOverflow="overflow">
                    <a:lnL w="12700">
                      <a:miter lim="400000"/>
                    </a:lnL>
                    <a:lnR w="12700">
                      <a:miter lim="400000"/>
                    </a:lnR>
                    <a:lnT w="12700">
                      <a:miter lim="400000"/>
                    </a:lnT>
                    <a:lnB w="12700">
                      <a:miter lim="400000"/>
                    </a:lnB>
                  </a:tcPr>
                </a:tc>
                <a:tc>
                  <a:txBody>
                    <a:bodyPr/>
                    <a:lstStyle/>
                    <a:p>
                      <a:pPr lvl="0">
                        <a:defRPr sz="1800" b="0" i="0"/>
                      </a:pPr>
                      <a:r>
                        <a:rPr>
                          <a:latin typeface="Footlight MT Light"/>
                          <a:ea typeface="Footlight MT Light"/>
                          <a:cs typeface="Footlight MT Light"/>
                          <a:sym typeface="Footlight MT Light"/>
                        </a:rPr>
                        <a:t>None</a:t>
                      </a:r>
                    </a:p>
                  </a:txBody>
                  <a:tcPr marL="45720" marR="45720" horzOverflow="overflow">
                    <a:lnL w="12700">
                      <a:miter lim="400000"/>
                    </a:lnL>
                    <a:lnR w="12700">
                      <a:miter lim="400000"/>
                    </a:lnR>
                    <a:lnT w="12700">
                      <a:miter lim="400000"/>
                    </a:lnT>
                    <a:lnB w="12700">
                      <a:miter lim="400000"/>
                    </a:lnB>
                  </a:tcPr>
                </a:tc>
                <a:tc>
                  <a:txBody>
                    <a:bodyPr/>
                    <a:lstStyle/>
                    <a:p>
                      <a:pPr lvl="0" algn="l">
                        <a:defRPr sz="1800" b="0" i="0"/>
                      </a:pPr>
                      <a:r>
                        <a:rPr sz="2000">
                          <a:solidFill>
                            <a:srgbClr val="998700"/>
                          </a:solidFill>
                          <a:latin typeface="Footlight MT Light"/>
                          <a:ea typeface="Footlight MT Light"/>
                          <a:cs typeface="Footlight MT Light"/>
                          <a:sym typeface="Footlight MT Light"/>
                        </a:rPr>
                        <a:t>Crystals</a:t>
                      </a:r>
                    </a:p>
                  </a:txBody>
                  <a:tcPr marL="45720" marR="45720" horzOverflow="overflow">
                    <a:lnL w="12700">
                      <a:miter lim="400000"/>
                    </a:lnL>
                    <a:lnR w="12700">
                      <a:miter lim="400000"/>
                    </a:lnR>
                    <a:lnT w="12700">
                      <a:miter lim="400000"/>
                    </a:lnT>
                    <a:lnB w="12700">
                      <a:miter lim="400000"/>
                    </a:lnB>
                  </a:tcPr>
                </a:tc>
              </a:tr>
              <a:tr h="657026">
                <a:tc>
                  <a:txBody>
                    <a:bodyPr/>
                    <a:lstStyle/>
                    <a:p>
                      <a:pPr lvl="0">
                        <a:defRPr sz="1800" b="0" i="0"/>
                      </a:pPr>
                      <a:r>
                        <a:rPr i="1">
                          <a:sym typeface="Helvetica Neue"/>
                        </a:rPr>
                        <a:t>Nongonococcal/gonococcal septic arthritis</a:t>
                      </a:r>
                    </a:p>
                  </a:txBody>
                  <a:tcPr marL="45720" marR="45720" horzOverflow="overflow">
                    <a:lnL w="12700">
                      <a:miter lim="400000"/>
                    </a:lnL>
                    <a:lnR w="12700">
                      <a:miter lim="400000"/>
                    </a:lnR>
                    <a:lnT w="12700">
                      <a:miter lim="400000"/>
                    </a:lnT>
                    <a:lnB w="12700">
                      <a:miter lim="400000"/>
                    </a:lnB>
                  </a:tcPr>
                </a:tc>
                <a:tc>
                  <a:txBody>
                    <a:bodyPr/>
                    <a:lstStyle/>
                    <a:p>
                      <a:pPr lvl="0">
                        <a:defRPr sz="1800" b="0" i="0"/>
                      </a:pPr>
                      <a:r>
                        <a:rPr>
                          <a:latin typeface="Footlight MT Light"/>
                          <a:ea typeface="Footlight MT Light"/>
                          <a:cs typeface="Footlight MT Light"/>
                          <a:sym typeface="Footlight MT Light"/>
                        </a:rPr>
                        <a:t>Gout, rheumatoid arthritis, SLE</a:t>
                      </a:r>
                    </a:p>
                  </a:txBody>
                  <a:tcPr marL="45720" marR="45720" horzOverflow="overflow">
                    <a:lnL w="12700">
                      <a:miter lim="400000"/>
                    </a:lnL>
                    <a:lnR w="12700">
                      <a:miter lim="400000"/>
                    </a:lnR>
                    <a:lnT w="12700">
                      <a:miter lim="400000"/>
                    </a:lnT>
                    <a:lnB w="12700">
                      <a:miter lim="400000"/>
                    </a:lnB>
                  </a:tcPr>
                </a:tc>
                <a:tc>
                  <a:txBody>
                    <a:bodyPr/>
                    <a:lstStyle/>
                    <a:p>
                      <a:pPr lvl="0">
                        <a:defRPr sz="1800" b="0" i="0"/>
                      </a:pPr>
                      <a:r>
                        <a:rPr>
                          <a:latin typeface="Footlight MT Light"/>
                          <a:ea typeface="Footlight MT Light"/>
                          <a:cs typeface="Footlight MT Light"/>
                          <a:sym typeface="Footlight MT Light"/>
                        </a:rPr>
                        <a:t>Osteoarthritis, trauma, rheumatic fever</a:t>
                      </a:r>
                    </a:p>
                  </a:txBody>
                  <a:tcPr marL="45720" marR="45720" horzOverflow="overflow">
                    <a:lnL w="12700">
                      <a:miter lim="400000"/>
                    </a:lnL>
                    <a:lnR w="12700">
                      <a:miter lim="400000"/>
                    </a:lnR>
                    <a:lnT w="12700">
                      <a:miter lim="400000"/>
                    </a:lnT>
                    <a:lnB w="12700">
                      <a:miter lim="400000"/>
                    </a:lnB>
                  </a:tcPr>
                </a:tc>
                <a:tc>
                  <a:txBody>
                    <a:bodyPr/>
                    <a:lstStyle/>
                    <a:p>
                      <a:pPr lvl="0">
                        <a:defRPr sz="1800" b="0" i="0"/>
                      </a:pPr>
                      <a:r>
                        <a:rPr>
                          <a:latin typeface="Footlight MT Light"/>
                          <a:ea typeface="Footlight MT Light"/>
                          <a:cs typeface="Footlight MT Light"/>
                          <a:sym typeface="Footlight MT Light"/>
                        </a:rPr>
                        <a:t>----</a:t>
                      </a:r>
                    </a:p>
                  </a:txBody>
                  <a:tcPr marL="45720" marR="45720" horzOverflow="overflow">
                    <a:lnL w="12700">
                      <a:miter lim="400000"/>
                    </a:lnL>
                    <a:lnR w="12700">
                      <a:miter lim="400000"/>
                    </a:lnR>
                    <a:lnT w="12700">
                      <a:miter lim="400000"/>
                    </a:lnT>
                    <a:lnB w="12700">
                      <a:miter lim="400000"/>
                    </a:lnB>
                  </a:tcPr>
                </a:tc>
                <a:tc>
                  <a:txBody>
                    <a:bodyPr/>
                    <a:lstStyle/>
                    <a:p>
                      <a:pPr lvl="0" algn="l">
                        <a:defRPr sz="1800" b="0" i="0"/>
                      </a:pPr>
                      <a:r>
                        <a:rPr sz="2000">
                          <a:solidFill>
                            <a:srgbClr val="998700"/>
                          </a:solidFill>
                          <a:latin typeface="Footlight MT Light"/>
                          <a:ea typeface="Footlight MT Light"/>
                          <a:cs typeface="Footlight MT Light"/>
                          <a:sym typeface="Footlight MT Light"/>
                        </a:rPr>
                        <a:t>Associated conditions</a:t>
                      </a:r>
                    </a:p>
                  </a:txBody>
                  <a:tcPr marL="45720" marR="45720" horzOverflow="overflow">
                    <a:lnL w="12700">
                      <a:miter lim="400000"/>
                    </a:lnL>
                    <a:lnR w="12700">
                      <a:miter lim="400000"/>
                    </a:lnR>
                    <a:lnT w="12700">
                      <a:miter lim="400000"/>
                    </a:lnT>
                    <a:lnB w="12700">
                      <a:miter lim="400000"/>
                    </a:lnB>
                  </a:tcPr>
                </a:tc>
              </a:tr>
            </a:tbl>
          </a:graphicData>
        </a:graphic>
      </p:graphicFrame>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324" name="Shape 324"/>
          <p:cNvSpPr>
            <a:spLocks noGrp="1"/>
          </p:cNvSpPr>
          <p:nvPr>
            <p:ph type="title"/>
          </p:nvPr>
        </p:nvSpPr>
        <p:spPr>
          <a:xfrm>
            <a:off x="457200" y="-152400"/>
            <a:ext cx="8229600" cy="1143000"/>
          </a:xfrm>
          <a:prstGeom prst="rect">
            <a:avLst/>
          </a:prstGeom>
        </p:spPr>
        <p:txBody>
          <a:bodyPr lIns="0" tIns="0" rIns="0" bIns="0">
            <a:normAutofit/>
          </a:bodyPr>
          <a:lstStyle>
            <a:lvl1pPr>
              <a:defRPr sz="4000">
                <a:latin typeface="Monotype Corsiva"/>
                <a:ea typeface="Monotype Corsiva"/>
                <a:cs typeface="Monotype Corsiva"/>
                <a:sym typeface="Monotype Corsiva"/>
              </a:defRPr>
            </a:lvl1pPr>
          </a:lstStyle>
          <a:p>
            <a:pPr lvl="0">
              <a:defRPr sz="1800">
                <a:solidFill>
                  <a:srgbClr val="000000"/>
                </a:solidFill>
              </a:defRPr>
            </a:pPr>
            <a:r>
              <a:rPr sz="4000">
                <a:solidFill>
                  <a:srgbClr val="7B9899"/>
                </a:solidFill>
              </a:rPr>
              <a:t>Investigations continue.. </a:t>
            </a:r>
          </a:p>
        </p:txBody>
      </p:sp>
      <p:sp>
        <p:nvSpPr>
          <p:cNvPr id="325" name="Shape 325"/>
          <p:cNvSpPr>
            <a:spLocks noGrp="1"/>
          </p:cNvSpPr>
          <p:nvPr>
            <p:ph type="body" idx="1"/>
          </p:nvPr>
        </p:nvSpPr>
        <p:spPr>
          <a:xfrm>
            <a:off x="457200" y="1557337"/>
            <a:ext cx="8229600" cy="5472113"/>
          </a:xfrm>
          <a:prstGeom prst="rect">
            <a:avLst/>
          </a:prstGeom>
        </p:spPr>
        <p:txBody>
          <a:bodyPr lIns="0" tIns="0" rIns="0" bIns="0">
            <a:normAutofit/>
          </a:bodyPr>
          <a:lstStyle/>
          <a:p>
            <a:pPr marL="921542" lvl="0" indent="-921542" algn="l">
              <a:buFont typeface="Wingdings"/>
              <a:buChar char="❖"/>
              <a:defRPr sz="1800"/>
            </a:pPr>
            <a:r>
              <a:rPr sz="2700">
                <a:solidFill>
                  <a:srgbClr val="A9432B"/>
                </a:solidFill>
                <a:latin typeface="Footlight MT Light"/>
                <a:ea typeface="Footlight MT Light"/>
                <a:cs typeface="Footlight MT Light"/>
                <a:sym typeface="Footlight MT Light"/>
              </a:rPr>
              <a:t>Blood Cultures :</a:t>
            </a:r>
            <a:endParaRPr>
              <a:solidFill>
                <a:srgbClr val="A9432B"/>
              </a:solidFill>
              <a:latin typeface="Footlight MT Light"/>
              <a:ea typeface="Footlight MT Light"/>
              <a:cs typeface="Footlight MT Light"/>
              <a:sym typeface="Footlight MT Light"/>
            </a:endParaRPr>
          </a:p>
          <a:p>
            <a:pPr marL="575313" lvl="0" indent="-575313" algn="l">
              <a:spcBef>
                <a:spcPts val="500"/>
              </a:spcBef>
              <a:buFont typeface="Wingdings"/>
              <a:buChar char="❑"/>
              <a:defRPr sz="1800"/>
            </a:pPr>
            <a:r>
              <a:rPr sz="2400">
                <a:latin typeface="Footlight MT Light"/>
                <a:ea typeface="Footlight MT Light"/>
                <a:cs typeface="Footlight MT Light"/>
                <a:sym typeface="Footlight MT Light"/>
              </a:rPr>
              <a:t>By Obtaining at least 2 sets of blood cultures to rule out a bacteremic origin of the septic joint.</a:t>
            </a:r>
          </a:p>
          <a:p>
            <a:pPr lvl="0" algn="l">
              <a:buFont typeface="Wingdings"/>
              <a:buChar char="▪"/>
              <a:defRPr sz="1800"/>
            </a:pPr>
            <a:endParaRPr sz="2400">
              <a:latin typeface="Footlight MT Light"/>
              <a:ea typeface="Footlight MT Light"/>
              <a:cs typeface="Footlight MT Light"/>
              <a:sym typeface="Footlight MT Light"/>
            </a:endParaRPr>
          </a:p>
          <a:p>
            <a:pPr marL="921542" lvl="0" indent="-921542" algn="l">
              <a:buFont typeface="Wingdings"/>
              <a:buChar char="❖"/>
              <a:defRPr sz="1800"/>
            </a:pPr>
            <a:r>
              <a:rPr sz="2700">
                <a:solidFill>
                  <a:srgbClr val="A9432B"/>
                </a:solidFill>
                <a:latin typeface="Footlight MT Light"/>
                <a:ea typeface="Footlight MT Light"/>
                <a:cs typeface="Footlight MT Light"/>
                <a:sym typeface="Footlight MT Light"/>
              </a:rPr>
              <a:t>Polymerase chain reaction :</a:t>
            </a:r>
            <a:endParaRPr>
              <a:solidFill>
                <a:srgbClr val="A9432B"/>
              </a:solidFill>
              <a:latin typeface="Footlight MT Light"/>
              <a:ea typeface="Footlight MT Light"/>
              <a:cs typeface="Footlight MT Light"/>
              <a:sym typeface="Footlight MT Light"/>
            </a:endParaRPr>
          </a:p>
          <a:p>
            <a:pPr marL="575313" lvl="0" indent="-575313" algn="l">
              <a:spcBef>
                <a:spcPts val="500"/>
              </a:spcBef>
              <a:buFont typeface="Wingdings"/>
              <a:buChar char="❑"/>
              <a:defRPr sz="1800"/>
            </a:pPr>
            <a:r>
              <a:rPr sz="2400">
                <a:latin typeface="Footlight MT Light"/>
                <a:ea typeface="Footlight MT Light"/>
                <a:cs typeface="Footlight MT Light"/>
                <a:sym typeface="Footlight MT Light"/>
              </a:rPr>
              <a:t>For detection of bacterial DNA in joint fluid and synovial tissue.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16" fill="hold" grpId="1" nodeType="clickEffect">
                                  <p:stCondLst>
                                    <p:cond delay="0"/>
                                  </p:stCondLst>
                                  <p:iterate>
                                    <p:tmAbs val="0"/>
                                  </p:iterate>
                                  <p:childTnLst>
                                    <p:set>
                                      <p:cBhvr>
                                        <p:cTn id="6" fill="hold"/>
                                        <p:tgtEl>
                                          <p:spTgt spid="325">
                                            <p:txEl>
                                              <p:pRg st="3" end="3"/>
                                            </p:txEl>
                                          </p:spTgt>
                                        </p:tgtEl>
                                        <p:attrNameLst>
                                          <p:attrName>style.visibility</p:attrName>
                                        </p:attrNameLst>
                                      </p:cBhvr>
                                      <p:to>
                                        <p:strVal val="visible"/>
                                      </p:to>
                                    </p:set>
                                    <p:animEffect transition="in" filter="box(in)">
                                      <p:cBhvr>
                                        <p:cTn id="7" dur="500"/>
                                        <p:tgtEl>
                                          <p:spTgt spid="325">
                                            <p:txEl>
                                              <p:pRg st="3" end="3"/>
                                            </p:txEl>
                                          </p:spTgt>
                                        </p:tgtEl>
                                      </p:cBhvr>
                                    </p:animEffect>
                                  </p:childTnLst>
                                </p:cTn>
                              </p:par>
                            </p:childTnLst>
                          </p:cTn>
                        </p:par>
                        <p:par>
                          <p:cTn id="8" fill="hold">
                            <p:stCondLst>
                              <p:cond delay="500"/>
                            </p:stCondLst>
                            <p:childTnLst>
                              <p:par>
                                <p:cTn id="9" presetID="4" presetClass="entr" presetSubtype="16" fill="hold" grpId="1" nodeType="afterEffect">
                                  <p:stCondLst>
                                    <p:cond delay="0"/>
                                  </p:stCondLst>
                                  <p:iterate>
                                    <p:tmAbs val="0"/>
                                  </p:iterate>
                                  <p:childTnLst>
                                    <p:set>
                                      <p:cBhvr>
                                        <p:cTn id="10" fill="hold"/>
                                        <p:tgtEl>
                                          <p:spTgt spid="325">
                                            <p:txEl>
                                              <p:pRg st="4" end="4"/>
                                            </p:txEl>
                                          </p:spTgt>
                                        </p:tgtEl>
                                        <p:attrNameLst>
                                          <p:attrName>style.visibility</p:attrName>
                                        </p:attrNameLst>
                                      </p:cBhvr>
                                      <p:to>
                                        <p:strVal val="visible"/>
                                      </p:to>
                                    </p:set>
                                    <p:animEffect transition="in" filter="box(in)">
                                      <p:cBhvr>
                                        <p:cTn id="11" dur="500"/>
                                        <p:tgtEl>
                                          <p:spTgt spid="32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 grpId="1" build="p" bldLvl="5"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327" name="Shape 327"/>
          <p:cNvSpPr>
            <a:spLocks noGrp="1"/>
          </p:cNvSpPr>
          <p:nvPr>
            <p:ph type="title"/>
          </p:nvPr>
        </p:nvSpPr>
        <p:spPr>
          <a:xfrm>
            <a:off x="457200" y="-26988"/>
            <a:ext cx="8229600" cy="1143001"/>
          </a:xfrm>
          <a:prstGeom prst="rect">
            <a:avLst/>
          </a:prstGeom>
        </p:spPr>
        <p:txBody>
          <a:bodyPr lIns="0" tIns="0" rIns="0" bIns="0">
            <a:normAutofit/>
          </a:bodyPr>
          <a:lstStyle>
            <a:lvl1pPr>
              <a:defRPr sz="4000">
                <a:latin typeface="Monotype Corsiva"/>
                <a:ea typeface="Monotype Corsiva"/>
                <a:cs typeface="Monotype Corsiva"/>
                <a:sym typeface="Monotype Corsiva"/>
              </a:defRPr>
            </a:lvl1pPr>
          </a:lstStyle>
          <a:p>
            <a:pPr lvl="0">
              <a:defRPr sz="1800">
                <a:solidFill>
                  <a:srgbClr val="000000"/>
                </a:solidFill>
              </a:defRPr>
            </a:pPr>
            <a:r>
              <a:rPr sz="4000">
                <a:solidFill>
                  <a:srgbClr val="7B9899"/>
                </a:solidFill>
              </a:rPr>
              <a:t>Investigations continue.. </a:t>
            </a:r>
          </a:p>
        </p:txBody>
      </p:sp>
      <p:sp>
        <p:nvSpPr>
          <p:cNvPr id="328" name="Shape 328"/>
          <p:cNvSpPr>
            <a:spLocks noGrp="1"/>
          </p:cNvSpPr>
          <p:nvPr>
            <p:ph type="body" idx="1"/>
          </p:nvPr>
        </p:nvSpPr>
        <p:spPr>
          <a:xfrm>
            <a:off x="457200" y="1557337"/>
            <a:ext cx="8229600" cy="4824413"/>
          </a:xfrm>
          <a:prstGeom prst="rect">
            <a:avLst/>
          </a:prstGeom>
        </p:spPr>
        <p:txBody>
          <a:bodyPr lIns="0" tIns="0" rIns="0" bIns="0">
            <a:normAutofit/>
          </a:bodyPr>
          <a:lstStyle/>
          <a:p>
            <a:pPr marL="921542" lvl="0" indent="-921542" algn="l">
              <a:buFont typeface="Wingdings"/>
              <a:buChar char="❖"/>
              <a:defRPr sz="1800"/>
            </a:pPr>
            <a:r>
              <a:rPr sz="2700">
                <a:solidFill>
                  <a:srgbClr val="A9432B"/>
                </a:solidFill>
                <a:latin typeface="Footlight MT Light"/>
                <a:ea typeface="Footlight MT Light"/>
                <a:cs typeface="Footlight MT Light"/>
                <a:sym typeface="Footlight MT Light"/>
              </a:rPr>
              <a:t>Radiography and Ultrasonography :</a:t>
            </a:r>
            <a:endParaRPr>
              <a:solidFill>
                <a:srgbClr val="A9432B"/>
              </a:solidFill>
              <a:latin typeface="Footlight MT Light"/>
              <a:ea typeface="Footlight MT Light"/>
              <a:cs typeface="Footlight MT Light"/>
              <a:sym typeface="Footlight MT Light"/>
            </a:endParaRPr>
          </a:p>
          <a:p>
            <a:pPr lvl="0" algn="l">
              <a:buSzTx/>
              <a:buNone/>
              <a:defRPr sz="1800"/>
            </a:pPr>
            <a:endParaRPr>
              <a:latin typeface="Footlight MT Light"/>
              <a:ea typeface="Footlight MT Light"/>
              <a:cs typeface="Footlight MT Light"/>
              <a:sym typeface="Footlight MT Light"/>
            </a:endParaRPr>
          </a:p>
          <a:p>
            <a:pPr marL="575313" lvl="0" indent="-575313" algn="l">
              <a:spcBef>
                <a:spcPts val="500"/>
              </a:spcBef>
              <a:buFont typeface="Wingdings"/>
              <a:buChar char="❑"/>
              <a:defRPr sz="1800"/>
            </a:pPr>
            <a:r>
              <a:rPr sz="2400">
                <a:latin typeface="Footlight MT Light"/>
                <a:ea typeface="Footlight MT Light"/>
                <a:cs typeface="Footlight MT Light"/>
                <a:sym typeface="Footlight MT Light"/>
              </a:rPr>
              <a:t>Plain radiography is of limited value in evaluating a joint for infection; Although it is most useful in ruling out underlying osteomyelitis caused by the joint infection itself.</a:t>
            </a:r>
          </a:p>
          <a:p>
            <a:pPr lvl="0" algn="l">
              <a:buFont typeface="Wingdings"/>
              <a:buChar char="❑"/>
              <a:defRPr sz="1800"/>
            </a:pPr>
            <a:endParaRPr sz="2400">
              <a:latin typeface="Footlight MT Light"/>
              <a:ea typeface="Footlight MT Light"/>
              <a:cs typeface="Footlight MT Light"/>
              <a:sym typeface="Footlight MT Light"/>
            </a:endParaRPr>
          </a:p>
          <a:p>
            <a:pPr marL="575313" lvl="0" indent="-575313" algn="l">
              <a:spcBef>
                <a:spcPts val="500"/>
              </a:spcBef>
              <a:buFont typeface="Wingdings"/>
              <a:buChar char="❑"/>
              <a:defRPr sz="1800"/>
            </a:pPr>
            <a:r>
              <a:rPr sz="2400">
                <a:latin typeface="Footlight MT Light"/>
                <a:ea typeface="Footlight MT Light"/>
                <a:cs typeface="Footlight MT Light"/>
                <a:sym typeface="Footlight MT Light"/>
              </a:rPr>
              <a:t>Ultrasonography may be used to diagnose effusions in chronically distorted joints (</a:t>
            </a:r>
            <a:r>
              <a:rPr sz="2400">
                <a:solidFill>
                  <a:srgbClr val="002060"/>
                </a:solidFill>
                <a:latin typeface="Footlight MT Light"/>
                <a:ea typeface="Footlight MT Light"/>
                <a:cs typeface="Footlight MT Light"/>
                <a:sym typeface="Footlight MT Light"/>
              </a:rPr>
              <a:t>secondary to trauma or rheumatoid arthritis</a:t>
            </a:r>
            <a:r>
              <a:rPr sz="2400">
                <a:latin typeface="Footlight MT Light"/>
                <a:ea typeface="Footlight MT Light"/>
                <a:cs typeface="Footlight MT Light"/>
                <a:sym typeface="Footlight MT Light"/>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16" fill="hold" grpId="1" nodeType="clickEffect">
                                  <p:stCondLst>
                                    <p:cond delay="0"/>
                                  </p:stCondLst>
                                  <p:iterate>
                                    <p:tmAbs val="0"/>
                                  </p:iterate>
                                  <p:childTnLst>
                                    <p:set>
                                      <p:cBhvr>
                                        <p:cTn id="6" fill="hold"/>
                                        <p:tgtEl>
                                          <p:spTgt spid="328">
                                            <p:txEl>
                                              <p:pRg st="2" end="2"/>
                                            </p:txEl>
                                          </p:spTgt>
                                        </p:tgtEl>
                                        <p:attrNameLst>
                                          <p:attrName>style.visibility</p:attrName>
                                        </p:attrNameLst>
                                      </p:cBhvr>
                                      <p:to>
                                        <p:strVal val="visible"/>
                                      </p:to>
                                    </p:set>
                                    <p:animEffect transition="in" filter="box(in)">
                                      <p:cBhvr>
                                        <p:cTn id="7" dur="500"/>
                                        <p:tgtEl>
                                          <p:spTgt spid="328">
                                            <p:txEl>
                                              <p:pRg st="2" end="2"/>
                                            </p:txEl>
                                          </p:spTgt>
                                        </p:tgtEl>
                                      </p:cBhvr>
                                    </p:animEffect>
                                  </p:childTnLst>
                                </p:cTn>
                              </p:par>
                            </p:childTnLst>
                          </p:cTn>
                        </p:par>
                        <p:par>
                          <p:cTn id="8" fill="hold">
                            <p:stCondLst>
                              <p:cond delay="500"/>
                            </p:stCondLst>
                            <p:childTnLst>
                              <p:par>
                                <p:cTn id="9" presetID="4" presetClass="entr" presetSubtype="16" fill="hold" grpId="1" nodeType="afterEffect">
                                  <p:stCondLst>
                                    <p:cond delay="0"/>
                                  </p:stCondLst>
                                  <p:iterate>
                                    <p:tmAbs val="0"/>
                                  </p:iterate>
                                  <p:childTnLst>
                                    <p:set>
                                      <p:cBhvr>
                                        <p:cTn id="10" fill="hold"/>
                                        <p:tgtEl>
                                          <p:spTgt spid="328">
                                            <p:txEl>
                                              <p:pRg st="3" end="3"/>
                                            </p:txEl>
                                          </p:spTgt>
                                        </p:tgtEl>
                                        <p:attrNameLst>
                                          <p:attrName>style.visibility</p:attrName>
                                        </p:attrNameLst>
                                      </p:cBhvr>
                                      <p:to>
                                        <p:strVal val="visible"/>
                                      </p:to>
                                    </p:set>
                                    <p:animEffect transition="in" filter="box(in)">
                                      <p:cBhvr>
                                        <p:cTn id="11" dur="500"/>
                                        <p:tgtEl>
                                          <p:spTgt spid="328">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1" nodeType="clickEffect">
                                  <p:stCondLst>
                                    <p:cond delay="0"/>
                                  </p:stCondLst>
                                  <p:iterate>
                                    <p:tmAbs val="0"/>
                                  </p:iterate>
                                  <p:childTnLst>
                                    <p:set>
                                      <p:cBhvr>
                                        <p:cTn id="15" fill="hold"/>
                                        <p:tgtEl>
                                          <p:spTgt spid="328">
                                            <p:txEl>
                                              <p:pRg st="4" end="4"/>
                                            </p:txEl>
                                          </p:spTgt>
                                        </p:tgtEl>
                                        <p:attrNameLst>
                                          <p:attrName>style.visibility</p:attrName>
                                        </p:attrNameLst>
                                      </p:cBhvr>
                                      <p:to>
                                        <p:strVal val="visible"/>
                                      </p:to>
                                    </p:set>
                                    <p:animEffect transition="in" filter="box(in)">
                                      <p:cBhvr>
                                        <p:cTn id="16" dur="500"/>
                                        <p:tgtEl>
                                          <p:spTgt spid="32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 grpId="1" build="p" bldLvl="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145" name="Shape 145"/>
          <p:cNvSpPr/>
          <p:nvPr/>
        </p:nvSpPr>
        <p:spPr>
          <a:xfrm>
            <a:off x="178512" y="2796200"/>
            <a:ext cx="8786975" cy="2292702"/>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lvl="0">
              <a:defRPr sz="1800"/>
            </a:pPr>
            <a:r>
              <a:rPr sz="2400" dirty="0">
                <a:latin typeface="+mn-lt"/>
                <a:ea typeface="+mn-ea"/>
                <a:cs typeface="+mn-cs"/>
                <a:sym typeface="Helvetica Neue"/>
              </a:rPr>
              <a:t>LABORATORY FINDINGS</a:t>
            </a:r>
            <a:endParaRPr dirty="0">
              <a:latin typeface="+mn-lt"/>
              <a:ea typeface="+mn-ea"/>
              <a:cs typeface="+mn-cs"/>
              <a:sym typeface="Helvetica Neue"/>
            </a:endParaRPr>
          </a:p>
          <a:p>
            <a:pPr lvl="0">
              <a:defRPr sz="1800"/>
            </a:pPr>
            <a:r>
              <a:rPr sz="2400" dirty="0">
                <a:latin typeface="+mn-lt"/>
                <a:ea typeface="+mn-ea"/>
                <a:cs typeface="+mn-cs"/>
                <a:sym typeface="Helvetica Neue"/>
              </a:rPr>
              <a:t>Standard blood chemistry and lipid profile values are within the normal range. Radiography of the knees reveal irregular joint space narrowing and slightly increased radiologic density of </a:t>
            </a:r>
            <a:r>
              <a:rPr sz="2400" dirty="0" err="1">
                <a:latin typeface="+mn-lt"/>
                <a:ea typeface="+mn-ea"/>
                <a:cs typeface="+mn-cs"/>
                <a:sym typeface="Helvetica Neue"/>
              </a:rPr>
              <a:t>subchondral</a:t>
            </a:r>
            <a:r>
              <a:rPr sz="2400" dirty="0">
                <a:latin typeface="+mn-lt"/>
                <a:ea typeface="+mn-ea"/>
                <a:cs typeface="+mn-cs"/>
                <a:sym typeface="Helvetica Neue"/>
              </a:rPr>
              <a:t> bone, signs that are consistent with a diagnosis of osteoarthritis.</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330" name="Shape 330"/>
          <p:cNvSpPr>
            <a:spLocks noGrp="1"/>
          </p:cNvSpPr>
          <p:nvPr>
            <p:ph type="title"/>
          </p:nvPr>
        </p:nvSpPr>
        <p:spPr>
          <a:xfrm>
            <a:off x="457200" y="-152400"/>
            <a:ext cx="8229600" cy="1143000"/>
          </a:xfrm>
          <a:prstGeom prst="rect">
            <a:avLst/>
          </a:prstGeom>
        </p:spPr>
        <p:txBody>
          <a:bodyPr lIns="0" tIns="0" rIns="0" bIns="0">
            <a:normAutofit/>
          </a:bodyPr>
          <a:lstStyle>
            <a:lvl1pPr>
              <a:defRPr sz="4000">
                <a:latin typeface="Monotype Corsiva"/>
                <a:ea typeface="Monotype Corsiva"/>
                <a:cs typeface="Monotype Corsiva"/>
                <a:sym typeface="Monotype Corsiva"/>
              </a:defRPr>
            </a:lvl1pPr>
          </a:lstStyle>
          <a:p>
            <a:pPr lvl="0">
              <a:defRPr sz="1800">
                <a:solidFill>
                  <a:srgbClr val="000000"/>
                </a:solidFill>
              </a:defRPr>
            </a:pPr>
            <a:r>
              <a:rPr sz="4000">
                <a:solidFill>
                  <a:srgbClr val="7B9899"/>
                </a:solidFill>
              </a:rPr>
              <a:t>Investigations cont.. </a:t>
            </a:r>
          </a:p>
        </p:txBody>
      </p:sp>
      <p:sp>
        <p:nvSpPr>
          <p:cNvPr id="331" name="Shape 331"/>
          <p:cNvSpPr>
            <a:spLocks noGrp="1"/>
          </p:cNvSpPr>
          <p:nvPr>
            <p:ph type="body" idx="1"/>
          </p:nvPr>
        </p:nvSpPr>
        <p:spPr>
          <a:xfrm>
            <a:off x="250825" y="1381125"/>
            <a:ext cx="8642350" cy="5400675"/>
          </a:xfrm>
          <a:prstGeom prst="rect">
            <a:avLst/>
          </a:prstGeom>
        </p:spPr>
        <p:txBody>
          <a:bodyPr lIns="0" tIns="0" rIns="0" bIns="0">
            <a:normAutofit/>
          </a:bodyPr>
          <a:lstStyle/>
          <a:p>
            <a:pPr marL="921542" lvl="0" indent="-921542" algn="l">
              <a:buFont typeface="Wingdings"/>
              <a:buChar char="❖"/>
              <a:defRPr sz="1800"/>
            </a:pPr>
            <a:r>
              <a:rPr sz="2700">
                <a:solidFill>
                  <a:srgbClr val="A9432B"/>
                </a:solidFill>
                <a:latin typeface="Footlight MT Light"/>
                <a:ea typeface="Footlight MT Light"/>
                <a:cs typeface="Footlight MT Light"/>
                <a:sym typeface="Footlight MT Light"/>
              </a:rPr>
              <a:t>CT and MRI scanning :</a:t>
            </a:r>
            <a:endParaRPr>
              <a:solidFill>
                <a:srgbClr val="A9432B"/>
              </a:solidFill>
              <a:latin typeface="Footlight MT Light"/>
              <a:ea typeface="Footlight MT Light"/>
              <a:cs typeface="Footlight MT Light"/>
              <a:sym typeface="Footlight MT Light"/>
            </a:endParaRPr>
          </a:p>
          <a:p>
            <a:pPr lvl="0" algn="l">
              <a:defRPr sz="1800"/>
            </a:pPr>
            <a:endParaRPr>
              <a:latin typeface="Footlight MT Light"/>
              <a:ea typeface="Footlight MT Light"/>
              <a:cs typeface="Footlight MT Light"/>
              <a:sym typeface="Footlight MT Light"/>
            </a:endParaRPr>
          </a:p>
          <a:p>
            <a:pPr marL="1404571" lvl="0" indent="-1404571" algn="l">
              <a:spcBef>
                <a:spcPts val="700"/>
              </a:spcBef>
              <a:buFont typeface="Wingdings"/>
              <a:buChar char="❑"/>
              <a:defRPr sz="1800"/>
            </a:pPr>
            <a:r>
              <a:rPr sz="3000">
                <a:latin typeface="Footlight MT Light"/>
                <a:ea typeface="Footlight MT Light"/>
                <a:cs typeface="Footlight MT Light"/>
                <a:sym typeface="Footlight MT Light"/>
              </a:rPr>
              <a:t>More sensitive for distinguishing osteomyelitis, periarticular abscesses, and joint effusions.</a:t>
            </a:r>
          </a:p>
          <a:p>
            <a:pPr lvl="0" algn="l">
              <a:buFont typeface="Wingdings"/>
              <a:buChar char="❑"/>
              <a:defRPr sz="1800"/>
            </a:pPr>
            <a:endParaRPr sz="3000">
              <a:latin typeface="Footlight MT Light"/>
              <a:ea typeface="Footlight MT Light"/>
              <a:cs typeface="Footlight MT Light"/>
              <a:sym typeface="Footlight MT Light"/>
            </a:endParaRPr>
          </a:p>
          <a:p>
            <a:pPr marL="1404571" lvl="0" indent="-1404571" algn="l">
              <a:spcBef>
                <a:spcPts val="700"/>
              </a:spcBef>
              <a:buFont typeface="Wingdings"/>
              <a:buChar char="❑"/>
              <a:defRPr sz="1800"/>
            </a:pPr>
            <a:r>
              <a:rPr sz="3000">
                <a:latin typeface="Footlight MT Light"/>
                <a:ea typeface="Footlight MT Light"/>
                <a:cs typeface="Footlight MT Light"/>
                <a:sym typeface="Footlight MT Light"/>
              </a:rPr>
              <a:t>most helpful in patients with sacroiliac or sternoclavicular joint infection to rule out extension into the mediastinum or pelvis.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16" fill="hold" grpId="1" nodeType="clickEffect">
                                  <p:stCondLst>
                                    <p:cond delay="0"/>
                                  </p:stCondLst>
                                  <p:iterate>
                                    <p:tmAbs val="0"/>
                                  </p:iterate>
                                  <p:childTnLst>
                                    <p:set>
                                      <p:cBhvr>
                                        <p:cTn id="6" fill="hold"/>
                                        <p:tgtEl>
                                          <p:spTgt spid="331">
                                            <p:txEl>
                                              <p:pRg st="2" end="2"/>
                                            </p:txEl>
                                          </p:spTgt>
                                        </p:tgtEl>
                                        <p:attrNameLst>
                                          <p:attrName>style.visibility</p:attrName>
                                        </p:attrNameLst>
                                      </p:cBhvr>
                                      <p:to>
                                        <p:strVal val="visible"/>
                                      </p:to>
                                    </p:set>
                                    <p:animEffect transition="in" filter="box(in)">
                                      <p:cBhvr>
                                        <p:cTn id="7" dur="500"/>
                                        <p:tgtEl>
                                          <p:spTgt spid="331">
                                            <p:txEl>
                                              <p:pRg st="2" end="2"/>
                                            </p:txEl>
                                          </p:spTgt>
                                        </p:tgtEl>
                                      </p:cBhvr>
                                    </p:animEffect>
                                  </p:childTnLst>
                                </p:cTn>
                              </p:par>
                            </p:childTnLst>
                          </p:cTn>
                        </p:par>
                        <p:par>
                          <p:cTn id="8" fill="hold">
                            <p:stCondLst>
                              <p:cond delay="500"/>
                            </p:stCondLst>
                            <p:childTnLst>
                              <p:par>
                                <p:cTn id="9" presetID="4" presetClass="entr" presetSubtype="16" fill="hold" grpId="1" nodeType="afterEffect">
                                  <p:stCondLst>
                                    <p:cond delay="0"/>
                                  </p:stCondLst>
                                  <p:iterate>
                                    <p:tmAbs val="0"/>
                                  </p:iterate>
                                  <p:childTnLst>
                                    <p:set>
                                      <p:cBhvr>
                                        <p:cTn id="10" fill="hold"/>
                                        <p:tgtEl>
                                          <p:spTgt spid="331">
                                            <p:txEl>
                                              <p:pRg st="3" end="3"/>
                                            </p:txEl>
                                          </p:spTgt>
                                        </p:tgtEl>
                                        <p:attrNameLst>
                                          <p:attrName>style.visibility</p:attrName>
                                        </p:attrNameLst>
                                      </p:cBhvr>
                                      <p:to>
                                        <p:strVal val="visible"/>
                                      </p:to>
                                    </p:set>
                                    <p:animEffect transition="in" filter="box(in)">
                                      <p:cBhvr>
                                        <p:cTn id="11" dur="500"/>
                                        <p:tgtEl>
                                          <p:spTgt spid="331">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1" nodeType="clickEffect">
                                  <p:stCondLst>
                                    <p:cond delay="0"/>
                                  </p:stCondLst>
                                  <p:iterate>
                                    <p:tmAbs val="0"/>
                                  </p:iterate>
                                  <p:childTnLst>
                                    <p:set>
                                      <p:cBhvr>
                                        <p:cTn id="15" fill="hold"/>
                                        <p:tgtEl>
                                          <p:spTgt spid="331">
                                            <p:txEl>
                                              <p:pRg st="4" end="4"/>
                                            </p:txEl>
                                          </p:spTgt>
                                        </p:tgtEl>
                                        <p:attrNameLst>
                                          <p:attrName>style.visibility</p:attrName>
                                        </p:attrNameLst>
                                      </p:cBhvr>
                                      <p:to>
                                        <p:strVal val="visible"/>
                                      </p:to>
                                    </p:set>
                                    <p:animEffect transition="in" filter="box(in)">
                                      <p:cBhvr>
                                        <p:cTn id="16" dur="500"/>
                                        <p:tgtEl>
                                          <p:spTgt spid="3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 grpId="1" build="p" bldLvl="5"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333" name="Shape 333"/>
          <p:cNvSpPr>
            <a:spLocks noGrp="1"/>
          </p:cNvSpPr>
          <p:nvPr>
            <p:ph type="title"/>
          </p:nvPr>
        </p:nvSpPr>
        <p:spPr>
          <a:xfrm>
            <a:off x="457200" y="-152400"/>
            <a:ext cx="8229600" cy="1143000"/>
          </a:xfrm>
          <a:prstGeom prst="rect">
            <a:avLst/>
          </a:prstGeom>
        </p:spPr>
        <p:txBody>
          <a:bodyPr lIns="0" tIns="0" rIns="0" bIns="0">
            <a:normAutofit/>
          </a:bodyPr>
          <a:lstStyle>
            <a:lvl1pPr>
              <a:defRPr sz="4000">
                <a:latin typeface="Monotype Corsiva"/>
                <a:ea typeface="Monotype Corsiva"/>
                <a:cs typeface="Monotype Corsiva"/>
                <a:sym typeface="Monotype Corsiva"/>
              </a:defRPr>
            </a:lvl1pPr>
          </a:lstStyle>
          <a:p>
            <a:pPr lvl="0">
              <a:defRPr sz="1800">
                <a:solidFill>
                  <a:srgbClr val="000000"/>
                </a:solidFill>
              </a:defRPr>
            </a:pPr>
            <a:r>
              <a:rPr sz="4000">
                <a:solidFill>
                  <a:srgbClr val="7B9899"/>
                </a:solidFill>
              </a:rPr>
              <a:t>Treatment and Management </a:t>
            </a:r>
          </a:p>
        </p:txBody>
      </p:sp>
      <p:sp>
        <p:nvSpPr>
          <p:cNvPr id="334" name="Shape 334"/>
          <p:cNvSpPr>
            <a:spLocks noGrp="1"/>
          </p:cNvSpPr>
          <p:nvPr>
            <p:ph type="body" idx="1"/>
          </p:nvPr>
        </p:nvSpPr>
        <p:spPr>
          <a:xfrm>
            <a:off x="250825" y="1773238"/>
            <a:ext cx="8642350" cy="4824414"/>
          </a:xfrm>
          <a:prstGeom prst="rect">
            <a:avLst/>
          </a:prstGeom>
        </p:spPr>
        <p:txBody>
          <a:bodyPr lIns="0" tIns="0" rIns="0" bIns="0">
            <a:normAutofit/>
          </a:bodyPr>
          <a:lstStyle/>
          <a:p>
            <a:pPr marL="1065837" lvl="0" indent="-1065837" algn="l">
              <a:buFont typeface="Wingdings"/>
              <a:buChar char="❖"/>
              <a:defRPr sz="1800"/>
            </a:pPr>
            <a:r>
              <a:rPr sz="2800">
                <a:latin typeface="Footlight MT Light"/>
                <a:ea typeface="Footlight MT Light"/>
                <a:cs typeface="Footlight MT Light"/>
                <a:sym typeface="Footlight MT Light"/>
              </a:rPr>
              <a:t>Medical management of infective arthritis focuses on adequate and timely </a:t>
            </a:r>
            <a:r>
              <a:rPr sz="2800">
                <a:solidFill>
                  <a:srgbClr val="C00000"/>
                </a:solidFill>
                <a:latin typeface="Footlight MT Light"/>
                <a:ea typeface="Footlight MT Light"/>
                <a:cs typeface="Footlight MT Light"/>
                <a:sym typeface="Footlight MT Light"/>
              </a:rPr>
              <a:t>drainage of the infected synovial fluid</a:t>
            </a:r>
            <a:r>
              <a:rPr sz="2800">
                <a:latin typeface="Footlight MT Light"/>
                <a:ea typeface="Footlight MT Light"/>
                <a:cs typeface="Footlight MT Light"/>
                <a:sym typeface="Footlight MT Light"/>
              </a:rPr>
              <a:t>, administration of appropriate </a:t>
            </a:r>
            <a:r>
              <a:rPr sz="2800">
                <a:solidFill>
                  <a:srgbClr val="C00000"/>
                </a:solidFill>
                <a:latin typeface="Footlight MT Light"/>
                <a:ea typeface="Footlight MT Light"/>
                <a:cs typeface="Footlight MT Light"/>
                <a:sym typeface="Footlight MT Light"/>
              </a:rPr>
              <a:t>antimicrobial therapy</a:t>
            </a:r>
            <a:r>
              <a:rPr sz="2800">
                <a:latin typeface="Footlight MT Light"/>
                <a:ea typeface="Footlight MT Light"/>
                <a:cs typeface="Footlight MT Light"/>
                <a:sym typeface="Footlight MT Light"/>
              </a:rPr>
              <a:t>, and </a:t>
            </a:r>
            <a:r>
              <a:rPr sz="2800">
                <a:solidFill>
                  <a:srgbClr val="C00000"/>
                </a:solidFill>
                <a:latin typeface="Footlight MT Light"/>
                <a:ea typeface="Footlight MT Light"/>
                <a:cs typeface="Footlight MT Light"/>
                <a:sym typeface="Footlight MT Light"/>
              </a:rPr>
              <a:t>immobilization of the joint </a:t>
            </a:r>
            <a:r>
              <a:rPr sz="2800">
                <a:latin typeface="Footlight MT Light"/>
                <a:ea typeface="Footlight MT Light"/>
                <a:cs typeface="Footlight MT Light"/>
                <a:sym typeface="Footlight MT Light"/>
              </a:rPr>
              <a:t>to control pain.</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336" name="Shape 336"/>
          <p:cNvSpPr>
            <a:spLocks noGrp="1"/>
          </p:cNvSpPr>
          <p:nvPr>
            <p:ph type="title"/>
          </p:nvPr>
        </p:nvSpPr>
        <p:spPr>
          <a:xfrm>
            <a:off x="457200" y="-152400"/>
            <a:ext cx="8229600" cy="1143000"/>
          </a:xfrm>
          <a:prstGeom prst="rect">
            <a:avLst/>
          </a:prstGeom>
        </p:spPr>
        <p:txBody>
          <a:bodyPr lIns="0" tIns="0" rIns="0" bIns="0">
            <a:normAutofit/>
          </a:bodyPr>
          <a:lstStyle>
            <a:lvl1pPr>
              <a:defRPr sz="4000">
                <a:latin typeface="Monotype Corsiva"/>
                <a:ea typeface="Monotype Corsiva"/>
                <a:cs typeface="Monotype Corsiva"/>
                <a:sym typeface="Monotype Corsiva"/>
              </a:defRPr>
            </a:lvl1pPr>
          </a:lstStyle>
          <a:p>
            <a:pPr lvl="0">
              <a:defRPr sz="1800">
                <a:solidFill>
                  <a:srgbClr val="000000"/>
                </a:solidFill>
              </a:defRPr>
            </a:pPr>
            <a:r>
              <a:rPr sz="4000">
                <a:solidFill>
                  <a:srgbClr val="7B9899"/>
                </a:solidFill>
              </a:rPr>
              <a:t>Treatment and Management cont.. </a:t>
            </a:r>
          </a:p>
        </p:txBody>
      </p:sp>
      <p:sp>
        <p:nvSpPr>
          <p:cNvPr id="337" name="Shape 337"/>
          <p:cNvSpPr>
            <a:spLocks noGrp="1"/>
          </p:cNvSpPr>
          <p:nvPr>
            <p:ph type="body" idx="1"/>
          </p:nvPr>
        </p:nvSpPr>
        <p:spPr>
          <a:xfrm>
            <a:off x="250825" y="1341437"/>
            <a:ext cx="4608513" cy="3095626"/>
          </a:xfrm>
          <a:prstGeom prst="rect">
            <a:avLst/>
          </a:prstGeom>
        </p:spPr>
        <p:txBody>
          <a:bodyPr lIns="0" tIns="0" rIns="0" bIns="0">
            <a:normAutofit/>
          </a:bodyPr>
          <a:lstStyle/>
          <a:p>
            <a:pPr marL="1065837" lvl="0" indent="-1065837" algn="l">
              <a:buFont typeface="Wingdings"/>
              <a:buChar char="❖"/>
              <a:defRPr sz="1800"/>
            </a:pPr>
            <a:r>
              <a:rPr sz="2800">
                <a:solidFill>
                  <a:srgbClr val="A9432B"/>
                </a:solidFill>
                <a:latin typeface="Footlight MT Light"/>
                <a:ea typeface="Footlight MT Light"/>
                <a:cs typeface="Footlight MT Light"/>
                <a:sym typeface="Footlight MT Light"/>
              </a:rPr>
              <a:t>Synovial Fluid Drainage :</a:t>
            </a:r>
          </a:p>
          <a:p>
            <a:pPr lvl="0" algn="l">
              <a:defRPr sz="1800"/>
            </a:pPr>
            <a:endParaRPr sz="2800">
              <a:latin typeface="Footlight MT Light"/>
              <a:ea typeface="Footlight MT Light"/>
              <a:cs typeface="Footlight MT Light"/>
              <a:sym typeface="Footlight MT Light"/>
            </a:endParaRPr>
          </a:p>
          <a:p>
            <a:pPr marL="792415" lvl="0" indent="-792415" algn="l">
              <a:buFont typeface="Wingdings"/>
              <a:buChar char="▪"/>
              <a:defRPr sz="1800"/>
            </a:pPr>
            <a:r>
              <a:rPr sz="2600">
                <a:latin typeface="Footlight MT Light"/>
                <a:ea typeface="Footlight MT Light"/>
                <a:cs typeface="Footlight MT Light"/>
                <a:sym typeface="Footlight MT Light"/>
              </a:rPr>
              <a:t>Aspirating the joint </a:t>
            </a:r>
            <a:r>
              <a:rPr sz="2600">
                <a:solidFill>
                  <a:srgbClr val="C00000"/>
                </a:solidFill>
                <a:latin typeface="Footlight MT Light"/>
                <a:ea typeface="Footlight MT Light"/>
                <a:cs typeface="Footlight MT Light"/>
                <a:sym typeface="Footlight MT Light"/>
              </a:rPr>
              <a:t>2-3</a:t>
            </a:r>
            <a:r>
              <a:rPr sz="2600">
                <a:latin typeface="Footlight MT Light"/>
                <a:ea typeface="Footlight MT Light"/>
                <a:cs typeface="Footlight MT Light"/>
                <a:sym typeface="Footlight MT Light"/>
              </a:rPr>
              <a:t> times a day may be necessary during the first few days</a:t>
            </a:r>
          </a:p>
        </p:txBody>
      </p:sp>
      <p:pic>
        <p:nvPicPr>
          <p:cNvPr id="338" name="image11.jpeg" descr="C:\Users\win\Desktop\9245.jpg"/>
          <p:cNvPicPr/>
          <p:nvPr/>
        </p:nvPicPr>
        <p:blipFill>
          <a:blip r:embed="rId2">
            <a:extLst/>
          </a:blip>
          <a:stretch>
            <a:fillRect/>
          </a:stretch>
        </p:blipFill>
        <p:spPr>
          <a:xfrm>
            <a:off x="5083175" y="1484312"/>
            <a:ext cx="3810000" cy="476409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337">
                                            <p:bg/>
                                          </p:spTgt>
                                        </p:tgtEl>
                                        <p:attrNameLst>
                                          <p:attrName>style.visibility</p:attrName>
                                        </p:attrNameLst>
                                      </p:cBhvr>
                                      <p:to>
                                        <p:strVal val="visible"/>
                                      </p:to>
                                    </p:set>
                                    <p:anim calcmode="lin" valueType="num">
                                      <p:cBhvr>
                                        <p:cTn id="7" dur="500" fill="hold"/>
                                        <p:tgtEl>
                                          <p:spTgt spid="337">
                                            <p:bg/>
                                          </p:spTgt>
                                        </p:tgtEl>
                                        <p:attrNameLst>
                                          <p:attrName>ppt_x</p:attrName>
                                        </p:attrNameLst>
                                      </p:cBhvr>
                                      <p:tavLst>
                                        <p:tav tm="0">
                                          <p:val>
                                            <p:strVal val="#ppt_x"/>
                                          </p:val>
                                        </p:tav>
                                        <p:tav tm="100000">
                                          <p:val>
                                            <p:strVal val="#ppt_x"/>
                                          </p:val>
                                        </p:tav>
                                      </p:tavLst>
                                    </p:anim>
                                    <p:anim calcmode="lin" valueType="num">
                                      <p:cBhvr>
                                        <p:cTn id="8" dur="500" fill="hold"/>
                                        <p:tgtEl>
                                          <p:spTgt spid="337">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p:stCondLst>
                                    <p:cond delay="0"/>
                                  </p:stCondLst>
                                  <p:iterate>
                                    <p:tmAbs val="0"/>
                                  </p:iterate>
                                  <p:childTnLst>
                                    <p:set>
                                      <p:cBhvr>
                                        <p:cTn id="10" fill="hold"/>
                                        <p:tgtEl>
                                          <p:spTgt spid="337">
                                            <p:txEl>
                                              <p:pRg st="0" end="0"/>
                                            </p:txEl>
                                          </p:spTgt>
                                        </p:tgtEl>
                                        <p:attrNameLst>
                                          <p:attrName>style.visibility</p:attrName>
                                        </p:attrNameLst>
                                      </p:cBhvr>
                                      <p:to>
                                        <p:strVal val="visible"/>
                                      </p:to>
                                    </p:set>
                                    <p:anim calcmode="lin" valueType="num">
                                      <p:cBhvr>
                                        <p:cTn id="11" dur="500" fill="hold"/>
                                        <p:tgtEl>
                                          <p:spTgt spid="337">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33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1" nodeType="clickEffect">
                                  <p:stCondLst>
                                    <p:cond delay="0"/>
                                  </p:stCondLst>
                                  <p:iterate>
                                    <p:tmAbs val="0"/>
                                  </p:iterate>
                                  <p:childTnLst>
                                    <p:set>
                                      <p:cBhvr>
                                        <p:cTn id="16" fill="hold"/>
                                        <p:tgtEl>
                                          <p:spTgt spid="337">
                                            <p:txEl>
                                              <p:pRg st="1" end="1"/>
                                            </p:txEl>
                                          </p:spTgt>
                                        </p:tgtEl>
                                        <p:attrNameLst>
                                          <p:attrName>style.visibility</p:attrName>
                                        </p:attrNameLst>
                                      </p:cBhvr>
                                      <p:to>
                                        <p:strVal val="visible"/>
                                      </p:to>
                                    </p:set>
                                    <p:anim calcmode="lin" valueType="num">
                                      <p:cBhvr>
                                        <p:cTn id="17" dur="500" fill="hold"/>
                                        <p:tgtEl>
                                          <p:spTgt spid="337">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33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1" nodeType="clickEffect">
                                  <p:stCondLst>
                                    <p:cond delay="0"/>
                                  </p:stCondLst>
                                  <p:iterate>
                                    <p:tmAbs val="0"/>
                                  </p:iterate>
                                  <p:childTnLst>
                                    <p:set>
                                      <p:cBhvr>
                                        <p:cTn id="22" fill="hold"/>
                                        <p:tgtEl>
                                          <p:spTgt spid="337">
                                            <p:txEl>
                                              <p:pRg st="2" end="2"/>
                                            </p:txEl>
                                          </p:spTgt>
                                        </p:tgtEl>
                                        <p:attrNameLst>
                                          <p:attrName>style.visibility</p:attrName>
                                        </p:attrNameLst>
                                      </p:cBhvr>
                                      <p:to>
                                        <p:strVal val="visible"/>
                                      </p:to>
                                    </p:set>
                                    <p:anim calcmode="lin" valueType="num">
                                      <p:cBhvr>
                                        <p:cTn id="23" dur="500" fill="hold"/>
                                        <p:tgtEl>
                                          <p:spTgt spid="337">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337">
                                            <p:txEl>
                                              <p:pRg st="2" end="2"/>
                                            </p:txEl>
                                          </p:spTgt>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grpId="2" nodeType="afterEffect">
                                  <p:stCondLst>
                                    <p:cond delay="0"/>
                                  </p:stCondLst>
                                  <p:iterate>
                                    <p:tmAbs val="0"/>
                                  </p:iterate>
                                  <p:childTnLst>
                                    <p:set>
                                      <p:cBhvr>
                                        <p:cTn id="27" fill="hold"/>
                                        <p:tgtEl>
                                          <p:spTgt spid="338"/>
                                        </p:tgtEl>
                                        <p:attrNameLst>
                                          <p:attrName>style.visibility</p:attrName>
                                        </p:attrNameLst>
                                      </p:cBhvr>
                                      <p:to>
                                        <p:strVal val="visible"/>
                                      </p:to>
                                    </p:set>
                                    <p:anim calcmode="lin" valueType="num">
                                      <p:cBhvr>
                                        <p:cTn id="28" dur="500" fill="hold"/>
                                        <p:tgtEl>
                                          <p:spTgt spid="338"/>
                                        </p:tgtEl>
                                        <p:attrNameLst>
                                          <p:attrName>ppt_x</p:attrName>
                                        </p:attrNameLst>
                                      </p:cBhvr>
                                      <p:tavLst>
                                        <p:tav tm="0">
                                          <p:val>
                                            <p:strVal val="#ppt_x"/>
                                          </p:val>
                                        </p:tav>
                                        <p:tav tm="100000">
                                          <p:val>
                                            <p:strVal val="#ppt_x"/>
                                          </p:val>
                                        </p:tav>
                                      </p:tavLst>
                                    </p:anim>
                                    <p:anim calcmode="lin" valueType="num">
                                      <p:cBhvr>
                                        <p:cTn id="29" dur="500" fill="hold"/>
                                        <p:tgtEl>
                                          <p:spTgt spid="3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 grpId="1" build="p" bldLvl="5" animBg="1" advAuto="0"/>
      <p:bldP spid="338" grpId="2"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340" name="Shape 340"/>
          <p:cNvSpPr>
            <a:spLocks noGrp="1"/>
          </p:cNvSpPr>
          <p:nvPr>
            <p:ph type="title"/>
          </p:nvPr>
        </p:nvSpPr>
        <p:spPr>
          <a:xfrm>
            <a:off x="457200" y="-152400"/>
            <a:ext cx="8229600" cy="1143000"/>
          </a:xfrm>
          <a:prstGeom prst="rect">
            <a:avLst/>
          </a:prstGeom>
        </p:spPr>
        <p:txBody>
          <a:bodyPr lIns="0" tIns="0" rIns="0" bIns="0">
            <a:normAutofit/>
          </a:bodyPr>
          <a:lstStyle>
            <a:lvl1pPr>
              <a:defRPr sz="4000">
                <a:latin typeface="Monotype Corsiva"/>
                <a:ea typeface="Monotype Corsiva"/>
                <a:cs typeface="Monotype Corsiva"/>
                <a:sym typeface="Monotype Corsiva"/>
              </a:defRPr>
            </a:lvl1pPr>
          </a:lstStyle>
          <a:p>
            <a:pPr lvl="0">
              <a:defRPr sz="1800">
                <a:solidFill>
                  <a:srgbClr val="000000"/>
                </a:solidFill>
              </a:defRPr>
            </a:pPr>
            <a:r>
              <a:rPr sz="4000">
                <a:solidFill>
                  <a:srgbClr val="7B9899"/>
                </a:solidFill>
              </a:rPr>
              <a:t>Treatment and Management cont.. </a:t>
            </a:r>
          </a:p>
        </p:txBody>
      </p:sp>
      <p:sp>
        <p:nvSpPr>
          <p:cNvPr id="341" name="Shape 341"/>
          <p:cNvSpPr>
            <a:spLocks noGrp="1"/>
          </p:cNvSpPr>
          <p:nvPr>
            <p:ph type="body" idx="1"/>
          </p:nvPr>
        </p:nvSpPr>
        <p:spPr>
          <a:xfrm>
            <a:off x="250825" y="1447800"/>
            <a:ext cx="8642350" cy="5329238"/>
          </a:xfrm>
          <a:prstGeom prst="rect">
            <a:avLst/>
          </a:prstGeom>
        </p:spPr>
        <p:txBody>
          <a:bodyPr lIns="0" tIns="0" rIns="0" bIns="0">
            <a:normAutofit/>
          </a:bodyPr>
          <a:lstStyle/>
          <a:p>
            <a:pPr marL="1065837" lvl="0" indent="-1065837" algn="l">
              <a:buFont typeface="Wingdings"/>
              <a:buChar char="❖"/>
              <a:defRPr sz="1800"/>
            </a:pPr>
            <a:r>
              <a:rPr sz="2800">
                <a:solidFill>
                  <a:srgbClr val="A9432B"/>
                </a:solidFill>
                <a:latin typeface="Footlight MT Light"/>
                <a:ea typeface="Footlight MT Light"/>
                <a:cs typeface="Footlight MT Light"/>
                <a:sym typeface="Footlight MT Light"/>
              </a:rPr>
              <a:t>Joint Immobilization and Physical Therapy :</a:t>
            </a:r>
          </a:p>
          <a:p>
            <a:pPr lvl="0" algn="l">
              <a:defRPr sz="1800"/>
            </a:pPr>
            <a:endParaRPr sz="2800">
              <a:latin typeface="Footlight MT Light"/>
              <a:ea typeface="Footlight MT Light"/>
              <a:cs typeface="Footlight MT Light"/>
              <a:sym typeface="Footlight MT Light"/>
            </a:endParaRPr>
          </a:p>
          <a:p>
            <a:pPr marL="792415" lvl="0" indent="-792415" algn="l">
              <a:buFont typeface="Wingdings"/>
              <a:buChar char="❑"/>
              <a:defRPr sz="1800"/>
            </a:pPr>
            <a:r>
              <a:rPr sz="2600">
                <a:latin typeface="Footlight MT Light"/>
                <a:ea typeface="Footlight MT Light"/>
                <a:cs typeface="Footlight MT Light"/>
                <a:sym typeface="Footlight MT Light"/>
              </a:rPr>
              <a:t>Usually, immobilization of the infected joint to control pain is not necessary after the first few days. </a:t>
            </a:r>
          </a:p>
          <a:p>
            <a:pPr marL="792415" lvl="0" indent="-792415" algn="l">
              <a:buFont typeface="Wingdings"/>
              <a:buChar char="❑"/>
              <a:defRPr sz="1800"/>
            </a:pPr>
            <a:r>
              <a:rPr sz="2600">
                <a:latin typeface="Footlight MT Light"/>
                <a:ea typeface="Footlight MT Light"/>
                <a:cs typeface="Footlight MT Light"/>
                <a:sym typeface="Footlight MT Light"/>
              </a:rPr>
              <a:t>Initial physical therapy consists of maintaining the joint in its functional position and providing passive range-of-motion exercises. </a:t>
            </a:r>
          </a:p>
          <a:p>
            <a:pPr marL="792415" lvl="0" indent="-792415" algn="l">
              <a:buFont typeface="Wingdings"/>
              <a:buChar char="❑"/>
              <a:defRPr sz="1800"/>
            </a:pPr>
            <a:r>
              <a:rPr sz="2600">
                <a:latin typeface="Footlight MT Light"/>
                <a:ea typeface="Footlight MT Light"/>
                <a:cs typeface="Footlight MT Light"/>
                <a:sym typeface="Footlight MT Light"/>
              </a:rPr>
              <a:t>The joint should bear no weight until the clinical signs and symptoms of synovitis have resolved.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16" fill="hold" grpId="1" nodeType="clickEffect">
                                  <p:stCondLst>
                                    <p:cond delay="0"/>
                                  </p:stCondLst>
                                  <p:iterate>
                                    <p:tmAbs val="0"/>
                                  </p:iterate>
                                  <p:childTnLst>
                                    <p:set>
                                      <p:cBhvr>
                                        <p:cTn id="6" fill="hold"/>
                                        <p:tgtEl>
                                          <p:spTgt spid="341">
                                            <p:txEl>
                                              <p:pRg st="2" end="2"/>
                                            </p:txEl>
                                          </p:spTgt>
                                        </p:tgtEl>
                                        <p:attrNameLst>
                                          <p:attrName>style.visibility</p:attrName>
                                        </p:attrNameLst>
                                      </p:cBhvr>
                                      <p:to>
                                        <p:strVal val="visible"/>
                                      </p:to>
                                    </p:set>
                                    <p:animEffect transition="in" filter="box(in)">
                                      <p:cBhvr>
                                        <p:cTn id="7" dur="500"/>
                                        <p:tgtEl>
                                          <p:spTgt spid="34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1" nodeType="clickEffect">
                                  <p:stCondLst>
                                    <p:cond delay="0"/>
                                  </p:stCondLst>
                                  <p:iterate>
                                    <p:tmAbs val="0"/>
                                  </p:iterate>
                                  <p:childTnLst>
                                    <p:set>
                                      <p:cBhvr>
                                        <p:cTn id="11" fill="hold"/>
                                        <p:tgtEl>
                                          <p:spTgt spid="341">
                                            <p:txEl>
                                              <p:pRg st="3" end="3"/>
                                            </p:txEl>
                                          </p:spTgt>
                                        </p:tgtEl>
                                        <p:attrNameLst>
                                          <p:attrName>style.visibility</p:attrName>
                                        </p:attrNameLst>
                                      </p:cBhvr>
                                      <p:to>
                                        <p:strVal val="visible"/>
                                      </p:to>
                                    </p:set>
                                    <p:animEffect transition="in" filter="box(in)">
                                      <p:cBhvr>
                                        <p:cTn id="12" dur="500"/>
                                        <p:tgtEl>
                                          <p:spTgt spid="341">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1" nodeType="clickEffect">
                                  <p:stCondLst>
                                    <p:cond delay="0"/>
                                  </p:stCondLst>
                                  <p:iterate>
                                    <p:tmAbs val="0"/>
                                  </p:iterate>
                                  <p:childTnLst>
                                    <p:set>
                                      <p:cBhvr>
                                        <p:cTn id="16" fill="hold"/>
                                        <p:tgtEl>
                                          <p:spTgt spid="341">
                                            <p:txEl>
                                              <p:pRg st="4" end="4"/>
                                            </p:txEl>
                                          </p:spTgt>
                                        </p:tgtEl>
                                        <p:attrNameLst>
                                          <p:attrName>style.visibility</p:attrName>
                                        </p:attrNameLst>
                                      </p:cBhvr>
                                      <p:to>
                                        <p:strVal val="visible"/>
                                      </p:to>
                                    </p:set>
                                    <p:animEffect transition="in" filter="box(in)">
                                      <p:cBhvr>
                                        <p:cTn id="17" dur="500"/>
                                        <p:tgtEl>
                                          <p:spTgt spid="34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 grpId="1" build="p" bldLvl="5"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343" name="Shape 343"/>
          <p:cNvSpPr>
            <a:spLocks noGrp="1"/>
          </p:cNvSpPr>
          <p:nvPr>
            <p:ph type="title"/>
          </p:nvPr>
        </p:nvSpPr>
        <p:spPr>
          <a:xfrm>
            <a:off x="457200" y="-152400"/>
            <a:ext cx="8229600" cy="1143000"/>
          </a:xfrm>
          <a:prstGeom prst="rect">
            <a:avLst/>
          </a:prstGeom>
        </p:spPr>
        <p:txBody>
          <a:bodyPr lIns="0" tIns="0" rIns="0" bIns="0">
            <a:normAutofit/>
          </a:bodyPr>
          <a:lstStyle>
            <a:lvl1pPr>
              <a:defRPr sz="4000">
                <a:latin typeface="Monotype Corsiva"/>
                <a:ea typeface="Monotype Corsiva"/>
                <a:cs typeface="Monotype Corsiva"/>
                <a:sym typeface="Monotype Corsiva"/>
              </a:defRPr>
            </a:lvl1pPr>
          </a:lstStyle>
          <a:p>
            <a:pPr lvl="0">
              <a:defRPr sz="1800">
                <a:solidFill>
                  <a:srgbClr val="000000"/>
                </a:solidFill>
              </a:defRPr>
            </a:pPr>
            <a:r>
              <a:rPr sz="4000">
                <a:solidFill>
                  <a:srgbClr val="7B9899"/>
                </a:solidFill>
              </a:rPr>
              <a:t>Treatment and Management cont.. </a:t>
            </a:r>
          </a:p>
        </p:txBody>
      </p:sp>
      <p:sp>
        <p:nvSpPr>
          <p:cNvPr id="344" name="Shape 344"/>
          <p:cNvSpPr>
            <a:spLocks noGrp="1"/>
          </p:cNvSpPr>
          <p:nvPr>
            <p:ph type="body" idx="1"/>
          </p:nvPr>
        </p:nvSpPr>
        <p:spPr>
          <a:xfrm>
            <a:off x="250825" y="1528762"/>
            <a:ext cx="8642350" cy="5329238"/>
          </a:xfrm>
          <a:prstGeom prst="rect">
            <a:avLst/>
          </a:prstGeom>
        </p:spPr>
        <p:txBody>
          <a:bodyPr lIns="0" tIns="0" rIns="0" bIns="0">
            <a:normAutofit/>
          </a:bodyPr>
          <a:lstStyle/>
          <a:p>
            <a:pPr marL="1065837" lvl="0" indent="-1065837" algn="l">
              <a:buFont typeface="Wingdings"/>
              <a:buChar char="❖"/>
              <a:defRPr sz="1800"/>
            </a:pPr>
            <a:r>
              <a:rPr sz="2800">
                <a:solidFill>
                  <a:srgbClr val="A9432B"/>
                </a:solidFill>
                <a:latin typeface="Footlight MT Light"/>
                <a:ea typeface="Footlight MT Light"/>
                <a:cs typeface="Footlight MT Light"/>
                <a:sym typeface="Footlight MT Light"/>
              </a:rPr>
              <a:t>Antibiotic Therapy :</a:t>
            </a:r>
          </a:p>
          <a:p>
            <a:pPr lvl="0" algn="l">
              <a:buSzTx/>
              <a:buNone/>
              <a:defRPr sz="1800"/>
            </a:pPr>
            <a:endParaRPr sz="2400">
              <a:latin typeface="Footlight MT Light"/>
              <a:ea typeface="Footlight MT Light"/>
              <a:cs typeface="Footlight MT Light"/>
              <a:sym typeface="Footlight MT Light"/>
            </a:endParaRPr>
          </a:p>
          <a:p>
            <a:pPr marL="242711" lvl="0" indent="-242711" algn="l">
              <a:spcBef>
                <a:spcPts val="500"/>
              </a:spcBef>
              <a:buFont typeface="Wingdings"/>
              <a:buChar char="❑"/>
              <a:defRPr sz="1800"/>
            </a:pPr>
            <a:r>
              <a:t>In native joint infections, antibiotics usually need to be administered parenterally for at least 2 weeks. However, each case must be evaluated independently. Infection with either methicillin-resistant </a:t>
            </a:r>
            <a:r>
              <a:rPr i="1"/>
              <a:t>S aureus</a:t>
            </a:r>
            <a:r>
              <a:t> (MRSA) or methicillin-susceptible </a:t>
            </a:r>
            <a:r>
              <a:rPr i="1"/>
              <a:t>S aureus</a:t>
            </a:r>
            <a:r>
              <a:t> (MSSA) requires at least 4 full weeks of intravenous antibiotic therapy. Orally administered antimicrobial agents are almost never indicated in the treatment of </a:t>
            </a:r>
            <a:r>
              <a:rPr i="1"/>
              <a:t>S aureus</a:t>
            </a:r>
            <a:r>
              <a:t> infections. </a:t>
            </a:r>
            <a:r>
              <a:rPr sz="1600">
                <a:solidFill>
                  <a:srgbClr val="C00000"/>
                </a:solidFill>
                <a:latin typeface="Footlight MT Light"/>
                <a:ea typeface="Footlight MT Light"/>
                <a:cs typeface="Footlight MT Light"/>
                <a:sym typeface="Footlight MT Light"/>
              </a:rPr>
              <a:t>[6]</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346" name="Shape 346"/>
          <p:cNvSpPr>
            <a:spLocks noGrp="1"/>
          </p:cNvSpPr>
          <p:nvPr>
            <p:ph type="title"/>
          </p:nvPr>
        </p:nvSpPr>
        <p:spPr>
          <a:xfrm>
            <a:off x="301625" y="228600"/>
            <a:ext cx="8534400" cy="758825"/>
          </a:xfrm>
          <a:prstGeom prst="rect">
            <a:avLst/>
          </a:prstGeom>
        </p:spPr>
        <p:txBody>
          <a:bodyPr lIns="0" tIns="0" rIns="0" bIns="0">
            <a:normAutofit/>
          </a:bodyPr>
          <a:lstStyle>
            <a:lvl1pPr>
              <a:defRPr sz="4000">
                <a:latin typeface="Monotype Corsiva"/>
                <a:ea typeface="Monotype Corsiva"/>
                <a:cs typeface="Monotype Corsiva"/>
                <a:sym typeface="Monotype Corsiva"/>
              </a:defRPr>
            </a:lvl1pPr>
          </a:lstStyle>
          <a:p>
            <a:pPr lvl="0">
              <a:defRPr sz="1800">
                <a:solidFill>
                  <a:srgbClr val="000000"/>
                </a:solidFill>
              </a:defRPr>
            </a:pPr>
            <a:r>
              <a:rPr sz="4000">
                <a:solidFill>
                  <a:srgbClr val="7B9899"/>
                </a:solidFill>
              </a:rPr>
              <a:t>Rheumatoid Arthritis</a:t>
            </a:r>
          </a:p>
        </p:txBody>
      </p:sp>
      <p:pic>
        <p:nvPicPr>
          <p:cNvPr id="347" name="image12.jpeg" descr="ra"/>
          <p:cNvPicPr/>
          <p:nvPr/>
        </p:nvPicPr>
        <p:blipFill>
          <a:blip r:embed="rId2">
            <a:extLst/>
          </a:blip>
          <a:stretch>
            <a:fillRect/>
          </a:stretch>
        </p:blipFill>
        <p:spPr>
          <a:xfrm>
            <a:off x="1328737" y="1660525"/>
            <a:ext cx="6451602" cy="4305300"/>
          </a:xfrm>
          <a:prstGeom prst="rect">
            <a:avLst/>
          </a:prstGeom>
          <a:ln w="12700">
            <a:miter lim="400000"/>
          </a:ln>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349" name="Shape 349"/>
          <p:cNvSpPr>
            <a:spLocks noGrp="1"/>
          </p:cNvSpPr>
          <p:nvPr>
            <p:ph type="title"/>
          </p:nvPr>
        </p:nvSpPr>
        <p:spPr>
          <a:xfrm>
            <a:off x="301625" y="228600"/>
            <a:ext cx="8534400" cy="758825"/>
          </a:xfrm>
          <a:prstGeom prst="rect">
            <a:avLst/>
          </a:prstGeom>
        </p:spPr>
        <p:txBody>
          <a:bodyPr lIns="0" tIns="0" rIns="0" bIns="0">
            <a:normAutofit/>
          </a:bodyPr>
          <a:lstStyle>
            <a:lvl1pPr>
              <a:defRPr sz="4000">
                <a:solidFill>
                  <a:srgbClr val="61898A"/>
                </a:solidFill>
                <a:latin typeface="Monotype Corsiva"/>
                <a:ea typeface="Monotype Corsiva"/>
                <a:cs typeface="Monotype Corsiva"/>
                <a:sym typeface="Monotype Corsiva"/>
              </a:defRPr>
            </a:lvl1pPr>
          </a:lstStyle>
          <a:p>
            <a:pPr lvl="0">
              <a:defRPr sz="1800">
                <a:solidFill>
                  <a:srgbClr val="000000"/>
                </a:solidFill>
              </a:defRPr>
            </a:pPr>
            <a:r>
              <a:rPr sz="4000">
                <a:solidFill>
                  <a:srgbClr val="61898A"/>
                </a:solidFill>
              </a:rPr>
              <a:t>Rheumatoid Arthritis</a:t>
            </a:r>
          </a:p>
        </p:txBody>
      </p:sp>
      <p:sp>
        <p:nvSpPr>
          <p:cNvPr id="350" name="Shape 350"/>
          <p:cNvSpPr>
            <a:spLocks noGrp="1"/>
          </p:cNvSpPr>
          <p:nvPr>
            <p:ph type="body" idx="1"/>
          </p:nvPr>
        </p:nvSpPr>
        <p:spPr>
          <a:xfrm>
            <a:off x="301624" y="1527175"/>
            <a:ext cx="8504240" cy="4572000"/>
          </a:xfrm>
          <a:prstGeom prst="rect">
            <a:avLst/>
          </a:prstGeom>
        </p:spPr>
        <p:txBody>
          <a:bodyPr lIns="0" tIns="0" rIns="0" bIns="0">
            <a:normAutofit/>
          </a:bodyPr>
          <a:lstStyle/>
          <a:p>
            <a:pPr marL="731550" lvl="0" indent="-731550" algn="l" defTabSz="841247">
              <a:lnSpc>
                <a:spcPct val="90000"/>
              </a:lnSpc>
              <a:buFont typeface="Wingdings"/>
              <a:buChar char="❑"/>
              <a:defRPr sz="1800"/>
            </a:pPr>
            <a:r>
              <a:rPr sz="2500"/>
              <a:t>Symmetric, inflammatory polyarthritis, involving large and small joints</a:t>
            </a:r>
          </a:p>
          <a:p>
            <a:pPr lvl="0" algn="l" defTabSz="841247">
              <a:lnSpc>
                <a:spcPct val="90000"/>
              </a:lnSpc>
              <a:buFont typeface="Wingdings"/>
              <a:buChar char="❑"/>
              <a:defRPr sz="1800"/>
            </a:pPr>
            <a:endParaRPr sz="2500"/>
          </a:p>
          <a:p>
            <a:pPr lvl="0" algn="l" defTabSz="841247">
              <a:lnSpc>
                <a:spcPct val="90000"/>
              </a:lnSpc>
              <a:buFont typeface="Wingdings"/>
              <a:buChar char="❑"/>
              <a:defRPr sz="1800"/>
            </a:pPr>
            <a:endParaRPr sz="2500"/>
          </a:p>
          <a:p>
            <a:pPr marL="731550" lvl="0" indent="-731550" algn="l" defTabSz="841247">
              <a:lnSpc>
                <a:spcPct val="90000"/>
              </a:lnSpc>
              <a:buFont typeface="Wingdings"/>
              <a:buChar char="❑"/>
              <a:defRPr sz="1800"/>
            </a:pPr>
            <a:r>
              <a:rPr sz="2500"/>
              <a:t>The annual incidence of rheumatoid arthritis (RA) has been reported to be around 40 per 100,000. </a:t>
            </a:r>
            <a:r>
              <a:rPr sz="2500">
                <a:latin typeface="Arial"/>
                <a:ea typeface="Arial"/>
                <a:cs typeface="Arial"/>
                <a:sym typeface="Arial"/>
              </a:rPr>
              <a:t>Women are affected two to three times more often than men. The peak onset is between the ages of 50 and 75, and, because of the consistently higher rates in females, the prevalence of RA in females over age 65 is up to 5 percent.</a:t>
            </a:r>
            <a:r>
              <a:t> </a:t>
            </a:r>
            <a:r>
              <a:rPr sz="1600">
                <a:solidFill>
                  <a:srgbClr val="C00000"/>
                </a:solidFill>
                <a:latin typeface="Footlight MT Light"/>
                <a:ea typeface="Footlight MT Light"/>
                <a:cs typeface="Footlight MT Light"/>
                <a:sym typeface="Footlight MT Light"/>
              </a:rPr>
              <a:t>[7]</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352" name="Shape 352"/>
          <p:cNvSpPr>
            <a:spLocks noGrp="1"/>
          </p:cNvSpPr>
          <p:nvPr>
            <p:ph type="title"/>
          </p:nvPr>
        </p:nvSpPr>
        <p:spPr>
          <a:xfrm>
            <a:off x="301625" y="228600"/>
            <a:ext cx="8534400" cy="758825"/>
          </a:xfrm>
          <a:prstGeom prst="rect">
            <a:avLst/>
          </a:prstGeom>
        </p:spPr>
        <p:txBody>
          <a:bodyPr lIns="0" tIns="0" rIns="0" bIns="0">
            <a:normAutofit fontScale="90000"/>
          </a:bodyPr>
          <a:lstStyle/>
          <a:p>
            <a:pPr lvl="0" defTabSz="575286">
              <a:defRPr sz="1800">
                <a:solidFill>
                  <a:srgbClr val="000000"/>
                </a:solidFill>
              </a:defRPr>
            </a:pPr>
            <a:r>
              <a:rPr sz="1746"/>
              <a:t/>
            </a:r>
            <a:br>
              <a:rPr sz="1746"/>
            </a:br>
            <a:r>
              <a:rPr sz="3589">
                <a:solidFill>
                  <a:srgbClr val="61898A"/>
                </a:solidFill>
                <a:latin typeface="Monotype Corsiva"/>
                <a:ea typeface="Monotype Corsiva"/>
                <a:cs typeface="Monotype Corsiva"/>
                <a:sym typeface="Monotype Corsiva"/>
              </a:rPr>
              <a:t>Rheumatoid Arthritis</a:t>
            </a:r>
          </a:p>
        </p:txBody>
      </p:sp>
      <p:sp>
        <p:nvSpPr>
          <p:cNvPr id="353" name="Shape 353"/>
          <p:cNvSpPr>
            <a:spLocks noGrp="1"/>
          </p:cNvSpPr>
          <p:nvPr>
            <p:ph type="body" idx="1"/>
          </p:nvPr>
        </p:nvSpPr>
        <p:spPr>
          <a:xfrm>
            <a:off x="301624" y="1527175"/>
            <a:ext cx="8504240" cy="4572000"/>
          </a:xfrm>
          <a:prstGeom prst="rect">
            <a:avLst/>
          </a:prstGeom>
        </p:spPr>
        <p:txBody>
          <a:bodyPr lIns="0" tIns="0" rIns="0" bIns="0">
            <a:normAutofit/>
          </a:bodyPr>
          <a:lstStyle/>
          <a:p>
            <a:pPr marL="2131185" lvl="0" indent="-2131185" algn="l">
              <a:spcBef>
                <a:spcPts val="700"/>
              </a:spcBef>
              <a:buFont typeface="Wingdings"/>
              <a:buChar char="❖"/>
              <a:defRPr sz="1800"/>
            </a:pPr>
            <a:r>
              <a:rPr sz="3200">
                <a:latin typeface="Footlight MT Light"/>
                <a:ea typeface="Footlight MT Light"/>
                <a:cs typeface="Footlight MT Light"/>
                <a:sym typeface="Footlight MT Light"/>
              </a:rPr>
              <a:t>Characterized by:</a:t>
            </a:r>
          </a:p>
          <a:p>
            <a:pPr marL="1080133" lvl="0" indent="-1080133" algn="l">
              <a:buFont typeface="Wingdings"/>
              <a:buChar char="❑"/>
              <a:defRPr sz="1800"/>
            </a:pPr>
            <a:r>
              <a:rPr sz="2700">
                <a:solidFill>
                  <a:srgbClr val="646B86"/>
                </a:solidFill>
                <a:latin typeface="Footlight MT Light"/>
                <a:ea typeface="Footlight MT Light"/>
                <a:cs typeface="Footlight MT Light"/>
                <a:sym typeface="Footlight MT Light"/>
              </a:rPr>
              <a:t>synovial inflammation and hyperplasia (“</a:t>
            </a:r>
            <a:r>
              <a:rPr sz="2700">
                <a:solidFill>
                  <a:srgbClr val="C00000"/>
                </a:solidFill>
                <a:latin typeface="Footlight MT Light"/>
                <a:ea typeface="Footlight MT Light"/>
                <a:cs typeface="Footlight MT Light"/>
                <a:sym typeface="Footlight MT Light"/>
              </a:rPr>
              <a:t>swelling</a:t>
            </a:r>
            <a:r>
              <a:rPr sz="2700">
                <a:solidFill>
                  <a:srgbClr val="646B86"/>
                </a:solidFill>
                <a:latin typeface="Footlight MT Light"/>
                <a:ea typeface="Footlight MT Light"/>
                <a:cs typeface="Footlight MT Light"/>
                <a:sym typeface="Footlight MT Light"/>
              </a:rPr>
              <a:t>”), </a:t>
            </a:r>
            <a:endParaRPr>
              <a:solidFill>
                <a:srgbClr val="646B86"/>
              </a:solidFill>
              <a:latin typeface="Footlight MT Light"/>
              <a:ea typeface="Footlight MT Light"/>
              <a:cs typeface="Footlight MT Light"/>
              <a:sym typeface="Footlight MT Light"/>
            </a:endParaRPr>
          </a:p>
          <a:p>
            <a:pPr marL="1080133" lvl="0" indent="-1080133" algn="l">
              <a:buFont typeface="Wingdings"/>
              <a:buChar char="❑"/>
              <a:defRPr sz="1800"/>
            </a:pPr>
            <a:r>
              <a:rPr sz="2700">
                <a:solidFill>
                  <a:srgbClr val="646B86"/>
                </a:solidFill>
                <a:latin typeface="Footlight MT Light"/>
                <a:ea typeface="Footlight MT Light"/>
                <a:cs typeface="Footlight MT Light"/>
                <a:sym typeface="Footlight MT Light"/>
              </a:rPr>
              <a:t>autoantibody production (</a:t>
            </a:r>
            <a:r>
              <a:rPr sz="2700">
                <a:solidFill>
                  <a:srgbClr val="C00000"/>
                </a:solidFill>
                <a:latin typeface="Footlight MT Light"/>
                <a:ea typeface="Footlight MT Light"/>
                <a:cs typeface="Footlight MT Light"/>
                <a:sym typeface="Footlight MT Light"/>
              </a:rPr>
              <a:t>rheumatoid factor and Anti-cyclic citrullinated peptide</a:t>
            </a:r>
            <a:r>
              <a:rPr sz="2700">
                <a:solidFill>
                  <a:srgbClr val="646B86"/>
                </a:solidFill>
                <a:latin typeface="Footlight MT Light"/>
                <a:ea typeface="Footlight MT Light"/>
                <a:cs typeface="Footlight MT Light"/>
                <a:sym typeface="Footlight MT Light"/>
              </a:rPr>
              <a:t> [ACCP]), </a:t>
            </a:r>
            <a:endParaRPr>
              <a:solidFill>
                <a:srgbClr val="646B86"/>
              </a:solidFill>
              <a:latin typeface="Footlight MT Light"/>
              <a:ea typeface="Footlight MT Light"/>
              <a:cs typeface="Footlight MT Light"/>
              <a:sym typeface="Footlight MT Light"/>
            </a:endParaRPr>
          </a:p>
          <a:p>
            <a:pPr marL="1080133" lvl="0" indent="-1080133" algn="l">
              <a:buFont typeface="Wingdings"/>
              <a:buChar char="❑"/>
              <a:defRPr sz="1800"/>
            </a:pPr>
            <a:r>
              <a:rPr sz="2700">
                <a:solidFill>
                  <a:srgbClr val="646B86"/>
                </a:solidFill>
                <a:latin typeface="Footlight MT Light"/>
                <a:ea typeface="Footlight MT Light"/>
                <a:cs typeface="Footlight MT Light"/>
                <a:sym typeface="Footlight MT Light"/>
              </a:rPr>
              <a:t>cartilage and bone destruction (“</a:t>
            </a:r>
            <a:r>
              <a:rPr sz="2700">
                <a:solidFill>
                  <a:srgbClr val="C00000"/>
                </a:solidFill>
                <a:latin typeface="Footlight MT Light"/>
                <a:ea typeface="Footlight MT Light"/>
                <a:cs typeface="Footlight MT Light"/>
                <a:sym typeface="Footlight MT Light"/>
              </a:rPr>
              <a:t>deformity</a:t>
            </a:r>
            <a:r>
              <a:rPr sz="2700">
                <a:solidFill>
                  <a:srgbClr val="646B86"/>
                </a:solidFill>
                <a:latin typeface="Footlight MT Light"/>
                <a:ea typeface="Footlight MT Light"/>
                <a:cs typeface="Footlight MT Light"/>
                <a:sym typeface="Footlight MT Light"/>
              </a:rPr>
              <a:t>”), </a:t>
            </a:r>
            <a:endParaRPr>
              <a:solidFill>
                <a:srgbClr val="646B86"/>
              </a:solidFill>
              <a:latin typeface="Footlight MT Light"/>
              <a:ea typeface="Footlight MT Light"/>
              <a:cs typeface="Footlight MT Light"/>
              <a:sym typeface="Footlight MT Light"/>
            </a:endParaRPr>
          </a:p>
          <a:p>
            <a:pPr marL="2131185" lvl="0" indent="-2131185" algn="l">
              <a:spcBef>
                <a:spcPts val="700"/>
              </a:spcBef>
              <a:buFont typeface="Wingdings"/>
              <a:buChar char="❖"/>
              <a:defRPr sz="1800"/>
            </a:pPr>
            <a:r>
              <a:rPr sz="3200">
                <a:latin typeface="Footlight MT Light"/>
                <a:ea typeface="Footlight MT Light"/>
                <a:cs typeface="Footlight MT Light"/>
                <a:sym typeface="Footlight MT Light"/>
              </a:rPr>
              <a:t>Systemic features, including :</a:t>
            </a:r>
          </a:p>
          <a:p>
            <a:pPr marL="1080133" lvl="0" indent="-1080133" algn="l">
              <a:buFont typeface="Wingdings"/>
              <a:buChar char="❑"/>
              <a:defRPr sz="1800"/>
            </a:pPr>
            <a:r>
              <a:rPr sz="2700">
                <a:solidFill>
                  <a:srgbClr val="646B86"/>
                </a:solidFill>
                <a:latin typeface="Footlight MT Light"/>
                <a:ea typeface="Footlight MT Light"/>
                <a:cs typeface="Footlight MT Light"/>
                <a:sym typeface="Footlight MT Light"/>
              </a:rPr>
              <a:t>cardiovascular, pulmonary, psychological, and skeletal disorders. </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pic>
        <p:nvPicPr>
          <p:cNvPr id="355" name="image13.jpeg"/>
          <p:cNvPicPr/>
          <p:nvPr/>
        </p:nvPicPr>
        <p:blipFill>
          <a:blip r:embed="rId2">
            <a:extLst/>
          </a:blip>
          <a:stretch>
            <a:fillRect/>
          </a:stretch>
        </p:blipFill>
        <p:spPr>
          <a:xfrm>
            <a:off x="15333" y="58125"/>
            <a:ext cx="9121807" cy="6858001"/>
          </a:xfrm>
          <a:prstGeom prst="rect">
            <a:avLst/>
          </a:prstGeom>
          <a:ln w="12700">
            <a:miter lim="400000"/>
          </a:ln>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357" name="Shape 357"/>
          <p:cNvSpPr>
            <a:spLocks noGrp="1"/>
          </p:cNvSpPr>
          <p:nvPr>
            <p:ph type="title"/>
          </p:nvPr>
        </p:nvSpPr>
        <p:spPr>
          <a:xfrm>
            <a:off x="301625" y="228600"/>
            <a:ext cx="8534400" cy="758825"/>
          </a:xfrm>
          <a:prstGeom prst="rect">
            <a:avLst/>
          </a:prstGeom>
        </p:spPr>
        <p:txBody>
          <a:bodyPr lIns="0" tIns="0" rIns="0" bIns="0">
            <a:normAutofit/>
          </a:bodyPr>
          <a:lstStyle>
            <a:lvl1pPr>
              <a:defRPr sz="4000">
                <a:latin typeface="Monotype Corsiva"/>
                <a:ea typeface="Monotype Corsiva"/>
                <a:cs typeface="Monotype Corsiva"/>
                <a:sym typeface="Monotype Corsiva"/>
              </a:defRPr>
            </a:lvl1pPr>
          </a:lstStyle>
          <a:p>
            <a:pPr lvl="0">
              <a:defRPr sz="1800">
                <a:solidFill>
                  <a:srgbClr val="000000"/>
                </a:solidFill>
              </a:defRPr>
            </a:pPr>
            <a:r>
              <a:rPr sz="4000">
                <a:solidFill>
                  <a:srgbClr val="7B9899"/>
                </a:solidFill>
              </a:rPr>
              <a:t>Criteria of Diagnosis</a:t>
            </a:r>
          </a:p>
        </p:txBody>
      </p:sp>
      <p:sp>
        <p:nvSpPr>
          <p:cNvPr id="358" name="Shape 358"/>
          <p:cNvSpPr>
            <a:spLocks noGrp="1"/>
          </p:cNvSpPr>
          <p:nvPr>
            <p:ph type="body" idx="1"/>
          </p:nvPr>
        </p:nvSpPr>
        <p:spPr>
          <a:xfrm>
            <a:off x="301624" y="1527175"/>
            <a:ext cx="8504240" cy="4572000"/>
          </a:xfrm>
          <a:prstGeom prst="rect">
            <a:avLst/>
          </a:prstGeom>
        </p:spPr>
        <p:txBody>
          <a:bodyPr lIns="0" tIns="0" rIns="0" bIns="0">
            <a:normAutofit/>
          </a:bodyPr>
          <a:lstStyle/>
          <a:p>
            <a:pPr lvl="0" algn="l">
              <a:buFont typeface="Wingdings"/>
              <a:buChar char="❖"/>
            </a:pPr>
            <a:endParaRPr/>
          </a:p>
        </p:txBody>
      </p:sp>
      <p:pic>
        <p:nvPicPr>
          <p:cNvPr id="359" name="image14.jpeg"/>
          <p:cNvPicPr/>
          <p:nvPr/>
        </p:nvPicPr>
        <p:blipFill>
          <a:blip r:embed="rId2">
            <a:extLst/>
          </a:blip>
          <a:stretch>
            <a:fillRect/>
          </a:stretch>
        </p:blipFill>
        <p:spPr>
          <a:xfrm>
            <a:off x="1454150" y="724495"/>
            <a:ext cx="6235700" cy="5994402"/>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147" name="Shape 147"/>
          <p:cNvSpPr/>
          <p:nvPr/>
        </p:nvSpPr>
        <p:spPr>
          <a:xfrm>
            <a:off x="191872" y="2365313"/>
            <a:ext cx="8950874" cy="192440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lvl="0">
              <a:defRPr sz="1800"/>
            </a:pPr>
            <a:r>
              <a:rPr sz="2400" dirty="0">
                <a:latin typeface="+mn-lt"/>
                <a:ea typeface="+mn-ea"/>
                <a:cs typeface="+mn-cs"/>
                <a:sym typeface="Helvetica Neue"/>
              </a:rPr>
              <a:t>TREATMENT</a:t>
            </a:r>
            <a:endParaRPr dirty="0">
              <a:latin typeface="+mn-lt"/>
              <a:ea typeface="+mn-ea"/>
              <a:cs typeface="+mn-cs"/>
              <a:sym typeface="Helvetica Neue"/>
            </a:endParaRPr>
          </a:p>
          <a:p>
            <a:pPr lvl="0">
              <a:defRPr sz="1800"/>
            </a:pPr>
            <a:r>
              <a:rPr sz="2400" dirty="0">
                <a:latin typeface="+mn-lt"/>
                <a:ea typeface="+mn-ea"/>
                <a:cs typeface="+mn-cs"/>
                <a:sym typeface="Helvetica Neue"/>
              </a:rPr>
              <a:t>Because Ruth has none of the established risk </a:t>
            </a:r>
            <a:r>
              <a:rPr sz="2400" dirty="0" err="1">
                <a:latin typeface="+mn-lt"/>
                <a:ea typeface="+mn-ea"/>
                <a:cs typeface="+mn-cs"/>
                <a:sym typeface="Helvetica Neue"/>
              </a:rPr>
              <a:t>fac</a:t>
            </a:r>
            <a:r>
              <a:rPr sz="2400" dirty="0">
                <a:latin typeface="+mn-lt"/>
                <a:ea typeface="+mn-ea"/>
                <a:cs typeface="+mn-cs"/>
                <a:sym typeface="Helvetica Neue"/>
              </a:rPr>
              <a:t>- tors for GI complications of NSAIDs, ibuprofen 600 mg 3 times daily is recommended as initial therapy. She is instructed to report any GI symptoms.</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pic>
        <p:nvPicPr>
          <p:cNvPr id="361" name="image6.png" descr="C:\Users\win\Desktop\55555.PNG"/>
          <p:cNvPicPr/>
          <p:nvPr/>
        </p:nvPicPr>
        <p:blipFill>
          <a:blip r:embed="rId2">
            <a:extLst/>
          </a:blip>
          <a:stretch>
            <a:fillRect/>
          </a:stretch>
        </p:blipFill>
        <p:spPr>
          <a:xfrm>
            <a:off x="381000" y="304800"/>
            <a:ext cx="8382000" cy="5943600"/>
          </a:xfrm>
          <a:prstGeom prst="rect">
            <a:avLst/>
          </a:prstGeom>
          <a:ln w="12700">
            <a:miter lim="400000"/>
          </a:ln>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363" name="Shape 363"/>
          <p:cNvSpPr>
            <a:spLocks noGrp="1"/>
          </p:cNvSpPr>
          <p:nvPr>
            <p:ph type="title"/>
          </p:nvPr>
        </p:nvSpPr>
        <p:spPr>
          <a:xfrm>
            <a:off x="457200" y="-152400"/>
            <a:ext cx="8229600" cy="1143000"/>
          </a:xfrm>
          <a:prstGeom prst="rect">
            <a:avLst/>
          </a:prstGeom>
        </p:spPr>
        <p:txBody>
          <a:bodyPr lIns="0" tIns="0" rIns="0" bIns="0">
            <a:normAutofit/>
          </a:bodyPr>
          <a:lstStyle>
            <a:lvl1pPr>
              <a:defRPr sz="4000">
                <a:latin typeface="Monotype Corsiva"/>
                <a:ea typeface="Monotype Corsiva"/>
                <a:cs typeface="Monotype Corsiva"/>
                <a:sym typeface="Monotype Corsiva"/>
              </a:defRPr>
            </a:lvl1pPr>
          </a:lstStyle>
          <a:p>
            <a:pPr lvl="0">
              <a:defRPr sz="1800">
                <a:solidFill>
                  <a:srgbClr val="000000"/>
                </a:solidFill>
              </a:defRPr>
            </a:pPr>
            <a:r>
              <a:rPr sz="4000">
                <a:solidFill>
                  <a:srgbClr val="7B9899"/>
                </a:solidFill>
              </a:rPr>
              <a:t>Physical Examination</a:t>
            </a:r>
          </a:p>
        </p:txBody>
      </p:sp>
      <p:sp>
        <p:nvSpPr>
          <p:cNvPr id="364" name="Shape 364"/>
          <p:cNvSpPr>
            <a:spLocks noGrp="1"/>
          </p:cNvSpPr>
          <p:nvPr>
            <p:ph type="body" idx="1"/>
          </p:nvPr>
        </p:nvSpPr>
        <p:spPr>
          <a:xfrm>
            <a:off x="304800" y="1412875"/>
            <a:ext cx="8686800" cy="5184775"/>
          </a:xfrm>
          <a:prstGeom prst="rect">
            <a:avLst/>
          </a:prstGeom>
        </p:spPr>
        <p:txBody>
          <a:bodyPr lIns="0" tIns="0" rIns="0" bIns="0">
            <a:normAutofit/>
          </a:bodyPr>
          <a:lstStyle/>
          <a:p>
            <a:pPr marL="456985" lvl="0" indent="-456985" algn="l">
              <a:spcBef>
                <a:spcPts val="500"/>
              </a:spcBef>
              <a:buFont typeface="Wingdings"/>
              <a:buChar char="❖"/>
              <a:defRPr sz="1800"/>
            </a:pPr>
            <a:r>
              <a:rPr sz="2200">
                <a:solidFill>
                  <a:srgbClr val="A9432B"/>
                </a:solidFill>
                <a:latin typeface="Footlight MT Light"/>
                <a:ea typeface="Footlight MT Light"/>
                <a:cs typeface="Footlight MT Light"/>
                <a:sym typeface="Footlight MT Light"/>
              </a:rPr>
              <a:t>During the physical examination, it is important to assess the following:</a:t>
            </a:r>
            <a:endParaRPr sz="2400"/>
          </a:p>
          <a:p>
            <a:pPr lvl="0" algn="l">
              <a:spcBef>
                <a:spcPts val="500"/>
              </a:spcBef>
              <a:defRPr sz="1800"/>
            </a:pPr>
            <a:endParaRPr sz="2400">
              <a:latin typeface="Footlight MT Light"/>
              <a:ea typeface="Footlight MT Light"/>
              <a:cs typeface="Footlight MT Light"/>
              <a:sym typeface="Footlight MT Light"/>
            </a:endParaRPr>
          </a:p>
          <a:p>
            <a:pPr marL="456985" lvl="0" indent="-456985" algn="l">
              <a:spcBef>
                <a:spcPts val="500"/>
              </a:spcBef>
              <a:buFont typeface="Wingdings"/>
              <a:buChar char="▪"/>
              <a:defRPr sz="1800"/>
            </a:pPr>
            <a:r>
              <a:rPr sz="2200">
                <a:latin typeface="Footlight MT Light"/>
                <a:ea typeface="Footlight MT Light"/>
                <a:cs typeface="Footlight MT Light"/>
                <a:sym typeface="Footlight MT Light"/>
              </a:rPr>
              <a:t>Stiffness (</a:t>
            </a:r>
            <a:r>
              <a:rPr sz="2000">
                <a:solidFill>
                  <a:srgbClr val="002060"/>
                </a:solidFill>
                <a:latin typeface="Footlight MT Light"/>
                <a:ea typeface="Footlight MT Light"/>
                <a:cs typeface="Footlight MT Light"/>
                <a:sym typeface="Footlight MT Light"/>
              </a:rPr>
              <a:t>may improve with heat and active exercise, but they do not prevent the return of stiffness</a:t>
            </a:r>
            <a:r>
              <a:rPr sz="2200"/>
              <a:t>).</a:t>
            </a:r>
            <a:endParaRPr sz="2400">
              <a:latin typeface="Footlight MT Light"/>
              <a:ea typeface="Footlight MT Light"/>
              <a:cs typeface="Footlight MT Light"/>
              <a:sym typeface="Footlight MT Light"/>
            </a:endParaRPr>
          </a:p>
          <a:p>
            <a:pPr marL="456985" lvl="0" indent="-456985" algn="l">
              <a:spcBef>
                <a:spcPts val="500"/>
              </a:spcBef>
              <a:buFont typeface="Wingdings"/>
              <a:buChar char="▪"/>
              <a:defRPr sz="1800"/>
            </a:pPr>
            <a:r>
              <a:rPr sz="2200">
                <a:latin typeface="Footlight MT Light"/>
                <a:ea typeface="Footlight MT Light"/>
                <a:cs typeface="Footlight MT Light"/>
                <a:sym typeface="Footlight MT Light"/>
              </a:rPr>
              <a:t>Tenderness</a:t>
            </a:r>
            <a:endParaRPr sz="2400"/>
          </a:p>
          <a:p>
            <a:pPr marL="456985" lvl="0" indent="-456985" algn="l">
              <a:spcBef>
                <a:spcPts val="500"/>
              </a:spcBef>
              <a:buFont typeface="Wingdings"/>
              <a:buChar char="▪"/>
              <a:defRPr sz="1800"/>
            </a:pPr>
            <a:r>
              <a:rPr sz="2200">
                <a:latin typeface="Footlight MT Light"/>
                <a:ea typeface="Footlight MT Light"/>
                <a:cs typeface="Footlight MT Light"/>
                <a:sym typeface="Footlight MT Light"/>
              </a:rPr>
              <a:t>Pain on motion</a:t>
            </a:r>
            <a:endParaRPr sz="2400"/>
          </a:p>
          <a:p>
            <a:pPr marL="456985" lvl="0" indent="-456985" algn="l">
              <a:spcBef>
                <a:spcPts val="500"/>
              </a:spcBef>
              <a:buFont typeface="Wingdings"/>
              <a:buChar char="▪"/>
              <a:defRPr sz="1800"/>
            </a:pPr>
            <a:r>
              <a:rPr sz="2200">
                <a:latin typeface="Footlight MT Light"/>
                <a:ea typeface="Footlight MT Light"/>
                <a:cs typeface="Footlight MT Light"/>
                <a:sym typeface="Footlight MT Light"/>
              </a:rPr>
              <a:t>Swelling</a:t>
            </a:r>
            <a:endParaRPr sz="2400"/>
          </a:p>
          <a:p>
            <a:pPr marL="456985" lvl="0" indent="-456985" algn="l">
              <a:spcBef>
                <a:spcPts val="500"/>
              </a:spcBef>
              <a:buFont typeface="Wingdings"/>
              <a:buChar char="▪"/>
              <a:defRPr sz="1800"/>
            </a:pPr>
            <a:r>
              <a:rPr sz="2200">
                <a:latin typeface="Footlight MT Light"/>
                <a:ea typeface="Footlight MT Light"/>
                <a:cs typeface="Footlight MT Light"/>
                <a:sym typeface="Footlight MT Light"/>
              </a:rPr>
              <a:t>Deformities (</a:t>
            </a:r>
            <a:r>
              <a:rPr sz="2200">
                <a:solidFill>
                  <a:srgbClr val="002060"/>
                </a:solidFill>
                <a:latin typeface="Footlight MT Light"/>
                <a:ea typeface="Footlight MT Light"/>
                <a:cs typeface="Footlight MT Light"/>
                <a:sym typeface="Footlight MT Light"/>
              </a:rPr>
              <a:t>ulnar deviation, boutonniere and swan-neck deformities, hammer toes, and joint ankylosis</a:t>
            </a:r>
            <a:r>
              <a:rPr sz="2200"/>
              <a:t>)</a:t>
            </a:r>
            <a:endParaRPr sz="2400">
              <a:latin typeface="Footlight MT Light"/>
              <a:ea typeface="Footlight MT Light"/>
              <a:cs typeface="Footlight MT Light"/>
              <a:sym typeface="Footlight MT Light"/>
            </a:endParaRPr>
          </a:p>
          <a:p>
            <a:pPr marL="456985" lvl="0" indent="-456985" algn="l">
              <a:spcBef>
                <a:spcPts val="500"/>
              </a:spcBef>
              <a:buFont typeface="Wingdings"/>
              <a:buChar char="▪"/>
              <a:defRPr sz="1800"/>
            </a:pPr>
            <a:r>
              <a:rPr sz="2200">
                <a:latin typeface="Footlight MT Light"/>
                <a:ea typeface="Footlight MT Light"/>
                <a:cs typeface="Footlight MT Light"/>
                <a:sym typeface="Footlight MT Light"/>
              </a:rPr>
              <a:t>Limitation of motion</a:t>
            </a:r>
            <a:endParaRPr sz="2400"/>
          </a:p>
          <a:p>
            <a:pPr marL="456985" lvl="0" indent="-456985" algn="l">
              <a:spcBef>
                <a:spcPts val="500"/>
              </a:spcBef>
              <a:buFont typeface="Wingdings"/>
              <a:buChar char="▪"/>
              <a:defRPr sz="1800"/>
            </a:pPr>
            <a:r>
              <a:rPr sz="2200">
                <a:latin typeface="Footlight MT Light"/>
                <a:ea typeface="Footlight MT Light"/>
                <a:cs typeface="Footlight MT Light"/>
                <a:sym typeface="Footlight MT Light"/>
              </a:rPr>
              <a:t>Extra-articular manifestations</a:t>
            </a:r>
            <a:endParaRPr sz="2400"/>
          </a:p>
          <a:p>
            <a:pPr marL="456985" lvl="0" indent="-456985" algn="l">
              <a:spcBef>
                <a:spcPts val="500"/>
              </a:spcBef>
              <a:buFont typeface="Wingdings"/>
              <a:buChar char="▪"/>
              <a:defRPr sz="1800"/>
            </a:pPr>
            <a:r>
              <a:rPr sz="2200">
                <a:latin typeface="Footlight MT Light"/>
                <a:ea typeface="Footlight MT Light"/>
                <a:cs typeface="Footlight MT Light"/>
                <a:sym typeface="Footlight MT Light"/>
              </a:rPr>
              <a:t>Rheumatoid nodules (</a:t>
            </a:r>
            <a:r>
              <a:rPr sz="2200">
                <a:solidFill>
                  <a:srgbClr val="002060"/>
                </a:solidFill>
                <a:latin typeface="Footlight MT Light"/>
                <a:ea typeface="Footlight MT Light"/>
                <a:cs typeface="Footlight MT Light"/>
                <a:sym typeface="Footlight MT Light"/>
              </a:rPr>
              <a:t>occur in approximately </a:t>
            </a:r>
            <a:r>
              <a:rPr sz="2200">
                <a:solidFill>
                  <a:srgbClr val="C00000"/>
                </a:solidFill>
                <a:latin typeface="Footlight MT Light"/>
                <a:ea typeface="Footlight MT Light"/>
                <a:cs typeface="Footlight MT Light"/>
                <a:sym typeface="Footlight MT Light"/>
              </a:rPr>
              <a:t>25%</a:t>
            </a:r>
            <a:r>
              <a:rPr sz="2200">
                <a:solidFill>
                  <a:srgbClr val="002060"/>
                </a:solidFill>
                <a:latin typeface="Footlight MT Light"/>
                <a:ea typeface="Footlight MT Light"/>
                <a:cs typeface="Footlight MT Light"/>
                <a:sym typeface="Footlight MT Light"/>
              </a:rPr>
              <a:t> of patients with RA and most commonly found on extensor surfaces </a:t>
            </a:r>
            <a:r>
              <a:rPr sz="2200">
                <a:latin typeface="Footlight MT Light"/>
                <a:ea typeface="Footlight MT Light"/>
                <a:cs typeface="Footlight MT Light"/>
                <a:sym typeface="Footlight MT Light"/>
              </a:rPr>
              <a:t>[</a:t>
            </a:r>
            <a:r>
              <a:rPr sz="2200">
                <a:solidFill>
                  <a:srgbClr val="2A373D"/>
                </a:solidFill>
                <a:latin typeface="Footlight MT Light"/>
                <a:ea typeface="Footlight MT Light"/>
                <a:cs typeface="Footlight MT Light"/>
                <a:sym typeface="Footlight MT Light"/>
              </a:rPr>
              <a:t>proximal ulna</a:t>
            </a:r>
            <a:r>
              <a:rPr sz="2200">
                <a:latin typeface="Footlight MT Light"/>
                <a:ea typeface="Footlight MT Light"/>
                <a:cs typeface="Footlight MT Light"/>
                <a:sym typeface="Footlight MT Light"/>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16" fill="hold" grpId="1" nodeType="clickEffect">
                                  <p:stCondLst>
                                    <p:cond delay="0"/>
                                  </p:stCondLst>
                                  <p:iterate>
                                    <p:tmAbs val="0"/>
                                  </p:iterate>
                                  <p:childTnLst>
                                    <p:set>
                                      <p:cBhvr>
                                        <p:cTn id="6" fill="hold"/>
                                        <p:tgtEl>
                                          <p:spTgt spid="364">
                                            <p:txEl>
                                              <p:pRg st="2" end="2"/>
                                            </p:txEl>
                                          </p:spTgt>
                                        </p:tgtEl>
                                        <p:attrNameLst>
                                          <p:attrName>style.visibility</p:attrName>
                                        </p:attrNameLst>
                                      </p:cBhvr>
                                      <p:to>
                                        <p:strVal val="visible"/>
                                      </p:to>
                                    </p:set>
                                    <p:animEffect transition="in" filter="box(in)">
                                      <p:cBhvr>
                                        <p:cTn id="7" dur="500"/>
                                        <p:tgtEl>
                                          <p:spTgt spid="36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1" nodeType="clickEffect">
                                  <p:stCondLst>
                                    <p:cond delay="0"/>
                                  </p:stCondLst>
                                  <p:iterate>
                                    <p:tmAbs val="0"/>
                                  </p:iterate>
                                  <p:childTnLst>
                                    <p:set>
                                      <p:cBhvr>
                                        <p:cTn id="11" fill="hold"/>
                                        <p:tgtEl>
                                          <p:spTgt spid="364">
                                            <p:txEl>
                                              <p:pRg st="3" end="3"/>
                                            </p:txEl>
                                          </p:spTgt>
                                        </p:tgtEl>
                                        <p:attrNameLst>
                                          <p:attrName>style.visibility</p:attrName>
                                        </p:attrNameLst>
                                      </p:cBhvr>
                                      <p:to>
                                        <p:strVal val="visible"/>
                                      </p:to>
                                    </p:set>
                                    <p:animEffect transition="in" filter="box(in)">
                                      <p:cBhvr>
                                        <p:cTn id="12" dur="500"/>
                                        <p:tgtEl>
                                          <p:spTgt spid="36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1" nodeType="clickEffect">
                                  <p:stCondLst>
                                    <p:cond delay="0"/>
                                  </p:stCondLst>
                                  <p:iterate>
                                    <p:tmAbs val="0"/>
                                  </p:iterate>
                                  <p:childTnLst>
                                    <p:set>
                                      <p:cBhvr>
                                        <p:cTn id="16" fill="hold"/>
                                        <p:tgtEl>
                                          <p:spTgt spid="364">
                                            <p:txEl>
                                              <p:pRg st="4" end="4"/>
                                            </p:txEl>
                                          </p:spTgt>
                                        </p:tgtEl>
                                        <p:attrNameLst>
                                          <p:attrName>style.visibility</p:attrName>
                                        </p:attrNameLst>
                                      </p:cBhvr>
                                      <p:to>
                                        <p:strVal val="visible"/>
                                      </p:to>
                                    </p:set>
                                    <p:animEffect transition="in" filter="box(in)">
                                      <p:cBhvr>
                                        <p:cTn id="17" dur="500"/>
                                        <p:tgtEl>
                                          <p:spTgt spid="36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1" nodeType="clickEffect">
                                  <p:stCondLst>
                                    <p:cond delay="0"/>
                                  </p:stCondLst>
                                  <p:iterate>
                                    <p:tmAbs val="0"/>
                                  </p:iterate>
                                  <p:childTnLst>
                                    <p:set>
                                      <p:cBhvr>
                                        <p:cTn id="21" fill="hold"/>
                                        <p:tgtEl>
                                          <p:spTgt spid="364">
                                            <p:txEl>
                                              <p:pRg st="5" end="5"/>
                                            </p:txEl>
                                          </p:spTgt>
                                        </p:tgtEl>
                                        <p:attrNameLst>
                                          <p:attrName>style.visibility</p:attrName>
                                        </p:attrNameLst>
                                      </p:cBhvr>
                                      <p:to>
                                        <p:strVal val="visible"/>
                                      </p:to>
                                    </p:set>
                                    <p:animEffect transition="in" filter="box(in)">
                                      <p:cBhvr>
                                        <p:cTn id="22" dur="500"/>
                                        <p:tgtEl>
                                          <p:spTgt spid="36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1" nodeType="clickEffect">
                                  <p:stCondLst>
                                    <p:cond delay="0"/>
                                  </p:stCondLst>
                                  <p:iterate>
                                    <p:tmAbs val="0"/>
                                  </p:iterate>
                                  <p:childTnLst>
                                    <p:set>
                                      <p:cBhvr>
                                        <p:cTn id="26" fill="hold"/>
                                        <p:tgtEl>
                                          <p:spTgt spid="364">
                                            <p:txEl>
                                              <p:pRg st="6" end="6"/>
                                            </p:txEl>
                                          </p:spTgt>
                                        </p:tgtEl>
                                        <p:attrNameLst>
                                          <p:attrName>style.visibility</p:attrName>
                                        </p:attrNameLst>
                                      </p:cBhvr>
                                      <p:to>
                                        <p:strVal val="visible"/>
                                      </p:to>
                                    </p:set>
                                    <p:animEffect transition="in" filter="box(in)">
                                      <p:cBhvr>
                                        <p:cTn id="27" dur="500"/>
                                        <p:tgtEl>
                                          <p:spTgt spid="36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1" nodeType="clickEffect">
                                  <p:stCondLst>
                                    <p:cond delay="0"/>
                                  </p:stCondLst>
                                  <p:iterate>
                                    <p:tmAbs val="0"/>
                                  </p:iterate>
                                  <p:childTnLst>
                                    <p:set>
                                      <p:cBhvr>
                                        <p:cTn id="31" fill="hold"/>
                                        <p:tgtEl>
                                          <p:spTgt spid="364">
                                            <p:txEl>
                                              <p:pRg st="7" end="7"/>
                                            </p:txEl>
                                          </p:spTgt>
                                        </p:tgtEl>
                                        <p:attrNameLst>
                                          <p:attrName>style.visibility</p:attrName>
                                        </p:attrNameLst>
                                      </p:cBhvr>
                                      <p:to>
                                        <p:strVal val="visible"/>
                                      </p:to>
                                    </p:set>
                                    <p:animEffect transition="in" filter="box(in)">
                                      <p:cBhvr>
                                        <p:cTn id="32" dur="500"/>
                                        <p:tgtEl>
                                          <p:spTgt spid="364">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1" nodeType="clickEffect">
                                  <p:stCondLst>
                                    <p:cond delay="0"/>
                                  </p:stCondLst>
                                  <p:iterate>
                                    <p:tmAbs val="0"/>
                                  </p:iterate>
                                  <p:childTnLst>
                                    <p:set>
                                      <p:cBhvr>
                                        <p:cTn id="36" fill="hold"/>
                                        <p:tgtEl>
                                          <p:spTgt spid="364">
                                            <p:txEl>
                                              <p:pRg st="8" end="8"/>
                                            </p:txEl>
                                          </p:spTgt>
                                        </p:tgtEl>
                                        <p:attrNameLst>
                                          <p:attrName>style.visibility</p:attrName>
                                        </p:attrNameLst>
                                      </p:cBhvr>
                                      <p:to>
                                        <p:strVal val="visible"/>
                                      </p:to>
                                    </p:set>
                                    <p:animEffect transition="in" filter="box(in)">
                                      <p:cBhvr>
                                        <p:cTn id="37" dur="500"/>
                                        <p:tgtEl>
                                          <p:spTgt spid="364">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1" nodeType="clickEffect">
                                  <p:stCondLst>
                                    <p:cond delay="0"/>
                                  </p:stCondLst>
                                  <p:iterate>
                                    <p:tmAbs val="0"/>
                                  </p:iterate>
                                  <p:childTnLst>
                                    <p:set>
                                      <p:cBhvr>
                                        <p:cTn id="41" fill="hold"/>
                                        <p:tgtEl>
                                          <p:spTgt spid="364">
                                            <p:txEl>
                                              <p:pRg st="9" end="9"/>
                                            </p:txEl>
                                          </p:spTgt>
                                        </p:tgtEl>
                                        <p:attrNameLst>
                                          <p:attrName>style.visibility</p:attrName>
                                        </p:attrNameLst>
                                      </p:cBhvr>
                                      <p:to>
                                        <p:strVal val="visible"/>
                                      </p:to>
                                    </p:set>
                                    <p:animEffect transition="in" filter="box(in)">
                                      <p:cBhvr>
                                        <p:cTn id="42" dur="500"/>
                                        <p:tgtEl>
                                          <p:spTgt spid="36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 grpId="1" build="p" bldLvl="5" animBg="1" advAuto="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pic>
        <p:nvPicPr>
          <p:cNvPr id="366" name="image15.jpeg" descr="md_99-05-0020.tif.jpg"/>
          <p:cNvPicPr/>
          <p:nvPr/>
        </p:nvPicPr>
        <p:blipFill>
          <a:blip r:embed="rId2">
            <a:extLst/>
          </a:blip>
          <a:stretch>
            <a:fillRect/>
          </a:stretch>
        </p:blipFill>
        <p:spPr>
          <a:xfrm>
            <a:off x="4953000" y="4724400"/>
            <a:ext cx="3960813" cy="1600200"/>
          </a:xfrm>
          <a:prstGeom prst="rect">
            <a:avLst/>
          </a:prstGeom>
          <a:ln w="12700">
            <a:miter lim="400000"/>
          </a:ln>
        </p:spPr>
      </p:pic>
      <p:pic>
        <p:nvPicPr>
          <p:cNvPr id="367" name="image16.jpeg" descr="C:\Users\win\Desktop\hand_finger_joint_symptoms01b.jpg"/>
          <p:cNvPicPr/>
          <p:nvPr/>
        </p:nvPicPr>
        <p:blipFill>
          <a:blip r:embed="rId3">
            <a:extLst/>
          </a:blip>
          <a:stretch>
            <a:fillRect/>
          </a:stretch>
        </p:blipFill>
        <p:spPr>
          <a:xfrm>
            <a:off x="304800" y="228600"/>
            <a:ext cx="3352800" cy="2286000"/>
          </a:xfrm>
          <a:prstGeom prst="rect">
            <a:avLst/>
          </a:prstGeom>
          <a:ln w="12700">
            <a:miter lim="400000"/>
          </a:ln>
        </p:spPr>
      </p:pic>
      <p:pic>
        <p:nvPicPr>
          <p:cNvPr id="368" name="image17.jpeg" descr="C:\Users\win\Desktop\hand_finger_joint_symptoms01a.jpg"/>
          <p:cNvPicPr/>
          <p:nvPr/>
        </p:nvPicPr>
        <p:blipFill>
          <a:blip r:embed="rId4">
            <a:extLst/>
          </a:blip>
          <a:stretch>
            <a:fillRect/>
          </a:stretch>
        </p:blipFill>
        <p:spPr>
          <a:xfrm>
            <a:off x="5334000" y="228600"/>
            <a:ext cx="3503613" cy="2198691"/>
          </a:xfrm>
          <a:prstGeom prst="rect">
            <a:avLst/>
          </a:prstGeom>
          <a:ln w="12700">
            <a:miter lim="400000"/>
          </a:ln>
        </p:spPr>
      </p:pic>
      <p:pic>
        <p:nvPicPr>
          <p:cNvPr id="369" name="image18.jpeg" descr="C:\Users\win\Desktop\hwkb17_030.jpg"/>
          <p:cNvPicPr/>
          <p:nvPr/>
        </p:nvPicPr>
        <p:blipFill>
          <a:blip r:embed="rId5">
            <a:extLst/>
          </a:blip>
          <a:stretch>
            <a:fillRect/>
          </a:stretch>
        </p:blipFill>
        <p:spPr>
          <a:xfrm>
            <a:off x="228600" y="4724400"/>
            <a:ext cx="3732213" cy="1600200"/>
          </a:xfrm>
          <a:prstGeom prst="rect">
            <a:avLst/>
          </a:prstGeom>
          <a:ln w="12700">
            <a:miter lim="400000"/>
          </a:ln>
        </p:spPr>
      </p:pic>
      <p:pic>
        <p:nvPicPr>
          <p:cNvPr id="370" name="image7.png" descr="C:\Users\win\Desktop\6.PNG"/>
          <p:cNvPicPr/>
          <p:nvPr/>
        </p:nvPicPr>
        <p:blipFill>
          <a:blip r:embed="rId6">
            <a:extLst/>
          </a:blip>
          <a:stretch>
            <a:fillRect/>
          </a:stretch>
        </p:blipFill>
        <p:spPr>
          <a:xfrm>
            <a:off x="1219200" y="2514600"/>
            <a:ext cx="6629400" cy="205105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366"/>
                                        </p:tgtEl>
                                        <p:attrNameLst>
                                          <p:attrName>style.visibility</p:attrName>
                                        </p:attrNameLst>
                                      </p:cBhvr>
                                      <p:to>
                                        <p:strVal val="visible"/>
                                      </p:to>
                                    </p:set>
                                    <p:anim calcmode="lin" valueType="num">
                                      <p:cBhvr>
                                        <p:cTn id="7" dur="500" fill="hold"/>
                                        <p:tgtEl>
                                          <p:spTgt spid="366"/>
                                        </p:tgtEl>
                                        <p:attrNameLst>
                                          <p:attrName>ppt_x</p:attrName>
                                        </p:attrNameLst>
                                      </p:cBhvr>
                                      <p:tavLst>
                                        <p:tav tm="0">
                                          <p:val>
                                            <p:strVal val="#ppt_x"/>
                                          </p:val>
                                        </p:tav>
                                        <p:tav tm="100000">
                                          <p:val>
                                            <p:strVal val="#ppt_x"/>
                                          </p:val>
                                        </p:tav>
                                      </p:tavLst>
                                    </p:anim>
                                    <p:anim calcmode="lin" valueType="num">
                                      <p:cBhvr>
                                        <p:cTn id="8" dur="500" fill="hold"/>
                                        <p:tgtEl>
                                          <p:spTgt spid="36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iterate>
                                    <p:tmAbs val="0"/>
                                  </p:iterate>
                                  <p:childTnLst>
                                    <p:set>
                                      <p:cBhvr>
                                        <p:cTn id="12" fill="hold"/>
                                        <p:tgtEl>
                                          <p:spTgt spid="367"/>
                                        </p:tgtEl>
                                        <p:attrNameLst>
                                          <p:attrName>style.visibility</p:attrName>
                                        </p:attrNameLst>
                                      </p:cBhvr>
                                      <p:to>
                                        <p:strVal val="visible"/>
                                      </p:to>
                                    </p:set>
                                    <p:anim calcmode="lin" valueType="num">
                                      <p:cBhvr>
                                        <p:cTn id="13" dur="500" fill="hold"/>
                                        <p:tgtEl>
                                          <p:spTgt spid="367"/>
                                        </p:tgtEl>
                                        <p:attrNameLst>
                                          <p:attrName>ppt_x</p:attrName>
                                        </p:attrNameLst>
                                      </p:cBhvr>
                                      <p:tavLst>
                                        <p:tav tm="0">
                                          <p:val>
                                            <p:strVal val="#ppt_x"/>
                                          </p:val>
                                        </p:tav>
                                        <p:tav tm="100000">
                                          <p:val>
                                            <p:strVal val="#ppt_x"/>
                                          </p:val>
                                        </p:tav>
                                      </p:tavLst>
                                    </p:anim>
                                    <p:anim calcmode="lin" valueType="num">
                                      <p:cBhvr>
                                        <p:cTn id="14" dur="500" fill="hold"/>
                                        <p:tgtEl>
                                          <p:spTgt spid="36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3" nodeType="clickEffect">
                                  <p:stCondLst>
                                    <p:cond delay="0"/>
                                  </p:stCondLst>
                                  <p:iterate>
                                    <p:tmAbs val="0"/>
                                  </p:iterate>
                                  <p:childTnLst>
                                    <p:set>
                                      <p:cBhvr>
                                        <p:cTn id="18" fill="hold"/>
                                        <p:tgtEl>
                                          <p:spTgt spid="368"/>
                                        </p:tgtEl>
                                        <p:attrNameLst>
                                          <p:attrName>style.visibility</p:attrName>
                                        </p:attrNameLst>
                                      </p:cBhvr>
                                      <p:to>
                                        <p:strVal val="visible"/>
                                      </p:to>
                                    </p:set>
                                    <p:anim calcmode="lin" valueType="num">
                                      <p:cBhvr>
                                        <p:cTn id="19" dur="500" fill="hold"/>
                                        <p:tgtEl>
                                          <p:spTgt spid="368"/>
                                        </p:tgtEl>
                                        <p:attrNameLst>
                                          <p:attrName>ppt_x</p:attrName>
                                        </p:attrNameLst>
                                      </p:cBhvr>
                                      <p:tavLst>
                                        <p:tav tm="0">
                                          <p:val>
                                            <p:strVal val="#ppt_x"/>
                                          </p:val>
                                        </p:tav>
                                        <p:tav tm="100000">
                                          <p:val>
                                            <p:strVal val="#ppt_x"/>
                                          </p:val>
                                        </p:tav>
                                      </p:tavLst>
                                    </p:anim>
                                    <p:anim calcmode="lin" valueType="num">
                                      <p:cBhvr>
                                        <p:cTn id="20" dur="500" fill="hold"/>
                                        <p:tgtEl>
                                          <p:spTgt spid="36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4" nodeType="clickEffect">
                                  <p:stCondLst>
                                    <p:cond delay="0"/>
                                  </p:stCondLst>
                                  <p:iterate>
                                    <p:tmAbs val="0"/>
                                  </p:iterate>
                                  <p:childTnLst>
                                    <p:set>
                                      <p:cBhvr>
                                        <p:cTn id="24" fill="hold"/>
                                        <p:tgtEl>
                                          <p:spTgt spid="369"/>
                                        </p:tgtEl>
                                        <p:attrNameLst>
                                          <p:attrName>style.visibility</p:attrName>
                                        </p:attrNameLst>
                                      </p:cBhvr>
                                      <p:to>
                                        <p:strVal val="visible"/>
                                      </p:to>
                                    </p:set>
                                    <p:anim calcmode="lin" valueType="num">
                                      <p:cBhvr>
                                        <p:cTn id="25" dur="500" fill="hold"/>
                                        <p:tgtEl>
                                          <p:spTgt spid="369"/>
                                        </p:tgtEl>
                                        <p:attrNameLst>
                                          <p:attrName>ppt_x</p:attrName>
                                        </p:attrNameLst>
                                      </p:cBhvr>
                                      <p:tavLst>
                                        <p:tav tm="0">
                                          <p:val>
                                            <p:strVal val="#ppt_x"/>
                                          </p:val>
                                        </p:tav>
                                        <p:tav tm="100000">
                                          <p:val>
                                            <p:strVal val="#ppt_x"/>
                                          </p:val>
                                        </p:tav>
                                      </p:tavLst>
                                    </p:anim>
                                    <p:anim calcmode="lin" valueType="num">
                                      <p:cBhvr>
                                        <p:cTn id="26" dur="500" fill="hold"/>
                                        <p:tgtEl>
                                          <p:spTgt spid="36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5" nodeType="clickEffect">
                                  <p:stCondLst>
                                    <p:cond delay="0"/>
                                  </p:stCondLst>
                                  <p:iterate>
                                    <p:tmAbs val="0"/>
                                  </p:iterate>
                                  <p:childTnLst>
                                    <p:set>
                                      <p:cBhvr>
                                        <p:cTn id="30" fill="hold"/>
                                        <p:tgtEl>
                                          <p:spTgt spid="370"/>
                                        </p:tgtEl>
                                        <p:attrNameLst>
                                          <p:attrName>style.visibility</p:attrName>
                                        </p:attrNameLst>
                                      </p:cBhvr>
                                      <p:to>
                                        <p:strVal val="visible"/>
                                      </p:to>
                                    </p:set>
                                    <p:anim calcmode="lin" valueType="num">
                                      <p:cBhvr>
                                        <p:cTn id="31" dur="500" fill="hold"/>
                                        <p:tgtEl>
                                          <p:spTgt spid="370"/>
                                        </p:tgtEl>
                                        <p:attrNameLst>
                                          <p:attrName>ppt_x</p:attrName>
                                        </p:attrNameLst>
                                      </p:cBhvr>
                                      <p:tavLst>
                                        <p:tav tm="0">
                                          <p:val>
                                            <p:strVal val="#ppt_x"/>
                                          </p:val>
                                        </p:tav>
                                        <p:tav tm="100000">
                                          <p:val>
                                            <p:strVal val="#ppt_x"/>
                                          </p:val>
                                        </p:tav>
                                      </p:tavLst>
                                    </p:anim>
                                    <p:anim calcmode="lin" valueType="num">
                                      <p:cBhvr>
                                        <p:cTn id="32" dur="500" fill="hold"/>
                                        <p:tgtEl>
                                          <p:spTgt spid="3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 grpId="1" animBg="1" advAuto="0"/>
      <p:bldP spid="367" grpId="2" animBg="1" advAuto="0"/>
      <p:bldP spid="368" grpId="3" animBg="1" advAuto="0"/>
      <p:bldP spid="369" grpId="4" animBg="1" advAuto="0"/>
      <p:bldP spid="370" grpId="5" animBg="1" advAuto="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pic>
        <p:nvPicPr>
          <p:cNvPr id="372" name="image19.jpeg"/>
          <p:cNvPicPr/>
          <p:nvPr/>
        </p:nvPicPr>
        <p:blipFill>
          <a:blip r:embed="rId2">
            <a:extLst/>
          </a:blip>
          <a:stretch>
            <a:fillRect/>
          </a:stretch>
        </p:blipFill>
        <p:spPr>
          <a:xfrm>
            <a:off x="121865" y="369574"/>
            <a:ext cx="8900270" cy="5804527"/>
          </a:xfrm>
          <a:prstGeom prst="rect">
            <a:avLst/>
          </a:prstGeom>
          <a:ln w="12700">
            <a:miter lim="400000"/>
          </a:ln>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374" name="Shape 374"/>
          <p:cNvSpPr>
            <a:spLocks noGrp="1"/>
          </p:cNvSpPr>
          <p:nvPr>
            <p:ph type="title"/>
          </p:nvPr>
        </p:nvSpPr>
        <p:spPr>
          <a:xfrm>
            <a:off x="301625" y="152400"/>
            <a:ext cx="8534400" cy="758825"/>
          </a:xfrm>
          <a:prstGeom prst="rect">
            <a:avLst/>
          </a:prstGeom>
        </p:spPr>
        <p:txBody>
          <a:bodyPr lIns="0" tIns="0" rIns="0" bIns="0">
            <a:normAutofit/>
          </a:bodyPr>
          <a:lstStyle>
            <a:lvl1pPr>
              <a:defRPr sz="3200">
                <a:latin typeface="Monotype Corsiva"/>
                <a:ea typeface="Monotype Corsiva"/>
                <a:cs typeface="Monotype Corsiva"/>
                <a:sym typeface="Monotype Corsiva"/>
              </a:defRPr>
            </a:lvl1pPr>
          </a:lstStyle>
          <a:p>
            <a:pPr lvl="0">
              <a:defRPr sz="1800">
                <a:solidFill>
                  <a:srgbClr val="000000"/>
                </a:solidFill>
              </a:defRPr>
            </a:pPr>
            <a:r>
              <a:rPr sz="3200">
                <a:solidFill>
                  <a:srgbClr val="7B9899"/>
                </a:solidFill>
              </a:rPr>
              <a:t>Extra-articular manifestations of rheumatoid arthritis</a:t>
            </a:r>
          </a:p>
        </p:txBody>
      </p:sp>
      <p:pic>
        <p:nvPicPr>
          <p:cNvPr id="375" name="image8.png" descr="8888.PNG"/>
          <p:cNvPicPr/>
          <p:nvPr/>
        </p:nvPicPr>
        <p:blipFill>
          <a:blip r:embed="rId2">
            <a:extLst/>
          </a:blip>
          <a:stretch>
            <a:fillRect/>
          </a:stretch>
        </p:blipFill>
        <p:spPr>
          <a:xfrm>
            <a:off x="228600" y="1527175"/>
            <a:ext cx="8610600" cy="4797425"/>
          </a:xfrm>
          <a:prstGeom prst="rect">
            <a:avLst/>
          </a:prstGeom>
          <a:ln w="12700">
            <a:miter lim="400000"/>
          </a:ln>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377" name="Shape 377"/>
          <p:cNvSpPr>
            <a:spLocks noGrp="1"/>
          </p:cNvSpPr>
          <p:nvPr>
            <p:ph type="title"/>
          </p:nvPr>
        </p:nvSpPr>
        <p:spPr>
          <a:xfrm>
            <a:off x="301625" y="228600"/>
            <a:ext cx="8534400" cy="758825"/>
          </a:xfrm>
          <a:prstGeom prst="rect">
            <a:avLst/>
          </a:prstGeom>
        </p:spPr>
        <p:txBody>
          <a:bodyPr lIns="0" tIns="0" rIns="0" bIns="0">
            <a:normAutofit/>
          </a:bodyPr>
          <a:lstStyle>
            <a:lvl1pPr>
              <a:defRPr sz="4000">
                <a:solidFill>
                  <a:srgbClr val="61898A"/>
                </a:solidFill>
                <a:latin typeface="Monotype Corsiva"/>
                <a:ea typeface="Monotype Corsiva"/>
                <a:cs typeface="Monotype Corsiva"/>
                <a:sym typeface="Monotype Corsiva"/>
              </a:defRPr>
            </a:lvl1pPr>
          </a:lstStyle>
          <a:p>
            <a:pPr lvl="0">
              <a:defRPr sz="1800">
                <a:solidFill>
                  <a:srgbClr val="000000"/>
                </a:solidFill>
              </a:defRPr>
            </a:pPr>
            <a:r>
              <a:rPr sz="4000">
                <a:solidFill>
                  <a:srgbClr val="61898A"/>
                </a:solidFill>
              </a:rPr>
              <a:t>Rheumatic Diseases with Positive RF</a:t>
            </a:r>
          </a:p>
        </p:txBody>
      </p:sp>
      <p:sp>
        <p:nvSpPr>
          <p:cNvPr id="378" name="Shape 378"/>
          <p:cNvSpPr>
            <a:spLocks noGrp="1"/>
          </p:cNvSpPr>
          <p:nvPr>
            <p:ph type="body" idx="1"/>
          </p:nvPr>
        </p:nvSpPr>
        <p:spPr>
          <a:xfrm>
            <a:off x="301624" y="2209800"/>
            <a:ext cx="8504240" cy="4572000"/>
          </a:xfrm>
          <a:prstGeom prst="rect">
            <a:avLst/>
          </a:prstGeom>
        </p:spPr>
        <p:txBody>
          <a:bodyPr lIns="0" tIns="0" rIns="0" bIns="0">
            <a:normAutofit/>
          </a:bodyPr>
          <a:lstStyle/>
          <a:p>
            <a:pPr marL="1065837" lvl="0" indent="-1065837" algn="l">
              <a:buFont typeface="Wingdings"/>
              <a:buChar char="❖"/>
              <a:defRPr sz="1800"/>
            </a:pPr>
            <a:r>
              <a:rPr sz="2800">
                <a:latin typeface="Footlight MT Light"/>
                <a:ea typeface="Footlight MT Light"/>
                <a:cs typeface="Footlight MT Light"/>
                <a:sym typeface="Footlight MT Light"/>
              </a:rPr>
              <a:t>RA				  </a:t>
            </a:r>
            <a:r>
              <a:rPr sz="2800">
                <a:solidFill>
                  <a:srgbClr val="C00000"/>
                </a:solidFill>
                <a:latin typeface="Footlight MT Light"/>
                <a:ea typeface="Footlight MT Light"/>
                <a:cs typeface="Footlight MT Light"/>
                <a:sym typeface="Footlight MT Light"/>
              </a:rPr>
              <a:t>80%</a:t>
            </a:r>
          </a:p>
          <a:p>
            <a:pPr marL="1065837" lvl="0" indent="-1065837" algn="l">
              <a:buFont typeface="Wingdings"/>
              <a:buChar char="❖"/>
              <a:defRPr sz="1800"/>
            </a:pPr>
            <a:r>
              <a:rPr sz="2800">
                <a:latin typeface="Footlight MT Light"/>
                <a:ea typeface="Footlight MT Light"/>
                <a:cs typeface="Footlight MT Light"/>
                <a:sym typeface="Footlight MT Light"/>
              </a:rPr>
              <a:t>Juvenile RA                     </a:t>
            </a:r>
            <a:r>
              <a:rPr sz="2800">
                <a:solidFill>
                  <a:srgbClr val="C00000"/>
                </a:solidFill>
                <a:latin typeface="Footlight MT Light"/>
                <a:ea typeface="Footlight MT Light"/>
                <a:cs typeface="Footlight MT Light"/>
                <a:sym typeface="Footlight MT Light"/>
              </a:rPr>
              <a:t>20%</a:t>
            </a:r>
          </a:p>
          <a:p>
            <a:pPr marL="1065837" lvl="0" indent="-1065837" algn="l">
              <a:buFont typeface="Wingdings"/>
              <a:buChar char="❖"/>
              <a:defRPr sz="1800"/>
            </a:pPr>
            <a:r>
              <a:rPr sz="2800">
                <a:latin typeface="Footlight MT Light"/>
                <a:ea typeface="Footlight MT Light"/>
                <a:cs typeface="Footlight MT Light"/>
                <a:sym typeface="Footlight MT Light"/>
              </a:rPr>
              <a:t>SLE		                      </a:t>
            </a:r>
            <a:r>
              <a:rPr sz="2800">
                <a:solidFill>
                  <a:srgbClr val="C00000"/>
                </a:solidFill>
                <a:latin typeface="Footlight MT Light"/>
                <a:ea typeface="Footlight MT Light"/>
                <a:cs typeface="Footlight MT Light"/>
                <a:sym typeface="Footlight MT Light"/>
              </a:rPr>
              <a:t>20%</a:t>
            </a:r>
          </a:p>
          <a:p>
            <a:pPr marL="1065837" lvl="0" indent="-1065837" algn="l">
              <a:buFont typeface="Wingdings"/>
              <a:buChar char="❖"/>
              <a:defRPr sz="1800"/>
            </a:pPr>
            <a:r>
              <a:rPr sz="2800">
                <a:latin typeface="Footlight MT Light"/>
                <a:ea typeface="Footlight MT Light"/>
                <a:cs typeface="Footlight MT Light"/>
                <a:sym typeface="Footlight MT Light"/>
              </a:rPr>
              <a:t>Sjogren’s		            </a:t>
            </a:r>
            <a:r>
              <a:rPr sz="2800">
                <a:solidFill>
                  <a:srgbClr val="C00000"/>
                </a:solidFill>
                <a:latin typeface="Footlight MT Light"/>
                <a:ea typeface="Footlight MT Light"/>
                <a:cs typeface="Footlight MT Light"/>
                <a:sym typeface="Footlight MT Light"/>
              </a:rPr>
              <a:t>90%</a:t>
            </a:r>
          </a:p>
          <a:p>
            <a:pPr marL="1065837" lvl="0" indent="-1065837" algn="l">
              <a:buFont typeface="Wingdings"/>
              <a:buChar char="❖"/>
              <a:defRPr sz="1800"/>
            </a:pPr>
            <a:r>
              <a:rPr sz="2800">
                <a:latin typeface="Footlight MT Light"/>
                <a:ea typeface="Footlight MT Light"/>
                <a:cs typeface="Footlight MT Light"/>
                <a:sym typeface="Footlight MT Light"/>
              </a:rPr>
              <a:t>Scleroderma		 </a:t>
            </a:r>
            <a:r>
              <a:rPr sz="2800">
                <a:solidFill>
                  <a:srgbClr val="C00000"/>
                </a:solidFill>
                <a:latin typeface="Footlight MT Light"/>
                <a:ea typeface="Footlight MT Light"/>
                <a:cs typeface="Footlight MT Light"/>
                <a:sym typeface="Footlight MT Light"/>
              </a:rPr>
              <a:t>20-30%</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380" name="Shape 380"/>
          <p:cNvSpPr>
            <a:spLocks noGrp="1"/>
          </p:cNvSpPr>
          <p:nvPr>
            <p:ph type="title"/>
          </p:nvPr>
        </p:nvSpPr>
        <p:spPr>
          <a:xfrm>
            <a:off x="301625" y="228600"/>
            <a:ext cx="8534400" cy="758825"/>
          </a:xfrm>
          <a:prstGeom prst="rect">
            <a:avLst/>
          </a:prstGeom>
        </p:spPr>
        <p:txBody>
          <a:bodyPr lIns="0" tIns="0" rIns="0" bIns="0">
            <a:normAutofit/>
          </a:bodyPr>
          <a:lstStyle>
            <a:lvl1pPr>
              <a:defRPr sz="4000">
                <a:solidFill>
                  <a:srgbClr val="61898A"/>
                </a:solidFill>
                <a:latin typeface="Monotype Corsiva"/>
                <a:ea typeface="Monotype Corsiva"/>
                <a:cs typeface="Monotype Corsiva"/>
                <a:sym typeface="Monotype Corsiva"/>
              </a:defRPr>
            </a:lvl1pPr>
          </a:lstStyle>
          <a:p>
            <a:pPr lvl="0">
              <a:defRPr sz="1800">
                <a:solidFill>
                  <a:srgbClr val="000000"/>
                </a:solidFill>
              </a:defRPr>
            </a:pPr>
            <a:r>
              <a:rPr sz="4000">
                <a:solidFill>
                  <a:srgbClr val="61898A"/>
                </a:solidFill>
              </a:rPr>
              <a:t>Non-Rheumatic Diseases with  Positive RF</a:t>
            </a:r>
          </a:p>
        </p:txBody>
      </p:sp>
      <p:sp>
        <p:nvSpPr>
          <p:cNvPr id="381" name="Shape 381"/>
          <p:cNvSpPr>
            <a:spLocks noGrp="1"/>
          </p:cNvSpPr>
          <p:nvPr>
            <p:ph type="body" idx="1"/>
          </p:nvPr>
        </p:nvSpPr>
        <p:spPr>
          <a:xfrm>
            <a:off x="301624" y="2133600"/>
            <a:ext cx="8504240" cy="4572000"/>
          </a:xfrm>
          <a:prstGeom prst="rect">
            <a:avLst/>
          </a:prstGeom>
        </p:spPr>
        <p:txBody>
          <a:bodyPr lIns="0" tIns="0" rIns="0" bIns="0">
            <a:normAutofit/>
          </a:bodyPr>
          <a:lstStyle/>
          <a:p>
            <a:pPr marL="1065837" lvl="0" indent="-1065837" algn="l">
              <a:buFont typeface="Wingdings"/>
              <a:buChar char="❖"/>
              <a:defRPr sz="1800"/>
            </a:pPr>
            <a:r>
              <a:rPr sz="2800">
                <a:latin typeface="Footlight MT Light"/>
                <a:ea typeface="Footlight MT Light"/>
                <a:cs typeface="Footlight MT Light"/>
                <a:sym typeface="Footlight MT Light"/>
              </a:rPr>
              <a:t>Hepatitis C			</a:t>
            </a:r>
            <a:r>
              <a:rPr sz="2800">
                <a:solidFill>
                  <a:srgbClr val="C00000"/>
                </a:solidFill>
                <a:latin typeface="Footlight MT Light"/>
                <a:ea typeface="Footlight MT Light"/>
                <a:cs typeface="Footlight MT Light"/>
                <a:sym typeface="Footlight MT Light"/>
              </a:rPr>
              <a:t>&lt; 70%</a:t>
            </a:r>
          </a:p>
          <a:p>
            <a:pPr marL="1065837" lvl="0" indent="-1065837" algn="l">
              <a:buFont typeface="Wingdings"/>
              <a:buChar char="❖"/>
              <a:defRPr sz="1800"/>
            </a:pPr>
            <a:r>
              <a:rPr sz="2800">
                <a:latin typeface="Footlight MT Light"/>
                <a:ea typeface="Footlight MT Light"/>
                <a:cs typeface="Footlight MT Light"/>
                <a:sym typeface="Footlight MT Light"/>
              </a:rPr>
              <a:t>Mixed cryoglobulinemia	</a:t>
            </a:r>
            <a:r>
              <a:rPr sz="2800">
                <a:solidFill>
                  <a:srgbClr val="C00000"/>
                </a:solidFill>
                <a:latin typeface="Footlight MT Light"/>
                <a:ea typeface="Footlight MT Light"/>
                <a:cs typeface="Footlight MT Light"/>
                <a:sym typeface="Footlight MT Light"/>
              </a:rPr>
              <a:t>90%</a:t>
            </a:r>
          </a:p>
          <a:p>
            <a:pPr marL="1065837" lvl="0" indent="-1065837" algn="l">
              <a:buFont typeface="Wingdings"/>
              <a:buChar char="❖"/>
              <a:defRPr sz="1800"/>
            </a:pPr>
            <a:r>
              <a:rPr sz="2800">
                <a:latin typeface="Footlight MT Light"/>
                <a:ea typeface="Footlight MT Light"/>
                <a:cs typeface="Footlight MT Light"/>
                <a:sym typeface="Footlight MT Light"/>
              </a:rPr>
              <a:t>Sarcoidosis			</a:t>
            </a:r>
            <a:r>
              <a:rPr sz="2800">
                <a:solidFill>
                  <a:srgbClr val="C00000"/>
                </a:solidFill>
                <a:latin typeface="Footlight MT Light"/>
                <a:ea typeface="Footlight MT Light"/>
                <a:cs typeface="Footlight MT Light"/>
                <a:sym typeface="Footlight MT Light"/>
              </a:rPr>
              <a:t>5-30%</a:t>
            </a:r>
          </a:p>
          <a:p>
            <a:pPr marL="1065837" lvl="0" indent="-1065837" algn="l">
              <a:buFont typeface="Wingdings"/>
              <a:buChar char="❖"/>
              <a:defRPr sz="1800"/>
            </a:pPr>
            <a:r>
              <a:rPr sz="2800">
                <a:latin typeface="Footlight MT Light"/>
                <a:ea typeface="Footlight MT Light"/>
                <a:cs typeface="Footlight MT Light"/>
                <a:sym typeface="Footlight MT Light"/>
              </a:rPr>
              <a:t>Pulmonary Fibrosis		</a:t>
            </a:r>
            <a:r>
              <a:rPr sz="2800">
                <a:solidFill>
                  <a:srgbClr val="C00000"/>
                </a:solidFill>
                <a:latin typeface="Footlight MT Light"/>
                <a:ea typeface="Footlight MT Light"/>
                <a:cs typeface="Footlight MT Light"/>
                <a:sym typeface="Footlight MT Light"/>
              </a:rPr>
              <a:t>20%</a:t>
            </a:r>
            <a:r>
              <a:rPr sz="2800">
                <a:latin typeface="Footlight MT Light"/>
                <a:ea typeface="Footlight MT Light"/>
                <a:cs typeface="Footlight MT Light"/>
                <a:sym typeface="Footlight MT Light"/>
              </a:rPr>
              <a:t>				</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383" name="Shape 383"/>
          <p:cNvSpPr>
            <a:spLocks noGrp="1"/>
          </p:cNvSpPr>
          <p:nvPr>
            <p:ph type="title"/>
          </p:nvPr>
        </p:nvSpPr>
        <p:spPr>
          <a:xfrm>
            <a:off x="301625" y="228600"/>
            <a:ext cx="8534400" cy="758825"/>
          </a:xfrm>
          <a:prstGeom prst="rect">
            <a:avLst/>
          </a:prstGeom>
        </p:spPr>
        <p:txBody>
          <a:bodyPr lIns="0" tIns="0" rIns="0" bIns="0">
            <a:normAutofit/>
          </a:bodyPr>
          <a:lstStyle>
            <a:lvl1pPr>
              <a:defRPr sz="4000">
                <a:solidFill>
                  <a:srgbClr val="61898A"/>
                </a:solidFill>
                <a:latin typeface="Monotype Corsiva"/>
                <a:ea typeface="Monotype Corsiva"/>
                <a:cs typeface="Monotype Corsiva"/>
                <a:sym typeface="Monotype Corsiva"/>
              </a:defRPr>
            </a:lvl1pPr>
          </a:lstStyle>
          <a:p>
            <a:pPr lvl="0">
              <a:defRPr sz="1800">
                <a:solidFill>
                  <a:srgbClr val="000000"/>
                </a:solidFill>
              </a:defRPr>
            </a:pPr>
            <a:r>
              <a:rPr sz="4000">
                <a:solidFill>
                  <a:srgbClr val="61898A"/>
                </a:solidFill>
              </a:rPr>
              <a:t>RF: Clinical Significance</a:t>
            </a:r>
          </a:p>
        </p:txBody>
      </p:sp>
      <p:sp>
        <p:nvSpPr>
          <p:cNvPr id="384" name="Shape 384"/>
          <p:cNvSpPr>
            <a:spLocks noGrp="1"/>
          </p:cNvSpPr>
          <p:nvPr>
            <p:ph type="body" idx="1"/>
          </p:nvPr>
        </p:nvSpPr>
        <p:spPr>
          <a:xfrm>
            <a:off x="301624" y="1527175"/>
            <a:ext cx="8504240" cy="4572000"/>
          </a:xfrm>
          <a:prstGeom prst="rect">
            <a:avLst/>
          </a:prstGeom>
        </p:spPr>
        <p:txBody>
          <a:bodyPr lIns="0" tIns="0" rIns="0" bIns="0">
            <a:normAutofit/>
          </a:bodyPr>
          <a:lstStyle/>
          <a:p>
            <a:pPr marL="1065837" lvl="0" indent="-1065837" algn="l">
              <a:buFont typeface="Wingdings"/>
              <a:buChar char="❖"/>
              <a:defRPr sz="1800"/>
            </a:pPr>
            <a:r>
              <a:rPr sz="2800">
                <a:latin typeface="Footlight MT Light"/>
                <a:ea typeface="Footlight MT Light"/>
                <a:cs typeface="Footlight MT Light"/>
                <a:sym typeface="Footlight MT Light"/>
              </a:rPr>
              <a:t>May be absent at the onset of disease in up to half of patients with </a:t>
            </a:r>
            <a:r>
              <a:rPr sz="2800">
                <a:solidFill>
                  <a:srgbClr val="C00000"/>
                </a:solidFill>
                <a:latin typeface="Footlight MT Light"/>
                <a:ea typeface="Footlight MT Light"/>
                <a:cs typeface="Footlight MT Light"/>
                <a:sym typeface="Footlight MT Light"/>
              </a:rPr>
              <a:t>typical clinical picture of RA</a:t>
            </a:r>
          </a:p>
          <a:p>
            <a:pPr marL="1065837" lvl="0" indent="-1065837" algn="l">
              <a:buFont typeface="Wingdings"/>
              <a:buChar char="❖"/>
              <a:defRPr sz="1800"/>
            </a:pPr>
            <a:r>
              <a:rPr sz="2800">
                <a:latin typeface="Footlight MT Light"/>
                <a:ea typeface="Footlight MT Light"/>
                <a:cs typeface="Footlight MT Light"/>
                <a:sym typeface="Footlight MT Light"/>
              </a:rPr>
              <a:t>Best used to </a:t>
            </a:r>
            <a:r>
              <a:rPr sz="2800">
                <a:solidFill>
                  <a:srgbClr val="C00000"/>
                </a:solidFill>
                <a:latin typeface="Footlight MT Light"/>
                <a:ea typeface="Footlight MT Light"/>
                <a:cs typeface="Footlight MT Light"/>
                <a:sym typeface="Footlight MT Light"/>
              </a:rPr>
              <a:t>confirm</a:t>
            </a:r>
            <a:r>
              <a:rPr sz="2800">
                <a:latin typeface="Footlight MT Light"/>
                <a:ea typeface="Footlight MT Light"/>
                <a:cs typeface="Footlight MT Light"/>
                <a:sym typeface="Footlight MT Light"/>
              </a:rPr>
              <a:t> RA for typical presentation</a:t>
            </a:r>
          </a:p>
          <a:p>
            <a:pPr marL="1065837" lvl="0" indent="-1065837" algn="l">
              <a:buFont typeface="Wingdings"/>
              <a:buChar char="❖"/>
              <a:defRPr sz="1800"/>
            </a:pPr>
            <a:r>
              <a:rPr sz="2800">
                <a:latin typeface="Footlight MT Light"/>
                <a:ea typeface="Footlight MT Light"/>
                <a:cs typeface="Footlight MT Light"/>
                <a:sym typeface="Footlight MT Light"/>
              </a:rPr>
              <a:t>Not useful to follow course of illness</a:t>
            </a:r>
          </a:p>
          <a:p>
            <a:pPr marL="980703" lvl="1" indent="-706065" algn="l">
              <a:spcBef>
                <a:spcPts val="500"/>
              </a:spcBef>
              <a:buClr>
                <a:srgbClr val="CCB400"/>
              </a:buClr>
              <a:buFont typeface="Wingdings"/>
              <a:buChar char="❑"/>
              <a:defRPr sz="1800"/>
            </a:pPr>
            <a:r>
              <a:rPr sz="2400">
                <a:solidFill>
                  <a:srgbClr val="646B86"/>
                </a:solidFill>
                <a:latin typeface="Footlight MT Light"/>
                <a:ea typeface="Footlight MT Light"/>
                <a:cs typeface="Footlight MT Light"/>
                <a:sym typeface="Footlight MT Light"/>
              </a:rPr>
              <a:t>generally not helpful to repeat after diagnosis</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386" name="Shape 386"/>
          <p:cNvSpPr>
            <a:spLocks noGrp="1"/>
          </p:cNvSpPr>
          <p:nvPr>
            <p:ph type="title"/>
          </p:nvPr>
        </p:nvSpPr>
        <p:spPr>
          <a:xfrm>
            <a:off x="301625" y="228600"/>
            <a:ext cx="8534400" cy="758825"/>
          </a:xfrm>
          <a:prstGeom prst="rect">
            <a:avLst/>
          </a:prstGeom>
        </p:spPr>
        <p:txBody>
          <a:bodyPr lIns="0" tIns="0" rIns="0" bIns="0">
            <a:normAutofit/>
          </a:bodyPr>
          <a:lstStyle>
            <a:lvl1pPr>
              <a:defRPr sz="4000">
                <a:solidFill>
                  <a:srgbClr val="61898A"/>
                </a:solidFill>
                <a:latin typeface="Monotype Corsiva"/>
                <a:ea typeface="Monotype Corsiva"/>
                <a:cs typeface="Monotype Corsiva"/>
                <a:sym typeface="Monotype Corsiva"/>
              </a:defRPr>
            </a:lvl1pPr>
          </a:lstStyle>
          <a:p>
            <a:pPr lvl="0">
              <a:defRPr sz="1800">
                <a:solidFill>
                  <a:srgbClr val="000000"/>
                </a:solidFill>
              </a:defRPr>
            </a:pPr>
            <a:r>
              <a:rPr sz="4000">
                <a:solidFill>
                  <a:srgbClr val="61898A"/>
                </a:solidFill>
              </a:rPr>
              <a:t>Anti-CCP Antibody Assay</a:t>
            </a:r>
          </a:p>
        </p:txBody>
      </p:sp>
      <p:sp>
        <p:nvSpPr>
          <p:cNvPr id="387" name="Shape 387"/>
          <p:cNvSpPr>
            <a:spLocks noGrp="1"/>
          </p:cNvSpPr>
          <p:nvPr>
            <p:ph type="body" idx="1"/>
          </p:nvPr>
        </p:nvSpPr>
        <p:spPr>
          <a:xfrm>
            <a:off x="301624" y="1527175"/>
            <a:ext cx="8504240" cy="4572000"/>
          </a:xfrm>
          <a:prstGeom prst="rect">
            <a:avLst/>
          </a:prstGeom>
        </p:spPr>
        <p:txBody>
          <a:bodyPr lIns="0" tIns="0" rIns="0" bIns="0">
            <a:normAutofit/>
          </a:bodyPr>
          <a:lstStyle/>
          <a:p>
            <a:pPr marL="1027774" lvl="0" indent="-1027774" algn="l">
              <a:buFont typeface="Wingdings"/>
              <a:buChar char="❑"/>
              <a:defRPr sz="1800"/>
            </a:pPr>
            <a:r>
              <a:rPr sz="2800">
                <a:latin typeface="Footlight MT Light"/>
                <a:ea typeface="Footlight MT Light"/>
                <a:cs typeface="Footlight MT Light"/>
                <a:sym typeface="Footlight MT Light"/>
              </a:rPr>
              <a:t>Accuracy (Anti-CCP Assay) </a:t>
            </a:r>
            <a:r>
              <a:rPr sz="1600">
                <a:solidFill>
                  <a:srgbClr val="C00000"/>
                </a:solidFill>
                <a:latin typeface="Footlight MT Light"/>
                <a:ea typeface="Footlight MT Light"/>
                <a:cs typeface="Footlight MT Light"/>
                <a:sym typeface="Footlight MT Light"/>
              </a:rPr>
              <a:t>[8]</a:t>
            </a:r>
            <a:r>
              <a:rPr sz="2800">
                <a:latin typeface="Footlight MT Light"/>
                <a:ea typeface="Footlight MT Light"/>
                <a:cs typeface="Footlight MT Light"/>
                <a:sym typeface="Footlight MT Light"/>
              </a:rPr>
              <a:t>                                       </a:t>
            </a:r>
            <a:r>
              <a:rPr sz="2400">
                <a:solidFill>
                  <a:srgbClr val="646B86"/>
                </a:solidFill>
                <a:latin typeface="Footlight MT Light"/>
                <a:ea typeface="Footlight MT Light"/>
                <a:cs typeface="Footlight MT Light"/>
                <a:sym typeface="Footlight MT Light"/>
              </a:rPr>
              <a:t>Specificity (90-95%)  </a:t>
            </a:r>
            <a:endParaRPr sz="2200">
              <a:solidFill>
                <a:srgbClr val="646B86"/>
              </a:solidFill>
            </a:endParaRPr>
          </a:p>
          <a:p>
            <a:pPr marL="804187" lvl="1" indent="-529549" algn="l">
              <a:spcBef>
                <a:spcPts val="500"/>
              </a:spcBef>
              <a:buFont typeface="Wingdings"/>
              <a:defRPr sz="1800"/>
            </a:pPr>
            <a:r>
              <a:rPr sz="2400">
                <a:solidFill>
                  <a:srgbClr val="646B86"/>
                </a:solidFill>
                <a:latin typeface="Footlight MT Light"/>
                <a:ea typeface="Footlight MT Light"/>
                <a:cs typeface="Footlight MT Light"/>
                <a:sym typeface="Footlight MT Light"/>
              </a:rPr>
              <a:t>Sensitivity (50-75%)</a:t>
            </a:r>
            <a:endParaRPr sz="2200">
              <a:solidFill>
                <a:srgbClr val="646B86"/>
              </a:solidFill>
            </a:endParaRPr>
          </a:p>
          <a:p>
            <a:pPr marL="1027774" lvl="0" indent="-1027774" algn="l">
              <a:buFont typeface="Wingdings"/>
              <a:buChar char="❑"/>
              <a:defRPr sz="1800"/>
            </a:pPr>
            <a:r>
              <a:rPr sz="2800">
                <a:latin typeface="Footlight MT Light"/>
                <a:ea typeface="Footlight MT Light"/>
                <a:cs typeface="Footlight MT Light"/>
                <a:sym typeface="Footlight MT Light"/>
              </a:rPr>
              <a:t>Diagnosis more accurate when combined with </a:t>
            </a:r>
            <a:r>
              <a:rPr sz="2800">
                <a:solidFill>
                  <a:srgbClr val="C00000"/>
                </a:solidFill>
                <a:latin typeface="Footlight MT Light"/>
                <a:ea typeface="Footlight MT Light"/>
                <a:cs typeface="Footlight MT Light"/>
                <a:sym typeface="Footlight MT Light"/>
              </a:rPr>
              <a:t>RF+</a:t>
            </a:r>
          </a:p>
          <a:p>
            <a:pPr marL="1027774" lvl="0" indent="-1027774" algn="l">
              <a:buFont typeface="Wingdings"/>
              <a:buChar char="❑"/>
              <a:defRPr sz="1800"/>
            </a:pPr>
            <a:r>
              <a:rPr sz="2800">
                <a:latin typeface="Footlight MT Light"/>
                <a:ea typeface="Footlight MT Light"/>
                <a:cs typeface="Footlight MT Light"/>
                <a:sym typeface="Footlight MT Light"/>
              </a:rPr>
              <a:t>Present in </a:t>
            </a:r>
            <a:r>
              <a:rPr sz="2800">
                <a:solidFill>
                  <a:srgbClr val="C00000"/>
                </a:solidFill>
                <a:latin typeface="Footlight MT Light"/>
                <a:ea typeface="Footlight MT Light"/>
                <a:cs typeface="Footlight MT Light"/>
                <a:sym typeface="Footlight MT Light"/>
              </a:rPr>
              <a:t>50-60%</a:t>
            </a:r>
            <a:r>
              <a:rPr sz="2800">
                <a:latin typeface="Footlight MT Light"/>
                <a:ea typeface="Footlight MT Light"/>
                <a:cs typeface="Footlight MT Light"/>
                <a:sym typeface="Footlight MT Light"/>
              </a:rPr>
              <a:t> early RA patients</a:t>
            </a:r>
          </a:p>
          <a:p>
            <a:pPr marL="1027774" lvl="0" indent="-1027774" algn="l">
              <a:buFont typeface="Wingdings"/>
              <a:buChar char="❑"/>
              <a:defRPr sz="1800"/>
            </a:pPr>
            <a:r>
              <a:rPr sz="2800">
                <a:latin typeface="Footlight MT Light"/>
                <a:ea typeface="Footlight MT Light"/>
                <a:cs typeface="Footlight MT Light"/>
                <a:sym typeface="Footlight MT Light"/>
              </a:rPr>
              <a:t>Can be seen </a:t>
            </a:r>
            <a:r>
              <a:rPr sz="2800">
                <a:solidFill>
                  <a:srgbClr val="C00000"/>
                </a:solidFill>
                <a:latin typeface="Footlight MT Light"/>
                <a:ea typeface="Footlight MT Light"/>
                <a:cs typeface="Footlight MT Light"/>
                <a:sym typeface="Footlight MT Light"/>
              </a:rPr>
              <a:t>1.5 -9</a:t>
            </a:r>
            <a:r>
              <a:rPr sz="2800">
                <a:latin typeface="Footlight MT Light"/>
                <a:ea typeface="Footlight MT Light"/>
                <a:cs typeface="Footlight MT Light"/>
                <a:sym typeface="Footlight MT Light"/>
              </a:rPr>
              <a:t> yrs pre-diagnosis of RA</a:t>
            </a:r>
          </a:p>
          <a:p>
            <a:pPr marL="1027774" lvl="0" indent="-1027774" algn="l">
              <a:buFont typeface="Wingdings"/>
              <a:buChar char="❑"/>
              <a:defRPr sz="1800"/>
            </a:pPr>
            <a:r>
              <a:rPr sz="2800">
                <a:latin typeface="Footlight MT Light"/>
                <a:ea typeface="Footlight MT Light"/>
                <a:cs typeface="Footlight MT Light"/>
                <a:sym typeface="Footlight MT Light"/>
              </a:rPr>
              <a:t>Predictive for progressive joint damage</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389" name="Shape 389"/>
          <p:cNvSpPr>
            <a:spLocks noGrp="1"/>
          </p:cNvSpPr>
          <p:nvPr>
            <p:ph type="title"/>
          </p:nvPr>
        </p:nvSpPr>
        <p:spPr>
          <a:xfrm>
            <a:off x="301625" y="228600"/>
            <a:ext cx="8534400" cy="758825"/>
          </a:xfrm>
          <a:prstGeom prst="rect">
            <a:avLst/>
          </a:prstGeom>
        </p:spPr>
        <p:txBody>
          <a:bodyPr lIns="0" tIns="0" rIns="0" bIns="0">
            <a:normAutofit/>
          </a:bodyPr>
          <a:lstStyle>
            <a:lvl1pPr>
              <a:defRPr sz="4000">
                <a:latin typeface="Monotype Corsiva"/>
                <a:ea typeface="Monotype Corsiva"/>
                <a:cs typeface="Monotype Corsiva"/>
                <a:sym typeface="Monotype Corsiva"/>
              </a:defRPr>
            </a:lvl1pPr>
          </a:lstStyle>
          <a:p>
            <a:pPr lvl="0">
              <a:defRPr sz="1800">
                <a:solidFill>
                  <a:srgbClr val="000000"/>
                </a:solidFill>
              </a:defRPr>
            </a:pPr>
            <a:r>
              <a:rPr sz="4000">
                <a:solidFill>
                  <a:srgbClr val="7B9899"/>
                </a:solidFill>
              </a:rPr>
              <a:t>Management For Primary care Physicians</a:t>
            </a:r>
          </a:p>
        </p:txBody>
      </p:sp>
      <p:grpSp>
        <p:nvGrpSpPr>
          <p:cNvPr id="392" name="Group 392"/>
          <p:cNvGrpSpPr/>
          <p:nvPr/>
        </p:nvGrpSpPr>
        <p:grpSpPr>
          <a:xfrm>
            <a:off x="533400" y="1524000"/>
            <a:ext cx="5029200" cy="1524000"/>
            <a:chOff x="0" y="0"/>
            <a:chExt cx="5029200" cy="1524000"/>
          </a:xfrm>
        </p:grpSpPr>
        <p:sp>
          <p:nvSpPr>
            <p:cNvPr id="390" name="Shape 390"/>
            <p:cNvSpPr/>
            <p:nvPr/>
          </p:nvSpPr>
          <p:spPr>
            <a:xfrm>
              <a:off x="0" y="0"/>
              <a:ext cx="5029200" cy="1524000"/>
            </a:xfrm>
            <a:prstGeom prst="roundRect">
              <a:avLst>
                <a:gd name="adj" fmla="val 16667"/>
              </a:avLst>
            </a:prstGeom>
            <a:solidFill>
              <a:srgbClr val="CCB400"/>
            </a:solidFill>
            <a:ln w="28575" cap="flat">
              <a:solidFill>
                <a:srgbClr val="000000"/>
              </a:solidFill>
              <a:prstDash val="sysDot"/>
              <a:bevel/>
            </a:ln>
            <a:effectLst/>
          </p:spPr>
          <p:txBody>
            <a:bodyPr wrap="square" lIns="0" tIns="0" rIns="0" bIns="0" numCol="1" anchor="ctr">
              <a:noAutofit/>
            </a:bodyPr>
            <a:lstStyle/>
            <a:p>
              <a:pPr lvl="0">
                <a:defRPr sz="2000">
                  <a:solidFill>
                    <a:srgbClr val="FFFFFF"/>
                  </a:solidFill>
                  <a:latin typeface="Footlight MT Light"/>
                  <a:ea typeface="Footlight MT Light"/>
                  <a:cs typeface="Footlight MT Light"/>
                  <a:sym typeface="Footlight MT Light"/>
                </a:defRPr>
              </a:pPr>
              <a:endParaRPr/>
            </a:p>
          </p:txBody>
        </p:sp>
        <p:sp>
          <p:nvSpPr>
            <p:cNvPr id="391" name="Shape 391"/>
            <p:cNvSpPr/>
            <p:nvPr/>
          </p:nvSpPr>
          <p:spPr>
            <a:xfrm>
              <a:off x="74394" y="342900"/>
              <a:ext cx="4880413" cy="8382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2000">
                  <a:solidFill>
                    <a:srgbClr val="FFFFFF"/>
                  </a:solidFill>
                  <a:latin typeface="Footlight MT Light"/>
                  <a:ea typeface="Footlight MT Light"/>
                  <a:cs typeface="Footlight MT Light"/>
                  <a:sym typeface="Footlight MT Light"/>
                </a:defRPr>
              </a:lvl1pPr>
            </a:lstStyle>
            <a:p>
              <a:pPr lvl="0">
                <a:defRPr sz="1800">
                  <a:solidFill>
                    <a:srgbClr val="000000"/>
                  </a:solidFill>
                </a:defRPr>
              </a:pPr>
              <a:r>
                <a:rPr sz="2000">
                  <a:solidFill>
                    <a:srgbClr val="FFFFFF"/>
                  </a:solidFill>
                </a:rPr>
                <a:t>Establish Diagnosis of Rheumatoid Arthritis Early Document Baseline Disease Activity and Damage Estimate Prognosis</a:t>
              </a:r>
            </a:p>
          </p:txBody>
        </p:sp>
      </p:grpSp>
      <p:grpSp>
        <p:nvGrpSpPr>
          <p:cNvPr id="395" name="Group 395"/>
          <p:cNvGrpSpPr/>
          <p:nvPr/>
        </p:nvGrpSpPr>
        <p:grpSpPr>
          <a:xfrm>
            <a:off x="1752600" y="3124200"/>
            <a:ext cx="6553200" cy="2057400"/>
            <a:chOff x="0" y="0"/>
            <a:chExt cx="6553200" cy="2057400"/>
          </a:xfrm>
        </p:grpSpPr>
        <p:sp>
          <p:nvSpPr>
            <p:cNvPr id="393" name="Shape 393"/>
            <p:cNvSpPr/>
            <p:nvPr/>
          </p:nvSpPr>
          <p:spPr>
            <a:xfrm>
              <a:off x="0" y="0"/>
              <a:ext cx="6553200" cy="2057400"/>
            </a:xfrm>
            <a:prstGeom prst="roundRect">
              <a:avLst>
                <a:gd name="adj" fmla="val 16667"/>
              </a:avLst>
            </a:prstGeom>
            <a:solidFill>
              <a:srgbClr val="8CADAE"/>
            </a:solidFill>
            <a:ln w="28575" cap="flat">
              <a:solidFill>
                <a:srgbClr val="040404"/>
              </a:solidFill>
              <a:prstDash val="sysDot"/>
              <a:bevel/>
            </a:ln>
            <a:effectLst/>
          </p:spPr>
          <p:txBody>
            <a:bodyPr wrap="square" lIns="0" tIns="0" rIns="0" bIns="0" numCol="1" anchor="ctr">
              <a:noAutofit/>
            </a:bodyPr>
            <a:lstStyle/>
            <a:p>
              <a:pPr lvl="0">
                <a:defRPr>
                  <a:latin typeface="Footlight MT Light"/>
                  <a:ea typeface="Footlight MT Light"/>
                  <a:cs typeface="Footlight MT Light"/>
                  <a:sym typeface="Footlight MT Light"/>
                </a:defRPr>
              </a:pPr>
              <a:endParaRPr/>
            </a:p>
          </p:txBody>
        </p:sp>
        <p:sp>
          <p:nvSpPr>
            <p:cNvPr id="394" name="Shape 394"/>
            <p:cNvSpPr/>
            <p:nvPr/>
          </p:nvSpPr>
          <p:spPr>
            <a:xfrm>
              <a:off x="100431" y="203199"/>
              <a:ext cx="6352339" cy="1651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lvl="0">
                <a:defRPr sz="1800"/>
              </a:pPr>
              <a:r>
                <a:rPr sz="2400">
                  <a:solidFill>
                    <a:srgbClr val="FFFFFF"/>
                  </a:solidFill>
                  <a:latin typeface="Footlight MT Light"/>
                  <a:ea typeface="Footlight MT Light"/>
                  <a:cs typeface="Footlight MT Light"/>
                  <a:sym typeface="Footlight MT Light"/>
                </a:rPr>
                <a:t>Start Treatment </a:t>
              </a:r>
              <a:endParaRPr>
                <a:solidFill>
                  <a:srgbClr val="FFFFFF"/>
                </a:solidFill>
                <a:latin typeface="Georgia"/>
                <a:ea typeface="Georgia"/>
                <a:cs typeface="Georgia"/>
                <a:sym typeface="Georgia"/>
              </a:endParaRPr>
            </a:p>
            <a:p>
              <a:pPr lvl="0">
                <a:defRPr sz="1800"/>
              </a:pPr>
              <a:r>
                <a:rPr sz="2400">
                  <a:solidFill>
                    <a:srgbClr val="FFFFFF"/>
                  </a:solidFill>
                  <a:latin typeface="Footlight MT Light"/>
                  <a:ea typeface="Footlight MT Light"/>
                  <a:cs typeface="Footlight MT Light"/>
                  <a:sym typeface="Footlight MT Light"/>
                </a:rPr>
                <a:t>1.</a:t>
              </a:r>
              <a:r>
                <a:rPr sz="2400">
                  <a:latin typeface="Footlight MT Light"/>
                  <a:ea typeface="Footlight MT Light"/>
                  <a:cs typeface="Footlight MT Light"/>
                  <a:sym typeface="Footlight MT Light"/>
                </a:rPr>
                <a:t>Patient Education </a:t>
              </a:r>
              <a:r>
                <a:rPr sz="2400">
                  <a:solidFill>
                    <a:srgbClr val="FFFFFF"/>
                  </a:solidFill>
                  <a:latin typeface="Footlight MT Light"/>
                  <a:ea typeface="Footlight MT Light"/>
                  <a:cs typeface="Footlight MT Light"/>
                  <a:sym typeface="Footlight MT Light"/>
                </a:rPr>
                <a:t>2.</a:t>
              </a:r>
              <a:r>
                <a:rPr sz="2400">
                  <a:latin typeface="Footlight MT Light"/>
                  <a:ea typeface="Footlight MT Light"/>
                  <a:cs typeface="Footlight MT Light"/>
                  <a:sym typeface="Footlight MT Light"/>
                </a:rPr>
                <a:t>Start DMARD(s) within 3 months  </a:t>
              </a:r>
              <a:r>
                <a:rPr sz="2400">
                  <a:solidFill>
                    <a:srgbClr val="FFFFFF"/>
                  </a:solidFill>
                  <a:latin typeface="Footlight MT Light"/>
                  <a:ea typeface="Footlight MT Light"/>
                  <a:cs typeface="Footlight MT Light"/>
                  <a:sym typeface="Footlight MT Light"/>
                </a:rPr>
                <a:t>3.</a:t>
              </a:r>
              <a:r>
                <a:rPr sz="2400">
                  <a:latin typeface="Footlight MT Light"/>
                  <a:ea typeface="Footlight MT Light"/>
                  <a:cs typeface="Footlight MT Light"/>
                  <a:sym typeface="Footlight MT Light"/>
                </a:rPr>
                <a:t>Consider NSAIDs </a:t>
              </a:r>
              <a:r>
                <a:rPr sz="2400">
                  <a:solidFill>
                    <a:srgbClr val="FFFFFF"/>
                  </a:solidFill>
                  <a:latin typeface="Footlight MT Light"/>
                  <a:ea typeface="Footlight MT Light"/>
                  <a:cs typeface="Footlight MT Light"/>
                  <a:sym typeface="Footlight MT Light"/>
                </a:rPr>
                <a:t>4.</a:t>
              </a:r>
              <a:r>
                <a:rPr sz="2400">
                  <a:latin typeface="Footlight MT Light"/>
                  <a:ea typeface="Footlight MT Light"/>
                  <a:cs typeface="Footlight MT Light"/>
                  <a:sym typeface="Footlight MT Light"/>
                </a:rPr>
                <a:t>Consider Local / Low-dose Steroid </a:t>
              </a:r>
              <a:endParaRPr>
                <a:solidFill>
                  <a:srgbClr val="FFFFFF"/>
                </a:solidFill>
                <a:latin typeface="Georgia"/>
                <a:ea typeface="Georgia"/>
                <a:cs typeface="Georgia"/>
                <a:sym typeface="Georgia"/>
              </a:endParaRPr>
            </a:p>
            <a:p>
              <a:pPr lvl="0">
                <a:defRPr sz="1800"/>
              </a:pPr>
              <a:r>
                <a:rPr sz="2400">
                  <a:solidFill>
                    <a:srgbClr val="FFFFFF"/>
                  </a:solidFill>
                  <a:latin typeface="Footlight MT Light"/>
                  <a:ea typeface="Footlight MT Light"/>
                  <a:cs typeface="Footlight MT Light"/>
                  <a:sym typeface="Footlight MT Light"/>
                </a:rPr>
                <a:t>5.</a:t>
              </a:r>
              <a:r>
                <a:rPr sz="2400">
                  <a:latin typeface="Footlight MT Light"/>
                  <a:ea typeface="Footlight MT Light"/>
                  <a:cs typeface="Footlight MT Light"/>
                  <a:sym typeface="Footlight MT Light"/>
                </a:rPr>
                <a:t>Physical / Occupational Therapy</a:t>
              </a:r>
            </a:p>
          </p:txBody>
        </p:sp>
      </p:grpSp>
      <p:grpSp>
        <p:nvGrpSpPr>
          <p:cNvPr id="398" name="Group 398"/>
          <p:cNvGrpSpPr/>
          <p:nvPr/>
        </p:nvGrpSpPr>
        <p:grpSpPr>
          <a:xfrm>
            <a:off x="3276600" y="5410200"/>
            <a:ext cx="5486400" cy="838200"/>
            <a:chOff x="0" y="0"/>
            <a:chExt cx="5486400" cy="838200"/>
          </a:xfrm>
        </p:grpSpPr>
        <p:sp>
          <p:nvSpPr>
            <p:cNvPr id="396" name="Shape 396"/>
            <p:cNvSpPr/>
            <p:nvPr/>
          </p:nvSpPr>
          <p:spPr>
            <a:xfrm>
              <a:off x="0" y="0"/>
              <a:ext cx="5486400" cy="838200"/>
            </a:xfrm>
            <a:prstGeom prst="roundRect">
              <a:avLst>
                <a:gd name="adj" fmla="val 16667"/>
              </a:avLst>
            </a:prstGeom>
            <a:solidFill>
              <a:srgbClr val="CCB400"/>
            </a:solidFill>
            <a:ln w="28575" cap="flat">
              <a:solidFill>
                <a:srgbClr val="0C0B00"/>
              </a:solidFill>
              <a:prstDash val="sysDot"/>
              <a:bevel/>
            </a:ln>
            <a:effectLst/>
          </p:spPr>
          <p:txBody>
            <a:bodyPr wrap="square" lIns="0" tIns="0" rIns="0" bIns="0" numCol="1" anchor="ctr">
              <a:noAutofit/>
            </a:bodyPr>
            <a:lstStyle/>
            <a:p>
              <a:pPr lvl="0">
                <a:defRPr sz="3600">
                  <a:solidFill>
                    <a:srgbClr val="FFFFFF"/>
                  </a:solidFill>
                  <a:latin typeface="Footlight MT Light"/>
                  <a:ea typeface="Footlight MT Light"/>
                  <a:cs typeface="Footlight MT Light"/>
                  <a:sym typeface="Footlight MT Light"/>
                </a:defRPr>
              </a:pPr>
              <a:endParaRPr/>
            </a:p>
          </p:txBody>
        </p:sp>
        <p:sp>
          <p:nvSpPr>
            <p:cNvPr id="397" name="Shape 397"/>
            <p:cNvSpPr/>
            <p:nvPr/>
          </p:nvSpPr>
          <p:spPr>
            <a:xfrm>
              <a:off x="40916" y="165098"/>
              <a:ext cx="5404567" cy="508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3600">
                  <a:solidFill>
                    <a:srgbClr val="FFFFFF"/>
                  </a:solidFill>
                  <a:latin typeface="Footlight MT Light"/>
                  <a:ea typeface="Footlight MT Light"/>
                  <a:cs typeface="Footlight MT Light"/>
                  <a:sym typeface="Footlight MT Light"/>
                </a:defRPr>
              </a:lvl1pPr>
            </a:lstStyle>
            <a:p>
              <a:pPr lvl="0">
                <a:defRPr sz="1800">
                  <a:solidFill>
                    <a:srgbClr val="000000"/>
                  </a:solidFill>
                </a:defRPr>
              </a:pPr>
              <a:r>
                <a:rPr sz="3600">
                  <a:solidFill>
                    <a:srgbClr val="FFFFFF"/>
                  </a:solidFill>
                </a:rPr>
                <a:t>Assess Disease Activity</a:t>
              </a:r>
            </a:p>
          </p:txBody>
        </p:sp>
      </p:grpSp>
      <p:sp>
        <p:nvSpPr>
          <p:cNvPr id="399" name="Shape 399"/>
          <p:cNvSpPr/>
          <p:nvPr/>
        </p:nvSpPr>
        <p:spPr>
          <a:xfrm flipV="1">
            <a:off x="685799" y="3276599"/>
            <a:ext cx="914401" cy="14478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7674"/>
                </a:lnTo>
                <a:cubicBezTo>
                  <a:pt x="0" y="4377"/>
                  <a:pt x="4231" y="1705"/>
                  <a:pt x="9450" y="1705"/>
                </a:cubicBezTo>
                <a:lnTo>
                  <a:pt x="16200" y="1705"/>
                </a:lnTo>
                <a:lnTo>
                  <a:pt x="16200" y="0"/>
                </a:lnTo>
                <a:lnTo>
                  <a:pt x="21600" y="3411"/>
                </a:lnTo>
                <a:lnTo>
                  <a:pt x="16200" y="6821"/>
                </a:lnTo>
                <a:lnTo>
                  <a:pt x="16200" y="5116"/>
                </a:lnTo>
                <a:lnTo>
                  <a:pt x="9450" y="5116"/>
                </a:lnTo>
                <a:cubicBezTo>
                  <a:pt x="7213" y="5116"/>
                  <a:pt x="5400" y="6261"/>
                  <a:pt x="5400" y="7674"/>
                </a:cubicBezTo>
                <a:lnTo>
                  <a:pt x="5400" y="21600"/>
                </a:lnTo>
                <a:close/>
              </a:path>
            </a:pathLst>
          </a:custGeom>
          <a:solidFill/>
          <a:ln w="57150">
            <a:solidFill/>
          </a:ln>
        </p:spPr>
        <p:txBody>
          <a:bodyPr lIns="0" tIns="0" rIns="0" bIns="0" anchor="ctr"/>
          <a:lstStyle/>
          <a:p>
            <a:pPr lvl="0" algn="ctr">
              <a:defRPr>
                <a:latin typeface="Georgia"/>
                <a:ea typeface="Georgia"/>
                <a:cs typeface="Georgia"/>
                <a:sym typeface="Georgia"/>
              </a:defRPr>
            </a:pPr>
            <a:endParaRPr/>
          </a:p>
        </p:txBody>
      </p:sp>
      <p:sp>
        <p:nvSpPr>
          <p:cNvPr id="400" name="Shape 400"/>
          <p:cNvSpPr/>
          <p:nvPr/>
        </p:nvSpPr>
        <p:spPr>
          <a:xfrm flipV="1">
            <a:off x="2133599" y="5334000"/>
            <a:ext cx="914401" cy="838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2150"/>
                </a:lnTo>
                <a:cubicBezTo>
                  <a:pt x="0" y="6931"/>
                  <a:pt x="3878" y="2700"/>
                  <a:pt x="8663" y="2700"/>
                </a:cubicBezTo>
                <a:lnTo>
                  <a:pt x="16650" y="2700"/>
                </a:lnTo>
                <a:lnTo>
                  <a:pt x="16650" y="0"/>
                </a:lnTo>
                <a:lnTo>
                  <a:pt x="21600" y="5400"/>
                </a:lnTo>
                <a:lnTo>
                  <a:pt x="16650" y="10800"/>
                </a:lnTo>
                <a:lnTo>
                  <a:pt x="16650" y="8100"/>
                </a:lnTo>
                <a:lnTo>
                  <a:pt x="8663" y="8100"/>
                </a:lnTo>
                <a:cubicBezTo>
                  <a:pt x="6612" y="8100"/>
                  <a:pt x="4950" y="9913"/>
                  <a:pt x="4950" y="12150"/>
                </a:cubicBezTo>
                <a:lnTo>
                  <a:pt x="4950" y="21600"/>
                </a:lnTo>
                <a:close/>
              </a:path>
            </a:pathLst>
          </a:custGeom>
          <a:solidFill/>
          <a:ln w="57150">
            <a:solidFill/>
          </a:ln>
        </p:spPr>
        <p:txBody>
          <a:bodyPr lIns="0" tIns="0" rIns="0" bIns="0" anchor="ctr"/>
          <a:lstStyle/>
          <a:p>
            <a:pPr lvl="0" algn="ctr">
              <a:defRPr>
                <a:latin typeface="Georgia"/>
                <a:ea typeface="Georgia"/>
                <a:cs typeface="Georgia"/>
                <a:sym typeface="Georgia"/>
              </a:defRPr>
            </a:pPr>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149" name="Shape 149"/>
          <p:cNvSpPr/>
          <p:nvPr/>
        </p:nvSpPr>
        <p:spPr>
          <a:xfrm>
            <a:off x="3958185" y="364943"/>
            <a:ext cx="1227629" cy="451202"/>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a:latin typeface="+mn-lt"/>
                <a:ea typeface="+mn-ea"/>
                <a:cs typeface="+mn-cs"/>
                <a:sym typeface="Helvetica Neue"/>
              </a:defRPr>
            </a:lvl1pPr>
          </a:lstStyle>
          <a:p>
            <a:pPr lvl="0">
              <a:defRPr sz="1800"/>
            </a:pPr>
            <a:r>
              <a:rPr sz="2400"/>
              <a:t>Case #2</a:t>
            </a:r>
          </a:p>
        </p:txBody>
      </p:sp>
      <p:sp>
        <p:nvSpPr>
          <p:cNvPr id="150" name="Shape 150"/>
          <p:cNvSpPr/>
          <p:nvPr/>
        </p:nvSpPr>
        <p:spPr>
          <a:xfrm>
            <a:off x="565468" y="2070245"/>
            <a:ext cx="8013062" cy="3338073"/>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marL="609600" lvl="0" indent="-609600">
              <a:spcBef>
                <a:spcPts val="700"/>
              </a:spcBef>
              <a:buSzPct val="100000"/>
              <a:buFont typeface="Times New Roman"/>
              <a:buChar char="•"/>
              <a:defRPr sz="1800"/>
            </a:pPr>
            <a:r>
              <a:rPr sz="3200">
                <a:latin typeface="Times New Roman"/>
                <a:ea typeface="Times New Roman"/>
                <a:cs typeface="Times New Roman"/>
                <a:sym typeface="Times New Roman"/>
              </a:rPr>
              <a:t>Sarah is 30, presented with diffuse joint pain. </a:t>
            </a:r>
          </a:p>
          <a:p>
            <a:pPr marL="609600" lvl="0" indent="-609600">
              <a:spcBef>
                <a:spcPts val="700"/>
              </a:spcBef>
              <a:buSzPct val="100000"/>
              <a:buFont typeface="Times New Roman"/>
              <a:buChar char="•"/>
              <a:defRPr sz="1800"/>
            </a:pPr>
            <a:r>
              <a:rPr sz="3200">
                <a:latin typeface="Times New Roman"/>
                <a:ea typeface="Times New Roman"/>
                <a:cs typeface="Times New Roman"/>
                <a:sym typeface="Times New Roman"/>
              </a:rPr>
              <a:t>She recalled falling in the parking lot at work</a:t>
            </a:r>
          </a:p>
          <a:p>
            <a:pPr marL="609600" lvl="0" indent="-609600">
              <a:spcBef>
                <a:spcPts val="700"/>
              </a:spcBef>
              <a:buSzPct val="100000"/>
              <a:buFont typeface="Times New Roman"/>
              <a:buChar char="•"/>
              <a:defRPr sz="1800"/>
            </a:pPr>
            <a:r>
              <a:rPr sz="3200">
                <a:latin typeface="Times New Roman"/>
                <a:ea typeface="Times New Roman"/>
                <a:cs typeface="Times New Roman"/>
                <a:sym typeface="Times New Roman"/>
              </a:rPr>
              <a:t>Abrasions to hands and R knee</a:t>
            </a:r>
          </a:p>
          <a:p>
            <a:pPr marL="609600" lvl="0" indent="-609600">
              <a:spcBef>
                <a:spcPts val="700"/>
              </a:spcBef>
              <a:buSzPct val="100000"/>
              <a:buFont typeface="Times New Roman"/>
              <a:buChar char="•"/>
              <a:defRPr sz="1800"/>
            </a:pPr>
            <a:r>
              <a:rPr sz="3200">
                <a:latin typeface="Times New Roman"/>
                <a:ea typeface="Times New Roman"/>
                <a:cs typeface="Times New Roman"/>
                <a:sym typeface="Times New Roman"/>
              </a:rPr>
              <a:t>3 weeks later R knee pain</a:t>
            </a:r>
          </a:p>
          <a:p>
            <a:pPr marL="609600" lvl="0" indent="-609600">
              <a:spcBef>
                <a:spcPts val="700"/>
              </a:spcBef>
              <a:buSzPct val="100000"/>
              <a:buFont typeface="Times New Roman"/>
              <a:buChar char="•"/>
              <a:defRPr sz="1800"/>
            </a:pPr>
            <a:r>
              <a:rPr sz="3200">
                <a:latin typeface="Times New Roman"/>
                <a:ea typeface="Times New Roman"/>
                <a:cs typeface="Times New Roman"/>
                <a:sym typeface="Times New Roman"/>
              </a:rPr>
              <a:t>4-6 weeks later L knee, R 2nd toe, and later</a:t>
            </a:r>
          </a:p>
          <a:p>
            <a:pPr marL="609600" lvl="0" indent="-609600">
              <a:spcBef>
                <a:spcPts val="700"/>
              </a:spcBef>
              <a:buSzPct val="100000"/>
              <a:buFont typeface="Times New Roman"/>
              <a:buChar char="•"/>
              <a:defRPr sz="1800"/>
            </a:pPr>
            <a:r>
              <a:rPr sz="3200">
                <a:latin typeface="Times New Roman"/>
                <a:ea typeface="Times New Roman"/>
                <a:cs typeface="Times New Roman"/>
                <a:sym typeface="Times New Roman"/>
              </a:rPr>
              <a:t>multiple joints pain and swelling developed</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402" name="Shape 402"/>
          <p:cNvSpPr>
            <a:spLocks noGrp="1"/>
          </p:cNvSpPr>
          <p:nvPr>
            <p:ph type="title"/>
          </p:nvPr>
        </p:nvSpPr>
        <p:spPr>
          <a:xfrm>
            <a:off x="301625" y="228600"/>
            <a:ext cx="8534400" cy="758825"/>
          </a:xfrm>
          <a:prstGeom prst="rect">
            <a:avLst/>
          </a:prstGeom>
        </p:spPr>
        <p:txBody>
          <a:bodyPr lIns="0" tIns="0" rIns="0" bIns="0">
            <a:normAutofit/>
          </a:bodyPr>
          <a:lstStyle/>
          <a:p>
            <a:pPr lvl="0"/>
            <a:endParaRPr/>
          </a:p>
        </p:txBody>
      </p:sp>
      <p:pic>
        <p:nvPicPr>
          <p:cNvPr id="403" name="image9.png" descr="131313.PNG"/>
          <p:cNvPicPr/>
          <p:nvPr/>
        </p:nvPicPr>
        <p:blipFill>
          <a:blip r:embed="rId2">
            <a:extLst/>
          </a:blip>
          <a:stretch>
            <a:fillRect/>
          </a:stretch>
        </p:blipFill>
        <p:spPr>
          <a:xfrm>
            <a:off x="304800" y="228600"/>
            <a:ext cx="8610600" cy="6096000"/>
          </a:xfrm>
          <a:prstGeom prst="rect">
            <a:avLst/>
          </a:prstGeom>
          <a:ln w="12700">
            <a:miter lim="400000"/>
          </a:ln>
        </p:spPr>
      </p:pic>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405" name="Shape 405"/>
          <p:cNvSpPr>
            <a:spLocks noGrp="1"/>
          </p:cNvSpPr>
          <p:nvPr>
            <p:ph type="title"/>
          </p:nvPr>
        </p:nvSpPr>
        <p:spPr>
          <a:xfrm>
            <a:off x="301625" y="228600"/>
            <a:ext cx="8534400" cy="758825"/>
          </a:xfrm>
          <a:prstGeom prst="rect">
            <a:avLst/>
          </a:prstGeom>
        </p:spPr>
        <p:txBody>
          <a:bodyPr lIns="0" tIns="0" rIns="0" bIns="0">
            <a:normAutofit/>
          </a:bodyPr>
          <a:lstStyle>
            <a:lvl1pPr>
              <a:defRPr sz="4000">
                <a:latin typeface="Monotype Corsiva"/>
                <a:ea typeface="Monotype Corsiva"/>
                <a:cs typeface="Monotype Corsiva"/>
                <a:sym typeface="Monotype Corsiva"/>
              </a:defRPr>
            </a:lvl1pPr>
          </a:lstStyle>
          <a:p>
            <a:pPr lvl="0">
              <a:defRPr sz="1800">
                <a:solidFill>
                  <a:srgbClr val="000000"/>
                </a:solidFill>
              </a:defRPr>
            </a:pPr>
            <a:r>
              <a:rPr sz="4000">
                <a:solidFill>
                  <a:srgbClr val="7B9899"/>
                </a:solidFill>
              </a:rPr>
              <a:t>Baseline Evaluation</a:t>
            </a:r>
          </a:p>
        </p:txBody>
      </p:sp>
      <p:sp>
        <p:nvSpPr>
          <p:cNvPr id="406" name="Shape 406"/>
          <p:cNvSpPr>
            <a:spLocks noGrp="1"/>
          </p:cNvSpPr>
          <p:nvPr>
            <p:ph type="body" idx="1"/>
          </p:nvPr>
        </p:nvSpPr>
        <p:spPr>
          <a:xfrm>
            <a:off x="301624" y="1527175"/>
            <a:ext cx="8504240" cy="4572000"/>
          </a:xfrm>
          <a:prstGeom prst="rect">
            <a:avLst/>
          </a:prstGeom>
        </p:spPr>
        <p:txBody>
          <a:bodyPr lIns="0" tIns="0" rIns="0" bIns="0">
            <a:normAutofit/>
          </a:bodyPr>
          <a:lstStyle/>
          <a:p>
            <a:pPr lvl="0"/>
            <a:endParaRPr/>
          </a:p>
        </p:txBody>
      </p:sp>
      <p:grpSp>
        <p:nvGrpSpPr>
          <p:cNvPr id="409" name="Group 409"/>
          <p:cNvGrpSpPr/>
          <p:nvPr/>
        </p:nvGrpSpPr>
        <p:grpSpPr>
          <a:xfrm>
            <a:off x="3352800" y="1524000"/>
            <a:ext cx="2514600" cy="762000"/>
            <a:chOff x="0" y="0"/>
            <a:chExt cx="2514600" cy="762000"/>
          </a:xfrm>
        </p:grpSpPr>
        <p:sp>
          <p:nvSpPr>
            <p:cNvPr id="407" name="Shape 407"/>
            <p:cNvSpPr/>
            <p:nvPr/>
          </p:nvSpPr>
          <p:spPr>
            <a:xfrm>
              <a:off x="0" y="0"/>
              <a:ext cx="2514600" cy="762000"/>
            </a:xfrm>
            <a:prstGeom prst="roundRect">
              <a:avLst>
                <a:gd name="adj" fmla="val 16667"/>
              </a:avLst>
            </a:prstGeom>
            <a:solidFill>
              <a:srgbClr val="000000"/>
            </a:solidFill>
            <a:ln w="25400" cap="flat">
              <a:solidFill>
                <a:srgbClr val="000000"/>
              </a:solidFill>
              <a:prstDash val="solid"/>
              <a:bevel/>
            </a:ln>
            <a:effectLst/>
          </p:spPr>
          <p:txBody>
            <a:bodyPr wrap="square" lIns="0" tIns="0" rIns="0" bIns="0" numCol="1" anchor="ctr">
              <a:noAutofit/>
            </a:bodyPr>
            <a:lstStyle/>
            <a:p>
              <a:pPr lvl="0" algn="ctr">
                <a:defRPr>
                  <a:solidFill>
                    <a:srgbClr val="FFFFFF"/>
                  </a:solidFill>
                  <a:latin typeface="Georgia"/>
                  <a:ea typeface="Georgia"/>
                  <a:cs typeface="Georgia"/>
                  <a:sym typeface="Georgia"/>
                </a:defRPr>
              </a:pPr>
              <a:endParaRPr/>
            </a:p>
          </p:txBody>
        </p:sp>
        <p:sp>
          <p:nvSpPr>
            <p:cNvPr id="408" name="Shape 408"/>
            <p:cNvSpPr/>
            <p:nvPr/>
          </p:nvSpPr>
          <p:spPr>
            <a:xfrm>
              <a:off x="37196" y="190499"/>
              <a:ext cx="2440209" cy="381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defRPr sz="2800">
                  <a:solidFill>
                    <a:srgbClr val="FF0000"/>
                  </a:solidFill>
                  <a:latin typeface="Footlight MT Light"/>
                  <a:ea typeface="Footlight MT Light"/>
                  <a:cs typeface="Footlight MT Light"/>
                  <a:sym typeface="Footlight MT Light"/>
                </a:defRPr>
              </a:lvl1pPr>
            </a:lstStyle>
            <a:p>
              <a:pPr lvl="0">
                <a:defRPr sz="1800">
                  <a:solidFill>
                    <a:srgbClr val="000000"/>
                  </a:solidFill>
                </a:defRPr>
              </a:pPr>
              <a:r>
                <a:rPr sz="2800">
                  <a:solidFill>
                    <a:srgbClr val="FF0000"/>
                  </a:solidFill>
                </a:rPr>
                <a:t>Laboratory</a:t>
              </a:r>
            </a:p>
          </p:txBody>
        </p:sp>
      </p:grpSp>
      <p:grpSp>
        <p:nvGrpSpPr>
          <p:cNvPr id="412" name="Group 412"/>
          <p:cNvGrpSpPr/>
          <p:nvPr/>
        </p:nvGrpSpPr>
        <p:grpSpPr>
          <a:xfrm>
            <a:off x="457195" y="2514600"/>
            <a:ext cx="8305807" cy="3733806"/>
            <a:chOff x="-1" y="0"/>
            <a:chExt cx="8305805" cy="3733805"/>
          </a:xfrm>
        </p:grpSpPr>
        <p:sp>
          <p:nvSpPr>
            <p:cNvPr id="410" name="Shape 410"/>
            <p:cNvSpPr/>
            <p:nvPr/>
          </p:nvSpPr>
          <p:spPr>
            <a:xfrm>
              <a:off x="-1" y="0"/>
              <a:ext cx="8305806" cy="3733806"/>
            </a:xfrm>
            <a:custGeom>
              <a:avLst/>
              <a:gdLst/>
              <a:ahLst/>
              <a:cxnLst>
                <a:cxn ang="0">
                  <a:pos x="wd2" y="hd2"/>
                </a:cxn>
                <a:cxn ang="5400000">
                  <a:pos x="wd2" y="hd2"/>
                </a:cxn>
                <a:cxn ang="10800000">
                  <a:pos x="wd2" y="hd2"/>
                </a:cxn>
                <a:cxn ang="16200000">
                  <a:pos x="wd2" y="hd2"/>
                </a:cxn>
              </a:cxnLst>
              <a:rect l="0" t="0" r="r" b="b"/>
              <a:pathLst>
                <a:path w="21600" h="21600" extrusionOk="0">
                  <a:moveTo>
                    <a:pt x="0" y="7565"/>
                  </a:moveTo>
                  <a:lnTo>
                    <a:pt x="9586" y="7565"/>
                  </a:lnTo>
                  <a:lnTo>
                    <a:pt x="9586" y="5400"/>
                  </a:lnTo>
                  <a:lnTo>
                    <a:pt x="8372" y="5400"/>
                  </a:lnTo>
                  <a:lnTo>
                    <a:pt x="10800" y="0"/>
                  </a:lnTo>
                  <a:lnTo>
                    <a:pt x="13228" y="5400"/>
                  </a:lnTo>
                  <a:lnTo>
                    <a:pt x="12014" y="5400"/>
                  </a:lnTo>
                  <a:lnTo>
                    <a:pt x="12014" y="7565"/>
                  </a:lnTo>
                  <a:lnTo>
                    <a:pt x="21600" y="7565"/>
                  </a:lnTo>
                  <a:lnTo>
                    <a:pt x="21600" y="21600"/>
                  </a:lnTo>
                  <a:lnTo>
                    <a:pt x="0" y="21600"/>
                  </a:lnTo>
                  <a:close/>
                </a:path>
              </a:pathLst>
            </a:custGeom>
            <a:solidFill>
              <a:srgbClr val="8CADAE"/>
            </a:solidFill>
            <a:ln w="25400" cap="flat">
              <a:solidFill>
                <a:srgbClr val="667E7F"/>
              </a:solidFill>
              <a:prstDash val="solid"/>
              <a:bevel/>
            </a:ln>
            <a:effectLst/>
          </p:spPr>
          <p:txBody>
            <a:bodyPr wrap="square" lIns="0" tIns="0" rIns="0" bIns="0" numCol="1" anchor="ctr">
              <a:noAutofit/>
            </a:bodyPr>
            <a:lstStyle/>
            <a:p>
              <a:pPr lvl="0">
                <a:defRPr>
                  <a:solidFill>
                    <a:srgbClr val="FFFFFF"/>
                  </a:solidFill>
                  <a:latin typeface="Georgia"/>
                  <a:ea typeface="Georgia"/>
                  <a:cs typeface="Georgia"/>
                  <a:sym typeface="Georgia"/>
                </a:defRPr>
              </a:pPr>
              <a:endParaRPr/>
            </a:p>
          </p:txBody>
        </p:sp>
        <p:sp>
          <p:nvSpPr>
            <p:cNvPr id="411" name="Shape 411"/>
            <p:cNvSpPr/>
            <p:nvPr/>
          </p:nvSpPr>
          <p:spPr>
            <a:xfrm>
              <a:off x="1" y="1453944"/>
              <a:ext cx="8305803" cy="21336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lvl="0">
                <a:buClr>
                  <a:srgbClr val="000000"/>
                </a:buClr>
                <a:buSzPct val="100000"/>
                <a:buFont typeface="Wingdings"/>
                <a:buChar char="➢"/>
                <a:defRPr sz="1800"/>
              </a:pPr>
              <a:r>
                <a:rPr sz="2200">
                  <a:latin typeface="Footlight MT Light"/>
                  <a:ea typeface="Footlight MT Light"/>
                  <a:cs typeface="Footlight MT Light"/>
                  <a:sym typeface="Footlight MT Light"/>
                </a:rPr>
                <a:t>ESR/CRP levels</a:t>
              </a:r>
              <a:endParaRPr>
                <a:solidFill>
                  <a:srgbClr val="FFFFFF"/>
                </a:solidFill>
                <a:latin typeface="Georgia"/>
                <a:ea typeface="Georgia"/>
                <a:cs typeface="Georgia"/>
                <a:sym typeface="Georgia"/>
              </a:endParaRPr>
            </a:p>
            <a:p>
              <a:pPr lvl="0">
                <a:buClr>
                  <a:srgbClr val="000000"/>
                </a:buClr>
                <a:buSzPct val="100000"/>
                <a:buFont typeface="Wingdings"/>
                <a:buChar char="➢"/>
                <a:defRPr sz="1800"/>
              </a:pPr>
              <a:r>
                <a:rPr sz="2200">
                  <a:latin typeface="Footlight MT Light"/>
                  <a:ea typeface="Footlight MT Light"/>
                  <a:cs typeface="Footlight MT Light"/>
                  <a:sym typeface="Footlight MT Light"/>
                </a:rPr>
                <a:t>RF</a:t>
              </a:r>
              <a:endParaRPr>
                <a:solidFill>
                  <a:srgbClr val="FFFFFF"/>
                </a:solidFill>
                <a:latin typeface="Georgia"/>
                <a:ea typeface="Georgia"/>
                <a:cs typeface="Georgia"/>
                <a:sym typeface="Georgia"/>
              </a:endParaRPr>
            </a:p>
            <a:p>
              <a:pPr lvl="0">
                <a:buClr>
                  <a:srgbClr val="000000"/>
                </a:buClr>
                <a:buSzPct val="100000"/>
                <a:buFont typeface="Wingdings"/>
                <a:buChar char="➢"/>
                <a:defRPr sz="1800"/>
              </a:pPr>
              <a:r>
                <a:rPr sz="2200">
                  <a:latin typeface="Footlight MT Light"/>
                  <a:ea typeface="Footlight MT Light"/>
                  <a:cs typeface="Footlight MT Light"/>
                  <a:sym typeface="Footlight MT Light"/>
                </a:rPr>
                <a:t>CBC</a:t>
              </a:r>
              <a:endParaRPr>
                <a:solidFill>
                  <a:srgbClr val="FFFFFF"/>
                </a:solidFill>
                <a:latin typeface="Georgia"/>
                <a:ea typeface="Georgia"/>
                <a:cs typeface="Georgia"/>
                <a:sym typeface="Georgia"/>
              </a:endParaRPr>
            </a:p>
            <a:p>
              <a:pPr lvl="0">
                <a:buClr>
                  <a:srgbClr val="000000"/>
                </a:buClr>
                <a:buSzPct val="100000"/>
                <a:buFont typeface="Wingdings"/>
                <a:buChar char="➢"/>
                <a:defRPr sz="1800"/>
              </a:pPr>
              <a:r>
                <a:rPr sz="2200">
                  <a:latin typeface="Footlight MT Light"/>
                  <a:ea typeface="Footlight MT Light"/>
                  <a:cs typeface="Footlight MT Light"/>
                  <a:sym typeface="Footlight MT Light"/>
                </a:rPr>
                <a:t>Electrolyte levels and Creatinine level</a:t>
              </a:r>
              <a:endParaRPr>
                <a:solidFill>
                  <a:srgbClr val="FFFFFF"/>
                </a:solidFill>
                <a:latin typeface="Georgia"/>
                <a:ea typeface="Georgia"/>
                <a:cs typeface="Georgia"/>
                <a:sym typeface="Georgia"/>
              </a:endParaRPr>
            </a:p>
            <a:p>
              <a:pPr lvl="0">
                <a:buClr>
                  <a:srgbClr val="000000"/>
                </a:buClr>
                <a:buSzPct val="100000"/>
                <a:buFont typeface="Wingdings"/>
                <a:buChar char="➢"/>
                <a:defRPr sz="1800"/>
              </a:pPr>
              <a:r>
                <a:rPr sz="2200">
                  <a:latin typeface="Footlight MT Light"/>
                  <a:ea typeface="Footlight MT Light"/>
                  <a:cs typeface="Footlight MT Light"/>
                  <a:sym typeface="Footlight MT Light"/>
                </a:rPr>
                <a:t>Hepatic enzyme levels (</a:t>
              </a:r>
              <a:r>
                <a:rPr sz="2200">
                  <a:solidFill>
                    <a:srgbClr val="C00000"/>
                  </a:solidFill>
                  <a:latin typeface="Footlight MT Light"/>
                  <a:ea typeface="Footlight MT Light"/>
                  <a:cs typeface="Footlight MT Light"/>
                  <a:sym typeface="Footlight MT Light"/>
                </a:rPr>
                <a:t>AST</a:t>
              </a:r>
              <a:r>
                <a:rPr sz="2200">
                  <a:latin typeface="Footlight MT Light"/>
                  <a:ea typeface="Footlight MT Light"/>
                  <a:cs typeface="Footlight MT Light"/>
                  <a:sym typeface="Footlight MT Light"/>
                </a:rPr>
                <a:t>, </a:t>
              </a:r>
              <a:r>
                <a:rPr sz="2200">
                  <a:solidFill>
                    <a:srgbClr val="C00000"/>
                  </a:solidFill>
                  <a:latin typeface="Footlight MT Light"/>
                  <a:ea typeface="Footlight MT Light"/>
                  <a:cs typeface="Footlight MT Light"/>
                  <a:sym typeface="Footlight MT Light"/>
                </a:rPr>
                <a:t>ALT</a:t>
              </a:r>
              <a:r>
                <a:rPr sz="2200">
                  <a:latin typeface="Footlight MT Light"/>
                  <a:ea typeface="Footlight MT Light"/>
                  <a:cs typeface="Footlight MT Light"/>
                  <a:sym typeface="Footlight MT Light"/>
                </a:rPr>
                <a:t>, and </a:t>
              </a:r>
              <a:r>
                <a:rPr sz="2200">
                  <a:solidFill>
                    <a:srgbClr val="C00000"/>
                  </a:solidFill>
                  <a:latin typeface="Footlight MT Light"/>
                  <a:ea typeface="Footlight MT Light"/>
                  <a:cs typeface="Footlight MT Light"/>
                  <a:sym typeface="Footlight MT Light"/>
                </a:rPr>
                <a:t>albumin</a:t>
              </a:r>
              <a:r>
                <a:rPr sz="2200">
                  <a:latin typeface="Footlight MT Light"/>
                  <a:ea typeface="Footlight MT Light"/>
                  <a:cs typeface="Footlight MT Light"/>
                  <a:sym typeface="Footlight MT Light"/>
                </a:rPr>
                <a:t>)</a:t>
              </a:r>
              <a:endParaRPr>
                <a:solidFill>
                  <a:srgbClr val="FFFFFF"/>
                </a:solidFill>
                <a:latin typeface="Georgia"/>
                <a:ea typeface="Georgia"/>
                <a:cs typeface="Georgia"/>
                <a:sym typeface="Georgia"/>
              </a:endParaRPr>
            </a:p>
            <a:p>
              <a:pPr lvl="0">
                <a:buClr>
                  <a:srgbClr val="000000"/>
                </a:buClr>
                <a:buSzPct val="100000"/>
                <a:buFont typeface="Wingdings"/>
                <a:buChar char="➢"/>
                <a:defRPr sz="1800"/>
              </a:pPr>
              <a:r>
                <a:rPr sz="2200">
                  <a:latin typeface="Footlight MT Light"/>
                  <a:ea typeface="Footlight MT Light"/>
                  <a:cs typeface="Footlight MT Light"/>
                  <a:sym typeface="Footlight MT Light"/>
                </a:rPr>
                <a:t>Urinalysis</a:t>
              </a:r>
              <a:endParaRPr>
                <a:solidFill>
                  <a:srgbClr val="FFFFFF"/>
                </a:solidFill>
                <a:latin typeface="Georgia"/>
                <a:ea typeface="Georgia"/>
                <a:cs typeface="Georgia"/>
                <a:sym typeface="Georgia"/>
              </a:endParaRPr>
            </a:p>
            <a:p>
              <a:pPr lvl="0">
                <a:buClr>
                  <a:srgbClr val="000000"/>
                </a:buClr>
                <a:buSzPct val="100000"/>
                <a:buFont typeface="Wingdings"/>
                <a:buChar char="➢"/>
                <a:defRPr sz="1800"/>
              </a:pPr>
              <a:r>
                <a:rPr sz="2200">
                  <a:latin typeface="Footlight MT Light"/>
                  <a:ea typeface="Footlight MT Light"/>
                  <a:cs typeface="Footlight MT Light"/>
                  <a:sym typeface="Footlight MT Light"/>
                </a:rPr>
                <a:t>Synovial fluid analysis</a:t>
              </a:r>
            </a:p>
          </p:txBody>
        </p:sp>
      </p:gr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414" name="Shape 414"/>
          <p:cNvSpPr>
            <a:spLocks noGrp="1"/>
          </p:cNvSpPr>
          <p:nvPr>
            <p:ph type="title"/>
          </p:nvPr>
        </p:nvSpPr>
        <p:spPr>
          <a:xfrm>
            <a:off x="301625" y="228600"/>
            <a:ext cx="8534400" cy="758825"/>
          </a:xfrm>
          <a:prstGeom prst="rect">
            <a:avLst/>
          </a:prstGeom>
        </p:spPr>
        <p:txBody>
          <a:bodyPr lIns="0" tIns="0" rIns="0" bIns="0">
            <a:normAutofit/>
          </a:bodyPr>
          <a:lstStyle>
            <a:lvl1pPr>
              <a:defRPr sz="4000">
                <a:latin typeface="Monotype Corsiva"/>
                <a:ea typeface="Monotype Corsiva"/>
                <a:cs typeface="Monotype Corsiva"/>
                <a:sym typeface="Monotype Corsiva"/>
              </a:defRPr>
            </a:lvl1pPr>
          </a:lstStyle>
          <a:p>
            <a:pPr lvl="0">
              <a:defRPr sz="1800">
                <a:solidFill>
                  <a:srgbClr val="000000"/>
                </a:solidFill>
              </a:defRPr>
            </a:pPr>
            <a:r>
              <a:rPr sz="4000">
                <a:solidFill>
                  <a:srgbClr val="7B9899"/>
                </a:solidFill>
              </a:rPr>
              <a:t>Baseline Evaluation</a:t>
            </a:r>
          </a:p>
        </p:txBody>
      </p:sp>
      <p:sp>
        <p:nvSpPr>
          <p:cNvPr id="415" name="Shape 415"/>
          <p:cNvSpPr>
            <a:spLocks noGrp="1"/>
          </p:cNvSpPr>
          <p:nvPr>
            <p:ph type="body" idx="1"/>
          </p:nvPr>
        </p:nvSpPr>
        <p:spPr>
          <a:xfrm>
            <a:off x="301624" y="1527175"/>
            <a:ext cx="8504240" cy="4572000"/>
          </a:xfrm>
          <a:prstGeom prst="rect">
            <a:avLst/>
          </a:prstGeom>
        </p:spPr>
        <p:txBody>
          <a:bodyPr lIns="0" tIns="0" rIns="0" bIns="0">
            <a:normAutofit/>
          </a:bodyPr>
          <a:lstStyle/>
          <a:p>
            <a:pPr lvl="0"/>
            <a:endParaRPr/>
          </a:p>
        </p:txBody>
      </p:sp>
      <p:grpSp>
        <p:nvGrpSpPr>
          <p:cNvPr id="418" name="Group 418"/>
          <p:cNvGrpSpPr/>
          <p:nvPr/>
        </p:nvGrpSpPr>
        <p:grpSpPr>
          <a:xfrm>
            <a:off x="3276600" y="1524000"/>
            <a:ext cx="2514600" cy="762000"/>
            <a:chOff x="0" y="0"/>
            <a:chExt cx="2514600" cy="762000"/>
          </a:xfrm>
        </p:grpSpPr>
        <p:sp>
          <p:nvSpPr>
            <p:cNvPr id="416" name="Shape 416"/>
            <p:cNvSpPr/>
            <p:nvPr/>
          </p:nvSpPr>
          <p:spPr>
            <a:xfrm>
              <a:off x="0" y="0"/>
              <a:ext cx="2514600" cy="762000"/>
            </a:xfrm>
            <a:prstGeom prst="roundRect">
              <a:avLst>
                <a:gd name="adj" fmla="val 16667"/>
              </a:avLst>
            </a:prstGeom>
            <a:solidFill>
              <a:srgbClr val="000000"/>
            </a:solidFill>
            <a:ln w="25400" cap="flat">
              <a:solidFill>
                <a:srgbClr val="000000"/>
              </a:solidFill>
              <a:prstDash val="solid"/>
              <a:bevel/>
            </a:ln>
            <a:effectLst/>
          </p:spPr>
          <p:txBody>
            <a:bodyPr wrap="square" lIns="0" tIns="0" rIns="0" bIns="0" numCol="1" anchor="ctr">
              <a:noAutofit/>
            </a:bodyPr>
            <a:lstStyle/>
            <a:p>
              <a:pPr lvl="0" algn="ctr">
                <a:defRPr sz="3600">
                  <a:solidFill>
                    <a:srgbClr val="FF0000"/>
                  </a:solidFill>
                  <a:latin typeface="Footlight MT Light"/>
                  <a:ea typeface="Footlight MT Light"/>
                  <a:cs typeface="Footlight MT Light"/>
                  <a:sym typeface="Footlight MT Light"/>
                </a:defRPr>
              </a:pPr>
              <a:endParaRPr/>
            </a:p>
          </p:txBody>
        </p:sp>
        <p:sp>
          <p:nvSpPr>
            <p:cNvPr id="417" name="Shape 417"/>
            <p:cNvSpPr/>
            <p:nvPr/>
          </p:nvSpPr>
          <p:spPr>
            <a:xfrm>
              <a:off x="37196" y="126998"/>
              <a:ext cx="2440209" cy="508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defRPr sz="3600">
                  <a:solidFill>
                    <a:srgbClr val="FF0000"/>
                  </a:solidFill>
                  <a:latin typeface="Footlight MT Light"/>
                  <a:ea typeface="Footlight MT Light"/>
                  <a:cs typeface="Footlight MT Light"/>
                  <a:sym typeface="Footlight MT Light"/>
                </a:defRPr>
              </a:lvl1pPr>
            </a:lstStyle>
            <a:p>
              <a:pPr lvl="0">
                <a:defRPr sz="1800">
                  <a:solidFill>
                    <a:srgbClr val="000000"/>
                  </a:solidFill>
                </a:defRPr>
              </a:pPr>
              <a:r>
                <a:rPr sz="3600">
                  <a:solidFill>
                    <a:srgbClr val="FF0000"/>
                  </a:solidFill>
                </a:rPr>
                <a:t>Other</a:t>
              </a:r>
            </a:p>
          </p:txBody>
        </p:sp>
      </p:grpSp>
      <p:grpSp>
        <p:nvGrpSpPr>
          <p:cNvPr id="421" name="Group 421"/>
          <p:cNvGrpSpPr/>
          <p:nvPr/>
        </p:nvGrpSpPr>
        <p:grpSpPr>
          <a:xfrm>
            <a:off x="1600198" y="2514600"/>
            <a:ext cx="5715007" cy="3733806"/>
            <a:chOff x="-1" y="0"/>
            <a:chExt cx="5715006" cy="3733805"/>
          </a:xfrm>
        </p:grpSpPr>
        <p:sp>
          <p:nvSpPr>
            <p:cNvPr id="419" name="Shape 419"/>
            <p:cNvSpPr/>
            <p:nvPr/>
          </p:nvSpPr>
          <p:spPr>
            <a:xfrm>
              <a:off x="0" y="0"/>
              <a:ext cx="5715005" cy="3733806"/>
            </a:xfrm>
            <a:custGeom>
              <a:avLst/>
              <a:gdLst/>
              <a:ahLst/>
              <a:cxnLst>
                <a:cxn ang="0">
                  <a:pos x="wd2" y="hd2"/>
                </a:cxn>
                <a:cxn ang="5400000">
                  <a:pos x="wd2" y="hd2"/>
                </a:cxn>
                <a:cxn ang="10800000">
                  <a:pos x="wd2" y="hd2"/>
                </a:cxn>
                <a:cxn ang="16200000">
                  <a:pos x="wd2" y="hd2"/>
                </a:cxn>
              </a:cxnLst>
              <a:rect l="0" t="0" r="r" b="b"/>
              <a:pathLst>
                <a:path w="21600" h="21600" extrusionOk="0">
                  <a:moveTo>
                    <a:pt x="0" y="7565"/>
                  </a:moveTo>
                  <a:lnTo>
                    <a:pt x="9036" y="7565"/>
                  </a:lnTo>
                  <a:lnTo>
                    <a:pt x="9036" y="5400"/>
                  </a:lnTo>
                  <a:lnTo>
                    <a:pt x="7272" y="5400"/>
                  </a:lnTo>
                  <a:lnTo>
                    <a:pt x="10800" y="0"/>
                  </a:lnTo>
                  <a:lnTo>
                    <a:pt x="14328" y="5400"/>
                  </a:lnTo>
                  <a:lnTo>
                    <a:pt x="12564" y="5400"/>
                  </a:lnTo>
                  <a:lnTo>
                    <a:pt x="12564" y="7565"/>
                  </a:lnTo>
                  <a:lnTo>
                    <a:pt x="21600" y="7565"/>
                  </a:lnTo>
                  <a:lnTo>
                    <a:pt x="21600" y="21600"/>
                  </a:lnTo>
                  <a:lnTo>
                    <a:pt x="0" y="21600"/>
                  </a:lnTo>
                  <a:close/>
                </a:path>
              </a:pathLst>
            </a:custGeom>
            <a:solidFill>
              <a:srgbClr val="8CADAE"/>
            </a:solidFill>
            <a:ln w="25400" cap="flat">
              <a:solidFill>
                <a:srgbClr val="667E7F"/>
              </a:solidFill>
              <a:prstDash val="solid"/>
              <a:bevel/>
            </a:ln>
            <a:effectLst/>
          </p:spPr>
          <p:txBody>
            <a:bodyPr wrap="square" lIns="0" tIns="0" rIns="0" bIns="0" numCol="1" anchor="ctr">
              <a:noAutofit/>
            </a:bodyPr>
            <a:lstStyle/>
            <a:p>
              <a:pPr lvl="0">
                <a:defRPr>
                  <a:solidFill>
                    <a:srgbClr val="FFFFFF"/>
                  </a:solidFill>
                  <a:latin typeface="Georgia"/>
                  <a:ea typeface="Georgia"/>
                  <a:cs typeface="Georgia"/>
                  <a:sym typeface="Georgia"/>
                </a:defRPr>
              </a:pPr>
              <a:endParaRPr/>
            </a:p>
          </p:txBody>
        </p:sp>
        <p:sp>
          <p:nvSpPr>
            <p:cNvPr id="420" name="Shape 420"/>
            <p:cNvSpPr/>
            <p:nvPr/>
          </p:nvSpPr>
          <p:spPr>
            <a:xfrm>
              <a:off x="-2" y="1631744"/>
              <a:ext cx="5715006" cy="1778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lvl="0">
                <a:buClr>
                  <a:srgbClr val="000000"/>
                </a:buClr>
                <a:buSzPct val="100000"/>
                <a:buFont typeface="Wingdings"/>
                <a:buChar char="➢"/>
                <a:defRPr sz="1800"/>
              </a:pPr>
              <a:r>
                <a:rPr sz="3200">
                  <a:latin typeface="Footlight MT Light"/>
                  <a:ea typeface="Footlight MT Light"/>
                  <a:cs typeface="Footlight MT Light"/>
                  <a:sym typeface="Footlight MT Light"/>
                </a:rPr>
                <a:t>Radiographs of selected involved joints</a:t>
              </a:r>
              <a:endParaRPr>
                <a:solidFill>
                  <a:srgbClr val="FFFFFF"/>
                </a:solidFill>
                <a:latin typeface="Georgia"/>
                <a:ea typeface="Georgia"/>
                <a:cs typeface="Georgia"/>
                <a:sym typeface="Georgia"/>
              </a:endParaRPr>
            </a:p>
            <a:p>
              <a:pPr lvl="0">
                <a:buClr>
                  <a:srgbClr val="000000"/>
                </a:buClr>
                <a:buSzPct val="100000"/>
                <a:buFont typeface="Wingdings"/>
                <a:buChar char="➢"/>
                <a:defRPr sz="1800"/>
              </a:pPr>
              <a:r>
                <a:rPr sz="3200">
                  <a:latin typeface="Footlight MT Light"/>
                  <a:ea typeface="Footlight MT Light"/>
                  <a:cs typeface="Footlight MT Light"/>
                  <a:sym typeface="Footlight MT Light"/>
                </a:rPr>
                <a:t>Functional status or quality of life assessments </a:t>
              </a:r>
            </a:p>
          </p:txBody>
        </p:sp>
      </p:gr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423" name="Shape 423"/>
          <p:cNvSpPr>
            <a:spLocks noGrp="1"/>
          </p:cNvSpPr>
          <p:nvPr>
            <p:ph type="title"/>
          </p:nvPr>
        </p:nvSpPr>
        <p:spPr>
          <a:xfrm>
            <a:off x="301625" y="307975"/>
            <a:ext cx="8534400" cy="758825"/>
          </a:xfrm>
          <a:prstGeom prst="rect">
            <a:avLst/>
          </a:prstGeom>
        </p:spPr>
        <p:txBody>
          <a:bodyPr lIns="0" tIns="0" rIns="0" bIns="0">
            <a:normAutofit/>
          </a:bodyPr>
          <a:lstStyle>
            <a:lvl1pPr defTabSz="822958">
              <a:defRPr sz="4800">
                <a:solidFill>
                  <a:srgbClr val="61898A"/>
                </a:solidFill>
                <a:latin typeface="Monotype Corsiva"/>
                <a:ea typeface="Monotype Corsiva"/>
                <a:cs typeface="Monotype Corsiva"/>
                <a:sym typeface="Monotype Corsiva"/>
              </a:defRPr>
            </a:lvl1pPr>
          </a:lstStyle>
          <a:p>
            <a:pPr lvl="0">
              <a:defRPr sz="1800">
                <a:solidFill>
                  <a:srgbClr val="000000"/>
                </a:solidFill>
              </a:defRPr>
            </a:pPr>
            <a:r>
              <a:rPr sz="4800">
                <a:solidFill>
                  <a:srgbClr val="61898A"/>
                </a:solidFill>
              </a:rPr>
              <a:t>Gouty Arthritis </a:t>
            </a:r>
          </a:p>
        </p:txBody>
      </p:sp>
      <p:pic>
        <p:nvPicPr>
          <p:cNvPr id="424" name="image20.jpeg" descr="gout1"/>
          <p:cNvPicPr/>
          <p:nvPr/>
        </p:nvPicPr>
        <p:blipFill>
          <a:blip r:embed="rId2">
            <a:extLst/>
          </a:blip>
          <a:stretch>
            <a:fillRect/>
          </a:stretch>
        </p:blipFill>
        <p:spPr>
          <a:xfrm>
            <a:off x="609600" y="2508250"/>
            <a:ext cx="4267200" cy="3151191"/>
          </a:xfrm>
          <a:prstGeom prst="rect">
            <a:avLst/>
          </a:prstGeom>
          <a:ln w="12700">
            <a:miter lim="400000"/>
          </a:ln>
        </p:spPr>
      </p:pic>
      <p:pic>
        <p:nvPicPr>
          <p:cNvPr id="425" name="image21.jpeg" descr="gout2"/>
          <p:cNvPicPr/>
          <p:nvPr/>
        </p:nvPicPr>
        <p:blipFill>
          <a:blip r:embed="rId3">
            <a:extLst/>
          </a:blip>
          <a:stretch>
            <a:fillRect/>
          </a:stretch>
        </p:blipFill>
        <p:spPr>
          <a:xfrm>
            <a:off x="5562600" y="1676400"/>
            <a:ext cx="2616200" cy="4089400"/>
          </a:xfrm>
          <a:prstGeom prst="rect">
            <a:avLst/>
          </a:prstGeom>
          <a:ln w="12700">
            <a:miter lim="400000"/>
          </a:ln>
        </p:spPr>
      </p:pic>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427" name="Shape 427"/>
          <p:cNvSpPr>
            <a:spLocks noGrp="1"/>
          </p:cNvSpPr>
          <p:nvPr>
            <p:ph type="title"/>
          </p:nvPr>
        </p:nvSpPr>
        <p:spPr>
          <a:xfrm>
            <a:off x="301625" y="228600"/>
            <a:ext cx="8534400" cy="758825"/>
          </a:xfrm>
          <a:prstGeom prst="rect">
            <a:avLst/>
          </a:prstGeom>
        </p:spPr>
        <p:txBody>
          <a:bodyPr lIns="0" tIns="0" rIns="0" bIns="0">
            <a:normAutofit/>
          </a:bodyPr>
          <a:lstStyle>
            <a:lvl1pPr>
              <a:defRPr sz="4000">
                <a:latin typeface="Monotype Corsiva"/>
                <a:ea typeface="Monotype Corsiva"/>
                <a:cs typeface="Monotype Corsiva"/>
                <a:sym typeface="Monotype Corsiva"/>
              </a:defRPr>
            </a:lvl1pPr>
          </a:lstStyle>
          <a:p>
            <a:pPr lvl="0">
              <a:defRPr sz="1800">
                <a:solidFill>
                  <a:srgbClr val="000000"/>
                </a:solidFill>
              </a:defRPr>
            </a:pPr>
            <a:r>
              <a:rPr sz="4000">
                <a:solidFill>
                  <a:srgbClr val="7B9899"/>
                </a:solidFill>
              </a:rPr>
              <a:t>Highlight on Gout </a:t>
            </a:r>
          </a:p>
        </p:txBody>
      </p:sp>
      <p:sp>
        <p:nvSpPr>
          <p:cNvPr id="428" name="Shape 428"/>
          <p:cNvSpPr>
            <a:spLocks noGrp="1"/>
          </p:cNvSpPr>
          <p:nvPr>
            <p:ph type="body" idx="1"/>
          </p:nvPr>
        </p:nvSpPr>
        <p:spPr>
          <a:xfrm>
            <a:off x="304799" y="1371600"/>
            <a:ext cx="8504240" cy="4572000"/>
          </a:xfrm>
          <a:prstGeom prst="rect">
            <a:avLst/>
          </a:prstGeom>
        </p:spPr>
        <p:txBody>
          <a:bodyPr lIns="0" tIns="0" rIns="0" bIns="0">
            <a:normAutofit/>
          </a:bodyPr>
          <a:lstStyle/>
          <a:p>
            <a:pPr marL="277446" lvl="0" indent="-277446" algn="l">
              <a:lnSpc>
                <a:spcPct val="90000"/>
              </a:lnSpc>
              <a:spcBef>
                <a:spcPts val="400"/>
              </a:spcBef>
              <a:buFont typeface="Wingdings"/>
              <a:buChar char="❖"/>
              <a:defRPr sz="1800"/>
            </a:pPr>
            <a:r>
              <a:rPr sz="2000">
                <a:latin typeface="Footlight MT Light"/>
                <a:ea typeface="Footlight MT Light"/>
                <a:cs typeface="Footlight MT Light"/>
                <a:sym typeface="Footlight MT Light"/>
              </a:rPr>
              <a:t>Is an inflammatory arthritis that results from phagocytosis of </a:t>
            </a:r>
            <a:r>
              <a:rPr sz="2000">
                <a:solidFill>
                  <a:srgbClr val="FF0000"/>
                </a:solidFill>
                <a:latin typeface="Footlight MT Light"/>
                <a:ea typeface="Footlight MT Light"/>
                <a:cs typeface="Footlight MT Light"/>
                <a:sym typeface="Footlight MT Light"/>
              </a:rPr>
              <a:t>monosodium urate, mono-hydrate crystals </a:t>
            </a:r>
            <a:r>
              <a:rPr sz="2000">
                <a:latin typeface="Footlight MT Light"/>
                <a:ea typeface="Footlight MT Light"/>
                <a:cs typeface="Footlight MT Light"/>
                <a:sym typeface="Footlight MT Light"/>
              </a:rPr>
              <a:t>within the </a:t>
            </a:r>
            <a:r>
              <a:rPr sz="2000">
                <a:solidFill>
                  <a:srgbClr val="FF0000"/>
                </a:solidFill>
                <a:latin typeface="Footlight MT Light"/>
                <a:ea typeface="Footlight MT Light"/>
                <a:cs typeface="Footlight MT Light"/>
                <a:sym typeface="Footlight MT Light"/>
              </a:rPr>
              <a:t>joint</a:t>
            </a:r>
            <a:r>
              <a:rPr sz="2000">
                <a:latin typeface="Footlight MT Light"/>
                <a:ea typeface="Footlight MT Light"/>
                <a:cs typeface="Footlight MT Light"/>
                <a:sym typeface="Footlight MT Light"/>
              </a:rPr>
              <a:t> and is usually associated with an </a:t>
            </a:r>
            <a:r>
              <a:rPr sz="2000">
                <a:solidFill>
                  <a:srgbClr val="FF0000"/>
                </a:solidFill>
                <a:latin typeface="Footlight MT Light"/>
                <a:ea typeface="Footlight MT Light"/>
                <a:cs typeface="Footlight MT Light"/>
                <a:sym typeface="Footlight MT Light"/>
              </a:rPr>
              <a:t>elevated concentration of uric acid </a:t>
            </a:r>
            <a:r>
              <a:rPr sz="2000">
                <a:latin typeface="Footlight MT Light"/>
                <a:ea typeface="Footlight MT Light"/>
                <a:cs typeface="Footlight MT Light"/>
                <a:sym typeface="Footlight MT Light"/>
              </a:rPr>
              <a:t>in the blood, i.e., hyperuricemia.</a:t>
            </a:r>
          </a:p>
          <a:p>
            <a:pPr lvl="0" algn="l">
              <a:lnSpc>
                <a:spcPct val="90000"/>
              </a:lnSpc>
              <a:buFont typeface="Wingdings"/>
              <a:buChar char="❖"/>
              <a:defRPr sz="1800"/>
            </a:pPr>
            <a:endParaRPr sz="2000">
              <a:latin typeface="Footlight MT Light"/>
              <a:ea typeface="Footlight MT Light"/>
              <a:cs typeface="Footlight MT Light"/>
              <a:sym typeface="Footlight MT Light"/>
            </a:endParaRPr>
          </a:p>
          <a:p>
            <a:pPr marL="202258" lvl="0" indent="-202258" algn="l">
              <a:lnSpc>
                <a:spcPct val="90000"/>
              </a:lnSpc>
              <a:spcBef>
                <a:spcPts val="400"/>
              </a:spcBef>
              <a:buFont typeface="Wingdings"/>
              <a:buChar char="❖"/>
              <a:defRPr sz="1800"/>
            </a:pPr>
            <a:r>
              <a:t>Gout affects 8.3 million people in the United States; prevalence among adults is estimated to be 3.9%, on the basis of data from the 2007-2008 National Health and Nutrition Examination Survey (NHANES). </a:t>
            </a:r>
            <a:r>
              <a:rPr sz="1600">
                <a:solidFill>
                  <a:srgbClr val="C00000"/>
                </a:solidFill>
                <a:latin typeface="Footlight MT Light"/>
                <a:ea typeface="Footlight MT Light"/>
                <a:cs typeface="Footlight MT Light"/>
                <a:sym typeface="Footlight MT Light"/>
              </a:rPr>
              <a:t>[9] </a:t>
            </a:r>
            <a:r>
              <a:t>Prevalence is approximately 20% in patients with a family history of gout. It is estimated that more than 2 million people in the United States take medication to decrease serum uric acid levels.</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430" name="Shape 430"/>
          <p:cNvSpPr>
            <a:spLocks noGrp="1"/>
          </p:cNvSpPr>
          <p:nvPr>
            <p:ph type="title"/>
          </p:nvPr>
        </p:nvSpPr>
        <p:spPr>
          <a:xfrm>
            <a:off x="301625" y="228600"/>
            <a:ext cx="8534400" cy="758825"/>
          </a:xfrm>
          <a:prstGeom prst="rect">
            <a:avLst/>
          </a:prstGeom>
        </p:spPr>
        <p:txBody>
          <a:bodyPr lIns="0" tIns="0" rIns="0" bIns="0">
            <a:normAutofit/>
          </a:bodyPr>
          <a:lstStyle>
            <a:lvl1pPr>
              <a:defRPr sz="4000">
                <a:solidFill>
                  <a:srgbClr val="61898A"/>
                </a:solidFill>
                <a:latin typeface="Monotype Corsiva"/>
                <a:ea typeface="Monotype Corsiva"/>
                <a:cs typeface="Monotype Corsiva"/>
                <a:sym typeface="Monotype Corsiva"/>
              </a:defRPr>
            </a:lvl1pPr>
          </a:lstStyle>
          <a:p>
            <a:pPr lvl="0">
              <a:defRPr sz="1800">
                <a:solidFill>
                  <a:srgbClr val="000000"/>
                </a:solidFill>
              </a:defRPr>
            </a:pPr>
            <a:r>
              <a:rPr sz="4000">
                <a:solidFill>
                  <a:srgbClr val="61898A"/>
                </a:solidFill>
              </a:rPr>
              <a:t>Gout continue..</a:t>
            </a:r>
          </a:p>
        </p:txBody>
      </p:sp>
      <p:sp>
        <p:nvSpPr>
          <p:cNvPr id="431" name="Shape 431"/>
          <p:cNvSpPr>
            <a:spLocks noGrp="1"/>
          </p:cNvSpPr>
          <p:nvPr>
            <p:ph type="body" idx="1"/>
          </p:nvPr>
        </p:nvSpPr>
        <p:spPr>
          <a:xfrm>
            <a:off x="301624" y="1527175"/>
            <a:ext cx="8504240" cy="4572000"/>
          </a:xfrm>
          <a:prstGeom prst="rect">
            <a:avLst/>
          </a:prstGeom>
        </p:spPr>
        <p:txBody>
          <a:bodyPr lIns="0" tIns="0" rIns="0" bIns="0">
            <a:normAutofit/>
          </a:bodyPr>
          <a:lstStyle/>
          <a:p>
            <a:pPr marL="283162" lvl="0" indent="-283162" algn="l">
              <a:buFont typeface="Wingdings"/>
              <a:buChar char="❖"/>
              <a:defRPr sz="1800"/>
            </a:pPr>
            <a:r>
              <a:t> The spontaneous onset of excruciating pain, edema, and inflammation in the metatarsal-phalangeal joint of the great toe (podagra) is highly suggestive of acute crystal-induced arthritis. Podagra is the initial joint manifestation in 50% of gout cases; eventually, it is involved in 90% of cases.</a:t>
            </a:r>
            <a:endParaRPr sz="2800">
              <a:latin typeface="Footlight MT Light"/>
              <a:ea typeface="Footlight MT Light"/>
              <a:cs typeface="Footlight MT Light"/>
              <a:sym typeface="Footlight MT Light"/>
            </a:endParaRPr>
          </a:p>
          <a:p>
            <a:pPr marL="1065837" lvl="0" indent="-1065837" algn="l">
              <a:buFont typeface="Wingdings"/>
              <a:buChar char="❖"/>
              <a:defRPr sz="1800"/>
            </a:pPr>
            <a:r>
              <a:rPr sz="2800">
                <a:latin typeface="Footlight MT Light"/>
                <a:ea typeface="Footlight MT Light"/>
                <a:cs typeface="Footlight MT Light"/>
                <a:sym typeface="Footlight MT Light"/>
              </a:rPr>
              <a:t> Arthritis in other sites – foot, ankle, wrist, finger joints, and knee.</a:t>
            </a: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433" name="Shape 433"/>
          <p:cNvSpPr>
            <a:spLocks noGrp="1"/>
          </p:cNvSpPr>
          <p:nvPr>
            <p:ph type="title"/>
          </p:nvPr>
        </p:nvSpPr>
        <p:spPr>
          <a:xfrm>
            <a:off x="301625" y="228600"/>
            <a:ext cx="8534400" cy="758825"/>
          </a:xfrm>
          <a:prstGeom prst="rect">
            <a:avLst/>
          </a:prstGeom>
        </p:spPr>
        <p:txBody>
          <a:bodyPr lIns="0" tIns="0" rIns="0" bIns="0">
            <a:normAutofit/>
          </a:bodyPr>
          <a:lstStyle>
            <a:lvl1pPr>
              <a:defRPr sz="4000">
                <a:latin typeface="Monotype Corsiva"/>
                <a:ea typeface="Monotype Corsiva"/>
                <a:cs typeface="Monotype Corsiva"/>
                <a:sym typeface="Monotype Corsiva"/>
              </a:defRPr>
            </a:lvl1pPr>
          </a:lstStyle>
          <a:p>
            <a:pPr lvl="0">
              <a:defRPr sz="1800">
                <a:solidFill>
                  <a:srgbClr val="000000"/>
                </a:solidFill>
              </a:defRPr>
            </a:pPr>
            <a:r>
              <a:rPr sz="4000">
                <a:solidFill>
                  <a:srgbClr val="7B9899"/>
                </a:solidFill>
              </a:rPr>
              <a:t>Pathophysiology</a:t>
            </a:r>
          </a:p>
        </p:txBody>
      </p:sp>
      <p:pic>
        <p:nvPicPr>
          <p:cNvPr id="434" name="image10.png" descr="999.PNG"/>
          <p:cNvPicPr/>
          <p:nvPr/>
        </p:nvPicPr>
        <p:blipFill>
          <a:blip r:embed="rId2">
            <a:extLst/>
          </a:blip>
          <a:stretch>
            <a:fillRect/>
          </a:stretch>
        </p:blipFill>
        <p:spPr>
          <a:xfrm>
            <a:off x="228600" y="1527175"/>
            <a:ext cx="8610600" cy="5102225"/>
          </a:xfrm>
          <a:prstGeom prst="rect">
            <a:avLst/>
          </a:prstGeom>
          <a:ln w="12700">
            <a:miter lim="400000"/>
          </a:ln>
        </p:spPr>
      </p:pic>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436" name="Shape 436"/>
          <p:cNvSpPr>
            <a:spLocks noGrp="1"/>
          </p:cNvSpPr>
          <p:nvPr>
            <p:ph type="title"/>
          </p:nvPr>
        </p:nvSpPr>
        <p:spPr>
          <a:xfrm>
            <a:off x="301625" y="228600"/>
            <a:ext cx="8534400" cy="758825"/>
          </a:xfrm>
          <a:prstGeom prst="rect">
            <a:avLst/>
          </a:prstGeom>
        </p:spPr>
        <p:txBody>
          <a:bodyPr lIns="0" tIns="0" rIns="0" bIns="0">
            <a:normAutofit/>
          </a:bodyPr>
          <a:lstStyle/>
          <a:p>
            <a:pPr lvl="0">
              <a:defRPr sz="1800">
                <a:solidFill>
                  <a:srgbClr val="000000"/>
                </a:solidFill>
              </a:defRPr>
            </a:pPr>
            <a:r>
              <a:rPr sz="4000">
                <a:solidFill>
                  <a:srgbClr val="7B9899"/>
                </a:solidFill>
                <a:latin typeface="Monotype Corsiva"/>
                <a:ea typeface="Monotype Corsiva"/>
                <a:cs typeface="Monotype Corsiva"/>
                <a:sym typeface="Monotype Corsiva"/>
              </a:rPr>
              <a:t>Risk Factors of </a:t>
            </a:r>
            <a:r>
              <a:rPr sz="4000">
                <a:solidFill>
                  <a:srgbClr val="61898A"/>
                </a:solidFill>
                <a:latin typeface="Monotype Corsiva"/>
                <a:ea typeface="Monotype Corsiva"/>
                <a:cs typeface="Monotype Corsiva"/>
                <a:sym typeface="Monotype Corsiva"/>
              </a:rPr>
              <a:t>Gout</a:t>
            </a:r>
          </a:p>
        </p:txBody>
      </p:sp>
      <p:sp>
        <p:nvSpPr>
          <p:cNvPr id="437" name="Shape 437"/>
          <p:cNvSpPr>
            <a:spLocks noGrp="1"/>
          </p:cNvSpPr>
          <p:nvPr>
            <p:ph type="body" idx="1"/>
          </p:nvPr>
        </p:nvSpPr>
        <p:spPr>
          <a:xfrm>
            <a:off x="301624" y="1752600"/>
            <a:ext cx="8504240" cy="4572000"/>
          </a:xfrm>
          <a:prstGeom prst="rect">
            <a:avLst/>
          </a:prstGeom>
        </p:spPr>
        <p:txBody>
          <a:bodyPr lIns="0" tIns="0" rIns="0" bIns="0">
            <a:normAutofit/>
          </a:bodyPr>
          <a:lstStyle/>
          <a:p>
            <a:pPr marL="303387" lvl="0" indent="-303387" algn="l">
              <a:spcBef>
                <a:spcPts val="700"/>
              </a:spcBef>
              <a:buFont typeface="Wingdings"/>
              <a:buChar char="❖"/>
              <a:defRPr sz="1800"/>
            </a:pPr>
            <a:r>
              <a:t>Avoidable risk factors include diet and medications. Foods that have been implicated in causing gout are red-organ meats, seafood, and foods containing high-fructose corn syrup. Fructose has been recognized as a cause of hyperuricemia. Choi et al conducted a small prospective study that investigated the ability of diets high in fructose to induce higher serum urate levels relative to diets high in glucose or low in carbonates. High alcohol intake, especially beer, is also a risk factor. </a:t>
            </a:r>
            <a:r>
              <a:rPr sz="1600">
                <a:solidFill>
                  <a:srgbClr val="C00000"/>
                </a:solidFill>
                <a:latin typeface="Footlight MT Light"/>
                <a:ea typeface="Footlight MT Light"/>
                <a:cs typeface="Footlight MT Light"/>
                <a:sym typeface="Footlight MT Light"/>
              </a:rPr>
              <a:t>[10]</a:t>
            </a: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439" name="Shape 439"/>
          <p:cNvSpPr>
            <a:spLocks noGrp="1"/>
          </p:cNvSpPr>
          <p:nvPr>
            <p:ph type="title"/>
          </p:nvPr>
        </p:nvSpPr>
        <p:spPr>
          <a:xfrm>
            <a:off x="301625" y="228600"/>
            <a:ext cx="8534400" cy="758825"/>
          </a:xfrm>
          <a:prstGeom prst="rect">
            <a:avLst/>
          </a:prstGeom>
        </p:spPr>
        <p:txBody>
          <a:bodyPr lIns="0" tIns="0" rIns="0" bIns="0">
            <a:normAutofit/>
          </a:bodyPr>
          <a:lstStyle>
            <a:lvl1pPr>
              <a:defRPr sz="4000">
                <a:latin typeface="Monotype Corsiva"/>
                <a:ea typeface="Monotype Corsiva"/>
                <a:cs typeface="Monotype Corsiva"/>
                <a:sym typeface="Monotype Corsiva"/>
              </a:defRPr>
            </a:lvl1pPr>
          </a:lstStyle>
          <a:p>
            <a:pPr lvl="0">
              <a:defRPr sz="1800">
                <a:solidFill>
                  <a:srgbClr val="000000"/>
                </a:solidFill>
              </a:defRPr>
            </a:pPr>
            <a:r>
              <a:rPr sz="4000">
                <a:solidFill>
                  <a:srgbClr val="7B9899"/>
                </a:solidFill>
              </a:rPr>
              <a:t>Clinical Phase</a:t>
            </a:r>
          </a:p>
        </p:txBody>
      </p:sp>
      <p:grpSp>
        <p:nvGrpSpPr>
          <p:cNvPr id="442" name="Group 442"/>
          <p:cNvGrpSpPr/>
          <p:nvPr/>
        </p:nvGrpSpPr>
        <p:grpSpPr>
          <a:xfrm>
            <a:off x="2057396" y="1600197"/>
            <a:ext cx="5029206" cy="1295404"/>
            <a:chOff x="-1" y="0"/>
            <a:chExt cx="5029204" cy="1295403"/>
          </a:xfrm>
        </p:grpSpPr>
        <p:sp>
          <p:nvSpPr>
            <p:cNvPr id="440" name="Shape 440"/>
            <p:cNvSpPr/>
            <p:nvPr/>
          </p:nvSpPr>
          <p:spPr>
            <a:xfrm>
              <a:off x="-2" y="-1"/>
              <a:ext cx="5029205" cy="1295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035"/>
                  </a:lnTo>
                  <a:lnTo>
                    <a:pt x="11495" y="14035"/>
                  </a:lnTo>
                  <a:lnTo>
                    <a:pt x="11495" y="16200"/>
                  </a:lnTo>
                  <a:lnTo>
                    <a:pt x="12191" y="16200"/>
                  </a:lnTo>
                  <a:lnTo>
                    <a:pt x="10800" y="21600"/>
                  </a:lnTo>
                  <a:lnTo>
                    <a:pt x="9409" y="16200"/>
                  </a:lnTo>
                  <a:lnTo>
                    <a:pt x="10105" y="16200"/>
                  </a:lnTo>
                  <a:lnTo>
                    <a:pt x="10105" y="14035"/>
                  </a:lnTo>
                  <a:lnTo>
                    <a:pt x="0" y="14035"/>
                  </a:lnTo>
                  <a:close/>
                </a:path>
              </a:pathLst>
            </a:custGeom>
            <a:solidFill>
              <a:srgbClr val="D16349"/>
            </a:solidFill>
            <a:ln w="25400" cap="flat">
              <a:solidFill>
                <a:srgbClr val="994835"/>
              </a:solidFill>
              <a:prstDash val="solid"/>
              <a:bevel/>
            </a:ln>
            <a:effectLst/>
          </p:spPr>
          <p:txBody>
            <a:bodyPr wrap="square" lIns="0" tIns="0" rIns="0" bIns="0" numCol="1" anchor="ctr">
              <a:noAutofit/>
            </a:bodyPr>
            <a:lstStyle/>
            <a:p>
              <a:pPr lvl="0">
                <a:defRPr sz="2800">
                  <a:solidFill>
                    <a:srgbClr val="FFFFFF"/>
                  </a:solidFill>
                  <a:latin typeface="Footlight MT Light"/>
                  <a:ea typeface="Footlight MT Light"/>
                  <a:cs typeface="Footlight MT Light"/>
                  <a:sym typeface="Footlight MT Light"/>
                </a:defRPr>
              </a:pPr>
              <a:endParaRPr/>
            </a:p>
          </p:txBody>
        </p:sp>
        <p:sp>
          <p:nvSpPr>
            <p:cNvPr id="441" name="Shape 441"/>
            <p:cNvSpPr/>
            <p:nvPr/>
          </p:nvSpPr>
          <p:spPr>
            <a:xfrm>
              <a:off x="-2" y="230356"/>
              <a:ext cx="5029206" cy="381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2800">
                  <a:solidFill>
                    <a:srgbClr val="FFFFFF"/>
                  </a:solidFill>
                  <a:latin typeface="Footlight MT Light"/>
                  <a:ea typeface="Footlight MT Light"/>
                  <a:cs typeface="Footlight MT Light"/>
                  <a:sym typeface="Footlight MT Light"/>
                </a:defRPr>
              </a:lvl1pPr>
            </a:lstStyle>
            <a:p>
              <a:pPr lvl="0">
                <a:defRPr sz="1800">
                  <a:solidFill>
                    <a:srgbClr val="000000"/>
                  </a:solidFill>
                </a:defRPr>
              </a:pPr>
              <a:r>
                <a:rPr sz="2800">
                  <a:solidFill>
                    <a:srgbClr val="FFFFFF"/>
                  </a:solidFill>
                </a:rPr>
                <a:t>Asymptomatic hyperuricemia</a:t>
              </a:r>
            </a:p>
          </p:txBody>
        </p:sp>
      </p:grpSp>
      <p:grpSp>
        <p:nvGrpSpPr>
          <p:cNvPr id="445" name="Group 445"/>
          <p:cNvGrpSpPr/>
          <p:nvPr/>
        </p:nvGrpSpPr>
        <p:grpSpPr>
          <a:xfrm>
            <a:off x="2057396" y="2895597"/>
            <a:ext cx="5029206" cy="1295404"/>
            <a:chOff x="-1" y="0"/>
            <a:chExt cx="5029204" cy="1295403"/>
          </a:xfrm>
        </p:grpSpPr>
        <p:sp>
          <p:nvSpPr>
            <p:cNvPr id="443" name="Shape 443"/>
            <p:cNvSpPr/>
            <p:nvPr/>
          </p:nvSpPr>
          <p:spPr>
            <a:xfrm>
              <a:off x="-2" y="-1"/>
              <a:ext cx="5029205" cy="1295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035"/>
                  </a:lnTo>
                  <a:lnTo>
                    <a:pt x="11495" y="14035"/>
                  </a:lnTo>
                  <a:lnTo>
                    <a:pt x="11495" y="16200"/>
                  </a:lnTo>
                  <a:lnTo>
                    <a:pt x="12191" y="16200"/>
                  </a:lnTo>
                  <a:lnTo>
                    <a:pt x="10800" y="21600"/>
                  </a:lnTo>
                  <a:lnTo>
                    <a:pt x="9409" y="16200"/>
                  </a:lnTo>
                  <a:lnTo>
                    <a:pt x="10105" y="16200"/>
                  </a:lnTo>
                  <a:lnTo>
                    <a:pt x="10105" y="14035"/>
                  </a:lnTo>
                  <a:lnTo>
                    <a:pt x="0" y="14035"/>
                  </a:lnTo>
                  <a:close/>
                </a:path>
              </a:pathLst>
            </a:custGeom>
            <a:solidFill>
              <a:srgbClr val="D16349"/>
            </a:solidFill>
            <a:ln w="25400" cap="flat">
              <a:solidFill>
                <a:srgbClr val="994835"/>
              </a:solidFill>
              <a:prstDash val="solid"/>
              <a:bevel/>
            </a:ln>
            <a:effectLst/>
          </p:spPr>
          <p:txBody>
            <a:bodyPr wrap="square" lIns="0" tIns="0" rIns="0" bIns="0" numCol="1" anchor="ctr">
              <a:noAutofit/>
            </a:bodyPr>
            <a:lstStyle/>
            <a:p>
              <a:pPr lvl="0">
                <a:defRPr sz="3200">
                  <a:solidFill>
                    <a:srgbClr val="FFFFFF"/>
                  </a:solidFill>
                  <a:latin typeface="Footlight MT Light"/>
                  <a:ea typeface="Footlight MT Light"/>
                  <a:cs typeface="Footlight MT Light"/>
                  <a:sym typeface="Footlight MT Light"/>
                </a:defRPr>
              </a:pPr>
              <a:endParaRPr/>
            </a:p>
          </p:txBody>
        </p:sp>
        <p:sp>
          <p:nvSpPr>
            <p:cNvPr id="444" name="Shape 444"/>
            <p:cNvSpPr/>
            <p:nvPr/>
          </p:nvSpPr>
          <p:spPr>
            <a:xfrm>
              <a:off x="-2" y="198606"/>
              <a:ext cx="5029206" cy="4445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3200">
                  <a:solidFill>
                    <a:srgbClr val="FFFFFF"/>
                  </a:solidFill>
                  <a:latin typeface="Footlight MT Light"/>
                  <a:ea typeface="Footlight MT Light"/>
                  <a:cs typeface="Footlight MT Light"/>
                  <a:sym typeface="Footlight MT Light"/>
                </a:defRPr>
              </a:lvl1pPr>
            </a:lstStyle>
            <a:p>
              <a:pPr lvl="0">
                <a:defRPr sz="1800">
                  <a:solidFill>
                    <a:srgbClr val="000000"/>
                  </a:solidFill>
                </a:defRPr>
              </a:pPr>
              <a:r>
                <a:rPr sz="3200">
                  <a:solidFill>
                    <a:srgbClr val="FFFFFF"/>
                  </a:solidFill>
                </a:rPr>
                <a:t>Acute gouty arthritis</a:t>
              </a:r>
            </a:p>
          </p:txBody>
        </p:sp>
      </p:grpSp>
      <p:grpSp>
        <p:nvGrpSpPr>
          <p:cNvPr id="448" name="Group 448"/>
          <p:cNvGrpSpPr/>
          <p:nvPr/>
        </p:nvGrpSpPr>
        <p:grpSpPr>
          <a:xfrm>
            <a:off x="2057396" y="4190995"/>
            <a:ext cx="5029206" cy="1295405"/>
            <a:chOff x="-1" y="-1"/>
            <a:chExt cx="5029204" cy="1295403"/>
          </a:xfrm>
        </p:grpSpPr>
        <p:sp>
          <p:nvSpPr>
            <p:cNvPr id="446" name="Shape 446"/>
            <p:cNvSpPr/>
            <p:nvPr/>
          </p:nvSpPr>
          <p:spPr>
            <a:xfrm>
              <a:off x="-2" y="-2"/>
              <a:ext cx="5029205" cy="12954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035"/>
                  </a:lnTo>
                  <a:lnTo>
                    <a:pt x="11495" y="14035"/>
                  </a:lnTo>
                  <a:lnTo>
                    <a:pt x="11495" y="16200"/>
                  </a:lnTo>
                  <a:lnTo>
                    <a:pt x="12191" y="16200"/>
                  </a:lnTo>
                  <a:lnTo>
                    <a:pt x="10800" y="21600"/>
                  </a:lnTo>
                  <a:lnTo>
                    <a:pt x="9409" y="16200"/>
                  </a:lnTo>
                  <a:lnTo>
                    <a:pt x="10105" y="16200"/>
                  </a:lnTo>
                  <a:lnTo>
                    <a:pt x="10105" y="14035"/>
                  </a:lnTo>
                  <a:lnTo>
                    <a:pt x="0" y="14035"/>
                  </a:lnTo>
                  <a:close/>
                </a:path>
              </a:pathLst>
            </a:custGeom>
            <a:solidFill>
              <a:srgbClr val="D16349"/>
            </a:solidFill>
            <a:ln w="25400" cap="flat">
              <a:solidFill>
                <a:srgbClr val="994835"/>
              </a:solidFill>
              <a:prstDash val="solid"/>
              <a:bevel/>
            </a:ln>
            <a:effectLst/>
          </p:spPr>
          <p:txBody>
            <a:bodyPr wrap="square" lIns="0" tIns="0" rIns="0" bIns="0" numCol="1" anchor="ctr">
              <a:noAutofit/>
            </a:bodyPr>
            <a:lstStyle/>
            <a:p>
              <a:pPr lvl="0">
                <a:defRPr sz="3200">
                  <a:solidFill>
                    <a:srgbClr val="FFFFFF"/>
                  </a:solidFill>
                  <a:latin typeface="Footlight MT Light"/>
                  <a:ea typeface="Footlight MT Light"/>
                  <a:cs typeface="Footlight MT Light"/>
                  <a:sym typeface="Footlight MT Light"/>
                </a:defRPr>
              </a:pPr>
              <a:endParaRPr/>
            </a:p>
          </p:txBody>
        </p:sp>
        <p:sp>
          <p:nvSpPr>
            <p:cNvPr id="447" name="Shape 447"/>
            <p:cNvSpPr/>
            <p:nvPr/>
          </p:nvSpPr>
          <p:spPr>
            <a:xfrm>
              <a:off x="-2" y="198606"/>
              <a:ext cx="5029206" cy="4445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3200">
                  <a:solidFill>
                    <a:srgbClr val="FFFFFF"/>
                  </a:solidFill>
                  <a:latin typeface="Footlight MT Light"/>
                  <a:ea typeface="Footlight MT Light"/>
                  <a:cs typeface="Footlight MT Light"/>
                  <a:sym typeface="Footlight MT Light"/>
                </a:defRPr>
              </a:lvl1pPr>
            </a:lstStyle>
            <a:p>
              <a:pPr lvl="0">
                <a:defRPr sz="1800">
                  <a:solidFill>
                    <a:srgbClr val="000000"/>
                  </a:solidFill>
                </a:defRPr>
              </a:pPr>
              <a:r>
                <a:rPr sz="3200">
                  <a:solidFill>
                    <a:srgbClr val="FFFFFF"/>
                  </a:solidFill>
                </a:rPr>
                <a:t>Intercritical gout</a:t>
              </a:r>
            </a:p>
          </p:txBody>
        </p:sp>
      </p:grpSp>
      <p:grpSp>
        <p:nvGrpSpPr>
          <p:cNvPr id="451" name="Group 451"/>
          <p:cNvGrpSpPr/>
          <p:nvPr/>
        </p:nvGrpSpPr>
        <p:grpSpPr>
          <a:xfrm>
            <a:off x="2057400" y="5486400"/>
            <a:ext cx="5029200" cy="838200"/>
            <a:chOff x="0" y="0"/>
            <a:chExt cx="5029200" cy="838200"/>
          </a:xfrm>
        </p:grpSpPr>
        <p:sp>
          <p:nvSpPr>
            <p:cNvPr id="449" name="Shape 449"/>
            <p:cNvSpPr/>
            <p:nvPr/>
          </p:nvSpPr>
          <p:spPr>
            <a:xfrm>
              <a:off x="0" y="0"/>
              <a:ext cx="5029200" cy="838200"/>
            </a:xfrm>
            <a:prstGeom prst="rect">
              <a:avLst/>
            </a:prstGeom>
            <a:solidFill>
              <a:srgbClr val="D16349"/>
            </a:solidFill>
            <a:ln w="25400" cap="flat">
              <a:solidFill>
                <a:srgbClr val="994835"/>
              </a:solidFill>
              <a:prstDash val="solid"/>
              <a:bevel/>
            </a:ln>
            <a:effectLst/>
          </p:spPr>
          <p:txBody>
            <a:bodyPr wrap="square" lIns="0" tIns="0" rIns="0" bIns="0" numCol="1" anchor="ctr">
              <a:noAutofit/>
            </a:bodyPr>
            <a:lstStyle/>
            <a:p>
              <a:pPr lvl="0">
                <a:defRPr sz="3200">
                  <a:solidFill>
                    <a:srgbClr val="FFFFFF"/>
                  </a:solidFill>
                  <a:latin typeface="Footlight MT Light"/>
                  <a:ea typeface="Footlight MT Light"/>
                  <a:cs typeface="Footlight MT Light"/>
                  <a:sym typeface="Footlight MT Light"/>
                </a:defRPr>
              </a:pPr>
              <a:endParaRPr/>
            </a:p>
          </p:txBody>
        </p:sp>
        <p:sp>
          <p:nvSpPr>
            <p:cNvPr id="450" name="Shape 450"/>
            <p:cNvSpPr/>
            <p:nvPr/>
          </p:nvSpPr>
          <p:spPr>
            <a:xfrm>
              <a:off x="0" y="196848"/>
              <a:ext cx="5029200" cy="4445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3200">
                  <a:solidFill>
                    <a:srgbClr val="FFFFFF"/>
                  </a:solidFill>
                  <a:latin typeface="Footlight MT Light"/>
                  <a:ea typeface="Footlight MT Light"/>
                  <a:cs typeface="Footlight MT Light"/>
                  <a:sym typeface="Footlight MT Light"/>
                </a:defRPr>
              </a:lvl1pPr>
            </a:lstStyle>
            <a:p>
              <a:pPr lvl="0">
                <a:defRPr sz="1800">
                  <a:solidFill>
                    <a:srgbClr val="000000"/>
                  </a:solidFill>
                </a:defRPr>
              </a:pPr>
              <a:r>
                <a:rPr sz="3200">
                  <a:solidFill>
                    <a:srgbClr val="FFFFFF"/>
                  </a:solidFill>
                </a:rPr>
                <a:t>Chronic tophaceous gout</a:t>
              </a:r>
            </a:p>
          </p:txBody>
        </p:sp>
      </p:gr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453" name="Shape 453"/>
          <p:cNvSpPr>
            <a:spLocks noGrp="1"/>
          </p:cNvSpPr>
          <p:nvPr>
            <p:ph type="title"/>
          </p:nvPr>
        </p:nvSpPr>
        <p:spPr>
          <a:xfrm>
            <a:off x="301625" y="228600"/>
            <a:ext cx="8534400" cy="758825"/>
          </a:xfrm>
          <a:prstGeom prst="rect">
            <a:avLst/>
          </a:prstGeom>
        </p:spPr>
        <p:txBody>
          <a:bodyPr lIns="0" tIns="0" rIns="0" bIns="0">
            <a:normAutofit/>
          </a:bodyPr>
          <a:lstStyle>
            <a:lvl1pPr>
              <a:defRPr sz="4800">
                <a:latin typeface="Monotype Corsiva"/>
                <a:ea typeface="Monotype Corsiva"/>
                <a:cs typeface="Monotype Corsiva"/>
                <a:sym typeface="Monotype Corsiva"/>
              </a:defRPr>
            </a:lvl1pPr>
          </a:lstStyle>
          <a:p>
            <a:pPr lvl="0">
              <a:defRPr sz="1800">
                <a:solidFill>
                  <a:srgbClr val="000000"/>
                </a:solidFill>
              </a:defRPr>
            </a:pPr>
            <a:r>
              <a:rPr sz="4800">
                <a:solidFill>
                  <a:srgbClr val="7B9899"/>
                </a:solidFill>
              </a:rPr>
              <a:t>History</a:t>
            </a:r>
          </a:p>
        </p:txBody>
      </p:sp>
      <p:sp>
        <p:nvSpPr>
          <p:cNvPr id="454" name="Shape 454"/>
          <p:cNvSpPr>
            <a:spLocks noGrp="1"/>
          </p:cNvSpPr>
          <p:nvPr>
            <p:ph type="body" idx="1"/>
          </p:nvPr>
        </p:nvSpPr>
        <p:spPr>
          <a:xfrm>
            <a:off x="301624" y="1527175"/>
            <a:ext cx="8504240" cy="4572000"/>
          </a:xfrm>
          <a:prstGeom prst="rect">
            <a:avLst/>
          </a:prstGeom>
        </p:spPr>
        <p:txBody>
          <a:bodyPr lIns="0" tIns="0" rIns="0" bIns="0">
            <a:normAutofit/>
          </a:bodyPr>
          <a:lstStyle/>
          <a:p>
            <a:pPr marL="1065837" lvl="0" indent="-1065837" algn="l">
              <a:lnSpc>
                <a:spcPct val="80000"/>
              </a:lnSpc>
              <a:buFont typeface="Wingdings"/>
              <a:buChar char="❖"/>
              <a:defRPr sz="1800"/>
            </a:pPr>
            <a:r>
              <a:rPr sz="2800">
                <a:solidFill>
                  <a:srgbClr val="FF0000"/>
                </a:solidFill>
                <a:latin typeface="Footlight MT Light"/>
                <a:ea typeface="Footlight MT Light"/>
                <a:cs typeface="Footlight MT Light"/>
                <a:sym typeface="Footlight MT Light"/>
              </a:rPr>
              <a:t>ACUTE GOUT:</a:t>
            </a:r>
          </a:p>
          <a:p>
            <a:pPr marL="1065837" lvl="0" indent="-1065837" algn="l">
              <a:lnSpc>
                <a:spcPct val="80000"/>
              </a:lnSpc>
              <a:buFont typeface="Wingdings"/>
              <a:buChar char="▪"/>
              <a:defRPr sz="1800"/>
            </a:pPr>
            <a:r>
              <a:rPr sz="2800">
                <a:latin typeface="Footlight MT Light"/>
                <a:ea typeface="Footlight MT Light"/>
                <a:cs typeface="Footlight MT Light"/>
                <a:sym typeface="Footlight MT Light"/>
              </a:rPr>
              <a:t>Mostly involve single joint.</a:t>
            </a:r>
          </a:p>
          <a:p>
            <a:pPr marL="1065837" lvl="0" indent="-1065837" algn="l">
              <a:lnSpc>
                <a:spcPct val="80000"/>
              </a:lnSpc>
              <a:buFont typeface="Wingdings"/>
              <a:buChar char="▪"/>
              <a:defRPr sz="1800"/>
            </a:pPr>
            <a:r>
              <a:rPr sz="2800">
                <a:latin typeface="Footlight MT Light"/>
                <a:ea typeface="Footlight MT Light"/>
                <a:cs typeface="Footlight MT Light"/>
                <a:sym typeface="Footlight MT Light"/>
              </a:rPr>
              <a:t>Severe pain:</a:t>
            </a:r>
          </a:p>
          <a:p>
            <a:pPr marL="1065837" lvl="0" indent="-1065837" algn="l">
              <a:lnSpc>
                <a:spcPct val="80000"/>
              </a:lnSpc>
              <a:buFont typeface="Wingdings"/>
              <a:buChar char="▪"/>
              <a:defRPr sz="1800"/>
            </a:pPr>
            <a:r>
              <a:rPr sz="2800">
                <a:latin typeface="Footlight MT Light"/>
                <a:ea typeface="Footlight MT Light"/>
                <a:cs typeface="Footlight MT Light"/>
                <a:sym typeface="Footlight MT Light"/>
              </a:rPr>
              <a:t>Often cannot wear socks.</a:t>
            </a:r>
          </a:p>
          <a:p>
            <a:pPr marL="1065837" lvl="0" indent="-1065837" algn="l">
              <a:lnSpc>
                <a:spcPct val="80000"/>
              </a:lnSpc>
              <a:buFont typeface="Wingdings"/>
              <a:buChar char="▪"/>
              <a:defRPr sz="1800"/>
            </a:pPr>
            <a:r>
              <a:rPr sz="2800">
                <a:latin typeface="Footlight MT Light"/>
                <a:ea typeface="Footlight MT Light"/>
                <a:cs typeface="Footlight MT Light"/>
                <a:sym typeface="Footlight MT Light"/>
              </a:rPr>
              <a:t>Peak within 24 to 48 hours.</a:t>
            </a:r>
          </a:p>
          <a:p>
            <a:pPr marL="1065837" lvl="0" indent="-1065837" algn="l">
              <a:lnSpc>
                <a:spcPct val="80000"/>
              </a:lnSpc>
              <a:buFont typeface="Wingdings"/>
              <a:buChar char="▪"/>
              <a:defRPr sz="1800"/>
            </a:pPr>
            <a:r>
              <a:rPr sz="2800">
                <a:latin typeface="Footlight MT Light"/>
                <a:ea typeface="Footlight MT Light"/>
                <a:cs typeface="Footlight MT Light"/>
                <a:sym typeface="Footlight MT Light"/>
              </a:rPr>
              <a:t>Swelling.</a:t>
            </a:r>
          </a:p>
          <a:p>
            <a:pPr marL="1065837" lvl="0" indent="-1065837" algn="l">
              <a:lnSpc>
                <a:spcPct val="80000"/>
              </a:lnSpc>
              <a:buFont typeface="Wingdings"/>
              <a:buChar char="▪"/>
              <a:defRPr sz="1800"/>
            </a:pPr>
            <a:r>
              <a:rPr sz="2800">
                <a:latin typeface="Footlight MT Light"/>
                <a:ea typeface="Footlight MT Light"/>
                <a:cs typeface="Footlight MT Light"/>
                <a:sym typeface="Footlight MT Light"/>
              </a:rPr>
              <a:t>Redness.</a:t>
            </a:r>
          </a:p>
          <a:p>
            <a:pPr lvl="0" algn="l">
              <a:lnSpc>
                <a:spcPct val="80000"/>
              </a:lnSpc>
              <a:buFont typeface="Wingdings"/>
              <a:buChar char="❖"/>
              <a:defRPr sz="1800"/>
            </a:pPr>
            <a:endParaRPr sz="2800">
              <a:latin typeface="Footlight MT Light"/>
              <a:ea typeface="Footlight MT Light"/>
              <a:cs typeface="Footlight MT Light"/>
              <a:sym typeface="Footlight MT Light"/>
            </a:endParaRPr>
          </a:p>
          <a:p>
            <a:pPr marL="1065837" lvl="0" indent="-1065837" algn="l">
              <a:lnSpc>
                <a:spcPct val="80000"/>
              </a:lnSpc>
              <a:buFont typeface="Wingdings"/>
              <a:buChar char="❖"/>
              <a:defRPr sz="1800"/>
            </a:pPr>
            <a:r>
              <a:rPr sz="2800">
                <a:solidFill>
                  <a:srgbClr val="FF0000"/>
                </a:solidFill>
                <a:latin typeface="Footlight MT Light"/>
                <a:ea typeface="Footlight MT Light"/>
                <a:cs typeface="Footlight MT Light"/>
                <a:sym typeface="Footlight MT Light"/>
              </a:rPr>
              <a:t>CHRONIC GOUT:</a:t>
            </a:r>
          </a:p>
          <a:p>
            <a:pPr marL="1065837" lvl="0" indent="-1065837" algn="l">
              <a:lnSpc>
                <a:spcPct val="80000"/>
              </a:lnSpc>
              <a:buFont typeface="Wingdings"/>
              <a:buChar char="▪"/>
              <a:defRPr sz="1800"/>
            </a:pPr>
            <a:r>
              <a:rPr sz="2800">
                <a:latin typeface="Footlight MT Light"/>
                <a:ea typeface="Footlight MT Light"/>
                <a:cs typeface="Footlight MT Light"/>
                <a:sym typeface="Footlight MT Light"/>
              </a:rPr>
              <a:t>Frequent, recurrent acute attacks.</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152" name="Shape 152"/>
          <p:cNvSpPr/>
          <p:nvPr/>
        </p:nvSpPr>
        <p:spPr>
          <a:xfrm>
            <a:off x="3958185" y="364943"/>
            <a:ext cx="1136193" cy="35976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a:latin typeface="+mn-lt"/>
                <a:ea typeface="+mn-ea"/>
                <a:cs typeface="+mn-cs"/>
                <a:sym typeface="Helvetica Neue"/>
              </a:defRPr>
            </a:lvl1pPr>
          </a:lstStyle>
          <a:p>
            <a:pPr lvl="0">
              <a:defRPr sz="1800"/>
            </a:pPr>
            <a:r>
              <a:rPr sz="2400"/>
              <a:t>Case #2</a:t>
            </a:r>
          </a:p>
        </p:txBody>
      </p:sp>
      <p:sp>
        <p:nvSpPr>
          <p:cNvPr id="153" name="Shape 153"/>
          <p:cNvSpPr/>
          <p:nvPr/>
        </p:nvSpPr>
        <p:spPr>
          <a:xfrm>
            <a:off x="565468" y="2070246"/>
            <a:ext cx="9093201" cy="273151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609600" lvl="0" indent="-609600">
              <a:spcBef>
                <a:spcPts val="700"/>
              </a:spcBef>
              <a:buSzPct val="100000"/>
              <a:buFont typeface="Times New Roman"/>
              <a:buChar char="•"/>
              <a:defRPr sz="1800"/>
            </a:pPr>
            <a:r>
              <a:rPr sz="3200" dirty="0">
                <a:latin typeface="Times New Roman"/>
                <a:ea typeface="Times New Roman"/>
                <a:cs typeface="Times New Roman"/>
                <a:sym typeface="Times New Roman"/>
              </a:rPr>
              <a:t>Psoriasis of scalp since 2001</a:t>
            </a:r>
          </a:p>
          <a:p>
            <a:pPr marL="609600" lvl="0" indent="-609600">
              <a:spcBef>
                <a:spcPts val="700"/>
              </a:spcBef>
              <a:buSzPct val="100000"/>
              <a:buFont typeface="Times New Roman"/>
              <a:buChar char="•"/>
              <a:defRPr sz="1800"/>
            </a:pPr>
            <a:r>
              <a:rPr sz="3200" dirty="0">
                <a:latin typeface="Times New Roman"/>
                <a:ea typeface="Times New Roman"/>
                <a:cs typeface="Times New Roman"/>
                <a:sym typeface="Times New Roman"/>
              </a:rPr>
              <a:t>No other extra articular features</a:t>
            </a:r>
          </a:p>
          <a:p>
            <a:pPr marL="609600" lvl="0" indent="-609600">
              <a:spcBef>
                <a:spcPts val="700"/>
              </a:spcBef>
              <a:buSzPct val="100000"/>
              <a:buFont typeface="Times New Roman"/>
              <a:buChar char="•"/>
              <a:defRPr sz="1800"/>
            </a:pPr>
            <a:r>
              <a:rPr sz="3200" dirty="0">
                <a:latin typeface="Times New Roman"/>
                <a:ea typeface="Times New Roman"/>
                <a:cs typeface="Times New Roman"/>
                <a:sym typeface="Times New Roman"/>
              </a:rPr>
              <a:t>Generally well, no features of systemic illness except for am stiffness and fatigue</a:t>
            </a:r>
          </a:p>
          <a:p>
            <a:pPr marL="609600" lvl="0" indent="-609600">
              <a:spcBef>
                <a:spcPts val="700"/>
              </a:spcBef>
              <a:buSzPct val="100000"/>
              <a:buFont typeface="Times New Roman"/>
              <a:buChar char="•"/>
              <a:defRPr sz="1800"/>
            </a:pPr>
            <a:r>
              <a:rPr sz="3200" dirty="0">
                <a:latin typeface="Times New Roman"/>
                <a:ea typeface="Times New Roman"/>
                <a:cs typeface="Times New Roman"/>
                <a:sym typeface="Times New Roman"/>
              </a:rPr>
              <a:t>Denies previous illness</a:t>
            </a:r>
          </a:p>
        </p:txBody>
      </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456" name="Shape 456"/>
          <p:cNvSpPr>
            <a:spLocks noGrp="1"/>
          </p:cNvSpPr>
          <p:nvPr>
            <p:ph type="title"/>
          </p:nvPr>
        </p:nvSpPr>
        <p:spPr>
          <a:xfrm>
            <a:off x="301625" y="228600"/>
            <a:ext cx="8534400" cy="758825"/>
          </a:xfrm>
          <a:prstGeom prst="rect">
            <a:avLst/>
          </a:prstGeom>
        </p:spPr>
        <p:txBody>
          <a:bodyPr lIns="0" tIns="0" rIns="0" bIns="0">
            <a:normAutofit/>
          </a:bodyPr>
          <a:lstStyle>
            <a:lvl1pPr>
              <a:defRPr sz="4400">
                <a:latin typeface="Footlight MT Light"/>
                <a:ea typeface="Footlight MT Light"/>
                <a:cs typeface="Footlight MT Light"/>
                <a:sym typeface="Footlight MT Light"/>
              </a:defRPr>
            </a:lvl1pPr>
          </a:lstStyle>
          <a:p>
            <a:pPr lvl="0">
              <a:defRPr sz="1800">
                <a:solidFill>
                  <a:srgbClr val="000000"/>
                </a:solidFill>
              </a:defRPr>
            </a:pPr>
            <a:r>
              <a:rPr sz="4400">
                <a:solidFill>
                  <a:srgbClr val="7B9899"/>
                </a:solidFill>
              </a:rPr>
              <a:t>Examination</a:t>
            </a:r>
          </a:p>
        </p:txBody>
      </p:sp>
      <p:sp>
        <p:nvSpPr>
          <p:cNvPr id="457" name="Shape 457"/>
          <p:cNvSpPr>
            <a:spLocks noGrp="1"/>
          </p:cNvSpPr>
          <p:nvPr>
            <p:ph type="body" idx="1"/>
          </p:nvPr>
        </p:nvSpPr>
        <p:spPr>
          <a:xfrm>
            <a:off x="301624" y="1527175"/>
            <a:ext cx="8504240" cy="4572000"/>
          </a:xfrm>
          <a:prstGeom prst="rect">
            <a:avLst/>
          </a:prstGeom>
        </p:spPr>
        <p:txBody>
          <a:bodyPr lIns="0" tIns="0" rIns="0" bIns="0">
            <a:normAutofit/>
          </a:bodyPr>
          <a:lstStyle/>
          <a:p>
            <a:pPr marL="575313" lvl="0" indent="-575313" algn="l">
              <a:lnSpc>
                <a:spcPct val="80000"/>
              </a:lnSpc>
              <a:spcBef>
                <a:spcPts val="500"/>
              </a:spcBef>
              <a:buFont typeface="Wingdings"/>
              <a:buChar char="❖"/>
              <a:defRPr sz="1800"/>
            </a:pPr>
            <a:r>
              <a:rPr sz="2400">
                <a:solidFill>
                  <a:srgbClr val="FF0000"/>
                </a:solidFill>
                <a:latin typeface="Footlight MT Light"/>
                <a:ea typeface="Footlight MT Light"/>
                <a:cs typeface="Footlight MT Light"/>
                <a:sym typeface="Footlight MT Light"/>
              </a:rPr>
              <a:t>ACUTE GOUT:</a:t>
            </a:r>
          </a:p>
          <a:p>
            <a:pPr marL="575313" lvl="0" indent="-575313" algn="l">
              <a:lnSpc>
                <a:spcPct val="80000"/>
              </a:lnSpc>
              <a:spcBef>
                <a:spcPts val="500"/>
              </a:spcBef>
              <a:buFont typeface="Wingdings"/>
              <a:buChar char="▪"/>
              <a:defRPr sz="1800"/>
            </a:pPr>
            <a:r>
              <a:rPr sz="2400">
                <a:latin typeface="Footlight MT Light"/>
                <a:ea typeface="Footlight MT Light"/>
                <a:cs typeface="Footlight MT Light"/>
                <a:sym typeface="Footlight MT Light"/>
              </a:rPr>
              <a:t>Mostly involve single joint.</a:t>
            </a:r>
          </a:p>
          <a:p>
            <a:pPr marL="575313" lvl="0" indent="-575313" algn="l">
              <a:lnSpc>
                <a:spcPct val="80000"/>
              </a:lnSpc>
              <a:spcBef>
                <a:spcPts val="500"/>
              </a:spcBef>
              <a:buFont typeface="Wingdings"/>
              <a:buChar char="▪"/>
              <a:defRPr sz="1800"/>
            </a:pPr>
            <a:r>
              <a:rPr sz="2400">
                <a:latin typeface="Footlight MT Light"/>
                <a:ea typeface="Footlight MT Light"/>
                <a:cs typeface="Footlight MT Light"/>
                <a:sym typeface="Footlight MT Light"/>
              </a:rPr>
              <a:t>Most commonly the first metatarsophalangeal joint "podagra".</a:t>
            </a:r>
          </a:p>
          <a:p>
            <a:pPr marL="575313" lvl="0" indent="-575313" algn="l">
              <a:lnSpc>
                <a:spcPct val="80000"/>
              </a:lnSpc>
              <a:spcBef>
                <a:spcPts val="500"/>
              </a:spcBef>
              <a:buFont typeface="Wingdings"/>
              <a:buChar char="▪"/>
              <a:defRPr sz="1800"/>
            </a:pPr>
            <a:r>
              <a:rPr sz="2400">
                <a:latin typeface="Footlight MT Light"/>
                <a:ea typeface="Footlight MT Light"/>
                <a:cs typeface="Footlight MT Light"/>
                <a:sym typeface="Footlight MT Light"/>
              </a:rPr>
              <a:t>Severe pain.</a:t>
            </a:r>
          </a:p>
          <a:p>
            <a:pPr marL="575313" lvl="0" indent="-575313" algn="l">
              <a:lnSpc>
                <a:spcPct val="80000"/>
              </a:lnSpc>
              <a:spcBef>
                <a:spcPts val="500"/>
              </a:spcBef>
              <a:buFont typeface="Wingdings"/>
              <a:buChar char="▪"/>
              <a:defRPr sz="1800"/>
            </a:pPr>
            <a:r>
              <a:rPr sz="2400">
                <a:latin typeface="Footlight MT Light"/>
                <a:ea typeface="Footlight MT Light"/>
                <a:cs typeface="Footlight MT Light"/>
                <a:sym typeface="Footlight MT Light"/>
              </a:rPr>
              <a:t>Erythema.</a:t>
            </a:r>
          </a:p>
          <a:p>
            <a:pPr marL="575313" lvl="0" indent="-575313" algn="l">
              <a:lnSpc>
                <a:spcPct val="80000"/>
              </a:lnSpc>
              <a:spcBef>
                <a:spcPts val="500"/>
              </a:spcBef>
              <a:buFont typeface="Wingdings"/>
              <a:buChar char="▪"/>
              <a:defRPr sz="1800"/>
            </a:pPr>
            <a:r>
              <a:rPr sz="2400">
                <a:latin typeface="Footlight MT Light"/>
                <a:ea typeface="Footlight MT Light"/>
                <a:cs typeface="Footlight MT Light"/>
                <a:sym typeface="Footlight MT Light"/>
              </a:rPr>
              <a:t>Cellulitis.</a:t>
            </a:r>
          </a:p>
          <a:p>
            <a:pPr marL="575313" lvl="0" indent="-575313" algn="l">
              <a:lnSpc>
                <a:spcPct val="80000"/>
              </a:lnSpc>
              <a:spcBef>
                <a:spcPts val="500"/>
              </a:spcBef>
              <a:buFont typeface="Wingdings"/>
              <a:buChar char="▪"/>
              <a:defRPr sz="1800"/>
            </a:pPr>
            <a:r>
              <a:rPr sz="2400">
                <a:latin typeface="Footlight MT Light"/>
                <a:ea typeface="Footlight MT Light"/>
                <a:cs typeface="Footlight MT Light"/>
                <a:sym typeface="Footlight MT Light"/>
              </a:rPr>
              <a:t>Acute bursitis or Tenosynovitis.</a:t>
            </a:r>
          </a:p>
          <a:p>
            <a:pPr marL="575313" lvl="0" indent="-575313" algn="l">
              <a:lnSpc>
                <a:spcPct val="80000"/>
              </a:lnSpc>
              <a:spcBef>
                <a:spcPts val="500"/>
              </a:spcBef>
              <a:buFont typeface="Wingdings"/>
              <a:buChar char="▪"/>
              <a:defRPr sz="1800"/>
            </a:pPr>
            <a:r>
              <a:rPr sz="2400">
                <a:latin typeface="Footlight MT Light"/>
                <a:ea typeface="Footlight MT Light"/>
                <a:cs typeface="Footlight MT Light"/>
                <a:sym typeface="Footlight MT Light"/>
              </a:rPr>
              <a:t>Fever</a:t>
            </a:r>
          </a:p>
          <a:p>
            <a:pPr lvl="0" algn="l">
              <a:lnSpc>
                <a:spcPct val="80000"/>
              </a:lnSpc>
              <a:buFont typeface="Wingdings"/>
              <a:buChar char="❖"/>
              <a:defRPr sz="1800"/>
            </a:pPr>
            <a:endParaRPr sz="2800">
              <a:latin typeface="Footlight MT Light"/>
              <a:ea typeface="Footlight MT Light"/>
              <a:cs typeface="Footlight MT Light"/>
              <a:sym typeface="Footlight MT Light"/>
            </a:endParaRPr>
          </a:p>
          <a:p>
            <a:pPr marL="575313" lvl="0" indent="-575313" algn="l">
              <a:lnSpc>
                <a:spcPct val="80000"/>
              </a:lnSpc>
              <a:spcBef>
                <a:spcPts val="500"/>
              </a:spcBef>
              <a:buFont typeface="Wingdings"/>
              <a:buChar char="❖"/>
              <a:defRPr sz="1800"/>
            </a:pPr>
            <a:r>
              <a:rPr sz="2400">
                <a:solidFill>
                  <a:srgbClr val="FF0000"/>
                </a:solidFill>
                <a:latin typeface="Footlight MT Light"/>
                <a:ea typeface="Footlight MT Light"/>
                <a:cs typeface="Footlight MT Light"/>
                <a:sym typeface="Footlight MT Light"/>
              </a:rPr>
              <a:t>Chronic Gout:</a:t>
            </a:r>
          </a:p>
          <a:p>
            <a:pPr marL="575313" lvl="0" indent="-575313" algn="l">
              <a:lnSpc>
                <a:spcPct val="80000"/>
              </a:lnSpc>
              <a:spcBef>
                <a:spcPts val="500"/>
              </a:spcBef>
              <a:buFont typeface="Wingdings"/>
              <a:buChar char="▪"/>
              <a:defRPr sz="1800"/>
            </a:pPr>
            <a:r>
              <a:rPr sz="2400">
                <a:latin typeface="Footlight MT Light"/>
                <a:ea typeface="Footlight MT Light"/>
                <a:cs typeface="Footlight MT Light"/>
                <a:sym typeface="Footlight MT Light"/>
              </a:rPr>
              <a:t>Tophaceous gout. "deposits of monosodium urate crystals in soft tissue"</a:t>
            </a:r>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pic>
        <p:nvPicPr>
          <p:cNvPr id="459" name="image11.png"/>
          <p:cNvPicPr/>
          <p:nvPr/>
        </p:nvPicPr>
        <p:blipFill>
          <a:blip r:embed="rId2">
            <a:extLst/>
          </a:blip>
          <a:stretch>
            <a:fillRect/>
          </a:stretch>
        </p:blipFill>
        <p:spPr>
          <a:xfrm>
            <a:off x="304800" y="1371600"/>
            <a:ext cx="3624263" cy="2514600"/>
          </a:xfrm>
          <a:prstGeom prst="rect">
            <a:avLst/>
          </a:prstGeom>
          <a:ln w="12700">
            <a:miter lim="400000"/>
          </a:ln>
        </p:spPr>
      </p:pic>
      <p:pic>
        <p:nvPicPr>
          <p:cNvPr id="460" name="image12.png"/>
          <p:cNvPicPr/>
          <p:nvPr/>
        </p:nvPicPr>
        <p:blipFill>
          <a:blip r:embed="rId3">
            <a:extLst/>
          </a:blip>
          <a:stretch>
            <a:fillRect/>
          </a:stretch>
        </p:blipFill>
        <p:spPr>
          <a:xfrm>
            <a:off x="5257800" y="1524000"/>
            <a:ext cx="3003550" cy="2363791"/>
          </a:xfrm>
          <a:prstGeom prst="rect">
            <a:avLst/>
          </a:prstGeom>
          <a:ln w="12700">
            <a:miter lim="400000"/>
          </a:ln>
        </p:spPr>
      </p:pic>
      <p:pic>
        <p:nvPicPr>
          <p:cNvPr id="461" name="image13.png"/>
          <p:cNvPicPr/>
          <p:nvPr/>
        </p:nvPicPr>
        <p:blipFill>
          <a:blip r:embed="rId4">
            <a:extLst/>
          </a:blip>
          <a:stretch>
            <a:fillRect/>
          </a:stretch>
        </p:blipFill>
        <p:spPr>
          <a:xfrm>
            <a:off x="304800" y="4038600"/>
            <a:ext cx="3624263" cy="2298700"/>
          </a:xfrm>
          <a:prstGeom prst="rect">
            <a:avLst/>
          </a:prstGeom>
          <a:ln w="12700">
            <a:miter lim="400000"/>
          </a:ln>
        </p:spPr>
      </p:pic>
      <p:pic>
        <p:nvPicPr>
          <p:cNvPr id="462" name="image14.png"/>
          <p:cNvPicPr/>
          <p:nvPr/>
        </p:nvPicPr>
        <p:blipFill>
          <a:blip r:embed="rId5">
            <a:extLst/>
          </a:blip>
          <a:stretch>
            <a:fillRect/>
          </a:stretch>
        </p:blipFill>
        <p:spPr>
          <a:xfrm>
            <a:off x="4648200" y="4038600"/>
            <a:ext cx="3754438" cy="2133600"/>
          </a:xfrm>
          <a:prstGeom prst="rect">
            <a:avLst/>
          </a:prstGeom>
          <a:ln w="12700">
            <a:miter lim="400000"/>
          </a:ln>
        </p:spPr>
      </p:pic>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464" name="Shape 464"/>
          <p:cNvSpPr>
            <a:spLocks noGrp="1"/>
          </p:cNvSpPr>
          <p:nvPr>
            <p:ph type="title"/>
          </p:nvPr>
        </p:nvSpPr>
        <p:spPr>
          <a:xfrm>
            <a:off x="301625" y="228600"/>
            <a:ext cx="8534400" cy="758825"/>
          </a:xfrm>
          <a:prstGeom prst="rect">
            <a:avLst/>
          </a:prstGeom>
        </p:spPr>
        <p:txBody>
          <a:bodyPr lIns="0" tIns="0" rIns="0" bIns="0">
            <a:normAutofit/>
          </a:bodyPr>
          <a:lstStyle>
            <a:lvl1pPr>
              <a:defRPr sz="4000">
                <a:solidFill>
                  <a:srgbClr val="61898A"/>
                </a:solidFill>
                <a:latin typeface="Monotype Corsiva"/>
                <a:ea typeface="Monotype Corsiva"/>
                <a:cs typeface="Monotype Corsiva"/>
                <a:sym typeface="Monotype Corsiva"/>
              </a:defRPr>
            </a:lvl1pPr>
          </a:lstStyle>
          <a:p>
            <a:pPr lvl="0">
              <a:defRPr sz="1800">
                <a:solidFill>
                  <a:srgbClr val="000000"/>
                </a:solidFill>
              </a:defRPr>
            </a:pPr>
            <a:r>
              <a:rPr sz="4000">
                <a:solidFill>
                  <a:srgbClr val="61898A"/>
                </a:solidFill>
              </a:rPr>
              <a:t>Urate Crystals</a:t>
            </a:r>
          </a:p>
        </p:txBody>
      </p:sp>
      <p:sp>
        <p:nvSpPr>
          <p:cNvPr id="465" name="Shape 465"/>
          <p:cNvSpPr>
            <a:spLocks noGrp="1"/>
          </p:cNvSpPr>
          <p:nvPr>
            <p:ph type="body" idx="1"/>
          </p:nvPr>
        </p:nvSpPr>
        <p:spPr>
          <a:xfrm>
            <a:off x="301624" y="1527175"/>
            <a:ext cx="8504240" cy="4572000"/>
          </a:xfrm>
          <a:prstGeom prst="rect">
            <a:avLst/>
          </a:prstGeom>
        </p:spPr>
        <p:txBody>
          <a:bodyPr lIns="0" tIns="0" rIns="0" bIns="0">
            <a:normAutofit/>
          </a:bodyPr>
          <a:lstStyle>
            <a:lvl1pPr marL="4439149" indent="-4439149" algn="l">
              <a:spcBef>
                <a:spcPts val="900"/>
              </a:spcBef>
              <a:buFont typeface="Wingdings"/>
              <a:buChar char="❖"/>
              <a:defRPr sz="4000">
                <a:latin typeface="Footlight MT Light"/>
                <a:ea typeface="Footlight MT Light"/>
                <a:cs typeface="Footlight MT Light"/>
                <a:sym typeface="Footlight MT Light"/>
              </a:defRPr>
            </a:lvl1pPr>
          </a:lstStyle>
          <a:p>
            <a:pPr marL="0" indent="0">
              <a:buNone/>
              <a:defRPr sz="1800"/>
            </a:pPr>
            <a:r>
              <a:rPr sz="4000" dirty="0"/>
              <a:t>bright needle-shaped                             </a:t>
            </a:r>
            <a:r>
              <a:rPr sz="4000" dirty="0" err="1"/>
              <a:t>urate</a:t>
            </a:r>
            <a:r>
              <a:rPr sz="4000" dirty="0"/>
              <a:t> crystals</a:t>
            </a:r>
          </a:p>
        </p:txBody>
      </p:sp>
      <p:pic>
        <p:nvPicPr>
          <p:cNvPr id="466" name="image22.jpeg" descr="urate"/>
          <p:cNvPicPr/>
          <p:nvPr/>
        </p:nvPicPr>
        <p:blipFill>
          <a:blip r:embed="rId2">
            <a:extLst/>
          </a:blip>
          <a:stretch>
            <a:fillRect/>
          </a:stretch>
        </p:blipFill>
        <p:spPr>
          <a:xfrm>
            <a:off x="5774171" y="1820861"/>
            <a:ext cx="2717802" cy="3733803"/>
          </a:xfrm>
          <a:prstGeom prst="rect">
            <a:avLst/>
          </a:prstGeom>
          <a:ln w="12700">
            <a:miter lim="400000"/>
          </a:ln>
        </p:spPr>
      </p:pic>
      <p:pic>
        <p:nvPicPr>
          <p:cNvPr id="467" name="image23.jpeg" descr="urate2"/>
          <p:cNvPicPr/>
          <p:nvPr/>
        </p:nvPicPr>
        <p:blipFill>
          <a:blip r:embed="rId3">
            <a:extLst/>
          </a:blip>
          <a:stretch>
            <a:fillRect/>
          </a:stretch>
        </p:blipFill>
        <p:spPr>
          <a:xfrm>
            <a:off x="838200" y="3429000"/>
            <a:ext cx="2870200" cy="1993900"/>
          </a:xfrm>
          <a:prstGeom prst="rect">
            <a:avLst/>
          </a:prstGeom>
          <a:ln w="12700">
            <a:miter lim="400000"/>
          </a:ln>
        </p:spPr>
      </p:pic>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469" name="Shape 469"/>
          <p:cNvSpPr>
            <a:spLocks noGrp="1"/>
          </p:cNvSpPr>
          <p:nvPr>
            <p:ph type="title"/>
          </p:nvPr>
        </p:nvSpPr>
        <p:spPr>
          <a:xfrm>
            <a:off x="301625" y="228600"/>
            <a:ext cx="8534400" cy="758825"/>
          </a:xfrm>
          <a:prstGeom prst="rect">
            <a:avLst/>
          </a:prstGeom>
        </p:spPr>
        <p:txBody>
          <a:bodyPr lIns="0" tIns="0" rIns="0" bIns="0">
            <a:normAutofit/>
          </a:bodyPr>
          <a:lstStyle>
            <a:lvl1pPr>
              <a:defRPr sz="4000">
                <a:latin typeface="Monotype Corsiva"/>
                <a:ea typeface="Monotype Corsiva"/>
                <a:cs typeface="Monotype Corsiva"/>
                <a:sym typeface="Monotype Corsiva"/>
              </a:defRPr>
            </a:lvl1pPr>
          </a:lstStyle>
          <a:p>
            <a:pPr lvl="0">
              <a:defRPr sz="1800">
                <a:solidFill>
                  <a:srgbClr val="000000"/>
                </a:solidFill>
              </a:defRPr>
            </a:pPr>
            <a:r>
              <a:rPr sz="4000">
                <a:solidFill>
                  <a:srgbClr val="7B9899"/>
                </a:solidFill>
              </a:rPr>
              <a:t>Chronic tophaceous gout</a:t>
            </a:r>
          </a:p>
        </p:txBody>
      </p:sp>
      <p:pic>
        <p:nvPicPr>
          <p:cNvPr id="470" name="image15.png" descr="101010.PNG"/>
          <p:cNvPicPr/>
          <p:nvPr/>
        </p:nvPicPr>
        <p:blipFill>
          <a:blip r:embed="rId2">
            <a:extLst/>
          </a:blip>
          <a:stretch>
            <a:fillRect/>
          </a:stretch>
        </p:blipFill>
        <p:spPr>
          <a:xfrm>
            <a:off x="1524000" y="1981200"/>
            <a:ext cx="6248400" cy="3124200"/>
          </a:xfrm>
          <a:prstGeom prst="rect">
            <a:avLst/>
          </a:prstGeom>
          <a:ln w="12700">
            <a:miter lim="400000"/>
          </a:ln>
        </p:spPr>
      </p:pic>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472" name="Shape 472"/>
          <p:cNvSpPr>
            <a:spLocks noGrp="1"/>
          </p:cNvSpPr>
          <p:nvPr>
            <p:ph type="title"/>
          </p:nvPr>
        </p:nvSpPr>
        <p:spPr>
          <a:xfrm>
            <a:off x="301625" y="228600"/>
            <a:ext cx="8534400" cy="758825"/>
          </a:xfrm>
          <a:prstGeom prst="rect">
            <a:avLst/>
          </a:prstGeom>
        </p:spPr>
        <p:txBody>
          <a:bodyPr lIns="0" tIns="0" rIns="0" bIns="0">
            <a:normAutofit/>
          </a:bodyPr>
          <a:lstStyle>
            <a:lvl1pPr>
              <a:defRPr sz="4000">
                <a:latin typeface="Monotype Corsiva"/>
                <a:ea typeface="Monotype Corsiva"/>
                <a:cs typeface="Monotype Corsiva"/>
                <a:sym typeface="Monotype Corsiva"/>
              </a:defRPr>
            </a:lvl1pPr>
          </a:lstStyle>
          <a:p>
            <a:pPr lvl="0">
              <a:defRPr sz="1800">
                <a:solidFill>
                  <a:srgbClr val="000000"/>
                </a:solidFill>
              </a:defRPr>
            </a:pPr>
            <a:r>
              <a:rPr sz="4000">
                <a:solidFill>
                  <a:srgbClr val="7B9899"/>
                </a:solidFill>
              </a:rPr>
              <a:t>Diagnosis (Definite Dx)</a:t>
            </a:r>
          </a:p>
        </p:txBody>
      </p:sp>
      <p:sp>
        <p:nvSpPr>
          <p:cNvPr id="473" name="Shape 473"/>
          <p:cNvSpPr>
            <a:spLocks noGrp="1"/>
          </p:cNvSpPr>
          <p:nvPr>
            <p:ph type="body" idx="1"/>
          </p:nvPr>
        </p:nvSpPr>
        <p:spPr>
          <a:xfrm>
            <a:off x="301624" y="1905000"/>
            <a:ext cx="8504240" cy="4572000"/>
          </a:xfrm>
          <a:prstGeom prst="rect">
            <a:avLst/>
          </a:prstGeom>
        </p:spPr>
        <p:txBody>
          <a:bodyPr lIns="0" tIns="0" rIns="0" bIns="0">
            <a:normAutofit/>
          </a:bodyPr>
          <a:lstStyle/>
          <a:p>
            <a:pPr marL="1818271" lvl="0" indent="-1818271" algn="l">
              <a:spcBef>
                <a:spcPts val="700"/>
              </a:spcBef>
              <a:buFont typeface="Wingdings"/>
              <a:buChar char="❖"/>
              <a:defRPr sz="1800"/>
            </a:pPr>
            <a:r>
              <a:rPr sz="3200">
                <a:latin typeface="Footlight MT Light"/>
                <a:ea typeface="Footlight MT Light"/>
                <a:cs typeface="Footlight MT Light"/>
                <a:sym typeface="Footlight MT Light"/>
              </a:rPr>
              <a:t>synovial fluid or tophus aspiration with identification of: </a:t>
            </a:r>
          </a:p>
          <a:p>
            <a:pPr marL="921542" lvl="0" indent="-921542" algn="l">
              <a:buFont typeface="Wingdings"/>
              <a:buChar char="❑"/>
              <a:defRPr sz="1800"/>
            </a:pPr>
            <a:r>
              <a:rPr sz="2700">
                <a:solidFill>
                  <a:srgbClr val="646B86"/>
                </a:solidFill>
                <a:latin typeface="Footlight MT Light"/>
                <a:ea typeface="Footlight MT Light"/>
                <a:cs typeface="Footlight MT Light"/>
                <a:sym typeface="Footlight MT Light"/>
              </a:rPr>
              <a:t>light microscopy ; needle shape crystal</a:t>
            </a:r>
            <a:endParaRPr>
              <a:solidFill>
                <a:srgbClr val="646B86"/>
              </a:solidFill>
              <a:latin typeface="Footlight MT Light"/>
              <a:ea typeface="Footlight MT Light"/>
              <a:cs typeface="Footlight MT Light"/>
              <a:sym typeface="Footlight MT Light"/>
            </a:endParaRPr>
          </a:p>
          <a:p>
            <a:pPr marL="921542" lvl="0" indent="-921542" algn="l">
              <a:buFont typeface="Wingdings"/>
              <a:buChar char="❑"/>
              <a:defRPr sz="1800"/>
            </a:pPr>
            <a:r>
              <a:rPr sz="2700">
                <a:solidFill>
                  <a:srgbClr val="646B86"/>
                </a:solidFill>
                <a:latin typeface="Footlight MT Light"/>
                <a:ea typeface="Footlight MT Light"/>
                <a:cs typeface="Footlight MT Light"/>
                <a:sym typeface="Footlight MT Light"/>
              </a:rPr>
              <a:t>compensated polarized light microscopy ;positive birefringence with negative elongation</a:t>
            </a:r>
          </a:p>
        </p:txBody>
      </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475" name="Shape 475"/>
          <p:cNvSpPr>
            <a:spLocks noGrp="1"/>
          </p:cNvSpPr>
          <p:nvPr>
            <p:ph type="title"/>
          </p:nvPr>
        </p:nvSpPr>
        <p:spPr>
          <a:xfrm>
            <a:off x="301625" y="228600"/>
            <a:ext cx="8534400" cy="758825"/>
          </a:xfrm>
          <a:prstGeom prst="rect">
            <a:avLst/>
          </a:prstGeom>
        </p:spPr>
        <p:txBody>
          <a:bodyPr lIns="0" tIns="0" rIns="0" bIns="0">
            <a:normAutofit/>
          </a:bodyPr>
          <a:lstStyle/>
          <a:p>
            <a:pPr lvl="0"/>
            <a:endParaRPr/>
          </a:p>
        </p:txBody>
      </p:sp>
      <p:pic>
        <p:nvPicPr>
          <p:cNvPr id="476" name="image16.png" descr="11111111.PNG"/>
          <p:cNvPicPr/>
          <p:nvPr/>
        </p:nvPicPr>
        <p:blipFill>
          <a:blip r:embed="rId2">
            <a:extLst/>
          </a:blip>
          <a:stretch>
            <a:fillRect/>
          </a:stretch>
        </p:blipFill>
        <p:spPr>
          <a:xfrm>
            <a:off x="228600" y="228600"/>
            <a:ext cx="8686800" cy="6096000"/>
          </a:xfrm>
          <a:prstGeom prst="rect">
            <a:avLst/>
          </a:prstGeom>
          <a:ln w="12700">
            <a:miter lim="400000"/>
          </a:ln>
        </p:spPr>
      </p:pic>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478" name="Shape 478"/>
          <p:cNvSpPr>
            <a:spLocks noGrp="1"/>
          </p:cNvSpPr>
          <p:nvPr>
            <p:ph type="title"/>
          </p:nvPr>
        </p:nvSpPr>
        <p:spPr>
          <a:xfrm>
            <a:off x="301625" y="457200"/>
            <a:ext cx="8534400" cy="758825"/>
          </a:xfrm>
          <a:prstGeom prst="rect">
            <a:avLst/>
          </a:prstGeom>
        </p:spPr>
        <p:txBody>
          <a:bodyPr lIns="0" tIns="0" rIns="0" bIns="0">
            <a:normAutofit/>
          </a:bodyPr>
          <a:lstStyle/>
          <a:p>
            <a:pPr lvl="0" defTabSz="621791">
              <a:defRPr sz="1800">
                <a:solidFill>
                  <a:srgbClr val="000000"/>
                </a:solidFill>
              </a:defRPr>
            </a:pPr>
            <a:r>
              <a:t/>
            </a:r>
            <a:br/>
            <a:r>
              <a:rPr sz="2400">
                <a:solidFill>
                  <a:srgbClr val="7B9899"/>
                </a:solidFill>
                <a:latin typeface="Monotype Corsiva"/>
                <a:ea typeface="Monotype Corsiva"/>
                <a:cs typeface="Monotype Corsiva"/>
                <a:sym typeface="Monotype Corsiva"/>
              </a:rPr>
              <a:t>Criteria Diagnosis from American college of Rheumatology (6 in 12)</a:t>
            </a:r>
          </a:p>
        </p:txBody>
      </p:sp>
      <p:pic>
        <p:nvPicPr>
          <p:cNvPr id="479" name="image17.png" descr="201104-02_t2.gif"/>
          <p:cNvPicPr/>
          <p:nvPr/>
        </p:nvPicPr>
        <p:blipFill>
          <a:blip r:embed="rId2">
            <a:extLst/>
          </a:blip>
          <a:stretch>
            <a:fillRect/>
          </a:stretch>
        </p:blipFill>
        <p:spPr>
          <a:xfrm>
            <a:off x="290902" y="1600200"/>
            <a:ext cx="8562196" cy="4581525"/>
          </a:xfrm>
          <a:prstGeom prst="rect">
            <a:avLst/>
          </a:prstGeom>
          <a:ln w="12700">
            <a:miter lim="400000"/>
          </a:ln>
        </p:spPr>
      </p:pic>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481" name="Shape 481"/>
          <p:cNvSpPr>
            <a:spLocks noGrp="1"/>
          </p:cNvSpPr>
          <p:nvPr>
            <p:ph type="title"/>
          </p:nvPr>
        </p:nvSpPr>
        <p:spPr>
          <a:xfrm>
            <a:off x="301625" y="228600"/>
            <a:ext cx="8534400" cy="758825"/>
          </a:xfrm>
          <a:prstGeom prst="rect">
            <a:avLst/>
          </a:prstGeom>
        </p:spPr>
        <p:txBody>
          <a:bodyPr lIns="0" tIns="0" rIns="0" bIns="0">
            <a:normAutofit/>
          </a:bodyPr>
          <a:lstStyle>
            <a:lvl1pPr>
              <a:defRPr sz="4000">
                <a:latin typeface="Monotype Corsiva"/>
                <a:ea typeface="Monotype Corsiva"/>
                <a:cs typeface="Monotype Corsiva"/>
                <a:sym typeface="Monotype Corsiva"/>
              </a:defRPr>
            </a:lvl1pPr>
          </a:lstStyle>
          <a:p>
            <a:pPr lvl="0">
              <a:defRPr sz="1800">
                <a:solidFill>
                  <a:srgbClr val="000000"/>
                </a:solidFill>
              </a:defRPr>
            </a:pPr>
            <a:r>
              <a:rPr sz="4000">
                <a:solidFill>
                  <a:srgbClr val="7B9899"/>
                </a:solidFill>
              </a:rPr>
              <a:t>Complications</a:t>
            </a:r>
          </a:p>
        </p:txBody>
      </p:sp>
      <p:sp>
        <p:nvSpPr>
          <p:cNvPr id="482" name="Shape 482"/>
          <p:cNvSpPr>
            <a:spLocks noGrp="1"/>
          </p:cNvSpPr>
          <p:nvPr>
            <p:ph type="body" idx="1"/>
          </p:nvPr>
        </p:nvSpPr>
        <p:spPr>
          <a:xfrm>
            <a:off x="301624" y="1527175"/>
            <a:ext cx="8504240" cy="4572000"/>
          </a:xfrm>
          <a:prstGeom prst="rect">
            <a:avLst/>
          </a:prstGeom>
        </p:spPr>
        <p:txBody>
          <a:bodyPr lIns="0" tIns="0" rIns="0" bIns="0">
            <a:normAutofit/>
          </a:bodyPr>
          <a:lstStyle/>
          <a:p>
            <a:pPr marL="1818271" lvl="0" indent="-1818271" algn="l">
              <a:spcBef>
                <a:spcPts val="700"/>
              </a:spcBef>
              <a:buFont typeface="Wingdings"/>
              <a:buChar char="❖"/>
              <a:defRPr sz="1800"/>
            </a:pPr>
            <a:r>
              <a:rPr sz="3200">
                <a:latin typeface="Monotype Corsiva"/>
                <a:ea typeface="Monotype Corsiva"/>
                <a:cs typeface="Monotype Corsiva"/>
                <a:sym typeface="Monotype Corsiva"/>
              </a:rPr>
              <a:t>Acute uric acid nephropathy</a:t>
            </a:r>
          </a:p>
          <a:p>
            <a:pPr marL="575313" lvl="0" indent="-575313" algn="l">
              <a:spcBef>
                <a:spcPts val="500"/>
              </a:spcBef>
              <a:buFont typeface="Wingdings"/>
              <a:buChar char="❑"/>
              <a:defRPr sz="1800"/>
            </a:pPr>
            <a:r>
              <a:rPr sz="2400">
                <a:solidFill>
                  <a:srgbClr val="646B86"/>
                </a:solidFill>
                <a:latin typeface="Footlight MT Light"/>
                <a:ea typeface="Footlight MT Light"/>
                <a:cs typeface="Footlight MT Light"/>
                <a:sym typeface="Footlight MT Light"/>
              </a:rPr>
              <a:t>most commonly in patients treated with cytotoxic agents, especially for lymphoproliferative disorders and large tumour burdens</a:t>
            </a:r>
          </a:p>
          <a:p>
            <a:pPr marL="1818271" lvl="0" indent="-1818271" algn="l">
              <a:spcBef>
                <a:spcPts val="700"/>
              </a:spcBef>
              <a:buFont typeface="Wingdings"/>
              <a:buChar char="❖"/>
              <a:defRPr sz="1800"/>
            </a:pPr>
            <a:r>
              <a:rPr sz="3200">
                <a:latin typeface="Monotype Corsiva"/>
                <a:ea typeface="Monotype Corsiva"/>
                <a:cs typeface="Monotype Corsiva"/>
                <a:sym typeface="Monotype Corsiva"/>
              </a:rPr>
              <a:t>Chronic urate or gouty nephropathy</a:t>
            </a:r>
          </a:p>
          <a:p>
            <a:pPr marL="575313" lvl="0" indent="-575313" algn="l">
              <a:spcBef>
                <a:spcPts val="500"/>
              </a:spcBef>
              <a:buFont typeface="Wingdings"/>
              <a:buChar char="❑"/>
              <a:defRPr sz="1800"/>
            </a:pPr>
            <a:r>
              <a:rPr sz="2400">
                <a:solidFill>
                  <a:srgbClr val="646B86"/>
                </a:solidFill>
                <a:latin typeface="Footlight MT Light"/>
                <a:ea typeface="Footlight MT Light"/>
                <a:cs typeface="Footlight MT Light"/>
                <a:sym typeface="Footlight MT Light"/>
              </a:rPr>
              <a:t>Accumulated in medullary interstitium induced inflammation process</a:t>
            </a:r>
          </a:p>
          <a:p>
            <a:pPr marL="1818271" lvl="0" indent="-1818271" algn="l">
              <a:spcBef>
                <a:spcPts val="700"/>
              </a:spcBef>
              <a:buFont typeface="Wingdings"/>
              <a:buChar char="❖"/>
              <a:defRPr sz="1800"/>
            </a:pPr>
            <a:r>
              <a:rPr sz="3200">
                <a:latin typeface="Monotype Corsiva"/>
                <a:ea typeface="Monotype Corsiva"/>
                <a:cs typeface="Monotype Corsiva"/>
                <a:sym typeface="Monotype Corsiva"/>
              </a:rPr>
              <a:t>Uric acid stone</a:t>
            </a:r>
          </a:p>
          <a:p>
            <a:pPr marL="575313" lvl="0" indent="-575313" algn="l">
              <a:spcBef>
                <a:spcPts val="500"/>
              </a:spcBef>
              <a:buFont typeface="Wingdings"/>
              <a:buChar char="❑"/>
              <a:defRPr sz="1800"/>
            </a:pPr>
            <a:r>
              <a:rPr sz="2400">
                <a:solidFill>
                  <a:srgbClr val="646B86"/>
                </a:solidFill>
                <a:latin typeface="Footlight MT Light"/>
                <a:ea typeface="Footlight MT Light"/>
                <a:cs typeface="Footlight MT Light"/>
                <a:sym typeface="Footlight MT Light"/>
              </a:rPr>
              <a:t>Uric acid calculi constitute </a:t>
            </a:r>
            <a:r>
              <a:rPr sz="2400">
                <a:solidFill>
                  <a:srgbClr val="C00000"/>
                </a:solidFill>
                <a:latin typeface="Footlight MT Light"/>
                <a:ea typeface="Footlight MT Light"/>
                <a:cs typeface="Footlight MT Light"/>
                <a:sym typeface="Footlight MT Light"/>
              </a:rPr>
              <a:t>10%</a:t>
            </a:r>
            <a:r>
              <a:rPr sz="2400">
                <a:solidFill>
                  <a:srgbClr val="646B86"/>
                </a:solidFill>
                <a:latin typeface="Footlight MT Light"/>
                <a:ea typeface="Footlight MT Light"/>
                <a:cs typeface="Footlight MT Light"/>
                <a:sym typeface="Footlight MT Light"/>
              </a:rPr>
              <a:t> of the renal stones</a:t>
            </a:r>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484" name="Shape 484"/>
          <p:cNvSpPr>
            <a:spLocks noGrp="1"/>
          </p:cNvSpPr>
          <p:nvPr>
            <p:ph type="title"/>
          </p:nvPr>
        </p:nvSpPr>
        <p:spPr>
          <a:xfrm>
            <a:off x="301625" y="228600"/>
            <a:ext cx="8534400" cy="758825"/>
          </a:xfrm>
          <a:prstGeom prst="rect">
            <a:avLst/>
          </a:prstGeom>
        </p:spPr>
        <p:txBody>
          <a:bodyPr lIns="0" tIns="0" rIns="0" bIns="0">
            <a:normAutofit/>
          </a:bodyPr>
          <a:lstStyle>
            <a:lvl1pPr>
              <a:defRPr sz="4000">
                <a:latin typeface="Monotype Corsiva"/>
                <a:ea typeface="Monotype Corsiva"/>
                <a:cs typeface="Monotype Corsiva"/>
                <a:sym typeface="Monotype Corsiva"/>
              </a:defRPr>
            </a:lvl1pPr>
          </a:lstStyle>
          <a:p>
            <a:pPr lvl="0">
              <a:defRPr sz="1800">
                <a:solidFill>
                  <a:srgbClr val="000000"/>
                </a:solidFill>
              </a:defRPr>
            </a:pPr>
            <a:r>
              <a:rPr sz="4000">
                <a:solidFill>
                  <a:srgbClr val="7B9899"/>
                </a:solidFill>
              </a:rPr>
              <a:t>Management of Acute gout attack</a:t>
            </a:r>
          </a:p>
        </p:txBody>
      </p:sp>
      <p:sp>
        <p:nvSpPr>
          <p:cNvPr id="485" name="Shape 485"/>
          <p:cNvSpPr>
            <a:spLocks noGrp="1"/>
          </p:cNvSpPr>
          <p:nvPr>
            <p:ph type="body" idx="1"/>
          </p:nvPr>
        </p:nvSpPr>
        <p:spPr>
          <a:xfrm>
            <a:off x="301624" y="1527175"/>
            <a:ext cx="8504240" cy="4572000"/>
          </a:xfrm>
          <a:prstGeom prst="rect">
            <a:avLst/>
          </a:prstGeom>
        </p:spPr>
        <p:txBody>
          <a:bodyPr lIns="0" tIns="0" rIns="0" bIns="0">
            <a:normAutofit/>
          </a:bodyPr>
          <a:lstStyle/>
          <a:p>
            <a:pPr marL="0" lvl="0" indent="0" algn="l" defTabSz="457200">
              <a:spcBef>
                <a:spcPts val="0"/>
              </a:spcBef>
              <a:buSzTx/>
              <a:buNone/>
              <a:defRPr sz="1800"/>
            </a:pPr>
            <a:r>
              <a:rPr sz="2700">
                <a:latin typeface="Footlight MT Light"/>
                <a:ea typeface="Footlight MT Light"/>
                <a:cs typeface="Footlight MT Light"/>
                <a:sym typeface="Footlight MT Light"/>
              </a:rPr>
              <a:t>Gout is managed in the following 3 stages:</a:t>
            </a:r>
            <a:endParaRPr>
              <a:latin typeface="Footlight MT Light"/>
              <a:ea typeface="Footlight MT Light"/>
              <a:cs typeface="Footlight MT Light"/>
              <a:sym typeface="Footlight MT Light"/>
            </a:endParaRPr>
          </a:p>
          <a:p>
            <a:pPr marL="457200" lvl="0" indent="-457200" algn="l" defTabSz="457200">
              <a:spcBef>
                <a:spcPts val="0"/>
              </a:spcBef>
              <a:buSzTx/>
              <a:buNone/>
              <a:tabLst>
                <a:tab pos="139700" algn="l"/>
                <a:tab pos="457200" algn="l"/>
              </a:tabLst>
              <a:defRPr sz="1800"/>
            </a:pPr>
            <a:r>
              <a:rPr sz="2700">
                <a:latin typeface="Footlight MT Light"/>
                <a:ea typeface="Footlight MT Light"/>
                <a:cs typeface="Footlight MT Light"/>
                <a:sym typeface="Footlight MT Light"/>
              </a:rPr>
              <a:t>	•	Treating the acute attack</a:t>
            </a:r>
            <a:endParaRPr>
              <a:latin typeface="Footlight MT Light"/>
              <a:ea typeface="Footlight MT Light"/>
              <a:cs typeface="Footlight MT Light"/>
              <a:sym typeface="Footlight MT Light"/>
            </a:endParaRPr>
          </a:p>
          <a:p>
            <a:pPr marL="457200" lvl="0" indent="-457200" algn="l" defTabSz="457200">
              <a:spcBef>
                <a:spcPts val="0"/>
              </a:spcBef>
              <a:buSzTx/>
              <a:buNone/>
              <a:tabLst>
                <a:tab pos="139700" algn="l"/>
                <a:tab pos="457200" algn="l"/>
              </a:tabLst>
              <a:defRPr sz="1800"/>
            </a:pPr>
            <a:r>
              <a:rPr sz="2700">
                <a:latin typeface="Footlight MT Light"/>
                <a:ea typeface="Footlight MT Light"/>
                <a:cs typeface="Footlight MT Light"/>
                <a:sym typeface="Footlight MT Light"/>
              </a:rPr>
              <a:t>	•	Providing prophylaxis to prevent acute flares</a:t>
            </a:r>
            <a:endParaRPr>
              <a:latin typeface="Footlight MT Light"/>
              <a:ea typeface="Footlight MT Light"/>
              <a:cs typeface="Footlight MT Light"/>
              <a:sym typeface="Footlight MT Light"/>
            </a:endParaRPr>
          </a:p>
          <a:p>
            <a:pPr marL="457200" lvl="0" indent="-457200" algn="l" defTabSz="457200">
              <a:spcBef>
                <a:spcPts val="0"/>
              </a:spcBef>
              <a:buSzTx/>
              <a:buNone/>
              <a:tabLst>
                <a:tab pos="139700" algn="l"/>
                <a:tab pos="457200" algn="l"/>
              </a:tabLst>
              <a:defRPr sz="1800"/>
            </a:pPr>
            <a:r>
              <a:rPr sz="2700">
                <a:latin typeface="Footlight MT Light"/>
                <a:ea typeface="Footlight MT Light"/>
                <a:cs typeface="Footlight MT Light"/>
                <a:sym typeface="Footlight MT Light"/>
              </a:rPr>
              <a:t>	•	Lowering excess stores of urate to prevent flares of gouty arthritis and to prevent tissue deposition of urate crystals</a:t>
            </a:r>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487" name="Shape 487"/>
          <p:cNvSpPr>
            <a:spLocks noGrp="1"/>
          </p:cNvSpPr>
          <p:nvPr>
            <p:ph type="title"/>
          </p:nvPr>
        </p:nvSpPr>
        <p:spPr>
          <a:xfrm>
            <a:off x="301625" y="228600"/>
            <a:ext cx="8534400" cy="758825"/>
          </a:xfrm>
          <a:prstGeom prst="rect">
            <a:avLst/>
          </a:prstGeom>
        </p:spPr>
        <p:txBody>
          <a:bodyPr lIns="0" tIns="0" rIns="0" bIns="0">
            <a:normAutofit/>
          </a:bodyPr>
          <a:lstStyle/>
          <a:p>
            <a:pPr lvl="0"/>
            <a:endParaRPr/>
          </a:p>
        </p:txBody>
      </p:sp>
      <p:pic>
        <p:nvPicPr>
          <p:cNvPr id="488" name="image18.png" descr="121212.PNG"/>
          <p:cNvPicPr/>
          <p:nvPr/>
        </p:nvPicPr>
        <p:blipFill>
          <a:blip r:embed="rId2">
            <a:extLst/>
          </a:blip>
          <a:stretch>
            <a:fillRect/>
          </a:stretch>
        </p:blipFill>
        <p:spPr>
          <a:xfrm>
            <a:off x="228600" y="228600"/>
            <a:ext cx="8686800" cy="6400800"/>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155" name="Shape 155"/>
          <p:cNvSpPr/>
          <p:nvPr/>
        </p:nvSpPr>
        <p:spPr>
          <a:xfrm>
            <a:off x="3958185" y="364943"/>
            <a:ext cx="1136193" cy="35976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a:latin typeface="+mn-lt"/>
                <a:ea typeface="+mn-ea"/>
                <a:cs typeface="+mn-cs"/>
                <a:sym typeface="Helvetica Neue"/>
              </a:defRPr>
            </a:lvl1pPr>
          </a:lstStyle>
          <a:p>
            <a:pPr lvl="0">
              <a:defRPr sz="1800"/>
            </a:pPr>
            <a:r>
              <a:rPr sz="2400"/>
              <a:t>Case #2</a:t>
            </a:r>
          </a:p>
        </p:txBody>
      </p:sp>
      <p:sp>
        <p:nvSpPr>
          <p:cNvPr id="156" name="Shape 156"/>
          <p:cNvSpPr/>
          <p:nvPr/>
        </p:nvSpPr>
        <p:spPr>
          <a:xfrm>
            <a:off x="179225" y="2106567"/>
            <a:ext cx="8012816" cy="289103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609600" lvl="0" indent="-609600">
              <a:spcBef>
                <a:spcPts val="700"/>
              </a:spcBef>
              <a:buSzPct val="100000"/>
              <a:buFont typeface="Times New Roman"/>
              <a:buChar char="•"/>
              <a:defRPr sz="1800"/>
            </a:pPr>
            <a:r>
              <a:rPr sz="3200">
                <a:latin typeface="Times New Roman"/>
                <a:ea typeface="Times New Roman"/>
                <a:cs typeface="Times New Roman"/>
                <a:sym typeface="Times New Roman"/>
              </a:rPr>
              <a:t>Psoriasis of the scalp was present, no nail involvement</a:t>
            </a:r>
          </a:p>
          <a:p>
            <a:pPr marL="609600" lvl="0" indent="-609600">
              <a:spcBef>
                <a:spcPts val="700"/>
              </a:spcBef>
              <a:buSzPct val="100000"/>
              <a:buFont typeface="Times New Roman"/>
              <a:buChar char="•"/>
              <a:defRPr sz="1800"/>
            </a:pPr>
            <a:r>
              <a:rPr sz="3200">
                <a:latin typeface="Times New Roman"/>
                <a:ea typeface="Times New Roman"/>
                <a:cs typeface="Times New Roman"/>
                <a:sym typeface="Times New Roman"/>
              </a:rPr>
              <a:t>Joints: L elbow, both wrists,R ring and small mcp’s, index and small pip’s, L all mcp’s,long pip, both knees, L ankle, and R 2nd toe all swollen, tender and warm.</a:t>
            </a:r>
          </a:p>
        </p:txBody>
      </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490" name="Shape 490"/>
          <p:cNvSpPr>
            <a:spLocks noGrp="1"/>
          </p:cNvSpPr>
          <p:nvPr>
            <p:ph type="title"/>
          </p:nvPr>
        </p:nvSpPr>
        <p:spPr>
          <a:xfrm>
            <a:off x="301625" y="228600"/>
            <a:ext cx="8534400" cy="758825"/>
          </a:xfrm>
          <a:prstGeom prst="rect">
            <a:avLst/>
          </a:prstGeom>
        </p:spPr>
        <p:txBody>
          <a:bodyPr lIns="0" tIns="0" rIns="0" bIns="0">
            <a:normAutofit/>
          </a:bodyPr>
          <a:lstStyle>
            <a:lvl1pPr>
              <a:defRPr sz="2900">
                <a:latin typeface="Monotype Corsiva"/>
                <a:ea typeface="Monotype Corsiva"/>
                <a:cs typeface="Monotype Corsiva"/>
                <a:sym typeface="Monotype Corsiva"/>
              </a:defRPr>
            </a:lvl1pPr>
          </a:lstStyle>
          <a:p>
            <a:pPr lvl="0">
              <a:defRPr sz="1800">
                <a:solidFill>
                  <a:srgbClr val="000000"/>
                </a:solidFill>
              </a:defRPr>
            </a:pPr>
            <a:r>
              <a:rPr sz="2900">
                <a:solidFill>
                  <a:srgbClr val="7B9899"/>
                </a:solidFill>
              </a:rPr>
              <a:t>What follow up is recommended after an acute attack of gout?</a:t>
            </a:r>
          </a:p>
        </p:txBody>
      </p:sp>
      <p:sp>
        <p:nvSpPr>
          <p:cNvPr id="491" name="Shape 491"/>
          <p:cNvSpPr>
            <a:spLocks noGrp="1"/>
          </p:cNvSpPr>
          <p:nvPr>
            <p:ph type="body" idx="1"/>
          </p:nvPr>
        </p:nvSpPr>
        <p:spPr>
          <a:xfrm>
            <a:off x="301624" y="1527175"/>
            <a:ext cx="8504240" cy="4572000"/>
          </a:xfrm>
          <a:prstGeom prst="rect">
            <a:avLst/>
          </a:prstGeom>
        </p:spPr>
        <p:txBody>
          <a:bodyPr lIns="0" tIns="0" rIns="0" bIns="0">
            <a:normAutofit/>
          </a:bodyPr>
          <a:lstStyle/>
          <a:p>
            <a:pPr marL="921542" lvl="0" indent="-921542" algn="l">
              <a:buFont typeface="Wingdings"/>
              <a:buChar char="❖"/>
              <a:defRPr sz="1800"/>
            </a:pPr>
            <a:r>
              <a:rPr sz="2700">
                <a:latin typeface="Footlight MT Light"/>
                <a:ea typeface="Footlight MT Light"/>
                <a:cs typeface="Footlight MT Light"/>
                <a:sym typeface="Footlight MT Light"/>
              </a:rPr>
              <a:t>Follow up the person 4–6 weeks after an acute attack of gout has resolved, and:</a:t>
            </a:r>
            <a:endParaRPr>
              <a:latin typeface="Footlight MT Light"/>
              <a:ea typeface="Footlight MT Light"/>
              <a:cs typeface="Footlight MT Light"/>
              <a:sym typeface="Footlight MT Light"/>
            </a:endParaRPr>
          </a:p>
          <a:p>
            <a:pPr lvl="0" algn="l">
              <a:buSzTx/>
              <a:buNone/>
              <a:defRPr sz="1800"/>
            </a:pPr>
            <a:endParaRPr>
              <a:latin typeface="Footlight MT Light"/>
              <a:ea typeface="Footlight MT Light"/>
              <a:cs typeface="Footlight MT Light"/>
              <a:sym typeface="Footlight MT Light"/>
            </a:endParaRPr>
          </a:p>
          <a:p>
            <a:pPr marL="406209" lvl="0" indent="-406209" algn="l">
              <a:spcBef>
                <a:spcPts val="500"/>
              </a:spcBef>
              <a:defRPr sz="1800"/>
            </a:pPr>
            <a:r>
              <a:rPr sz="2200">
                <a:solidFill>
                  <a:srgbClr val="646B86"/>
                </a:solidFill>
                <a:latin typeface="Footlight MT Light"/>
                <a:ea typeface="Footlight MT Light"/>
                <a:cs typeface="Footlight MT Light"/>
                <a:sym typeface="Footlight MT Light"/>
              </a:rPr>
              <a:t>Check the </a:t>
            </a:r>
            <a:r>
              <a:rPr sz="2200">
                <a:solidFill>
                  <a:srgbClr val="C00000"/>
                </a:solidFill>
                <a:latin typeface="Footlight MT Light"/>
                <a:ea typeface="Footlight MT Light"/>
                <a:cs typeface="Footlight MT Light"/>
                <a:sym typeface="Footlight MT Light"/>
              </a:rPr>
              <a:t>serum uric acid </a:t>
            </a:r>
            <a:r>
              <a:rPr sz="2200">
                <a:solidFill>
                  <a:srgbClr val="646B86"/>
                </a:solidFill>
                <a:latin typeface="Footlight MT Light"/>
                <a:ea typeface="Footlight MT Light"/>
                <a:cs typeface="Footlight MT Light"/>
                <a:sym typeface="Footlight MT Light"/>
              </a:rPr>
              <a:t>level.</a:t>
            </a:r>
          </a:p>
          <a:p>
            <a:pPr marL="406209" lvl="0" indent="-406209" algn="l">
              <a:spcBef>
                <a:spcPts val="500"/>
              </a:spcBef>
              <a:defRPr sz="1800"/>
            </a:pPr>
            <a:r>
              <a:rPr sz="2200">
                <a:solidFill>
                  <a:srgbClr val="646B86"/>
                </a:solidFill>
                <a:latin typeface="Footlight MT Light"/>
                <a:ea typeface="Footlight MT Light"/>
                <a:cs typeface="Footlight MT Light"/>
                <a:sym typeface="Footlight MT Light"/>
              </a:rPr>
              <a:t>Measure their </a:t>
            </a:r>
            <a:r>
              <a:rPr sz="2200">
                <a:solidFill>
                  <a:srgbClr val="C00000"/>
                </a:solidFill>
                <a:latin typeface="Footlight MT Light"/>
                <a:ea typeface="Footlight MT Light"/>
                <a:cs typeface="Footlight MT Light"/>
                <a:sym typeface="Footlight MT Light"/>
              </a:rPr>
              <a:t>blood pressure </a:t>
            </a:r>
            <a:r>
              <a:rPr sz="2200">
                <a:solidFill>
                  <a:srgbClr val="646B86"/>
                </a:solidFill>
                <a:latin typeface="Footlight MT Light"/>
                <a:ea typeface="Footlight MT Light"/>
                <a:cs typeface="Footlight MT Light"/>
                <a:sym typeface="Footlight MT Light"/>
              </a:rPr>
              <a:t>and take blood for </a:t>
            </a:r>
            <a:r>
              <a:rPr sz="2200">
                <a:solidFill>
                  <a:srgbClr val="C00000"/>
                </a:solidFill>
                <a:latin typeface="Footlight MT Light"/>
                <a:ea typeface="Footlight MT Light"/>
                <a:cs typeface="Footlight MT Light"/>
                <a:sym typeface="Footlight MT Light"/>
              </a:rPr>
              <a:t>fasting glucose</a:t>
            </a:r>
            <a:r>
              <a:rPr sz="2200">
                <a:solidFill>
                  <a:srgbClr val="646B86"/>
                </a:solidFill>
                <a:latin typeface="Footlight MT Light"/>
                <a:ea typeface="Footlight MT Light"/>
                <a:cs typeface="Footlight MT Light"/>
                <a:sym typeface="Footlight MT Light"/>
              </a:rPr>
              <a:t>, </a:t>
            </a:r>
            <a:r>
              <a:rPr sz="2200">
                <a:solidFill>
                  <a:srgbClr val="C00000"/>
                </a:solidFill>
                <a:latin typeface="Footlight MT Light"/>
                <a:ea typeface="Footlight MT Light"/>
                <a:cs typeface="Footlight MT Light"/>
                <a:sym typeface="Footlight MT Light"/>
              </a:rPr>
              <a:t>renal</a:t>
            </a:r>
            <a:r>
              <a:rPr sz="2200">
                <a:solidFill>
                  <a:srgbClr val="646B86"/>
                </a:solidFill>
                <a:latin typeface="Footlight MT Light"/>
                <a:ea typeface="Footlight MT Light"/>
                <a:cs typeface="Footlight MT Light"/>
                <a:sym typeface="Footlight MT Light"/>
              </a:rPr>
              <a:t> </a:t>
            </a:r>
            <a:r>
              <a:rPr sz="2200">
                <a:solidFill>
                  <a:srgbClr val="C00000"/>
                </a:solidFill>
                <a:latin typeface="Footlight MT Light"/>
                <a:ea typeface="Footlight MT Light"/>
                <a:cs typeface="Footlight MT Light"/>
                <a:sym typeface="Footlight MT Light"/>
              </a:rPr>
              <a:t>function</a:t>
            </a:r>
            <a:r>
              <a:rPr sz="2200">
                <a:solidFill>
                  <a:srgbClr val="646B86"/>
                </a:solidFill>
                <a:latin typeface="Footlight MT Light"/>
                <a:ea typeface="Footlight MT Light"/>
                <a:cs typeface="Footlight MT Light"/>
                <a:sym typeface="Footlight MT Light"/>
              </a:rPr>
              <a:t>, and </a:t>
            </a:r>
            <a:r>
              <a:rPr sz="2200">
                <a:solidFill>
                  <a:srgbClr val="C00000"/>
                </a:solidFill>
                <a:latin typeface="Footlight MT Light"/>
                <a:ea typeface="Footlight MT Light"/>
                <a:cs typeface="Footlight MT Light"/>
                <a:sym typeface="Footlight MT Light"/>
              </a:rPr>
              <a:t>lipid</a:t>
            </a:r>
            <a:r>
              <a:rPr sz="2200">
                <a:solidFill>
                  <a:srgbClr val="646B86"/>
                </a:solidFill>
                <a:latin typeface="Footlight MT Light"/>
                <a:ea typeface="Footlight MT Light"/>
                <a:cs typeface="Footlight MT Light"/>
                <a:sym typeface="Footlight MT Light"/>
              </a:rPr>
              <a:t> </a:t>
            </a:r>
            <a:r>
              <a:rPr sz="2200">
                <a:solidFill>
                  <a:srgbClr val="C00000"/>
                </a:solidFill>
                <a:latin typeface="Footlight MT Light"/>
                <a:ea typeface="Footlight MT Light"/>
                <a:cs typeface="Footlight MT Light"/>
                <a:sym typeface="Footlight MT Light"/>
              </a:rPr>
              <a:t>profile</a:t>
            </a:r>
            <a:r>
              <a:rPr sz="2200">
                <a:solidFill>
                  <a:srgbClr val="646B86"/>
                </a:solidFill>
                <a:latin typeface="Footlight MT Light"/>
                <a:ea typeface="Footlight MT Light"/>
                <a:cs typeface="Footlight MT Light"/>
                <a:sym typeface="Footlight MT Light"/>
              </a:rPr>
              <a:t>.</a:t>
            </a:r>
          </a:p>
          <a:p>
            <a:pPr marL="406209" lvl="0" indent="-406209" algn="l">
              <a:spcBef>
                <a:spcPts val="500"/>
              </a:spcBef>
              <a:defRPr sz="1800"/>
            </a:pPr>
            <a:r>
              <a:rPr sz="2200">
                <a:solidFill>
                  <a:srgbClr val="646B86"/>
                </a:solidFill>
                <a:latin typeface="Footlight MT Light"/>
                <a:ea typeface="Footlight MT Light"/>
                <a:cs typeface="Footlight MT Light"/>
                <a:sym typeface="Footlight MT Light"/>
              </a:rPr>
              <a:t>Identify underlying conditions such as </a:t>
            </a:r>
            <a:r>
              <a:rPr sz="2200">
                <a:solidFill>
                  <a:srgbClr val="C00000"/>
                </a:solidFill>
                <a:latin typeface="Footlight MT Light"/>
                <a:ea typeface="Footlight MT Light"/>
                <a:cs typeface="Footlight MT Light"/>
                <a:sym typeface="Footlight MT Light"/>
              </a:rPr>
              <a:t>hypertension</a:t>
            </a:r>
            <a:r>
              <a:rPr sz="2200">
                <a:solidFill>
                  <a:srgbClr val="646B86"/>
                </a:solidFill>
                <a:latin typeface="Footlight MT Light"/>
                <a:ea typeface="Footlight MT Light"/>
                <a:cs typeface="Footlight MT Light"/>
                <a:sym typeface="Footlight MT Light"/>
              </a:rPr>
              <a:t>, </a:t>
            </a:r>
            <a:r>
              <a:rPr sz="2200">
                <a:solidFill>
                  <a:srgbClr val="C00000"/>
                </a:solidFill>
                <a:latin typeface="Footlight MT Light"/>
                <a:ea typeface="Footlight MT Light"/>
                <a:cs typeface="Footlight MT Light"/>
                <a:sym typeface="Footlight MT Light"/>
              </a:rPr>
              <a:t>diabetes</a:t>
            </a:r>
            <a:r>
              <a:rPr sz="2200">
                <a:solidFill>
                  <a:srgbClr val="646B86"/>
                </a:solidFill>
                <a:latin typeface="Footlight MT Light"/>
                <a:ea typeface="Footlight MT Light"/>
                <a:cs typeface="Footlight MT Light"/>
                <a:sym typeface="Footlight MT Light"/>
              </a:rPr>
              <a:t>, or </a:t>
            </a:r>
            <a:r>
              <a:rPr sz="2200">
                <a:solidFill>
                  <a:srgbClr val="C00000"/>
                </a:solidFill>
                <a:latin typeface="Footlight MT Light"/>
                <a:ea typeface="Footlight MT Light"/>
                <a:cs typeface="Footlight MT Light"/>
                <a:sym typeface="Footlight MT Light"/>
              </a:rPr>
              <a:t>renal</a:t>
            </a:r>
            <a:r>
              <a:rPr sz="2200">
                <a:solidFill>
                  <a:srgbClr val="646B86"/>
                </a:solidFill>
                <a:latin typeface="Footlight MT Light"/>
                <a:ea typeface="Footlight MT Light"/>
                <a:cs typeface="Footlight MT Light"/>
                <a:sym typeface="Footlight MT Light"/>
              </a:rPr>
              <a:t> </a:t>
            </a:r>
            <a:r>
              <a:rPr sz="2200">
                <a:solidFill>
                  <a:srgbClr val="C00000"/>
                </a:solidFill>
                <a:latin typeface="Footlight MT Light"/>
                <a:ea typeface="Footlight MT Light"/>
                <a:cs typeface="Footlight MT Light"/>
                <a:sym typeface="Footlight MT Light"/>
              </a:rPr>
              <a:t>impairment</a:t>
            </a:r>
            <a:r>
              <a:rPr sz="2200">
                <a:solidFill>
                  <a:srgbClr val="646B86"/>
                </a:solidFill>
                <a:latin typeface="Footlight MT Light"/>
                <a:ea typeface="Footlight MT Light"/>
                <a:cs typeface="Footlight MT Light"/>
                <a:sym typeface="Footlight MT Light"/>
              </a:rPr>
              <a:t>, and assess the person's overall cardiovascular risk.</a:t>
            </a:r>
          </a:p>
          <a:p>
            <a:pPr marL="406209" lvl="0" indent="-406209" algn="l">
              <a:spcBef>
                <a:spcPts val="500"/>
              </a:spcBef>
              <a:defRPr sz="1800"/>
            </a:pPr>
            <a:r>
              <a:rPr sz="2200">
                <a:solidFill>
                  <a:srgbClr val="646B86"/>
                </a:solidFill>
                <a:latin typeface="Footlight MT Light"/>
                <a:ea typeface="Footlight MT Light"/>
                <a:cs typeface="Footlight MT Light"/>
                <a:sym typeface="Footlight MT Light"/>
              </a:rPr>
              <a:t>Assess and provide </a:t>
            </a:r>
            <a:r>
              <a:rPr sz="2200">
                <a:solidFill>
                  <a:srgbClr val="C00000"/>
                </a:solidFill>
                <a:latin typeface="Footlight MT Light"/>
                <a:ea typeface="Footlight MT Light"/>
                <a:cs typeface="Footlight MT Light"/>
                <a:sym typeface="Footlight MT Light"/>
              </a:rPr>
              <a:t>advice</a:t>
            </a:r>
            <a:r>
              <a:rPr sz="2200">
                <a:solidFill>
                  <a:srgbClr val="646B86"/>
                </a:solidFill>
                <a:latin typeface="Footlight MT Light"/>
                <a:ea typeface="Footlight MT Light"/>
                <a:cs typeface="Footlight MT Light"/>
                <a:sym typeface="Footlight MT Light"/>
              </a:rPr>
              <a:t> </a:t>
            </a:r>
            <a:r>
              <a:rPr sz="2200">
                <a:solidFill>
                  <a:srgbClr val="C00000"/>
                </a:solidFill>
                <a:latin typeface="Footlight MT Light"/>
                <a:ea typeface="Footlight MT Light"/>
                <a:cs typeface="Footlight MT Light"/>
                <a:sym typeface="Footlight MT Light"/>
              </a:rPr>
              <a:t>on</a:t>
            </a:r>
            <a:r>
              <a:rPr sz="2200">
                <a:solidFill>
                  <a:srgbClr val="646B86"/>
                </a:solidFill>
                <a:latin typeface="Footlight MT Light"/>
                <a:ea typeface="Footlight MT Light"/>
                <a:cs typeface="Footlight MT Light"/>
                <a:sym typeface="Footlight MT Light"/>
              </a:rPr>
              <a:t> </a:t>
            </a:r>
            <a:r>
              <a:rPr sz="2200">
                <a:solidFill>
                  <a:srgbClr val="C00000"/>
                </a:solidFill>
                <a:latin typeface="Footlight MT Light"/>
                <a:ea typeface="Footlight MT Light"/>
                <a:cs typeface="Footlight MT Light"/>
                <a:sym typeface="Footlight MT Light"/>
              </a:rPr>
              <a:t>risk</a:t>
            </a:r>
            <a:r>
              <a:rPr sz="2200">
                <a:solidFill>
                  <a:srgbClr val="646B86"/>
                </a:solidFill>
                <a:latin typeface="Footlight MT Light"/>
                <a:ea typeface="Footlight MT Light"/>
                <a:cs typeface="Footlight MT Light"/>
                <a:sym typeface="Footlight MT Light"/>
              </a:rPr>
              <a:t> </a:t>
            </a:r>
            <a:r>
              <a:rPr sz="2200">
                <a:solidFill>
                  <a:srgbClr val="C00000"/>
                </a:solidFill>
                <a:latin typeface="Footlight MT Light"/>
                <a:ea typeface="Footlight MT Light"/>
                <a:cs typeface="Footlight MT Light"/>
                <a:sym typeface="Footlight MT Light"/>
              </a:rPr>
              <a:t>factors</a:t>
            </a:r>
            <a:r>
              <a:rPr sz="2200">
                <a:solidFill>
                  <a:srgbClr val="646B86"/>
                </a:solidFill>
                <a:latin typeface="Footlight MT Light"/>
                <a:ea typeface="Footlight MT Light"/>
                <a:cs typeface="Footlight MT Light"/>
                <a:sym typeface="Footlight MT Light"/>
              </a:rPr>
              <a:t> such as obesity, diet, excessive alcohol consumption, and exercise.</a:t>
            </a:r>
          </a:p>
          <a:p>
            <a:pPr marL="406209" lvl="0" indent="-406209" algn="l">
              <a:spcBef>
                <a:spcPts val="500"/>
              </a:spcBef>
              <a:defRPr sz="1800"/>
            </a:pPr>
            <a:r>
              <a:rPr sz="2200">
                <a:solidFill>
                  <a:srgbClr val="646B86"/>
                </a:solidFill>
                <a:latin typeface="Footlight MT Light"/>
                <a:ea typeface="Footlight MT Light"/>
                <a:cs typeface="Footlight MT Light"/>
                <a:sym typeface="Footlight MT Light"/>
              </a:rPr>
              <a:t>Consider the need to start </a:t>
            </a:r>
            <a:r>
              <a:rPr sz="2200">
                <a:solidFill>
                  <a:srgbClr val="C00000"/>
                </a:solidFill>
                <a:latin typeface="Footlight MT Light"/>
                <a:ea typeface="Footlight MT Light"/>
                <a:cs typeface="Footlight MT Light"/>
                <a:sym typeface="Footlight MT Light"/>
              </a:rPr>
              <a:t>prophylactic</a:t>
            </a:r>
            <a:r>
              <a:rPr sz="2200">
                <a:solidFill>
                  <a:srgbClr val="646B86"/>
                </a:solidFill>
                <a:latin typeface="Footlight MT Light"/>
                <a:ea typeface="Footlight MT Light"/>
                <a:cs typeface="Footlight MT Light"/>
                <a:sym typeface="Footlight MT Light"/>
              </a:rPr>
              <a:t> medication if the person is having two or more attacks of gout in a year. </a:t>
            </a:r>
          </a:p>
        </p:txBody>
      </p:sp>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493" name="Shape 493"/>
          <p:cNvSpPr>
            <a:spLocks noGrp="1"/>
          </p:cNvSpPr>
          <p:nvPr>
            <p:ph type="title"/>
          </p:nvPr>
        </p:nvSpPr>
        <p:spPr>
          <a:xfrm>
            <a:off x="301625" y="228600"/>
            <a:ext cx="8534400" cy="758825"/>
          </a:xfrm>
          <a:prstGeom prst="rect">
            <a:avLst/>
          </a:prstGeom>
        </p:spPr>
        <p:txBody>
          <a:bodyPr lIns="0" tIns="0" rIns="0" bIns="0">
            <a:normAutofit/>
          </a:bodyPr>
          <a:lstStyle>
            <a:lvl1pPr>
              <a:defRPr sz="4400">
                <a:latin typeface="Monotype Corsiva"/>
                <a:ea typeface="Monotype Corsiva"/>
                <a:cs typeface="Monotype Corsiva"/>
                <a:sym typeface="Monotype Corsiva"/>
              </a:defRPr>
            </a:lvl1pPr>
          </a:lstStyle>
          <a:p>
            <a:pPr lvl="0">
              <a:defRPr sz="1800">
                <a:solidFill>
                  <a:srgbClr val="000000"/>
                </a:solidFill>
              </a:defRPr>
            </a:pPr>
            <a:r>
              <a:rPr sz="4400">
                <a:solidFill>
                  <a:srgbClr val="7B9899"/>
                </a:solidFill>
              </a:rPr>
              <a:t>Osteoarthritis</a:t>
            </a:r>
          </a:p>
        </p:txBody>
      </p:sp>
      <p:pic>
        <p:nvPicPr>
          <p:cNvPr id="494" name="image24.jpeg" descr="url.jpg"/>
          <p:cNvPicPr/>
          <p:nvPr/>
        </p:nvPicPr>
        <p:blipFill>
          <a:blip r:embed="rId2">
            <a:extLst/>
          </a:blip>
          <a:stretch>
            <a:fillRect/>
          </a:stretch>
        </p:blipFill>
        <p:spPr>
          <a:xfrm>
            <a:off x="1752600" y="1997075"/>
            <a:ext cx="5715000" cy="3565525"/>
          </a:xfrm>
          <a:prstGeom prst="rect">
            <a:avLst/>
          </a:prstGeom>
          <a:ln w="12700">
            <a:miter lim="400000"/>
          </a:ln>
        </p:spPr>
      </p:pic>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496" name="Shape 496"/>
          <p:cNvSpPr>
            <a:spLocks noGrp="1"/>
          </p:cNvSpPr>
          <p:nvPr>
            <p:ph type="title"/>
          </p:nvPr>
        </p:nvSpPr>
        <p:spPr>
          <a:xfrm>
            <a:off x="301625" y="228600"/>
            <a:ext cx="8534400" cy="758825"/>
          </a:xfrm>
          <a:prstGeom prst="rect">
            <a:avLst/>
          </a:prstGeom>
        </p:spPr>
        <p:txBody>
          <a:bodyPr lIns="0" tIns="0" rIns="0" bIns="0">
            <a:normAutofit/>
          </a:bodyPr>
          <a:lstStyle>
            <a:lvl1pPr>
              <a:defRPr sz="4000">
                <a:latin typeface="Monotype Corsiva"/>
                <a:ea typeface="Monotype Corsiva"/>
                <a:cs typeface="Monotype Corsiva"/>
                <a:sym typeface="Monotype Corsiva"/>
              </a:defRPr>
            </a:lvl1pPr>
          </a:lstStyle>
          <a:p>
            <a:pPr lvl="0">
              <a:defRPr sz="1800">
                <a:solidFill>
                  <a:srgbClr val="000000"/>
                </a:solidFill>
              </a:defRPr>
            </a:pPr>
            <a:r>
              <a:rPr sz="4000">
                <a:solidFill>
                  <a:srgbClr val="7B9899"/>
                </a:solidFill>
              </a:rPr>
              <a:t>Highlight on Osteoarthritis</a:t>
            </a:r>
          </a:p>
        </p:txBody>
      </p:sp>
      <p:sp>
        <p:nvSpPr>
          <p:cNvPr id="497" name="Shape 497"/>
          <p:cNvSpPr>
            <a:spLocks noGrp="1"/>
          </p:cNvSpPr>
          <p:nvPr>
            <p:ph type="body" idx="1"/>
          </p:nvPr>
        </p:nvSpPr>
        <p:spPr>
          <a:xfrm>
            <a:off x="301624" y="1752600"/>
            <a:ext cx="8504240" cy="4572000"/>
          </a:xfrm>
          <a:prstGeom prst="rect">
            <a:avLst/>
          </a:prstGeom>
        </p:spPr>
        <p:txBody>
          <a:bodyPr lIns="0" tIns="0" rIns="0" bIns="0">
            <a:normAutofit lnSpcReduction="10000"/>
          </a:bodyPr>
          <a:lstStyle/>
          <a:p>
            <a:pPr marL="225721" lvl="0" indent="-225721" algn="l" defTabSz="850391">
              <a:lnSpc>
                <a:spcPct val="90000"/>
              </a:lnSpc>
              <a:spcBef>
                <a:spcPts val="400"/>
              </a:spcBef>
              <a:buFont typeface="Wingdings"/>
              <a:buChar char="❖"/>
              <a:defRPr sz="1800"/>
            </a:pPr>
            <a:endParaRPr sz="2200">
              <a:latin typeface="Footlight MT Light"/>
              <a:ea typeface="Footlight MT Light"/>
              <a:cs typeface="Footlight MT Light"/>
              <a:sym typeface="Footlight MT Light"/>
            </a:endParaRPr>
          </a:p>
          <a:p>
            <a:pPr marL="449583" lvl="0" indent="-449583" algn="l" defTabSz="850391">
              <a:lnSpc>
                <a:spcPct val="90000"/>
              </a:lnSpc>
              <a:spcBef>
                <a:spcPts val="400"/>
              </a:spcBef>
              <a:buFont typeface="Wingdings"/>
              <a:buChar char="❖"/>
              <a:defRPr sz="1800"/>
            </a:pPr>
            <a:r>
              <a:rPr sz="2200">
                <a:latin typeface="Footlight MT Light"/>
                <a:ea typeface="Footlight MT Light"/>
                <a:cs typeface="Footlight MT Light"/>
                <a:sym typeface="Footlight MT Light"/>
              </a:rPr>
              <a:t>Degenerative disorder of the articular cartilage associated with hypertropic bone changes.</a:t>
            </a:r>
          </a:p>
          <a:p>
            <a:pPr marL="225721" lvl="0" indent="-225721" algn="l" defTabSz="850391">
              <a:lnSpc>
                <a:spcPct val="90000"/>
              </a:lnSpc>
              <a:spcBef>
                <a:spcPts val="400"/>
              </a:spcBef>
              <a:buFont typeface="Wingdings"/>
              <a:buChar char="❖"/>
              <a:defRPr sz="1800"/>
            </a:pPr>
            <a:endParaRPr sz="2200">
              <a:latin typeface="Footlight MT Light"/>
              <a:ea typeface="Footlight MT Light"/>
              <a:cs typeface="Footlight MT Light"/>
              <a:sym typeface="Footlight MT Light"/>
            </a:endParaRPr>
          </a:p>
          <a:p>
            <a:pPr marL="178346" lvl="0" indent="-178346" algn="l" defTabSz="850391">
              <a:lnSpc>
                <a:spcPct val="90000"/>
              </a:lnSpc>
              <a:spcBef>
                <a:spcPts val="400"/>
              </a:spcBef>
              <a:buFont typeface="Wingdings"/>
              <a:buChar char="❖"/>
              <a:defRPr sz="1800"/>
            </a:pPr>
            <a:r>
              <a:rPr sz="1600"/>
              <a:t>Osteoarthritis (OA) is the most common joint disorder in the United States. Among adults 60 years of age or older the prevalence of symptomatic knee OA is approximately 10% in men and 13% in women </a:t>
            </a:r>
            <a:r>
              <a:rPr sz="2200">
                <a:latin typeface="Footlight MT Light"/>
                <a:ea typeface="Footlight MT Light"/>
                <a:cs typeface="Footlight MT Light"/>
                <a:sym typeface="Footlight MT Light"/>
              </a:rPr>
              <a:t>.</a:t>
            </a:r>
            <a:r>
              <a:rPr sz="1600"/>
              <a:t> </a:t>
            </a:r>
            <a:r>
              <a:rPr sz="1400">
                <a:solidFill>
                  <a:srgbClr val="C00000"/>
                </a:solidFill>
                <a:latin typeface="Footlight MT Light"/>
                <a:ea typeface="Footlight MT Light"/>
                <a:cs typeface="Footlight MT Light"/>
                <a:sym typeface="Footlight MT Light"/>
              </a:rPr>
              <a:t>[11]</a:t>
            </a:r>
            <a:endParaRPr sz="2200">
              <a:latin typeface="Footlight MT Light"/>
              <a:ea typeface="Footlight MT Light"/>
              <a:cs typeface="Footlight MT Light"/>
              <a:sym typeface="Footlight MT Light"/>
            </a:endParaRPr>
          </a:p>
          <a:p>
            <a:pPr marL="253936" lvl="0" indent="-253936" algn="l" defTabSz="850391">
              <a:lnSpc>
                <a:spcPct val="90000"/>
              </a:lnSpc>
              <a:spcBef>
                <a:spcPts val="500"/>
              </a:spcBef>
              <a:buSzTx/>
              <a:buNone/>
              <a:defRPr sz="1800"/>
            </a:pPr>
            <a:endParaRPr sz="2200">
              <a:latin typeface="Footlight MT Light"/>
              <a:ea typeface="Footlight MT Light"/>
              <a:cs typeface="Footlight MT Light"/>
              <a:sym typeface="Footlight MT Light"/>
            </a:endParaRPr>
          </a:p>
          <a:p>
            <a:pPr marL="449583" lvl="0" indent="-449583" algn="l" defTabSz="850391">
              <a:lnSpc>
                <a:spcPct val="90000"/>
              </a:lnSpc>
              <a:spcBef>
                <a:spcPts val="400"/>
              </a:spcBef>
              <a:buFont typeface="Wingdings"/>
              <a:buChar char="❖"/>
              <a:defRPr sz="1800"/>
            </a:pPr>
            <a:r>
              <a:rPr sz="2200">
                <a:latin typeface="Footlight MT Light"/>
                <a:ea typeface="Footlight MT Light"/>
                <a:cs typeface="Footlight MT Light"/>
                <a:sym typeface="Footlight MT Light"/>
              </a:rPr>
              <a:t>It is divided into:</a:t>
            </a:r>
          </a:p>
          <a:p>
            <a:pPr marL="449583" lvl="0" indent="-449583" algn="l" defTabSz="850391">
              <a:lnSpc>
                <a:spcPct val="90000"/>
              </a:lnSpc>
              <a:spcBef>
                <a:spcPts val="400"/>
              </a:spcBef>
              <a:buFont typeface="Wingdings"/>
              <a:buChar char="❖"/>
              <a:defRPr sz="1800"/>
            </a:pPr>
            <a:r>
              <a:rPr sz="2200">
                <a:solidFill>
                  <a:srgbClr val="00B050"/>
                </a:solidFill>
                <a:latin typeface="Footlight MT Light"/>
                <a:ea typeface="Footlight MT Light"/>
                <a:cs typeface="Footlight MT Light"/>
                <a:sym typeface="Footlight MT Light"/>
              </a:rPr>
              <a:t>Primary.</a:t>
            </a:r>
            <a:endParaRPr sz="2200">
              <a:solidFill>
                <a:srgbClr val="646B86"/>
              </a:solidFill>
              <a:latin typeface="Footlight MT Light"/>
              <a:ea typeface="Footlight MT Light"/>
              <a:cs typeface="Footlight MT Light"/>
              <a:sym typeface="Footlight MT Light"/>
            </a:endParaRPr>
          </a:p>
          <a:p>
            <a:pPr marL="449583" lvl="0" indent="-449583" algn="l" defTabSz="850391">
              <a:lnSpc>
                <a:spcPct val="90000"/>
              </a:lnSpc>
              <a:spcBef>
                <a:spcPts val="400"/>
              </a:spcBef>
              <a:buFont typeface="Wingdings"/>
              <a:buChar char="❖"/>
              <a:defRPr sz="1800"/>
            </a:pPr>
            <a:r>
              <a:rPr sz="2200">
                <a:solidFill>
                  <a:srgbClr val="00B050"/>
                </a:solidFill>
                <a:latin typeface="Footlight MT Light"/>
                <a:ea typeface="Footlight MT Light"/>
                <a:cs typeface="Footlight MT Light"/>
                <a:sym typeface="Footlight MT Light"/>
              </a:rPr>
              <a:t>Secondary: </a:t>
            </a:r>
            <a:r>
              <a:rPr sz="2200">
                <a:solidFill>
                  <a:srgbClr val="646B86"/>
                </a:solidFill>
                <a:latin typeface="Footlight MT Light"/>
                <a:ea typeface="Footlight MT Light"/>
                <a:cs typeface="Footlight MT Light"/>
                <a:sym typeface="Footlight MT Light"/>
              </a:rPr>
              <a:t>trauma, congenital joint abnormalities, metabolic defects (eg, hemochromatosis, Wilson disease), infections (causing postinfectious arthritis), endocrine and neuropathic diseases, and disorders that alter the normal structure and function of hyaline cartilage (eg, RA, gout, chondrocalcinosis).</a:t>
            </a:r>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499" name="Shape 499"/>
          <p:cNvSpPr>
            <a:spLocks noGrp="1"/>
          </p:cNvSpPr>
          <p:nvPr>
            <p:ph type="title"/>
          </p:nvPr>
        </p:nvSpPr>
        <p:spPr>
          <a:xfrm>
            <a:off x="301625" y="228600"/>
            <a:ext cx="8534400" cy="758825"/>
          </a:xfrm>
          <a:prstGeom prst="rect">
            <a:avLst/>
          </a:prstGeom>
        </p:spPr>
        <p:txBody>
          <a:bodyPr lIns="0" tIns="0" rIns="0" bIns="0">
            <a:normAutofit/>
          </a:bodyPr>
          <a:lstStyle/>
          <a:p>
            <a:pPr lvl="0"/>
            <a:endParaRPr/>
          </a:p>
        </p:txBody>
      </p:sp>
      <p:pic>
        <p:nvPicPr>
          <p:cNvPr id="500" name="image19.png"/>
          <p:cNvPicPr/>
          <p:nvPr/>
        </p:nvPicPr>
        <p:blipFill>
          <a:blip r:embed="rId2">
            <a:extLst/>
          </a:blip>
          <a:stretch>
            <a:fillRect/>
          </a:stretch>
        </p:blipFill>
        <p:spPr>
          <a:xfrm>
            <a:off x="228600" y="228600"/>
            <a:ext cx="8686800" cy="6096000"/>
          </a:xfrm>
          <a:prstGeom prst="rect">
            <a:avLst/>
          </a:prstGeom>
          <a:ln w="12700">
            <a:miter lim="400000"/>
          </a:ln>
        </p:spPr>
      </p:pic>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502" name="Shape 502"/>
          <p:cNvSpPr>
            <a:spLocks noGrp="1"/>
          </p:cNvSpPr>
          <p:nvPr>
            <p:ph type="title"/>
          </p:nvPr>
        </p:nvSpPr>
        <p:spPr>
          <a:xfrm>
            <a:off x="301625" y="228600"/>
            <a:ext cx="8534400" cy="758825"/>
          </a:xfrm>
          <a:prstGeom prst="rect">
            <a:avLst/>
          </a:prstGeom>
        </p:spPr>
        <p:txBody>
          <a:bodyPr lIns="0" tIns="0" rIns="0" bIns="0">
            <a:normAutofit/>
          </a:bodyPr>
          <a:lstStyle/>
          <a:p>
            <a:pPr lvl="0"/>
            <a:endParaRPr/>
          </a:p>
        </p:txBody>
      </p:sp>
      <p:sp>
        <p:nvSpPr>
          <p:cNvPr id="503" name="Shape 503"/>
          <p:cNvSpPr/>
          <p:nvPr/>
        </p:nvSpPr>
        <p:spPr>
          <a:xfrm>
            <a:off x="307973" y="6037719"/>
            <a:ext cx="8721894" cy="639987"/>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lgn="ctr" defTabSz="457200">
              <a:defRPr sz="1900">
                <a:latin typeface="Times New Roman"/>
                <a:ea typeface="Times New Roman"/>
                <a:cs typeface="Times New Roman"/>
                <a:sym typeface="Times New Roman"/>
              </a:defRPr>
            </a:lvl1pPr>
          </a:lstStyle>
          <a:p>
            <a:pPr lvl="0">
              <a:defRPr sz="1800"/>
            </a:pPr>
            <a:r>
              <a:rPr sz="1900"/>
              <a:t>Incidence of OA of the hand, hip, and knee in members of the Fallon Community Health Plan, 1991-1992, by age and sex.</a:t>
            </a:r>
          </a:p>
        </p:txBody>
      </p:sp>
      <p:pic>
        <p:nvPicPr>
          <p:cNvPr id="504" name="image25.jpeg"/>
          <p:cNvPicPr/>
          <p:nvPr/>
        </p:nvPicPr>
        <p:blipFill>
          <a:blip r:embed="rId2">
            <a:extLst/>
          </a:blip>
          <a:stretch>
            <a:fillRect/>
          </a:stretch>
        </p:blipFill>
        <p:spPr>
          <a:xfrm>
            <a:off x="1935777" y="208633"/>
            <a:ext cx="5272446" cy="5801199"/>
          </a:xfrm>
          <a:prstGeom prst="rect">
            <a:avLst/>
          </a:prstGeom>
          <a:ln w="12700">
            <a:miter lim="400000"/>
          </a:ln>
        </p:spPr>
      </p:pic>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506" name="Shape 506"/>
          <p:cNvSpPr>
            <a:spLocks noGrp="1"/>
          </p:cNvSpPr>
          <p:nvPr>
            <p:ph type="title"/>
          </p:nvPr>
        </p:nvSpPr>
        <p:spPr>
          <a:xfrm>
            <a:off x="301625" y="228600"/>
            <a:ext cx="8534400" cy="758825"/>
          </a:xfrm>
          <a:prstGeom prst="rect">
            <a:avLst/>
          </a:prstGeom>
        </p:spPr>
        <p:txBody>
          <a:bodyPr lIns="0" tIns="0" rIns="0" bIns="0">
            <a:normAutofit/>
          </a:bodyPr>
          <a:lstStyle>
            <a:lvl1pPr>
              <a:defRPr sz="4000">
                <a:latin typeface="Monotype Corsiva"/>
                <a:ea typeface="Monotype Corsiva"/>
                <a:cs typeface="Monotype Corsiva"/>
                <a:sym typeface="Monotype Corsiva"/>
              </a:defRPr>
            </a:lvl1pPr>
          </a:lstStyle>
          <a:p>
            <a:pPr lvl="0">
              <a:defRPr sz="1800">
                <a:solidFill>
                  <a:srgbClr val="000000"/>
                </a:solidFill>
              </a:defRPr>
            </a:pPr>
            <a:r>
              <a:rPr sz="4000">
                <a:solidFill>
                  <a:srgbClr val="7B9899"/>
                </a:solidFill>
              </a:rPr>
              <a:t>Highlight on Osteoarthritis</a:t>
            </a:r>
          </a:p>
        </p:txBody>
      </p:sp>
      <p:sp>
        <p:nvSpPr>
          <p:cNvPr id="507" name="Shape 507"/>
          <p:cNvSpPr>
            <a:spLocks noGrp="1"/>
          </p:cNvSpPr>
          <p:nvPr>
            <p:ph type="body" idx="1"/>
          </p:nvPr>
        </p:nvSpPr>
        <p:spPr>
          <a:xfrm>
            <a:off x="301624" y="1527175"/>
            <a:ext cx="8504240" cy="4572000"/>
          </a:xfrm>
          <a:prstGeom prst="rect">
            <a:avLst/>
          </a:prstGeom>
        </p:spPr>
        <p:txBody>
          <a:bodyPr lIns="0" tIns="0" rIns="0" bIns="0">
            <a:normAutofit/>
          </a:bodyPr>
          <a:lstStyle/>
          <a:p>
            <a:pPr marL="1818271" lvl="0" indent="-1818271" algn="l">
              <a:lnSpc>
                <a:spcPct val="90000"/>
              </a:lnSpc>
              <a:spcBef>
                <a:spcPts val="700"/>
              </a:spcBef>
              <a:buFont typeface="Wingdings"/>
              <a:buChar char="❖"/>
              <a:defRPr sz="1800"/>
            </a:pPr>
            <a:r>
              <a:rPr sz="3200">
                <a:latin typeface="Monotype Corsiva"/>
                <a:ea typeface="Monotype Corsiva"/>
                <a:cs typeface="Monotype Corsiva"/>
                <a:sym typeface="Monotype Corsiva"/>
              </a:rPr>
              <a:t>Risk Factors: </a:t>
            </a:r>
            <a:endParaRPr sz="1600">
              <a:solidFill>
                <a:srgbClr val="C00000"/>
              </a:solidFill>
              <a:latin typeface="Footlight MT Light"/>
              <a:ea typeface="Footlight MT Light"/>
              <a:cs typeface="Footlight MT Light"/>
              <a:sym typeface="Footlight MT Light"/>
            </a:endParaRPr>
          </a:p>
          <a:p>
            <a:pPr marL="575313" lvl="0" indent="-575313" algn="l">
              <a:lnSpc>
                <a:spcPct val="90000"/>
              </a:lnSpc>
              <a:spcBef>
                <a:spcPts val="500"/>
              </a:spcBef>
              <a:buFont typeface="Wingdings"/>
              <a:buChar char="❖"/>
              <a:defRPr sz="1800"/>
            </a:pPr>
            <a:r>
              <a:rPr sz="2400">
                <a:solidFill>
                  <a:srgbClr val="777599"/>
                </a:solidFill>
                <a:latin typeface="Footlight MT Light"/>
                <a:ea typeface="Footlight MT Light"/>
                <a:cs typeface="Footlight MT Light"/>
                <a:sym typeface="Footlight MT Light"/>
              </a:rPr>
              <a:t>Age: Incidence of OA increase as you age “wear and tear”.</a:t>
            </a:r>
          </a:p>
          <a:p>
            <a:pPr marL="575313" lvl="0" indent="-575313" algn="l">
              <a:lnSpc>
                <a:spcPct val="90000"/>
              </a:lnSpc>
              <a:spcBef>
                <a:spcPts val="500"/>
              </a:spcBef>
              <a:buFont typeface="Wingdings"/>
              <a:buChar char="❖"/>
              <a:defRPr sz="1800"/>
            </a:pPr>
            <a:r>
              <a:rPr sz="2400">
                <a:solidFill>
                  <a:srgbClr val="777599"/>
                </a:solidFill>
                <a:latin typeface="Footlight MT Light"/>
                <a:ea typeface="Footlight MT Light"/>
                <a:cs typeface="Footlight MT Light"/>
                <a:sym typeface="Footlight MT Light"/>
              </a:rPr>
              <a:t>Obesity.</a:t>
            </a:r>
          </a:p>
          <a:p>
            <a:pPr marL="575313" lvl="0" indent="-575313" algn="l">
              <a:lnSpc>
                <a:spcPct val="90000"/>
              </a:lnSpc>
              <a:spcBef>
                <a:spcPts val="500"/>
              </a:spcBef>
              <a:buFont typeface="Wingdings"/>
              <a:buChar char="❖"/>
              <a:defRPr sz="1800"/>
            </a:pPr>
            <a:r>
              <a:rPr sz="2400">
                <a:solidFill>
                  <a:srgbClr val="777599"/>
                </a:solidFill>
                <a:latin typeface="Footlight MT Light"/>
                <a:ea typeface="Footlight MT Light"/>
                <a:cs typeface="Footlight MT Light"/>
                <a:sym typeface="Footlight MT Light"/>
              </a:rPr>
              <a:t>Genetics or heredity.</a:t>
            </a:r>
          </a:p>
          <a:p>
            <a:pPr marL="575313" lvl="0" indent="-575313" algn="l">
              <a:lnSpc>
                <a:spcPct val="90000"/>
              </a:lnSpc>
              <a:spcBef>
                <a:spcPts val="500"/>
              </a:spcBef>
              <a:buFont typeface="Wingdings"/>
              <a:buChar char="❖"/>
              <a:defRPr sz="1800"/>
            </a:pPr>
            <a:r>
              <a:rPr sz="2400">
                <a:solidFill>
                  <a:srgbClr val="777599"/>
                </a:solidFill>
                <a:latin typeface="Footlight MT Light"/>
                <a:ea typeface="Footlight MT Light"/>
                <a:cs typeface="Footlight MT Light"/>
                <a:sym typeface="Footlight MT Light"/>
              </a:rPr>
              <a:t>Injury.</a:t>
            </a:r>
          </a:p>
        </p:txBody>
      </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509" name="Shape 509"/>
          <p:cNvSpPr>
            <a:spLocks noGrp="1"/>
          </p:cNvSpPr>
          <p:nvPr>
            <p:ph type="title"/>
          </p:nvPr>
        </p:nvSpPr>
        <p:spPr>
          <a:xfrm>
            <a:off x="301625" y="228600"/>
            <a:ext cx="8534400" cy="758825"/>
          </a:xfrm>
          <a:prstGeom prst="rect">
            <a:avLst/>
          </a:prstGeom>
        </p:spPr>
        <p:txBody>
          <a:bodyPr lIns="0" tIns="0" rIns="0" bIns="0">
            <a:normAutofit/>
          </a:bodyPr>
          <a:lstStyle>
            <a:lvl1pPr>
              <a:defRPr sz="4800">
                <a:latin typeface="Monotype Corsiva"/>
                <a:ea typeface="Monotype Corsiva"/>
                <a:cs typeface="Monotype Corsiva"/>
                <a:sym typeface="Monotype Corsiva"/>
              </a:defRPr>
            </a:lvl1pPr>
          </a:lstStyle>
          <a:p>
            <a:pPr lvl="0">
              <a:defRPr sz="1800">
                <a:solidFill>
                  <a:srgbClr val="000000"/>
                </a:solidFill>
              </a:defRPr>
            </a:pPr>
            <a:r>
              <a:rPr sz="4800">
                <a:solidFill>
                  <a:srgbClr val="7B9899"/>
                </a:solidFill>
              </a:rPr>
              <a:t>History</a:t>
            </a:r>
          </a:p>
        </p:txBody>
      </p:sp>
      <p:sp>
        <p:nvSpPr>
          <p:cNvPr id="510" name="Shape 510"/>
          <p:cNvSpPr>
            <a:spLocks noGrp="1"/>
          </p:cNvSpPr>
          <p:nvPr>
            <p:ph type="body" idx="1"/>
          </p:nvPr>
        </p:nvSpPr>
        <p:spPr>
          <a:xfrm>
            <a:off x="301624" y="1905000"/>
            <a:ext cx="8504240" cy="4572000"/>
          </a:xfrm>
          <a:prstGeom prst="rect">
            <a:avLst/>
          </a:prstGeom>
        </p:spPr>
        <p:txBody>
          <a:bodyPr lIns="0" tIns="0" rIns="0" bIns="0">
            <a:normAutofit/>
          </a:bodyPr>
          <a:lstStyle/>
          <a:p>
            <a:pPr marL="1065837" lvl="0" indent="-1065837" algn="l">
              <a:lnSpc>
                <a:spcPct val="90000"/>
              </a:lnSpc>
              <a:buFont typeface="Wingdings"/>
              <a:buChar char="❖"/>
              <a:defRPr sz="1800"/>
            </a:pPr>
            <a:r>
              <a:rPr sz="2800">
                <a:latin typeface="Footlight MT Light"/>
                <a:ea typeface="Footlight MT Light"/>
                <a:cs typeface="Footlight MT Light"/>
                <a:sym typeface="Footlight MT Light"/>
              </a:rPr>
              <a:t>Pain and functional restriction.</a:t>
            </a:r>
          </a:p>
          <a:p>
            <a:pPr marL="1065837" lvl="0" indent="-1065837" algn="l">
              <a:lnSpc>
                <a:spcPct val="90000"/>
              </a:lnSpc>
              <a:buFont typeface="Wingdings"/>
              <a:buChar char="❖"/>
              <a:defRPr sz="1800"/>
            </a:pPr>
            <a:r>
              <a:rPr sz="2800">
                <a:latin typeface="Footlight MT Light"/>
                <a:ea typeface="Footlight MT Light"/>
                <a:cs typeface="Footlight MT Light"/>
                <a:sym typeface="Footlight MT Light"/>
              </a:rPr>
              <a:t>Pain worsened by movement and relieved by rest.</a:t>
            </a:r>
          </a:p>
          <a:p>
            <a:pPr marL="1065837" lvl="0" indent="-1065837" algn="l">
              <a:lnSpc>
                <a:spcPct val="90000"/>
              </a:lnSpc>
              <a:buFont typeface="Wingdings"/>
              <a:buChar char="❖"/>
              <a:defRPr sz="1800"/>
            </a:pPr>
            <a:r>
              <a:rPr sz="2800">
                <a:latin typeface="Footlight MT Light"/>
                <a:ea typeface="Footlight MT Light"/>
                <a:cs typeface="Footlight MT Light"/>
                <a:sym typeface="Footlight MT Light"/>
              </a:rPr>
              <a:t>Morning stiffness less than </a:t>
            </a:r>
            <a:r>
              <a:rPr sz="2800">
                <a:solidFill>
                  <a:srgbClr val="C00000"/>
                </a:solidFill>
                <a:latin typeface="Footlight MT Light"/>
                <a:ea typeface="Footlight MT Light"/>
                <a:cs typeface="Footlight MT Light"/>
                <a:sym typeface="Footlight MT Light"/>
              </a:rPr>
              <a:t>30</a:t>
            </a:r>
            <a:r>
              <a:rPr sz="2800">
                <a:latin typeface="Footlight MT Light"/>
                <a:ea typeface="Footlight MT Light"/>
                <a:cs typeface="Footlight MT Light"/>
                <a:sym typeface="Footlight MT Light"/>
              </a:rPr>
              <a:t> mins.</a:t>
            </a:r>
          </a:p>
          <a:p>
            <a:pPr marL="1065837" lvl="0" indent="-1065837" algn="l">
              <a:lnSpc>
                <a:spcPct val="90000"/>
              </a:lnSpc>
              <a:buFont typeface="Wingdings"/>
              <a:buChar char="❖"/>
              <a:defRPr sz="1800"/>
            </a:pPr>
            <a:r>
              <a:rPr sz="2800">
                <a:latin typeface="Footlight MT Light"/>
                <a:ea typeface="Footlight MT Light"/>
                <a:cs typeface="Footlight MT Light"/>
                <a:sym typeface="Footlight MT Light"/>
              </a:rPr>
              <a:t>Insidious onset of symptoms over months or years.</a:t>
            </a:r>
          </a:p>
          <a:p>
            <a:pPr marL="1065837" lvl="0" indent="-1065837" algn="l">
              <a:lnSpc>
                <a:spcPct val="90000"/>
              </a:lnSpc>
              <a:buFont typeface="Wingdings"/>
              <a:buChar char="❖"/>
              <a:defRPr sz="1800"/>
            </a:pPr>
            <a:r>
              <a:rPr sz="2800">
                <a:latin typeface="Footlight MT Light"/>
                <a:ea typeface="Footlight MT Light"/>
                <a:cs typeface="Footlight MT Light"/>
                <a:sym typeface="Footlight MT Light"/>
              </a:rPr>
              <a:t>Usually only one joint ( </a:t>
            </a:r>
            <a:r>
              <a:rPr sz="2800">
                <a:solidFill>
                  <a:srgbClr val="C00000"/>
                </a:solidFill>
                <a:latin typeface="Footlight MT Light"/>
                <a:ea typeface="Footlight MT Light"/>
                <a:cs typeface="Footlight MT Light"/>
                <a:sym typeface="Footlight MT Light"/>
              </a:rPr>
              <a:t>Monoarthritis</a:t>
            </a:r>
            <a:r>
              <a:rPr sz="2800">
                <a:latin typeface="Footlight MT Light"/>
                <a:ea typeface="Footlight MT Light"/>
                <a:cs typeface="Footlight MT Light"/>
                <a:sym typeface="Footlight MT Light"/>
              </a:rPr>
              <a:t> ) .</a:t>
            </a:r>
          </a:p>
          <a:p>
            <a:pPr marL="1065837" lvl="0" indent="-1065837" algn="l">
              <a:lnSpc>
                <a:spcPct val="90000"/>
              </a:lnSpc>
              <a:buFont typeface="Wingdings"/>
              <a:buChar char="❖"/>
              <a:defRPr sz="1800"/>
            </a:pPr>
            <a:r>
              <a:rPr sz="2800">
                <a:latin typeface="Footlight MT Light"/>
                <a:ea typeface="Footlight MT Light"/>
                <a:cs typeface="Footlight MT Light"/>
                <a:sym typeface="Footlight MT Light"/>
              </a:rPr>
              <a:t>Patient limiting their activities of daily living because of pain and stiffness.</a:t>
            </a:r>
          </a:p>
        </p:txBody>
      </p: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512" name="Shape 512"/>
          <p:cNvSpPr>
            <a:spLocks noGrp="1"/>
          </p:cNvSpPr>
          <p:nvPr>
            <p:ph type="title"/>
          </p:nvPr>
        </p:nvSpPr>
        <p:spPr>
          <a:xfrm>
            <a:off x="301625" y="228600"/>
            <a:ext cx="8534400" cy="758825"/>
          </a:xfrm>
          <a:prstGeom prst="rect">
            <a:avLst/>
          </a:prstGeom>
        </p:spPr>
        <p:txBody>
          <a:bodyPr lIns="0" tIns="0" rIns="0" bIns="0">
            <a:normAutofit/>
          </a:bodyPr>
          <a:lstStyle>
            <a:lvl1pPr>
              <a:defRPr sz="4000">
                <a:latin typeface="Monotype Corsiva"/>
                <a:ea typeface="Monotype Corsiva"/>
                <a:cs typeface="Monotype Corsiva"/>
                <a:sym typeface="Monotype Corsiva"/>
              </a:defRPr>
            </a:lvl1pPr>
          </a:lstStyle>
          <a:p>
            <a:pPr lvl="0">
              <a:defRPr sz="1800">
                <a:solidFill>
                  <a:srgbClr val="000000"/>
                </a:solidFill>
              </a:defRPr>
            </a:pPr>
            <a:r>
              <a:rPr sz="4000">
                <a:solidFill>
                  <a:srgbClr val="7B9899"/>
                </a:solidFill>
              </a:rPr>
              <a:t>Physical Examination</a:t>
            </a:r>
          </a:p>
        </p:txBody>
      </p:sp>
      <p:sp>
        <p:nvSpPr>
          <p:cNvPr id="513" name="Shape 513"/>
          <p:cNvSpPr>
            <a:spLocks noGrp="1"/>
          </p:cNvSpPr>
          <p:nvPr>
            <p:ph type="body" idx="1"/>
          </p:nvPr>
        </p:nvSpPr>
        <p:spPr>
          <a:xfrm>
            <a:off x="301624" y="2438400"/>
            <a:ext cx="8504240" cy="4572000"/>
          </a:xfrm>
          <a:prstGeom prst="rect">
            <a:avLst/>
          </a:prstGeom>
        </p:spPr>
        <p:txBody>
          <a:bodyPr lIns="0" tIns="0" rIns="0" bIns="0">
            <a:normAutofit/>
          </a:bodyPr>
          <a:lstStyle/>
          <a:p>
            <a:pPr marL="1065837" lvl="0" indent="-1065837" algn="l">
              <a:lnSpc>
                <a:spcPct val="90000"/>
              </a:lnSpc>
              <a:buFont typeface="Wingdings"/>
              <a:buChar char="❖"/>
              <a:defRPr sz="1800"/>
            </a:pPr>
            <a:r>
              <a:rPr sz="2800">
                <a:latin typeface="Footlight MT Light"/>
                <a:ea typeface="Footlight MT Light"/>
                <a:cs typeface="Footlight MT Light"/>
                <a:sym typeface="Footlight MT Light"/>
              </a:rPr>
              <a:t>Bony swellings and deformity around joint margins.</a:t>
            </a:r>
          </a:p>
          <a:p>
            <a:pPr marL="1065837" lvl="0" indent="-1065837" algn="l">
              <a:lnSpc>
                <a:spcPct val="90000"/>
              </a:lnSpc>
              <a:buFont typeface="Wingdings"/>
              <a:buChar char="❖"/>
              <a:defRPr sz="1800"/>
            </a:pPr>
            <a:r>
              <a:rPr sz="2800">
                <a:latin typeface="Footlight MT Light"/>
                <a:ea typeface="Footlight MT Light"/>
                <a:cs typeface="Footlight MT Light"/>
                <a:sym typeface="Footlight MT Light"/>
              </a:rPr>
              <a:t>Joint-line tenderness.</a:t>
            </a:r>
          </a:p>
          <a:p>
            <a:pPr marL="1065837" lvl="0" indent="-1065837" algn="l">
              <a:lnSpc>
                <a:spcPct val="90000"/>
              </a:lnSpc>
              <a:buFont typeface="Wingdings"/>
              <a:buChar char="❖"/>
              <a:defRPr sz="1800"/>
            </a:pPr>
            <a:r>
              <a:rPr sz="2800">
                <a:latin typeface="Footlight MT Light"/>
                <a:ea typeface="Footlight MT Light"/>
                <a:cs typeface="Footlight MT Light"/>
                <a:sym typeface="Footlight MT Light"/>
              </a:rPr>
              <a:t>Restricted range of movement.</a:t>
            </a:r>
          </a:p>
          <a:p>
            <a:pPr marL="1065837" lvl="0" indent="-1065837" algn="l">
              <a:lnSpc>
                <a:spcPct val="90000"/>
              </a:lnSpc>
              <a:buFont typeface="Wingdings"/>
              <a:buChar char="❖"/>
              <a:defRPr sz="1800"/>
            </a:pPr>
            <a:r>
              <a:rPr sz="2800">
                <a:latin typeface="Footlight MT Light"/>
                <a:ea typeface="Footlight MT Light"/>
                <a:cs typeface="Footlight MT Light"/>
                <a:sym typeface="Footlight MT Light"/>
              </a:rPr>
              <a:t>Palpable coarse crepitus.</a:t>
            </a:r>
          </a:p>
        </p:txBody>
      </p:sp>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pic>
        <p:nvPicPr>
          <p:cNvPr id="515" name="image26.jpeg" descr="osteo "/>
          <p:cNvPicPr/>
          <p:nvPr/>
        </p:nvPicPr>
        <p:blipFill>
          <a:blip r:embed="rId2">
            <a:extLst/>
          </a:blip>
          <a:stretch>
            <a:fillRect/>
          </a:stretch>
        </p:blipFill>
        <p:spPr>
          <a:xfrm>
            <a:off x="2414594" y="853438"/>
            <a:ext cx="4038603" cy="4191004"/>
          </a:xfrm>
          <a:prstGeom prst="rect">
            <a:avLst/>
          </a:prstGeom>
          <a:ln w="12700">
            <a:miter lim="400000"/>
          </a:ln>
        </p:spPr>
      </p:pic>
      <p:sp>
        <p:nvSpPr>
          <p:cNvPr id="516" name="Shape 516"/>
          <p:cNvSpPr/>
          <p:nvPr/>
        </p:nvSpPr>
        <p:spPr>
          <a:xfrm>
            <a:off x="3202687" y="5480049"/>
            <a:ext cx="2453562" cy="472437"/>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2800">
                <a:latin typeface="Footlight MT Light"/>
                <a:ea typeface="Footlight MT Light"/>
                <a:cs typeface="Footlight MT Light"/>
                <a:sym typeface="Footlight MT Light"/>
              </a:defRPr>
            </a:lvl1pPr>
          </a:lstStyle>
          <a:p>
            <a:pPr lvl="0">
              <a:defRPr sz="1800"/>
            </a:pPr>
            <a:r>
              <a:rPr sz="2800"/>
              <a:t>Heberden nodes</a:t>
            </a:r>
          </a:p>
        </p:txBody>
      </p:sp>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518" name="Shape 518"/>
          <p:cNvSpPr>
            <a:spLocks noGrp="1"/>
          </p:cNvSpPr>
          <p:nvPr>
            <p:ph type="title"/>
          </p:nvPr>
        </p:nvSpPr>
        <p:spPr>
          <a:xfrm>
            <a:off x="301625" y="228600"/>
            <a:ext cx="8534400" cy="758825"/>
          </a:xfrm>
          <a:prstGeom prst="rect">
            <a:avLst/>
          </a:prstGeom>
        </p:spPr>
        <p:txBody>
          <a:bodyPr lIns="0" tIns="0" rIns="0" bIns="0">
            <a:normAutofit/>
          </a:bodyPr>
          <a:lstStyle>
            <a:lvl1pPr>
              <a:defRPr sz="4800">
                <a:latin typeface="Monotype Corsiva"/>
                <a:ea typeface="Monotype Corsiva"/>
                <a:cs typeface="Monotype Corsiva"/>
                <a:sym typeface="Monotype Corsiva"/>
              </a:defRPr>
            </a:lvl1pPr>
          </a:lstStyle>
          <a:p>
            <a:pPr lvl="0">
              <a:defRPr sz="1800">
                <a:solidFill>
                  <a:srgbClr val="000000"/>
                </a:solidFill>
              </a:defRPr>
            </a:pPr>
            <a:r>
              <a:rPr sz="4800">
                <a:solidFill>
                  <a:srgbClr val="7B9899"/>
                </a:solidFill>
              </a:rPr>
              <a:t>Diagnosis</a:t>
            </a:r>
          </a:p>
        </p:txBody>
      </p:sp>
      <p:sp>
        <p:nvSpPr>
          <p:cNvPr id="519" name="Shape 519"/>
          <p:cNvSpPr>
            <a:spLocks noGrp="1"/>
          </p:cNvSpPr>
          <p:nvPr>
            <p:ph type="body" idx="1"/>
          </p:nvPr>
        </p:nvSpPr>
        <p:spPr>
          <a:xfrm>
            <a:off x="301624" y="2514600"/>
            <a:ext cx="8504240" cy="3584575"/>
          </a:xfrm>
          <a:prstGeom prst="rect">
            <a:avLst/>
          </a:prstGeom>
        </p:spPr>
        <p:txBody>
          <a:bodyPr lIns="0" tIns="0" rIns="0" bIns="0">
            <a:normAutofit/>
          </a:bodyPr>
          <a:lstStyle/>
          <a:p>
            <a:pPr marL="323612" lvl="0" indent="-323612" algn="l">
              <a:lnSpc>
                <a:spcPct val="90000"/>
              </a:lnSpc>
              <a:spcBef>
                <a:spcPts val="800"/>
              </a:spcBef>
              <a:buFont typeface="Wingdings"/>
              <a:buChar char="❖"/>
              <a:defRPr sz="1800"/>
            </a:pPr>
            <a:r>
              <a:t>Osteoarthritis is typically diagnosed on the basis of clinical and radiographic evidence.</a:t>
            </a:r>
            <a:r>
              <a:rPr sz="1100" baseline="31999">
                <a:solidFill>
                  <a:srgbClr val="004276"/>
                </a:solidFill>
              </a:rPr>
              <a:t> </a:t>
            </a:r>
            <a:r>
              <a:t>No specific laboratory abnormalities are associated with osteoarthritis.</a:t>
            </a:r>
          </a:p>
        </p:txBody>
      </p:sp>
    </p:spTree>
  </p:cSld>
  <p:clrMapOvr>
    <a:masterClrMapping/>
  </p:clrMapOvr>
  <p:transition spd="med"/>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D16349"/>
      </a:accent1>
      <a:accent2>
        <a:srgbClr val="CCB400"/>
      </a:accent2>
      <a:accent3>
        <a:srgbClr val="8CADAE"/>
      </a:accent3>
      <a:accent4>
        <a:srgbClr val="8C7B70"/>
      </a:accent4>
      <a:accent5>
        <a:srgbClr val="8FB08C"/>
      </a:accent5>
      <a:accent6>
        <a:srgbClr val="D19049"/>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D16349"/>
          </a:solidFill>
          <a:prstDash val="solid"/>
          <a:bevel/>
        </a:ln>
        <a:effectLst>
          <a:outerShdw blurRad="50800" dist="25400" dir="5400000" rotWithShape="0">
            <a:srgbClr val="000000">
              <a:alpha val="45000"/>
            </a:srgbClr>
          </a:outerShdw>
        </a:effectLst>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D16349"/>
          </a:solidFill>
          <a:prstDash val="solid"/>
          <a:bevel/>
        </a:ln>
        <a:effectLst>
          <a:outerShdw blurRad="50800" dist="25400" dir="5400000" rotWithShape="0">
            <a:srgbClr val="000000">
              <a:alpha val="45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D16349"/>
      </a:accent1>
      <a:accent2>
        <a:srgbClr val="CCB400"/>
      </a:accent2>
      <a:accent3>
        <a:srgbClr val="8CADAE"/>
      </a:accent3>
      <a:accent4>
        <a:srgbClr val="8C7B70"/>
      </a:accent4>
      <a:accent5>
        <a:srgbClr val="8FB08C"/>
      </a:accent5>
      <a:accent6>
        <a:srgbClr val="D19049"/>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D16349"/>
          </a:solidFill>
          <a:prstDash val="solid"/>
          <a:bevel/>
        </a:ln>
        <a:effectLst>
          <a:outerShdw blurRad="50800" dist="25400" dir="5400000" rotWithShape="0">
            <a:srgbClr val="000000">
              <a:alpha val="45000"/>
            </a:srgbClr>
          </a:outerShdw>
        </a:effectLst>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D16349"/>
          </a:solidFill>
          <a:prstDash val="solid"/>
          <a:bevel/>
        </a:ln>
        <a:effectLst>
          <a:outerShdw blurRad="50800" dist="25400" dir="5400000" rotWithShape="0">
            <a:srgbClr val="000000">
              <a:alpha val="45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3748</Words>
  <Application>Microsoft Office PowerPoint</Application>
  <PresentationFormat>On-screen Show (4:3)</PresentationFormat>
  <Paragraphs>533</Paragraphs>
  <Slides>106</Slides>
  <Notes>0</Notes>
  <HiddenSlides>0</HiddenSlides>
  <MMClips>1</MMClips>
  <ScaleCrop>false</ScaleCrop>
  <HeadingPairs>
    <vt:vector size="4" baseType="variant">
      <vt:variant>
        <vt:lpstr>Theme</vt:lpstr>
      </vt:variant>
      <vt:variant>
        <vt:i4>1</vt:i4>
      </vt:variant>
      <vt:variant>
        <vt:lpstr>Slide Titles</vt:lpstr>
      </vt:variant>
      <vt:variant>
        <vt:i4>106</vt:i4>
      </vt:variant>
    </vt:vector>
  </HeadingPairs>
  <TitlesOfParts>
    <vt:vector size="107" baseType="lpstr">
      <vt:lpstr>Default</vt:lpstr>
      <vt:lpstr>Approach to patient with Arthritis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Arthropathy and Arthritis</vt:lpstr>
      <vt:lpstr>Facts about Arthritis </vt:lpstr>
      <vt:lpstr> Importance of History</vt:lpstr>
      <vt:lpstr> Importance of History</vt:lpstr>
      <vt:lpstr> Importance of Physical Examination</vt:lpstr>
      <vt:lpstr>Diagnostic Approach to Musculoskeletal Pain</vt:lpstr>
      <vt:lpstr>Symptoms of joint disease</vt:lpstr>
      <vt:lpstr>Continue ..</vt:lpstr>
      <vt:lpstr>Continue ..</vt:lpstr>
      <vt:lpstr>Continue ..</vt:lpstr>
      <vt:lpstr>Continue ..</vt:lpstr>
      <vt:lpstr>Temporal pattern of arthritis </vt:lpstr>
      <vt:lpstr>PowerPoint Presentation</vt:lpstr>
      <vt:lpstr>Temporal Patterns in Polyarthritis</vt:lpstr>
      <vt:lpstr>Symmetry of joint involvement </vt:lpstr>
      <vt:lpstr>PowerPoint Presentation</vt:lpstr>
      <vt:lpstr>Distribution of affected joints </vt:lpstr>
      <vt:lpstr>Extra-articular manifestations </vt:lpstr>
      <vt:lpstr>Ocular signs </vt:lpstr>
      <vt:lpstr>Signs of inflammatory joint disease </vt:lpstr>
      <vt:lpstr>Diagnostic Approach</vt:lpstr>
      <vt:lpstr>PowerPoint Presentation</vt:lpstr>
      <vt:lpstr>PowerPoint Presentation</vt:lpstr>
      <vt:lpstr>PowerPoint Presentation</vt:lpstr>
      <vt:lpstr>PowerPoint Presentation</vt:lpstr>
      <vt:lpstr>Topics</vt:lpstr>
      <vt:lpstr>Septic Arthritis </vt:lpstr>
      <vt:lpstr>PowerPoint Presentation</vt:lpstr>
      <vt:lpstr>Septic Arthritis</vt:lpstr>
      <vt:lpstr>Septic Arthritis </vt:lpstr>
      <vt:lpstr>PowerPoint Presentation</vt:lpstr>
      <vt:lpstr>Continue..</vt:lpstr>
      <vt:lpstr>History continue..</vt:lpstr>
      <vt:lpstr>Septic Arthritis</vt:lpstr>
      <vt:lpstr>Investigations </vt:lpstr>
      <vt:lpstr>Synovial Fluid Analysis</vt:lpstr>
      <vt:lpstr>Investigations continue.. </vt:lpstr>
      <vt:lpstr>Investigations continue.. </vt:lpstr>
      <vt:lpstr>Investigations cont.. </vt:lpstr>
      <vt:lpstr>Treatment and Management </vt:lpstr>
      <vt:lpstr>Treatment and Management cont.. </vt:lpstr>
      <vt:lpstr>Treatment and Management cont.. </vt:lpstr>
      <vt:lpstr>Treatment and Management cont.. </vt:lpstr>
      <vt:lpstr>Rheumatoid Arthritis</vt:lpstr>
      <vt:lpstr>Rheumatoid Arthritis</vt:lpstr>
      <vt:lpstr> Rheumatoid Arthritis</vt:lpstr>
      <vt:lpstr>PowerPoint Presentation</vt:lpstr>
      <vt:lpstr>Criteria of Diagnosis</vt:lpstr>
      <vt:lpstr>PowerPoint Presentation</vt:lpstr>
      <vt:lpstr>Physical Examination</vt:lpstr>
      <vt:lpstr>PowerPoint Presentation</vt:lpstr>
      <vt:lpstr>PowerPoint Presentation</vt:lpstr>
      <vt:lpstr>Extra-articular manifestations of rheumatoid arthritis</vt:lpstr>
      <vt:lpstr>Rheumatic Diseases with Positive RF</vt:lpstr>
      <vt:lpstr>Non-Rheumatic Diseases with  Positive RF</vt:lpstr>
      <vt:lpstr>RF: Clinical Significance</vt:lpstr>
      <vt:lpstr>Anti-CCP Antibody Assay</vt:lpstr>
      <vt:lpstr>Management For Primary care Physicians</vt:lpstr>
      <vt:lpstr>PowerPoint Presentation</vt:lpstr>
      <vt:lpstr>Baseline Evaluation</vt:lpstr>
      <vt:lpstr>Baseline Evaluation</vt:lpstr>
      <vt:lpstr>Gouty Arthritis </vt:lpstr>
      <vt:lpstr>Highlight on Gout </vt:lpstr>
      <vt:lpstr>Gout continue..</vt:lpstr>
      <vt:lpstr>Pathophysiology</vt:lpstr>
      <vt:lpstr>Risk Factors of Gout</vt:lpstr>
      <vt:lpstr>Clinical Phase</vt:lpstr>
      <vt:lpstr>History</vt:lpstr>
      <vt:lpstr>Examination</vt:lpstr>
      <vt:lpstr>PowerPoint Presentation</vt:lpstr>
      <vt:lpstr>Urate Crystals</vt:lpstr>
      <vt:lpstr>Chronic tophaceous gout</vt:lpstr>
      <vt:lpstr>Diagnosis (Definite Dx)</vt:lpstr>
      <vt:lpstr>PowerPoint Presentation</vt:lpstr>
      <vt:lpstr> Criteria Diagnosis from American college of Rheumatology (6 in 12)</vt:lpstr>
      <vt:lpstr>Complications</vt:lpstr>
      <vt:lpstr>Management of Acute gout attack</vt:lpstr>
      <vt:lpstr>PowerPoint Presentation</vt:lpstr>
      <vt:lpstr>What follow up is recommended after an acute attack of gout?</vt:lpstr>
      <vt:lpstr>Osteoarthritis</vt:lpstr>
      <vt:lpstr>Highlight on Osteoarthritis</vt:lpstr>
      <vt:lpstr>PowerPoint Presentation</vt:lpstr>
      <vt:lpstr>PowerPoint Presentation</vt:lpstr>
      <vt:lpstr>Highlight on Osteoarthritis</vt:lpstr>
      <vt:lpstr>History</vt:lpstr>
      <vt:lpstr>Physical Examination</vt:lpstr>
      <vt:lpstr>PowerPoint Presentation</vt:lpstr>
      <vt:lpstr>Diagnosis</vt:lpstr>
      <vt:lpstr>PowerPoint Presentation</vt:lpstr>
      <vt:lpstr>Management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Approach to patient with Arthritis</dc:title>
  <cp:lastModifiedBy>3422</cp:lastModifiedBy>
  <cp:revision>1</cp:revision>
  <dcterms:modified xsi:type="dcterms:W3CDTF">2015-01-26T05:09:20Z</dcterms:modified>
</cp:coreProperties>
</file>