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5" r:id="rId13"/>
    <p:sldId id="268" r:id="rId14"/>
    <p:sldId id="270" r:id="rId15"/>
    <p:sldId id="271" r:id="rId16"/>
    <p:sldId id="272" r:id="rId17"/>
    <p:sldId id="273" r:id="rId18"/>
    <p:sldId id="284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FF00"/>
    <a:srgbClr val="006666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1628B-7D24-4866-ADA0-7C2018511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03C0E-602B-4A18-841B-73B5B2C23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AA108-66B7-40A7-A733-EFBDC5D169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16035C-A2B1-4C44-A8DA-2C0AAB4B6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B904DD-4E54-458E-8C29-08C08872E0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B66269-AB26-4EC8-89F5-6A5C0B669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25C32-8D7F-44C9-9F32-C0B47F8E5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59BC-899B-4FDA-A1A5-13FBA62913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A715F-E96E-4E46-9C0B-287C3E3C8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575FF-6D21-4D6F-A98E-351BB14F3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E58B5-3D4A-4B16-AC7A-7606DB1E5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EECC0-6E04-4101-BE22-319C10918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B36E-3481-432C-8D2D-DC1943941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A239D-2BE5-4D52-BEEB-6D4630071E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2697B-B7E7-480B-A757-CDEBEB08E6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z="4000" dirty="0"/>
              <a:t>Introduction to Medical Audit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i="1"/>
              <a:t>Dr. Riaz Qureshi</a:t>
            </a:r>
          </a:p>
          <a:p>
            <a:pPr>
              <a:lnSpc>
                <a:spcPct val="80000"/>
              </a:lnSpc>
            </a:pPr>
            <a:r>
              <a:rPr lang="en-US" sz="2000" i="1"/>
              <a:t>Distinguished Professor</a:t>
            </a:r>
          </a:p>
          <a:p>
            <a:pPr>
              <a:lnSpc>
                <a:spcPct val="80000"/>
              </a:lnSpc>
            </a:pPr>
            <a:r>
              <a:rPr lang="en-US" sz="2000" i="1"/>
              <a:t>Family &amp; Community Medicine Dept.</a:t>
            </a:r>
          </a:p>
          <a:p>
            <a:pPr>
              <a:lnSpc>
                <a:spcPct val="80000"/>
              </a:lnSpc>
            </a:pPr>
            <a:r>
              <a:rPr lang="en-US" sz="2000" i="1"/>
              <a:t>College of Medicine</a:t>
            </a:r>
          </a:p>
          <a:p>
            <a:pPr>
              <a:lnSpc>
                <a:spcPct val="80000"/>
              </a:lnSpc>
            </a:pPr>
            <a:r>
              <a:rPr lang="en-US" sz="2000" i="1"/>
              <a:t>King Saud University, Riyadh</a:t>
            </a:r>
          </a:p>
        </p:txBody>
      </p:sp>
      <p:pic>
        <p:nvPicPr>
          <p:cNvPr id="2052" name="Picture 4" descr="j0300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488" y="0"/>
            <a:ext cx="1814512" cy="1528763"/>
          </a:xfrm>
          <a:prstGeom prst="rect">
            <a:avLst/>
          </a:prstGeom>
          <a:noFill/>
        </p:spPr>
      </p:pic>
      <p:pic>
        <p:nvPicPr>
          <p:cNvPr id="2053" name="Picture 5" descr="j0186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76413" cy="182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Criterion and </a:t>
            </a:r>
            <a:r>
              <a:rPr lang="en-US" sz="4000" dirty="0">
                <a:solidFill>
                  <a:srgbClr val="000099"/>
                </a:solidFill>
              </a:rPr>
              <a:t>Standards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A </a:t>
            </a:r>
            <a:r>
              <a:rPr lang="en-US" i="1"/>
              <a:t>‘standard’</a:t>
            </a:r>
            <a:r>
              <a:rPr lang="en-US"/>
              <a:t> describes the level of care to be achieved for any particular criterion. </a:t>
            </a:r>
          </a:p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Example:</a:t>
            </a:r>
          </a:p>
          <a:p>
            <a:pPr lvl="2"/>
            <a:r>
              <a:rPr lang="en-US"/>
              <a:t>Females of susceptible age should be immunized against rubella. The standard might specify that 98% of the female population at risk should receive protection. </a:t>
            </a:r>
          </a:p>
          <a:p>
            <a:pPr lvl="2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85" name="Group 81"/>
          <p:cNvGraphicFramePr>
            <a:graphicFrameLocks noGrp="1"/>
          </p:cNvGraphicFramePr>
          <p:nvPr>
            <p:ph type="tbl" idx="1"/>
          </p:nvPr>
        </p:nvGraphicFramePr>
        <p:xfrm>
          <a:off x="533400" y="838200"/>
          <a:ext cx="8305800" cy="4709160"/>
        </p:xfrm>
        <a:graphic>
          <a:graphicData uri="http://schemas.openxmlformats.org/drawingml/2006/table">
            <a:tbl>
              <a:tblPr/>
              <a:tblGrid>
                <a:gridCol w="1792288"/>
                <a:gridCol w="3255962"/>
                <a:gridCol w="3257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Criterion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Standards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Structure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Patients records will include summary cards.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Should apply to 50% of records.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Process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All patients attending out-patient clinics will have complete nursing assessments.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This should apply to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50% - year 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75% - year 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95% - year 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Outcome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Patients with established HTN will have a diastolic level less than 90 mm Hg with in the first year of treatment.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target level will be achieved in 80% of cases.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Laughter is the best medicine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Husband’s message to his wife (by cell phone)</a:t>
            </a:r>
          </a:p>
          <a:p>
            <a:r>
              <a:rPr lang="en-US" sz="2800" dirty="0" smtClean="0"/>
              <a:t>Darling, I got hit by a car outside my office</a:t>
            </a:r>
          </a:p>
          <a:p>
            <a:r>
              <a:rPr lang="en-US" sz="2800" dirty="0" err="1" smtClean="0"/>
              <a:t>Teena</a:t>
            </a:r>
            <a:r>
              <a:rPr lang="en-US" sz="2800" dirty="0" smtClean="0"/>
              <a:t> brought me to the hospital</a:t>
            </a:r>
          </a:p>
          <a:p>
            <a:r>
              <a:rPr lang="en-US" sz="2800" dirty="0" smtClean="0"/>
              <a:t>I have three broken ribs, a broken arm and fracture of left leg</a:t>
            </a:r>
          </a:p>
          <a:p>
            <a:r>
              <a:rPr lang="en-US" sz="2800" dirty="0" smtClean="0"/>
              <a:t>Wife’s response : Who is </a:t>
            </a:r>
            <a:r>
              <a:rPr lang="en-US" sz="2800" dirty="0" err="1" smtClean="0"/>
              <a:t>Teena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term ‘structure’ describes the physical attributes of health care, such as the building, equipments, the number of and kind of person in the team, and the patient records. 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n-US" sz="2800"/>
              <a:t>Common sense suggests that health care is likely to be more effective if it is carried out in comfortable surroundings with the right equipments and by the most appropriate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‘Process’ describes the care given by a physician (health care team) i.e., what the practitioner does, the sum of actions and decisions that describes a person’s professional practice.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Doctors and nurses tend to identify the process of care with quality because it describes what they do for their patients; it reflects their attitudes, knowledge and skills.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Unlike structure, the process of care usually relates directly to the benefits patients derive as a result of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Intermediate Outcomes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It describe measures that lie between true process and the definitive outcome. They are easier to measure yet they predict, or are assumed to predict, definitive outcome. </a:t>
            </a:r>
          </a:p>
          <a:p>
            <a:endParaRPr lang="en-US" sz="2800"/>
          </a:p>
          <a:p>
            <a:r>
              <a:rPr lang="en-US" sz="2800"/>
              <a:t>Example: The immunization rate is the sum of each injection given (process), which is easy to measure, yet it has an excellent predictive value </a:t>
            </a:r>
          </a:p>
          <a:p>
            <a:pPr>
              <a:buFontTx/>
              <a:buNone/>
            </a:pPr>
            <a:r>
              <a:rPr lang="en-US" sz="2800"/>
              <a:t>   regarding the outcome related to prevention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Outcome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Outcome is the change in a patients’ current and future health status that can be attributed to antecedent health care. </a:t>
            </a:r>
          </a:p>
          <a:p>
            <a:r>
              <a:rPr lang="en-US" sz="2400" dirty="0"/>
              <a:t>Outcomes are therefore the definitive indicators of health; they describe the effectiveness of </a:t>
            </a:r>
            <a:r>
              <a:rPr lang="en-US" sz="2400" dirty="0" smtClean="0"/>
              <a:t>care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example, did the patient survive a potentially fatal condition, or were the effects of a potentially disabling condition prevented or alleviated?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Audit Questions - Examples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Are the waiting times for hospital outpatient appointments acceptable?</a:t>
            </a:r>
          </a:p>
          <a:p>
            <a:r>
              <a:rPr lang="en-US" sz="2800" dirty="0"/>
              <a:t>What are the complication rates of a particular type of surgery?</a:t>
            </a:r>
          </a:p>
          <a:p>
            <a:r>
              <a:rPr lang="en-US" sz="2800" dirty="0"/>
              <a:t>Are the consultants to whom patients are referred kind and considerate?</a:t>
            </a:r>
          </a:p>
          <a:p>
            <a:r>
              <a:rPr lang="en-US" sz="2800" dirty="0"/>
              <a:t>Which groups of patients are attending follow-up clinics unnecessarily?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use of resources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important to </a:t>
            </a:r>
            <a:r>
              <a:rPr lang="en-US">
                <a:solidFill>
                  <a:srgbClr val="FF3399"/>
                </a:solidFill>
              </a:rPr>
              <a:t>decide on the maximum level of resources</a:t>
            </a:r>
            <a:r>
              <a:rPr lang="en-US"/>
              <a:t> a team is prepared to commit to an audit. </a:t>
            </a:r>
          </a:p>
          <a:p>
            <a:r>
              <a:rPr lang="en-US"/>
              <a:t>In doing this it is also important to ensure that the </a:t>
            </a:r>
            <a:r>
              <a:rPr lang="en-US">
                <a:solidFill>
                  <a:srgbClr val="FF3399"/>
                </a:solidFill>
              </a:rPr>
              <a:t>subject examined is appropriate</a:t>
            </a:r>
            <a:r>
              <a:rPr lang="en-US"/>
              <a:t> to the skills and resources available. </a:t>
            </a:r>
          </a:p>
          <a:p>
            <a:r>
              <a:rPr lang="en-US"/>
              <a:t>Resources can be divided into several categories: </a:t>
            </a:r>
            <a:r>
              <a:rPr lang="en-US">
                <a:solidFill>
                  <a:srgbClr val="FF3399"/>
                </a:solidFill>
              </a:rPr>
              <a:t>time, money, people</a:t>
            </a:r>
            <a:r>
              <a:rPr lang="en-US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Ground rules for choosing an audit subject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    Is the subject?</a:t>
            </a:r>
          </a:p>
          <a:p>
            <a:pPr lvl="1"/>
            <a:r>
              <a:rPr lang="en-US" sz="2400"/>
              <a:t>likely to benefit patients and the practice.</a:t>
            </a:r>
          </a:p>
          <a:p>
            <a:pPr lvl="1"/>
            <a:r>
              <a:rPr lang="en-US" sz="2400"/>
              <a:t>relevant to professional practice and development.</a:t>
            </a:r>
          </a:p>
          <a:p>
            <a:pPr lvl="1"/>
            <a:r>
              <a:rPr lang="en-US" sz="2400"/>
              <a:t>significant or serious in terms of the process and outcomes of patients care.</a:t>
            </a:r>
          </a:p>
          <a:p>
            <a:pPr lvl="1"/>
            <a:r>
              <a:rPr lang="en-US" sz="2400"/>
              <a:t>having potential for improvement.</a:t>
            </a:r>
          </a:p>
          <a:p>
            <a:pPr lvl="1"/>
            <a:r>
              <a:rPr lang="en-US" sz="2400"/>
              <a:t>capable of holding the interest and involvement of team members.</a:t>
            </a:r>
          </a:p>
          <a:p>
            <a:pPr lvl="1"/>
            <a:r>
              <a:rPr lang="en-US" sz="2400"/>
              <a:t>likely to repay the investment of time, money and effort involved.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understand:</a:t>
            </a:r>
          </a:p>
          <a:p>
            <a:pPr lvl="1"/>
            <a:r>
              <a:rPr lang="en-US" dirty="0"/>
              <a:t>What is Medical Audit</a:t>
            </a:r>
          </a:p>
          <a:p>
            <a:pPr lvl="1"/>
            <a:r>
              <a:rPr lang="en-US" dirty="0"/>
              <a:t>Benefits of Medical Audit</a:t>
            </a:r>
          </a:p>
          <a:p>
            <a:pPr lvl="1"/>
            <a:r>
              <a:rPr lang="en-US" dirty="0"/>
              <a:t>How Medical Audit is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1430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10 guidelines for an Audit  </a:t>
            </a:r>
            <a:endParaRPr lang="en-US" sz="3600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400"/>
              <a:t>Define the nature of the perceived problem.</a:t>
            </a:r>
          </a:p>
          <a:p>
            <a:pPr marL="533400" indent="-533400">
              <a:buFontTx/>
              <a:buAutoNum type="arabicPeriod"/>
            </a:pPr>
            <a:r>
              <a:rPr lang="en-US" sz="2400"/>
              <a:t>Produce a clear written statement of aims.</a:t>
            </a:r>
          </a:p>
          <a:p>
            <a:pPr marL="533400" indent="-533400">
              <a:buFontTx/>
              <a:buAutoNum type="arabicPeriod"/>
            </a:pPr>
            <a:r>
              <a:rPr lang="en-US" sz="2400"/>
              <a:t>Select the most appropriate methods.</a:t>
            </a:r>
          </a:p>
          <a:p>
            <a:pPr marL="533400" indent="-533400">
              <a:buFontTx/>
              <a:buAutoNum type="arabicPeriod"/>
            </a:pPr>
            <a:r>
              <a:rPr lang="en-US" sz="2400"/>
              <a:t>Decide upon other basic design features.</a:t>
            </a:r>
          </a:p>
          <a:p>
            <a:pPr marL="533400" indent="-533400">
              <a:buFontTx/>
              <a:buAutoNum type="arabicPeriod"/>
            </a:pPr>
            <a:r>
              <a:rPr lang="en-US" sz="2400"/>
              <a:t>Identify the main analysis to be made.</a:t>
            </a:r>
          </a:p>
          <a:p>
            <a:pPr marL="533400" indent="-533400">
              <a:buFontTx/>
              <a:buNone/>
            </a:pPr>
            <a:endParaRPr lang="en-US" sz="240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Tx/>
              <a:buAutoNum type="arabicPeriod" startAt="6"/>
            </a:pPr>
            <a:r>
              <a:rPr lang="en-US" sz="2400"/>
              <a:t>State who the audit will involve.</a:t>
            </a:r>
          </a:p>
          <a:p>
            <a:pPr marL="457200" indent="-457200">
              <a:buFontTx/>
              <a:buAutoNum type="arabicPeriod" startAt="6"/>
            </a:pPr>
            <a:r>
              <a:rPr lang="en-US" sz="2400"/>
              <a:t>Start small.</a:t>
            </a:r>
          </a:p>
          <a:p>
            <a:pPr marL="457200" indent="-457200">
              <a:buFontTx/>
              <a:buAutoNum type="arabicPeriod" startAt="6"/>
            </a:pPr>
            <a:r>
              <a:rPr lang="en-US" sz="2400"/>
              <a:t>Have a short time-scale.</a:t>
            </a:r>
          </a:p>
          <a:p>
            <a:pPr marL="457200" indent="-457200">
              <a:buFontTx/>
              <a:buAutoNum type="arabicPeriod" startAt="6"/>
            </a:pPr>
            <a:r>
              <a:rPr lang="en-US" sz="2400"/>
              <a:t>Proceed step by step.</a:t>
            </a:r>
          </a:p>
          <a:p>
            <a:pPr marL="457200" indent="-457200">
              <a:buFontTx/>
              <a:buAutoNum type="arabicPeriod" startAt="6"/>
            </a:pPr>
            <a:r>
              <a:rPr lang="en-US" sz="2400"/>
              <a:t>Indicate how the possible need for change is to be handled.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uiExpand="1" build="p"/>
      <p:bldP spid="3072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Data Sources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Routine practice data</a:t>
            </a:r>
          </a:p>
          <a:p>
            <a:r>
              <a:rPr lang="en-US"/>
              <a:t>External data</a:t>
            </a:r>
          </a:p>
          <a:p>
            <a:r>
              <a:rPr lang="en-US"/>
              <a:t>Medical records</a:t>
            </a:r>
          </a:p>
          <a:p>
            <a:r>
              <a:rPr lang="en-US"/>
              <a:t>Practice activity analysis</a:t>
            </a:r>
          </a:p>
          <a:p>
            <a:r>
              <a:rPr lang="en-US"/>
              <a:t>Prospective recording</a:t>
            </a:r>
          </a:p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Surveys</a:t>
            </a:r>
          </a:p>
          <a:p>
            <a:r>
              <a:rPr lang="en-US"/>
              <a:t>Interviews</a:t>
            </a:r>
          </a:p>
          <a:p>
            <a:r>
              <a:rPr lang="en-US"/>
              <a:t>Direct observation</a:t>
            </a:r>
          </a:p>
          <a:p>
            <a:r>
              <a:rPr lang="en-US"/>
              <a:t>Confidential enquiries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uiExpand="1" build="p"/>
      <p:bldP spid="3277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36" name="Group 120"/>
          <p:cNvGraphicFramePr>
            <a:graphicFrameLocks noGrp="1"/>
          </p:cNvGraphicFramePr>
          <p:nvPr>
            <p:ph type="tbl" idx="1"/>
          </p:nvPr>
        </p:nvGraphicFramePr>
        <p:xfrm>
          <a:off x="533400" y="1360488"/>
          <a:ext cx="8229600" cy="4660266"/>
        </p:xfrm>
        <a:graphic>
          <a:graphicData uri="http://schemas.openxmlformats.org/drawingml/2006/table">
            <a:tbl>
              <a:tblPr/>
              <a:tblGrid>
                <a:gridCol w="1028700"/>
                <a:gridCol w="800100"/>
                <a:gridCol w="990600"/>
                <a:gridCol w="914400"/>
                <a:gridCol w="1066800"/>
                <a:gridCol w="1219200"/>
                <a:gridCol w="22098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→ 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Drug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Marital Status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BP recorded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Case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Case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Case 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40" name="Rectangle 12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4000" dirty="0"/>
              <a:t>Data collection grid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Data presentation card</a:t>
            </a:r>
          </a:p>
        </p:txBody>
      </p:sp>
      <p:graphicFrame>
        <p:nvGraphicFramePr>
          <p:cNvPr id="36967" name="Group 10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80892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1295400"/>
                <a:gridCol w="1219200"/>
                <a:gridCol w="1219200"/>
                <a:gridCol w="213360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 (years)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Married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Single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BP recorded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Antihypertensive prescribed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80 - 84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95 – 99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Presentation of data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analysis of data produces results that need to be converted into information which the practice team can understand and to which they can </a:t>
            </a:r>
            <a:r>
              <a:rPr lang="en-US" sz="2800" dirty="0" smtClean="0"/>
              <a:t>relate.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Trends or insights must be presented in a visual way that communicates the information effectively.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1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700088" y="838200"/>
          <a:ext cx="8339137" cy="5283200"/>
        </p:xfrm>
        <a:graphic>
          <a:graphicData uri="http://schemas.openxmlformats.org/presentationml/2006/ole">
            <p:oleObj spid="_x0000_s39941" name="Chart" r:id="rId3" imgW="8343900" imgH="528645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457200" y="762000"/>
          <a:ext cx="8382000" cy="5191125"/>
        </p:xfrm>
        <a:graphic>
          <a:graphicData uri="http://schemas.openxmlformats.org/presentationml/2006/ole">
            <p:oleObj spid="_x0000_s47107" name="Chart" r:id="rId3" imgW="6096000" imgH="4076700" progId="MSGraph.Chart.8">
              <p:embed followColorScheme="full"/>
            </p:oleObj>
          </a:graphicData>
        </a:graphic>
      </p:graphicFrame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219200" y="5638800"/>
            <a:ext cx="7010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 Methyldopa			D  Beta-blockers &amp; thiazide</a:t>
            </a:r>
          </a:p>
          <a:p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B  Thiazide			E  None</a:t>
            </a:r>
          </a:p>
          <a:p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C  Beta-blockers		              	F  Ace inhibitors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57200" y="2513013"/>
          <a:ext cx="4038600" cy="2700337"/>
        </p:xfrm>
        <a:graphic>
          <a:graphicData uri="http://schemas.openxmlformats.org/presentationml/2006/ole">
            <p:oleObj spid="_x0000_s51204" name="Chart" r:id="rId3" imgW="6096000" imgH="4076700" progId="MSGraph.Chart.8">
              <p:embed followColorScheme="full"/>
            </p:oleObj>
          </a:graphicData>
        </a:graphic>
      </p:graphicFrame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219200" y="5638800"/>
            <a:ext cx="7010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 Methyldopa			D  Beta-blockers &amp; thiazide</a:t>
            </a:r>
          </a:p>
          <a:p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B  Thiazide			E  None</a:t>
            </a:r>
          </a:p>
          <a:p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C  Beta-blockers		              	F  Ace inhibitors</a:t>
            </a:r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990600" y="685800"/>
          <a:ext cx="7315200" cy="4816475"/>
        </p:xfrm>
        <a:graphic>
          <a:graphicData uri="http://schemas.openxmlformats.org/presentationml/2006/ole">
            <p:oleObj spid="_x0000_s51207" name="Chart" r:id="rId4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References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Making sense of Audit: Donald and Sally </a:t>
            </a:r>
            <a:r>
              <a:rPr lang="en-US" sz="2400" dirty="0" smtClean="0"/>
              <a:t>Irvine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Conducting a clinical practice audit: Canadian Family Physician </a:t>
            </a:r>
            <a:r>
              <a:rPr lang="en-US" sz="2400" dirty="0" smtClean="0"/>
              <a:t>2001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Problem based medical audit program: Family Medicine 1998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Audit in Health Care. The purpose of reviewing quality: Irish Medical Journal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            Have a nice day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Medical Audit?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“…method used by health professionals to:</a:t>
            </a:r>
          </a:p>
          <a:p>
            <a:pPr lvl="1"/>
            <a:r>
              <a:rPr lang="en-US" b="1" i="1" dirty="0">
                <a:solidFill>
                  <a:schemeClr val="accent2"/>
                </a:solidFill>
              </a:rPr>
              <a:t>Assess</a:t>
            </a:r>
          </a:p>
          <a:p>
            <a:pPr lvl="1"/>
            <a:r>
              <a:rPr lang="en-US" b="1" i="1" dirty="0" smtClean="0">
                <a:solidFill>
                  <a:schemeClr val="accent2"/>
                </a:solidFill>
              </a:rPr>
              <a:t>Evaluate  and</a:t>
            </a:r>
            <a:endParaRPr lang="en-US" b="1" i="1" dirty="0">
              <a:solidFill>
                <a:schemeClr val="accent2"/>
              </a:solidFill>
            </a:endParaRPr>
          </a:p>
          <a:p>
            <a:pPr lvl="1"/>
            <a:r>
              <a:rPr lang="en-US" b="1" i="1" dirty="0">
                <a:solidFill>
                  <a:schemeClr val="accent2"/>
                </a:solidFill>
              </a:rPr>
              <a:t>Improve</a:t>
            </a:r>
          </a:p>
          <a:p>
            <a:pPr>
              <a:buFontTx/>
              <a:buNone/>
            </a:pPr>
            <a:r>
              <a:rPr lang="en-US" dirty="0"/>
              <a:t>	…. the care of patients in a systematic way to enhance their health and quality of life”.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Benefits of Medical Audit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Reducing errors</a:t>
            </a:r>
          </a:p>
          <a:p>
            <a:r>
              <a:rPr lang="en-US" dirty="0">
                <a:solidFill>
                  <a:schemeClr val="accent2"/>
                </a:solidFill>
              </a:rPr>
              <a:t>Improve efficiency / effectiveness</a:t>
            </a:r>
          </a:p>
          <a:p>
            <a:r>
              <a:rPr lang="en-US" dirty="0">
                <a:solidFill>
                  <a:schemeClr val="accent2"/>
                </a:solidFill>
              </a:rPr>
              <a:t>Demonstrating good care</a:t>
            </a:r>
          </a:p>
          <a:p>
            <a:r>
              <a:rPr lang="en-US" dirty="0">
                <a:solidFill>
                  <a:schemeClr val="accent2"/>
                </a:solidFill>
              </a:rPr>
              <a:t>Meeting patients’ needs / expectations</a:t>
            </a:r>
          </a:p>
          <a:p>
            <a:r>
              <a:rPr lang="en-US" dirty="0">
                <a:solidFill>
                  <a:schemeClr val="accent2"/>
                </a:solidFill>
              </a:rPr>
              <a:t>Stimulating education</a:t>
            </a:r>
          </a:p>
          <a:p>
            <a:r>
              <a:rPr lang="en-US" dirty="0">
                <a:solidFill>
                  <a:schemeClr val="accent2"/>
                </a:solidFill>
              </a:rPr>
              <a:t>Bidding for resources</a:t>
            </a:r>
          </a:p>
          <a:p>
            <a:r>
              <a:rPr lang="en-US" dirty="0">
                <a:solidFill>
                  <a:schemeClr val="accent2"/>
                </a:solidFill>
              </a:rPr>
              <a:t>Effective defense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Types of Audit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Self Audit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Peer Audit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External Audit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 framework for assessing care: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Audit requires a framework in which the </a:t>
            </a:r>
            <a:r>
              <a:rPr lang="en-US">
                <a:solidFill>
                  <a:schemeClr val="accent2"/>
                </a:solidFill>
              </a:rPr>
              <a:t>description, measurement, comparison and evaluation</a:t>
            </a:r>
            <a:r>
              <a:rPr lang="en-US"/>
              <a:t> of the quality of health care can be made. Three constituents of quality are: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rgbClr val="006666"/>
                </a:solidFill>
              </a:rPr>
              <a:t>Structure	  Process		Outcomes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667000" y="5029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105400" y="5029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6400800" y="2971800"/>
            <a:ext cx="2362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609600" y="2971800"/>
            <a:ext cx="2362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3429000" y="4572000"/>
            <a:ext cx="25908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b="1" dirty="0"/>
              <a:t>Audit Cycle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505200" y="1447800"/>
            <a:ext cx="2362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657600" y="17526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SET STANDARDS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657600" y="475615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COMPARE WITH STANDARDS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477000" y="3292475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OBSERVE PRACTICE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0" y="3292475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IMPLEMENT CHANGE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5400000">
            <a:off x="6438900" y="1790700"/>
            <a:ext cx="838200" cy="9144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1905000" y="1828800"/>
            <a:ext cx="838200" cy="9144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16200000">
            <a:off x="1790700" y="4762500"/>
            <a:ext cx="838200" cy="9144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 rot="10800000">
            <a:off x="6629400" y="4724400"/>
            <a:ext cx="838200" cy="9144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Scope of Audit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419600" y="1295400"/>
            <a:ext cx="2895600" cy="685800"/>
          </a:xfrm>
          <a:ln>
            <a:solidFill>
              <a:srgbClr val="000099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Building</a:t>
            </a:r>
          </a:p>
          <a:p>
            <a:pPr>
              <a:lnSpc>
                <a:spcPct val="90000"/>
              </a:lnSpc>
            </a:pPr>
            <a:r>
              <a:rPr lang="en-US" sz="2000"/>
              <a:t>Practice equipments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4343400"/>
            <a:ext cx="4038600" cy="2286000"/>
          </a:xfrm>
          <a:ln>
            <a:solidFill>
              <a:srgbClr val="000099"/>
            </a:solidFill>
          </a:ln>
        </p:spPr>
        <p:txBody>
          <a:bodyPr/>
          <a:lstStyle/>
          <a:p>
            <a:r>
              <a:rPr lang="en-US" sz="2000"/>
              <a:t>Prevention / Control of disease</a:t>
            </a:r>
          </a:p>
          <a:p>
            <a:r>
              <a:rPr lang="en-US" sz="2000"/>
              <a:t>Improved level of functions</a:t>
            </a:r>
          </a:p>
          <a:p>
            <a:r>
              <a:rPr lang="en-US" sz="2000"/>
              <a:t>Relief of symptoms</a:t>
            </a:r>
          </a:p>
          <a:p>
            <a:r>
              <a:rPr lang="en-US" sz="2000"/>
              <a:t>Prevention of premature death</a:t>
            </a:r>
          </a:p>
          <a:p>
            <a:r>
              <a:rPr lang="en-US" sz="2000"/>
              <a:t>Minimizing the cost</a:t>
            </a:r>
          </a:p>
          <a:p>
            <a:r>
              <a:rPr lang="en-US" sz="2000"/>
              <a:t>Increase patient satisfaction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316038"/>
            <a:ext cx="27432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STRUCTURE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4754563"/>
            <a:ext cx="25146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OUTCOME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1000" y="3001963"/>
            <a:ext cx="22098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PROCESS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419600" y="2743200"/>
            <a:ext cx="3124200" cy="1143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Prescribing habits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Hospital referrals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Laboratory / X ray use</a:t>
            </a:r>
          </a:p>
        </p:txBody>
      </p:sp>
      <p:cxnSp>
        <p:nvCxnSpPr>
          <p:cNvPr id="13326" name="AutoShape 14"/>
          <p:cNvCxnSpPr>
            <a:cxnSpLocks noChangeShapeType="1"/>
          </p:cNvCxnSpPr>
          <p:nvPr/>
        </p:nvCxnSpPr>
        <p:spPr bwMode="auto">
          <a:xfrm>
            <a:off x="3124200" y="1600200"/>
            <a:ext cx="1219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327" name="AutoShape 15"/>
          <p:cNvCxnSpPr>
            <a:cxnSpLocks noChangeShapeType="1"/>
          </p:cNvCxnSpPr>
          <p:nvPr/>
        </p:nvCxnSpPr>
        <p:spPr bwMode="auto">
          <a:xfrm>
            <a:off x="2667000" y="3276600"/>
            <a:ext cx="16764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328" name="AutoShape 16"/>
          <p:cNvCxnSpPr>
            <a:cxnSpLocks noChangeShapeType="1"/>
          </p:cNvCxnSpPr>
          <p:nvPr/>
        </p:nvCxnSpPr>
        <p:spPr bwMode="auto">
          <a:xfrm>
            <a:off x="2971800" y="5029200"/>
            <a:ext cx="1371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build="p" animBg="1"/>
      <p:bldP spid="13323" grpId="0" build="p" animBg="1"/>
      <p:bldP spid="13319" grpId="0" animBg="1"/>
      <p:bldP spid="13320" grpId="0" animBg="1"/>
      <p:bldP spid="13321" grpId="0" animBg="1"/>
      <p:bldP spid="133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99"/>
                </a:solidFill>
              </a:rPr>
              <a:t>Criterion</a:t>
            </a:r>
            <a:r>
              <a:rPr lang="en-US" sz="4000" dirty="0"/>
              <a:t> and Standards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The term </a:t>
            </a:r>
            <a:r>
              <a:rPr lang="en-US" i="1"/>
              <a:t>‘criterion’</a:t>
            </a:r>
            <a:r>
              <a:rPr lang="en-US"/>
              <a:t> is used to describe a definable and measurable item of health care which describe quality, and which can be used to assess it. </a:t>
            </a:r>
          </a:p>
          <a:p>
            <a:pPr lvl="1"/>
            <a:r>
              <a:rPr lang="en-US"/>
              <a:t>Example:</a:t>
            </a:r>
          </a:p>
          <a:p>
            <a:pPr lvl="2"/>
            <a:r>
              <a:rPr lang="en-US"/>
              <a:t>Females of susceptible age should be immunized against rubella.</a:t>
            </a:r>
          </a:p>
          <a:p>
            <a:pPr lvl="2"/>
            <a:r>
              <a:rPr lang="en-US"/>
              <a:t>All children requesting attention for acute problems will be seen on the same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1058</Words>
  <Application>Microsoft Office PowerPoint</Application>
  <PresentationFormat>On-screen Show (4:3)</PresentationFormat>
  <Paragraphs>236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Chart</vt:lpstr>
      <vt:lpstr>Introduction to Medical Audit</vt:lpstr>
      <vt:lpstr>Objectives</vt:lpstr>
      <vt:lpstr>What is Medical Audit?</vt:lpstr>
      <vt:lpstr>Benefits of Medical Audit</vt:lpstr>
      <vt:lpstr>Types of Audit</vt:lpstr>
      <vt:lpstr>A framework for assessing care:</vt:lpstr>
      <vt:lpstr>Audit Cycle</vt:lpstr>
      <vt:lpstr>Scope of Audit</vt:lpstr>
      <vt:lpstr>Criterion and Standards</vt:lpstr>
      <vt:lpstr>Criterion and Standards</vt:lpstr>
      <vt:lpstr>Slide 11</vt:lpstr>
      <vt:lpstr>Laughter is the best medicine</vt:lpstr>
      <vt:lpstr>Structure</vt:lpstr>
      <vt:lpstr>Process</vt:lpstr>
      <vt:lpstr>Intermediate Outcomes</vt:lpstr>
      <vt:lpstr>Outcome</vt:lpstr>
      <vt:lpstr>Audit Questions - Examples</vt:lpstr>
      <vt:lpstr>The use of resources</vt:lpstr>
      <vt:lpstr>Ground rules for choosing an audit subject</vt:lpstr>
      <vt:lpstr>10 guidelines for an Audit  </vt:lpstr>
      <vt:lpstr>Data Sources</vt:lpstr>
      <vt:lpstr>Data collection grid</vt:lpstr>
      <vt:lpstr>Data presentation card</vt:lpstr>
      <vt:lpstr>Presentation of data</vt:lpstr>
      <vt:lpstr>Slide 25</vt:lpstr>
      <vt:lpstr>Slide 26</vt:lpstr>
      <vt:lpstr>Slide 27</vt:lpstr>
      <vt:lpstr>References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Medical Audit</dc:title>
  <dc:creator>Dr. Raheem Dhanani</dc:creator>
  <cp:lastModifiedBy>Riaz qureshie</cp:lastModifiedBy>
  <cp:revision>53</cp:revision>
  <dcterms:created xsi:type="dcterms:W3CDTF">2005-03-22T04:01:20Z</dcterms:created>
  <dcterms:modified xsi:type="dcterms:W3CDTF">2014-09-02T07:00:19Z</dcterms:modified>
</cp:coreProperties>
</file>