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50"/>
  </p:notesMasterIdLst>
  <p:sldIdLst>
    <p:sldId id="256" r:id="rId2"/>
    <p:sldId id="294" r:id="rId3"/>
    <p:sldId id="295" r:id="rId4"/>
    <p:sldId id="300" r:id="rId5"/>
    <p:sldId id="257" r:id="rId6"/>
    <p:sldId id="259" r:id="rId7"/>
    <p:sldId id="260" r:id="rId8"/>
    <p:sldId id="261" r:id="rId9"/>
    <p:sldId id="263" r:id="rId10"/>
    <p:sldId id="264" r:id="rId11"/>
    <p:sldId id="286" r:id="rId12"/>
    <p:sldId id="266" r:id="rId13"/>
    <p:sldId id="267" r:id="rId14"/>
    <p:sldId id="268" r:id="rId15"/>
    <p:sldId id="269" r:id="rId16"/>
    <p:sldId id="298" r:id="rId17"/>
    <p:sldId id="270" r:id="rId18"/>
    <p:sldId id="272" r:id="rId19"/>
    <p:sldId id="273" r:id="rId20"/>
    <p:sldId id="274" r:id="rId21"/>
    <p:sldId id="275" r:id="rId22"/>
    <p:sldId id="276" r:id="rId23"/>
    <p:sldId id="288" r:id="rId24"/>
    <p:sldId id="287" r:id="rId25"/>
    <p:sldId id="280" r:id="rId26"/>
    <p:sldId id="281" r:id="rId27"/>
    <p:sldId id="282" r:id="rId28"/>
    <p:sldId id="283" r:id="rId29"/>
    <p:sldId id="284" r:id="rId30"/>
    <p:sldId id="299" r:id="rId31"/>
    <p:sldId id="301" r:id="rId32"/>
    <p:sldId id="302" r:id="rId33"/>
    <p:sldId id="309" r:id="rId34"/>
    <p:sldId id="303" r:id="rId35"/>
    <p:sldId id="310" r:id="rId36"/>
    <p:sldId id="304" r:id="rId37"/>
    <p:sldId id="306" r:id="rId38"/>
    <p:sldId id="305" r:id="rId39"/>
    <p:sldId id="307" r:id="rId40"/>
    <p:sldId id="308" r:id="rId41"/>
    <p:sldId id="311" r:id="rId42"/>
    <p:sldId id="312" r:id="rId43"/>
    <p:sldId id="313" r:id="rId44"/>
    <p:sldId id="289" r:id="rId45"/>
    <p:sldId id="290" r:id="rId46"/>
    <p:sldId id="291" r:id="rId47"/>
    <p:sldId id="292" r:id="rId48"/>
    <p:sldId id="293" r:id="rId4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2294" autoAdjust="0"/>
  </p:normalViewPr>
  <p:slideViewPr>
    <p:cSldViewPr>
      <p:cViewPr varScale="1">
        <p:scale>
          <a:sx n="101" d="100"/>
          <a:sy n="101" d="100"/>
        </p:scale>
        <p:origin x="-26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3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3109FAA-960C-433D-A1A7-B54F12C7B159}" type="datetimeFigureOut">
              <a:rPr lang="ar-SA" smtClean="0"/>
              <a:pPr/>
              <a:t>15/10/1433</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A2C3B61-EBA7-4246-B730-18C3EBD7420B}"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6A2C3B61-EBA7-4246-B730-18C3EBD7420B}" type="slidenum">
              <a:rPr lang="ar-SA" smtClean="0"/>
              <a:pPr/>
              <a:t>2</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Substance abuse frequently coexists with personality disorders (e.g. borderline, antisocial), and with other psychiatric disorders such as depression, anxiety or psychotic conditions</a:t>
            </a:r>
            <a:endParaRPr lang="en-CA" smtClean="0"/>
          </a:p>
          <a:p>
            <a:endParaRPr lang="en-CA" smtClean="0"/>
          </a:p>
        </p:txBody>
      </p:sp>
      <p:sp>
        <p:nvSpPr>
          <p:cNvPr id="4" name="Slide Number Placeholder 3"/>
          <p:cNvSpPr>
            <a:spLocks noGrp="1"/>
          </p:cNvSpPr>
          <p:nvPr>
            <p:ph type="sldNum" sz="quarter" idx="5"/>
          </p:nvPr>
        </p:nvSpPr>
        <p:spPr/>
        <p:txBody>
          <a:bodyPr/>
          <a:lstStyle/>
          <a:p>
            <a:pPr>
              <a:defRPr/>
            </a:pPr>
            <a:fld id="{65F202D3-79AE-47B0-B661-3225A6FF2167}" type="slidenum">
              <a:rPr lang="en-CA" smtClean="0"/>
              <a:pPr>
                <a:defRPr/>
              </a:pPr>
              <a:t>33</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smtClean="0"/>
              <a:t>Alcohol withdrawal:</a:t>
            </a:r>
            <a:endParaRPr lang="en-CA" smtClean="0"/>
          </a:p>
          <a:p>
            <a:pPr eaLnBrk="1" hangingPunct="1">
              <a:spcBef>
                <a:spcPct val="0"/>
              </a:spcBef>
            </a:pPr>
            <a:r>
              <a:rPr lang="en-US" smtClean="0"/>
              <a:t>Occurs in the dependent state, in those who have been drinking heavily for years and who have a high intake of alcohol for weeks at a time. The symptoms (see table 7 – 4) may begin after six hours of cessation or reduction of alcohol and peak by 48 hours.  They follow a drop in blood concentration, characteristically appear on waking from sleep, after the fall in concentration during sleep.  The symptoms subside over the course of 5 - 7 days.  Epileptic generalized tonic clonic seizures may develop within 12 - 24 hours after cessation of alcohol intake.  Delirium tremens may develop after about 48 hours.</a:t>
            </a:r>
            <a:endParaRPr lang="en-CA" smtClean="0"/>
          </a:p>
          <a:p>
            <a:pPr eaLnBrk="1" hangingPunct="1">
              <a:spcBef>
                <a:spcPct val="0"/>
              </a:spcBef>
            </a:pPr>
            <a:r>
              <a:rPr lang="en-US" smtClean="0"/>
              <a:t> </a:t>
            </a:r>
            <a:endParaRPr lang="en-CA" smtClean="0"/>
          </a:p>
          <a:p>
            <a:pPr eaLnBrk="1" hangingPunct="1">
              <a:spcBef>
                <a:spcPct val="0"/>
              </a:spcBef>
            </a:pPr>
            <a:endParaRPr lang="en-CA" smtClean="0"/>
          </a:p>
        </p:txBody>
      </p:sp>
      <p:sp>
        <p:nvSpPr>
          <p:cNvPr id="161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D28B46-8ECB-4164-85E4-016FF7E8067E}" type="slidenum">
              <a:rPr lang="en-CA" smtClean="0"/>
              <a:pPr fontAlgn="base">
                <a:spcBef>
                  <a:spcPct val="0"/>
                </a:spcBef>
                <a:spcAft>
                  <a:spcPct val="0"/>
                </a:spcAft>
                <a:defRPr/>
              </a:pPr>
              <a:t>35</a:t>
            </a:fld>
            <a:endParaRPr lang="en-CA"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it may be precipitated by infections, </a:t>
            </a:r>
          </a:p>
          <a:p>
            <a:r>
              <a:rPr lang="en-US" smtClean="0"/>
              <a:t>fluctuating consciousness, disorientation, agitation, hallucinations, illusions, delusions.</a:t>
            </a:r>
          </a:p>
          <a:p>
            <a:r>
              <a:rPr lang="en-US" smtClean="0"/>
              <a:t>from which the person awakes with no symptoms and has amnesia for the period of delirium.</a:t>
            </a:r>
          </a:p>
          <a:p>
            <a:r>
              <a:rPr lang="en-US" smtClean="0"/>
              <a:t>death; mortality rate: 5-15%. Why ?</a:t>
            </a:r>
            <a:endParaRPr lang="en-CA" smtClean="0"/>
          </a:p>
          <a:p>
            <a:r>
              <a:rPr lang="en-CA" smtClean="0"/>
              <a:t>      </a:t>
            </a:r>
            <a:r>
              <a:rPr lang="en-US" smtClean="0"/>
              <a:t>volume depletion.</a:t>
            </a:r>
            <a:endParaRPr lang="en-CA" smtClean="0"/>
          </a:p>
          <a:p>
            <a:r>
              <a:rPr lang="en-US" smtClean="0"/>
              <a:t>   *  cardiac arrhythmias.</a:t>
            </a:r>
            <a:endParaRPr lang="en-CA" smtClean="0"/>
          </a:p>
          <a:p>
            <a:r>
              <a:rPr lang="en-US" smtClean="0"/>
              <a:t>   *  electrolyte imbalance.</a:t>
            </a:r>
            <a:endParaRPr lang="en-CA" smtClean="0"/>
          </a:p>
          <a:p>
            <a:r>
              <a:rPr lang="en-US" smtClean="0"/>
              <a:t>   *  Infections. </a:t>
            </a:r>
            <a:endParaRPr lang="en-CA" smtClean="0"/>
          </a:p>
          <a:p>
            <a:r>
              <a:rPr lang="en-US" smtClean="0"/>
              <a:t>   *  suicide.</a:t>
            </a:r>
            <a:endParaRPr lang="en-CA" smtClean="0"/>
          </a:p>
          <a:p>
            <a:endParaRPr lang="en-CA" smtClean="0"/>
          </a:p>
        </p:txBody>
      </p:sp>
      <p:sp>
        <p:nvSpPr>
          <p:cNvPr id="4" name="Slide Number Placeholder 3"/>
          <p:cNvSpPr>
            <a:spLocks noGrp="1"/>
          </p:cNvSpPr>
          <p:nvPr>
            <p:ph type="sldNum" sz="quarter" idx="5"/>
          </p:nvPr>
        </p:nvSpPr>
        <p:spPr/>
        <p:txBody>
          <a:bodyPr/>
          <a:lstStyle/>
          <a:p>
            <a:pPr>
              <a:defRPr/>
            </a:pPr>
            <a:fld id="{780A4081-213C-4215-88F7-69FAA43C75A8}" type="slidenum">
              <a:rPr lang="en-CA" smtClean="0"/>
              <a:pPr>
                <a:defRPr/>
              </a:pPr>
              <a:t>36</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a:defRPr/>
            </a:pPr>
            <a:r>
              <a:rPr lang="en-US" dirty="0" smtClean="0"/>
              <a:t>The conscious patient:</a:t>
            </a:r>
            <a:endParaRPr lang="en-CA" dirty="0" smtClean="0"/>
          </a:p>
          <a:p>
            <a:pPr lvl="1">
              <a:defRPr/>
            </a:pPr>
            <a:r>
              <a:rPr lang="en-US" dirty="0" smtClean="0"/>
              <a:t>observation, with protective and supportive approach </a:t>
            </a:r>
            <a:endParaRPr lang="en-CA" dirty="0" smtClean="0"/>
          </a:p>
          <a:p>
            <a:pPr lvl="1">
              <a:defRPr/>
            </a:pPr>
            <a:r>
              <a:rPr lang="en-US" dirty="0" smtClean="0"/>
              <a:t>In case of agitation, hyperactivity or risk of violence: restrain the patient and give antipsychotic drugs (e.g. </a:t>
            </a:r>
            <a:r>
              <a:rPr lang="en-US" dirty="0" err="1" smtClean="0"/>
              <a:t>haloperidor</a:t>
            </a:r>
            <a:r>
              <a:rPr lang="en-US" dirty="0" smtClean="0"/>
              <a:t> or </a:t>
            </a:r>
            <a:r>
              <a:rPr lang="en-US" dirty="0" err="1" smtClean="0"/>
              <a:t>droperidol</a:t>
            </a:r>
            <a:r>
              <a:rPr lang="en-US" dirty="0" smtClean="0"/>
              <a:t> 5 – 10 mg  </a:t>
            </a:r>
            <a:r>
              <a:rPr lang="en-US" dirty="0" err="1" smtClean="0"/>
              <a:t>im</a:t>
            </a:r>
            <a:r>
              <a:rPr lang="en-US" dirty="0" smtClean="0"/>
              <a:t>)</a:t>
            </a:r>
            <a:endParaRPr lang="en-CA" dirty="0" smtClean="0"/>
          </a:p>
          <a:p>
            <a:pPr lvl="1">
              <a:defRPr/>
            </a:pPr>
            <a:r>
              <a:rPr lang="en-US" dirty="0" smtClean="0"/>
              <a:t>Sedatives are better avoided because they may potentiate depressant effects of alcohol on the central nervous system.</a:t>
            </a:r>
            <a:endParaRPr lang="en-CA" dirty="0" smtClean="0"/>
          </a:p>
          <a:p>
            <a:pPr lvl="1">
              <a:defRPr/>
            </a:pPr>
            <a:r>
              <a:rPr lang="en-US" dirty="0" smtClean="0"/>
              <a:t>Wait for the alcohol to be metabolized.</a:t>
            </a:r>
            <a:endParaRPr lang="en-CA" dirty="0" smtClean="0"/>
          </a:p>
          <a:p>
            <a:pPr lvl="2">
              <a:defRPr/>
            </a:pPr>
            <a:r>
              <a:rPr lang="en-US" dirty="0" smtClean="0"/>
              <a:t>The unconscious patient:</a:t>
            </a:r>
            <a:endParaRPr lang="en-CA" dirty="0" smtClean="0"/>
          </a:p>
          <a:p>
            <a:pPr>
              <a:defRPr/>
            </a:pPr>
            <a:r>
              <a:rPr lang="en-US" dirty="0" smtClean="0"/>
              <a:t>hospitalization is required: protection of the airways, vital signs monitoring, prevention of further loss of body heat, correction of </a:t>
            </a:r>
            <a:r>
              <a:rPr lang="en-US" dirty="0" err="1" smtClean="0"/>
              <a:t>hypovolemia</a:t>
            </a:r>
            <a:r>
              <a:rPr lang="en-US" dirty="0" smtClean="0"/>
              <a:t>, and forced </a:t>
            </a:r>
            <a:r>
              <a:rPr lang="en-US" dirty="0" err="1" smtClean="0"/>
              <a:t>diuresis</a:t>
            </a:r>
            <a:r>
              <a:rPr lang="en-US" dirty="0" smtClean="0"/>
              <a:t> with maximal </a:t>
            </a:r>
            <a:r>
              <a:rPr lang="en-US" dirty="0" err="1" smtClean="0"/>
              <a:t>alkalinization</a:t>
            </a:r>
            <a:r>
              <a:rPr lang="en-US" dirty="0" smtClean="0"/>
              <a:t> of the urine.  In extreme situation </a:t>
            </a:r>
            <a:r>
              <a:rPr lang="en-US" dirty="0" err="1" smtClean="0"/>
              <a:t>haemadialysis</a:t>
            </a:r>
            <a:r>
              <a:rPr lang="en-US" dirty="0" smtClean="0"/>
              <a:t> is necessary</a:t>
            </a:r>
          </a:p>
          <a:p>
            <a:pPr>
              <a:defRPr/>
            </a:pPr>
            <a:endParaRPr lang="en-US" dirty="0" smtClean="0"/>
          </a:p>
          <a:p>
            <a:pPr>
              <a:defRPr/>
            </a:pPr>
            <a:r>
              <a:rPr lang="en-US" b="1" dirty="0" smtClean="0"/>
              <a:t>Maintaining Abstinence:</a:t>
            </a:r>
          </a:p>
          <a:p>
            <a:pPr>
              <a:defRPr/>
            </a:pPr>
            <a:r>
              <a:rPr lang="en-GB" b="1" dirty="0" err="1" smtClean="0">
                <a:solidFill>
                  <a:srgbClr val="FFCC66"/>
                </a:solidFill>
              </a:rPr>
              <a:t>Disulfiram</a:t>
            </a:r>
            <a:r>
              <a:rPr lang="en-GB" dirty="0" smtClean="0"/>
              <a:t> – blockade of </a:t>
            </a:r>
            <a:r>
              <a:rPr lang="en-GB" dirty="0" err="1" smtClean="0"/>
              <a:t>aldehydedehydrogenase</a:t>
            </a:r>
            <a:r>
              <a:rPr lang="en-GB" dirty="0" smtClean="0"/>
              <a:t> </a:t>
            </a:r>
            <a:r>
              <a:rPr lang="en-GB" dirty="0" smtClean="0">
                <a:sym typeface="Symbol" pitchFamily="18" charset="2"/>
              </a:rPr>
              <a:t> </a:t>
            </a:r>
            <a:r>
              <a:rPr lang="en-GB" dirty="0" err="1" smtClean="0"/>
              <a:t>cummulation</a:t>
            </a:r>
            <a:r>
              <a:rPr lang="en-GB" dirty="0" smtClean="0"/>
              <a:t> of acetaldehyde - nausea, flushing, tachycardia, hyperventilation, panic…</a:t>
            </a:r>
          </a:p>
          <a:p>
            <a:pPr>
              <a:buFont typeface="Wingdings" pitchFamily="2" charset="2"/>
              <a:buNone/>
              <a:defRPr/>
            </a:pPr>
            <a:r>
              <a:rPr lang="en-GB" dirty="0" smtClean="0"/>
              <a:t>	</a:t>
            </a:r>
            <a:r>
              <a:rPr lang="en-GB" u="sng" dirty="0" smtClean="0"/>
              <a:t>Aim</a:t>
            </a:r>
            <a:r>
              <a:rPr lang="en-GB" dirty="0" smtClean="0"/>
              <a:t>: to make alcohol consumption unpleasant and intolerable</a:t>
            </a:r>
          </a:p>
          <a:p>
            <a:pPr>
              <a:defRPr/>
            </a:pPr>
            <a:r>
              <a:rPr lang="en-GB" b="1" dirty="0" err="1" smtClean="0">
                <a:solidFill>
                  <a:srgbClr val="FFCC66"/>
                </a:solidFill>
              </a:rPr>
              <a:t>Naloxone</a:t>
            </a:r>
            <a:r>
              <a:rPr lang="en-GB" dirty="0" smtClean="0">
                <a:solidFill>
                  <a:srgbClr val="FF6600"/>
                </a:solidFill>
              </a:rPr>
              <a:t> </a:t>
            </a:r>
            <a:r>
              <a:rPr lang="en-GB" dirty="0" smtClean="0"/>
              <a:t>– reduces alcohol-induced reward.</a:t>
            </a:r>
          </a:p>
          <a:p>
            <a:pPr>
              <a:defRPr/>
            </a:pPr>
            <a:r>
              <a:rPr lang="en-GB" b="1" dirty="0" err="1" smtClean="0">
                <a:solidFill>
                  <a:srgbClr val="FFCC66"/>
                </a:solidFill>
              </a:rPr>
              <a:t>Acamprosate</a:t>
            </a:r>
            <a:r>
              <a:rPr lang="en-GB" dirty="0" smtClean="0"/>
              <a:t> – anti-craving effects .</a:t>
            </a:r>
          </a:p>
          <a:p>
            <a:pPr>
              <a:defRPr/>
            </a:pPr>
            <a:r>
              <a:rPr lang="en-GB" dirty="0" smtClean="0"/>
              <a:t>The drugs used to alleviate the acute abstinence syndrome: </a:t>
            </a:r>
            <a:r>
              <a:rPr lang="en-GB" b="1" dirty="0" smtClean="0">
                <a:solidFill>
                  <a:srgbClr val="FFCC66"/>
                </a:solidFill>
              </a:rPr>
              <a:t>benzodiazepines, </a:t>
            </a:r>
            <a:r>
              <a:rPr lang="en-GB" b="1" dirty="0" err="1" smtClean="0">
                <a:solidFill>
                  <a:srgbClr val="FFCC66"/>
                </a:solidFill>
              </a:rPr>
              <a:t>clonidine</a:t>
            </a:r>
            <a:r>
              <a:rPr lang="en-GB" dirty="0" smtClean="0"/>
              <a:t> (inhibit</a:t>
            </a:r>
            <a:r>
              <a:rPr lang="cs-CZ" dirty="0" smtClean="0"/>
              <a:t>s</a:t>
            </a:r>
            <a:r>
              <a:rPr lang="en-GB" dirty="0" smtClean="0"/>
              <a:t> exaggerated neurotransmitter release) and </a:t>
            </a:r>
            <a:r>
              <a:rPr lang="en-GB" b="1" dirty="0" err="1" smtClean="0">
                <a:solidFill>
                  <a:srgbClr val="FFCC66"/>
                </a:solidFill>
              </a:rPr>
              <a:t>propranolol</a:t>
            </a:r>
            <a:r>
              <a:rPr lang="en-GB" b="1" dirty="0" smtClean="0">
                <a:solidFill>
                  <a:srgbClr val="FFCC66"/>
                </a:solidFill>
              </a:rPr>
              <a:t> </a:t>
            </a:r>
            <a:r>
              <a:rPr lang="en-GB" dirty="0" smtClean="0"/>
              <a:t>(blocks excessive sympathetic activity).</a:t>
            </a:r>
          </a:p>
          <a:p>
            <a:pPr>
              <a:defRPr/>
            </a:pPr>
            <a:endParaRPr lang="en-CA" dirty="0" smtClean="0"/>
          </a:p>
          <a:p>
            <a:pPr>
              <a:defRPr/>
            </a:pPr>
            <a:endParaRPr lang="en-CA" b="1" dirty="0" smtClean="0"/>
          </a:p>
          <a:p>
            <a:pPr>
              <a:defRPr/>
            </a:pPr>
            <a:endParaRPr lang="en-US" b="1" dirty="0" smtClean="0"/>
          </a:p>
          <a:p>
            <a:pPr>
              <a:defRPr/>
            </a:pPr>
            <a:endParaRPr lang="en-CA" b="1" dirty="0" smtClean="0"/>
          </a:p>
          <a:p>
            <a:pPr lvl="1">
              <a:defRPr/>
            </a:pPr>
            <a:r>
              <a:rPr lang="en-US" dirty="0" smtClean="0"/>
              <a:t>To explore the reasons for drinking, alternative ways are worked out. For instance, instead of using alcohol in social situations to reduced anxiety, learn anxiety management and assertiveness techniques.</a:t>
            </a:r>
            <a:endParaRPr lang="en-CA" dirty="0" smtClean="0"/>
          </a:p>
          <a:p>
            <a:pPr lvl="1">
              <a:defRPr/>
            </a:pPr>
            <a:r>
              <a:rPr lang="en-US" dirty="0" smtClean="0"/>
              <a:t>Provision of information about the hazards of alcohol</a:t>
            </a:r>
            <a:endParaRPr lang="en-CA" dirty="0" smtClean="0"/>
          </a:p>
          <a:p>
            <a:pPr lvl="1">
              <a:defRPr/>
            </a:pPr>
            <a:r>
              <a:rPr lang="en-US" dirty="0" smtClean="0"/>
              <a:t>Group therapy: about 7-12 patients and a staff member in a specialist unit attend regular meetings. It provides an opportunity for frank feedback from other members of the group concerning the problems that the patient faces and to work out better ways of coping with their problems.</a:t>
            </a:r>
            <a:endParaRPr lang="en-CA" dirty="0" smtClean="0"/>
          </a:p>
          <a:p>
            <a:pPr>
              <a:defRPr/>
            </a:pPr>
            <a:r>
              <a:rPr lang="en-US" dirty="0" smtClean="0"/>
              <a:t> </a:t>
            </a:r>
            <a:endParaRPr lang="en-CA" dirty="0" smtClean="0"/>
          </a:p>
          <a:p>
            <a:pPr>
              <a:defRPr/>
            </a:pPr>
            <a:r>
              <a:rPr lang="en-US" dirty="0" smtClean="0"/>
              <a:t>Alcoholics Anonymous (AA) is a voluntary supportive self-help organization of persons with alcohol-related problems.  Members attend group meetings (1-2 / week) and obtain support from one another.  The meetings involve repeated emotional confession of each person’s problems.  The organization works on the firm belief that total abstinence is the aim.</a:t>
            </a:r>
            <a:endParaRPr lang="en-CA" dirty="0" smtClean="0"/>
          </a:p>
          <a:p>
            <a:pPr>
              <a:defRPr/>
            </a:pPr>
            <a:endParaRPr lang="en-CA" dirty="0"/>
          </a:p>
        </p:txBody>
      </p:sp>
      <p:sp>
        <p:nvSpPr>
          <p:cNvPr id="4" name="Slide Number Placeholder 3"/>
          <p:cNvSpPr>
            <a:spLocks noGrp="1"/>
          </p:cNvSpPr>
          <p:nvPr>
            <p:ph type="sldNum" sz="quarter" idx="5"/>
          </p:nvPr>
        </p:nvSpPr>
        <p:spPr/>
        <p:txBody>
          <a:bodyPr/>
          <a:lstStyle/>
          <a:p>
            <a:pPr>
              <a:defRPr/>
            </a:pPr>
            <a:fld id="{1E8EEB08-1C11-4659-95BB-139C8024989F}" type="slidenum">
              <a:rPr lang="en-CA" smtClean="0"/>
              <a:pPr>
                <a:defRPr/>
              </a:pPr>
              <a:t>37</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u="sng" smtClean="0">
                <a:latin typeface="Arial" pitchFamily="34" charset="0"/>
                <a:cs typeface="Arial" pitchFamily="34" charset="0"/>
              </a:rPr>
              <a:t>Psychiatric :</a:t>
            </a:r>
            <a:r>
              <a:rPr lang="en-CA" smtClean="0">
                <a:latin typeface="Arial" pitchFamily="34" charset="0"/>
                <a:cs typeface="Arial" pitchFamily="34" charset="0"/>
              </a:rPr>
              <a:t> </a:t>
            </a:r>
            <a:r>
              <a:rPr lang="en-US" smtClean="0">
                <a:latin typeface="Arial" pitchFamily="34" charset="0"/>
                <a:cs typeface="Arial" pitchFamily="34" charset="0"/>
              </a:rPr>
              <a:t>Poor concentration &amp; memory impairment, Sexual dysfunction &amp; Morbid jealousy.</a:t>
            </a:r>
            <a:endParaRPr lang="en-CA" smtClean="0">
              <a:latin typeface="Arial" pitchFamily="34" charset="0"/>
              <a:cs typeface="Arial" pitchFamily="34" charset="0"/>
            </a:endParaRPr>
          </a:p>
          <a:p>
            <a:r>
              <a:rPr lang="en-US" smtClean="0">
                <a:latin typeface="Arial" pitchFamily="34" charset="0"/>
                <a:cs typeface="Arial" pitchFamily="34" charset="0"/>
              </a:rPr>
              <a:t> </a:t>
            </a:r>
            <a:r>
              <a:rPr lang="en-US" u="sng" smtClean="0">
                <a:latin typeface="Arial" pitchFamily="34" charset="0"/>
                <a:cs typeface="Arial" pitchFamily="34" charset="0"/>
              </a:rPr>
              <a:t>Medical :</a:t>
            </a:r>
            <a:r>
              <a:rPr lang="en-CA" u="sng" smtClean="0">
                <a:latin typeface="Arial" pitchFamily="34" charset="0"/>
                <a:cs typeface="Arial" pitchFamily="34" charset="0"/>
              </a:rPr>
              <a:t> </a:t>
            </a:r>
            <a:r>
              <a:rPr lang="en-US" smtClean="0">
                <a:latin typeface="Arial" pitchFamily="34" charset="0"/>
                <a:cs typeface="Arial" pitchFamily="34" charset="0"/>
              </a:rPr>
              <a:t>Nausea, vomiting, gastritis, peptic ulcer, liver disease</a:t>
            </a:r>
            <a:r>
              <a:rPr lang="en-CA" smtClean="0">
                <a:latin typeface="Arial" pitchFamily="34" charset="0"/>
                <a:cs typeface="Arial" pitchFamily="34" charset="0"/>
              </a:rPr>
              <a:t>, </a:t>
            </a:r>
            <a:r>
              <a:rPr lang="en-US" smtClean="0">
                <a:latin typeface="Arial" pitchFamily="34" charset="0"/>
                <a:cs typeface="Arial" pitchFamily="34" charset="0"/>
              </a:rPr>
              <a:t>Headache, sweating, flushing, blackouts</a:t>
            </a:r>
            <a:r>
              <a:rPr lang="en-CA" smtClean="0">
                <a:latin typeface="Arial" pitchFamily="34" charset="0"/>
                <a:cs typeface="Arial" pitchFamily="34" charset="0"/>
              </a:rPr>
              <a:t> </a:t>
            </a:r>
            <a:r>
              <a:rPr lang="en-US" smtClean="0">
                <a:latin typeface="Arial" pitchFamily="34" charset="0"/>
                <a:cs typeface="Arial" pitchFamily="34" charset="0"/>
              </a:rPr>
              <a:t>Peripheral neuropathy, fits, repeated falls.</a:t>
            </a:r>
            <a:endParaRPr lang="en-CA" smtClean="0">
              <a:latin typeface="Arial" pitchFamily="34" charset="0"/>
              <a:cs typeface="Arial" pitchFamily="34" charset="0"/>
            </a:endParaRPr>
          </a:p>
          <a:p>
            <a:r>
              <a:rPr lang="en-US" smtClean="0">
                <a:latin typeface="Arial" pitchFamily="34" charset="0"/>
                <a:cs typeface="Arial" pitchFamily="34" charset="0"/>
              </a:rPr>
              <a:t> </a:t>
            </a:r>
            <a:r>
              <a:rPr lang="en-US" u="sng" smtClean="0">
                <a:latin typeface="Arial" pitchFamily="34" charset="0"/>
                <a:cs typeface="Arial" pitchFamily="34" charset="0"/>
              </a:rPr>
              <a:t>Social :</a:t>
            </a:r>
            <a:r>
              <a:rPr lang="en-CA" u="sng" smtClean="0">
                <a:latin typeface="Arial" pitchFamily="34" charset="0"/>
                <a:cs typeface="Arial" pitchFamily="34" charset="0"/>
              </a:rPr>
              <a:t> </a:t>
            </a:r>
            <a:r>
              <a:rPr lang="en-US" smtClean="0">
                <a:latin typeface="Arial" pitchFamily="34" charset="0"/>
                <a:cs typeface="Arial" pitchFamily="34" charset="0"/>
              </a:rPr>
              <a:t>Repeated absences from work</a:t>
            </a:r>
            <a:r>
              <a:rPr lang="en-CA" smtClean="0">
                <a:latin typeface="Arial" pitchFamily="34" charset="0"/>
                <a:cs typeface="Arial" pitchFamily="34" charset="0"/>
              </a:rPr>
              <a:t>,</a:t>
            </a:r>
            <a:r>
              <a:rPr lang="en-US" smtClean="0">
                <a:latin typeface="Arial" pitchFamily="34" charset="0"/>
                <a:cs typeface="Arial" pitchFamily="34" charset="0"/>
              </a:rPr>
              <a:t>Poor work records</a:t>
            </a:r>
            <a:r>
              <a:rPr lang="en-CA" smtClean="0">
                <a:latin typeface="Arial" pitchFamily="34" charset="0"/>
                <a:cs typeface="Arial" pitchFamily="34" charset="0"/>
              </a:rPr>
              <a:t>, </a:t>
            </a:r>
            <a:r>
              <a:rPr lang="en-US" smtClean="0">
                <a:latin typeface="Arial" pitchFamily="34" charset="0"/>
                <a:cs typeface="Arial" pitchFamily="34" charset="0"/>
              </a:rPr>
              <a:t>Interpersonal problems, Financial stresses</a:t>
            </a:r>
            <a:r>
              <a:rPr lang="en-CA" smtClean="0">
                <a:latin typeface="Arial" pitchFamily="34" charset="0"/>
                <a:cs typeface="Arial" pitchFamily="34" charset="0"/>
              </a:rPr>
              <a:t> </a:t>
            </a:r>
            <a:r>
              <a:rPr lang="en-US" smtClean="0">
                <a:latin typeface="Arial" pitchFamily="34" charset="0"/>
                <a:cs typeface="Arial" pitchFamily="34" charset="0"/>
              </a:rPr>
              <a:t>Isolated life style.</a:t>
            </a:r>
            <a:endParaRPr lang="en-CA" smtClean="0">
              <a:latin typeface="Arial" pitchFamily="34" charset="0"/>
              <a:cs typeface="Arial" pitchFamily="34" charset="0"/>
            </a:endParaRPr>
          </a:p>
          <a:p>
            <a:r>
              <a:rPr lang="en-US" u="sng" smtClean="0">
                <a:latin typeface="Arial" pitchFamily="34" charset="0"/>
                <a:cs typeface="Arial" pitchFamily="34" charset="0"/>
              </a:rPr>
              <a:t>Legal conditions: </a:t>
            </a:r>
            <a:r>
              <a:rPr lang="en-US" smtClean="0">
                <a:latin typeface="Arial" pitchFamily="34" charset="0"/>
                <a:cs typeface="Arial" pitchFamily="34" charset="0"/>
              </a:rPr>
              <a:t>e.g. reckless driving</a:t>
            </a:r>
            <a:endParaRPr lang="en-CA" smtClean="0">
              <a:latin typeface="Arial" pitchFamily="34" charset="0"/>
              <a:cs typeface="Arial" pitchFamily="34" charset="0"/>
            </a:endParaRPr>
          </a:p>
          <a:p>
            <a:endParaRPr lang="en-US" b="1" smtClean="0"/>
          </a:p>
          <a:p>
            <a:r>
              <a:rPr lang="en-US" b="1" smtClean="0"/>
              <a:t>Alcohol Memory Blackouts:</a:t>
            </a:r>
            <a:endParaRPr lang="en-CA" smtClean="0"/>
          </a:p>
          <a:p>
            <a:r>
              <a:rPr lang="en-US" smtClean="0"/>
              <a:t> </a:t>
            </a:r>
            <a:endParaRPr lang="en-CA" smtClean="0"/>
          </a:p>
          <a:p>
            <a:r>
              <a:rPr lang="en-US" smtClean="0"/>
              <a:t>Loss of memory of events that occurred during a period of intoxication.</a:t>
            </a:r>
            <a:endParaRPr lang="en-CA" smtClean="0"/>
          </a:p>
          <a:p>
            <a:r>
              <a:rPr lang="en-US" smtClean="0"/>
              <a:t>Possible occurrence after a single episode of heavy drinking (in people who do not habitually abuse alcohol).</a:t>
            </a:r>
            <a:endParaRPr lang="en-CA" smtClean="0"/>
          </a:p>
          <a:p>
            <a:r>
              <a:rPr lang="en-US" smtClean="0"/>
              <a:t>When these episodes occur frequently they indicate heavy drinking.</a:t>
            </a:r>
            <a:endParaRPr lang="en-CA" smtClean="0"/>
          </a:p>
          <a:p>
            <a:r>
              <a:rPr lang="en-US" smtClean="0"/>
              <a:t>When they are prolonged, hours or days, they indicate excessive drinking.</a:t>
            </a:r>
            <a:endParaRPr lang="en-CA" smtClean="0"/>
          </a:p>
          <a:p>
            <a:endParaRPr lang="en-CA" smtClean="0"/>
          </a:p>
        </p:txBody>
      </p:sp>
      <p:sp>
        <p:nvSpPr>
          <p:cNvPr id="4" name="Slide Number Placeholder 3"/>
          <p:cNvSpPr>
            <a:spLocks noGrp="1"/>
          </p:cNvSpPr>
          <p:nvPr>
            <p:ph type="sldNum" sz="quarter" idx="5"/>
          </p:nvPr>
        </p:nvSpPr>
        <p:spPr/>
        <p:txBody>
          <a:bodyPr/>
          <a:lstStyle/>
          <a:p>
            <a:pPr>
              <a:defRPr/>
            </a:pPr>
            <a:fld id="{9B856CE4-F0F0-439F-8803-79709F680E69}" type="slidenum">
              <a:rPr lang="en-CA" smtClean="0"/>
              <a:pPr>
                <a:defRPr/>
              </a:pPr>
              <a:t>38</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This group includes several narcotic substances: •</a:t>
            </a:r>
            <a:r>
              <a:rPr lang="en-US" b="1" dirty="0" smtClean="0"/>
              <a:t>  opium •  heroin  </a:t>
            </a:r>
            <a:endParaRPr lang="en-CA" dirty="0" smtClean="0"/>
          </a:p>
          <a:p>
            <a:r>
              <a:rPr lang="en-US" b="1" dirty="0" smtClean="0"/>
              <a:t>•   morphine •  codeine •  </a:t>
            </a:r>
            <a:r>
              <a:rPr lang="en-US" b="1" dirty="0" err="1" smtClean="0"/>
              <a:t>pethidine</a:t>
            </a:r>
            <a:r>
              <a:rPr lang="en-US" b="1" dirty="0" smtClean="0"/>
              <a:t> •  methadone  •  </a:t>
            </a:r>
            <a:r>
              <a:rPr lang="en-US" b="1" dirty="0" err="1" smtClean="0"/>
              <a:t>pentazocine</a:t>
            </a:r>
            <a:endParaRPr lang="en-CA" dirty="0" smtClean="0"/>
          </a:p>
          <a:p>
            <a:r>
              <a:rPr lang="en-US" dirty="0" smtClean="0"/>
              <a:t> </a:t>
            </a:r>
            <a:endParaRPr lang="en-CA" dirty="0" smtClean="0"/>
          </a:p>
          <a:p>
            <a:r>
              <a:rPr lang="en-US" dirty="0" smtClean="0"/>
              <a:t>Some of these compounds are naturally occurring (e.g. opium, codeine) while the others are synthetic or semi-synthetic.  Some of theses substances have medical uses (e.g. </a:t>
            </a:r>
            <a:r>
              <a:rPr lang="en-US" dirty="0" err="1" smtClean="0"/>
              <a:t>Pethidine</a:t>
            </a:r>
            <a:r>
              <a:rPr lang="en-US" dirty="0" smtClean="0"/>
              <a:t>), while others are solely substances of abuse (e.g. heroin). The pharmacological effects of opiates are mediated through interaction with opiate receptors. The medical use of </a:t>
            </a:r>
            <a:r>
              <a:rPr lang="en-US" dirty="0" err="1" smtClean="0"/>
              <a:t>opioids</a:t>
            </a:r>
            <a:r>
              <a:rPr lang="en-US" dirty="0" smtClean="0"/>
              <a:t> is mainly for their powerful analgesic effects; they are abused for their powerful euphoriant effects (especially when taken intravenously).</a:t>
            </a:r>
            <a:endParaRPr lang="en-CA" dirty="0" smtClean="0"/>
          </a:p>
          <a:p>
            <a:r>
              <a:rPr lang="en-US" dirty="0" smtClean="0"/>
              <a:t> </a:t>
            </a:r>
            <a:endParaRPr lang="en-CA" dirty="0" smtClean="0"/>
          </a:p>
          <a:p>
            <a:r>
              <a:rPr lang="en-US" dirty="0" smtClean="0"/>
              <a:t>These substances are used primarily by a young lower  socioeconomic population</a:t>
            </a:r>
          </a:p>
          <a:p>
            <a:pPr lvl="1"/>
            <a:r>
              <a:rPr lang="en-US" b="1" dirty="0" err="1" smtClean="0"/>
              <a:t>Opioid</a:t>
            </a:r>
            <a:r>
              <a:rPr lang="en-US" b="1" dirty="0" smtClean="0"/>
              <a:t> Withdrawal</a:t>
            </a:r>
            <a:endParaRPr lang="en-CA" dirty="0" smtClean="0"/>
          </a:p>
          <a:p>
            <a:r>
              <a:rPr lang="en-US" b="1" dirty="0" smtClean="0"/>
              <a:t> </a:t>
            </a:r>
            <a:endParaRPr lang="en-CA" dirty="0" smtClean="0"/>
          </a:p>
          <a:p>
            <a:r>
              <a:rPr lang="en-US" dirty="0" smtClean="0"/>
              <a:t>The symptoms due to withdrawal from </a:t>
            </a:r>
            <a:r>
              <a:rPr lang="en-US" dirty="0" err="1" smtClean="0"/>
              <a:t>opioids</a:t>
            </a:r>
            <a:r>
              <a:rPr lang="en-US" dirty="0" smtClean="0"/>
              <a:t> are flulike, including:</a:t>
            </a:r>
            <a:endParaRPr lang="en-CA" dirty="0" smtClean="0"/>
          </a:p>
          <a:p>
            <a:r>
              <a:rPr lang="en-US" dirty="0" smtClean="0"/>
              <a:t> </a:t>
            </a:r>
            <a:endParaRPr lang="en-CA" dirty="0" smtClean="0"/>
          </a:p>
          <a:p>
            <a:r>
              <a:rPr lang="en-US" dirty="0" err="1" smtClean="0"/>
              <a:t>lacrimation</a:t>
            </a:r>
            <a:r>
              <a:rPr lang="en-US" dirty="0" smtClean="0"/>
              <a:t> </a:t>
            </a:r>
            <a:endParaRPr lang="en-CA" dirty="0" smtClean="0"/>
          </a:p>
          <a:p>
            <a:r>
              <a:rPr lang="en-US" dirty="0" smtClean="0"/>
              <a:t>muscle and joint pain</a:t>
            </a:r>
            <a:endParaRPr lang="en-CA" dirty="0" smtClean="0"/>
          </a:p>
          <a:p>
            <a:r>
              <a:rPr lang="en-US" dirty="0" smtClean="0"/>
              <a:t>cold and hot flushes</a:t>
            </a:r>
            <a:endParaRPr lang="en-CA" dirty="0" smtClean="0"/>
          </a:p>
          <a:p>
            <a:r>
              <a:rPr lang="en-US" dirty="0" smtClean="0"/>
              <a:t>nausea, vomiting and </a:t>
            </a:r>
            <a:r>
              <a:rPr lang="en-US" dirty="0" err="1" smtClean="0"/>
              <a:t>diarrhoea</a:t>
            </a:r>
            <a:endParaRPr lang="en-CA" dirty="0" smtClean="0"/>
          </a:p>
          <a:p>
            <a:r>
              <a:rPr lang="en-US" dirty="0" err="1" smtClean="0"/>
              <a:t>piloerection</a:t>
            </a:r>
            <a:endParaRPr lang="en-CA" dirty="0" smtClean="0"/>
          </a:p>
          <a:p>
            <a:r>
              <a:rPr lang="en-US" dirty="0" smtClean="0"/>
              <a:t> </a:t>
            </a:r>
            <a:endParaRPr lang="en-CA" dirty="0" smtClean="0"/>
          </a:p>
          <a:p>
            <a:r>
              <a:rPr lang="en-US" dirty="0" smtClean="0"/>
              <a:t>Intense craving for the drug is a recognized feature.</a:t>
            </a:r>
            <a:endParaRPr lang="en-CA" dirty="0" smtClean="0"/>
          </a:p>
          <a:p>
            <a:r>
              <a:rPr lang="en-US" dirty="0" smtClean="0"/>
              <a:t>These features usually begin about 6 hours after the last dose, reach a peak after 36 - 48 hours, and then wane.  Untreated withdrawal results in no </a:t>
            </a:r>
            <a:endParaRPr lang="en-CA" dirty="0" smtClean="0"/>
          </a:p>
          <a:p>
            <a:r>
              <a:rPr lang="en-US" dirty="0" smtClean="0"/>
              <a:t> </a:t>
            </a:r>
            <a:endParaRPr lang="en-CA" dirty="0" smtClean="0"/>
          </a:p>
          <a:p>
            <a:r>
              <a:rPr lang="en-US" dirty="0" smtClean="0"/>
              <a:t> </a:t>
            </a:r>
            <a:endParaRPr lang="en-CA" dirty="0" smtClean="0"/>
          </a:p>
          <a:p>
            <a:r>
              <a:rPr lang="en-US" dirty="0" smtClean="0"/>
              <a:t>serious medical sequence and rarely threatens the life of someone in reasonable physical health, though they cause great distress.</a:t>
            </a:r>
            <a:endParaRPr lang="en-CA" dirty="0" smtClean="0"/>
          </a:p>
          <a:p>
            <a:r>
              <a:rPr lang="en-US" dirty="0" smtClean="0"/>
              <a:t> </a:t>
            </a:r>
            <a:endParaRPr lang="en-CA" dirty="0" smtClean="0"/>
          </a:p>
          <a:p>
            <a:r>
              <a:rPr lang="en-US" b="1" dirty="0" smtClean="0"/>
              <a:t>Complications of Intravenous Usage:</a:t>
            </a:r>
            <a:endParaRPr lang="en-CA" dirty="0" smtClean="0"/>
          </a:p>
          <a:p>
            <a:r>
              <a:rPr lang="en-US" dirty="0" smtClean="0"/>
              <a:t>AIDS        </a:t>
            </a:r>
            <a:r>
              <a:rPr lang="en-US" sz="2000" baseline="-25000" dirty="0" smtClean="0"/>
              <a:t>*     </a:t>
            </a:r>
            <a:r>
              <a:rPr lang="en-US" dirty="0" smtClean="0"/>
              <a:t>hepatitis    </a:t>
            </a:r>
            <a:r>
              <a:rPr lang="en-US" sz="2000" baseline="-25000" dirty="0" smtClean="0"/>
              <a:t>*     </a:t>
            </a:r>
            <a:r>
              <a:rPr lang="en-US" dirty="0" err="1" smtClean="0"/>
              <a:t>endocarditis</a:t>
            </a:r>
            <a:r>
              <a:rPr lang="en-US" dirty="0" smtClean="0"/>
              <a:t>    </a:t>
            </a:r>
            <a:r>
              <a:rPr lang="en-US" sz="2000" baseline="-25000" dirty="0" smtClean="0"/>
              <a:t>*     </a:t>
            </a:r>
            <a:r>
              <a:rPr lang="en-US" dirty="0" smtClean="0"/>
              <a:t>septicemia</a:t>
            </a:r>
            <a:endParaRPr lang="en-CA" dirty="0" smtClean="0"/>
          </a:p>
          <a:p>
            <a:r>
              <a:rPr lang="en-US" dirty="0" smtClean="0"/>
              <a:t>Acute local infections (</a:t>
            </a:r>
            <a:r>
              <a:rPr lang="en-US" dirty="0" err="1" smtClean="0"/>
              <a:t>cellulitis</a:t>
            </a:r>
            <a:r>
              <a:rPr lang="en-US" dirty="0" smtClean="0"/>
              <a:t>, </a:t>
            </a:r>
            <a:r>
              <a:rPr lang="en-US" dirty="0" err="1" smtClean="0"/>
              <a:t>thrombophelebitis</a:t>
            </a:r>
            <a:r>
              <a:rPr lang="en-US" dirty="0" smtClean="0"/>
              <a:t>)</a:t>
            </a:r>
            <a:endParaRPr lang="en-CA" dirty="0" smtClean="0"/>
          </a:p>
          <a:p>
            <a:endParaRPr lang="en-CA" dirty="0" smtClean="0"/>
          </a:p>
        </p:txBody>
      </p:sp>
      <p:sp>
        <p:nvSpPr>
          <p:cNvPr id="4" name="Slide Number Placeholder 3"/>
          <p:cNvSpPr>
            <a:spLocks noGrp="1"/>
          </p:cNvSpPr>
          <p:nvPr>
            <p:ph type="sldNum" sz="quarter" idx="5"/>
          </p:nvPr>
        </p:nvSpPr>
        <p:spPr/>
        <p:txBody>
          <a:bodyPr/>
          <a:lstStyle/>
          <a:p>
            <a:pPr>
              <a:defRPr/>
            </a:pPr>
            <a:fld id="{F803197D-DC89-41AC-8B61-A20B66BF0097}" type="slidenum">
              <a:rPr lang="en-CA" smtClean="0"/>
              <a:pPr>
                <a:defRPr/>
              </a:pPr>
              <a:t>39</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a:defRPr/>
            </a:pPr>
            <a:r>
              <a:rPr lang="en-US" dirty="0" smtClean="0"/>
              <a:t>Tolerance develops rapidly (especially in intravenous usage) leading to increasing dosage.  Tolerance diminishes rapidly and this can result in serious respiratory depression when a previously tolerated dose is resumed after a drug-free interval (e.g. after a stay in a prison or hospital).</a:t>
            </a:r>
            <a:endParaRPr lang="en-CA" dirty="0" smtClean="0"/>
          </a:p>
          <a:p>
            <a:pPr>
              <a:defRPr/>
            </a:pPr>
            <a:endParaRPr lang="en-CA" dirty="0" smtClean="0"/>
          </a:p>
          <a:p>
            <a:pPr>
              <a:defRPr/>
            </a:pPr>
            <a:r>
              <a:rPr lang="en-US" b="1" dirty="0" smtClean="0"/>
              <a:t>Treatment</a:t>
            </a:r>
            <a:endParaRPr lang="en-CA" dirty="0" smtClean="0"/>
          </a:p>
          <a:p>
            <a:pPr lvl="1">
              <a:defRPr/>
            </a:pPr>
            <a:r>
              <a:rPr lang="en-US" dirty="0" err="1" smtClean="0"/>
              <a:t>Opioid</a:t>
            </a:r>
            <a:r>
              <a:rPr lang="en-US" dirty="0" smtClean="0"/>
              <a:t> overdose can be dangerous (due to respiratory depression) and therefore, should be treated carefully in the intensive care unit:</a:t>
            </a:r>
            <a:endParaRPr lang="en-CA" dirty="0" smtClean="0"/>
          </a:p>
          <a:p>
            <a:pPr lvl="2">
              <a:defRPr/>
            </a:pPr>
            <a:r>
              <a:rPr lang="en-US" dirty="0" err="1" smtClean="0"/>
              <a:t>Naloxone</a:t>
            </a:r>
            <a:r>
              <a:rPr lang="en-US" dirty="0" smtClean="0"/>
              <a:t> is a short acting antidote that is used to normalize respiration and to restore consciousness.</a:t>
            </a:r>
            <a:endParaRPr lang="en-CA" dirty="0" smtClean="0"/>
          </a:p>
          <a:p>
            <a:pPr lvl="2">
              <a:defRPr/>
            </a:pPr>
            <a:r>
              <a:rPr lang="en-US" dirty="0" smtClean="0"/>
              <a:t>Open airway - oxygen - IV fluids </a:t>
            </a:r>
            <a:endParaRPr lang="en-CA" dirty="0" smtClean="0"/>
          </a:p>
          <a:p>
            <a:pPr lvl="2">
              <a:defRPr/>
            </a:pPr>
            <a:r>
              <a:rPr lang="en-US" dirty="0" smtClean="0"/>
              <a:t>Vital signs monitoring</a:t>
            </a:r>
            <a:endParaRPr lang="en-CA" dirty="0" smtClean="0"/>
          </a:p>
          <a:p>
            <a:pPr>
              <a:defRPr/>
            </a:pPr>
            <a:r>
              <a:rPr lang="en-US" dirty="0" smtClean="0"/>
              <a:t> </a:t>
            </a:r>
            <a:endParaRPr lang="en-CA" dirty="0" smtClean="0"/>
          </a:p>
          <a:p>
            <a:pPr lvl="1">
              <a:defRPr/>
            </a:pPr>
            <a:r>
              <a:rPr lang="en-US" dirty="0" err="1" smtClean="0"/>
              <a:t>Opioid</a:t>
            </a:r>
            <a:r>
              <a:rPr lang="en-US" dirty="0" smtClean="0"/>
              <a:t> Withdrawal:</a:t>
            </a:r>
            <a:endParaRPr lang="en-CA" dirty="0" smtClean="0"/>
          </a:p>
          <a:p>
            <a:pPr>
              <a:defRPr/>
            </a:pPr>
            <a:r>
              <a:rPr lang="en-US" dirty="0" smtClean="0"/>
              <a:t>Assess the severity and give symptomatic treatment: pain killer and sedatives.  </a:t>
            </a:r>
            <a:r>
              <a:rPr lang="en-US" dirty="0" err="1" smtClean="0"/>
              <a:t>Clonidine</a:t>
            </a:r>
            <a:r>
              <a:rPr lang="en-US" dirty="0" smtClean="0"/>
              <a:t> can be used to control the release phenomena (sympathetic </a:t>
            </a:r>
            <a:r>
              <a:rPr lang="en-US" dirty="0" err="1" smtClean="0"/>
              <a:t>overactivity</a:t>
            </a:r>
            <a:r>
              <a:rPr lang="en-US" dirty="0" smtClean="0"/>
              <a:t>, nausea, vomiting and diarrhea).</a:t>
            </a:r>
            <a:endParaRPr lang="en-CA" dirty="0" smtClean="0"/>
          </a:p>
          <a:p>
            <a:pPr>
              <a:defRPr/>
            </a:pPr>
            <a:r>
              <a:rPr lang="en-US" dirty="0" smtClean="0"/>
              <a:t> </a:t>
            </a:r>
            <a:endParaRPr lang="en-CA" dirty="0" smtClean="0"/>
          </a:p>
          <a:p>
            <a:pPr lvl="1">
              <a:defRPr/>
            </a:pPr>
            <a:r>
              <a:rPr lang="en-US" dirty="0" smtClean="0"/>
              <a:t>Other aspects of treatment include :</a:t>
            </a:r>
            <a:endParaRPr lang="en-CA" dirty="0" smtClean="0"/>
          </a:p>
          <a:p>
            <a:pPr lvl="2">
              <a:defRPr/>
            </a:pPr>
            <a:r>
              <a:rPr lang="en-US" dirty="0" smtClean="0"/>
              <a:t>Nutritional treatment</a:t>
            </a:r>
            <a:endParaRPr lang="en-CA" dirty="0" smtClean="0"/>
          </a:p>
          <a:p>
            <a:pPr lvl="2">
              <a:defRPr/>
            </a:pPr>
            <a:r>
              <a:rPr lang="en-US" dirty="0" smtClean="0"/>
              <a:t>Treat complications ( e.g. thrombosis )</a:t>
            </a:r>
            <a:endParaRPr lang="en-CA" dirty="0" smtClean="0"/>
          </a:p>
          <a:p>
            <a:pPr lvl="2">
              <a:defRPr/>
            </a:pPr>
            <a:r>
              <a:rPr lang="en-US" dirty="0" smtClean="0"/>
              <a:t>Antidepressants ( if depressed )</a:t>
            </a:r>
            <a:endParaRPr lang="en-CA" dirty="0" smtClean="0"/>
          </a:p>
          <a:p>
            <a:pPr>
              <a:defRPr/>
            </a:pPr>
            <a:r>
              <a:rPr lang="en-US" dirty="0" err="1" smtClean="0"/>
              <a:t>Counselling</a:t>
            </a:r>
            <a:r>
              <a:rPr lang="en-US" dirty="0" smtClean="0"/>
              <a:t>, individual or group therapy</a:t>
            </a:r>
            <a:endParaRPr lang="en-CA" dirty="0"/>
          </a:p>
        </p:txBody>
      </p:sp>
      <p:sp>
        <p:nvSpPr>
          <p:cNvPr id="4" name="Slide Number Placeholder 3"/>
          <p:cNvSpPr>
            <a:spLocks noGrp="1"/>
          </p:cNvSpPr>
          <p:nvPr>
            <p:ph type="sldNum" sz="quarter" idx="5"/>
          </p:nvPr>
        </p:nvSpPr>
        <p:spPr/>
        <p:txBody>
          <a:bodyPr/>
          <a:lstStyle/>
          <a:p>
            <a:pPr>
              <a:defRPr/>
            </a:pPr>
            <a:fld id="{9AAABB9B-B692-4411-A46B-9CC0D976C3F0}" type="slidenum">
              <a:rPr lang="en-CA" smtClean="0"/>
              <a:pPr>
                <a:defRPr/>
              </a:pPr>
              <a:t>40</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9D00763D-7F55-4574-B062-A92B91A9E819}" type="datetimeFigureOut">
              <a:rPr lang="ar-SA" smtClean="0"/>
              <a:pPr/>
              <a:t>15/10/1433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27C3EE5-268A-4524-B616-661E3BF44241}"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D00763D-7F55-4574-B062-A92B91A9E819}" type="datetimeFigureOut">
              <a:rPr lang="ar-SA" smtClean="0"/>
              <a:pPr/>
              <a:t>15/10/1433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27C3EE5-268A-4524-B616-661E3BF4424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D00763D-7F55-4574-B062-A92B91A9E819}" type="datetimeFigureOut">
              <a:rPr lang="ar-SA" smtClean="0"/>
              <a:pPr/>
              <a:t>15/10/1433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27C3EE5-268A-4524-B616-661E3BF44241}"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D00763D-7F55-4574-B062-A92B91A9E819}" type="datetimeFigureOut">
              <a:rPr lang="ar-SA" smtClean="0"/>
              <a:pPr/>
              <a:t>15/10/1433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27C3EE5-268A-4524-B616-661E3BF44241}"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D00763D-7F55-4574-B062-A92B91A9E819}" type="datetimeFigureOut">
              <a:rPr lang="ar-SA" smtClean="0"/>
              <a:pPr/>
              <a:t>15/10/1433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27C3EE5-268A-4524-B616-661E3BF44241}"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9D00763D-7F55-4574-B062-A92B91A9E819}" type="datetimeFigureOut">
              <a:rPr lang="ar-SA" smtClean="0"/>
              <a:pPr/>
              <a:t>15/10/1433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27C3EE5-268A-4524-B616-661E3BF44241}"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9D00763D-7F55-4574-B062-A92B91A9E819}" type="datetimeFigureOut">
              <a:rPr lang="ar-SA" smtClean="0"/>
              <a:pPr/>
              <a:t>15/10/1433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327C3EE5-268A-4524-B616-661E3BF44241}"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9D00763D-7F55-4574-B062-A92B91A9E819}" type="datetimeFigureOut">
              <a:rPr lang="ar-SA" smtClean="0"/>
              <a:pPr/>
              <a:t>15/10/1433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327C3EE5-268A-4524-B616-661E3BF4424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D00763D-7F55-4574-B062-A92B91A9E819}" type="datetimeFigureOut">
              <a:rPr lang="ar-SA" smtClean="0"/>
              <a:pPr/>
              <a:t>15/10/1433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327C3EE5-268A-4524-B616-661E3BF4424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00763D-7F55-4574-B062-A92B91A9E819}" type="datetimeFigureOut">
              <a:rPr lang="ar-SA" smtClean="0"/>
              <a:pPr/>
              <a:t>15/10/1433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27C3EE5-268A-4524-B616-661E3BF44241}"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00763D-7F55-4574-B062-A92B91A9E819}" type="datetimeFigureOut">
              <a:rPr lang="ar-SA" smtClean="0"/>
              <a:pPr/>
              <a:t>15/10/1433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27C3EE5-268A-4524-B616-661E3BF44241}"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D00763D-7F55-4574-B062-A92B91A9E819}" type="datetimeFigureOut">
              <a:rPr lang="ar-SA" smtClean="0"/>
              <a:pPr/>
              <a:t>15/10/1433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27C3EE5-268A-4524-B616-661E3BF44241}"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348" y="1500174"/>
            <a:ext cx="7772400" cy="1470025"/>
          </a:xfrm>
        </p:spPr>
        <p:txBody>
          <a:bodyPr>
            <a:normAutofit/>
          </a:bodyPr>
          <a:lstStyle/>
          <a:p>
            <a:r>
              <a:rPr lang="en-US" sz="7200" b="1" dirty="0" smtClean="0">
                <a:solidFill>
                  <a:schemeClr val="tx2">
                    <a:lumMod val="75000"/>
                  </a:schemeClr>
                </a:solidFill>
                <a:latin typeface="Angsana New" pitchFamily="18" charset="-34"/>
                <a:cs typeface="Angsana New" pitchFamily="18" charset="-34"/>
              </a:rPr>
              <a:t>Cognitive Disorders </a:t>
            </a:r>
            <a:r>
              <a:rPr lang="en-US" sz="7200" b="1" dirty="0" smtClean="0">
                <a:solidFill>
                  <a:schemeClr val="tx2">
                    <a:lumMod val="75000"/>
                  </a:schemeClr>
                </a:solidFill>
                <a:latin typeface="Angsana New" pitchFamily="18" charset="-34"/>
                <a:cs typeface="Angsana New" pitchFamily="18" charset="-34"/>
              </a:rPr>
              <a:t>Theme</a:t>
            </a:r>
            <a:endParaRPr lang="ar-SA" sz="7200" b="1" dirty="0">
              <a:solidFill>
                <a:schemeClr val="tx2">
                  <a:lumMod val="75000"/>
                </a:schemeClr>
              </a:solidFill>
              <a:latin typeface="Angsana New" pitchFamily="18" charset="-34"/>
              <a:cs typeface="Angsana New" pitchFamily="18" charset="-34"/>
            </a:endParaRPr>
          </a:p>
        </p:txBody>
      </p:sp>
      <p:sp>
        <p:nvSpPr>
          <p:cNvPr id="3" name="عنوان فرعي 2"/>
          <p:cNvSpPr>
            <a:spLocks noGrp="1"/>
          </p:cNvSpPr>
          <p:nvPr>
            <p:ph type="subTitle" idx="1"/>
          </p:nvPr>
        </p:nvSpPr>
        <p:spPr/>
        <p:txBody>
          <a:bodyPr>
            <a:normAutofit fontScale="55000" lnSpcReduction="20000"/>
          </a:bodyPr>
          <a:lstStyle/>
          <a:p>
            <a:r>
              <a:rPr lang="en-US" sz="6600" b="1" dirty="0" smtClean="0">
                <a:solidFill>
                  <a:schemeClr val="tx1"/>
                </a:solidFill>
                <a:latin typeface="Angsana New" pitchFamily="18" charset="-34"/>
                <a:ea typeface="+mj-ea"/>
                <a:cs typeface="Angsana New" pitchFamily="18" charset="-34"/>
              </a:rPr>
              <a:t>YASER ALHUTHAIL, MD</a:t>
            </a:r>
          </a:p>
          <a:p>
            <a:pPr rtl="0"/>
            <a:r>
              <a:rPr lang="en-US" sz="6600" b="1" dirty="0" smtClean="0">
                <a:solidFill>
                  <a:schemeClr val="tx1"/>
                </a:solidFill>
                <a:latin typeface="Angsana New" pitchFamily="18" charset="-34"/>
                <a:ea typeface="+mj-ea"/>
                <a:cs typeface="Angsana New" pitchFamily="18" charset="-34"/>
              </a:rPr>
              <a:t>ASSOCIATE PROFESSOR</a:t>
            </a:r>
          </a:p>
          <a:p>
            <a:r>
              <a:rPr lang="en-US" sz="6600" b="1" dirty="0" smtClean="0">
                <a:solidFill>
                  <a:schemeClr val="tx1"/>
                </a:solidFill>
                <a:latin typeface="Angsana New" pitchFamily="18" charset="-34"/>
                <a:ea typeface="+mj-ea"/>
                <a:cs typeface="Angsana New" pitchFamily="18" charset="-34"/>
              </a:rPr>
              <a:t>PSYCHOSOMATIC MEDICINE</a:t>
            </a:r>
            <a:endParaRPr lang="ar-SA" sz="6600" b="1" dirty="0" smtClean="0">
              <a:solidFill>
                <a:schemeClr val="tx1"/>
              </a:solidFill>
              <a:latin typeface="Angsana New" pitchFamily="18" charset="-34"/>
              <a:ea typeface="+mj-ea"/>
              <a:cs typeface="Angsana New" pitchFamily="18" charset="-34"/>
            </a:endParaRPr>
          </a:p>
          <a:p>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285720" y="285727"/>
          <a:ext cx="8501121" cy="6357982"/>
        </p:xfrm>
        <a:graphic>
          <a:graphicData uri="http://schemas.openxmlformats.org/drawingml/2006/table">
            <a:tbl>
              <a:tblPr/>
              <a:tblGrid>
                <a:gridCol w="1571636"/>
                <a:gridCol w="6929485"/>
              </a:tblGrid>
              <a:tr h="693473">
                <a:tc>
                  <a:txBody>
                    <a:bodyPr/>
                    <a:lstStyle/>
                    <a:p>
                      <a:pPr algn="l" rtl="0"/>
                      <a:r>
                        <a:rPr lang="en-US" sz="2000" b="1" dirty="0"/>
                        <a:t>Cardiac</a:t>
                      </a:r>
                    </a:p>
                  </a:txBody>
                  <a:tcPr marL="0" marR="0" marT="0" marB="0">
                    <a:lnL>
                      <a:noFill/>
                    </a:lnL>
                    <a:lnR>
                      <a:noFill/>
                    </a:lnR>
                    <a:lnT>
                      <a:noFill/>
                    </a:lnT>
                    <a:lnB>
                      <a:noFill/>
                    </a:lnB>
                  </a:tcPr>
                </a:tc>
                <a:tc>
                  <a:txBody>
                    <a:bodyPr/>
                    <a:lstStyle/>
                    <a:p>
                      <a:pPr algn="l" rtl="0"/>
                      <a:r>
                        <a:rPr lang="en-US" sz="2000" b="1" dirty="0"/>
                        <a:t>Cardiac failure, arrhythmia, myocardial infarction, cardiac assist device, cardiac surgery</a:t>
                      </a:r>
                    </a:p>
                  </a:txBody>
                  <a:tcPr marL="0" marR="0" marT="0" marB="0">
                    <a:lnL>
                      <a:noFill/>
                    </a:lnL>
                    <a:lnR>
                      <a:noFill/>
                    </a:lnR>
                    <a:lnB>
                      <a:noFill/>
                    </a:lnB>
                  </a:tcPr>
                </a:tc>
              </a:tr>
              <a:tr h="693473">
                <a:tc>
                  <a:txBody>
                    <a:bodyPr/>
                    <a:lstStyle/>
                    <a:p>
                      <a:pPr algn="l" rtl="0"/>
                      <a:r>
                        <a:rPr lang="en-US" sz="2000" b="1" dirty="0"/>
                        <a:t>Pulmonary</a:t>
                      </a:r>
                    </a:p>
                  </a:txBody>
                  <a:tcPr marL="0" marR="0" marT="0" marB="0">
                    <a:lnL>
                      <a:noFill/>
                    </a:lnL>
                    <a:lnR>
                      <a:noFill/>
                    </a:lnR>
                    <a:lnT>
                      <a:noFill/>
                    </a:lnT>
                    <a:lnB>
                      <a:noFill/>
                    </a:lnB>
                  </a:tcPr>
                </a:tc>
                <a:tc>
                  <a:txBody>
                    <a:bodyPr/>
                    <a:lstStyle/>
                    <a:p>
                      <a:pPr algn="l" rtl="0"/>
                      <a:r>
                        <a:rPr lang="en-US" sz="2000" b="1" dirty="0"/>
                        <a:t>Chronic obstructive pulmonary disease, hypoxia, SIADH, acid base disturbance</a:t>
                      </a:r>
                    </a:p>
                  </a:txBody>
                  <a:tcPr marL="0" marR="0" marT="0" marB="0">
                    <a:lnL>
                      <a:noFill/>
                    </a:lnL>
                    <a:lnR>
                      <a:noFill/>
                    </a:lnR>
                    <a:lnT>
                      <a:noFill/>
                    </a:lnT>
                    <a:lnB>
                      <a:noFill/>
                    </a:lnB>
                  </a:tcPr>
                </a:tc>
              </a:tr>
              <a:tr h="693473">
                <a:tc>
                  <a:txBody>
                    <a:bodyPr/>
                    <a:lstStyle/>
                    <a:p>
                      <a:pPr algn="l" rtl="0"/>
                      <a:r>
                        <a:rPr lang="en-US" sz="2000" b="1" dirty="0"/>
                        <a:t>Endocrine</a:t>
                      </a:r>
                    </a:p>
                  </a:txBody>
                  <a:tcPr marL="0" marR="0" marT="0" marB="0">
                    <a:lnL>
                      <a:noFill/>
                    </a:lnL>
                    <a:lnR>
                      <a:noFill/>
                    </a:lnR>
                    <a:lnT>
                      <a:noFill/>
                    </a:lnT>
                    <a:lnB>
                      <a:noFill/>
                    </a:lnB>
                  </a:tcPr>
                </a:tc>
                <a:tc>
                  <a:txBody>
                    <a:bodyPr/>
                    <a:lstStyle/>
                    <a:p>
                      <a:pPr algn="l" rtl="0"/>
                      <a:r>
                        <a:rPr lang="en-US" sz="2000" b="1" dirty="0"/>
                        <a:t>Adrenal crisis or adrenal failure, thyroid abnormality, parathyroid abnormality</a:t>
                      </a:r>
                    </a:p>
                  </a:txBody>
                  <a:tcPr marL="0" marR="0" marT="0" marB="0">
                    <a:lnL>
                      <a:noFill/>
                    </a:lnL>
                    <a:lnR>
                      <a:noFill/>
                    </a:lnR>
                    <a:lnT>
                      <a:noFill/>
                    </a:lnT>
                    <a:lnB>
                      <a:noFill/>
                    </a:lnB>
                  </a:tcPr>
                </a:tc>
              </a:tr>
              <a:tr h="971207">
                <a:tc>
                  <a:txBody>
                    <a:bodyPr/>
                    <a:lstStyle/>
                    <a:p>
                      <a:pPr algn="l" rtl="0"/>
                      <a:r>
                        <a:rPr lang="en-US" sz="2000" b="1" dirty="0"/>
                        <a:t>Hematological</a:t>
                      </a:r>
                    </a:p>
                  </a:txBody>
                  <a:tcPr marL="0" marR="0" marT="0" marB="0">
                    <a:lnL>
                      <a:noFill/>
                    </a:lnL>
                    <a:lnR>
                      <a:noFill/>
                    </a:lnR>
                    <a:lnT>
                      <a:noFill/>
                    </a:lnT>
                    <a:lnB>
                      <a:noFill/>
                    </a:lnB>
                  </a:tcPr>
                </a:tc>
                <a:tc>
                  <a:txBody>
                    <a:bodyPr/>
                    <a:lstStyle/>
                    <a:p>
                      <a:pPr algn="l" rtl="0"/>
                      <a:r>
                        <a:rPr lang="en-US" sz="2000" b="1" dirty="0"/>
                        <a:t>Anemia, leukemia, blood </a:t>
                      </a:r>
                      <a:r>
                        <a:rPr lang="en-US" sz="2000" b="1" dirty="0" err="1"/>
                        <a:t>dyscrasia</a:t>
                      </a:r>
                      <a:r>
                        <a:rPr lang="en-US" sz="2000" b="1" dirty="0"/>
                        <a:t>, stem cell transplant</a:t>
                      </a:r>
                    </a:p>
                  </a:txBody>
                  <a:tcPr marL="0" marR="0" marT="0" marB="0">
                    <a:lnL>
                      <a:noFill/>
                    </a:lnL>
                    <a:lnR>
                      <a:noFill/>
                    </a:lnR>
                    <a:lnT>
                      <a:noFill/>
                    </a:lnT>
                    <a:lnB>
                      <a:noFill/>
                    </a:lnB>
                  </a:tcPr>
                </a:tc>
              </a:tr>
              <a:tr h="346736">
                <a:tc>
                  <a:txBody>
                    <a:bodyPr/>
                    <a:lstStyle/>
                    <a:p>
                      <a:pPr algn="l" rtl="0"/>
                      <a:r>
                        <a:rPr lang="en-US" sz="2000" b="1" dirty="0"/>
                        <a:t>Renal</a:t>
                      </a:r>
                    </a:p>
                  </a:txBody>
                  <a:tcPr marL="0" marR="0" marT="0" marB="0">
                    <a:lnL>
                      <a:noFill/>
                    </a:lnL>
                    <a:lnR>
                      <a:noFill/>
                    </a:lnR>
                    <a:lnT>
                      <a:noFill/>
                    </a:lnT>
                    <a:lnB>
                      <a:noFill/>
                    </a:lnB>
                  </a:tcPr>
                </a:tc>
                <a:tc>
                  <a:txBody>
                    <a:bodyPr/>
                    <a:lstStyle/>
                    <a:p>
                      <a:pPr algn="l" rtl="0"/>
                      <a:r>
                        <a:rPr lang="en-US" sz="2000" b="1" dirty="0"/>
                        <a:t>Renal failure, uremia, SIADH</a:t>
                      </a:r>
                    </a:p>
                  </a:txBody>
                  <a:tcPr marL="0" marR="0" marT="0" marB="0">
                    <a:lnL>
                      <a:noFill/>
                    </a:lnL>
                    <a:lnR>
                      <a:noFill/>
                    </a:lnR>
                    <a:lnT>
                      <a:noFill/>
                    </a:lnT>
                    <a:lnB>
                      <a:noFill/>
                    </a:lnB>
                  </a:tcPr>
                </a:tc>
              </a:tr>
              <a:tr h="647470">
                <a:tc>
                  <a:txBody>
                    <a:bodyPr/>
                    <a:lstStyle/>
                    <a:p>
                      <a:pPr algn="l" rtl="0"/>
                      <a:r>
                        <a:rPr lang="en-US" sz="2000" b="1" dirty="0"/>
                        <a:t>Hepatic</a:t>
                      </a:r>
                    </a:p>
                  </a:txBody>
                  <a:tcPr marL="0" marR="0" marT="0" marB="0">
                    <a:lnL>
                      <a:noFill/>
                    </a:lnL>
                    <a:lnR>
                      <a:noFill/>
                    </a:lnR>
                    <a:lnT>
                      <a:noFill/>
                    </a:lnT>
                    <a:lnB>
                      <a:noFill/>
                    </a:lnB>
                  </a:tcPr>
                </a:tc>
                <a:tc>
                  <a:txBody>
                    <a:bodyPr/>
                    <a:lstStyle/>
                    <a:p>
                      <a:pPr algn="l" rtl="0"/>
                      <a:r>
                        <a:rPr lang="en-US" sz="2000" b="1" dirty="0"/>
                        <a:t>Hepatitis, cirrhosis, hepatic failure</a:t>
                      </a:r>
                    </a:p>
                  </a:txBody>
                  <a:tcPr marL="0" marR="0" marT="0" marB="0">
                    <a:lnL>
                      <a:noFill/>
                    </a:lnL>
                    <a:lnR>
                      <a:noFill/>
                    </a:lnR>
                    <a:lnT>
                      <a:noFill/>
                    </a:lnT>
                    <a:lnB>
                      <a:noFill/>
                    </a:lnB>
                  </a:tcPr>
                </a:tc>
              </a:tr>
              <a:tr h="647470">
                <a:tc>
                  <a:txBody>
                    <a:bodyPr/>
                    <a:lstStyle/>
                    <a:p>
                      <a:pPr algn="l" rtl="0"/>
                      <a:r>
                        <a:rPr lang="en-US" sz="2000" b="1" dirty="0"/>
                        <a:t>Neoplasm</a:t>
                      </a:r>
                    </a:p>
                  </a:txBody>
                  <a:tcPr marL="0" marR="0" marT="0" marB="0">
                    <a:lnL>
                      <a:noFill/>
                    </a:lnL>
                    <a:lnR>
                      <a:noFill/>
                    </a:lnR>
                    <a:lnT>
                      <a:noFill/>
                    </a:lnT>
                    <a:lnB>
                      <a:noFill/>
                    </a:lnB>
                  </a:tcPr>
                </a:tc>
                <a:tc>
                  <a:txBody>
                    <a:bodyPr/>
                    <a:lstStyle/>
                    <a:p>
                      <a:pPr algn="l" rtl="0"/>
                      <a:r>
                        <a:rPr lang="en-US" sz="2000" b="1" dirty="0"/>
                        <a:t>Neoplasm (primary brain, metastases, </a:t>
                      </a:r>
                      <a:r>
                        <a:rPr lang="en-US" sz="2000" b="1" dirty="0" err="1"/>
                        <a:t>paraneoplastic</a:t>
                      </a:r>
                      <a:r>
                        <a:rPr lang="en-US" sz="2000" b="1" dirty="0"/>
                        <a:t> syndrome)</a:t>
                      </a:r>
                    </a:p>
                  </a:txBody>
                  <a:tcPr marL="0" marR="0" marT="0" marB="0">
                    <a:lnL>
                      <a:noFill/>
                    </a:lnL>
                    <a:lnR>
                      <a:noFill/>
                    </a:lnR>
                    <a:lnT>
                      <a:noFill/>
                    </a:lnT>
                    <a:lnB>
                      <a:noFill/>
                    </a:lnB>
                  </a:tcPr>
                </a:tc>
              </a:tr>
              <a:tr h="971207">
                <a:tc>
                  <a:txBody>
                    <a:bodyPr/>
                    <a:lstStyle/>
                    <a:p>
                      <a:pPr algn="l" rtl="0"/>
                      <a:r>
                        <a:rPr lang="en-US" sz="2000" b="1" dirty="0"/>
                        <a:t>Drugs of abuse</a:t>
                      </a:r>
                    </a:p>
                  </a:txBody>
                  <a:tcPr marL="0" marR="0" marT="0" marB="0">
                    <a:lnL>
                      <a:noFill/>
                    </a:lnL>
                    <a:lnR>
                      <a:noFill/>
                    </a:lnR>
                    <a:lnT>
                      <a:noFill/>
                    </a:lnT>
                    <a:lnB>
                      <a:noFill/>
                    </a:lnB>
                  </a:tcPr>
                </a:tc>
                <a:tc>
                  <a:txBody>
                    <a:bodyPr/>
                    <a:lstStyle/>
                    <a:p>
                      <a:pPr algn="l" rtl="0"/>
                      <a:r>
                        <a:rPr lang="en-US" sz="2000" b="1" dirty="0"/>
                        <a:t>Intoxication and withdrawal</a:t>
                      </a:r>
                    </a:p>
                  </a:txBody>
                  <a:tcPr marL="0" marR="0" marT="0" marB="0">
                    <a:lnL>
                      <a:noFill/>
                    </a:lnL>
                    <a:lnR>
                      <a:noFill/>
                    </a:lnR>
                    <a:lnT>
                      <a:noFill/>
                    </a:lnT>
                    <a:lnB>
                      <a:noFill/>
                    </a:lnB>
                  </a:tcPr>
                </a:tc>
              </a:tr>
              <a:tr h="693473">
                <a:tc>
                  <a:txBody>
                    <a:bodyPr/>
                    <a:lstStyle/>
                    <a:p>
                      <a:pPr algn="l" rtl="0"/>
                      <a:r>
                        <a:rPr lang="en-US" sz="2000" b="1" dirty="0"/>
                        <a:t>Toxins</a:t>
                      </a:r>
                    </a:p>
                  </a:txBody>
                  <a:tcPr marL="0" marR="0" marT="0" marB="0">
                    <a:lnL>
                      <a:noFill/>
                    </a:lnL>
                    <a:lnR>
                      <a:noFill/>
                    </a:lnR>
                    <a:lnT>
                      <a:noFill/>
                    </a:lnT>
                    <a:lnB>
                      <a:noFill/>
                    </a:lnB>
                  </a:tcPr>
                </a:tc>
                <a:tc>
                  <a:txBody>
                    <a:bodyPr/>
                    <a:lstStyle/>
                    <a:p>
                      <a:pPr algn="l" rtl="0"/>
                      <a:r>
                        <a:rPr lang="en-US" sz="2000" b="1" dirty="0"/>
                        <a:t>Intoxication and withdrawal</a:t>
                      </a:r>
                      <a:br>
                        <a:rPr lang="en-US" sz="2000" b="1" dirty="0"/>
                      </a:br>
                      <a:r>
                        <a:rPr lang="en-US" sz="2000" b="1" dirty="0"/>
                        <a:t>Heavy metals and aluminum</a:t>
                      </a:r>
                    </a:p>
                  </a:txBody>
                  <a:tcPr marL="0" marR="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000" b="1" dirty="0" smtClean="0">
                <a:solidFill>
                  <a:srgbClr val="FF0000"/>
                </a:solidFill>
                <a:latin typeface="Times New Roman" pitchFamily="18" charset="0"/>
                <a:ea typeface="+mn-ea"/>
                <a:cs typeface="Times New Roman" pitchFamily="18" charset="0"/>
              </a:rPr>
              <a:t>Diagnostic Criteria for Delirium Due to General Medical Condition</a:t>
            </a:r>
            <a:endParaRPr lang="ar-SA" sz="3000" b="1" dirty="0">
              <a:solidFill>
                <a:srgbClr val="FF0000"/>
              </a:solidFill>
              <a:latin typeface="Times New Roman" pitchFamily="18" charset="0"/>
              <a:ea typeface="+mn-ea"/>
              <a:cs typeface="Times New Roman" pitchFamily="18" charset="0"/>
            </a:endParaRPr>
          </a:p>
        </p:txBody>
      </p:sp>
      <p:sp>
        <p:nvSpPr>
          <p:cNvPr id="3" name="عنصر نائب للمحتوى 2"/>
          <p:cNvSpPr>
            <a:spLocks noGrp="1"/>
          </p:cNvSpPr>
          <p:nvPr>
            <p:ph idx="1"/>
          </p:nvPr>
        </p:nvSpPr>
        <p:spPr>
          <a:xfrm>
            <a:off x="214282" y="1357298"/>
            <a:ext cx="8929718" cy="5286412"/>
          </a:xfrm>
        </p:spPr>
        <p:txBody>
          <a:bodyPr>
            <a:normAutofit fontScale="92500"/>
          </a:bodyPr>
          <a:lstStyle/>
          <a:p>
            <a:pPr algn="l" rtl="0">
              <a:buNone/>
            </a:pPr>
            <a:r>
              <a:rPr lang="en-US" sz="2600" b="1" dirty="0" smtClean="0">
                <a:solidFill>
                  <a:srgbClr val="FF0000"/>
                </a:solidFill>
                <a:latin typeface="Times New Roman" pitchFamily="18" charset="0"/>
                <a:cs typeface="+mj-cs"/>
              </a:rPr>
              <a:t>A-Disturbance of consciousness </a:t>
            </a:r>
            <a:r>
              <a:rPr lang="en-US" sz="2600" b="1" dirty="0" smtClean="0">
                <a:solidFill>
                  <a:srgbClr val="002060"/>
                </a:solidFill>
                <a:latin typeface="Times New Roman" pitchFamily="18" charset="0"/>
                <a:cs typeface="+mj-cs"/>
              </a:rPr>
              <a:t>(i.e., reduced clarity of awareness of the environment) with reduced ability to focus, sustain, or shift attention. </a:t>
            </a:r>
          </a:p>
          <a:p>
            <a:pPr algn="l" rtl="0">
              <a:buNone/>
            </a:pPr>
            <a:r>
              <a:rPr lang="en-US" sz="2600" b="1" dirty="0" smtClean="0">
                <a:solidFill>
                  <a:srgbClr val="FF0000"/>
                </a:solidFill>
                <a:latin typeface="Times New Roman" pitchFamily="18" charset="0"/>
                <a:cs typeface="+mj-cs"/>
              </a:rPr>
              <a:t>B-A change in cognition </a:t>
            </a:r>
            <a:r>
              <a:rPr lang="en-US" sz="2600" b="1" dirty="0" smtClean="0">
                <a:solidFill>
                  <a:srgbClr val="002060"/>
                </a:solidFill>
                <a:latin typeface="Times New Roman" pitchFamily="18" charset="0"/>
                <a:cs typeface="+mj-cs"/>
              </a:rPr>
              <a:t>(such as memory deficit, disorientation, language disturbance) or the development of a perceptual disturbance that is not better accounted for by a preexisting, established, or evolving dementia. </a:t>
            </a:r>
          </a:p>
          <a:p>
            <a:pPr algn="l" rtl="0">
              <a:buNone/>
            </a:pPr>
            <a:r>
              <a:rPr lang="en-US" sz="2600" b="1" dirty="0" smtClean="0">
                <a:solidFill>
                  <a:srgbClr val="002060"/>
                </a:solidFill>
                <a:latin typeface="Times New Roman" pitchFamily="18" charset="0"/>
                <a:cs typeface="+mj-cs"/>
              </a:rPr>
              <a:t>C-The disturbance develops over a </a:t>
            </a:r>
            <a:r>
              <a:rPr lang="en-US" sz="2600" b="1" dirty="0" smtClean="0">
                <a:solidFill>
                  <a:srgbClr val="FF0000"/>
                </a:solidFill>
                <a:latin typeface="Times New Roman" pitchFamily="18" charset="0"/>
                <a:cs typeface="+mj-cs"/>
              </a:rPr>
              <a:t>short period of time </a:t>
            </a:r>
            <a:r>
              <a:rPr lang="en-US" sz="2600" b="1" dirty="0" smtClean="0">
                <a:solidFill>
                  <a:srgbClr val="002060"/>
                </a:solidFill>
                <a:latin typeface="Times New Roman" pitchFamily="18" charset="0"/>
                <a:cs typeface="+mj-cs"/>
              </a:rPr>
              <a:t>(usually hours to days) and tends to </a:t>
            </a:r>
            <a:r>
              <a:rPr lang="en-US" sz="2600" b="1" dirty="0" smtClean="0">
                <a:solidFill>
                  <a:srgbClr val="FF0000"/>
                </a:solidFill>
                <a:latin typeface="Times New Roman" pitchFamily="18" charset="0"/>
                <a:cs typeface="+mj-cs"/>
              </a:rPr>
              <a:t>fluctuate</a:t>
            </a:r>
            <a:r>
              <a:rPr lang="en-US" sz="2600" b="1" dirty="0" smtClean="0">
                <a:solidFill>
                  <a:srgbClr val="002060"/>
                </a:solidFill>
                <a:latin typeface="Times New Roman" pitchFamily="18" charset="0"/>
                <a:cs typeface="+mj-cs"/>
              </a:rPr>
              <a:t> during the course of the day. </a:t>
            </a:r>
          </a:p>
          <a:p>
            <a:pPr algn="l" rtl="0">
              <a:buNone/>
            </a:pPr>
            <a:r>
              <a:rPr lang="en-US" sz="2600" b="1" dirty="0" smtClean="0">
                <a:solidFill>
                  <a:srgbClr val="002060"/>
                </a:solidFill>
                <a:latin typeface="Times New Roman" pitchFamily="18" charset="0"/>
                <a:cs typeface="+mj-cs"/>
              </a:rPr>
              <a:t>D-There is evidence from the history, physical examination, or laboratory findings that the disturbance is caused by the direct physiological consequences of a general medical condition.</a:t>
            </a:r>
          </a:p>
          <a:p>
            <a:pPr algn="l" rtl="0">
              <a:buNone/>
            </a:pPr>
            <a:endParaRPr lang="ar-S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0"/>
            <a:ext cx="8229600" cy="1143000"/>
          </a:xfrm>
        </p:spPr>
        <p:txBody>
          <a:bodyPr/>
          <a:lstStyle/>
          <a:p>
            <a:r>
              <a:rPr lang="en-US" dirty="0" smtClean="0"/>
              <a:t>Diagnosis and Clinical Features</a:t>
            </a:r>
            <a:endParaRPr lang="ar-SA" dirty="0"/>
          </a:p>
        </p:txBody>
      </p:sp>
      <p:sp>
        <p:nvSpPr>
          <p:cNvPr id="3" name="عنصر نائب للمحتوى 2"/>
          <p:cNvSpPr>
            <a:spLocks noGrp="1"/>
          </p:cNvSpPr>
          <p:nvPr>
            <p:ph idx="1"/>
          </p:nvPr>
        </p:nvSpPr>
        <p:spPr>
          <a:xfrm>
            <a:off x="285720" y="1142984"/>
            <a:ext cx="8643998" cy="5715016"/>
          </a:xfrm>
        </p:spPr>
        <p:txBody>
          <a:bodyPr>
            <a:normAutofit lnSpcReduction="10000"/>
          </a:bodyPr>
          <a:lstStyle/>
          <a:p>
            <a:pPr algn="l" rtl="0">
              <a:buNone/>
            </a:pPr>
            <a:r>
              <a:rPr lang="en-US" sz="2800" b="1" dirty="0" smtClean="0">
                <a:solidFill>
                  <a:srgbClr val="002060"/>
                </a:solidFill>
                <a:latin typeface="Times New Roman" pitchFamily="18" charset="0"/>
                <a:cs typeface="+mj-cs"/>
              </a:rPr>
              <a:t>The core features of delirium include:</a:t>
            </a:r>
          </a:p>
          <a:p>
            <a:pPr algn="l" rtl="0">
              <a:buNone/>
            </a:pPr>
            <a:r>
              <a:rPr lang="en-US" sz="2800" b="1" dirty="0" smtClean="0">
                <a:solidFill>
                  <a:srgbClr val="002060"/>
                </a:solidFill>
                <a:latin typeface="Times New Roman" pitchFamily="18" charset="0"/>
                <a:cs typeface="+mj-cs"/>
              </a:rPr>
              <a:t>Altered consciousness</a:t>
            </a:r>
          </a:p>
          <a:p>
            <a:pPr algn="l" rtl="0">
              <a:buNone/>
            </a:pPr>
            <a:r>
              <a:rPr lang="en-US" sz="2800" b="1" dirty="0" smtClean="0">
                <a:solidFill>
                  <a:srgbClr val="002060"/>
                </a:solidFill>
                <a:latin typeface="Times New Roman" pitchFamily="18" charset="0"/>
                <a:cs typeface="+mj-cs"/>
              </a:rPr>
              <a:t>Altered attention, which can include diminished ability to focus, sustain, or shift attention</a:t>
            </a:r>
          </a:p>
          <a:p>
            <a:pPr algn="l" rtl="0">
              <a:buNone/>
            </a:pPr>
            <a:r>
              <a:rPr lang="en-US" sz="2800" b="1" dirty="0" smtClean="0">
                <a:solidFill>
                  <a:srgbClr val="002060"/>
                </a:solidFill>
                <a:latin typeface="Times New Roman" pitchFamily="18" charset="0"/>
                <a:cs typeface="+mj-cs"/>
              </a:rPr>
              <a:t>Impairment in other cognitive functions, which can manifest as disorientation and decreased memory</a:t>
            </a:r>
          </a:p>
          <a:p>
            <a:pPr algn="l" rtl="0">
              <a:buNone/>
            </a:pPr>
            <a:r>
              <a:rPr lang="en-US" sz="2800" b="1" dirty="0" smtClean="0">
                <a:solidFill>
                  <a:srgbClr val="002060"/>
                </a:solidFill>
                <a:latin typeface="Times New Roman" pitchFamily="18" charset="0"/>
                <a:cs typeface="+mj-cs"/>
              </a:rPr>
              <a:t>Fluctuations in severity and other clinical manifestations during the course of the day, sometimes worse at night (</a:t>
            </a:r>
            <a:r>
              <a:rPr lang="en-US" sz="2800" b="1" dirty="0" err="1" smtClean="0">
                <a:solidFill>
                  <a:srgbClr val="002060"/>
                </a:solidFill>
                <a:latin typeface="Times New Roman" pitchFamily="18" charset="0"/>
                <a:cs typeface="+mj-cs"/>
              </a:rPr>
              <a:t>sundowning</a:t>
            </a:r>
            <a:r>
              <a:rPr lang="en-US" sz="2800" b="1" dirty="0" smtClean="0">
                <a:solidFill>
                  <a:srgbClr val="002060"/>
                </a:solidFill>
                <a:latin typeface="Times New Roman" pitchFamily="18" charset="0"/>
                <a:cs typeface="+mj-cs"/>
              </a:rPr>
              <a:t>)</a:t>
            </a:r>
          </a:p>
          <a:p>
            <a:pPr algn="l" rtl="0">
              <a:buNone/>
            </a:pPr>
            <a:r>
              <a:rPr lang="en-US" sz="2800" b="1" dirty="0" smtClean="0">
                <a:solidFill>
                  <a:srgbClr val="002060"/>
                </a:solidFill>
                <a:latin typeface="Times New Roman" pitchFamily="18" charset="0"/>
                <a:cs typeface="+mj-cs"/>
              </a:rPr>
              <a:t>Disorganization of thought processes</a:t>
            </a:r>
          </a:p>
          <a:p>
            <a:pPr algn="l" rtl="0">
              <a:buNone/>
            </a:pPr>
            <a:r>
              <a:rPr lang="en-US" sz="2800" b="1" dirty="0" smtClean="0">
                <a:solidFill>
                  <a:srgbClr val="002060"/>
                </a:solidFill>
                <a:latin typeface="Times New Roman" pitchFamily="18" charset="0"/>
                <a:cs typeface="+mj-cs"/>
              </a:rPr>
              <a:t>Perceptual disturbances</a:t>
            </a:r>
          </a:p>
          <a:p>
            <a:pPr algn="l" rtl="0">
              <a:buNone/>
            </a:pPr>
            <a:r>
              <a:rPr lang="en-US" sz="2800" b="1" dirty="0" smtClean="0">
                <a:solidFill>
                  <a:srgbClr val="002060"/>
                </a:solidFill>
                <a:latin typeface="Times New Roman" pitchFamily="18" charset="0"/>
                <a:cs typeface="+mj-cs"/>
              </a:rPr>
              <a:t>Psychomotor hyperactivity and </a:t>
            </a:r>
            <a:r>
              <a:rPr lang="en-US" sz="2800" b="1" dirty="0" err="1" smtClean="0">
                <a:solidFill>
                  <a:srgbClr val="002060"/>
                </a:solidFill>
                <a:latin typeface="Times New Roman" pitchFamily="18" charset="0"/>
                <a:cs typeface="+mj-cs"/>
              </a:rPr>
              <a:t>hypoactivity</a:t>
            </a:r>
            <a:endParaRPr lang="en-US" sz="2800" b="1" dirty="0" smtClean="0">
              <a:solidFill>
                <a:srgbClr val="002060"/>
              </a:solidFill>
              <a:latin typeface="Times New Roman" pitchFamily="18" charset="0"/>
              <a:cs typeface="+mj-cs"/>
            </a:endParaRPr>
          </a:p>
          <a:p>
            <a:pPr algn="l" rtl="0">
              <a:buNone/>
            </a:pPr>
            <a:endParaRPr lang="ar-SA"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58204" cy="6000792"/>
          </a:xfrm>
        </p:spPr>
        <p:txBody>
          <a:bodyPr>
            <a:noAutofit/>
          </a:bodyPr>
          <a:lstStyle/>
          <a:p>
            <a:pPr algn="l" rtl="0">
              <a:buNone/>
            </a:pPr>
            <a:r>
              <a:rPr lang="en-US" sz="2400" b="1" dirty="0" smtClean="0">
                <a:solidFill>
                  <a:srgbClr val="002060"/>
                </a:solidFill>
                <a:latin typeface="Times New Roman" pitchFamily="18" charset="0"/>
                <a:cs typeface="+mj-cs"/>
              </a:rPr>
              <a:t>The major neurotransmitter hypothesized to be involved in delirium is acetylcholine</a:t>
            </a:r>
          </a:p>
          <a:p>
            <a:pPr algn="l" rtl="0">
              <a:buNone/>
            </a:pPr>
            <a:r>
              <a:rPr lang="en-US" sz="2400" b="1" dirty="0" err="1" smtClean="0">
                <a:solidFill>
                  <a:srgbClr val="FF0000"/>
                </a:solidFill>
                <a:latin typeface="Times New Roman" pitchFamily="18" charset="0"/>
                <a:cs typeface="+mj-cs"/>
              </a:rPr>
              <a:t>Anticholinergic</a:t>
            </a:r>
            <a:r>
              <a:rPr lang="en-US" sz="2400" b="1" dirty="0" smtClean="0">
                <a:solidFill>
                  <a:srgbClr val="FF0000"/>
                </a:solidFill>
                <a:latin typeface="Times New Roman" pitchFamily="18" charset="0"/>
                <a:cs typeface="+mj-cs"/>
              </a:rPr>
              <a:t> activity</a:t>
            </a:r>
          </a:p>
          <a:p>
            <a:pPr algn="l" rtl="0">
              <a:buNone/>
            </a:pPr>
            <a:endParaRPr lang="en-US" sz="2400" b="1" dirty="0" smtClean="0">
              <a:solidFill>
                <a:srgbClr val="FF0000"/>
              </a:solidFill>
              <a:latin typeface="Times New Roman" pitchFamily="18" charset="0"/>
              <a:cs typeface="+mj-cs"/>
            </a:endParaRPr>
          </a:p>
          <a:p>
            <a:pPr algn="l" rtl="0">
              <a:buNone/>
            </a:pPr>
            <a:r>
              <a:rPr lang="en-US" sz="2400" b="1" dirty="0" smtClean="0">
                <a:latin typeface="Times New Roman" pitchFamily="18" charset="0"/>
                <a:cs typeface="+mj-cs"/>
              </a:rPr>
              <a:t>Laboratory Workup of the Patient with Delirium</a:t>
            </a:r>
          </a:p>
          <a:p>
            <a:pPr algn="l" rtl="0">
              <a:buNone/>
            </a:pPr>
            <a:r>
              <a:rPr lang="en-US" sz="2400" b="1" dirty="0" smtClean="0">
                <a:solidFill>
                  <a:srgbClr val="002060"/>
                </a:solidFill>
                <a:latin typeface="Times New Roman" pitchFamily="18" charset="0"/>
                <a:cs typeface="+mj-cs"/>
              </a:rPr>
              <a:t>Blood chemistries (including electrolytes, renal and hepatic indexes, and glucose)</a:t>
            </a:r>
            <a:br>
              <a:rPr lang="en-US" sz="2400" b="1" dirty="0" smtClean="0">
                <a:solidFill>
                  <a:srgbClr val="002060"/>
                </a:solidFill>
                <a:latin typeface="Times New Roman" pitchFamily="18" charset="0"/>
                <a:cs typeface="+mj-cs"/>
              </a:rPr>
            </a:br>
            <a:r>
              <a:rPr lang="en-US" sz="2400" b="1" dirty="0" smtClean="0">
                <a:solidFill>
                  <a:srgbClr val="002060"/>
                </a:solidFill>
                <a:latin typeface="Times New Roman" pitchFamily="18" charset="0"/>
                <a:cs typeface="+mj-cs"/>
              </a:rPr>
              <a:t>   Complete blood count with white cell differential</a:t>
            </a:r>
            <a:br>
              <a:rPr lang="en-US" sz="2400" b="1" dirty="0" smtClean="0">
                <a:solidFill>
                  <a:srgbClr val="002060"/>
                </a:solidFill>
                <a:latin typeface="Times New Roman" pitchFamily="18" charset="0"/>
                <a:cs typeface="+mj-cs"/>
              </a:rPr>
            </a:br>
            <a:r>
              <a:rPr lang="en-US" sz="2400" b="1" dirty="0" smtClean="0">
                <a:solidFill>
                  <a:srgbClr val="002060"/>
                </a:solidFill>
                <a:latin typeface="Times New Roman" pitchFamily="18" charset="0"/>
                <a:cs typeface="+mj-cs"/>
              </a:rPr>
              <a:t>   Thyroid function tests</a:t>
            </a:r>
            <a:br>
              <a:rPr lang="en-US" sz="2400" b="1" dirty="0" smtClean="0">
                <a:solidFill>
                  <a:srgbClr val="002060"/>
                </a:solidFill>
                <a:latin typeface="Times New Roman" pitchFamily="18" charset="0"/>
                <a:cs typeface="+mj-cs"/>
              </a:rPr>
            </a:br>
            <a:r>
              <a:rPr lang="en-US" sz="2400" b="1" dirty="0" smtClean="0">
                <a:solidFill>
                  <a:srgbClr val="002060"/>
                </a:solidFill>
                <a:latin typeface="Times New Roman" pitchFamily="18" charset="0"/>
                <a:cs typeface="+mj-cs"/>
              </a:rPr>
              <a:t>   Serologic tests for syphilis</a:t>
            </a:r>
            <a:br>
              <a:rPr lang="en-US" sz="2400" b="1" dirty="0" smtClean="0">
                <a:solidFill>
                  <a:srgbClr val="002060"/>
                </a:solidFill>
                <a:latin typeface="Times New Roman" pitchFamily="18" charset="0"/>
                <a:cs typeface="+mj-cs"/>
              </a:rPr>
            </a:br>
            <a:r>
              <a:rPr lang="en-US" sz="2400" b="1" dirty="0" smtClean="0">
                <a:solidFill>
                  <a:srgbClr val="002060"/>
                </a:solidFill>
                <a:latin typeface="Times New Roman" pitchFamily="18" charset="0"/>
                <a:cs typeface="+mj-cs"/>
              </a:rPr>
              <a:t>   Human immunodeficiency virus (HIV) antibody test</a:t>
            </a:r>
            <a:br>
              <a:rPr lang="en-US" sz="2400" b="1" dirty="0" smtClean="0">
                <a:solidFill>
                  <a:srgbClr val="002060"/>
                </a:solidFill>
                <a:latin typeface="Times New Roman" pitchFamily="18" charset="0"/>
                <a:cs typeface="+mj-cs"/>
              </a:rPr>
            </a:br>
            <a:r>
              <a:rPr lang="en-US" sz="2400" b="1" dirty="0" smtClean="0">
                <a:solidFill>
                  <a:srgbClr val="002060"/>
                </a:solidFill>
                <a:latin typeface="Times New Roman" pitchFamily="18" charset="0"/>
                <a:cs typeface="+mj-cs"/>
              </a:rPr>
              <a:t>   Urinalysis</a:t>
            </a:r>
            <a:br>
              <a:rPr lang="en-US" sz="2400" b="1" dirty="0" smtClean="0">
                <a:solidFill>
                  <a:srgbClr val="002060"/>
                </a:solidFill>
                <a:latin typeface="Times New Roman" pitchFamily="18" charset="0"/>
                <a:cs typeface="+mj-cs"/>
              </a:rPr>
            </a:br>
            <a:r>
              <a:rPr lang="en-US" sz="2400" b="1" dirty="0" smtClean="0">
                <a:solidFill>
                  <a:srgbClr val="002060"/>
                </a:solidFill>
                <a:latin typeface="Times New Roman" pitchFamily="18" charset="0"/>
                <a:cs typeface="+mj-cs"/>
              </a:rPr>
              <a:t>   Electrocardiogram</a:t>
            </a:r>
            <a:br>
              <a:rPr lang="en-US" sz="2400" b="1" dirty="0" smtClean="0">
                <a:solidFill>
                  <a:srgbClr val="002060"/>
                </a:solidFill>
                <a:latin typeface="Times New Roman" pitchFamily="18" charset="0"/>
                <a:cs typeface="+mj-cs"/>
              </a:rPr>
            </a:br>
            <a:r>
              <a:rPr lang="en-US" sz="2400" b="1" dirty="0" smtClean="0">
                <a:solidFill>
                  <a:srgbClr val="002060"/>
                </a:solidFill>
                <a:latin typeface="Times New Roman" pitchFamily="18" charset="0"/>
                <a:cs typeface="+mj-cs"/>
              </a:rPr>
              <a:t>   Electroencephalogram</a:t>
            </a:r>
            <a:br>
              <a:rPr lang="en-US" sz="2400" b="1" dirty="0" smtClean="0">
                <a:solidFill>
                  <a:srgbClr val="002060"/>
                </a:solidFill>
                <a:latin typeface="Times New Roman" pitchFamily="18" charset="0"/>
                <a:cs typeface="+mj-cs"/>
              </a:rPr>
            </a:br>
            <a:r>
              <a:rPr lang="en-US" sz="2400" b="1" dirty="0" smtClean="0">
                <a:solidFill>
                  <a:srgbClr val="002060"/>
                </a:solidFill>
                <a:latin typeface="Times New Roman" pitchFamily="18" charset="0"/>
                <a:cs typeface="+mj-cs"/>
              </a:rPr>
              <a:t>   Chest radiograph</a:t>
            </a:r>
            <a:br>
              <a:rPr lang="en-US" sz="2400" b="1" dirty="0" smtClean="0">
                <a:solidFill>
                  <a:srgbClr val="002060"/>
                </a:solidFill>
                <a:latin typeface="Times New Roman" pitchFamily="18" charset="0"/>
                <a:cs typeface="+mj-cs"/>
              </a:rPr>
            </a:br>
            <a:r>
              <a:rPr lang="en-US" sz="2400" b="1" dirty="0" smtClean="0">
                <a:solidFill>
                  <a:srgbClr val="002060"/>
                </a:solidFill>
                <a:latin typeface="Times New Roman" pitchFamily="18" charset="0"/>
                <a:cs typeface="+mj-cs"/>
              </a:rPr>
              <a:t>   Blood and urine drug screens</a:t>
            </a:r>
            <a:r>
              <a:rPr lang="en-US" sz="2000" b="1" dirty="0" smtClean="0">
                <a:solidFill>
                  <a:srgbClr val="002060"/>
                </a:solidFill>
                <a:latin typeface="Times New Roman" pitchFamily="18" charset="0"/>
                <a:cs typeface="+mj-cs"/>
              </a:rPr>
              <a:t/>
            </a:r>
            <a:br>
              <a:rPr lang="en-US" sz="2000" b="1" dirty="0" smtClean="0">
                <a:solidFill>
                  <a:srgbClr val="002060"/>
                </a:solidFill>
                <a:latin typeface="Times New Roman" pitchFamily="18" charset="0"/>
                <a:cs typeface="+mj-cs"/>
              </a:rPr>
            </a:br>
            <a:endParaRPr lang="ar-SA" sz="2000" b="1" dirty="0">
              <a:solidFill>
                <a:srgbClr val="002060"/>
              </a:solidFill>
              <a:latin typeface="Times New Roman" pitchFamily="18" charset="0"/>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smtClean="0">
                <a:latin typeface="Algerian" pitchFamily="82" charset="0"/>
              </a:rPr>
              <a:t>Differential Diagnosis</a:t>
            </a:r>
            <a:endParaRPr lang="ar-SA" dirty="0">
              <a:latin typeface="Algerian" pitchFamily="82" charset="0"/>
            </a:endParaRPr>
          </a:p>
        </p:txBody>
      </p:sp>
      <p:sp>
        <p:nvSpPr>
          <p:cNvPr id="3" name="عنصر نائب للمحتوى 2"/>
          <p:cNvSpPr>
            <a:spLocks noGrp="1"/>
          </p:cNvSpPr>
          <p:nvPr>
            <p:ph idx="1"/>
          </p:nvPr>
        </p:nvSpPr>
        <p:spPr>
          <a:xfrm>
            <a:off x="357158" y="1571612"/>
            <a:ext cx="8229600" cy="5072098"/>
          </a:xfrm>
        </p:spPr>
        <p:txBody>
          <a:bodyPr/>
          <a:lstStyle/>
          <a:p>
            <a:pPr algn="l" rtl="0">
              <a:buNone/>
            </a:pPr>
            <a:r>
              <a:rPr lang="en-US" sz="2800" b="1" dirty="0" smtClean="0">
                <a:solidFill>
                  <a:srgbClr val="002060"/>
                </a:solidFill>
                <a:latin typeface="Times New Roman" pitchFamily="18" charset="0"/>
                <a:cs typeface="+mj-cs"/>
              </a:rPr>
              <a:t>Dementia </a:t>
            </a:r>
          </a:p>
          <a:p>
            <a:pPr algn="l" rtl="0">
              <a:buNone/>
            </a:pPr>
            <a:r>
              <a:rPr lang="en-US" sz="2800" b="1" dirty="0" smtClean="0">
                <a:solidFill>
                  <a:srgbClr val="002060"/>
                </a:solidFill>
                <a:latin typeface="Times New Roman" pitchFamily="18" charset="0"/>
                <a:cs typeface="+mj-cs"/>
              </a:rPr>
              <a:t>Depression</a:t>
            </a:r>
          </a:p>
          <a:p>
            <a:pPr algn="l" rtl="0">
              <a:buNone/>
            </a:pPr>
            <a:r>
              <a:rPr lang="en-US" sz="2800" b="1" dirty="0" smtClean="0">
                <a:solidFill>
                  <a:srgbClr val="002060"/>
                </a:solidFill>
                <a:latin typeface="Times New Roman" pitchFamily="18" charset="0"/>
                <a:cs typeface="+mj-cs"/>
              </a:rPr>
              <a:t>Schizophrenia</a:t>
            </a:r>
          </a:p>
          <a:p>
            <a:pPr algn="l" rtl="0">
              <a:buNone/>
            </a:pPr>
            <a:r>
              <a:rPr lang="en-US" dirty="0" smtClean="0"/>
              <a:t> </a:t>
            </a:r>
          </a:p>
          <a:p>
            <a:pPr algn="l" rtl="0">
              <a:buNone/>
            </a:pPr>
            <a:r>
              <a:rPr lang="en-US" dirty="0" smtClean="0">
                <a:latin typeface="Algerian" pitchFamily="82" charset="0"/>
                <a:ea typeface="+mj-ea"/>
                <a:cs typeface="+mj-cs"/>
              </a:rPr>
              <a:t>Course and Prognosis</a:t>
            </a:r>
          </a:p>
          <a:p>
            <a:pPr algn="l" rtl="0">
              <a:buNone/>
            </a:pPr>
            <a:endParaRPr lang="en-US" dirty="0" smtClean="0">
              <a:latin typeface="Algerian" pitchFamily="82" charset="0"/>
              <a:ea typeface="+mj-ea"/>
              <a:cs typeface="+mj-cs"/>
            </a:endParaRPr>
          </a:p>
          <a:p>
            <a:pPr algn="l" rtl="0">
              <a:buNone/>
            </a:pPr>
            <a:r>
              <a:rPr lang="en-US" sz="2800" dirty="0" smtClean="0"/>
              <a:t>The symptoms of delirium usually persist as long as the causally relevant factors are present</a:t>
            </a:r>
          </a:p>
          <a:p>
            <a:pPr algn="l" rtl="0">
              <a:buNone/>
            </a:pPr>
            <a:r>
              <a:rPr lang="en-US" sz="2800" b="1" i="1" dirty="0" smtClean="0">
                <a:solidFill>
                  <a:srgbClr val="FF0000"/>
                </a:solidFill>
                <a:latin typeface="Times New Roman" pitchFamily="18" charset="0"/>
                <a:cs typeface="Times New Roman" pitchFamily="18" charset="0"/>
              </a:rPr>
              <a:t>Delirium is a poor prognostic sign</a:t>
            </a:r>
            <a:endParaRPr lang="ar-SA" sz="2800" b="1" i="1" dirty="0" smtClean="0">
              <a:solidFill>
                <a:srgbClr val="FF0000"/>
              </a:solidFill>
              <a:latin typeface="Times New Roman" pitchFamily="18" charset="0"/>
              <a:cs typeface="Times New Roman" pitchFamily="18" charset="0"/>
            </a:endParaRPr>
          </a:p>
          <a:p>
            <a:pPr algn="l" rtl="0">
              <a:buNone/>
            </a:pPr>
            <a:endParaRPr lang="en-US" sz="2800" dirty="0" smtClean="0"/>
          </a:p>
          <a:p>
            <a:pPr algn="l" rtl="0">
              <a:buNone/>
            </a:pPr>
            <a:endParaRPr lang="ar-SA"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smtClean="0">
                <a:latin typeface="Algerian" pitchFamily="82" charset="0"/>
              </a:rPr>
              <a:t>Treatment</a:t>
            </a:r>
            <a:endParaRPr lang="ar-SA" dirty="0" smtClean="0">
              <a:latin typeface="Algerian" pitchFamily="82" charset="0"/>
            </a:endParaRPr>
          </a:p>
        </p:txBody>
      </p:sp>
      <p:sp>
        <p:nvSpPr>
          <p:cNvPr id="3" name="عنصر نائب للمحتوى 2"/>
          <p:cNvSpPr>
            <a:spLocks noGrp="1"/>
          </p:cNvSpPr>
          <p:nvPr>
            <p:ph idx="1"/>
          </p:nvPr>
        </p:nvSpPr>
        <p:spPr>
          <a:xfrm>
            <a:off x="457200" y="1600200"/>
            <a:ext cx="8229600" cy="4972072"/>
          </a:xfrm>
        </p:spPr>
        <p:txBody>
          <a:bodyPr>
            <a:normAutofit/>
          </a:bodyPr>
          <a:lstStyle/>
          <a:p>
            <a:pPr algn="l" rtl="0">
              <a:buNone/>
            </a:pPr>
            <a:r>
              <a:rPr lang="en-US" sz="2800" b="1" dirty="0" smtClean="0">
                <a:solidFill>
                  <a:srgbClr val="002060"/>
                </a:solidFill>
                <a:latin typeface="Times New Roman" pitchFamily="18" charset="0"/>
                <a:cs typeface="+mj-cs"/>
              </a:rPr>
              <a:t>The primary goal is to treat the </a:t>
            </a:r>
            <a:r>
              <a:rPr lang="en-US" sz="2800" b="1" u="sng" dirty="0" smtClean="0">
                <a:solidFill>
                  <a:srgbClr val="FF0000"/>
                </a:solidFill>
                <a:latin typeface="Times New Roman" pitchFamily="18" charset="0"/>
                <a:cs typeface="+mj-cs"/>
              </a:rPr>
              <a:t>underlying cause</a:t>
            </a:r>
          </a:p>
          <a:p>
            <a:pPr algn="l" rtl="0">
              <a:buNone/>
            </a:pPr>
            <a:r>
              <a:rPr lang="en-US" sz="2800" b="1" dirty="0" smtClean="0">
                <a:solidFill>
                  <a:srgbClr val="002060"/>
                </a:solidFill>
                <a:latin typeface="Times New Roman" pitchFamily="18" charset="0"/>
                <a:cs typeface="+mj-cs"/>
              </a:rPr>
              <a:t>The other important goal of treatment is to provide physical, sensory, and environmental support</a:t>
            </a:r>
          </a:p>
          <a:p>
            <a:pPr algn="l" rtl="0">
              <a:buNone/>
            </a:pPr>
            <a:endParaRPr lang="en-US" sz="2800" b="1" dirty="0" smtClean="0">
              <a:solidFill>
                <a:srgbClr val="002060"/>
              </a:solidFill>
              <a:latin typeface="Times New Roman" pitchFamily="18" charset="0"/>
              <a:cs typeface="+mj-cs"/>
            </a:endParaRPr>
          </a:p>
          <a:p>
            <a:pPr algn="l" rtl="0">
              <a:buNone/>
            </a:pPr>
            <a:endParaRPr lang="en-US" sz="2800" b="1" i="1" dirty="0" smtClean="0">
              <a:solidFill>
                <a:srgbClr val="FF0000"/>
              </a:solidFill>
              <a:latin typeface="Times New Roman" pitchFamily="18" charset="0"/>
              <a:cs typeface="+mj-cs"/>
            </a:endParaRPr>
          </a:p>
          <a:p>
            <a:pPr algn="l" rtl="0">
              <a:buNone/>
            </a:pPr>
            <a:r>
              <a:rPr lang="en-US" sz="2800" b="1" i="1" dirty="0" smtClean="0">
                <a:solidFill>
                  <a:srgbClr val="FF0000"/>
                </a:solidFill>
                <a:latin typeface="Times New Roman" pitchFamily="18" charset="0"/>
                <a:cs typeface="+mj-cs"/>
              </a:rPr>
              <a:t>Pharmacotherapy</a:t>
            </a:r>
          </a:p>
          <a:p>
            <a:pPr algn="l" rtl="0">
              <a:buNone/>
            </a:pPr>
            <a:r>
              <a:rPr lang="en-US" sz="2800" b="1" dirty="0" smtClean="0">
                <a:solidFill>
                  <a:srgbClr val="002060"/>
                </a:solidFill>
                <a:latin typeface="Times New Roman" pitchFamily="18" charset="0"/>
                <a:cs typeface="+mj-cs"/>
              </a:rPr>
              <a:t>haloperidol </a:t>
            </a:r>
          </a:p>
          <a:p>
            <a:pPr algn="l" rtl="0">
              <a:buNone/>
            </a:pPr>
            <a:r>
              <a:rPr lang="it-IT" sz="2800" b="1" dirty="0" smtClean="0">
                <a:solidFill>
                  <a:srgbClr val="002060"/>
                </a:solidFill>
                <a:latin typeface="Times New Roman" pitchFamily="18" charset="0"/>
                <a:cs typeface="+mj-cs"/>
              </a:rPr>
              <a:t>risperidone, clozapine, olanzapine, quetiapine </a:t>
            </a:r>
            <a:endParaRPr lang="ar-SA" sz="2800" b="1" dirty="0">
              <a:solidFill>
                <a:srgbClr val="002060"/>
              </a:solidFill>
              <a:latin typeface="Times New Roman" pitchFamily="18" charset="0"/>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2528"/>
          </a:xfrm>
        </p:spPr>
        <p:txBody>
          <a:bodyPr>
            <a:normAutofit fontScale="90000"/>
          </a:bodyPr>
          <a:lstStyle/>
          <a:p>
            <a:endParaRPr lang="ar-SA" dirty="0"/>
          </a:p>
        </p:txBody>
      </p:sp>
      <p:sp>
        <p:nvSpPr>
          <p:cNvPr id="3" name="عنصر نائب للمحتوى 2"/>
          <p:cNvSpPr>
            <a:spLocks noGrp="1"/>
          </p:cNvSpPr>
          <p:nvPr>
            <p:ph idx="1"/>
          </p:nvPr>
        </p:nvSpPr>
        <p:spPr>
          <a:xfrm>
            <a:off x="457200" y="500042"/>
            <a:ext cx="8472518" cy="5929354"/>
          </a:xfrm>
        </p:spPr>
        <p:txBody>
          <a:bodyPr>
            <a:normAutofit/>
          </a:bodyPr>
          <a:lstStyle/>
          <a:p>
            <a:pPr algn="l" rtl="0">
              <a:buNone/>
            </a:pPr>
            <a:r>
              <a:rPr lang="en-US" dirty="0" smtClean="0"/>
              <a:t>     </a:t>
            </a:r>
            <a:r>
              <a:rPr lang="x-none" b="1" smtClean="0"/>
              <a:t>Past history inquiry indicated that he has two years of </a:t>
            </a:r>
            <a:r>
              <a:rPr lang="x-none" b="1" smtClean="0">
                <a:solidFill>
                  <a:srgbClr val="FF0000"/>
                </a:solidFill>
              </a:rPr>
              <a:t>deteriorating memory</a:t>
            </a:r>
            <a:r>
              <a:rPr lang="x-none" b="1" smtClean="0"/>
              <a:t>.</a:t>
            </a:r>
            <a:r>
              <a:rPr lang="en-US" b="1" dirty="0" smtClean="0"/>
              <a:t> </a:t>
            </a:r>
            <a:r>
              <a:rPr lang="x-none" b="1" smtClean="0"/>
              <a:t>He </a:t>
            </a:r>
            <a:r>
              <a:rPr lang="x-none" b="1" smtClean="0">
                <a:solidFill>
                  <a:srgbClr val="FF0000"/>
                </a:solidFill>
              </a:rPr>
              <a:t>forg</a:t>
            </a:r>
            <a:r>
              <a:rPr lang="en-US" b="1" dirty="0" smtClean="0">
                <a:solidFill>
                  <a:srgbClr val="FF0000"/>
                </a:solidFill>
              </a:rPr>
              <a:t>e</a:t>
            </a:r>
            <a:r>
              <a:rPr lang="x-none" b="1" smtClean="0">
                <a:solidFill>
                  <a:srgbClr val="FF0000"/>
                </a:solidFill>
              </a:rPr>
              <a:t>t</a:t>
            </a:r>
            <a:r>
              <a:rPr lang="en-US" b="1" dirty="0" smtClean="0">
                <a:solidFill>
                  <a:srgbClr val="FF0000"/>
                </a:solidFill>
              </a:rPr>
              <a:t>s</a:t>
            </a:r>
            <a:r>
              <a:rPr lang="x-none" b="1" smtClean="0"/>
              <a:t> mostly recent things</a:t>
            </a:r>
            <a:r>
              <a:rPr lang="en-US" b="1" dirty="0" smtClean="0"/>
              <a:t> and</a:t>
            </a:r>
            <a:r>
              <a:rPr lang="x-none" b="1" smtClean="0"/>
              <a:t> has difficulty to </a:t>
            </a:r>
            <a:r>
              <a:rPr lang="x-none" b="1" smtClean="0">
                <a:solidFill>
                  <a:srgbClr val="FF0000"/>
                </a:solidFill>
              </a:rPr>
              <a:t>name some familiar people</a:t>
            </a:r>
            <a:r>
              <a:rPr lang="x-none" b="1" smtClean="0"/>
              <a:t>.</a:t>
            </a:r>
            <a:endParaRPr lang="en-US" b="1" dirty="0" smtClean="0"/>
          </a:p>
          <a:p>
            <a:pPr algn="l" rtl="0">
              <a:buNone/>
            </a:pPr>
            <a:r>
              <a:rPr lang="en-US" b="1" dirty="0" smtClean="0"/>
              <a:t>   </a:t>
            </a:r>
            <a:r>
              <a:rPr lang="x-none" b="1" smtClean="0"/>
              <a:t> 6 months ago, he lost his ability to </a:t>
            </a:r>
            <a:r>
              <a:rPr lang="x-none" b="1" smtClean="0">
                <a:solidFill>
                  <a:srgbClr val="FF0000"/>
                </a:solidFill>
              </a:rPr>
              <a:t>drive</a:t>
            </a:r>
            <a:r>
              <a:rPr lang="x-none" b="1" smtClean="0"/>
              <a:t> and to </a:t>
            </a:r>
            <a:r>
              <a:rPr lang="x-none" b="1" smtClean="0">
                <a:solidFill>
                  <a:srgbClr val="FF0000"/>
                </a:solidFill>
              </a:rPr>
              <a:t>pray</a:t>
            </a:r>
            <a:r>
              <a:rPr lang="x-none" b="1" smtClean="0"/>
              <a:t> appropriately. However, his attention was well except of few days’ prior current admission. </a:t>
            </a:r>
            <a:endParaRPr lang="en-US" b="1" dirty="0" smtClean="0"/>
          </a:p>
          <a:p>
            <a:pPr algn="l" rtl="0">
              <a:buNone/>
            </a:pPr>
            <a:r>
              <a:rPr lang="en-US" b="1" dirty="0" smtClean="0"/>
              <a:t>   </a:t>
            </a:r>
            <a:r>
              <a:rPr lang="x-none" b="1" smtClean="0"/>
              <a:t>There is positive </a:t>
            </a:r>
            <a:r>
              <a:rPr lang="x-none" b="1" smtClean="0">
                <a:solidFill>
                  <a:srgbClr val="FF0000"/>
                </a:solidFill>
              </a:rPr>
              <a:t>family history </a:t>
            </a:r>
            <a:r>
              <a:rPr lang="x-none" b="1" smtClean="0"/>
              <a:t>of sever memory problem in his eldest brother.</a:t>
            </a:r>
            <a:endParaRPr lang="en-US" b="1" dirty="0" smtClean="0"/>
          </a:p>
          <a:p>
            <a:pPr algn="l" rtl="0">
              <a:buNone/>
            </a:pPr>
            <a:r>
              <a:rPr lang="x-none" b="1" smtClean="0"/>
              <a:t> </a:t>
            </a:r>
            <a:endParaRPr lang="en-US" b="1" dirty="0" smtClean="0"/>
          </a:p>
          <a:p>
            <a:pPr algn="l" rtl="0">
              <a:buNone/>
            </a:pPr>
            <a:endParaRPr lang="ar-S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58204" cy="796908"/>
          </a:xfrm>
        </p:spPr>
        <p:txBody>
          <a:bodyPr>
            <a:normAutofit/>
          </a:bodyPr>
          <a:lstStyle/>
          <a:p>
            <a:r>
              <a:rPr lang="en-US" dirty="0" smtClean="0">
                <a:latin typeface="Algerian" pitchFamily="82" charset="0"/>
              </a:rPr>
              <a:t>Dementia</a:t>
            </a:r>
            <a:endParaRPr lang="ar-SA" dirty="0">
              <a:latin typeface="Algerian" pitchFamily="82" charset="0"/>
            </a:endParaRPr>
          </a:p>
        </p:txBody>
      </p:sp>
      <p:sp>
        <p:nvSpPr>
          <p:cNvPr id="3" name="عنصر نائب للمحتوى 2"/>
          <p:cNvSpPr>
            <a:spLocks noGrp="1"/>
          </p:cNvSpPr>
          <p:nvPr>
            <p:ph idx="1"/>
          </p:nvPr>
        </p:nvSpPr>
        <p:spPr>
          <a:xfrm>
            <a:off x="142844" y="1214422"/>
            <a:ext cx="9001156" cy="5429288"/>
          </a:xfrm>
        </p:spPr>
        <p:txBody>
          <a:bodyPr>
            <a:noAutofit/>
          </a:bodyPr>
          <a:lstStyle/>
          <a:p>
            <a:pPr algn="l" rtl="0">
              <a:buNone/>
            </a:pPr>
            <a:r>
              <a:rPr lang="en-US" sz="2400" b="1" dirty="0" smtClean="0">
                <a:solidFill>
                  <a:srgbClr val="002060"/>
                </a:solidFill>
                <a:latin typeface="Times New Roman" pitchFamily="18" charset="0"/>
                <a:cs typeface="+mj-cs"/>
              </a:rPr>
              <a:t>Global impairment of cognitive functions occurring in clear consciousness </a:t>
            </a:r>
          </a:p>
          <a:p>
            <a:pPr algn="l" rtl="0">
              <a:buNone/>
            </a:pPr>
            <a:r>
              <a:rPr lang="en-US" sz="2400" b="1" dirty="0" smtClean="0">
                <a:solidFill>
                  <a:srgbClr val="002060"/>
                </a:solidFill>
                <a:latin typeface="Times New Roman" pitchFamily="18" charset="0"/>
                <a:cs typeface="+mj-cs"/>
              </a:rPr>
              <a:t>Difficulty with memory, attention, thinking, and comprehension.</a:t>
            </a:r>
          </a:p>
          <a:p>
            <a:pPr algn="l" rtl="0">
              <a:buNone/>
            </a:pPr>
            <a:r>
              <a:rPr lang="en-US" sz="2400" b="1" dirty="0" smtClean="0">
                <a:solidFill>
                  <a:srgbClr val="002060"/>
                </a:solidFill>
                <a:latin typeface="Times New Roman" pitchFamily="18" charset="0"/>
                <a:cs typeface="+mj-cs"/>
              </a:rPr>
              <a:t> Other mental functions can often be affected, including mood, personality, judgment, and social behavior</a:t>
            </a:r>
          </a:p>
          <a:p>
            <a:pPr algn="l" rtl="0">
              <a:buNone/>
            </a:pPr>
            <a:r>
              <a:rPr lang="en-US" sz="2400" b="1" dirty="0" smtClean="0">
                <a:solidFill>
                  <a:srgbClr val="002060"/>
                </a:solidFill>
                <a:latin typeface="Times New Roman" pitchFamily="18" charset="0"/>
                <a:cs typeface="+mj-cs"/>
              </a:rPr>
              <a:t>Can be </a:t>
            </a:r>
            <a:r>
              <a:rPr lang="en-US" sz="2400" b="1" dirty="0" smtClean="0">
                <a:latin typeface="Times New Roman" pitchFamily="18" charset="0"/>
                <a:cs typeface="+mj-cs"/>
              </a:rPr>
              <a:t>progressive or static </a:t>
            </a:r>
            <a:r>
              <a:rPr lang="en-US" sz="2400" b="1" dirty="0" smtClean="0">
                <a:solidFill>
                  <a:srgbClr val="002060"/>
                </a:solidFill>
                <a:latin typeface="Times New Roman" pitchFamily="18" charset="0"/>
                <a:cs typeface="+mj-cs"/>
              </a:rPr>
              <a:t>!</a:t>
            </a:r>
          </a:p>
          <a:p>
            <a:pPr algn="l" rtl="0">
              <a:buNone/>
            </a:pPr>
            <a:r>
              <a:rPr lang="en-US" sz="2400" b="1" dirty="0" smtClean="0">
                <a:solidFill>
                  <a:srgbClr val="002060"/>
                </a:solidFill>
                <a:latin typeface="Times New Roman" pitchFamily="18" charset="0"/>
                <a:cs typeface="+mj-cs"/>
              </a:rPr>
              <a:t>Permanent or </a:t>
            </a:r>
            <a:r>
              <a:rPr lang="en-US" sz="2400" b="1" dirty="0" smtClean="0">
                <a:solidFill>
                  <a:srgbClr val="FF0000"/>
                </a:solidFill>
                <a:latin typeface="Times New Roman" pitchFamily="18" charset="0"/>
                <a:cs typeface="+mj-cs"/>
              </a:rPr>
              <a:t>reversible</a:t>
            </a:r>
            <a:r>
              <a:rPr lang="en-US" sz="2400" b="1" dirty="0" smtClean="0">
                <a:solidFill>
                  <a:srgbClr val="002060"/>
                </a:solidFill>
                <a:latin typeface="Times New Roman" pitchFamily="18" charset="0"/>
                <a:cs typeface="+mj-cs"/>
              </a:rPr>
              <a:t> </a:t>
            </a:r>
            <a:r>
              <a:rPr lang="en-US" sz="2400" b="1" dirty="0" smtClean="0">
                <a:solidFill>
                  <a:srgbClr val="FF0000"/>
                </a:solidFill>
                <a:latin typeface="Times New Roman" pitchFamily="18" charset="0"/>
                <a:cs typeface="+mj-cs"/>
              </a:rPr>
              <a:t>(e.g., vitamin B12, </a:t>
            </a:r>
            <a:r>
              <a:rPr lang="en-US" sz="2400" b="1" dirty="0" err="1" smtClean="0">
                <a:solidFill>
                  <a:srgbClr val="FF0000"/>
                </a:solidFill>
                <a:latin typeface="Times New Roman" pitchFamily="18" charset="0"/>
                <a:cs typeface="+mj-cs"/>
              </a:rPr>
              <a:t>folate</a:t>
            </a:r>
            <a:r>
              <a:rPr lang="en-US" sz="2400" b="1" dirty="0" smtClean="0">
                <a:solidFill>
                  <a:srgbClr val="FF0000"/>
                </a:solidFill>
                <a:latin typeface="Times New Roman" pitchFamily="18" charset="0"/>
                <a:cs typeface="+mj-cs"/>
              </a:rPr>
              <a:t>, hypothyroidism)</a:t>
            </a:r>
            <a:r>
              <a:rPr lang="en-US" sz="2400" b="1" dirty="0" smtClean="0">
                <a:solidFill>
                  <a:srgbClr val="002060"/>
                </a:solidFill>
                <a:latin typeface="Times New Roman" pitchFamily="18" charset="0"/>
                <a:cs typeface="+mj-cs"/>
              </a:rPr>
              <a:t/>
            </a:r>
            <a:br>
              <a:rPr lang="en-US" sz="2400" b="1" dirty="0" smtClean="0">
                <a:solidFill>
                  <a:srgbClr val="002060"/>
                </a:solidFill>
                <a:latin typeface="Times New Roman" pitchFamily="18" charset="0"/>
                <a:cs typeface="+mj-cs"/>
              </a:rPr>
            </a:br>
            <a:r>
              <a:rPr lang="en-US" sz="2400" b="1" dirty="0" smtClean="0">
                <a:solidFill>
                  <a:srgbClr val="002060"/>
                </a:solidFill>
                <a:latin typeface="Times New Roman" pitchFamily="18" charset="0"/>
                <a:cs typeface="+mj-cs"/>
              </a:rPr>
              <a:t>   </a:t>
            </a:r>
          </a:p>
          <a:p>
            <a:pPr algn="l" rtl="0">
              <a:buNone/>
            </a:pPr>
            <a:r>
              <a:rPr lang="en-US" sz="2400" b="1" dirty="0" smtClean="0">
                <a:solidFill>
                  <a:srgbClr val="FF0000"/>
                </a:solidFill>
                <a:latin typeface="Times New Roman" pitchFamily="18" charset="0"/>
                <a:cs typeface="+mj-cs"/>
              </a:rPr>
              <a:t>50 to 60 </a:t>
            </a:r>
            <a:r>
              <a:rPr lang="en-US" sz="2400" b="1" dirty="0" smtClean="0">
                <a:solidFill>
                  <a:srgbClr val="002060"/>
                </a:solidFill>
                <a:latin typeface="Times New Roman" pitchFamily="18" charset="0"/>
                <a:cs typeface="+mj-cs"/>
              </a:rPr>
              <a:t>percent have the most common type of dementia, dementia of the </a:t>
            </a:r>
            <a:r>
              <a:rPr lang="en-US" sz="2400" b="1" dirty="0" smtClean="0">
                <a:solidFill>
                  <a:srgbClr val="FF0000"/>
                </a:solidFill>
                <a:latin typeface="Times New Roman" pitchFamily="18" charset="0"/>
                <a:cs typeface="+mj-cs"/>
              </a:rPr>
              <a:t>Alzheimer's type </a:t>
            </a:r>
          </a:p>
          <a:p>
            <a:pPr algn="l" rtl="0">
              <a:buNone/>
            </a:pPr>
            <a:endParaRPr lang="en-US" sz="2400" b="1" dirty="0" smtClean="0">
              <a:solidFill>
                <a:srgbClr val="FF0000"/>
              </a:solidFill>
              <a:latin typeface="Times New Roman" pitchFamily="18" charset="0"/>
              <a:cs typeface="+mj-cs"/>
            </a:endParaRPr>
          </a:p>
          <a:p>
            <a:pPr algn="l" rtl="0">
              <a:buNone/>
            </a:pPr>
            <a:r>
              <a:rPr lang="en-US" sz="2400" b="1" dirty="0" smtClean="0">
                <a:solidFill>
                  <a:srgbClr val="FF0000"/>
                </a:solidFill>
                <a:latin typeface="Times New Roman" pitchFamily="18" charset="0"/>
                <a:cs typeface="+mj-cs"/>
              </a:rPr>
              <a:t>Vascular dementias account for 15 to 30 </a:t>
            </a:r>
            <a:r>
              <a:rPr lang="en-US" sz="2400" b="1" dirty="0" smtClean="0">
                <a:solidFill>
                  <a:srgbClr val="002060"/>
                </a:solidFill>
                <a:latin typeface="Times New Roman" pitchFamily="18" charset="0"/>
                <a:cs typeface="+mj-cs"/>
              </a:rPr>
              <a:t>percent of all dementia cases</a:t>
            </a:r>
            <a:endParaRPr lang="ar-SA" sz="2400" b="1" dirty="0">
              <a:solidFill>
                <a:srgbClr val="002060"/>
              </a:solidFill>
              <a:latin typeface="Times New Roman" pitchFamily="18" charset="0"/>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2594"/>
          </a:xfrm>
        </p:spPr>
        <p:txBody>
          <a:bodyPr>
            <a:normAutofit fontScale="90000"/>
          </a:bodyPr>
          <a:lstStyle/>
          <a:p>
            <a:r>
              <a:rPr lang="en-US" dirty="0" smtClean="0"/>
              <a:t>Possible Etiologies of Dementia</a:t>
            </a:r>
            <a:endParaRPr lang="ar-SA" dirty="0"/>
          </a:p>
        </p:txBody>
      </p:sp>
      <p:sp>
        <p:nvSpPr>
          <p:cNvPr id="3" name="عنصر نائب للمحتوى 2"/>
          <p:cNvSpPr>
            <a:spLocks noGrp="1"/>
          </p:cNvSpPr>
          <p:nvPr>
            <p:ph sz="half" idx="1"/>
          </p:nvPr>
        </p:nvSpPr>
        <p:spPr>
          <a:xfrm>
            <a:off x="0" y="857232"/>
            <a:ext cx="5143504" cy="5715040"/>
          </a:xfrm>
        </p:spPr>
        <p:txBody>
          <a:bodyPr>
            <a:noAutofit/>
          </a:bodyPr>
          <a:lstStyle/>
          <a:p>
            <a:pPr algn="l" rtl="0">
              <a:buNone/>
            </a:pPr>
            <a:r>
              <a:rPr lang="en-US" sz="1600" dirty="0" smtClean="0"/>
              <a:t>           </a:t>
            </a:r>
            <a:r>
              <a:rPr lang="en-US" sz="1800" b="1" dirty="0" smtClean="0"/>
              <a:t>Degenerative dementias</a:t>
            </a:r>
            <a:r>
              <a:rPr lang="en-US" sz="1800" dirty="0" smtClean="0"/>
              <a:t/>
            </a:r>
            <a:br>
              <a:rPr lang="en-US" sz="1800" dirty="0" smtClean="0"/>
            </a:br>
            <a:r>
              <a:rPr lang="en-US" sz="1800" dirty="0" smtClean="0"/>
              <a:t>   Alzheimer's disease</a:t>
            </a:r>
            <a:br>
              <a:rPr lang="en-US" sz="1800" dirty="0" smtClean="0"/>
            </a:br>
            <a:r>
              <a:rPr lang="en-US" sz="1800" dirty="0" smtClean="0"/>
              <a:t>   </a:t>
            </a:r>
            <a:r>
              <a:rPr lang="en-US" sz="1800" dirty="0" err="1" smtClean="0"/>
              <a:t>Frontotemporal</a:t>
            </a:r>
            <a:r>
              <a:rPr lang="en-US" sz="1800" dirty="0" smtClean="0"/>
              <a:t> dementias (e.g., Pick's disease)</a:t>
            </a:r>
            <a:br>
              <a:rPr lang="en-US" sz="1800" dirty="0" smtClean="0"/>
            </a:br>
            <a:r>
              <a:rPr lang="en-US" sz="1800" dirty="0" smtClean="0"/>
              <a:t>   Parkinson's disease</a:t>
            </a:r>
            <a:br>
              <a:rPr lang="en-US" sz="1800" dirty="0" smtClean="0"/>
            </a:br>
            <a:r>
              <a:rPr lang="en-US" sz="1800" dirty="0" smtClean="0"/>
              <a:t>   </a:t>
            </a:r>
            <a:r>
              <a:rPr lang="en-US" sz="1800" dirty="0" err="1" smtClean="0"/>
              <a:t>Lewy</a:t>
            </a:r>
            <a:r>
              <a:rPr lang="en-US" sz="1800" dirty="0" smtClean="0"/>
              <a:t> body dementia</a:t>
            </a:r>
            <a:br>
              <a:rPr lang="en-US" sz="1800" dirty="0" smtClean="0"/>
            </a:br>
            <a:r>
              <a:rPr lang="en-US" sz="1800" dirty="0" smtClean="0"/>
              <a:t>   </a:t>
            </a:r>
            <a:r>
              <a:rPr lang="en-US" sz="1800" b="1" dirty="0" smtClean="0"/>
              <a:t>Miscellaneous</a:t>
            </a:r>
            <a:r>
              <a:rPr lang="en-US" sz="1800" dirty="0" smtClean="0"/>
              <a:t/>
            </a:r>
            <a:br>
              <a:rPr lang="en-US" sz="1800" dirty="0" smtClean="0"/>
            </a:br>
            <a:r>
              <a:rPr lang="en-US" sz="1800" dirty="0" smtClean="0"/>
              <a:t>   Huntington's disease</a:t>
            </a:r>
            <a:br>
              <a:rPr lang="en-US" sz="1800" dirty="0" smtClean="0"/>
            </a:br>
            <a:r>
              <a:rPr lang="en-US" sz="1800" dirty="0" smtClean="0"/>
              <a:t>   Wilson's disease   </a:t>
            </a:r>
            <a:br>
              <a:rPr lang="en-US" sz="1800" dirty="0" smtClean="0"/>
            </a:br>
            <a:r>
              <a:rPr lang="en-US" sz="1800" dirty="0" smtClean="0"/>
              <a:t>  </a:t>
            </a:r>
            <a:r>
              <a:rPr lang="en-US" sz="1800" b="1" dirty="0" smtClean="0"/>
              <a:t>Psychiatric</a:t>
            </a:r>
            <a:r>
              <a:rPr lang="en-US" sz="1800" dirty="0" smtClean="0"/>
              <a:t/>
            </a:r>
            <a:br>
              <a:rPr lang="en-US" sz="1800" dirty="0" smtClean="0"/>
            </a:br>
            <a:r>
              <a:rPr lang="en-US" sz="1800" dirty="0" smtClean="0"/>
              <a:t>   </a:t>
            </a:r>
            <a:r>
              <a:rPr lang="en-US" sz="1800" dirty="0" err="1" smtClean="0"/>
              <a:t>Pseudodementia</a:t>
            </a:r>
            <a:r>
              <a:rPr lang="en-US" sz="1800" dirty="0" smtClean="0"/>
              <a:t> of depression</a:t>
            </a:r>
            <a:br>
              <a:rPr lang="en-US" sz="1800" dirty="0" smtClean="0"/>
            </a:br>
            <a:r>
              <a:rPr lang="en-US" sz="1800" dirty="0" smtClean="0"/>
              <a:t>   Cognitive decline in late-life schizophrenia</a:t>
            </a:r>
            <a:r>
              <a:rPr lang="en-US" sz="1600" dirty="0" smtClean="0"/>
              <a:t/>
            </a:r>
            <a:br>
              <a:rPr lang="en-US" sz="1600" dirty="0" smtClean="0"/>
            </a:br>
            <a:r>
              <a:rPr lang="en-US" sz="1600" dirty="0" smtClean="0"/>
              <a:t>  </a:t>
            </a:r>
            <a:r>
              <a:rPr lang="en-US" sz="1800" b="1" dirty="0" smtClean="0"/>
              <a:t>Physiologic</a:t>
            </a:r>
            <a:br>
              <a:rPr lang="en-US" sz="1800" b="1" dirty="0" smtClean="0"/>
            </a:br>
            <a:r>
              <a:rPr lang="en-US" sz="1800" b="1" dirty="0" smtClean="0"/>
              <a:t>  </a:t>
            </a:r>
            <a:r>
              <a:rPr lang="en-US" sz="1800" dirty="0" smtClean="0"/>
              <a:t> Normal pressure </a:t>
            </a:r>
            <a:r>
              <a:rPr lang="en-US" sz="1600" dirty="0" smtClean="0"/>
              <a:t>hydrocephalus</a:t>
            </a:r>
            <a:br>
              <a:rPr lang="en-US" sz="1600" dirty="0" smtClean="0"/>
            </a:br>
            <a:r>
              <a:rPr lang="en-US" sz="1600" dirty="0" smtClean="0"/>
              <a:t>  </a:t>
            </a:r>
            <a:r>
              <a:rPr lang="en-US" sz="1800" b="1" dirty="0" smtClean="0"/>
              <a:t>Metabolic</a:t>
            </a:r>
            <a:r>
              <a:rPr lang="en-US" sz="1600" dirty="0" smtClean="0"/>
              <a:t/>
            </a:r>
            <a:br>
              <a:rPr lang="en-US" sz="1600" dirty="0" smtClean="0"/>
            </a:br>
            <a:r>
              <a:rPr lang="en-US" sz="1600" dirty="0" smtClean="0"/>
              <a:t>   Vitamin deficiencies (e.g., vitamin B</a:t>
            </a:r>
            <a:r>
              <a:rPr lang="en-US" sz="1600" baseline="-25000" dirty="0" smtClean="0"/>
              <a:t>12</a:t>
            </a:r>
            <a:r>
              <a:rPr lang="en-US" sz="1600" dirty="0" smtClean="0"/>
              <a:t>, </a:t>
            </a:r>
            <a:r>
              <a:rPr lang="en-US" sz="1600" dirty="0" err="1" smtClean="0"/>
              <a:t>folate</a:t>
            </a:r>
            <a:r>
              <a:rPr lang="en-US" sz="1600" dirty="0" smtClean="0"/>
              <a:t>)</a:t>
            </a:r>
            <a:br>
              <a:rPr lang="en-US" sz="1600" dirty="0" smtClean="0"/>
            </a:br>
            <a:r>
              <a:rPr lang="en-US" sz="1600" dirty="0" smtClean="0"/>
              <a:t>   </a:t>
            </a:r>
            <a:r>
              <a:rPr lang="en-US" sz="1600" dirty="0" err="1" smtClean="0"/>
              <a:t>Endocrinopathies</a:t>
            </a:r>
            <a:r>
              <a:rPr lang="en-US" sz="1600" dirty="0" smtClean="0"/>
              <a:t> (e.g., hypothyroidism)</a:t>
            </a:r>
            <a:br>
              <a:rPr lang="en-US" sz="1600" dirty="0" smtClean="0"/>
            </a:br>
            <a:r>
              <a:rPr lang="en-US" sz="1600" dirty="0" smtClean="0"/>
              <a:t>   Chronic metabolic disturbances (e.g., uremia)</a:t>
            </a:r>
            <a:br>
              <a:rPr lang="en-US" sz="1600" dirty="0" smtClean="0"/>
            </a:br>
            <a:r>
              <a:rPr lang="en-US" sz="1600" dirty="0" smtClean="0"/>
              <a:t>  </a:t>
            </a:r>
            <a:r>
              <a:rPr lang="en-US" sz="1800" b="1" dirty="0" smtClean="0"/>
              <a:t>Tumor</a:t>
            </a:r>
            <a:r>
              <a:rPr lang="en-US" sz="1600" dirty="0" smtClean="0"/>
              <a:t/>
            </a:r>
            <a:br>
              <a:rPr lang="en-US" sz="1600" dirty="0" smtClean="0"/>
            </a:br>
            <a:r>
              <a:rPr lang="en-US" sz="1600" dirty="0" smtClean="0"/>
              <a:t>   Primary or metastatic (e.g., </a:t>
            </a:r>
            <a:r>
              <a:rPr lang="en-US" sz="1600" dirty="0" err="1" smtClean="0"/>
              <a:t>meningioma</a:t>
            </a:r>
            <a:r>
              <a:rPr lang="en-US" sz="1600" dirty="0" smtClean="0"/>
              <a:t> or metastatic breast or lung cancer)</a:t>
            </a:r>
            <a:endParaRPr lang="ar-SA" sz="1600" dirty="0"/>
          </a:p>
        </p:txBody>
      </p:sp>
      <p:sp>
        <p:nvSpPr>
          <p:cNvPr id="4" name="عنصر نائب للمحتوى 3"/>
          <p:cNvSpPr>
            <a:spLocks noGrp="1"/>
          </p:cNvSpPr>
          <p:nvPr>
            <p:ph sz="half" idx="2"/>
          </p:nvPr>
        </p:nvSpPr>
        <p:spPr>
          <a:xfrm>
            <a:off x="5072066" y="1071522"/>
            <a:ext cx="3900486" cy="5786478"/>
          </a:xfrm>
        </p:spPr>
        <p:txBody>
          <a:bodyPr>
            <a:normAutofit fontScale="62500" lnSpcReduction="20000"/>
          </a:bodyPr>
          <a:lstStyle/>
          <a:p>
            <a:pPr algn="l" rtl="0">
              <a:buNone/>
            </a:pPr>
            <a:r>
              <a:rPr lang="en-US" b="1" dirty="0" smtClean="0"/>
              <a:t>       Traumatic</a:t>
            </a:r>
            <a:r>
              <a:rPr lang="en-US" dirty="0" smtClean="0"/>
              <a:t/>
            </a:r>
            <a:br>
              <a:rPr lang="en-US" dirty="0" smtClean="0"/>
            </a:br>
            <a:r>
              <a:rPr lang="en-US" dirty="0" smtClean="0"/>
              <a:t>   Dementia </a:t>
            </a:r>
            <a:r>
              <a:rPr lang="en-US" dirty="0" err="1" smtClean="0"/>
              <a:t>pugilistica</a:t>
            </a:r>
            <a:r>
              <a:rPr lang="en-US" dirty="0" smtClean="0"/>
              <a:t>, posttraumatic dementia</a:t>
            </a:r>
            <a:br>
              <a:rPr lang="en-US" dirty="0" smtClean="0"/>
            </a:br>
            <a:r>
              <a:rPr lang="en-US" dirty="0" smtClean="0"/>
              <a:t>   Subdural hematoma</a:t>
            </a:r>
            <a:br>
              <a:rPr lang="en-US" dirty="0" smtClean="0"/>
            </a:br>
            <a:r>
              <a:rPr lang="en-US" b="1" dirty="0" smtClean="0"/>
              <a:t>Infection</a:t>
            </a:r>
            <a:r>
              <a:rPr lang="en-US" dirty="0" smtClean="0"/>
              <a:t/>
            </a:r>
            <a:br>
              <a:rPr lang="en-US" dirty="0" smtClean="0"/>
            </a:br>
            <a:r>
              <a:rPr lang="en-US" dirty="0" smtClean="0"/>
              <a:t>   </a:t>
            </a:r>
            <a:r>
              <a:rPr lang="en-US" dirty="0" err="1" smtClean="0"/>
              <a:t>Prion</a:t>
            </a:r>
            <a:r>
              <a:rPr lang="en-US" dirty="0" smtClean="0"/>
              <a:t> diseases (e.g., Creutzfeldt-Jakob disease, bovine spongiform encephalitis, </a:t>
            </a:r>
            <a:r>
              <a:rPr lang="en-US" dirty="0" err="1" smtClean="0"/>
              <a:t>Gerstmann-Str</a:t>
            </a:r>
            <a:r>
              <a:rPr lang="ar-SA" dirty="0" smtClean="0"/>
              <a:t>أ¤</a:t>
            </a:r>
            <a:r>
              <a:rPr lang="en-US" dirty="0" err="1" smtClean="0"/>
              <a:t>ussler</a:t>
            </a:r>
            <a:r>
              <a:rPr lang="en-US" dirty="0" smtClean="0"/>
              <a:t> syndrome)</a:t>
            </a:r>
            <a:br>
              <a:rPr lang="en-US" dirty="0" smtClean="0"/>
            </a:br>
            <a:r>
              <a:rPr lang="en-US" dirty="0" smtClean="0"/>
              <a:t>   Acquired immune deficiency syndrome (AIDS)</a:t>
            </a:r>
            <a:br>
              <a:rPr lang="en-US" dirty="0" smtClean="0"/>
            </a:br>
            <a:r>
              <a:rPr lang="en-US" dirty="0" smtClean="0"/>
              <a:t>   Syphilis</a:t>
            </a:r>
            <a:br>
              <a:rPr lang="en-US" dirty="0" smtClean="0"/>
            </a:br>
            <a:r>
              <a:rPr lang="en-US" b="1" dirty="0" smtClean="0"/>
              <a:t>Cardiac, vascular, and anoxia</a:t>
            </a:r>
            <a:r>
              <a:rPr lang="en-US" dirty="0" smtClean="0"/>
              <a:t/>
            </a:r>
            <a:br>
              <a:rPr lang="en-US" dirty="0" smtClean="0"/>
            </a:br>
            <a:r>
              <a:rPr lang="en-US" dirty="0" smtClean="0"/>
              <a:t>   Infarction (single or multiple or strategic </a:t>
            </a:r>
            <a:r>
              <a:rPr lang="en-US" dirty="0" err="1" smtClean="0"/>
              <a:t>lacunar</a:t>
            </a:r>
            <a:r>
              <a:rPr lang="en-US" dirty="0" smtClean="0"/>
              <a:t>)</a:t>
            </a:r>
            <a:br>
              <a:rPr lang="en-US" dirty="0" smtClean="0"/>
            </a:br>
            <a:r>
              <a:rPr lang="en-US" dirty="0" smtClean="0"/>
              <a:t>   Binswanger's disease (</a:t>
            </a:r>
            <a:r>
              <a:rPr lang="en-US" dirty="0" err="1" smtClean="0"/>
              <a:t>subcortical</a:t>
            </a:r>
            <a:r>
              <a:rPr lang="en-US" dirty="0" smtClean="0"/>
              <a:t> arteriosclerotic encephalopathy)</a:t>
            </a:r>
            <a:br>
              <a:rPr lang="en-US" dirty="0" smtClean="0"/>
            </a:br>
            <a:r>
              <a:rPr lang="en-US" dirty="0" smtClean="0"/>
              <a:t>   Hemodynamic insufficiency (e.g., </a:t>
            </a:r>
            <a:r>
              <a:rPr lang="en-US" dirty="0" err="1" smtClean="0"/>
              <a:t>hypoperfusion</a:t>
            </a:r>
            <a:r>
              <a:rPr lang="en-US" dirty="0" smtClean="0"/>
              <a:t> or hypoxia)</a:t>
            </a:r>
            <a:br>
              <a:rPr lang="en-US" dirty="0" smtClean="0"/>
            </a:br>
            <a:r>
              <a:rPr lang="en-US" b="1" dirty="0" err="1" smtClean="0"/>
              <a:t>Demyelinating</a:t>
            </a:r>
            <a:r>
              <a:rPr lang="en-US" b="1" dirty="0" smtClean="0"/>
              <a:t> diseases</a:t>
            </a:r>
            <a:r>
              <a:rPr lang="en-US" dirty="0" smtClean="0"/>
              <a:t/>
            </a:r>
            <a:br>
              <a:rPr lang="en-US" dirty="0" smtClean="0"/>
            </a:br>
            <a:r>
              <a:rPr lang="en-US" dirty="0" smtClean="0"/>
              <a:t>   Multiple sclerosis</a:t>
            </a:r>
            <a:br>
              <a:rPr lang="en-US" dirty="0" smtClean="0"/>
            </a:br>
            <a:r>
              <a:rPr lang="en-US" b="1" dirty="0" smtClean="0"/>
              <a:t>Drugs and toxins</a:t>
            </a:r>
            <a:r>
              <a:rPr lang="en-US" dirty="0" smtClean="0"/>
              <a:t/>
            </a:r>
            <a:br>
              <a:rPr lang="en-US" dirty="0" smtClean="0"/>
            </a:br>
            <a:r>
              <a:rPr lang="en-US" dirty="0" smtClean="0"/>
              <a:t>   Alcohol, Heavy metals,  Carbon monoxide</a:t>
            </a:r>
            <a:endParaRPr lang="ar-S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500034" y="0"/>
            <a:ext cx="8229600" cy="714356"/>
          </a:xfrm>
        </p:spPr>
        <p:txBody>
          <a:bodyPr>
            <a:noAutofit/>
          </a:bodyPr>
          <a:lstStyle/>
          <a:p>
            <a:r>
              <a:rPr lang="en-US" sz="3600" dirty="0" smtClean="0">
                <a:latin typeface="Algerian" pitchFamily="82" charset="0"/>
              </a:rPr>
              <a:t>Dementia of the Alzheimer's Type</a:t>
            </a:r>
            <a:endParaRPr lang="ar-SA" sz="3600" dirty="0">
              <a:latin typeface="Algerian" pitchFamily="82" charset="0"/>
            </a:endParaRPr>
          </a:p>
        </p:txBody>
      </p:sp>
      <p:sp>
        <p:nvSpPr>
          <p:cNvPr id="6" name="عنصر نائب للمحتوى 5"/>
          <p:cNvSpPr>
            <a:spLocks noGrp="1"/>
          </p:cNvSpPr>
          <p:nvPr>
            <p:ph idx="1"/>
          </p:nvPr>
        </p:nvSpPr>
        <p:spPr>
          <a:xfrm>
            <a:off x="457200" y="857232"/>
            <a:ext cx="8229600" cy="6000768"/>
          </a:xfrm>
        </p:spPr>
        <p:txBody>
          <a:bodyPr>
            <a:normAutofit/>
          </a:bodyPr>
          <a:lstStyle/>
          <a:p>
            <a:pPr algn="l" rtl="0">
              <a:buNone/>
            </a:pPr>
            <a:r>
              <a:rPr lang="en-US" sz="2800" b="1" dirty="0" smtClean="0">
                <a:solidFill>
                  <a:srgbClr val="002060"/>
                </a:solidFill>
                <a:latin typeface="Times New Roman" pitchFamily="18" charset="0"/>
                <a:cs typeface="+mj-cs"/>
              </a:rPr>
              <a:t>The most common type of dementia</a:t>
            </a:r>
          </a:p>
          <a:p>
            <a:pPr algn="l" rtl="0">
              <a:buNone/>
            </a:pPr>
            <a:r>
              <a:rPr lang="en-US" sz="2800" b="1" dirty="0" smtClean="0">
                <a:solidFill>
                  <a:srgbClr val="002060"/>
                </a:solidFill>
                <a:latin typeface="Times New Roman" pitchFamily="18" charset="0"/>
                <a:cs typeface="+mj-cs"/>
              </a:rPr>
              <a:t> </a:t>
            </a:r>
          </a:p>
          <a:p>
            <a:pPr algn="l" rtl="0">
              <a:buNone/>
            </a:pPr>
            <a:r>
              <a:rPr lang="en-US" sz="2800" b="1" dirty="0" smtClean="0">
                <a:solidFill>
                  <a:srgbClr val="002060"/>
                </a:solidFill>
                <a:latin typeface="Times New Roman" pitchFamily="18" charset="0"/>
                <a:cs typeface="+mj-cs"/>
              </a:rPr>
              <a:t>Progressive dementia</a:t>
            </a:r>
          </a:p>
          <a:p>
            <a:pPr algn="l" rtl="0">
              <a:buNone/>
            </a:pPr>
            <a:endParaRPr lang="en-US" sz="2800" b="1" dirty="0" smtClean="0">
              <a:solidFill>
                <a:srgbClr val="002060"/>
              </a:solidFill>
              <a:latin typeface="Times New Roman" pitchFamily="18" charset="0"/>
              <a:cs typeface="+mj-cs"/>
            </a:endParaRPr>
          </a:p>
          <a:p>
            <a:pPr algn="l" rtl="0">
              <a:buNone/>
            </a:pPr>
            <a:r>
              <a:rPr lang="en-US" sz="2800" b="1" dirty="0" smtClean="0">
                <a:solidFill>
                  <a:srgbClr val="002060"/>
                </a:solidFill>
                <a:latin typeface="Times New Roman" pitchFamily="18" charset="0"/>
                <a:cs typeface="+mj-cs"/>
              </a:rPr>
              <a:t> The final diagnosis of Alzheimer's disease requires a </a:t>
            </a:r>
            <a:r>
              <a:rPr lang="en-US" sz="2800" b="1" dirty="0" err="1" smtClean="0">
                <a:solidFill>
                  <a:srgbClr val="002060"/>
                </a:solidFill>
                <a:latin typeface="Times New Roman" pitchFamily="18" charset="0"/>
                <a:cs typeface="+mj-cs"/>
              </a:rPr>
              <a:t>neuropathological</a:t>
            </a:r>
            <a:r>
              <a:rPr lang="en-US" sz="2800" b="1" dirty="0" smtClean="0">
                <a:solidFill>
                  <a:srgbClr val="002060"/>
                </a:solidFill>
                <a:latin typeface="Times New Roman" pitchFamily="18" charset="0"/>
                <a:cs typeface="+mj-cs"/>
              </a:rPr>
              <a:t> examination of the brain</a:t>
            </a:r>
          </a:p>
          <a:p>
            <a:pPr algn="l" rtl="0">
              <a:buNone/>
            </a:pPr>
            <a:endParaRPr lang="en-US" sz="2800" b="1" dirty="0" smtClean="0">
              <a:solidFill>
                <a:srgbClr val="002060"/>
              </a:solidFill>
              <a:latin typeface="Times New Roman" pitchFamily="18" charset="0"/>
              <a:cs typeface="+mj-cs"/>
            </a:endParaRPr>
          </a:p>
          <a:p>
            <a:pPr algn="l" rtl="0">
              <a:buNone/>
            </a:pPr>
            <a:r>
              <a:rPr lang="en-US" sz="2800" b="1" dirty="0" smtClean="0">
                <a:solidFill>
                  <a:srgbClr val="002060"/>
                </a:solidFill>
                <a:latin typeface="Times New Roman" pitchFamily="18" charset="0"/>
                <a:cs typeface="+mj-cs"/>
              </a:rPr>
              <a:t>Genetic factors</a:t>
            </a:r>
          </a:p>
          <a:p>
            <a:pPr algn="l" rtl="0">
              <a:buNone/>
            </a:pPr>
            <a:endParaRPr lang="en-US" sz="2800" b="1" dirty="0" smtClean="0">
              <a:solidFill>
                <a:srgbClr val="002060"/>
              </a:solidFill>
              <a:latin typeface="Times New Roman" pitchFamily="18" charset="0"/>
              <a:cs typeface="+mj-cs"/>
            </a:endParaRPr>
          </a:p>
          <a:p>
            <a:pPr algn="l" rtl="0">
              <a:buNone/>
            </a:pPr>
            <a:r>
              <a:rPr lang="en-US" sz="2800" b="1" dirty="0" smtClean="0">
                <a:solidFill>
                  <a:srgbClr val="002060"/>
                </a:solidFill>
                <a:latin typeface="Times New Roman" pitchFamily="18" charset="0"/>
                <a:cs typeface="+mj-cs"/>
              </a:rPr>
              <a:t> Acetylcholine and </a:t>
            </a:r>
            <a:r>
              <a:rPr lang="en-US" sz="2800" b="1" dirty="0" err="1" smtClean="0">
                <a:solidFill>
                  <a:srgbClr val="002060"/>
                </a:solidFill>
                <a:latin typeface="Times New Roman" pitchFamily="18" charset="0"/>
                <a:cs typeface="+mj-cs"/>
              </a:rPr>
              <a:t>norepinephrine</a:t>
            </a:r>
            <a:r>
              <a:rPr lang="en-US" sz="2800" b="1" dirty="0" smtClean="0">
                <a:solidFill>
                  <a:srgbClr val="002060"/>
                </a:solidFill>
                <a:latin typeface="Times New Roman" pitchFamily="18" charset="0"/>
                <a:cs typeface="+mj-cs"/>
              </a:rPr>
              <a:t>, both of which are hypothesized to be hypoactive in Alzheimer's disease</a:t>
            </a:r>
            <a:endParaRPr lang="ar-SA" sz="2800" b="1" dirty="0">
              <a:solidFill>
                <a:srgbClr val="002060"/>
              </a:solidFill>
              <a:latin typeface="Times New Roman" pitchFamily="18" charset="0"/>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53966"/>
          </a:xfrm>
        </p:spPr>
        <p:txBody>
          <a:bodyPr>
            <a:normAutofit fontScale="90000"/>
          </a:bodyPr>
          <a:lstStyle/>
          <a:p>
            <a:endParaRPr lang="ar-SA" dirty="0"/>
          </a:p>
        </p:txBody>
      </p:sp>
      <p:sp>
        <p:nvSpPr>
          <p:cNvPr id="3" name="عنصر نائب للمحتوى 2"/>
          <p:cNvSpPr>
            <a:spLocks noGrp="1"/>
          </p:cNvSpPr>
          <p:nvPr>
            <p:ph idx="1"/>
          </p:nvPr>
        </p:nvSpPr>
        <p:spPr>
          <a:xfrm>
            <a:off x="214282" y="428604"/>
            <a:ext cx="8715436" cy="6429396"/>
          </a:xfrm>
        </p:spPr>
        <p:txBody>
          <a:bodyPr>
            <a:normAutofit fontScale="92500" lnSpcReduction="10000"/>
          </a:bodyPr>
          <a:lstStyle/>
          <a:p>
            <a:pPr algn="l" rtl="0">
              <a:buNone/>
            </a:pPr>
            <a:r>
              <a:rPr lang="en-CA" sz="3400" dirty="0" smtClean="0"/>
              <a:t>       </a:t>
            </a:r>
            <a:r>
              <a:rPr lang="en-CA" sz="3400" b="1" dirty="0" smtClean="0"/>
              <a:t>Abdullah is a 72-year-old male. He was brought to the A/E by his son for vomiting, new onset urinary incontinence, </a:t>
            </a:r>
            <a:r>
              <a:rPr lang="en-CA" sz="3400" b="1" i="1" dirty="0" smtClean="0">
                <a:solidFill>
                  <a:srgbClr val="FF0000"/>
                </a:solidFill>
              </a:rPr>
              <a:t>confusion</a:t>
            </a:r>
            <a:r>
              <a:rPr lang="en-CA" sz="3400" b="1" dirty="0" smtClean="0"/>
              <a:t>, and incoherent speech for the past 2 days. The patient was </a:t>
            </a:r>
            <a:r>
              <a:rPr lang="en-CA" sz="3400" b="1" i="1" dirty="0" smtClean="0">
                <a:solidFill>
                  <a:srgbClr val="FF0000"/>
                </a:solidFill>
              </a:rPr>
              <a:t>disoriented </a:t>
            </a:r>
            <a:r>
              <a:rPr lang="en-CA" sz="3400" b="1" dirty="0" smtClean="0"/>
              <a:t>and could </a:t>
            </a:r>
            <a:r>
              <a:rPr lang="en-CA" sz="3400" b="1" i="1" dirty="0" smtClean="0">
                <a:solidFill>
                  <a:srgbClr val="FF0000"/>
                </a:solidFill>
              </a:rPr>
              <a:t>see people climbing trees outside the window</a:t>
            </a:r>
            <a:r>
              <a:rPr lang="en-CA" sz="3400" b="1" dirty="0" smtClean="0"/>
              <a:t>. He had difficulty </a:t>
            </a:r>
            <a:r>
              <a:rPr lang="en-CA" sz="3400" b="1" i="1" dirty="0" smtClean="0">
                <a:solidFill>
                  <a:srgbClr val="FF0000"/>
                </a:solidFill>
              </a:rPr>
              <a:t>sustaining attention</a:t>
            </a:r>
            <a:r>
              <a:rPr lang="en-CA" sz="3400" b="1" dirty="0" smtClean="0"/>
              <a:t>, and his </a:t>
            </a:r>
            <a:r>
              <a:rPr lang="en-CA" sz="3400" b="1" i="1" dirty="0" smtClean="0"/>
              <a:t>level of </a:t>
            </a:r>
            <a:r>
              <a:rPr lang="en-CA" sz="3400" b="1" i="1" dirty="0" smtClean="0">
                <a:solidFill>
                  <a:srgbClr val="FF0000"/>
                </a:solidFill>
              </a:rPr>
              <a:t>consciousness</a:t>
            </a:r>
            <a:r>
              <a:rPr lang="en-CA" sz="3400" b="1" i="1" dirty="0" smtClean="0"/>
              <a:t> waxed and waned</a:t>
            </a:r>
            <a:r>
              <a:rPr lang="en-CA" sz="3400" b="1" dirty="0" smtClean="0"/>
              <a:t>. He had been talking about his deceased wife. Patient was also trying to </a:t>
            </a:r>
            <a:r>
              <a:rPr lang="en-CA" sz="3400" b="1" i="1" dirty="0" smtClean="0">
                <a:solidFill>
                  <a:srgbClr val="FF0000"/>
                </a:solidFill>
              </a:rPr>
              <a:t>pull out his intravenous</a:t>
            </a:r>
            <a:r>
              <a:rPr lang="en-CA" sz="3400" b="1" i="1" dirty="0" smtClean="0"/>
              <a:t> access line</a:t>
            </a:r>
            <a:r>
              <a:rPr lang="en-CA" sz="3400" b="1" dirty="0" smtClean="0"/>
              <a:t>. Past history included diabetes mellitus, </a:t>
            </a:r>
            <a:r>
              <a:rPr lang="en-CA" sz="3400" b="1" dirty="0" err="1" smtClean="0"/>
              <a:t>hyperlipidemia</a:t>
            </a:r>
            <a:r>
              <a:rPr lang="en-CA" sz="3400" b="1" dirty="0" smtClean="0"/>
              <a:t>, osteoarthritis, and stroke. The patient's family physician had recently prescribed Tylenol with codeine for the patient's severe knee pain 5 days earlier.</a:t>
            </a:r>
            <a:endParaRPr lang="en-US" sz="3400" b="1" dirty="0" smtClean="0"/>
          </a:p>
          <a:p>
            <a:pPr algn="l" rtl="0">
              <a:buNone/>
            </a:pP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39718"/>
          </a:xfrm>
        </p:spPr>
        <p:txBody>
          <a:bodyPr>
            <a:noAutofit/>
          </a:bodyPr>
          <a:lstStyle/>
          <a:p>
            <a:r>
              <a:rPr lang="en-US" sz="3600" dirty="0" smtClean="0">
                <a:latin typeface="Algerian" pitchFamily="82" charset="0"/>
              </a:rPr>
              <a:t>Vascular Dementia</a:t>
            </a:r>
            <a:endParaRPr lang="ar-SA" sz="3600" dirty="0">
              <a:latin typeface="Algerian" pitchFamily="82" charset="0"/>
            </a:endParaRPr>
          </a:p>
        </p:txBody>
      </p:sp>
      <p:sp>
        <p:nvSpPr>
          <p:cNvPr id="3" name="عنصر نائب للمحتوى 2"/>
          <p:cNvSpPr>
            <a:spLocks noGrp="1"/>
          </p:cNvSpPr>
          <p:nvPr>
            <p:ph idx="1"/>
          </p:nvPr>
        </p:nvSpPr>
        <p:spPr>
          <a:xfrm>
            <a:off x="457200" y="1643050"/>
            <a:ext cx="8229600" cy="4483113"/>
          </a:xfrm>
        </p:spPr>
        <p:txBody>
          <a:bodyPr>
            <a:normAutofit/>
          </a:bodyPr>
          <a:lstStyle/>
          <a:p>
            <a:pPr algn="l" rtl="0">
              <a:buNone/>
            </a:pPr>
            <a:r>
              <a:rPr lang="en-US" sz="2800" b="1" dirty="0" smtClean="0">
                <a:solidFill>
                  <a:srgbClr val="002060"/>
                </a:solidFill>
                <a:latin typeface="Times New Roman" pitchFamily="18" charset="0"/>
                <a:cs typeface="+mj-cs"/>
              </a:rPr>
              <a:t>The primary cause of vascular dementia, formerly referred to as multi-infarct dementia, is presumed to be multiple areas of cerebral vascular disease</a:t>
            </a:r>
          </a:p>
          <a:p>
            <a:pPr algn="l" rtl="0">
              <a:buNone/>
            </a:pPr>
            <a:endParaRPr lang="en-US" sz="2800" b="1" dirty="0" smtClean="0">
              <a:solidFill>
                <a:srgbClr val="002060"/>
              </a:solidFill>
              <a:latin typeface="Times New Roman" pitchFamily="18" charset="0"/>
              <a:cs typeface="+mj-cs"/>
            </a:endParaRPr>
          </a:p>
          <a:p>
            <a:pPr algn="l" rtl="0">
              <a:buNone/>
            </a:pPr>
            <a:r>
              <a:rPr lang="en-US" sz="2800" b="1" dirty="0" smtClean="0">
                <a:solidFill>
                  <a:srgbClr val="002060"/>
                </a:solidFill>
                <a:latin typeface="Times New Roman" pitchFamily="18" charset="0"/>
                <a:cs typeface="+mj-cs"/>
              </a:rPr>
              <a:t>Vascular dementia is more likely to show a </a:t>
            </a:r>
            <a:r>
              <a:rPr lang="en-US" sz="2800" b="1" dirty="0" err="1" smtClean="0">
                <a:solidFill>
                  <a:srgbClr val="FF0000"/>
                </a:solidFill>
                <a:latin typeface="Times New Roman" pitchFamily="18" charset="0"/>
                <a:cs typeface="+mj-cs"/>
              </a:rPr>
              <a:t>decremental</a:t>
            </a:r>
            <a:r>
              <a:rPr lang="en-US" sz="2800" b="1" dirty="0" smtClean="0">
                <a:solidFill>
                  <a:srgbClr val="FF0000"/>
                </a:solidFill>
                <a:latin typeface="Times New Roman" pitchFamily="18" charset="0"/>
                <a:cs typeface="+mj-cs"/>
              </a:rPr>
              <a:t>, stepwise deterioration </a:t>
            </a:r>
            <a:r>
              <a:rPr lang="en-US" sz="2800" b="1" dirty="0" smtClean="0">
                <a:solidFill>
                  <a:srgbClr val="002060"/>
                </a:solidFill>
                <a:latin typeface="Times New Roman" pitchFamily="18" charset="0"/>
                <a:cs typeface="+mj-cs"/>
              </a:rPr>
              <a:t>than is Alzheimer's disease.</a:t>
            </a:r>
            <a:endParaRPr lang="ar-SA" sz="2800" b="1" dirty="0">
              <a:solidFill>
                <a:srgbClr val="002060"/>
              </a:solidFill>
              <a:latin typeface="Times New Roman" pitchFamily="18" charset="0"/>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0"/>
            <a:ext cx="8229600" cy="654032"/>
          </a:xfrm>
        </p:spPr>
        <p:txBody>
          <a:bodyPr>
            <a:normAutofit/>
          </a:bodyPr>
          <a:lstStyle/>
          <a:p>
            <a:r>
              <a:rPr lang="en-US" sz="3600" dirty="0" smtClean="0">
                <a:latin typeface="Algerian" pitchFamily="82" charset="0"/>
              </a:rPr>
              <a:t>Diagnosis and Clinical Features</a:t>
            </a:r>
            <a:endParaRPr lang="ar-SA" sz="3600" dirty="0">
              <a:latin typeface="Algerian" pitchFamily="82" charset="0"/>
            </a:endParaRPr>
          </a:p>
        </p:txBody>
      </p:sp>
      <p:sp>
        <p:nvSpPr>
          <p:cNvPr id="3" name="عنصر نائب للمحتوى 2"/>
          <p:cNvSpPr>
            <a:spLocks noGrp="1"/>
          </p:cNvSpPr>
          <p:nvPr>
            <p:ph idx="1"/>
          </p:nvPr>
        </p:nvSpPr>
        <p:spPr>
          <a:xfrm>
            <a:off x="214282" y="857232"/>
            <a:ext cx="8715436" cy="5786478"/>
          </a:xfrm>
        </p:spPr>
        <p:txBody>
          <a:bodyPr>
            <a:normAutofit/>
          </a:bodyPr>
          <a:lstStyle/>
          <a:p>
            <a:pPr algn="l" rtl="0">
              <a:buNone/>
            </a:pPr>
            <a:r>
              <a:rPr lang="en-US" sz="2800" b="1" dirty="0" smtClean="0">
                <a:solidFill>
                  <a:srgbClr val="002060"/>
                </a:solidFill>
                <a:latin typeface="Times New Roman" pitchFamily="18" charset="0"/>
                <a:cs typeface="+mj-cs"/>
              </a:rPr>
              <a:t>The diagnosis of dementia is based on the clinical examination</a:t>
            </a:r>
          </a:p>
          <a:p>
            <a:pPr algn="l" rtl="0">
              <a:buNone/>
            </a:pPr>
            <a:r>
              <a:rPr lang="en-US" sz="2800" b="1" dirty="0" smtClean="0">
                <a:solidFill>
                  <a:schemeClr val="tx2">
                    <a:lumMod val="60000"/>
                    <a:lumOff val="40000"/>
                  </a:schemeClr>
                </a:solidFill>
                <a:latin typeface="Times New Roman" pitchFamily="18" charset="0"/>
                <a:cs typeface="+mj-cs"/>
              </a:rPr>
              <a:t>Memory impairment is typically an early and prominent feature </a:t>
            </a:r>
          </a:p>
          <a:p>
            <a:pPr algn="l" rtl="0">
              <a:buNone/>
            </a:pPr>
            <a:endParaRPr lang="en-US" sz="2800" b="1" dirty="0" smtClean="0">
              <a:solidFill>
                <a:srgbClr val="002060"/>
              </a:solidFill>
              <a:latin typeface="Times New Roman" pitchFamily="18" charset="0"/>
              <a:cs typeface="+mj-cs"/>
            </a:endParaRPr>
          </a:p>
          <a:p>
            <a:pPr algn="l" rtl="0">
              <a:buNone/>
            </a:pPr>
            <a:r>
              <a:rPr lang="en-US" sz="2800" b="1" dirty="0" smtClean="0">
                <a:solidFill>
                  <a:srgbClr val="002060"/>
                </a:solidFill>
                <a:latin typeface="Times New Roman" pitchFamily="18" charset="0"/>
                <a:cs typeface="+mj-cs"/>
              </a:rPr>
              <a:t>Early in the course of dementia, memory impairment is mild and usually most marked for recent events; As the course of dementia progresses, memory impairment becomes severe, and only the earliest learned information are intact</a:t>
            </a:r>
          </a:p>
          <a:p>
            <a:pPr algn="l" rtl="0">
              <a:buNone/>
            </a:pPr>
            <a:endParaRPr lang="en-US" sz="2800" b="1" dirty="0" smtClean="0">
              <a:solidFill>
                <a:srgbClr val="002060"/>
              </a:solidFill>
              <a:latin typeface="Times New Roman" pitchFamily="18" charset="0"/>
              <a:cs typeface="+mj-cs"/>
            </a:endParaRPr>
          </a:p>
          <a:p>
            <a:pPr algn="l" rtl="0">
              <a:buNone/>
            </a:pPr>
            <a:r>
              <a:rPr lang="en-US" sz="2800" b="1" dirty="0" smtClean="0">
                <a:solidFill>
                  <a:srgbClr val="002060"/>
                </a:solidFill>
                <a:latin typeface="Times New Roman" pitchFamily="18" charset="0"/>
                <a:cs typeface="+mj-cs"/>
              </a:rPr>
              <a:t> Orientation can be progressively affected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14290"/>
            <a:ext cx="8229600" cy="6357982"/>
          </a:xfrm>
        </p:spPr>
        <p:txBody>
          <a:bodyPr>
            <a:normAutofit/>
          </a:bodyPr>
          <a:lstStyle/>
          <a:p>
            <a:pPr algn="l" rtl="0">
              <a:buNone/>
            </a:pPr>
            <a:r>
              <a:rPr lang="en-US" sz="2800" b="1" dirty="0" smtClean="0">
                <a:solidFill>
                  <a:srgbClr val="002060"/>
                </a:solidFill>
                <a:latin typeface="Times New Roman" pitchFamily="18" charset="0"/>
                <a:cs typeface="+mj-cs"/>
              </a:rPr>
              <a:t>Personality change, intellectual impairment, forgetfulness, social withdrawal, anger and </a:t>
            </a:r>
            <a:r>
              <a:rPr lang="en-US" sz="2800" b="1" dirty="0" err="1" smtClean="0">
                <a:solidFill>
                  <a:srgbClr val="002060"/>
                </a:solidFill>
                <a:latin typeface="Times New Roman" pitchFamily="18" charset="0"/>
                <a:cs typeface="+mj-cs"/>
              </a:rPr>
              <a:t>lability</a:t>
            </a:r>
            <a:r>
              <a:rPr lang="en-US" sz="2800" b="1" dirty="0" smtClean="0">
                <a:solidFill>
                  <a:srgbClr val="002060"/>
                </a:solidFill>
                <a:latin typeface="Times New Roman" pitchFamily="18" charset="0"/>
                <a:cs typeface="+mj-cs"/>
              </a:rPr>
              <a:t> of emotions are common</a:t>
            </a:r>
          </a:p>
          <a:p>
            <a:pPr algn="l" rtl="0">
              <a:buNone/>
            </a:pPr>
            <a:endParaRPr lang="en-US" sz="2800" b="1" dirty="0" smtClean="0">
              <a:solidFill>
                <a:srgbClr val="002060"/>
              </a:solidFill>
              <a:latin typeface="Times New Roman" pitchFamily="18" charset="0"/>
              <a:cs typeface="+mj-cs"/>
            </a:endParaRPr>
          </a:p>
          <a:p>
            <a:pPr algn="l" rtl="0">
              <a:buNone/>
            </a:pPr>
            <a:r>
              <a:rPr lang="en-US" sz="2800" b="1" dirty="0" smtClean="0">
                <a:solidFill>
                  <a:srgbClr val="FF0000"/>
                </a:solidFill>
                <a:latin typeface="Times New Roman" pitchFamily="18" charset="0"/>
                <a:cs typeface="+mj-cs"/>
              </a:rPr>
              <a:t>Hallucinations</a:t>
            </a:r>
            <a:r>
              <a:rPr lang="en-US" sz="2800" b="1" dirty="0" smtClean="0">
                <a:solidFill>
                  <a:srgbClr val="002060"/>
                </a:solidFill>
                <a:latin typeface="Times New Roman" pitchFamily="18" charset="0"/>
                <a:cs typeface="+mj-cs"/>
              </a:rPr>
              <a:t>………….20 to 30 percent </a:t>
            </a:r>
          </a:p>
          <a:p>
            <a:pPr algn="l" rtl="0">
              <a:buNone/>
            </a:pPr>
            <a:r>
              <a:rPr lang="en-US" sz="2800" b="1" dirty="0" smtClean="0">
                <a:solidFill>
                  <a:srgbClr val="002060"/>
                </a:solidFill>
                <a:latin typeface="Times New Roman" pitchFamily="18" charset="0"/>
                <a:cs typeface="+mj-cs"/>
              </a:rPr>
              <a:t> </a:t>
            </a:r>
          </a:p>
          <a:p>
            <a:pPr algn="l" rtl="0">
              <a:buNone/>
            </a:pPr>
            <a:r>
              <a:rPr lang="en-US" sz="2800" b="1" dirty="0" smtClean="0">
                <a:solidFill>
                  <a:srgbClr val="FF0000"/>
                </a:solidFill>
                <a:latin typeface="Times New Roman" pitchFamily="18" charset="0"/>
                <a:cs typeface="+mj-cs"/>
              </a:rPr>
              <a:t>Delusions</a:t>
            </a:r>
            <a:r>
              <a:rPr lang="en-US" sz="2800" b="1" dirty="0" smtClean="0">
                <a:solidFill>
                  <a:srgbClr val="002060"/>
                </a:solidFill>
                <a:latin typeface="Times New Roman" pitchFamily="18" charset="0"/>
                <a:cs typeface="+mj-cs"/>
              </a:rPr>
              <a:t>………………30 to 40 percent </a:t>
            </a:r>
          </a:p>
          <a:p>
            <a:pPr algn="l" rtl="0">
              <a:buNone/>
            </a:pPr>
            <a:endParaRPr lang="en-US" sz="2800" b="1" dirty="0" smtClean="0">
              <a:solidFill>
                <a:srgbClr val="002060"/>
              </a:solidFill>
              <a:latin typeface="Times New Roman" pitchFamily="18" charset="0"/>
              <a:cs typeface="+mj-cs"/>
            </a:endParaRPr>
          </a:p>
          <a:p>
            <a:pPr algn="l" rtl="0">
              <a:buNone/>
            </a:pPr>
            <a:r>
              <a:rPr lang="en-US" sz="2800" b="1" dirty="0" smtClean="0">
                <a:solidFill>
                  <a:srgbClr val="FF0000"/>
                </a:solidFill>
                <a:latin typeface="Times New Roman" pitchFamily="18" charset="0"/>
                <a:cs typeface="+mj-cs"/>
              </a:rPr>
              <a:t>Physical aggression </a:t>
            </a:r>
            <a:r>
              <a:rPr lang="en-US" sz="2800" b="1" dirty="0" smtClean="0">
                <a:solidFill>
                  <a:srgbClr val="002060"/>
                </a:solidFill>
                <a:latin typeface="Times New Roman" pitchFamily="18" charset="0"/>
                <a:cs typeface="+mj-cs"/>
              </a:rPr>
              <a:t>and other forms of violence are common in demented patients who also have psychotic symptoms.</a:t>
            </a:r>
          </a:p>
          <a:p>
            <a:pPr algn="l" rtl="0">
              <a:buNone/>
            </a:pPr>
            <a:r>
              <a:rPr lang="en-US" sz="2800" b="1" dirty="0" smtClean="0">
                <a:solidFill>
                  <a:srgbClr val="FF0000"/>
                </a:solidFill>
                <a:latin typeface="Times New Roman" pitchFamily="18" charset="0"/>
              </a:rPr>
              <a:t>Depression and anxiety </a:t>
            </a:r>
            <a:r>
              <a:rPr lang="en-US" sz="2800" b="1" dirty="0" smtClean="0">
                <a:solidFill>
                  <a:srgbClr val="002060"/>
                </a:solidFill>
                <a:latin typeface="Times New Roman" pitchFamily="18" charset="0"/>
              </a:rPr>
              <a:t>symptoms </a:t>
            </a:r>
          </a:p>
          <a:p>
            <a:pPr algn="l" rtl="0">
              <a:buNone/>
            </a:pPr>
            <a:r>
              <a:rPr lang="en-US" sz="2800" b="1" dirty="0" smtClean="0">
                <a:solidFill>
                  <a:srgbClr val="002060"/>
                </a:solidFill>
                <a:latin typeface="Times New Roman" pitchFamily="18" charset="0"/>
              </a:rPr>
              <a:t>Pathological laughter or crying</a:t>
            </a:r>
            <a:endParaRPr lang="ar-SA" sz="2800" b="1" dirty="0" smtClean="0">
              <a:solidFill>
                <a:srgbClr val="002060"/>
              </a:solidFill>
              <a:latin typeface="Times New Roman" pitchFamily="18" charset="0"/>
            </a:endParaRPr>
          </a:p>
          <a:p>
            <a:pPr algn="l" rtl="0">
              <a:buNone/>
            </a:pPr>
            <a:endParaRPr lang="en-US" sz="2800" b="1" dirty="0" smtClean="0">
              <a:solidFill>
                <a:srgbClr val="002060"/>
              </a:solidFill>
              <a:latin typeface="Times New Roman" pitchFamily="18" charset="0"/>
              <a:cs typeface="+mj-cs"/>
            </a:endParaRPr>
          </a:p>
          <a:p>
            <a:pPr algn="l" rtl="0">
              <a:buNone/>
            </a:pPr>
            <a:endParaRPr lang="ar-SA" dirty="0" smtClean="0"/>
          </a:p>
          <a:p>
            <a:pPr algn="l" rtl="0">
              <a:buNone/>
            </a:pPr>
            <a:endParaRPr lang="ar-S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868322"/>
          </a:xfrm>
        </p:spPr>
        <p:txBody>
          <a:bodyPr>
            <a:noAutofit/>
          </a:bodyPr>
          <a:lstStyle/>
          <a:p>
            <a:r>
              <a:rPr lang="en-US" sz="2800" dirty="0" smtClean="0"/>
              <a:t>Diagnostic Criteria for Dementia of the Alzheimer's Type</a:t>
            </a:r>
            <a:endParaRPr lang="ar-SA" sz="2800" dirty="0"/>
          </a:p>
        </p:txBody>
      </p:sp>
      <p:sp>
        <p:nvSpPr>
          <p:cNvPr id="3" name="عنصر نائب للمحتوى 2"/>
          <p:cNvSpPr>
            <a:spLocks noGrp="1"/>
          </p:cNvSpPr>
          <p:nvPr>
            <p:ph idx="1"/>
          </p:nvPr>
        </p:nvSpPr>
        <p:spPr>
          <a:xfrm>
            <a:off x="214282" y="714356"/>
            <a:ext cx="8929718" cy="6143644"/>
          </a:xfrm>
        </p:spPr>
        <p:txBody>
          <a:bodyPr>
            <a:normAutofit fontScale="62500" lnSpcReduction="20000"/>
          </a:bodyPr>
          <a:lstStyle/>
          <a:p>
            <a:pPr algn="l" rtl="0">
              <a:buNone/>
            </a:pPr>
            <a:r>
              <a:rPr lang="en-US" b="1" dirty="0" smtClean="0"/>
              <a:t>A-The development of multiple cognitive deficits manifested by both </a:t>
            </a:r>
          </a:p>
          <a:p>
            <a:pPr lvl="1" algn="l" rtl="0">
              <a:buNone/>
            </a:pPr>
            <a:r>
              <a:rPr lang="en-US" b="1" dirty="0" smtClean="0"/>
              <a:t>1-memory impairment (impaired ability to learn new information or to recall previously learned information) </a:t>
            </a:r>
          </a:p>
          <a:p>
            <a:pPr lvl="1" algn="l" rtl="0">
              <a:buNone/>
            </a:pPr>
            <a:r>
              <a:rPr lang="en-US" b="1" dirty="0" smtClean="0"/>
              <a:t>2-one (or more) of the following cognitive disturbances: </a:t>
            </a:r>
          </a:p>
          <a:p>
            <a:pPr lvl="2" algn="l" rtl="0">
              <a:buNone/>
            </a:pPr>
            <a:r>
              <a:rPr lang="en-US" sz="2900" b="1" dirty="0" smtClean="0"/>
              <a:t>aphasia </a:t>
            </a:r>
            <a:r>
              <a:rPr lang="en-US" b="1" dirty="0" smtClean="0"/>
              <a:t>(language disturbance) </a:t>
            </a:r>
          </a:p>
          <a:p>
            <a:pPr lvl="2" algn="l" rtl="0">
              <a:buNone/>
            </a:pPr>
            <a:r>
              <a:rPr lang="en-US" sz="2900" b="1" dirty="0" err="1" smtClean="0"/>
              <a:t>apraxia</a:t>
            </a:r>
            <a:r>
              <a:rPr lang="en-US" sz="2900" b="1" dirty="0" smtClean="0"/>
              <a:t> </a:t>
            </a:r>
            <a:r>
              <a:rPr lang="en-US" b="1" dirty="0" smtClean="0"/>
              <a:t>(impaired ability to carry out motor activities despite intact motor function) </a:t>
            </a:r>
          </a:p>
          <a:p>
            <a:pPr lvl="2" algn="l" rtl="0">
              <a:buNone/>
            </a:pPr>
            <a:r>
              <a:rPr lang="en-US" sz="2900" b="1" dirty="0" err="1" smtClean="0"/>
              <a:t>agnosia</a:t>
            </a:r>
            <a:r>
              <a:rPr lang="en-US" sz="2900" b="1" dirty="0" smtClean="0"/>
              <a:t> </a:t>
            </a:r>
            <a:r>
              <a:rPr lang="en-US" b="1" dirty="0" smtClean="0"/>
              <a:t>(failure to recognize or identify objects despite intact sensory function) </a:t>
            </a:r>
          </a:p>
          <a:p>
            <a:pPr lvl="2" algn="l" rtl="0">
              <a:buNone/>
            </a:pPr>
            <a:r>
              <a:rPr lang="en-US" sz="2600" b="1" dirty="0" smtClean="0"/>
              <a:t>disturbance in executive functioning </a:t>
            </a:r>
            <a:r>
              <a:rPr lang="en-US" b="1" dirty="0" smtClean="0"/>
              <a:t>(i.e., planning, organizing, sequencing, abstracting)</a:t>
            </a:r>
          </a:p>
          <a:p>
            <a:pPr algn="l" rtl="0">
              <a:buNone/>
            </a:pPr>
            <a:r>
              <a:rPr lang="en-US" b="1" dirty="0" smtClean="0"/>
              <a:t>B-The cognitive deficits in Criteria A1 and A2 each cause significant impairment in social or occupational functioning and represent a significant decline from a previous level of functioning. </a:t>
            </a:r>
          </a:p>
          <a:p>
            <a:pPr algn="l" rtl="0">
              <a:buNone/>
            </a:pPr>
            <a:r>
              <a:rPr lang="en-US" b="1" dirty="0" smtClean="0"/>
              <a:t>C-The course is characterized by gradual onset and continuing cognitive decline. </a:t>
            </a:r>
          </a:p>
          <a:p>
            <a:pPr algn="l" rtl="0">
              <a:buNone/>
            </a:pPr>
            <a:r>
              <a:rPr lang="en-US" b="1" dirty="0" smtClean="0"/>
              <a:t>D-The cognitive deficits in Criteria A1 and A2 are not due to any of the following: </a:t>
            </a:r>
          </a:p>
          <a:p>
            <a:pPr lvl="1" algn="l" rtl="0">
              <a:buNone/>
            </a:pPr>
            <a:r>
              <a:rPr lang="en-US" b="1" dirty="0" smtClean="0"/>
              <a:t>1-other central nervous system conditions that cause progressive deficits in memory and cognition (e.g., </a:t>
            </a:r>
            <a:r>
              <a:rPr lang="en-US" b="1" dirty="0" err="1" smtClean="0"/>
              <a:t>cerebrovascular</a:t>
            </a:r>
            <a:r>
              <a:rPr lang="en-US" b="1" dirty="0" smtClean="0"/>
              <a:t> disease, Parkinson's disease, Huntington's disease, subdural hematoma, normal-pressure hydrocephalus, brain tumor) </a:t>
            </a:r>
          </a:p>
          <a:p>
            <a:pPr lvl="1" algn="l" rtl="0">
              <a:buNone/>
            </a:pPr>
            <a:r>
              <a:rPr lang="en-US" b="1" dirty="0" smtClean="0"/>
              <a:t>2-systemic conditions that are known to cause dementia (e.g., hypothyroidism, vitamin B</a:t>
            </a:r>
            <a:r>
              <a:rPr lang="en-US" b="1" baseline="-25000" dirty="0" smtClean="0"/>
              <a:t>12</a:t>
            </a:r>
            <a:r>
              <a:rPr lang="en-US" b="1" dirty="0" smtClean="0"/>
              <a:t> or folic acid deficiency, niacin deficiency, </a:t>
            </a:r>
            <a:r>
              <a:rPr lang="en-US" b="1" dirty="0" err="1" smtClean="0"/>
              <a:t>hypercalcemia</a:t>
            </a:r>
            <a:r>
              <a:rPr lang="en-US" b="1" dirty="0" smtClean="0"/>
              <a:t>, </a:t>
            </a:r>
            <a:r>
              <a:rPr lang="en-US" b="1" dirty="0" err="1" smtClean="0"/>
              <a:t>neurosyphilis</a:t>
            </a:r>
            <a:r>
              <a:rPr lang="en-US" b="1" dirty="0" smtClean="0"/>
              <a:t>, HIV infection) </a:t>
            </a:r>
          </a:p>
          <a:p>
            <a:pPr lvl="1" algn="l" rtl="0">
              <a:buNone/>
            </a:pPr>
            <a:r>
              <a:rPr lang="en-US" b="1" dirty="0" smtClean="0"/>
              <a:t>3-substance-induced conditions</a:t>
            </a:r>
          </a:p>
          <a:p>
            <a:pPr algn="l" rtl="0">
              <a:buNone/>
            </a:pPr>
            <a:r>
              <a:rPr lang="en-US" b="1" dirty="0" smtClean="0"/>
              <a:t>E-The deficits do not occur exclusively during the course of a delirium. </a:t>
            </a:r>
          </a:p>
          <a:p>
            <a:pPr algn="l" rtl="0">
              <a:buNone/>
            </a:pPr>
            <a:r>
              <a:rPr lang="en-US" b="1" dirty="0" smtClean="0"/>
              <a:t>F-The disturbance is not better accounted for by another Axis I disorder (e.g., major depressive disorder, schizophrenia</a:t>
            </a:r>
          </a:p>
          <a:p>
            <a:pPr algn="l" rtl="0">
              <a:buNone/>
            </a:pPr>
            <a:endParaRPr lang="ar-S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214282" y="142851"/>
          <a:ext cx="8572560" cy="6715149"/>
        </p:xfrm>
        <a:graphic>
          <a:graphicData uri="http://schemas.openxmlformats.org/drawingml/2006/table">
            <a:tbl>
              <a:tblPr/>
              <a:tblGrid>
                <a:gridCol w="8572560"/>
              </a:tblGrid>
              <a:tr h="447504">
                <a:tc>
                  <a:txBody>
                    <a:bodyPr/>
                    <a:lstStyle/>
                    <a:p>
                      <a:pPr algn="ctr" rtl="0"/>
                      <a:r>
                        <a:rPr lang="en-US" sz="2800" b="1" dirty="0" smtClean="0"/>
                        <a:t>Diagnostic </a:t>
                      </a:r>
                      <a:r>
                        <a:rPr lang="en-US" sz="2800" b="1" dirty="0"/>
                        <a:t>Criteria for Vascular Dementia</a:t>
                      </a:r>
                    </a:p>
                  </a:txBody>
                  <a:tcPr marL="0" marR="0" marT="0" marB="0">
                    <a:lnL>
                      <a:noFill/>
                    </a:lnL>
                    <a:lnR>
                      <a:noFill/>
                    </a:lnR>
                    <a:lnT>
                      <a:noFill/>
                    </a:lnT>
                    <a:lnB>
                      <a:noFill/>
                    </a:lnB>
                  </a:tcPr>
                </a:tc>
              </a:tr>
              <a:tr h="287681">
                <a:tc>
                  <a:txBody>
                    <a:bodyPr/>
                    <a:lstStyle/>
                    <a:p>
                      <a:pPr algn="l" rtl="0"/>
                      <a:r>
                        <a:rPr lang="en-US" sz="1800" dirty="0" smtClean="0"/>
                        <a:t>   </a:t>
                      </a:r>
                      <a:endParaRPr lang="ar-SA" sz="1800" dirty="0"/>
                    </a:p>
                  </a:txBody>
                  <a:tcPr marL="0" marR="0" marT="0" marB="0">
                    <a:lnL>
                      <a:noFill/>
                    </a:lnL>
                    <a:lnR>
                      <a:noFill/>
                    </a:lnR>
                    <a:lnT>
                      <a:noFill/>
                    </a:lnT>
                    <a:lnB>
                      <a:noFill/>
                    </a:lnB>
                  </a:tcPr>
                </a:tc>
              </a:tr>
              <a:tr h="5979964">
                <a:tc>
                  <a:txBody>
                    <a:bodyPr/>
                    <a:lstStyle/>
                    <a:p>
                      <a:pPr algn="l" rtl="0">
                        <a:buFont typeface="+mj-lt"/>
                        <a:buAutoNum type="alphaUcPeriod"/>
                      </a:pPr>
                      <a:r>
                        <a:rPr lang="en-US" sz="1800" b="1" dirty="0"/>
                        <a:t>The development of multiple cognitive deficits manifested by both </a:t>
                      </a:r>
                    </a:p>
                    <a:p>
                      <a:pPr marL="742950" lvl="1" indent="-285750" algn="l" rtl="0">
                        <a:buFont typeface="+mj-lt"/>
                        <a:buAutoNum type="alphaUcPeriod"/>
                      </a:pPr>
                      <a:r>
                        <a:rPr lang="en-US" sz="1800" b="1" dirty="0"/>
                        <a:t>memory impairment (impaired ability to learn new information or to recall previously learned information) </a:t>
                      </a:r>
                    </a:p>
                    <a:p>
                      <a:pPr marL="742950" lvl="1" indent="-285750" algn="l" rtl="0">
                        <a:buFont typeface="+mj-lt"/>
                        <a:buAutoNum type="alphaUcPeriod"/>
                      </a:pPr>
                      <a:r>
                        <a:rPr lang="en-US" sz="1800" b="1" dirty="0"/>
                        <a:t>one (or more) of the following cognitive disturbances: </a:t>
                      </a:r>
                    </a:p>
                    <a:p>
                      <a:pPr marL="1143000" lvl="2" indent="-228600" algn="l" rtl="0">
                        <a:buFont typeface="+mj-lt"/>
                        <a:buAutoNum type="alphaUcPeriod"/>
                      </a:pPr>
                      <a:r>
                        <a:rPr lang="en-US" sz="1800" b="1" dirty="0"/>
                        <a:t>aphasia (language disturbance) </a:t>
                      </a:r>
                    </a:p>
                    <a:p>
                      <a:pPr marL="1143000" lvl="2" indent="-228600" algn="l" rtl="0">
                        <a:buFont typeface="+mj-lt"/>
                        <a:buAutoNum type="alphaUcPeriod"/>
                      </a:pPr>
                      <a:r>
                        <a:rPr lang="en-US" sz="1800" b="1" dirty="0" err="1"/>
                        <a:t>apraxia</a:t>
                      </a:r>
                      <a:r>
                        <a:rPr lang="en-US" sz="1800" b="1" dirty="0"/>
                        <a:t> (impaired ability to carry out motor activities despite intact motor function) </a:t>
                      </a:r>
                    </a:p>
                    <a:p>
                      <a:pPr marL="1143000" lvl="2" indent="-228600" algn="l" rtl="0">
                        <a:buFont typeface="+mj-lt"/>
                        <a:buAutoNum type="alphaUcPeriod"/>
                      </a:pPr>
                      <a:r>
                        <a:rPr lang="en-US" sz="1800" b="1" dirty="0" err="1"/>
                        <a:t>agnosia</a:t>
                      </a:r>
                      <a:r>
                        <a:rPr lang="en-US" sz="1800" b="1" dirty="0"/>
                        <a:t> (failure to recognize or identify objects despite intact sensory function) </a:t>
                      </a:r>
                    </a:p>
                    <a:p>
                      <a:pPr marL="1143000" lvl="2" indent="-228600" algn="l" rtl="0">
                        <a:buFont typeface="+mj-lt"/>
                        <a:buAutoNum type="alphaUcPeriod"/>
                      </a:pPr>
                      <a:r>
                        <a:rPr lang="en-US" sz="1800" b="1" dirty="0"/>
                        <a:t>disturbance in executive functioning (i.e., planning, organizing, sequencing, abstracting)</a:t>
                      </a:r>
                    </a:p>
                    <a:p>
                      <a:pPr algn="l" rtl="0">
                        <a:buFont typeface="+mj-lt"/>
                        <a:buAutoNum type="alphaUcPeriod"/>
                      </a:pPr>
                      <a:r>
                        <a:rPr lang="en-US" sz="1800" b="1" dirty="0"/>
                        <a:t>The cognitive deficits in Criteria A1 and A2 each cause significant impairment in social or occupational functioning and represent a significant decline from a previous level of functioning</a:t>
                      </a:r>
                      <a:r>
                        <a:rPr lang="en-US" sz="1800" b="1" dirty="0" smtClean="0"/>
                        <a:t>. </a:t>
                      </a:r>
                      <a:endParaRPr lang="en-US" sz="1800" b="1" dirty="0"/>
                    </a:p>
                    <a:p>
                      <a:pPr algn="l" rtl="0">
                        <a:buFont typeface="+mj-lt"/>
                        <a:buAutoNum type="alphaUcPeriod"/>
                      </a:pPr>
                      <a:r>
                        <a:rPr lang="en-US" sz="1800" b="1" dirty="0"/>
                        <a:t>Focal neurological signs and symptoms (e.g., exaggeration of deep tendon reflexes, extensor plantar response, </a:t>
                      </a:r>
                      <a:r>
                        <a:rPr lang="en-US" sz="1800" b="1" dirty="0" err="1"/>
                        <a:t>pseudobulbar</a:t>
                      </a:r>
                      <a:r>
                        <a:rPr lang="en-US" sz="1800" b="1" dirty="0"/>
                        <a:t> palsy, gait abnormalities, weakness of an extremity) or laboratory evidence indicative of </a:t>
                      </a:r>
                      <a:r>
                        <a:rPr lang="en-US" sz="1800" b="1" dirty="0" err="1"/>
                        <a:t>cerebrovascular</a:t>
                      </a:r>
                      <a:r>
                        <a:rPr lang="en-US" sz="1800" b="1" dirty="0"/>
                        <a:t> disease (e.g., multiple infarctions involving cortex and underlying white matter) that are judged to be etiologically related to the disturbance. </a:t>
                      </a:r>
                    </a:p>
                    <a:p>
                      <a:pPr algn="l" rtl="0">
                        <a:buFont typeface="+mj-lt"/>
                        <a:buAutoNum type="alphaUcPeriod"/>
                      </a:pPr>
                      <a:r>
                        <a:rPr lang="en-US" sz="1800" b="1" dirty="0"/>
                        <a:t>The deficits do not occur exclusively during the course of a delir</a:t>
                      </a:r>
                      <a:r>
                        <a:rPr lang="en-US" sz="2000" b="1" dirty="0"/>
                        <a:t>ium. </a:t>
                      </a:r>
                    </a:p>
                  </a:txBody>
                  <a:tcPr marL="0" marR="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229600" cy="5840435"/>
          </a:xfrm>
        </p:spPr>
        <p:txBody>
          <a:bodyPr>
            <a:normAutofit/>
          </a:bodyPr>
          <a:lstStyle/>
          <a:p>
            <a:pPr algn="l" rtl="0">
              <a:buNone/>
            </a:pPr>
            <a:r>
              <a:rPr lang="en-US" sz="2800" b="1" dirty="0" smtClean="0">
                <a:solidFill>
                  <a:srgbClr val="FF0000"/>
                </a:solidFill>
                <a:latin typeface="Times New Roman" pitchFamily="18" charset="0"/>
                <a:cs typeface="+mj-cs"/>
              </a:rPr>
              <a:t>Dementia Due to Other General Medical Conditions</a:t>
            </a:r>
          </a:p>
          <a:p>
            <a:pPr algn="l" rtl="0">
              <a:buNone/>
            </a:pPr>
            <a:endParaRPr lang="en-US" sz="2800" b="1" dirty="0" smtClean="0">
              <a:solidFill>
                <a:srgbClr val="002060"/>
              </a:solidFill>
              <a:latin typeface="Times New Roman" pitchFamily="18" charset="0"/>
              <a:cs typeface="+mj-cs"/>
            </a:endParaRPr>
          </a:p>
          <a:p>
            <a:pPr algn="l" rtl="0">
              <a:buNone/>
            </a:pPr>
            <a:r>
              <a:rPr lang="en-US" sz="2800" b="1" dirty="0" smtClean="0">
                <a:solidFill>
                  <a:srgbClr val="002060"/>
                </a:solidFill>
                <a:latin typeface="Times New Roman" pitchFamily="18" charset="0"/>
                <a:cs typeface="+mj-cs"/>
              </a:rPr>
              <a:t>HIV disease, head trauma, Parkinson's disease, Huntington's disease, Pick's disease, and Creutzfeldt-Jakob disease.</a:t>
            </a:r>
          </a:p>
          <a:p>
            <a:pPr algn="l" rtl="0">
              <a:buNone/>
            </a:pPr>
            <a:r>
              <a:rPr lang="en-US" sz="2800" b="1" dirty="0" smtClean="0">
                <a:solidFill>
                  <a:srgbClr val="002060"/>
                </a:solidFill>
                <a:latin typeface="Times New Roman" pitchFamily="18" charset="0"/>
                <a:cs typeface="+mj-cs"/>
              </a:rPr>
              <a:t>Substance-Induced Persisting Dementia</a:t>
            </a:r>
          </a:p>
          <a:p>
            <a:pPr algn="l" rtl="0">
              <a:buNone/>
            </a:pPr>
            <a:r>
              <a:rPr lang="en-US" sz="2800" b="1" dirty="0" smtClean="0">
                <a:solidFill>
                  <a:srgbClr val="002060"/>
                </a:solidFill>
                <a:latin typeface="Times New Roman" pitchFamily="18" charset="0"/>
                <a:cs typeface="+mj-cs"/>
              </a:rPr>
              <a:t>Alcohol-Induced Persisting Dementia</a:t>
            </a:r>
            <a:endParaRPr lang="ar-SA" sz="2800" b="1" dirty="0">
              <a:solidFill>
                <a:srgbClr val="002060"/>
              </a:solidFill>
              <a:latin typeface="Times New Roman" pitchFamily="18" charset="0"/>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0"/>
            <a:ext cx="8186766" cy="511156"/>
          </a:xfrm>
        </p:spPr>
        <p:txBody>
          <a:bodyPr>
            <a:noAutofit/>
          </a:bodyPr>
          <a:lstStyle/>
          <a:p>
            <a:r>
              <a:rPr lang="en-US" sz="3200" b="1" dirty="0" smtClean="0"/>
              <a:t>Physical Findings, and Laboratory Examination</a:t>
            </a:r>
            <a:endParaRPr lang="ar-SA" sz="3200" b="1" dirty="0"/>
          </a:p>
        </p:txBody>
      </p:sp>
      <p:sp>
        <p:nvSpPr>
          <p:cNvPr id="3" name="عنصر نائب للمحتوى 2"/>
          <p:cNvSpPr>
            <a:spLocks noGrp="1"/>
          </p:cNvSpPr>
          <p:nvPr>
            <p:ph idx="1"/>
          </p:nvPr>
        </p:nvSpPr>
        <p:spPr>
          <a:xfrm>
            <a:off x="214282" y="1000108"/>
            <a:ext cx="8643998" cy="5126055"/>
          </a:xfrm>
        </p:spPr>
        <p:txBody>
          <a:bodyPr>
            <a:normAutofit fontScale="92500"/>
          </a:bodyPr>
          <a:lstStyle/>
          <a:p>
            <a:pPr algn="l" rtl="0">
              <a:buNone/>
            </a:pPr>
            <a:r>
              <a:rPr lang="en-US" sz="2800" b="1" dirty="0" smtClean="0">
                <a:solidFill>
                  <a:srgbClr val="002060"/>
                </a:solidFill>
                <a:latin typeface="Times New Roman" pitchFamily="18" charset="0"/>
                <a:cs typeface="+mj-cs"/>
              </a:rPr>
              <a:t>A comprehensive laboratory workup must be performed when evaluating a patient with dementia</a:t>
            </a:r>
          </a:p>
          <a:p>
            <a:pPr algn="l" rtl="0">
              <a:buNone/>
            </a:pPr>
            <a:r>
              <a:rPr lang="en-US" sz="2800" b="1" dirty="0" smtClean="0">
                <a:solidFill>
                  <a:srgbClr val="002060"/>
                </a:solidFill>
                <a:latin typeface="Times New Roman" pitchFamily="18" charset="0"/>
                <a:cs typeface="+mj-cs"/>
              </a:rPr>
              <a:t> The purposes of the workup are to detect </a:t>
            </a:r>
            <a:r>
              <a:rPr lang="en-US" sz="2800" b="1" dirty="0" smtClean="0">
                <a:solidFill>
                  <a:srgbClr val="FF0000"/>
                </a:solidFill>
                <a:latin typeface="Times New Roman" pitchFamily="18" charset="0"/>
                <a:cs typeface="+mj-cs"/>
              </a:rPr>
              <a:t>reversible</a:t>
            </a:r>
            <a:r>
              <a:rPr lang="en-US" sz="2800" b="1" dirty="0" smtClean="0">
                <a:solidFill>
                  <a:srgbClr val="002060"/>
                </a:solidFill>
                <a:latin typeface="Times New Roman" pitchFamily="18" charset="0"/>
                <a:cs typeface="+mj-cs"/>
              </a:rPr>
              <a:t> causes of dementia </a:t>
            </a:r>
          </a:p>
          <a:p>
            <a:pPr algn="l" rtl="0">
              <a:buNone/>
            </a:pPr>
            <a:r>
              <a:rPr lang="en-US" sz="2800" b="1" dirty="0" smtClean="0">
                <a:solidFill>
                  <a:srgbClr val="002060"/>
                </a:solidFill>
                <a:latin typeface="Times New Roman" pitchFamily="18" charset="0"/>
                <a:cs typeface="+mj-cs"/>
              </a:rPr>
              <a:t>The evaluation should follow informed clinical suspicion</a:t>
            </a:r>
          </a:p>
          <a:p>
            <a:pPr algn="l" rtl="0">
              <a:buNone/>
            </a:pPr>
            <a:endParaRPr lang="en-US" sz="2800" b="1" dirty="0" smtClean="0">
              <a:solidFill>
                <a:srgbClr val="002060"/>
              </a:solidFill>
              <a:latin typeface="Times New Roman" pitchFamily="18" charset="0"/>
              <a:cs typeface="+mj-cs"/>
            </a:endParaRPr>
          </a:p>
          <a:p>
            <a:pPr algn="l" rtl="0">
              <a:buNone/>
            </a:pPr>
            <a:r>
              <a:rPr lang="en-US" sz="2800" b="1" dirty="0" smtClean="0">
                <a:latin typeface="Times New Roman" pitchFamily="18" charset="0"/>
                <a:cs typeface="+mj-cs"/>
              </a:rPr>
              <a:t>Differential Diagnosis</a:t>
            </a:r>
          </a:p>
          <a:p>
            <a:pPr algn="l" rtl="0">
              <a:buNone/>
            </a:pPr>
            <a:r>
              <a:rPr lang="en-US" sz="2800" b="1" dirty="0" smtClean="0">
                <a:solidFill>
                  <a:srgbClr val="002060"/>
                </a:solidFill>
                <a:latin typeface="Times New Roman" pitchFamily="18" charset="0"/>
                <a:cs typeface="+mj-cs"/>
              </a:rPr>
              <a:t>Delirium</a:t>
            </a:r>
          </a:p>
          <a:p>
            <a:pPr algn="l" rtl="0">
              <a:buNone/>
            </a:pPr>
            <a:r>
              <a:rPr lang="en-US" sz="2800" b="1" dirty="0" smtClean="0">
                <a:solidFill>
                  <a:srgbClr val="002060"/>
                </a:solidFill>
                <a:latin typeface="Times New Roman" pitchFamily="18" charset="0"/>
                <a:cs typeface="+mj-cs"/>
              </a:rPr>
              <a:t>Depression (</a:t>
            </a:r>
            <a:r>
              <a:rPr lang="en-US" sz="2800" b="1" dirty="0" err="1" smtClean="0">
                <a:solidFill>
                  <a:srgbClr val="002060"/>
                </a:solidFill>
                <a:latin typeface="Times New Roman" pitchFamily="18" charset="0"/>
                <a:cs typeface="+mj-cs"/>
              </a:rPr>
              <a:t>pseudodementia</a:t>
            </a:r>
            <a:r>
              <a:rPr lang="en-US" sz="2800" b="1" dirty="0" smtClean="0">
                <a:solidFill>
                  <a:srgbClr val="002060"/>
                </a:solidFill>
                <a:latin typeface="Times New Roman" pitchFamily="18" charset="0"/>
                <a:cs typeface="+mj-cs"/>
              </a:rPr>
              <a:t> )</a:t>
            </a:r>
          </a:p>
          <a:p>
            <a:pPr algn="l" rtl="0">
              <a:buNone/>
            </a:pPr>
            <a:r>
              <a:rPr lang="en-US" sz="2800" b="1" dirty="0" smtClean="0">
                <a:solidFill>
                  <a:srgbClr val="002060"/>
                </a:solidFill>
                <a:latin typeface="Times New Roman" pitchFamily="18" charset="0"/>
                <a:cs typeface="+mj-cs"/>
              </a:rPr>
              <a:t>Schizophrenia</a:t>
            </a:r>
          </a:p>
          <a:p>
            <a:pPr algn="l" rtl="0">
              <a:buNone/>
            </a:pPr>
            <a:r>
              <a:rPr lang="en-US" sz="2800" b="1" dirty="0" smtClean="0">
                <a:solidFill>
                  <a:srgbClr val="002060"/>
                </a:solidFill>
                <a:latin typeface="Times New Roman" pitchFamily="18" charset="0"/>
                <a:cs typeface="+mj-cs"/>
              </a:rPr>
              <a:t>Normal Aging</a:t>
            </a:r>
            <a:endParaRPr lang="ar-SA" sz="2800" b="1" dirty="0">
              <a:solidFill>
                <a:srgbClr val="002060"/>
              </a:solidFill>
              <a:latin typeface="Times New Roman" pitchFamily="18" charset="0"/>
              <a:cs typeface="+mj-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642910" y="357166"/>
          <a:ext cx="8286809" cy="6204225"/>
        </p:xfrm>
        <a:graphic>
          <a:graphicData uri="http://schemas.openxmlformats.org/drawingml/2006/table">
            <a:tbl>
              <a:tblPr/>
              <a:tblGrid>
                <a:gridCol w="1143008"/>
                <a:gridCol w="3214710"/>
                <a:gridCol w="3929091"/>
              </a:tblGrid>
              <a:tr h="104181">
                <a:tc>
                  <a:txBody>
                    <a:bodyPr/>
                    <a:lstStyle/>
                    <a:p>
                      <a:endParaRPr lang="ar-SA" sz="400" dirty="0"/>
                    </a:p>
                  </a:txBody>
                  <a:tcPr marL="0" marR="0" marT="0" marB="0">
                    <a:lnL>
                      <a:noFill/>
                    </a:lnL>
                    <a:lnR>
                      <a:noFill/>
                    </a:lnR>
                    <a:lnT>
                      <a:noFill/>
                    </a:lnT>
                    <a:lnB>
                      <a:noFill/>
                    </a:lnB>
                  </a:tcPr>
                </a:tc>
                <a:tc>
                  <a:txBody>
                    <a:bodyPr/>
                    <a:lstStyle/>
                    <a:p>
                      <a:pPr rtl="1"/>
                      <a:endParaRPr lang="ar-SA" sz="400"/>
                    </a:p>
                  </a:txBody>
                  <a:tcPr marL="21733" marR="21733" marT="10866" marB="10866">
                    <a:lnL>
                      <a:noFill/>
                    </a:lnL>
                  </a:tcPr>
                </a:tc>
                <a:tc>
                  <a:txBody>
                    <a:bodyPr/>
                    <a:lstStyle/>
                    <a:p>
                      <a:pPr rtl="1"/>
                      <a:endParaRPr lang="ar-SA" sz="400"/>
                    </a:p>
                  </a:txBody>
                  <a:tcPr marL="21733" marR="21733" marT="10866" marB="10866"/>
                </a:tc>
              </a:tr>
              <a:tr h="549045">
                <a:tc>
                  <a:txBody>
                    <a:bodyPr/>
                    <a:lstStyle/>
                    <a:p>
                      <a:pPr algn="ctr"/>
                      <a:r>
                        <a:rPr lang="en-US" sz="1800" b="1" dirty="0"/>
                        <a:t>Feature</a:t>
                      </a:r>
                    </a:p>
                  </a:txBody>
                  <a:tcPr marL="0" marR="0" marT="0" marB="0" anchor="b">
                    <a:lnL>
                      <a:noFill/>
                    </a:lnL>
                    <a:lnR>
                      <a:noFill/>
                    </a:lnR>
                    <a:lnT>
                      <a:noFill/>
                    </a:lnT>
                    <a:lnB w="9525" cap="flat" cmpd="sng" algn="ctr">
                      <a:solidFill>
                        <a:srgbClr val="000000"/>
                      </a:solidFill>
                      <a:prstDash val="solid"/>
                      <a:round/>
                      <a:headEnd type="none" w="med" len="med"/>
                      <a:tailEnd type="none" w="med" len="med"/>
                    </a:lnB>
                  </a:tcPr>
                </a:tc>
                <a:tc>
                  <a:txBody>
                    <a:bodyPr/>
                    <a:lstStyle/>
                    <a:p>
                      <a:pPr algn="ctr"/>
                      <a:r>
                        <a:rPr lang="en-US" sz="2000" b="1" dirty="0"/>
                        <a:t>Dementia</a:t>
                      </a:r>
                    </a:p>
                  </a:txBody>
                  <a:tcPr marL="0" marR="0" marT="0" marB="0" anchor="b">
                    <a:lnL>
                      <a:noFill/>
                    </a:lnL>
                    <a:lnR>
                      <a:noFill/>
                    </a:lnR>
                    <a:lnB w="9525" cap="flat" cmpd="sng" algn="ctr">
                      <a:solidFill>
                        <a:srgbClr val="000000"/>
                      </a:solidFill>
                      <a:prstDash val="solid"/>
                      <a:round/>
                      <a:headEnd type="none" w="med" len="med"/>
                      <a:tailEnd type="none" w="med" len="med"/>
                    </a:lnB>
                  </a:tcPr>
                </a:tc>
                <a:tc>
                  <a:txBody>
                    <a:bodyPr/>
                    <a:lstStyle/>
                    <a:p>
                      <a:pPr algn="ctr"/>
                      <a:r>
                        <a:rPr lang="en-US" sz="2000" b="1" dirty="0"/>
                        <a:t>Delirium</a:t>
                      </a:r>
                    </a:p>
                  </a:txBody>
                  <a:tcPr marL="0" marR="0" marT="0" marB="0" anchor="b">
                    <a:lnL>
                      <a:noFill/>
                    </a:lnL>
                    <a:lnR>
                      <a:noFill/>
                    </a:lnR>
                    <a:lnB w="9525" cap="flat" cmpd="sng" algn="ctr">
                      <a:solidFill>
                        <a:srgbClr val="000000"/>
                      </a:solidFill>
                      <a:prstDash val="solid"/>
                      <a:round/>
                      <a:headEnd type="none" w="med" len="med"/>
                      <a:tailEnd type="none" w="med" len="med"/>
                    </a:lnB>
                  </a:tcPr>
                </a:tc>
              </a:tr>
              <a:tr h="366030">
                <a:tc>
                  <a:txBody>
                    <a:bodyPr/>
                    <a:lstStyle/>
                    <a:p>
                      <a:pPr algn="ctr"/>
                      <a:r>
                        <a:rPr lang="en-US" sz="1800" b="1" dirty="0"/>
                        <a:t>Onset</a:t>
                      </a:r>
                    </a:p>
                  </a:txBody>
                  <a:tcPr marL="0" marR="0" marT="0" marB="0">
                    <a:lnL>
                      <a:noFill/>
                    </a:lnL>
                    <a:lnR>
                      <a:noFill/>
                    </a:lnR>
                    <a:lnT w="9525" cap="flat" cmpd="sng" algn="ctr">
                      <a:solidFill>
                        <a:srgbClr val="000000"/>
                      </a:solidFill>
                      <a:prstDash val="solid"/>
                      <a:round/>
                      <a:headEnd type="none" w="med" len="med"/>
                      <a:tailEnd type="none" w="med" len="med"/>
                    </a:lnT>
                    <a:lnB>
                      <a:noFill/>
                    </a:lnB>
                  </a:tcPr>
                </a:tc>
                <a:tc>
                  <a:txBody>
                    <a:bodyPr/>
                    <a:lstStyle/>
                    <a:p>
                      <a:pPr algn="ctr"/>
                      <a:r>
                        <a:rPr lang="en-US" sz="2000" b="1" dirty="0"/>
                        <a:t>Slow</a:t>
                      </a:r>
                    </a:p>
                  </a:txBody>
                  <a:tcPr marL="0" marR="0" marT="0" marB="0">
                    <a:lnL>
                      <a:noFill/>
                    </a:lnL>
                    <a:lnR>
                      <a:noFill/>
                    </a:lnR>
                    <a:lnT w="9525" cap="flat" cmpd="sng" algn="ctr">
                      <a:solidFill>
                        <a:srgbClr val="000000"/>
                      </a:solidFill>
                      <a:prstDash val="solid"/>
                      <a:round/>
                      <a:headEnd type="none" w="med" len="med"/>
                      <a:tailEnd type="none" w="med" len="med"/>
                    </a:lnT>
                    <a:lnB>
                      <a:noFill/>
                    </a:lnB>
                  </a:tcPr>
                </a:tc>
                <a:tc>
                  <a:txBody>
                    <a:bodyPr/>
                    <a:lstStyle/>
                    <a:p>
                      <a:pPr algn="ctr"/>
                      <a:r>
                        <a:rPr lang="en-US" sz="2000" b="1" dirty="0"/>
                        <a:t>Rapid</a:t>
                      </a:r>
                    </a:p>
                  </a:txBody>
                  <a:tcPr marL="0" marR="0" marT="0" marB="0">
                    <a:lnL>
                      <a:noFill/>
                    </a:lnL>
                    <a:lnR>
                      <a:noFill/>
                    </a:lnR>
                    <a:lnT w="9525" cap="flat" cmpd="sng" algn="ctr">
                      <a:solidFill>
                        <a:srgbClr val="000000"/>
                      </a:solidFill>
                      <a:prstDash val="solid"/>
                      <a:round/>
                      <a:headEnd type="none" w="med" len="med"/>
                      <a:tailEnd type="none" w="med" len="med"/>
                    </a:lnT>
                    <a:lnB>
                      <a:noFill/>
                    </a:lnB>
                  </a:tcPr>
                </a:tc>
              </a:tr>
              <a:tr h="549045">
                <a:tc>
                  <a:txBody>
                    <a:bodyPr/>
                    <a:lstStyle/>
                    <a:p>
                      <a:pPr algn="ctr"/>
                      <a:r>
                        <a:rPr lang="en-US" sz="1800" b="1" dirty="0"/>
                        <a:t>Duration</a:t>
                      </a:r>
                    </a:p>
                  </a:txBody>
                  <a:tcPr marL="0" marR="0" marT="0" marB="0">
                    <a:lnL>
                      <a:noFill/>
                    </a:lnL>
                    <a:lnR>
                      <a:noFill/>
                    </a:lnR>
                    <a:lnT>
                      <a:noFill/>
                    </a:lnT>
                    <a:lnB>
                      <a:noFill/>
                    </a:lnB>
                  </a:tcPr>
                </a:tc>
                <a:tc>
                  <a:txBody>
                    <a:bodyPr/>
                    <a:lstStyle/>
                    <a:p>
                      <a:pPr algn="ctr"/>
                      <a:r>
                        <a:rPr lang="en-US" sz="2000" b="1" dirty="0"/>
                        <a:t>Months to years</a:t>
                      </a:r>
                    </a:p>
                  </a:txBody>
                  <a:tcPr marL="0" marR="0" marT="0" marB="0">
                    <a:lnL>
                      <a:noFill/>
                    </a:lnL>
                    <a:lnR>
                      <a:noFill/>
                    </a:lnR>
                    <a:lnT>
                      <a:noFill/>
                    </a:lnT>
                    <a:lnB>
                      <a:noFill/>
                    </a:lnB>
                  </a:tcPr>
                </a:tc>
                <a:tc>
                  <a:txBody>
                    <a:bodyPr/>
                    <a:lstStyle/>
                    <a:p>
                      <a:pPr algn="ctr"/>
                      <a:r>
                        <a:rPr lang="en-US" sz="2000" b="1" dirty="0"/>
                        <a:t>Hours to weeks</a:t>
                      </a:r>
                    </a:p>
                  </a:txBody>
                  <a:tcPr marL="0" marR="0" marT="0" marB="0">
                    <a:lnL>
                      <a:noFill/>
                    </a:lnL>
                    <a:lnR>
                      <a:noFill/>
                    </a:lnR>
                    <a:lnT>
                      <a:noFill/>
                    </a:lnT>
                    <a:lnB>
                      <a:noFill/>
                    </a:lnB>
                  </a:tcPr>
                </a:tc>
              </a:tr>
              <a:tr h="549045">
                <a:tc>
                  <a:txBody>
                    <a:bodyPr/>
                    <a:lstStyle/>
                    <a:p>
                      <a:pPr algn="ctr"/>
                      <a:r>
                        <a:rPr lang="en-US" sz="1800" b="1" dirty="0"/>
                        <a:t>Attention</a:t>
                      </a:r>
                    </a:p>
                  </a:txBody>
                  <a:tcPr marL="0" marR="0" marT="0" marB="0">
                    <a:lnL>
                      <a:noFill/>
                    </a:lnL>
                    <a:lnR>
                      <a:noFill/>
                    </a:lnR>
                    <a:lnT>
                      <a:noFill/>
                    </a:lnT>
                    <a:lnB>
                      <a:noFill/>
                    </a:lnB>
                  </a:tcPr>
                </a:tc>
                <a:tc>
                  <a:txBody>
                    <a:bodyPr/>
                    <a:lstStyle/>
                    <a:p>
                      <a:pPr algn="ctr"/>
                      <a:r>
                        <a:rPr lang="en-US" sz="2000" b="1" dirty="0"/>
                        <a:t>Preserved</a:t>
                      </a:r>
                    </a:p>
                  </a:txBody>
                  <a:tcPr marL="0" marR="0" marT="0" marB="0">
                    <a:lnL>
                      <a:noFill/>
                    </a:lnL>
                    <a:lnR>
                      <a:noFill/>
                    </a:lnR>
                    <a:lnT>
                      <a:noFill/>
                    </a:lnT>
                    <a:lnB>
                      <a:noFill/>
                    </a:lnB>
                  </a:tcPr>
                </a:tc>
                <a:tc>
                  <a:txBody>
                    <a:bodyPr/>
                    <a:lstStyle/>
                    <a:p>
                      <a:pPr algn="ctr"/>
                      <a:r>
                        <a:rPr lang="en-US" sz="2000" b="1" dirty="0"/>
                        <a:t>Fluctuates</a:t>
                      </a:r>
                    </a:p>
                  </a:txBody>
                  <a:tcPr marL="0" marR="0" marT="0" marB="0">
                    <a:lnL>
                      <a:noFill/>
                    </a:lnL>
                    <a:lnR>
                      <a:noFill/>
                    </a:lnR>
                    <a:lnT>
                      <a:noFill/>
                    </a:lnT>
                    <a:lnB>
                      <a:noFill/>
                    </a:lnB>
                  </a:tcPr>
                </a:tc>
              </a:tr>
              <a:tr h="549045">
                <a:tc>
                  <a:txBody>
                    <a:bodyPr/>
                    <a:lstStyle/>
                    <a:p>
                      <a:pPr algn="ctr"/>
                      <a:r>
                        <a:rPr lang="en-US" sz="1800" b="1" dirty="0"/>
                        <a:t>Memory</a:t>
                      </a:r>
                    </a:p>
                  </a:txBody>
                  <a:tcPr marL="0" marR="0" marT="0" marB="0">
                    <a:lnL>
                      <a:noFill/>
                    </a:lnL>
                    <a:lnR>
                      <a:noFill/>
                    </a:lnR>
                    <a:lnT>
                      <a:noFill/>
                    </a:lnT>
                    <a:lnB>
                      <a:noFill/>
                    </a:lnB>
                  </a:tcPr>
                </a:tc>
                <a:tc>
                  <a:txBody>
                    <a:bodyPr/>
                    <a:lstStyle/>
                    <a:p>
                      <a:pPr algn="ctr"/>
                      <a:r>
                        <a:rPr lang="en-US" sz="2000" b="1" dirty="0"/>
                        <a:t>Impaired remote memory</a:t>
                      </a:r>
                    </a:p>
                  </a:txBody>
                  <a:tcPr marL="0" marR="0" marT="0" marB="0">
                    <a:lnL>
                      <a:noFill/>
                    </a:lnL>
                    <a:lnR>
                      <a:noFill/>
                    </a:lnR>
                    <a:lnT>
                      <a:noFill/>
                    </a:lnT>
                    <a:lnB>
                      <a:noFill/>
                    </a:lnB>
                  </a:tcPr>
                </a:tc>
                <a:tc>
                  <a:txBody>
                    <a:bodyPr/>
                    <a:lstStyle/>
                    <a:p>
                      <a:pPr algn="ctr"/>
                      <a:r>
                        <a:rPr lang="en-US" sz="2000" b="1" dirty="0"/>
                        <a:t>Impaired recent and immediate memory</a:t>
                      </a:r>
                    </a:p>
                  </a:txBody>
                  <a:tcPr marL="0" marR="0" marT="0" marB="0">
                    <a:lnL>
                      <a:noFill/>
                    </a:lnL>
                    <a:lnR>
                      <a:noFill/>
                    </a:lnR>
                    <a:lnT>
                      <a:noFill/>
                    </a:lnT>
                    <a:lnB>
                      <a:noFill/>
                    </a:lnB>
                  </a:tcPr>
                </a:tc>
              </a:tr>
              <a:tr h="366030">
                <a:tc>
                  <a:txBody>
                    <a:bodyPr/>
                    <a:lstStyle/>
                    <a:p>
                      <a:pPr algn="ctr"/>
                      <a:r>
                        <a:rPr lang="en-US" sz="1800" b="1" dirty="0"/>
                        <a:t>Speech</a:t>
                      </a:r>
                    </a:p>
                  </a:txBody>
                  <a:tcPr marL="0" marR="0" marT="0" marB="0">
                    <a:lnL>
                      <a:noFill/>
                    </a:lnL>
                    <a:lnR>
                      <a:noFill/>
                    </a:lnR>
                    <a:lnT>
                      <a:noFill/>
                    </a:lnT>
                    <a:lnB>
                      <a:noFill/>
                    </a:lnB>
                  </a:tcPr>
                </a:tc>
                <a:tc>
                  <a:txBody>
                    <a:bodyPr/>
                    <a:lstStyle/>
                    <a:p>
                      <a:pPr algn="ctr"/>
                      <a:r>
                        <a:rPr lang="en-US" sz="2000" b="1" dirty="0"/>
                        <a:t>Word-finding difficulty</a:t>
                      </a:r>
                    </a:p>
                  </a:txBody>
                  <a:tcPr marL="0" marR="0" marT="0" marB="0">
                    <a:lnL>
                      <a:noFill/>
                    </a:lnL>
                    <a:lnR>
                      <a:noFill/>
                    </a:lnR>
                    <a:lnT>
                      <a:noFill/>
                    </a:lnT>
                    <a:lnB>
                      <a:noFill/>
                    </a:lnB>
                  </a:tcPr>
                </a:tc>
                <a:tc>
                  <a:txBody>
                    <a:bodyPr/>
                    <a:lstStyle/>
                    <a:p>
                      <a:pPr algn="ctr"/>
                      <a:r>
                        <a:rPr lang="en-US" sz="2000" b="1" dirty="0"/>
                        <a:t>Incoherent (slow or rapid)</a:t>
                      </a:r>
                    </a:p>
                  </a:txBody>
                  <a:tcPr marL="0" marR="0" marT="0" marB="0">
                    <a:lnL>
                      <a:noFill/>
                    </a:lnL>
                    <a:lnR>
                      <a:noFill/>
                    </a:lnR>
                    <a:lnT>
                      <a:noFill/>
                    </a:lnT>
                    <a:lnB>
                      <a:noFill/>
                    </a:lnB>
                  </a:tcPr>
                </a:tc>
              </a:tr>
              <a:tr h="1281102">
                <a:tc>
                  <a:txBody>
                    <a:bodyPr/>
                    <a:lstStyle/>
                    <a:p>
                      <a:pPr algn="ctr"/>
                      <a:r>
                        <a:rPr lang="en-US" sz="1800" b="1" dirty="0" smtClean="0"/>
                        <a:t>Sleep </a:t>
                      </a:r>
                      <a:r>
                        <a:rPr lang="en-US" sz="1800" b="1" dirty="0"/>
                        <a:t>cycle</a:t>
                      </a:r>
                    </a:p>
                  </a:txBody>
                  <a:tcPr marL="0" marR="0" marT="0" marB="0">
                    <a:lnL>
                      <a:noFill/>
                    </a:lnL>
                    <a:lnR>
                      <a:noFill/>
                    </a:lnR>
                    <a:lnT>
                      <a:noFill/>
                    </a:lnT>
                    <a:lnB>
                      <a:noFill/>
                    </a:lnB>
                  </a:tcPr>
                </a:tc>
                <a:tc>
                  <a:txBody>
                    <a:bodyPr/>
                    <a:lstStyle/>
                    <a:p>
                      <a:pPr algn="ctr"/>
                      <a:r>
                        <a:rPr lang="en-US" sz="2000" b="1" dirty="0"/>
                        <a:t>Fragmented sleep</a:t>
                      </a:r>
                    </a:p>
                  </a:txBody>
                  <a:tcPr marL="0" marR="0" marT="0" marB="0">
                    <a:lnL>
                      <a:noFill/>
                    </a:lnL>
                    <a:lnR>
                      <a:noFill/>
                    </a:lnR>
                    <a:lnT>
                      <a:noFill/>
                    </a:lnT>
                    <a:lnB>
                      <a:noFill/>
                    </a:lnB>
                  </a:tcPr>
                </a:tc>
                <a:tc>
                  <a:txBody>
                    <a:bodyPr/>
                    <a:lstStyle/>
                    <a:p>
                      <a:pPr algn="ctr"/>
                      <a:r>
                        <a:rPr lang="en-US" sz="2000" b="1" dirty="0"/>
                        <a:t>Frequent disruption (e.g., </a:t>
                      </a:r>
                      <a:r>
                        <a:rPr lang="en-US" sz="2000" b="1" dirty="0" err="1"/>
                        <a:t>dayâ</a:t>
                      </a:r>
                      <a:r>
                        <a:rPr lang="en-US" sz="2000" b="1" dirty="0"/>
                        <a:t>€“night reversal)</a:t>
                      </a:r>
                    </a:p>
                  </a:txBody>
                  <a:tcPr marL="0" marR="0" marT="0" marB="0">
                    <a:lnL>
                      <a:noFill/>
                    </a:lnL>
                    <a:lnR>
                      <a:noFill/>
                    </a:lnR>
                    <a:lnT>
                      <a:noFill/>
                    </a:lnT>
                    <a:lnB>
                      <a:noFill/>
                    </a:lnB>
                  </a:tcPr>
                </a:tc>
              </a:tr>
              <a:tr h="549045">
                <a:tc>
                  <a:txBody>
                    <a:bodyPr/>
                    <a:lstStyle/>
                    <a:p>
                      <a:pPr algn="ctr"/>
                      <a:r>
                        <a:rPr lang="en-US" sz="1800" b="1" dirty="0"/>
                        <a:t>Thoughts</a:t>
                      </a:r>
                    </a:p>
                  </a:txBody>
                  <a:tcPr marL="0" marR="0" marT="0" marB="0">
                    <a:lnL>
                      <a:noFill/>
                    </a:lnL>
                    <a:lnR>
                      <a:noFill/>
                    </a:lnR>
                    <a:lnT>
                      <a:noFill/>
                    </a:lnT>
                    <a:lnB>
                      <a:noFill/>
                    </a:lnB>
                  </a:tcPr>
                </a:tc>
                <a:tc>
                  <a:txBody>
                    <a:bodyPr/>
                    <a:lstStyle/>
                    <a:p>
                      <a:pPr algn="ctr"/>
                      <a:r>
                        <a:rPr lang="en-US" sz="2000" b="1" dirty="0"/>
                        <a:t>Impoverished</a:t>
                      </a:r>
                    </a:p>
                  </a:txBody>
                  <a:tcPr marL="0" marR="0" marT="0" marB="0">
                    <a:lnL>
                      <a:noFill/>
                    </a:lnL>
                    <a:lnR>
                      <a:noFill/>
                    </a:lnR>
                    <a:lnT>
                      <a:noFill/>
                    </a:lnT>
                    <a:lnB>
                      <a:noFill/>
                    </a:lnB>
                  </a:tcPr>
                </a:tc>
                <a:tc>
                  <a:txBody>
                    <a:bodyPr/>
                    <a:lstStyle/>
                    <a:p>
                      <a:pPr algn="ctr"/>
                      <a:r>
                        <a:rPr lang="en-US" sz="2000" b="1" dirty="0"/>
                        <a:t>Disorganized</a:t>
                      </a:r>
                    </a:p>
                  </a:txBody>
                  <a:tcPr marL="0" marR="0" marT="0" marB="0">
                    <a:lnL>
                      <a:noFill/>
                    </a:lnL>
                    <a:lnR>
                      <a:noFill/>
                    </a:lnR>
                    <a:lnT>
                      <a:noFill/>
                    </a:lnT>
                    <a:lnB>
                      <a:noFill/>
                    </a:lnB>
                  </a:tcPr>
                </a:tc>
              </a:tr>
              <a:tr h="732057">
                <a:tc>
                  <a:txBody>
                    <a:bodyPr/>
                    <a:lstStyle/>
                    <a:p>
                      <a:pPr algn="ctr"/>
                      <a:r>
                        <a:rPr lang="en-US" sz="1800" b="1" dirty="0"/>
                        <a:t>Awareness</a:t>
                      </a:r>
                    </a:p>
                  </a:txBody>
                  <a:tcPr marL="0" marR="0" marT="0" marB="0">
                    <a:lnL>
                      <a:noFill/>
                    </a:lnL>
                    <a:lnR>
                      <a:noFill/>
                    </a:lnR>
                    <a:lnT>
                      <a:noFill/>
                    </a:lnT>
                    <a:lnB>
                      <a:noFill/>
                    </a:lnB>
                  </a:tcPr>
                </a:tc>
                <a:tc>
                  <a:txBody>
                    <a:bodyPr/>
                    <a:lstStyle/>
                    <a:p>
                      <a:pPr algn="ctr"/>
                      <a:r>
                        <a:rPr lang="en-US" sz="2000" b="1" dirty="0"/>
                        <a:t>Unchanged</a:t>
                      </a:r>
                    </a:p>
                  </a:txBody>
                  <a:tcPr marL="0" marR="0" marT="0" marB="0">
                    <a:lnL>
                      <a:noFill/>
                    </a:lnL>
                    <a:lnR>
                      <a:noFill/>
                    </a:lnR>
                    <a:lnT>
                      <a:noFill/>
                    </a:lnT>
                    <a:lnB>
                      <a:noFill/>
                    </a:lnB>
                  </a:tcPr>
                </a:tc>
                <a:tc>
                  <a:txBody>
                    <a:bodyPr/>
                    <a:lstStyle/>
                    <a:p>
                      <a:pPr algn="ctr"/>
                      <a:r>
                        <a:rPr lang="en-US" sz="2000" b="1" dirty="0"/>
                        <a:t>Reduced</a:t>
                      </a:r>
                    </a:p>
                  </a:txBody>
                  <a:tcPr marL="0" marR="0" marT="0" marB="0">
                    <a:lnL>
                      <a:noFill/>
                    </a:lnL>
                    <a:lnR>
                      <a:noFill/>
                    </a:lnR>
                    <a:lnT>
                      <a:noFill/>
                    </a:lnT>
                    <a:lnB>
                      <a:noFill/>
                    </a:lnB>
                  </a:tcPr>
                </a:tc>
              </a:tr>
              <a:tr h="549045">
                <a:tc>
                  <a:txBody>
                    <a:bodyPr/>
                    <a:lstStyle/>
                    <a:p>
                      <a:pPr algn="ctr"/>
                      <a:r>
                        <a:rPr lang="en-US" sz="1800" b="1" dirty="0"/>
                        <a:t>Alertness</a:t>
                      </a:r>
                    </a:p>
                  </a:txBody>
                  <a:tcPr marL="0" marR="0" marT="0" marB="0">
                    <a:lnL>
                      <a:noFill/>
                    </a:lnL>
                    <a:lnR>
                      <a:noFill/>
                    </a:lnR>
                    <a:lnT>
                      <a:noFill/>
                    </a:lnT>
                    <a:lnB>
                      <a:noFill/>
                    </a:lnB>
                  </a:tcPr>
                </a:tc>
                <a:tc>
                  <a:txBody>
                    <a:bodyPr/>
                    <a:lstStyle/>
                    <a:p>
                      <a:pPr algn="ctr"/>
                      <a:r>
                        <a:rPr lang="en-US" sz="2000" b="1" dirty="0"/>
                        <a:t>Usually normal</a:t>
                      </a:r>
                    </a:p>
                  </a:txBody>
                  <a:tcPr marL="0" marR="0" marT="0" marB="0">
                    <a:lnL>
                      <a:noFill/>
                    </a:lnL>
                    <a:lnR>
                      <a:noFill/>
                    </a:lnR>
                    <a:lnT>
                      <a:noFill/>
                    </a:lnT>
                    <a:lnB>
                      <a:noFill/>
                    </a:lnB>
                  </a:tcPr>
                </a:tc>
                <a:tc>
                  <a:txBody>
                    <a:bodyPr/>
                    <a:lstStyle/>
                    <a:p>
                      <a:pPr algn="ctr"/>
                      <a:r>
                        <a:rPr lang="en-US" sz="2000" b="1" dirty="0" err="1"/>
                        <a:t>Hypervigilant</a:t>
                      </a:r>
                      <a:r>
                        <a:rPr lang="en-US" sz="2000" b="1" dirty="0"/>
                        <a:t> or reduced vigilance</a:t>
                      </a:r>
                    </a:p>
                  </a:txBody>
                  <a:tcPr marL="0" marR="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11156"/>
          </a:xfrm>
        </p:spPr>
        <p:txBody>
          <a:bodyPr>
            <a:normAutofit fontScale="90000"/>
          </a:bodyPr>
          <a:lstStyle/>
          <a:p>
            <a:r>
              <a:rPr lang="en-US" dirty="0" smtClean="0"/>
              <a:t>Treatment</a:t>
            </a:r>
            <a:endParaRPr lang="ar-SA" dirty="0"/>
          </a:p>
        </p:txBody>
      </p:sp>
      <p:sp>
        <p:nvSpPr>
          <p:cNvPr id="3" name="عنصر نائب للمحتوى 2"/>
          <p:cNvSpPr>
            <a:spLocks noGrp="1"/>
          </p:cNvSpPr>
          <p:nvPr>
            <p:ph idx="1"/>
          </p:nvPr>
        </p:nvSpPr>
        <p:spPr>
          <a:xfrm>
            <a:off x="457200" y="857232"/>
            <a:ext cx="8229600" cy="5786478"/>
          </a:xfrm>
        </p:spPr>
        <p:txBody>
          <a:bodyPr>
            <a:normAutofit/>
          </a:bodyPr>
          <a:lstStyle/>
          <a:p>
            <a:pPr algn="l" rtl="0">
              <a:buNone/>
            </a:pPr>
            <a:r>
              <a:rPr lang="en-US" sz="2400" b="1" dirty="0" smtClean="0">
                <a:solidFill>
                  <a:srgbClr val="002060"/>
                </a:solidFill>
                <a:latin typeface="Times New Roman" pitchFamily="18" charset="0"/>
                <a:cs typeface="+mj-cs"/>
              </a:rPr>
              <a:t>The first step in the treatment of dementia is verification of the diagnosis. </a:t>
            </a:r>
          </a:p>
          <a:p>
            <a:pPr algn="l" rtl="0">
              <a:buNone/>
            </a:pPr>
            <a:endParaRPr lang="en-US" sz="2400" b="1" dirty="0" smtClean="0">
              <a:solidFill>
                <a:srgbClr val="002060"/>
              </a:solidFill>
              <a:latin typeface="Times New Roman" pitchFamily="18" charset="0"/>
              <a:cs typeface="+mj-cs"/>
            </a:endParaRPr>
          </a:p>
          <a:p>
            <a:pPr algn="l" rtl="0">
              <a:buNone/>
            </a:pPr>
            <a:r>
              <a:rPr lang="en-US" sz="2400" b="1" dirty="0" smtClean="0">
                <a:solidFill>
                  <a:srgbClr val="002060"/>
                </a:solidFill>
                <a:latin typeface="Times New Roman" pitchFamily="18" charset="0"/>
                <a:cs typeface="+mj-cs"/>
              </a:rPr>
              <a:t>Preventive measures are important</a:t>
            </a:r>
          </a:p>
          <a:p>
            <a:pPr algn="l" rtl="0">
              <a:buNone/>
            </a:pPr>
            <a:endParaRPr lang="en-US" sz="2400" b="1" dirty="0" smtClean="0">
              <a:solidFill>
                <a:srgbClr val="002060"/>
              </a:solidFill>
              <a:latin typeface="Times New Roman" pitchFamily="18" charset="0"/>
              <a:cs typeface="+mj-cs"/>
            </a:endParaRPr>
          </a:p>
          <a:p>
            <a:pPr algn="l" rtl="0">
              <a:buNone/>
            </a:pPr>
            <a:r>
              <a:rPr lang="en-US" sz="2400" b="1" dirty="0" smtClean="0">
                <a:solidFill>
                  <a:srgbClr val="002060"/>
                </a:solidFill>
                <a:latin typeface="Times New Roman" pitchFamily="18" charset="0"/>
                <a:cs typeface="+mj-cs"/>
              </a:rPr>
              <a:t>Supportive and educational psychotherapy </a:t>
            </a:r>
          </a:p>
          <a:p>
            <a:pPr algn="l" rtl="0">
              <a:buNone/>
            </a:pPr>
            <a:endParaRPr lang="en-US" sz="2400" b="1" dirty="0" smtClean="0">
              <a:solidFill>
                <a:srgbClr val="002060"/>
              </a:solidFill>
              <a:latin typeface="Times New Roman" pitchFamily="18" charset="0"/>
              <a:cs typeface="+mj-cs"/>
            </a:endParaRPr>
          </a:p>
          <a:p>
            <a:pPr algn="l" rtl="0">
              <a:buNone/>
            </a:pPr>
            <a:r>
              <a:rPr lang="en-US" sz="2400" b="1" dirty="0" smtClean="0">
                <a:solidFill>
                  <a:srgbClr val="002060"/>
                </a:solidFill>
                <a:latin typeface="Times New Roman" pitchFamily="18" charset="0"/>
                <a:cs typeface="+mj-cs"/>
              </a:rPr>
              <a:t>Any areas of intact functioning should be maximized by helping patients identify activities in which successful functioning is possible</a:t>
            </a:r>
          </a:p>
          <a:p>
            <a:pPr algn="l" rtl="0">
              <a:buNone/>
            </a:pPr>
            <a:endParaRPr lang="en-US" sz="2400" b="1" dirty="0" smtClean="0">
              <a:solidFill>
                <a:srgbClr val="002060"/>
              </a:solidFill>
              <a:latin typeface="Times New Roman" pitchFamily="18" charset="0"/>
              <a:cs typeface="+mj-cs"/>
            </a:endParaRPr>
          </a:p>
          <a:p>
            <a:pPr algn="l" rtl="0">
              <a:buNone/>
            </a:pPr>
            <a:r>
              <a:rPr lang="en-US" sz="2400" b="1" dirty="0" smtClean="0">
                <a:solidFill>
                  <a:srgbClr val="002060"/>
                </a:solidFill>
                <a:latin typeface="Times New Roman" pitchFamily="18" charset="0"/>
                <a:cs typeface="+mj-cs"/>
              </a:rPr>
              <a:t>Caregivers </a:t>
            </a:r>
            <a:endParaRPr lang="ar-SA" sz="2400" b="1" dirty="0">
              <a:solidFill>
                <a:srgbClr val="002060"/>
              </a:solidFill>
              <a:latin typeface="Times New Roman" pitchFamily="18" charset="0"/>
              <a:cs typeface="+mj-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2594"/>
          </a:xfrm>
        </p:spPr>
        <p:txBody>
          <a:bodyPr>
            <a:normAutofit fontScale="90000"/>
          </a:bodyPr>
          <a:lstStyle/>
          <a:p>
            <a:r>
              <a:rPr lang="en-US" dirty="0" smtClean="0"/>
              <a:t>Pharmacotherapy</a:t>
            </a:r>
            <a:endParaRPr lang="ar-SA" dirty="0"/>
          </a:p>
        </p:txBody>
      </p:sp>
      <p:sp>
        <p:nvSpPr>
          <p:cNvPr id="3" name="عنصر نائب للمحتوى 2"/>
          <p:cNvSpPr>
            <a:spLocks noGrp="1"/>
          </p:cNvSpPr>
          <p:nvPr>
            <p:ph idx="1"/>
          </p:nvPr>
        </p:nvSpPr>
        <p:spPr>
          <a:xfrm>
            <a:off x="457200" y="1500174"/>
            <a:ext cx="8229600" cy="5143536"/>
          </a:xfrm>
        </p:spPr>
        <p:txBody>
          <a:bodyPr>
            <a:normAutofit/>
          </a:bodyPr>
          <a:lstStyle/>
          <a:p>
            <a:pPr algn="l" rtl="0">
              <a:buNone/>
            </a:pPr>
            <a:r>
              <a:rPr lang="en-US" sz="2400" b="1" dirty="0" smtClean="0">
                <a:solidFill>
                  <a:srgbClr val="002060"/>
                </a:solidFill>
                <a:latin typeface="Times New Roman" pitchFamily="18" charset="0"/>
                <a:cs typeface="+mj-cs"/>
              </a:rPr>
              <a:t>Benzodiazepines for insomnia and anxiety</a:t>
            </a:r>
          </a:p>
          <a:p>
            <a:pPr algn="l" rtl="0">
              <a:buNone/>
            </a:pPr>
            <a:endParaRPr lang="en-US" sz="2400" b="1" dirty="0" smtClean="0">
              <a:solidFill>
                <a:srgbClr val="002060"/>
              </a:solidFill>
              <a:latin typeface="Times New Roman" pitchFamily="18" charset="0"/>
              <a:cs typeface="+mj-cs"/>
            </a:endParaRPr>
          </a:p>
          <a:p>
            <a:pPr algn="l" rtl="0">
              <a:buNone/>
            </a:pPr>
            <a:r>
              <a:rPr lang="en-US" sz="2400" b="1" dirty="0" err="1" smtClean="0">
                <a:solidFill>
                  <a:srgbClr val="002060"/>
                </a:solidFill>
                <a:latin typeface="Times New Roman" pitchFamily="18" charset="0"/>
                <a:cs typeface="+mj-cs"/>
              </a:rPr>
              <a:t>Aantidepressants</a:t>
            </a:r>
            <a:r>
              <a:rPr lang="en-US" sz="2400" b="1" dirty="0" smtClean="0">
                <a:solidFill>
                  <a:srgbClr val="002060"/>
                </a:solidFill>
                <a:latin typeface="Times New Roman" pitchFamily="18" charset="0"/>
                <a:cs typeface="+mj-cs"/>
              </a:rPr>
              <a:t> for depression</a:t>
            </a:r>
          </a:p>
          <a:p>
            <a:pPr algn="l" rtl="0">
              <a:buNone/>
            </a:pPr>
            <a:endParaRPr lang="en-US" sz="2400" b="1" dirty="0" smtClean="0">
              <a:solidFill>
                <a:srgbClr val="002060"/>
              </a:solidFill>
              <a:latin typeface="Times New Roman" pitchFamily="18" charset="0"/>
              <a:cs typeface="+mj-cs"/>
            </a:endParaRPr>
          </a:p>
          <a:p>
            <a:pPr algn="l" rtl="0">
              <a:buNone/>
            </a:pPr>
            <a:r>
              <a:rPr lang="en-US" sz="2400" b="1" dirty="0" smtClean="0">
                <a:solidFill>
                  <a:srgbClr val="002060"/>
                </a:solidFill>
                <a:latin typeface="Times New Roman" pitchFamily="18" charset="0"/>
                <a:cs typeface="+mj-cs"/>
              </a:rPr>
              <a:t>Antipsychotic drugs for delusions and hallucinations</a:t>
            </a:r>
          </a:p>
          <a:p>
            <a:pPr algn="l" rtl="0">
              <a:buNone/>
            </a:pPr>
            <a:endParaRPr lang="en-US" sz="2400" b="1" dirty="0" smtClean="0">
              <a:solidFill>
                <a:srgbClr val="002060"/>
              </a:solidFill>
              <a:latin typeface="Times New Roman" pitchFamily="18" charset="0"/>
              <a:cs typeface="+mj-cs"/>
            </a:endParaRPr>
          </a:p>
          <a:p>
            <a:pPr algn="l" rtl="0">
              <a:buNone/>
            </a:pPr>
            <a:r>
              <a:rPr lang="en-US" sz="2400" b="1" dirty="0" smtClean="0">
                <a:solidFill>
                  <a:srgbClr val="002060"/>
                </a:solidFill>
                <a:latin typeface="Times New Roman" pitchFamily="18" charset="0"/>
                <a:cs typeface="+mj-cs"/>
              </a:rPr>
              <a:t>Drugs with high </a:t>
            </a:r>
            <a:r>
              <a:rPr lang="en-US" sz="2400" b="1" dirty="0" err="1" smtClean="0">
                <a:solidFill>
                  <a:srgbClr val="002060"/>
                </a:solidFill>
                <a:latin typeface="Times New Roman" pitchFamily="18" charset="0"/>
                <a:cs typeface="+mj-cs"/>
              </a:rPr>
              <a:t>anticholinergic</a:t>
            </a:r>
            <a:r>
              <a:rPr lang="en-US" sz="2400" b="1" dirty="0" smtClean="0">
                <a:solidFill>
                  <a:srgbClr val="002060"/>
                </a:solidFill>
                <a:latin typeface="Times New Roman" pitchFamily="18" charset="0"/>
                <a:cs typeface="+mj-cs"/>
              </a:rPr>
              <a:t> activity should be avoided.</a:t>
            </a:r>
          </a:p>
          <a:p>
            <a:pPr algn="l" rtl="0">
              <a:buNone/>
            </a:pPr>
            <a:endParaRPr lang="en-US" sz="2400" b="1" dirty="0" smtClean="0">
              <a:solidFill>
                <a:srgbClr val="002060"/>
              </a:solidFill>
              <a:latin typeface="Times New Roman" pitchFamily="18" charset="0"/>
              <a:cs typeface="+mj-cs"/>
            </a:endParaRPr>
          </a:p>
          <a:p>
            <a:pPr algn="l" rtl="0">
              <a:buNone/>
            </a:pPr>
            <a:r>
              <a:rPr lang="en-US" sz="2400" b="1" dirty="0" smtClean="0">
                <a:solidFill>
                  <a:srgbClr val="FF0000"/>
                </a:solidFill>
                <a:latin typeface="Times New Roman" pitchFamily="18" charset="0"/>
                <a:cs typeface="+mj-cs"/>
              </a:rPr>
              <a:t>Cholinesterase inhibitors :</a:t>
            </a:r>
          </a:p>
          <a:p>
            <a:pPr algn="l" rtl="0">
              <a:buNone/>
            </a:pPr>
            <a:r>
              <a:rPr lang="en-US" sz="2400" b="1" dirty="0" err="1" smtClean="0">
                <a:solidFill>
                  <a:srgbClr val="002060"/>
                </a:solidFill>
                <a:latin typeface="Times New Roman" pitchFamily="18" charset="0"/>
                <a:cs typeface="+mj-cs"/>
              </a:rPr>
              <a:t>Donepezil</a:t>
            </a:r>
            <a:r>
              <a:rPr lang="en-US" sz="2400" b="1" dirty="0" smtClean="0">
                <a:solidFill>
                  <a:srgbClr val="002060"/>
                </a:solidFill>
                <a:latin typeface="Times New Roman" pitchFamily="18" charset="0"/>
                <a:cs typeface="+mj-cs"/>
              </a:rPr>
              <a:t> (Aricept), </a:t>
            </a:r>
            <a:r>
              <a:rPr lang="en-US" sz="2400" b="1" dirty="0" err="1" smtClean="0">
                <a:solidFill>
                  <a:srgbClr val="002060"/>
                </a:solidFill>
                <a:latin typeface="Times New Roman" pitchFamily="18" charset="0"/>
                <a:cs typeface="+mj-cs"/>
              </a:rPr>
              <a:t>rivastigmine</a:t>
            </a:r>
            <a:r>
              <a:rPr lang="en-US" sz="2400" b="1" dirty="0" smtClean="0">
                <a:solidFill>
                  <a:srgbClr val="002060"/>
                </a:solidFill>
                <a:latin typeface="Times New Roman" pitchFamily="18" charset="0"/>
                <a:cs typeface="+mj-cs"/>
              </a:rPr>
              <a:t> (Exelon), </a:t>
            </a:r>
            <a:r>
              <a:rPr lang="en-US" sz="2400" b="1" dirty="0" err="1" smtClean="0">
                <a:solidFill>
                  <a:srgbClr val="002060"/>
                </a:solidFill>
                <a:latin typeface="Times New Roman" pitchFamily="18" charset="0"/>
                <a:cs typeface="+mj-cs"/>
              </a:rPr>
              <a:t>galantamine</a:t>
            </a:r>
            <a:r>
              <a:rPr lang="en-US" sz="2400" b="1" dirty="0" smtClean="0">
                <a:solidFill>
                  <a:srgbClr val="002060"/>
                </a:solidFill>
                <a:latin typeface="Times New Roman" pitchFamily="18" charset="0"/>
                <a:cs typeface="+mj-cs"/>
              </a:rPr>
              <a:t> (</a:t>
            </a:r>
            <a:r>
              <a:rPr lang="en-US" sz="2400" b="1" dirty="0" err="1" smtClean="0">
                <a:solidFill>
                  <a:srgbClr val="002060"/>
                </a:solidFill>
                <a:latin typeface="Times New Roman" pitchFamily="18" charset="0"/>
                <a:cs typeface="+mj-cs"/>
              </a:rPr>
              <a:t>Remiryl</a:t>
            </a:r>
            <a:r>
              <a:rPr lang="en-US" sz="2400" b="1" dirty="0" smtClean="0">
                <a:solidFill>
                  <a:srgbClr val="002060"/>
                </a:solidFill>
                <a:latin typeface="Times New Roman" pitchFamily="18" charset="0"/>
                <a:cs typeface="+mj-cs"/>
              </a:rPr>
              <a:t>), and </a:t>
            </a:r>
            <a:r>
              <a:rPr lang="en-US" sz="2400" b="1" dirty="0" err="1" smtClean="0">
                <a:solidFill>
                  <a:srgbClr val="002060"/>
                </a:solidFill>
                <a:latin typeface="Times New Roman" pitchFamily="18" charset="0"/>
                <a:cs typeface="+mj-cs"/>
              </a:rPr>
              <a:t>tacrine</a:t>
            </a:r>
            <a:r>
              <a:rPr lang="en-US" sz="2400" b="1" dirty="0" smtClean="0">
                <a:solidFill>
                  <a:srgbClr val="002060"/>
                </a:solidFill>
                <a:latin typeface="Times New Roman" pitchFamily="18" charset="0"/>
                <a:cs typeface="+mj-cs"/>
              </a:rPr>
              <a:t> </a:t>
            </a:r>
            <a:endParaRPr lang="ar-SA" sz="2400" b="1" dirty="0">
              <a:solidFill>
                <a:srgbClr val="002060"/>
              </a:solidFill>
              <a:latin typeface="Times New Roman" pitchFamily="18" charset="0"/>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25404"/>
          </a:xfrm>
        </p:spPr>
        <p:txBody>
          <a:bodyPr>
            <a:normAutofit fontScale="90000"/>
          </a:bodyPr>
          <a:lstStyle/>
          <a:p>
            <a:endParaRPr lang="ar-SA" dirty="0"/>
          </a:p>
        </p:txBody>
      </p:sp>
      <p:sp>
        <p:nvSpPr>
          <p:cNvPr id="3" name="عنصر نائب للمحتوى 2"/>
          <p:cNvSpPr>
            <a:spLocks noGrp="1"/>
          </p:cNvSpPr>
          <p:nvPr>
            <p:ph idx="1"/>
          </p:nvPr>
        </p:nvSpPr>
        <p:spPr>
          <a:xfrm>
            <a:off x="457200" y="357166"/>
            <a:ext cx="8472518" cy="6143668"/>
          </a:xfrm>
        </p:spPr>
        <p:txBody>
          <a:bodyPr>
            <a:normAutofit/>
          </a:bodyPr>
          <a:lstStyle/>
          <a:p>
            <a:pPr algn="l" rtl="0">
              <a:buNone/>
            </a:pPr>
            <a:r>
              <a:rPr lang="en-CA" dirty="0" smtClean="0"/>
              <a:t>      </a:t>
            </a:r>
            <a:r>
              <a:rPr lang="en-CA" sz="3300" b="1" dirty="0" smtClean="0"/>
              <a:t>On examination : </a:t>
            </a:r>
            <a:r>
              <a:rPr lang="en-CA" sz="3300" b="1" dirty="0" smtClean="0">
                <a:solidFill>
                  <a:srgbClr val="FF0000"/>
                </a:solidFill>
              </a:rPr>
              <a:t>drowsy</a:t>
            </a:r>
            <a:r>
              <a:rPr lang="en-CA" sz="3300" b="1" dirty="0" smtClean="0"/>
              <a:t>, not cooperative with the physical examination. </a:t>
            </a:r>
          </a:p>
          <a:p>
            <a:pPr algn="l" rtl="0">
              <a:buNone/>
            </a:pPr>
            <a:r>
              <a:rPr lang="en-CA" sz="3300" b="1" dirty="0" smtClean="0"/>
              <a:t>   Abdomen :flat and soft with normal bowel sounds. The patient moves all 4 limbs and plantar is bilateral flexor.</a:t>
            </a:r>
          </a:p>
          <a:p>
            <a:pPr algn="l" rtl="0">
              <a:buNone/>
            </a:pPr>
            <a:r>
              <a:rPr lang="en-CA" sz="3300" b="1" dirty="0" smtClean="0"/>
              <a:t>   Laboratory tests : elevated BUN and </a:t>
            </a:r>
            <a:r>
              <a:rPr lang="en-CA" sz="3300" b="1" dirty="0" err="1" smtClean="0"/>
              <a:t>creatinine</a:t>
            </a:r>
            <a:r>
              <a:rPr lang="en-CA" sz="3300" b="1" dirty="0" smtClean="0"/>
              <a:t> levels, and the urine analysis was positive for UTI. </a:t>
            </a:r>
          </a:p>
          <a:p>
            <a:pPr algn="l" rtl="0">
              <a:buNone/>
            </a:pPr>
            <a:r>
              <a:rPr lang="en-CA" sz="3300" b="1" dirty="0" smtClean="0"/>
              <a:t>    CT scan of the head showed cortical atrophy plus an old infarct. </a:t>
            </a:r>
            <a:endParaRPr lang="ar-SA"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5719"/>
          </a:xfrm>
        </p:spPr>
        <p:txBody>
          <a:bodyPr>
            <a:normAutofit fontScale="90000"/>
          </a:bodyPr>
          <a:lstStyle/>
          <a:p>
            <a:endParaRPr lang="ar-SA" dirty="0"/>
          </a:p>
        </p:txBody>
      </p:sp>
      <p:sp>
        <p:nvSpPr>
          <p:cNvPr id="3" name="عنصر نائب للمحتوى 2"/>
          <p:cNvSpPr>
            <a:spLocks noGrp="1"/>
          </p:cNvSpPr>
          <p:nvPr>
            <p:ph idx="1"/>
          </p:nvPr>
        </p:nvSpPr>
        <p:spPr>
          <a:xfrm>
            <a:off x="285720" y="214290"/>
            <a:ext cx="8643998" cy="6357982"/>
          </a:xfrm>
        </p:spPr>
        <p:txBody>
          <a:bodyPr>
            <a:normAutofit fontScale="85000" lnSpcReduction="20000"/>
          </a:bodyPr>
          <a:lstStyle/>
          <a:p>
            <a:pPr algn="l" rtl="0">
              <a:buNone/>
            </a:pPr>
            <a:r>
              <a:rPr lang="en-US" dirty="0" smtClean="0"/>
              <a:t>      </a:t>
            </a:r>
            <a:r>
              <a:rPr lang="x-none" b="1" smtClean="0"/>
              <a:t>Abdullah’s son reluctantly reported that his father </a:t>
            </a:r>
            <a:r>
              <a:rPr lang="en-CA" b="1" dirty="0" smtClean="0"/>
              <a:t>has current history of occasional alcohol drinking .</a:t>
            </a:r>
            <a:endParaRPr lang="en-US" b="1" dirty="0" smtClean="0"/>
          </a:p>
          <a:p>
            <a:pPr algn="l" rtl="0">
              <a:buNone/>
            </a:pPr>
            <a:r>
              <a:rPr lang="en-CA" b="1" dirty="0" smtClean="0"/>
              <a:t>      He admits that he was a heavy alcohol drinker 10 years ago. He had bouts of memory impairments and family problem secondary to his heavy drinking. He used to have tremors and craving for drinking at early morning. After searching patient’s old medical notes, you found that the patient has been admitted to ICU 10 year ago with fever, sweating, tremor, dilated eyes, disorientation, confusion and seeing small animals. </a:t>
            </a:r>
            <a:endParaRPr lang="en-US" b="1" dirty="0" smtClean="0"/>
          </a:p>
          <a:p>
            <a:pPr algn="l" rtl="0">
              <a:buNone/>
            </a:pPr>
            <a:r>
              <a:rPr lang="en-CA" b="1" dirty="0" smtClean="0"/>
              <a:t>       Moreover, the patient’s medical notes indicates that he came to ER 25 years ago complaining of runny nose, stomach cramps, dilated pupils, muscle spasms, chills despite the warm weather, elevated heart rate and blood pressure, and low grade fever. At that time, he has asked ER physician some “meds” to tide him over until he can see his regular doctor.</a:t>
            </a:r>
            <a:endParaRPr lang="en-US" b="1" dirty="0" smtClean="0"/>
          </a:p>
          <a:p>
            <a:pPr algn="l" rtl="0">
              <a:buNone/>
            </a:pPr>
            <a:endParaRPr lang="ar-SA"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53966"/>
          </a:xfrm>
        </p:spPr>
        <p:txBody>
          <a:bodyPr>
            <a:normAutofit fontScale="90000"/>
          </a:bodyPr>
          <a:lstStyle/>
          <a:p>
            <a:endParaRPr lang="ar-SA" dirty="0"/>
          </a:p>
        </p:txBody>
      </p:sp>
      <p:sp>
        <p:nvSpPr>
          <p:cNvPr id="3" name="عنصر نائب للمحتوى 2"/>
          <p:cNvSpPr>
            <a:spLocks noGrp="1"/>
          </p:cNvSpPr>
          <p:nvPr>
            <p:ph idx="1"/>
          </p:nvPr>
        </p:nvSpPr>
        <p:spPr>
          <a:xfrm>
            <a:off x="285720" y="571480"/>
            <a:ext cx="8643998" cy="6000792"/>
          </a:xfrm>
        </p:spPr>
        <p:txBody>
          <a:bodyPr>
            <a:normAutofit/>
          </a:bodyPr>
          <a:lstStyle/>
          <a:p>
            <a:pPr marL="274320" indent="-274320" algn="l" rtl="0">
              <a:buClr>
                <a:schemeClr val="accent3"/>
              </a:buClr>
              <a:buNone/>
              <a:defRPr/>
            </a:pPr>
            <a:r>
              <a:rPr lang="en-US" b="1" dirty="0" smtClean="0">
                <a:solidFill>
                  <a:srgbClr val="FF0000"/>
                </a:solidFill>
                <a:latin typeface="Arial" pitchFamily="34" charset="0"/>
                <a:cs typeface="Arial" pitchFamily="34" charset="0"/>
              </a:rPr>
              <a:t>Abuse</a:t>
            </a:r>
            <a:r>
              <a:rPr lang="en-US" b="1" dirty="0" smtClean="0">
                <a:latin typeface="Arial" pitchFamily="34" charset="0"/>
                <a:cs typeface="Arial" pitchFamily="34" charset="0"/>
              </a:rPr>
              <a:t>:</a:t>
            </a:r>
            <a:r>
              <a:rPr lang="en-US" dirty="0" smtClean="0">
                <a:latin typeface="Arial" pitchFamily="34" charset="0"/>
                <a:cs typeface="Arial" pitchFamily="34" charset="0"/>
              </a:rPr>
              <a:t> Self-administration of any substance in a culturally disapproved manner that causes adverse consequences.</a:t>
            </a:r>
          </a:p>
          <a:p>
            <a:pPr marL="274320" indent="-274320" algn="l" rtl="0">
              <a:buClr>
                <a:schemeClr val="accent3"/>
              </a:buClr>
              <a:buNone/>
              <a:defRPr/>
            </a:pPr>
            <a:r>
              <a:rPr lang="en-US" b="1" dirty="0" smtClean="0">
                <a:solidFill>
                  <a:srgbClr val="FF0000"/>
                </a:solidFill>
                <a:latin typeface="Arial" pitchFamily="34" charset="0"/>
                <a:cs typeface="Arial" pitchFamily="34" charset="0"/>
              </a:rPr>
              <a:t>Dependence</a:t>
            </a:r>
            <a:r>
              <a:rPr lang="en-US" b="1" dirty="0" smtClean="0">
                <a:latin typeface="Arial" pitchFamily="34" charset="0"/>
                <a:cs typeface="Arial" pitchFamily="34" charset="0"/>
              </a:rPr>
              <a:t>:</a:t>
            </a:r>
            <a:r>
              <a:rPr lang="en-US" dirty="0" smtClean="0">
                <a:latin typeface="Arial" pitchFamily="34" charset="0"/>
                <a:cs typeface="Arial" pitchFamily="34" charset="0"/>
              </a:rPr>
              <a:t> The physiological state of </a:t>
            </a:r>
            <a:r>
              <a:rPr lang="en-US" dirty="0" err="1" smtClean="0">
                <a:latin typeface="Arial" pitchFamily="34" charset="0"/>
                <a:cs typeface="Arial" pitchFamily="34" charset="0"/>
              </a:rPr>
              <a:t>neuroadaptation</a:t>
            </a:r>
            <a:r>
              <a:rPr lang="en-US" dirty="0" smtClean="0">
                <a:latin typeface="Arial" pitchFamily="34" charset="0"/>
                <a:cs typeface="Arial" pitchFamily="34" charset="0"/>
              </a:rPr>
              <a:t> produced by repeated administration of a drug, necessitating continued administration to prevent the appearance of the withdrawal state.</a:t>
            </a:r>
          </a:p>
          <a:p>
            <a:pPr marL="274320" indent="-274320" algn="l" rtl="0">
              <a:buClr>
                <a:schemeClr val="accent3"/>
              </a:buClr>
              <a:buNone/>
              <a:defRPr/>
            </a:pPr>
            <a:r>
              <a:rPr lang="en-US" b="1" dirty="0" smtClean="0">
                <a:solidFill>
                  <a:srgbClr val="FF0000"/>
                </a:solidFill>
                <a:latin typeface="Arial" pitchFamily="34" charset="0"/>
                <a:cs typeface="Arial" pitchFamily="34" charset="0"/>
              </a:rPr>
              <a:t>Addiction</a:t>
            </a:r>
            <a:r>
              <a:rPr lang="en-US" b="1" dirty="0" smtClean="0">
                <a:latin typeface="Arial" pitchFamily="34" charset="0"/>
                <a:cs typeface="Arial" pitchFamily="34" charset="0"/>
              </a:rPr>
              <a:t>:</a:t>
            </a:r>
            <a:r>
              <a:rPr lang="en-US" dirty="0" smtClean="0">
                <a:latin typeface="Arial" pitchFamily="34" charset="0"/>
                <a:cs typeface="Arial" pitchFamily="34" charset="0"/>
              </a:rPr>
              <a:t> A nonscientific term that implies dependence.</a:t>
            </a:r>
            <a:endParaRPr lang="en-CA" dirty="0" smtClean="0">
              <a:latin typeface="Arial" pitchFamily="34" charset="0"/>
              <a:cs typeface="Arial" pitchFamily="34" charset="0"/>
            </a:endParaRPr>
          </a:p>
          <a:p>
            <a:pPr algn="l" rtl="0">
              <a:buNone/>
            </a:pPr>
            <a:endParaRPr lang="ar-S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25404"/>
          </a:xfrm>
        </p:spPr>
        <p:txBody>
          <a:bodyPr>
            <a:normAutofit fontScale="90000"/>
          </a:bodyPr>
          <a:lstStyle/>
          <a:p>
            <a:endParaRPr lang="ar-SA" dirty="0"/>
          </a:p>
        </p:txBody>
      </p:sp>
      <p:sp>
        <p:nvSpPr>
          <p:cNvPr id="3" name="عنصر نائب للمحتوى 2"/>
          <p:cNvSpPr>
            <a:spLocks noGrp="1"/>
          </p:cNvSpPr>
          <p:nvPr>
            <p:ph idx="1"/>
          </p:nvPr>
        </p:nvSpPr>
        <p:spPr>
          <a:xfrm>
            <a:off x="457200" y="571480"/>
            <a:ext cx="8472518" cy="5929354"/>
          </a:xfrm>
        </p:spPr>
        <p:txBody>
          <a:bodyPr>
            <a:normAutofit/>
          </a:bodyPr>
          <a:lstStyle/>
          <a:p>
            <a:pPr marL="274320" indent="-274320" algn="l" rtl="0">
              <a:buClr>
                <a:schemeClr val="accent3"/>
              </a:buClr>
              <a:buNone/>
              <a:defRPr/>
            </a:pPr>
            <a:r>
              <a:rPr lang="en-US" b="1" dirty="0" smtClean="0">
                <a:solidFill>
                  <a:srgbClr val="0070C0"/>
                </a:solidFill>
              </a:rPr>
              <a:t>Intoxication</a:t>
            </a:r>
            <a:r>
              <a:rPr lang="en-US" b="1" dirty="0" smtClean="0"/>
              <a:t>:</a:t>
            </a:r>
            <a:r>
              <a:rPr lang="en-US" dirty="0" smtClean="0"/>
              <a:t> </a:t>
            </a:r>
            <a:r>
              <a:rPr lang="en-US" sz="4000" b="1" dirty="0" smtClean="0">
                <a:latin typeface="Angsana New" pitchFamily="18" charset="-34"/>
                <a:cs typeface="Angsana New" pitchFamily="18" charset="-34"/>
              </a:rPr>
              <a:t>The transient effects (physical and psychological) due to recent substance ingestion, which disappear when the substance is eliminated</a:t>
            </a:r>
            <a:r>
              <a:rPr lang="en-US" sz="4000" dirty="0" smtClean="0">
                <a:latin typeface="Angsana New" pitchFamily="18" charset="-34"/>
                <a:cs typeface="Angsana New" pitchFamily="18" charset="-34"/>
              </a:rPr>
              <a:t>.</a:t>
            </a:r>
            <a:endParaRPr lang="en-CA" dirty="0" smtClean="0">
              <a:latin typeface="Angsana New" pitchFamily="18" charset="-34"/>
              <a:cs typeface="Angsana New" pitchFamily="18" charset="-34"/>
            </a:endParaRPr>
          </a:p>
          <a:p>
            <a:pPr marL="274320" indent="-274320" algn="l" rtl="0">
              <a:buClr>
                <a:schemeClr val="accent3"/>
              </a:buClr>
              <a:buNone/>
              <a:defRPr/>
            </a:pPr>
            <a:r>
              <a:rPr lang="en-US" b="1" dirty="0" smtClean="0">
                <a:solidFill>
                  <a:srgbClr val="0070C0"/>
                </a:solidFill>
              </a:rPr>
              <a:t>Withdrawal</a:t>
            </a:r>
            <a:r>
              <a:rPr lang="en-US" b="1" dirty="0" smtClean="0"/>
              <a:t>:</a:t>
            </a:r>
            <a:r>
              <a:rPr lang="en-US" dirty="0" smtClean="0"/>
              <a:t> </a:t>
            </a:r>
            <a:r>
              <a:rPr lang="en-US" sz="4000" b="1" dirty="0" smtClean="0">
                <a:latin typeface="Angsana New" pitchFamily="18" charset="-34"/>
                <a:cs typeface="Angsana New" pitchFamily="18" charset="-34"/>
              </a:rPr>
              <a:t>A group of symptoms and signs occurring when a drug is withdrawn or reduced in amount.</a:t>
            </a:r>
            <a:endParaRPr lang="en-CA" sz="4000" b="1" dirty="0" smtClean="0">
              <a:latin typeface="Angsana New" pitchFamily="18" charset="-34"/>
              <a:cs typeface="Angsana New" pitchFamily="18" charset="-34"/>
            </a:endParaRPr>
          </a:p>
          <a:p>
            <a:pPr marL="274320" indent="-274320" algn="l" rtl="0">
              <a:buClr>
                <a:schemeClr val="accent3"/>
              </a:buClr>
              <a:buNone/>
              <a:defRPr/>
            </a:pPr>
            <a:r>
              <a:rPr lang="en-US" b="1" dirty="0" smtClean="0">
                <a:solidFill>
                  <a:srgbClr val="0070C0"/>
                </a:solidFill>
              </a:rPr>
              <a:t>Tolerance</a:t>
            </a:r>
            <a:r>
              <a:rPr lang="en-US" b="1" dirty="0" smtClean="0"/>
              <a:t>:</a:t>
            </a:r>
            <a:r>
              <a:rPr lang="en-US" dirty="0" smtClean="0"/>
              <a:t> </a:t>
            </a:r>
            <a:r>
              <a:rPr lang="en-US" sz="4000" b="1" dirty="0" smtClean="0">
                <a:latin typeface="Angsana New" pitchFamily="18" charset="-34"/>
                <a:cs typeface="Angsana New" pitchFamily="18" charset="-34"/>
              </a:rPr>
              <a:t>The state in which the same amount of a drug produces a decreased effect, so that increasingly larger doses must be administered to obtain the effects observed with the original use.</a:t>
            </a:r>
            <a:endParaRPr lang="en-CA" sz="4000" b="1" dirty="0" smtClean="0">
              <a:latin typeface="Angsana New" pitchFamily="18" charset="-34"/>
              <a:cs typeface="Angsana New" pitchFamily="18" charset="-34"/>
            </a:endParaRPr>
          </a:p>
          <a:p>
            <a:pPr algn="l" rtl="0">
              <a:buNone/>
            </a:pPr>
            <a:endParaRPr lang="ar-S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CA" smtClean="0">
                <a:latin typeface="Arial" pitchFamily="34" charset="0"/>
                <a:cs typeface="Arial" pitchFamily="34" charset="0"/>
              </a:rPr>
              <a:t>Risk factors of Alcohol abuse</a:t>
            </a:r>
          </a:p>
        </p:txBody>
      </p:sp>
      <p:sp>
        <p:nvSpPr>
          <p:cNvPr id="27651" name="Content Placeholder 2"/>
          <p:cNvSpPr>
            <a:spLocks noGrp="1"/>
          </p:cNvSpPr>
          <p:nvPr>
            <p:ph idx="1"/>
          </p:nvPr>
        </p:nvSpPr>
        <p:spPr>
          <a:xfrm>
            <a:off x="457200" y="1600200"/>
            <a:ext cx="8229600" cy="4900634"/>
          </a:xfrm>
        </p:spPr>
        <p:txBody>
          <a:bodyPr>
            <a:normAutofit/>
          </a:bodyPr>
          <a:lstStyle/>
          <a:p>
            <a:pPr algn="l" rtl="0">
              <a:buNone/>
            </a:pPr>
            <a:r>
              <a:rPr lang="en-US" sz="2800" b="1" dirty="0" smtClean="0">
                <a:solidFill>
                  <a:srgbClr val="FF0000"/>
                </a:solidFill>
                <a:latin typeface="Aparajita" pitchFamily="34" charset="0"/>
                <a:cs typeface="Aparajita" pitchFamily="34" charset="0"/>
              </a:rPr>
              <a:t>Vulnerable personality</a:t>
            </a:r>
            <a:r>
              <a:rPr lang="en-US" sz="2800" b="1" dirty="0" smtClean="0">
                <a:latin typeface="Aparajita" pitchFamily="34" charset="0"/>
                <a:cs typeface="Aparajita" pitchFamily="34" charset="0"/>
              </a:rPr>
              <a:t>:</a:t>
            </a:r>
            <a:r>
              <a:rPr lang="en-US" sz="2800" dirty="0" smtClean="0">
                <a:latin typeface="Aparajita" pitchFamily="34" charset="0"/>
                <a:cs typeface="Aparajita" pitchFamily="34" charset="0"/>
              </a:rPr>
              <a:t> </a:t>
            </a:r>
            <a:r>
              <a:rPr lang="en-US" sz="2800" b="1" dirty="0" smtClean="0">
                <a:latin typeface="Aparajita" pitchFamily="34" charset="0"/>
                <a:cs typeface="Aparajita" pitchFamily="34" charset="0"/>
              </a:rPr>
              <a:t>impulsive, less conforming, isolated or avoidant persons.</a:t>
            </a:r>
            <a:endParaRPr lang="en-CA" sz="2800" b="1" dirty="0" smtClean="0">
              <a:latin typeface="Aparajita" pitchFamily="34" charset="0"/>
              <a:cs typeface="Aparajita" pitchFamily="34" charset="0"/>
            </a:endParaRPr>
          </a:p>
          <a:p>
            <a:pPr algn="l" rtl="0">
              <a:buNone/>
            </a:pPr>
            <a:r>
              <a:rPr lang="en-US" sz="2800" b="1" dirty="0" smtClean="0">
                <a:solidFill>
                  <a:srgbClr val="FF0000"/>
                </a:solidFill>
                <a:latin typeface="Aparajita" pitchFamily="34" charset="0"/>
                <a:cs typeface="Aparajita" pitchFamily="34" charset="0"/>
              </a:rPr>
              <a:t>Vulnerable occupation</a:t>
            </a:r>
            <a:r>
              <a:rPr lang="en-US" sz="2800" b="1" dirty="0" smtClean="0">
                <a:latin typeface="Aparajita" pitchFamily="34" charset="0"/>
                <a:cs typeface="Aparajita" pitchFamily="34" charset="0"/>
              </a:rPr>
              <a:t>:</a:t>
            </a:r>
            <a:r>
              <a:rPr lang="en-US" sz="2800" dirty="0" smtClean="0">
                <a:latin typeface="Aparajita" pitchFamily="34" charset="0"/>
                <a:cs typeface="Aparajita" pitchFamily="34" charset="0"/>
              </a:rPr>
              <a:t> </a:t>
            </a:r>
            <a:r>
              <a:rPr lang="en-US" sz="2800" b="1" dirty="0" smtClean="0">
                <a:latin typeface="Aparajita" pitchFamily="34" charset="0"/>
                <a:cs typeface="Aparajita" pitchFamily="34" charset="0"/>
              </a:rPr>
              <a:t>senior businessmen, journalists, doctors.</a:t>
            </a:r>
            <a:endParaRPr lang="en-CA" sz="2800" b="1" dirty="0" smtClean="0">
              <a:latin typeface="Aparajita" pitchFamily="34" charset="0"/>
              <a:cs typeface="Aparajita" pitchFamily="34" charset="0"/>
            </a:endParaRPr>
          </a:p>
          <a:p>
            <a:pPr algn="l" rtl="0">
              <a:buNone/>
            </a:pPr>
            <a:r>
              <a:rPr lang="en-US" sz="2800" b="1" dirty="0" smtClean="0">
                <a:solidFill>
                  <a:srgbClr val="FF0000"/>
                </a:solidFill>
                <a:latin typeface="Aparajita" pitchFamily="34" charset="0"/>
                <a:cs typeface="Aparajita" pitchFamily="34" charset="0"/>
              </a:rPr>
              <a:t>Psychosocial stresses</a:t>
            </a:r>
            <a:r>
              <a:rPr lang="en-US" sz="2800" b="1" dirty="0" smtClean="0">
                <a:latin typeface="Aparajita" pitchFamily="34" charset="0"/>
                <a:cs typeface="Aparajita" pitchFamily="34" charset="0"/>
              </a:rPr>
              <a:t>:</a:t>
            </a:r>
            <a:r>
              <a:rPr lang="en-US" sz="2800" dirty="0" smtClean="0">
                <a:latin typeface="Aparajita" pitchFamily="34" charset="0"/>
                <a:cs typeface="Aparajita" pitchFamily="34" charset="0"/>
              </a:rPr>
              <a:t> </a:t>
            </a:r>
            <a:r>
              <a:rPr lang="en-US" sz="2800" b="1" dirty="0" smtClean="0">
                <a:latin typeface="Aparajita" pitchFamily="34" charset="0"/>
                <a:cs typeface="Aparajita" pitchFamily="34" charset="0"/>
              </a:rPr>
              <a:t>social isolation, financial, occupational or academic difficulties, and marital conflicts.</a:t>
            </a:r>
            <a:endParaRPr lang="en-CA" sz="2800" b="1" dirty="0" smtClean="0">
              <a:latin typeface="Aparajita" pitchFamily="34" charset="0"/>
              <a:cs typeface="Aparajita" pitchFamily="34" charset="0"/>
            </a:endParaRPr>
          </a:p>
          <a:p>
            <a:pPr algn="l" rtl="0">
              <a:buNone/>
            </a:pPr>
            <a:endParaRPr lang="en-US" sz="2800" b="1" dirty="0" smtClean="0">
              <a:latin typeface="Aparajita" pitchFamily="34" charset="0"/>
              <a:cs typeface="Aparajita" pitchFamily="34" charset="0"/>
            </a:endParaRPr>
          </a:p>
          <a:p>
            <a:pPr algn="l" rtl="0">
              <a:buNone/>
            </a:pPr>
            <a:r>
              <a:rPr lang="en-US" sz="2800" b="1" dirty="0" smtClean="0">
                <a:solidFill>
                  <a:srgbClr val="FF0000"/>
                </a:solidFill>
                <a:latin typeface="Aparajita" pitchFamily="34" charset="0"/>
                <a:cs typeface="Aparajita" pitchFamily="34" charset="0"/>
              </a:rPr>
              <a:t>Psychiatric problems</a:t>
            </a:r>
            <a:r>
              <a:rPr lang="en-US" sz="2800" b="1" dirty="0" smtClean="0">
                <a:latin typeface="Aparajita" pitchFamily="34" charset="0"/>
                <a:cs typeface="Aparajita" pitchFamily="34" charset="0"/>
              </a:rPr>
              <a:t>:</a:t>
            </a:r>
            <a:r>
              <a:rPr lang="en-US" sz="2800" dirty="0" smtClean="0">
                <a:latin typeface="Aparajita" pitchFamily="34" charset="0"/>
                <a:cs typeface="Aparajita" pitchFamily="34" charset="0"/>
              </a:rPr>
              <a:t> </a:t>
            </a:r>
            <a:r>
              <a:rPr lang="en-US" sz="2800" b="1" dirty="0" smtClean="0">
                <a:latin typeface="Aparajita" pitchFamily="34" charset="0"/>
                <a:cs typeface="Aparajita" pitchFamily="34" charset="0"/>
              </a:rPr>
              <a:t>anxiety, chronic insomnia depression</a:t>
            </a:r>
            <a:r>
              <a:rPr lang="en-US" dirty="0" smtClean="0">
                <a:latin typeface="Aparajita" pitchFamily="34" charset="0"/>
                <a:cs typeface="Aparajita" pitchFamily="34" charset="0"/>
              </a:rPr>
              <a:t>.</a:t>
            </a:r>
            <a:endParaRPr lang="en-CA" dirty="0" smtClean="0">
              <a:latin typeface="Aparajita" pitchFamily="34" charset="0"/>
              <a:cs typeface="Aparajita" pitchFamily="34" charset="0"/>
            </a:endParaRPr>
          </a:p>
          <a:p>
            <a:endParaRPr lang="en-CA"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Alcohol Withdrawal</a:t>
            </a:r>
            <a:endParaRPr lang="ar-SA" b="1" dirty="0"/>
          </a:p>
        </p:txBody>
      </p:sp>
      <p:sp>
        <p:nvSpPr>
          <p:cNvPr id="3" name="عنصر نائب للنص 2"/>
          <p:cNvSpPr>
            <a:spLocks noGrp="1"/>
          </p:cNvSpPr>
          <p:nvPr>
            <p:ph type="body" idx="1"/>
          </p:nvPr>
        </p:nvSpPr>
        <p:spPr>
          <a:xfrm>
            <a:off x="357158" y="1357298"/>
            <a:ext cx="4040188" cy="639762"/>
          </a:xfrm>
        </p:spPr>
        <p:txBody>
          <a:bodyPr>
            <a:normAutofit fontScale="55000" lnSpcReduction="20000"/>
          </a:bodyPr>
          <a:lstStyle/>
          <a:p>
            <a:endParaRPr lang="en-US" u="sng" dirty="0" smtClean="0">
              <a:latin typeface="Arial" pitchFamily="34" charset="0"/>
              <a:cs typeface="Arial" pitchFamily="34" charset="0"/>
            </a:endParaRPr>
          </a:p>
          <a:p>
            <a:pPr algn="ctr"/>
            <a:r>
              <a:rPr lang="en-US" sz="4400" i="1" dirty="0" smtClean="0">
                <a:latin typeface="Arial" pitchFamily="34" charset="0"/>
                <a:cs typeface="Arial" pitchFamily="34" charset="0"/>
              </a:rPr>
              <a:t>Stages</a:t>
            </a:r>
            <a:endParaRPr lang="ar-SA" i="1" dirty="0"/>
          </a:p>
        </p:txBody>
      </p:sp>
      <p:sp>
        <p:nvSpPr>
          <p:cNvPr id="4" name="عنصر نائب للمحتوى 3"/>
          <p:cNvSpPr>
            <a:spLocks noGrp="1"/>
          </p:cNvSpPr>
          <p:nvPr>
            <p:ph sz="half" idx="2"/>
          </p:nvPr>
        </p:nvSpPr>
        <p:spPr/>
        <p:txBody>
          <a:bodyPr>
            <a:normAutofit lnSpcReduction="10000"/>
          </a:bodyPr>
          <a:lstStyle/>
          <a:p>
            <a:pPr algn="l" rtl="0">
              <a:lnSpc>
                <a:spcPct val="90000"/>
              </a:lnSpc>
              <a:buClr>
                <a:schemeClr val="tx1"/>
              </a:buClr>
              <a:buSzTx/>
            </a:pPr>
            <a:r>
              <a:rPr lang="en-US" dirty="0" smtClean="0">
                <a:latin typeface="Arial" pitchFamily="34" charset="0"/>
                <a:cs typeface="Arial" pitchFamily="34" charset="0"/>
              </a:rPr>
              <a:t>I (24 – 48 hours):</a:t>
            </a:r>
          </a:p>
          <a:p>
            <a:pPr algn="l" rtl="0">
              <a:lnSpc>
                <a:spcPct val="125000"/>
              </a:lnSpc>
              <a:buClr>
                <a:schemeClr val="tx1"/>
              </a:buClr>
              <a:buSzTx/>
            </a:pPr>
            <a:endParaRPr lang="en-US" dirty="0" smtClean="0">
              <a:latin typeface="Arial" pitchFamily="34" charset="0"/>
              <a:cs typeface="Arial" pitchFamily="34" charset="0"/>
            </a:endParaRPr>
          </a:p>
          <a:p>
            <a:pPr algn="l" rtl="0">
              <a:lnSpc>
                <a:spcPct val="125000"/>
              </a:lnSpc>
              <a:buClr>
                <a:schemeClr val="tx1"/>
              </a:buClr>
              <a:buSzTx/>
            </a:pPr>
            <a:endParaRPr lang="en-US" dirty="0" smtClean="0">
              <a:latin typeface="Arial" pitchFamily="34" charset="0"/>
              <a:cs typeface="Arial" pitchFamily="34" charset="0"/>
            </a:endParaRPr>
          </a:p>
          <a:p>
            <a:pPr algn="l" rtl="0">
              <a:lnSpc>
                <a:spcPct val="125000"/>
              </a:lnSpc>
              <a:buClr>
                <a:schemeClr val="tx1"/>
              </a:buClr>
              <a:buSzTx/>
            </a:pPr>
            <a:r>
              <a:rPr lang="en-US" dirty="0" smtClean="0">
                <a:latin typeface="Arial" pitchFamily="34" charset="0"/>
                <a:cs typeface="Arial" pitchFamily="34" charset="0"/>
              </a:rPr>
              <a:t>II (48 – 72 hours):</a:t>
            </a:r>
          </a:p>
          <a:p>
            <a:pPr lvl="1" algn="l" rtl="0">
              <a:lnSpc>
                <a:spcPct val="125000"/>
              </a:lnSpc>
              <a:buClr>
                <a:schemeClr val="tx1"/>
              </a:buClr>
              <a:buFont typeface="Wingdings" pitchFamily="2" charset="2"/>
              <a:buChar char="l"/>
            </a:pPr>
            <a:endParaRPr lang="en-US" dirty="0" smtClean="0">
              <a:latin typeface="Arial" pitchFamily="34" charset="0"/>
              <a:cs typeface="Arial" pitchFamily="34" charset="0"/>
            </a:endParaRPr>
          </a:p>
          <a:p>
            <a:pPr algn="l" rtl="0">
              <a:lnSpc>
                <a:spcPct val="125000"/>
              </a:lnSpc>
              <a:buClr>
                <a:schemeClr val="tx1"/>
              </a:buClr>
              <a:buSzTx/>
            </a:pPr>
            <a:r>
              <a:rPr lang="en-US" dirty="0" smtClean="0">
                <a:latin typeface="Arial" pitchFamily="34" charset="0"/>
                <a:cs typeface="Arial" pitchFamily="34" charset="0"/>
              </a:rPr>
              <a:t>III (72 – 105 hours):</a:t>
            </a:r>
          </a:p>
          <a:p>
            <a:pPr algn="l" rtl="0">
              <a:lnSpc>
                <a:spcPct val="125000"/>
              </a:lnSpc>
              <a:buClr>
                <a:schemeClr val="tx1"/>
              </a:buClr>
              <a:buSzTx/>
            </a:pPr>
            <a:endParaRPr lang="en-US" dirty="0" smtClean="0">
              <a:latin typeface="Arial" pitchFamily="34" charset="0"/>
              <a:cs typeface="Arial" pitchFamily="34" charset="0"/>
            </a:endParaRPr>
          </a:p>
          <a:p>
            <a:pPr algn="l" rtl="0">
              <a:lnSpc>
                <a:spcPct val="125000"/>
              </a:lnSpc>
              <a:buClr>
                <a:schemeClr val="tx1"/>
              </a:buClr>
              <a:buSzTx/>
            </a:pPr>
            <a:r>
              <a:rPr lang="en-US" dirty="0" smtClean="0">
                <a:latin typeface="Arial" pitchFamily="34" charset="0"/>
                <a:cs typeface="Arial" pitchFamily="34" charset="0"/>
              </a:rPr>
              <a:t>IV (&gt; 7 days):</a:t>
            </a:r>
          </a:p>
          <a:p>
            <a:pPr algn="l" rtl="0">
              <a:buNone/>
            </a:pPr>
            <a:endParaRPr lang="ar-SA" dirty="0"/>
          </a:p>
        </p:txBody>
      </p:sp>
      <p:sp>
        <p:nvSpPr>
          <p:cNvPr id="5" name="عنصر نائب للنص 4"/>
          <p:cNvSpPr>
            <a:spLocks noGrp="1"/>
          </p:cNvSpPr>
          <p:nvPr>
            <p:ph type="body" sz="quarter" idx="3"/>
          </p:nvPr>
        </p:nvSpPr>
        <p:spPr>
          <a:xfrm>
            <a:off x="4643438" y="1285860"/>
            <a:ext cx="4041775" cy="746139"/>
          </a:xfrm>
        </p:spPr>
        <p:txBody>
          <a:bodyPr/>
          <a:lstStyle/>
          <a:p>
            <a:pPr algn="ctr"/>
            <a:r>
              <a:rPr lang="en-US" i="1" dirty="0" smtClean="0">
                <a:latin typeface="Arial" pitchFamily="34" charset="0"/>
                <a:cs typeface="Arial" pitchFamily="34" charset="0"/>
              </a:rPr>
              <a:t>Symptoms</a:t>
            </a:r>
            <a:endParaRPr lang="ar-SA" i="1" dirty="0"/>
          </a:p>
        </p:txBody>
      </p:sp>
      <p:sp>
        <p:nvSpPr>
          <p:cNvPr id="6" name="عنصر نائب للمحتوى 5"/>
          <p:cNvSpPr>
            <a:spLocks noGrp="1"/>
          </p:cNvSpPr>
          <p:nvPr>
            <p:ph sz="quarter" idx="4"/>
          </p:nvPr>
        </p:nvSpPr>
        <p:spPr/>
        <p:txBody>
          <a:bodyPr>
            <a:normAutofit lnSpcReduction="10000"/>
          </a:bodyPr>
          <a:lstStyle/>
          <a:p>
            <a:pPr algn="l" rtl="0">
              <a:lnSpc>
                <a:spcPct val="90000"/>
              </a:lnSpc>
              <a:buClr>
                <a:schemeClr val="tx1"/>
              </a:buClr>
              <a:buFont typeface="Wingdings" pitchFamily="2" charset="2"/>
              <a:buChar char="Ø"/>
            </a:pPr>
            <a:r>
              <a:rPr lang="en-US" dirty="0" smtClean="0">
                <a:latin typeface="Arial" pitchFamily="34" charset="0"/>
                <a:cs typeface="Arial" pitchFamily="34" charset="0"/>
              </a:rPr>
              <a:t>Peak severity at 36 hours</a:t>
            </a:r>
          </a:p>
          <a:p>
            <a:pPr algn="l" rtl="0">
              <a:lnSpc>
                <a:spcPct val="90000"/>
              </a:lnSpc>
              <a:buClr>
                <a:schemeClr val="tx1"/>
              </a:buClr>
              <a:buFont typeface="Wingdings" pitchFamily="2" charset="2"/>
              <a:buNone/>
            </a:pPr>
            <a:r>
              <a:rPr lang="en-US" dirty="0" smtClean="0">
                <a:latin typeface="Arial" pitchFamily="34" charset="0"/>
                <a:cs typeface="Arial" pitchFamily="34" charset="0"/>
              </a:rPr>
              <a:t>	</a:t>
            </a:r>
          </a:p>
          <a:p>
            <a:pPr algn="l" rtl="0">
              <a:lnSpc>
                <a:spcPct val="90000"/>
              </a:lnSpc>
              <a:buClr>
                <a:schemeClr val="tx1"/>
              </a:buClr>
              <a:buFont typeface="Wingdings" pitchFamily="2" charset="2"/>
              <a:buNone/>
            </a:pPr>
            <a:r>
              <a:rPr lang="en-US" dirty="0" smtClean="0">
                <a:latin typeface="Arial" pitchFamily="34" charset="0"/>
                <a:cs typeface="Arial" pitchFamily="34" charset="0"/>
              </a:rPr>
              <a:t>	Most cases self-limited</a:t>
            </a:r>
          </a:p>
          <a:p>
            <a:pPr algn="l" rtl="0">
              <a:lnSpc>
                <a:spcPct val="90000"/>
              </a:lnSpc>
              <a:buClr>
                <a:schemeClr val="tx1"/>
              </a:buClr>
              <a:buFont typeface="Wingdings" pitchFamily="2" charset="2"/>
              <a:buNone/>
            </a:pPr>
            <a:endParaRPr lang="en-US" dirty="0" smtClean="0">
              <a:latin typeface="Arial" pitchFamily="34" charset="0"/>
              <a:cs typeface="Arial" pitchFamily="34" charset="0"/>
              <a:sym typeface="Symbol" pitchFamily="18" charset="2"/>
            </a:endParaRPr>
          </a:p>
          <a:p>
            <a:pPr algn="l" rtl="0">
              <a:lnSpc>
                <a:spcPct val="150000"/>
              </a:lnSpc>
              <a:buClr>
                <a:schemeClr val="tx1"/>
              </a:buClr>
              <a:buFont typeface="Wingdings" pitchFamily="2" charset="2"/>
              <a:buChar char="Ø"/>
            </a:pPr>
            <a:r>
              <a:rPr lang="en-US" dirty="0" smtClean="0">
                <a:latin typeface="Arial" pitchFamily="34" charset="0"/>
                <a:cs typeface="Arial" pitchFamily="34" charset="0"/>
                <a:sym typeface="Symbol" pitchFamily="18" charset="2"/>
              </a:rPr>
              <a:t> </a:t>
            </a:r>
            <a:r>
              <a:rPr lang="en-US" dirty="0" smtClean="0">
                <a:latin typeface="Arial" pitchFamily="34" charset="0"/>
                <a:cs typeface="Arial" pitchFamily="34" charset="0"/>
              </a:rPr>
              <a:t>Stage I symptoms</a:t>
            </a:r>
          </a:p>
          <a:p>
            <a:pPr algn="l" rtl="0">
              <a:lnSpc>
                <a:spcPct val="90000"/>
              </a:lnSpc>
              <a:buClr>
                <a:schemeClr val="tx1"/>
              </a:buClr>
              <a:buFont typeface="Symbol" pitchFamily="18" charset="2"/>
              <a:buChar char="­"/>
            </a:pPr>
            <a:endParaRPr lang="en-US" dirty="0" smtClean="0">
              <a:latin typeface="Arial" pitchFamily="34" charset="0"/>
              <a:cs typeface="Arial" pitchFamily="34" charset="0"/>
            </a:endParaRPr>
          </a:p>
          <a:p>
            <a:pPr algn="l" rtl="0">
              <a:lnSpc>
                <a:spcPct val="125000"/>
              </a:lnSpc>
              <a:buClr>
                <a:schemeClr val="tx1"/>
              </a:buClr>
              <a:buFont typeface="Wingdings" pitchFamily="2" charset="2"/>
              <a:buChar char="Ø"/>
            </a:pPr>
            <a:r>
              <a:rPr lang="en-US" dirty="0" smtClean="0">
                <a:latin typeface="Arial" pitchFamily="34" charset="0"/>
                <a:cs typeface="Arial" pitchFamily="34" charset="0"/>
              </a:rPr>
              <a:t>“Delirium Tremens”</a:t>
            </a:r>
          </a:p>
          <a:p>
            <a:pPr algn="l" rtl="0">
              <a:lnSpc>
                <a:spcPct val="90000"/>
              </a:lnSpc>
              <a:buClr>
                <a:schemeClr val="tx1"/>
              </a:buClr>
              <a:buFont typeface="Wingdings" pitchFamily="2" charset="2"/>
              <a:buChar char="Ø"/>
            </a:pPr>
            <a:endParaRPr lang="en-US" dirty="0" smtClean="0">
              <a:latin typeface="Arial" pitchFamily="34" charset="0"/>
              <a:cs typeface="Arial" pitchFamily="34" charset="0"/>
            </a:endParaRPr>
          </a:p>
          <a:p>
            <a:pPr algn="l" rtl="0">
              <a:lnSpc>
                <a:spcPct val="125000"/>
              </a:lnSpc>
              <a:buClr>
                <a:schemeClr val="tx1"/>
              </a:buClr>
              <a:buFont typeface="Wingdings" pitchFamily="2" charset="2"/>
              <a:buChar char="Ø"/>
            </a:pPr>
            <a:r>
              <a:rPr lang="en-US" dirty="0" smtClean="0">
                <a:latin typeface="Arial" pitchFamily="34" charset="0"/>
                <a:cs typeface="Arial" pitchFamily="34" charset="0"/>
              </a:rPr>
              <a:t>Protracted withdrawal</a:t>
            </a:r>
          </a:p>
          <a:p>
            <a:pPr algn="l" rtl="0">
              <a:buNone/>
            </a:pPr>
            <a:endParaRPr lang="ar-S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333375"/>
            <a:ext cx="8229600" cy="779463"/>
          </a:xfrm>
        </p:spPr>
        <p:txBody>
          <a:bodyPr>
            <a:normAutofit/>
          </a:bodyPr>
          <a:lstStyle/>
          <a:p>
            <a:pPr eaLnBrk="1" fontAlgn="auto" hangingPunct="1">
              <a:spcAft>
                <a:spcPts val="0"/>
              </a:spcAft>
              <a:defRPr/>
            </a:pPr>
            <a:r>
              <a:rPr lang="en-CA" smtClean="0">
                <a:latin typeface="Arial" pitchFamily="34" charset="0"/>
                <a:cs typeface="Arial" pitchFamily="34" charset="0"/>
              </a:rPr>
              <a:t>Alcohol withdrawal</a:t>
            </a:r>
          </a:p>
        </p:txBody>
      </p:sp>
      <p:sp>
        <p:nvSpPr>
          <p:cNvPr id="3" name="Content Placeholder 2"/>
          <p:cNvSpPr>
            <a:spLocks noGrp="1"/>
          </p:cNvSpPr>
          <p:nvPr>
            <p:ph idx="1"/>
          </p:nvPr>
        </p:nvSpPr>
        <p:spPr>
          <a:xfrm>
            <a:off x="457200" y="1196975"/>
            <a:ext cx="8229600" cy="4695825"/>
          </a:xfrm>
        </p:spPr>
        <p:txBody>
          <a:bodyPr>
            <a:normAutofit fontScale="92500" lnSpcReduction="20000"/>
          </a:bodyPr>
          <a:lstStyle/>
          <a:p>
            <a:pPr marL="609600" indent="-609600" algn="l" rtl="0" eaLnBrk="1" fontAlgn="auto" hangingPunct="1">
              <a:spcAft>
                <a:spcPts val="0"/>
              </a:spcAft>
              <a:buClr>
                <a:schemeClr val="tx1"/>
              </a:buClr>
              <a:buSzTx/>
              <a:buNone/>
              <a:defRPr/>
            </a:pPr>
            <a:r>
              <a:rPr lang="en-US" sz="2800" dirty="0" smtClean="0">
                <a:latin typeface="Bookman Old Style" pitchFamily="18" charset="0"/>
                <a:cs typeface="+mj-cs"/>
              </a:rPr>
              <a:t>85% mild-to-moderate</a:t>
            </a:r>
          </a:p>
          <a:p>
            <a:pPr marL="609600" indent="-609600" algn="l" rtl="0" eaLnBrk="1" fontAlgn="auto" hangingPunct="1">
              <a:spcAft>
                <a:spcPts val="0"/>
              </a:spcAft>
              <a:buClr>
                <a:schemeClr val="tx1"/>
              </a:buClr>
              <a:buSzTx/>
              <a:buNone/>
              <a:defRPr/>
            </a:pPr>
            <a:r>
              <a:rPr lang="en-US" sz="2800" dirty="0" smtClean="0">
                <a:latin typeface="Bookman Old Style" pitchFamily="18" charset="0"/>
                <a:cs typeface="+mj-cs"/>
              </a:rPr>
              <a:t>15% severe and complicated:</a:t>
            </a:r>
          </a:p>
          <a:p>
            <a:pPr marL="2209800" lvl="4" indent="-381000" algn="l" rtl="0" eaLnBrk="1" fontAlgn="auto" hangingPunct="1">
              <a:spcAft>
                <a:spcPts val="0"/>
              </a:spcAft>
              <a:buClr>
                <a:schemeClr val="tx1"/>
              </a:buClr>
              <a:buNone/>
              <a:defRPr/>
            </a:pPr>
            <a:r>
              <a:rPr lang="en-US" sz="2800" dirty="0" smtClean="0">
                <a:latin typeface="Bookman Old Style" pitchFamily="18" charset="0"/>
                <a:cs typeface="+mj-cs"/>
              </a:rPr>
              <a:t> </a:t>
            </a:r>
            <a:r>
              <a:rPr lang="en-US" sz="2400" dirty="0" smtClean="0">
                <a:latin typeface="Bookman Old Style" pitchFamily="18" charset="0"/>
                <a:cs typeface="+mj-cs"/>
              </a:rPr>
              <a:t>Seizures</a:t>
            </a:r>
          </a:p>
          <a:p>
            <a:pPr marL="2209800" lvl="4" indent="-381000" algn="l" rtl="0" eaLnBrk="1" fontAlgn="auto" hangingPunct="1">
              <a:spcAft>
                <a:spcPts val="0"/>
              </a:spcAft>
              <a:buClr>
                <a:schemeClr val="tx1"/>
              </a:buClr>
              <a:buNone/>
              <a:defRPr/>
            </a:pPr>
            <a:r>
              <a:rPr lang="en-US" sz="2400" dirty="0" smtClean="0">
                <a:latin typeface="Bookman Old Style" pitchFamily="18" charset="0"/>
                <a:cs typeface="+mj-cs"/>
              </a:rPr>
              <a:t> Delirium Tremens</a:t>
            </a:r>
            <a:endParaRPr lang="en-US" dirty="0" smtClean="0">
              <a:latin typeface="Bookman Old Style" pitchFamily="18" charset="0"/>
              <a:cs typeface="+mj-cs"/>
            </a:endParaRPr>
          </a:p>
          <a:p>
            <a:pPr marL="274320" indent="-274320" algn="l" rtl="0" eaLnBrk="1" fontAlgn="auto" hangingPunct="1">
              <a:spcAft>
                <a:spcPts val="0"/>
              </a:spcAft>
              <a:buClr>
                <a:schemeClr val="accent3"/>
              </a:buClr>
              <a:buNone/>
              <a:defRPr/>
            </a:pPr>
            <a:r>
              <a:rPr lang="en-US" sz="3200" b="1" dirty="0" smtClean="0"/>
              <a:t>Features :</a:t>
            </a:r>
          </a:p>
          <a:p>
            <a:pPr marL="274320" indent="-274320" algn="l" rtl="0" eaLnBrk="1" fontAlgn="auto" hangingPunct="1">
              <a:spcAft>
                <a:spcPts val="0"/>
              </a:spcAft>
              <a:buClr>
                <a:schemeClr val="accent3"/>
              </a:buClr>
              <a:buNone/>
              <a:defRPr/>
            </a:pPr>
            <a:r>
              <a:rPr lang="en-US" sz="2800" dirty="0" smtClean="0">
                <a:latin typeface="Bookman Old Style" pitchFamily="18" charset="0"/>
                <a:cs typeface="+mj-cs"/>
              </a:rPr>
              <a:t>Tremulousness (hands, legs and trunk).</a:t>
            </a:r>
            <a:endParaRPr lang="en-CA" sz="2800" dirty="0" smtClean="0">
              <a:latin typeface="Bookman Old Style" pitchFamily="18" charset="0"/>
              <a:cs typeface="+mj-cs"/>
            </a:endParaRPr>
          </a:p>
          <a:p>
            <a:pPr marL="274320" indent="-274320" algn="l" rtl="0" eaLnBrk="1" fontAlgn="auto" hangingPunct="1">
              <a:spcAft>
                <a:spcPts val="0"/>
              </a:spcAft>
              <a:buClr>
                <a:schemeClr val="accent3"/>
              </a:buClr>
              <a:buNone/>
              <a:defRPr/>
            </a:pPr>
            <a:r>
              <a:rPr lang="en-US" sz="2800" dirty="0" smtClean="0">
                <a:latin typeface="Bookman Old Style" pitchFamily="18" charset="0"/>
                <a:cs typeface="+mj-cs"/>
              </a:rPr>
              <a:t>Nausea, retching and vomiting.</a:t>
            </a:r>
            <a:endParaRPr lang="en-CA" sz="2800" dirty="0" smtClean="0">
              <a:latin typeface="Bookman Old Style" pitchFamily="18" charset="0"/>
              <a:cs typeface="+mj-cs"/>
            </a:endParaRPr>
          </a:p>
          <a:p>
            <a:pPr marL="274320" indent="-274320" algn="l" rtl="0" eaLnBrk="1" fontAlgn="auto" hangingPunct="1">
              <a:spcAft>
                <a:spcPts val="0"/>
              </a:spcAft>
              <a:buClr>
                <a:schemeClr val="accent3"/>
              </a:buClr>
              <a:buNone/>
              <a:defRPr/>
            </a:pPr>
            <a:r>
              <a:rPr lang="en-US" sz="2800" dirty="0" smtClean="0">
                <a:latin typeface="Bookman Old Style" pitchFamily="18" charset="0"/>
                <a:cs typeface="+mj-cs"/>
              </a:rPr>
              <a:t>Sweating, tachycardia and fever.</a:t>
            </a:r>
            <a:endParaRPr lang="en-CA" sz="2800" dirty="0" smtClean="0">
              <a:latin typeface="Bookman Old Style" pitchFamily="18" charset="0"/>
              <a:cs typeface="+mj-cs"/>
            </a:endParaRPr>
          </a:p>
          <a:p>
            <a:pPr marL="274320" indent="-274320" algn="l" rtl="0" eaLnBrk="1" fontAlgn="auto" hangingPunct="1">
              <a:spcAft>
                <a:spcPts val="0"/>
              </a:spcAft>
              <a:buClr>
                <a:schemeClr val="accent3"/>
              </a:buClr>
              <a:buNone/>
              <a:defRPr/>
            </a:pPr>
            <a:r>
              <a:rPr lang="en-US" sz="2800" dirty="0" smtClean="0">
                <a:latin typeface="Bookman Old Style" pitchFamily="18" charset="0"/>
                <a:cs typeface="+mj-cs"/>
              </a:rPr>
              <a:t>Anxiety, insomnia and irritability.</a:t>
            </a:r>
            <a:endParaRPr lang="en-CA" sz="2800" dirty="0" smtClean="0">
              <a:latin typeface="Bookman Old Style" pitchFamily="18" charset="0"/>
              <a:cs typeface="+mj-cs"/>
            </a:endParaRPr>
          </a:p>
          <a:p>
            <a:pPr marL="274320" indent="-274320" algn="l" rtl="0" eaLnBrk="1" fontAlgn="auto" hangingPunct="1">
              <a:spcAft>
                <a:spcPts val="0"/>
              </a:spcAft>
              <a:buClr>
                <a:schemeClr val="accent3"/>
              </a:buClr>
              <a:buNone/>
              <a:defRPr/>
            </a:pPr>
            <a:r>
              <a:rPr lang="en-US" sz="2800" dirty="0" smtClean="0">
                <a:latin typeface="Bookman Old Style" pitchFamily="18" charset="0"/>
                <a:cs typeface="+mj-cs"/>
              </a:rPr>
              <a:t>Cognitive dysfunctions.</a:t>
            </a:r>
            <a:endParaRPr lang="en-CA" sz="2800" dirty="0" smtClean="0">
              <a:latin typeface="Bookman Old Style" pitchFamily="18" charset="0"/>
              <a:cs typeface="+mj-cs"/>
            </a:endParaRPr>
          </a:p>
          <a:p>
            <a:pPr marL="274320" indent="-274320" algn="l" rtl="0" eaLnBrk="1" fontAlgn="auto" hangingPunct="1">
              <a:spcAft>
                <a:spcPts val="0"/>
              </a:spcAft>
              <a:buClr>
                <a:schemeClr val="accent3"/>
              </a:buClr>
              <a:buNone/>
              <a:defRPr/>
            </a:pPr>
            <a:r>
              <a:rPr lang="en-US" sz="2800" dirty="0" smtClean="0">
                <a:latin typeface="Bookman Old Style" pitchFamily="18" charset="0"/>
                <a:cs typeface="+mj-cs"/>
              </a:rPr>
              <a:t>Thinking and perceptual disturbances.</a:t>
            </a:r>
            <a:endParaRPr lang="en-CA" sz="2800" dirty="0" smtClean="0">
              <a:latin typeface="Bookman Old Style" pitchFamily="18" charset="0"/>
              <a:cs typeface="+mj-cs"/>
            </a:endParaRPr>
          </a:p>
          <a:p>
            <a:pPr marL="274320" indent="-274320" algn="l" rtl="0">
              <a:buClr>
                <a:schemeClr val="accent3"/>
              </a:buClr>
              <a:buNone/>
              <a:defRPr/>
            </a:pPr>
            <a:endParaRPr lang="en-CA"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260350"/>
            <a:ext cx="8229600" cy="779463"/>
          </a:xfrm>
        </p:spPr>
        <p:txBody>
          <a:bodyPr>
            <a:normAutofit fontScale="90000"/>
          </a:bodyPr>
          <a:lstStyle/>
          <a:p>
            <a:r>
              <a:rPr lang="en-US" sz="5400" b="1" dirty="0" smtClean="0">
                <a:latin typeface="Arial" pitchFamily="34" charset="0"/>
                <a:cs typeface="Arial" pitchFamily="34" charset="0"/>
              </a:rPr>
              <a:t>Delirium Tremens (DTs)</a:t>
            </a:r>
            <a:endParaRPr lang="en-CA" dirty="0" smtClean="0">
              <a:latin typeface="Arial" pitchFamily="34" charset="0"/>
              <a:cs typeface="Arial" pitchFamily="34" charset="0"/>
            </a:endParaRPr>
          </a:p>
        </p:txBody>
      </p:sp>
      <p:sp>
        <p:nvSpPr>
          <p:cNvPr id="33795" name="Content Placeholder 2"/>
          <p:cNvSpPr>
            <a:spLocks noGrp="1"/>
          </p:cNvSpPr>
          <p:nvPr>
            <p:ph idx="1"/>
          </p:nvPr>
        </p:nvSpPr>
        <p:spPr>
          <a:xfrm>
            <a:off x="457200" y="1052513"/>
            <a:ext cx="8229600" cy="5519759"/>
          </a:xfrm>
        </p:spPr>
        <p:txBody>
          <a:bodyPr>
            <a:normAutofit/>
          </a:bodyPr>
          <a:lstStyle/>
          <a:p>
            <a:pPr algn="l" rtl="0">
              <a:buNone/>
            </a:pPr>
            <a:r>
              <a:rPr lang="en-US" sz="2400" dirty="0" smtClean="0">
                <a:solidFill>
                  <a:srgbClr val="FF0000"/>
                </a:solidFill>
                <a:latin typeface="Arial" pitchFamily="34" charset="0"/>
                <a:cs typeface="Arial" pitchFamily="34" charset="0"/>
              </a:rPr>
              <a:t>Features:</a:t>
            </a:r>
            <a:endParaRPr lang="en-US" sz="1800" dirty="0" smtClean="0">
              <a:solidFill>
                <a:srgbClr val="FF0000"/>
              </a:solidFill>
              <a:latin typeface="Arial" pitchFamily="34" charset="0"/>
              <a:cs typeface="Arial" pitchFamily="34" charset="0"/>
            </a:endParaRPr>
          </a:p>
          <a:p>
            <a:pPr algn="l" rtl="0">
              <a:buNone/>
            </a:pPr>
            <a:r>
              <a:rPr lang="en-US" sz="2000" b="1" dirty="0" smtClean="0">
                <a:solidFill>
                  <a:srgbClr val="0070C0"/>
                </a:solidFill>
                <a:latin typeface="Arial" pitchFamily="34" charset="0"/>
                <a:cs typeface="Arial" pitchFamily="34" charset="0"/>
              </a:rPr>
              <a:t>Delirium.</a:t>
            </a:r>
            <a:endParaRPr lang="en-CA" sz="2000" b="1" dirty="0" smtClean="0">
              <a:solidFill>
                <a:srgbClr val="0070C0"/>
              </a:solidFill>
              <a:latin typeface="Arial" pitchFamily="34" charset="0"/>
              <a:cs typeface="Arial" pitchFamily="34" charset="0"/>
            </a:endParaRPr>
          </a:p>
          <a:p>
            <a:pPr algn="l" rtl="0">
              <a:buNone/>
            </a:pPr>
            <a:r>
              <a:rPr lang="en-US" sz="2000" b="1" dirty="0" smtClean="0">
                <a:solidFill>
                  <a:srgbClr val="0070C0"/>
                </a:solidFill>
                <a:latin typeface="Arial" pitchFamily="34" charset="0"/>
                <a:cs typeface="Arial" pitchFamily="34" charset="0"/>
              </a:rPr>
              <a:t>Gross tremor .</a:t>
            </a:r>
            <a:endParaRPr lang="en-CA" sz="2000" b="1" dirty="0" smtClean="0">
              <a:solidFill>
                <a:srgbClr val="0070C0"/>
              </a:solidFill>
              <a:latin typeface="Arial" pitchFamily="34" charset="0"/>
              <a:cs typeface="Arial" pitchFamily="34" charset="0"/>
            </a:endParaRPr>
          </a:p>
          <a:p>
            <a:pPr algn="l" rtl="0">
              <a:buNone/>
            </a:pPr>
            <a:r>
              <a:rPr lang="en-US" sz="2000" b="1" dirty="0" smtClean="0">
                <a:solidFill>
                  <a:srgbClr val="0070C0"/>
                </a:solidFill>
                <a:latin typeface="Arial" pitchFamily="34" charset="0"/>
                <a:cs typeface="Arial" pitchFamily="34" charset="0"/>
              </a:rPr>
              <a:t>Autonomic disturbances .</a:t>
            </a:r>
            <a:endParaRPr lang="en-CA" sz="2000" b="1" dirty="0" smtClean="0">
              <a:solidFill>
                <a:srgbClr val="0070C0"/>
              </a:solidFill>
              <a:latin typeface="Arial" pitchFamily="34" charset="0"/>
              <a:cs typeface="Arial" pitchFamily="34" charset="0"/>
            </a:endParaRPr>
          </a:p>
          <a:p>
            <a:pPr algn="l" rtl="0">
              <a:buNone/>
            </a:pPr>
            <a:r>
              <a:rPr lang="en-US" sz="2000" b="1" dirty="0" smtClean="0">
                <a:solidFill>
                  <a:srgbClr val="0070C0"/>
                </a:solidFill>
                <a:latin typeface="Arial" pitchFamily="34" charset="0"/>
                <a:cs typeface="Arial" pitchFamily="34" charset="0"/>
              </a:rPr>
              <a:t>Dehydration and electrolyte disturbances..</a:t>
            </a:r>
            <a:endParaRPr lang="en-CA" sz="2000" b="1" dirty="0" smtClean="0">
              <a:solidFill>
                <a:srgbClr val="0070C0"/>
              </a:solidFill>
              <a:latin typeface="Arial" pitchFamily="34" charset="0"/>
              <a:cs typeface="Arial" pitchFamily="34" charset="0"/>
            </a:endParaRPr>
          </a:p>
          <a:p>
            <a:pPr algn="l" rtl="0">
              <a:buNone/>
            </a:pPr>
            <a:r>
              <a:rPr lang="en-US" sz="2000" b="1" dirty="0" smtClean="0">
                <a:solidFill>
                  <a:srgbClr val="0070C0"/>
                </a:solidFill>
                <a:latin typeface="Arial" pitchFamily="34" charset="0"/>
                <a:cs typeface="Arial" pitchFamily="34" charset="0"/>
              </a:rPr>
              <a:t>Marked insomnia</a:t>
            </a:r>
            <a:r>
              <a:rPr lang="en-US" sz="2000" b="1" dirty="0" smtClean="0">
                <a:latin typeface="Arial" pitchFamily="34" charset="0"/>
                <a:cs typeface="Arial" pitchFamily="34" charset="0"/>
              </a:rPr>
              <a:t>.</a:t>
            </a:r>
          </a:p>
          <a:p>
            <a:pPr algn="l" rtl="0">
              <a:buNone/>
            </a:pPr>
            <a:r>
              <a:rPr lang="en-US" sz="2400" dirty="0" smtClean="0">
                <a:solidFill>
                  <a:srgbClr val="FF0000"/>
                </a:solidFill>
                <a:latin typeface="Arial" pitchFamily="34" charset="0"/>
                <a:cs typeface="Arial" pitchFamily="34" charset="0"/>
              </a:rPr>
              <a:t>Course</a:t>
            </a:r>
            <a:r>
              <a:rPr lang="en-US" sz="2400" dirty="0" smtClean="0">
                <a:latin typeface="Arial" pitchFamily="34" charset="0"/>
                <a:cs typeface="Arial" pitchFamily="34" charset="0"/>
              </a:rPr>
              <a:t> :</a:t>
            </a:r>
            <a:endParaRPr lang="en-CA" sz="1800" dirty="0" smtClean="0">
              <a:latin typeface="Arial" pitchFamily="34" charset="0"/>
              <a:cs typeface="Arial" pitchFamily="34" charset="0"/>
            </a:endParaRPr>
          </a:p>
          <a:p>
            <a:pPr algn="l" rtl="0">
              <a:buNone/>
            </a:pPr>
            <a:r>
              <a:rPr lang="en-US" sz="1800" b="1" dirty="0" smtClean="0">
                <a:latin typeface="Arial" pitchFamily="34" charset="0"/>
                <a:cs typeface="Arial" pitchFamily="34" charset="0"/>
              </a:rPr>
              <a:t>Peaks on third or fourth day, lasts for 3 – 5 days</a:t>
            </a:r>
            <a:endParaRPr lang="en-CA" sz="1800" b="1" dirty="0" smtClean="0">
              <a:latin typeface="Arial" pitchFamily="34" charset="0"/>
              <a:cs typeface="Arial" pitchFamily="34" charset="0"/>
            </a:endParaRPr>
          </a:p>
          <a:p>
            <a:pPr algn="l" rtl="0">
              <a:buNone/>
            </a:pPr>
            <a:r>
              <a:rPr lang="en-US" sz="2400" dirty="0" smtClean="0">
                <a:solidFill>
                  <a:srgbClr val="FF0000"/>
                </a:solidFill>
                <a:latin typeface="Arial" pitchFamily="34" charset="0"/>
                <a:cs typeface="Arial" pitchFamily="34" charset="0"/>
              </a:rPr>
              <a:t>Complications</a:t>
            </a:r>
            <a:r>
              <a:rPr lang="en-US" sz="1600" dirty="0" smtClean="0">
                <a:solidFill>
                  <a:srgbClr val="FF0000"/>
                </a:solidFill>
                <a:latin typeface="Arial" pitchFamily="34" charset="0"/>
                <a:cs typeface="Arial" pitchFamily="34" charset="0"/>
              </a:rPr>
              <a:t> :</a:t>
            </a:r>
            <a:endParaRPr lang="en-CA" sz="1800" dirty="0" smtClean="0">
              <a:solidFill>
                <a:srgbClr val="FF0000"/>
              </a:solidFill>
              <a:latin typeface="Arial" pitchFamily="34" charset="0"/>
              <a:cs typeface="Arial" pitchFamily="34" charset="0"/>
            </a:endParaRPr>
          </a:p>
          <a:p>
            <a:pPr algn="l" rtl="0">
              <a:buNone/>
            </a:pPr>
            <a:r>
              <a:rPr lang="en-US" sz="2000" b="1" dirty="0" smtClean="0">
                <a:solidFill>
                  <a:srgbClr val="0070C0"/>
                </a:solidFill>
                <a:latin typeface="Arial" pitchFamily="34" charset="0"/>
                <a:cs typeface="Arial" pitchFamily="34" charset="0"/>
              </a:rPr>
              <a:t>Seizures.</a:t>
            </a:r>
            <a:endParaRPr lang="en-CA" sz="2000" b="1" dirty="0" smtClean="0">
              <a:solidFill>
                <a:srgbClr val="0070C0"/>
              </a:solidFill>
              <a:latin typeface="Arial" pitchFamily="34" charset="0"/>
              <a:cs typeface="Arial" pitchFamily="34" charset="0"/>
            </a:endParaRPr>
          </a:p>
          <a:p>
            <a:pPr algn="l" rtl="0">
              <a:buNone/>
            </a:pPr>
            <a:r>
              <a:rPr lang="en-US" sz="2000" b="1" dirty="0" smtClean="0">
                <a:solidFill>
                  <a:srgbClr val="0070C0"/>
                </a:solidFill>
                <a:latin typeface="Arial" pitchFamily="34" charset="0"/>
                <a:cs typeface="Arial" pitchFamily="34" charset="0"/>
              </a:rPr>
              <a:t>Chest infection, aspiration.</a:t>
            </a:r>
            <a:endParaRPr lang="en-CA" sz="2000" b="1" dirty="0" smtClean="0">
              <a:solidFill>
                <a:srgbClr val="0070C0"/>
              </a:solidFill>
              <a:latin typeface="Arial" pitchFamily="34" charset="0"/>
              <a:cs typeface="Arial" pitchFamily="34" charset="0"/>
            </a:endParaRPr>
          </a:p>
          <a:p>
            <a:pPr algn="l" rtl="0">
              <a:buNone/>
            </a:pPr>
            <a:r>
              <a:rPr lang="en-US" sz="2000" b="1" dirty="0" smtClean="0">
                <a:solidFill>
                  <a:srgbClr val="0070C0"/>
                </a:solidFill>
                <a:latin typeface="Arial" pitchFamily="34" charset="0"/>
                <a:cs typeface="Arial" pitchFamily="34" charset="0"/>
              </a:rPr>
              <a:t>Violent </a:t>
            </a:r>
            <a:r>
              <a:rPr lang="en-US" sz="2000" b="1" dirty="0" err="1" smtClean="0">
                <a:solidFill>
                  <a:srgbClr val="0070C0"/>
                </a:solidFill>
                <a:latin typeface="Arial" pitchFamily="34" charset="0"/>
                <a:cs typeface="Arial" pitchFamily="34" charset="0"/>
              </a:rPr>
              <a:t>behaviour</a:t>
            </a:r>
            <a:r>
              <a:rPr lang="en-US" sz="2000" b="1" dirty="0" smtClean="0">
                <a:solidFill>
                  <a:srgbClr val="0070C0"/>
                </a:solidFill>
                <a:latin typeface="Arial" pitchFamily="34" charset="0"/>
                <a:cs typeface="Arial" pitchFamily="34" charset="0"/>
              </a:rPr>
              <a:t>.</a:t>
            </a:r>
            <a:endParaRPr lang="en-CA" sz="2000" b="1" dirty="0" smtClean="0">
              <a:solidFill>
                <a:srgbClr val="0070C0"/>
              </a:solidFill>
              <a:latin typeface="Arial" pitchFamily="34" charset="0"/>
              <a:cs typeface="Arial" pitchFamily="34" charset="0"/>
            </a:endParaRPr>
          </a:p>
          <a:p>
            <a:pPr algn="l" rtl="0">
              <a:buNone/>
            </a:pPr>
            <a:r>
              <a:rPr lang="en-US" sz="2000" b="1" dirty="0" smtClean="0">
                <a:solidFill>
                  <a:srgbClr val="0070C0"/>
                </a:solidFill>
                <a:latin typeface="Arial" pitchFamily="34" charset="0"/>
                <a:cs typeface="Arial" pitchFamily="34" charset="0"/>
              </a:rPr>
              <a:t>Coma.</a:t>
            </a:r>
            <a:endParaRPr lang="en-CA" sz="2000" b="1" dirty="0" smtClean="0">
              <a:solidFill>
                <a:srgbClr val="0070C0"/>
              </a:solidFill>
              <a:latin typeface="Arial" pitchFamily="34" charset="0"/>
              <a:cs typeface="Arial" pitchFamily="34" charset="0"/>
            </a:endParaRPr>
          </a:p>
          <a:p>
            <a:pPr algn="l" rtl="0">
              <a:buNone/>
            </a:pPr>
            <a:r>
              <a:rPr lang="en-US" sz="2000" b="1" dirty="0" smtClean="0">
                <a:solidFill>
                  <a:srgbClr val="0070C0"/>
                </a:solidFill>
                <a:latin typeface="Arial" pitchFamily="34" charset="0"/>
                <a:cs typeface="Arial" pitchFamily="34" charset="0"/>
              </a:rPr>
              <a:t>Death; mortality rate: 20%. &gt;&gt;&gt;&gt;&gt;&gt;&gt;&gt; </a:t>
            </a:r>
            <a:r>
              <a:rPr lang="en-US" sz="2800" b="1" dirty="0" smtClean="0">
                <a:solidFill>
                  <a:srgbClr val="FF0000"/>
                </a:solidFill>
                <a:latin typeface="Arial" pitchFamily="34" charset="0"/>
                <a:cs typeface="Arial" pitchFamily="34" charset="0"/>
              </a:rPr>
              <a:t>Medical emergency</a:t>
            </a:r>
            <a:endParaRPr lang="en-CA" sz="2000" b="1" dirty="0" smtClean="0">
              <a:solidFill>
                <a:srgbClr val="FF0000"/>
              </a:solidFill>
              <a:latin typeface="Arial" pitchFamily="34" charset="0"/>
              <a:cs typeface="Arial" pitchFamily="34" charset="0"/>
            </a:endParaRPr>
          </a:p>
          <a:p>
            <a:endParaRPr lang="en-CA" sz="1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100013"/>
            <a:ext cx="8229600" cy="1143001"/>
          </a:xfrm>
        </p:spPr>
        <p:txBody>
          <a:bodyPr/>
          <a:lstStyle/>
          <a:p>
            <a:r>
              <a:rPr lang="en-CA" b="1" dirty="0" smtClean="0">
                <a:latin typeface="Arial" pitchFamily="34" charset="0"/>
                <a:cs typeface="Arial" pitchFamily="34" charset="0"/>
              </a:rPr>
              <a:t>Treatment</a:t>
            </a:r>
          </a:p>
        </p:txBody>
      </p:sp>
      <p:sp>
        <p:nvSpPr>
          <p:cNvPr id="35843" name="Content Placeholder 2"/>
          <p:cNvSpPr>
            <a:spLocks noGrp="1"/>
          </p:cNvSpPr>
          <p:nvPr>
            <p:ph idx="1"/>
          </p:nvPr>
        </p:nvSpPr>
        <p:spPr>
          <a:xfrm>
            <a:off x="457200" y="1196974"/>
            <a:ext cx="8472518" cy="5446735"/>
          </a:xfrm>
        </p:spPr>
        <p:txBody>
          <a:bodyPr>
            <a:normAutofit/>
          </a:bodyPr>
          <a:lstStyle/>
          <a:p>
            <a:pPr algn="l">
              <a:buNone/>
            </a:pPr>
            <a:r>
              <a:rPr lang="en-US" sz="2800" b="1" dirty="0" smtClean="0">
                <a:latin typeface="Arial" pitchFamily="34" charset="0"/>
                <a:cs typeface="Arial" pitchFamily="34" charset="0"/>
              </a:rPr>
              <a:t>The best treatment is </a:t>
            </a:r>
            <a:r>
              <a:rPr lang="en-US" sz="2800" b="1" i="1" dirty="0" smtClean="0">
                <a:solidFill>
                  <a:srgbClr val="FF0000"/>
                </a:solidFill>
                <a:latin typeface="Arial" pitchFamily="34" charset="0"/>
                <a:cs typeface="Arial" pitchFamily="34" charset="0"/>
              </a:rPr>
              <a:t>prevention</a:t>
            </a:r>
          </a:p>
          <a:p>
            <a:pPr algn="l">
              <a:buNone/>
            </a:pPr>
            <a:endParaRPr lang="ar-SA" sz="2800" b="1" dirty="0" smtClean="0">
              <a:latin typeface="Arial" pitchFamily="34" charset="0"/>
              <a:cs typeface="Arial" pitchFamily="34" charset="0"/>
            </a:endParaRPr>
          </a:p>
          <a:p>
            <a:pPr algn="l">
              <a:buNone/>
            </a:pPr>
            <a:r>
              <a:rPr lang="en-US" sz="2800" b="1" dirty="0" smtClean="0">
                <a:latin typeface="Arial" pitchFamily="34" charset="0"/>
                <a:cs typeface="Arial" pitchFamily="34" charset="0"/>
              </a:rPr>
              <a:t>Supportive</a:t>
            </a:r>
          </a:p>
          <a:p>
            <a:pPr algn="l">
              <a:buNone/>
            </a:pPr>
            <a:endParaRPr lang="en-US" sz="2800" b="1" dirty="0" smtClean="0">
              <a:latin typeface="Arial" pitchFamily="34" charset="0"/>
              <a:cs typeface="Arial" pitchFamily="34" charset="0"/>
            </a:endParaRPr>
          </a:p>
          <a:p>
            <a:pPr algn="l">
              <a:buNone/>
            </a:pPr>
            <a:r>
              <a:rPr lang="en-US" sz="2800" b="1" dirty="0" smtClean="0">
                <a:latin typeface="Arial" pitchFamily="34" charset="0"/>
                <a:cs typeface="Arial" pitchFamily="34" charset="0"/>
              </a:rPr>
              <a:t>Thiamine </a:t>
            </a:r>
          </a:p>
          <a:p>
            <a:pPr algn="l">
              <a:buNone/>
            </a:pPr>
            <a:endParaRPr lang="ar-SA" sz="2800" b="1" dirty="0" smtClean="0">
              <a:latin typeface="Arial" pitchFamily="34" charset="0"/>
              <a:cs typeface="Arial" pitchFamily="34" charset="0"/>
            </a:endParaRPr>
          </a:p>
          <a:p>
            <a:pPr algn="l" rtl="0">
              <a:buNone/>
            </a:pPr>
            <a:r>
              <a:rPr lang="en-US" sz="2800" b="1" dirty="0" smtClean="0">
                <a:latin typeface="Arial" pitchFamily="34" charset="0"/>
                <a:cs typeface="Arial" pitchFamily="34" charset="0"/>
              </a:rPr>
              <a:t>Long acting BDZ  (chlordiazepoxide 25-50 mg every 2-4hrs )………(50-100 mg every 4 hrs) </a:t>
            </a:r>
          </a:p>
          <a:p>
            <a:pPr algn="l">
              <a:buNone/>
            </a:pPr>
            <a:endParaRPr lang="en-US" sz="2800" b="1" dirty="0" smtClean="0">
              <a:latin typeface="Arial" pitchFamily="34" charset="0"/>
              <a:cs typeface="Arial" pitchFamily="34" charset="0"/>
            </a:endParaRPr>
          </a:p>
          <a:p>
            <a:pPr algn="l">
              <a:buNone/>
            </a:pPr>
            <a:r>
              <a:rPr lang="en-US" sz="2800" b="1" dirty="0" smtClean="0">
                <a:latin typeface="Arial" pitchFamily="34" charset="0"/>
                <a:cs typeface="Arial" pitchFamily="34" charset="0"/>
              </a:rPr>
              <a:t>Avoid antipsychotics.</a:t>
            </a:r>
            <a:r>
              <a:rPr lang="en-US" sz="2800" dirty="0" smtClean="0">
                <a:latin typeface="Arial" pitchFamily="34" charset="0"/>
                <a:cs typeface="Arial" pitchFamily="34" charset="0"/>
              </a:rPr>
              <a:t> </a:t>
            </a:r>
            <a:endParaRPr lang="en-CA" sz="2800" dirty="0" smtClean="0">
              <a:latin typeface="Arial" pitchFamily="34" charset="0"/>
              <a:cs typeface="Arial" pitchFamily="34" charset="0"/>
            </a:endParaRPr>
          </a:p>
          <a:p>
            <a:pPr algn="l">
              <a:buNone/>
            </a:pPr>
            <a:endParaRPr lang="en-GB" sz="2400" dirty="0" smtClean="0">
              <a:latin typeface="Arial" pitchFamily="34" charset="0"/>
              <a:cs typeface="Arial" pitchFamily="34" charset="0"/>
            </a:endParaRPr>
          </a:p>
          <a:p>
            <a:pPr>
              <a:buFont typeface="Wingdings 2" pitchFamily="18" charset="2"/>
              <a:buNone/>
            </a:pPr>
            <a:endParaRPr lang="en-CA" dirty="0" smtClean="0">
              <a:latin typeface="Arial" pitchFamily="34" charset="0"/>
              <a:cs typeface="Arial" pitchFamily="34" charset="0"/>
            </a:endParaRPr>
          </a:p>
          <a:p>
            <a:pPr>
              <a:buFont typeface="Wingdings 2" pitchFamily="18" charset="2"/>
              <a:buNone/>
            </a:pPr>
            <a:endParaRPr lang="en-CA" b="1" dirty="0" smtClean="0">
              <a:latin typeface="Arial" pitchFamily="34" charset="0"/>
              <a:cs typeface="Arial" pitchFamily="34" charset="0"/>
            </a:endParaRPr>
          </a:p>
          <a:p>
            <a:endParaRPr lang="en-US" b="1" dirty="0" smtClean="0">
              <a:latin typeface="Arial" pitchFamily="34" charset="0"/>
              <a:cs typeface="Arial" pitchFamily="34" charset="0"/>
            </a:endParaRPr>
          </a:p>
          <a:p>
            <a:endParaRPr lang="en-CA" b="1" dirty="0" smtClean="0">
              <a:latin typeface="Arial" pitchFamily="34" charset="0"/>
              <a:cs typeface="Arial" pitchFamily="34" charset="0"/>
            </a:endParaRPr>
          </a:p>
          <a:p>
            <a:endParaRPr lang="en-CA"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333375"/>
            <a:ext cx="8229600" cy="287338"/>
          </a:xfrm>
        </p:spPr>
        <p:txBody>
          <a:bodyPr>
            <a:normAutofit fontScale="90000"/>
          </a:bodyPr>
          <a:lstStyle/>
          <a:p>
            <a:r>
              <a:rPr lang="en-CA" sz="3600" smtClean="0">
                <a:latin typeface="Arial" pitchFamily="34" charset="0"/>
                <a:cs typeface="Arial" pitchFamily="34" charset="0"/>
              </a:rPr>
              <a:t>Complications of chronic ETOH abuse</a:t>
            </a:r>
          </a:p>
        </p:txBody>
      </p:sp>
      <p:graphicFrame>
        <p:nvGraphicFramePr>
          <p:cNvPr id="4" name="Content Placeholder 3"/>
          <p:cNvGraphicFramePr>
            <a:graphicFrameLocks noGrp="1"/>
          </p:cNvGraphicFramePr>
          <p:nvPr>
            <p:ph idx="1"/>
          </p:nvPr>
        </p:nvGraphicFramePr>
        <p:xfrm>
          <a:off x="395288" y="692150"/>
          <a:ext cx="8229600" cy="5904656"/>
        </p:xfrm>
        <a:graphic>
          <a:graphicData uri="http://schemas.openxmlformats.org/drawingml/2006/table">
            <a:tbl>
              <a:tblPr firstRow="1" bandRow="1">
                <a:tableStyleId>{5C22544A-7EE6-4342-B048-85BDC9FD1C3A}</a:tableStyleId>
              </a:tblPr>
              <a:tblGrid>
                <a:gridCol w="2743200"/>
                <a:gridCol w="2743200"/>
                <a:gridCol w="2743200"/>
              </a:tblGrid>
              <a:tr h="503477">
                <a:tc>
                  <a:txBody>
                    <a:bodyPr/>
                    <a:lstStyle/>
                    <a:p>
                      <a:pPr algn="ctr"/>
                      <a:r>
                        <a:rPr kumimoji="0" lang="en-US" sz="1800" b="1" kern="1200" dirty="0" smtClean="0">
                          <a:solidFill>
                            <a:schemeClr val="lt1"/>
                          </a:solidFill>
                          <a:latin typeface="+mn-lt"/>
                          <a:ea typeface="+mn-ea"/>
                          <a:cs typeface="+mn-cs"/>
                        </a:rPr>
                        <a:t>Medical</a:t>
                      </a:r>
                      <a:endParaRPr lang="en-CA" dirty="0"/>
                    </a:p>
                  </a:txBody>
                  <a:tcPr/>
                </a:tc>
                <a:tc>
                  <a:txBody>
                    <a:bodyPr/>
                    <a:lstStyle/>
                    <a:p>
                      <a:pPr algn="ctr"/>
                      <a:r>
                        <a:rPr lang="en-CA" dirty="0" smtClean="0"/>
                        <a:t>psychiatric</a:t>
                      </a:r>
                      <a:endParaRPr lang="en-CA" dirty="0"/>
                    </a:p>
                  </a:txBody>
                  <a:tcPr/>
                </a:tc>
                <a:tc>
                  <a:txBody>
                    <a:bodyPr/>
                    <a:lstStyle/>
                    <a:p>
                      <a:pPr algn="ctr"/>
                      <a:r>
                        <a:rPr lang="en-CA" dirty="0" smtClean="0"/>
                        <a:t>Social </a:t>
                      </a:r>
                      <a:endParaRPr lang="en-CA" dirty="0"/>
                    </a:p>
                  </a:txBody>
                  <a:tcPr/>
                </a:tc>
              </a:tr>
              <a:tr h="5401179">
                <a:tc>
                  <a:txBody>
                    <a:bodyPr/>
                    <a:lstStyle/>
                    <a:p>
                      <a:pPr algn="l">
                        <a:buFont typeface="Wingdings" pitchFamily="2" charset="2"/>
                        <a:buNone/>
                      </a:pPr>
                      <a:r>
                        <a:rPr kumimoji="0" lang="en-US" sz="2400" b="1" kern="1200" dirty="0" smtClean="0">
                          <a:solidFill>
                            <a:schemeClr val="dk1"/>
                          </a:solidFill>
                          <a:latin typeface="Arial" pitchFamily="34" charset="0"/>
                          <a:ea typeface="+mn-ea"/>
                          <a:cs typeface="Arial" pitchFamily="34" charset="0"/>
                        </a:rPr>
                        <a:t>Neurological</a:t>
                      </a:r>
                      <a:endParaRPr kumimoji="0" lang="en-CA" sz="2400" b="1" kern="1200" dirty="0" smtClean="0">
                        <a:solidFill>
                          <a:schemeClr val="dk1"/>
                        </a:solidFill>
                        <a:latin typeface="Arial" pitchFamily="34" charset="0"/>
                        <a:ea typeface="+mn-ea"/>
                        <a:cs typeface="Arial" pitchFamily="34" charset="0"/>
                      </a:endParaRPr>
                    </a:p>
                    <a:p>
                      <a:pPr lvl="0" algn="l">
                        <a:buFont typeface="Wingdings" pitchFamily="2" charset="2"/>
                        <a:buNone/>
                      </a:pPr>
                      <a:r>
                        <a:rPr kumimoji="0" lang="en-US" sz="1800" kern="1200" dirty="0" err="1" smtClean="0">
                          <a:solidFill>
                            <a:schemeClr val="dk1"/>
                          </a:solidFill>
                          <a:latin typeface="Arial" pitchFamily="34" charset="0"/>
                          <a:ea typeface="+mn-ea"/>
                          <a:cs typeface="Arial" pitchFamily="34" charset="0"/>
                        </a:rPr>
                        <a:t>Cerebellar</a:t>
                      </a:r>
                      <a:r>
                        <a:rPr kumimoji="0" lang="en-US" sz="1800" kern="1200" dirty="0" smtClean="0">
                          <a:solidFill>
                            <a:schemeClr val="dk1"/>
                          </a:solidFill>
                          <a:latin typeface="Arial" pitchFamily="34" charset="0"/>
                          <a:ea typeface="+mn-ea"/>
                          <a:cs typeface="Arial" pitchFamily="34" charset="0"/>
                        </a:rPr>
                        <a:t> degeneration</a:t>
                      </a:r>
                      <a:endParaRPr kumimoji="0" lang="en-CA" sz="1800" kern="1200" dirty="0" smtClean="0">
                        <a:solidFill>
                          <a:schemeClr val="dk1"/>
                        </a:solidFill>
                        <a:latin typeface="Arial" pitchFamily="34" charset="0"/>
                        <a:ea typeface="+mn-ea"/>
                        <a:cs typeface="Arial" pitchFamily="34" charset="0"/>
                      </a:endParaRPr>
                    </a:p>
                    <a:p>
                      <a:pPr lvl="0" algn="l">
                        <a:buFont typeface="Wingdings" pitchFamily="2" charset="2"/>
                        <a:buNone/>
                      </a:pPr>
                      <a:r>
                        <a:rPr kumimoji="0" lang="en-US" sz="1800" kern="1200" dirty="0" smtClean="0">
                          <a:solidFill>
                            <a:schemeClr val="dk1"/>
                          </a:solidFill>
                          <a:latin typeface="Arial" pitchFamily="34" charset="0"/>
                          <a:ea typeface="+mn-ea"/>
                          <a:cs typeface="Arial" pitchFamily="34" charset="0"/>
                        </a:rPr>
                        <a:t>Seizures</a:t>
                      </a:r>
                      <a:endParaRPr kumimoji="0" lang="en-CA" sz="1800" kern="1200" dirty="0" smtClean="0">
                        <a:solidFill>
                          <a:schemeClr val="dk1"/>
                        </a:solidFill>
                        <a:latin typeface="Arial" pitchFamily="34" charset="0"/>
                        <a:ea typeface="+mn-ea"/>
                        <a:cs typeface="Arial" pitchFamily="34" charset="0"/>
                      </a:endParaRPr>
                    </a:p>
                    <a:p>
                      <a:pPr lvl="0" algn="l">
                        <a:buFont typeface="Wingdings" pitchFamily="2" charset="2"/>
                        <a:buNone/>
                      </a:pPr>
                      <a:r>
                        <a:rPr kumimoji="0" lang="en-US" sz="1800" kern="1200" dirty="0" err="1" smtClean="0">
                          <a:solidFill>
                            <a:schemeClr val="dk1"/>
                          </a:solidFill>
                          <a:latin typeface="Arial" pitchFamily="34" charset="0"/>
                          <a:ea typeface="+mn-ea"/>
                          <a:cs typeface="Arial" pitchFamily="34" charset="0"/>
                        </a:rPr>
                        <a:t>Periphral</a:t>
                      </a:r>
                      <a:r>
                        <a:rPr kumimoji="0" lang="en-US" sz="1800" kern="1200" dirty="0" smtClean="0">
                          <a:solidFill>
                            <a:schemeClr val="dk1"/>
                          </a:solidFill>
                          <a:latin typeface="Arial" pitchFamily="34" charset="0"/>
                          <a:ea typeface="+mn-ea"/>
                          <a:cs typeface="Arial" pitchFamily="34" charset="0"/>
                        </a:rPr>
                        <a:t> neuropathy</a:t>
                      </a:r>
                      <a:endParaRPr kumimoji="0" lang="en-CA" sz="1800" kern="1200" dirty="0" smtClean="0">
                        <a:solidFill>
                          <a:schemeClr val="dk1"/>
                        </a:solidFill>
                        <a:latin typeface="Arial" pitchFamily="34" charset="0"/>
                        <a:ea typeface="+mn-ea"/>
                        <a:cs typeface="Arial" pitchFamily="34" charset="0"/>
                      </a:endParaRPr>
                    </a:p>
                    <a:p>
                      <a:pPr lvl="0" algn="l">
                        <a:buFont typeface="Wingdings" pitchFamily="2" charset="2"/>
                        <a:buNone/>
                      </a:pPr>
                      <a:r>
                        <a:rPr kumimoji="0" lang="en-US" sz="1800" kern="1200" dirty="0" smtClean="0">
                          <a:solidFill>
                            <a:schemeClr val="dk1"/>
                          </a:solidFill>
                          <a:latin typeface="Arial" pitchFamily="34" charset="0"/>
                          <a:ea typeface="+mn-ea"/>
                          <a:cs typeface="Arial" pitchFamily="34" charset="0"/>
                        </a:rPr>
                        <a:t>Optic nerve atrophy</a:t>
                      </a:r>
                      <a:endParaRPr kumimoji="0" lang="en-CA" sz="1800" kern="1200" dirty="0" smtClean="0">
                        <a:solidFill>
                          <a:schemeClr val="dk1"/>
                        </a:solidFill>
                        <a:latin typeface="Arial" pitchFamily="34" charset="0"/>
                        <a:ea typeface="+mn-ea"/>
                        <a:cs typeface="Arial" pitchFamily="34" charset="0"/>
                      </a:endParaRPr>
                    </a:p>
                    <a:p>
                      <a:pPr lvl="0" algn="l">
                        <a:buFont typeface="Wingdings" pitchFamily="2" charset="2"/>
                        <a:buNone/>
                      </a:pPr>
                      <a:r>
                        <a:rPr kumimoji="0" lang="en-US" sz="1800" kern="1200" dirty="0" smtClean="0">
                          <a:solidFill>
                            <a:schemeClr val="dk1"/>
                          </a:solidFill>
                          <a:latin typeface="Arial" pitchFamily="34" charset="0"/>
                          <a:ea typeface="+mn-ea"/>
                          <a:cs typeface="Arial" pitchFamily="34" charset="0"/>
                        </a:rPr>
                        <a:t>head trauma</a:t>
                      </a:r>
                      <a:endParaRPr kumimoji="0" lang="en-CA" sz="1800" kern="1200" dirty="0" smtClean="0">
                        <a:solidFill>
                          <a:schemeClr val="dk1"/>
                        </a:solidFill>
                        <a:latin typeface="Arial" pitchFamily="34" charset="0"/>
                        <a:ea typeface="+mn-ea"/>
                        <a:cs typeface="Arial" pitchFamily="34" charset="0"/>
                      </a:endParaRPr>
                    </a:p>
                    <a:p>
                      <a:pPr algn="l">
                        <a:buFont typeface="Wingdings" pitchFamily="2" charset="2"/>
                        <a:buNone/>
                      </a:pPr>
                      <a:r>
                        <a:rPr kumimoji="0" lang="en-US" sz="2400" b="1" kern="1200" dirty="0" smtClean="0">
                          <a:solidFill>
                            <a:schemeClr val="dk1"/>
                          </a:solidFill>
                          <a:latin typeface="Arial" pitchFamily="34" charset="0"/>
                          <a:ea typeface="+mn-ea"/>
                          <a:cs typeface="Arial" pitchFamily="34" charset="0"/>
                        </a:rPr>
                        <a:t>Alimentary</a:t>
                      </a:r>
                      <a:endParaRPr kumimoji="0" lang="en-CA" sz="2400" b="1" kern="1200" dirty="0" smtClean="0">
                        <a:solidFill>
                          <a:schemeClr val="dk1"/>
                        </a:solidFill>
                        <a:latin typeface="Arial" pitchFamily="34" charset="0"/>
                        <a:ea typeface="+mn-ea"/>
                        <a:cs typeface="Arial" pitchFamily="34" charset="0"/>
                      </a:endParaRPr>
                    </a:p>
                    <a:p>
                      <a:pPr algn="l">
                        <a:buFont typeface="Wingdings" pitchFamily="2" charset="2"/>
                        <a:buNone/>
                      </a:pPr>
                      <a:r>
                        <a:rPr kumimoji="0" lang="en-US" sz="1800" kern="1200" dirty="0" err="1" smtClean="0">
                          <a:solidFill>
                            <a:schemeClr val="dk1"/>
                          </a:solidFill>
                          <a:latin typeface="Arial" pitchFamily="34" charset="0"/>
                          <a:ea typeface="+mn-ea"/>
                          <a:cs typeface="Arial" pitchFamily="34" charset="0"/>
                        </a:rPr>
                        <a:t>Tumours</a:t>
                      </a:r>
                      <a:r>
                        <a:rPr kumimoji="0" lang="en-US" sz="1800" kern="1200" baseline="0" dirty="0" smtClean="0">
                          <a:solidFill>
                            <a:schemeClr val="dk1"/>
                          </a:solidFill>
                          <a:latin typeface="Arial" pitchFamily="34" charset="0"/>
                          <a:ea typeface="+mn-ea"/>
                          <a:cs typeface="Arial" pitchFamily="34" charset="0"/>
                        </a:rPr>
                        <a:t> </a:t>
                      </a:r>
                      <a:r>
                        <a:rPr kumimoji="0" lang="en-US" sz="1800" kern="1200" dirty="0" smtClean="0">
                          <a:solidFill>
                            <a:schemeClr val="dk1"/>
                          </a:solidFill>
                          <a:latin typeface="Arial" pitchFamily="34" charset="0"/>
                          <a:ea typeface="+mn-ea"/>
                          <a:cs typeface="Arial" pitchFamily="34" charset="0"/>
                        </a:rPr>
                        <a:t>(</a:t>
                      </a:r>
                      <a:r>
                        <a:rPr kumimoji="0" lang="en-US" sz="1800" kern="1200" dirty="0" err="1" smtClean="0">
                          <a:solidFill>
                            <a:schemeClr val="dk1"/>
                          </a:solidFill>
                          <a:latin typeface="Arial" pitchFamily="34" charset="0"/>
                          <a:ea typeface="+mn-ea"/>
                          <a:cs typeface="Arial" pitchFamily="34" charset="0"/>
                        </a:rPr>
                        <a:t>oesophagus</a:t>
                      </a:r>
                      <a:r>
                        <a:rPr kumimoji="0" lang="en-US" sz="1800" kern="1200" dirty="0" smtClean="0">
                          <a:solidFill>
                            <a:schemeClr val="dk1"/>
                          </a:solidFill>
                          <a:latin typeface="Arial" pitchFamily="34" charset="0"/>
                          <a:ea typeface="+mn-ea"/>
                          <a:cs typeface="Arial" pitchFamily="34" charset="0"/>
                        </a:rPr>
                        <a:t>, liver..)</a:t>
                      </a:r>
                      <a:endParaRPr kumimoji="0" lang="en-CA" sz="1800" kern="1200" dirty="0" smtClean="0">
                        <a:solidFill>
                          <a:schemeClr val="dk1"/>
                        </a:solidFill>
                        <a:latin typeface="Arial" pitchFamily="34" charset="0"/>
                        <a:ea typeface="+mn-ea"/>
                        <a:cs typeface="Arial" pitchFamily="34" charset="0"/>
                      </a:endParaRPr>
                    </a:p>
                    <a:p>
                      <a:pPr algn="l">
                        <a:buFont typeface="Wingdings" pitchFamily="2" charset="2"/>
                        <a:buNone/>
                      </a:pPr>
                      <a:r>
                        <a:rPr kumimoji="0" lang="en-US" sz="1800" kern="1200" dirty="0" smtClean="0">
                          <a:solidFill>
                            <a:schemeClr val="dk1"/>
                          </a:solidFill>
                          <a:latin typeface="Arial" pitchFamily="34" charset="0"/>
                          <a:ea typeface="+mn-ea"/>
                          <a:cs typeface="Arial" pitchFamily="34" charset="0"/>
                        </a:rPr>
                        <a:t>gastritis, peptic ulcer</a:t>
                      </a:r>
                      <a:endParaRPr kumimoji="0" lang="en-CA" sz="1800" kern="1200" dirty="0" smtClean="0">
                        <a:solidFill>
                          <a:schemeClr val="dk1"/>
                        </a:solidFill>
                        <a:latin typeface="Arial" pitchFamily="34" charset="0"/>
                        <a:ea typeface="+mn-ea"/>
                        <a:cs typeface="Arial" pitchFamily="34" charset="0"/>
                      </a:endParaRPr>
                    </a:p>
                    <a:p>
                      <a:pPr algn="l">
                        <a:buFont typeface="Wingdings" pitchFamily="2" charset="2"/>
                        <a:buNone/>
                      </a:pPr>
                      <a:r>
                        <a:rPr kumimoji="0" lang="en-US" sz="1800" kern="1200" dirty="0" smtClean="0">
                          <a:solidFill>
                            <a:schemeClr val="dk1"/>
                          </a:solidFill>
                          <a:latin typeface="Arial" pitchFamily="34" charset="0"/>
                          <a:ea typeface="+mn-ea"/>
                          <a:cs typeface="Arial" pitchFamily="34" charset="0"/>
                        </a:rPr>
                        <a:t>Pancreatitis</a:t>
                      </a:r>
                      <a:endParaRPr kumimoji="0" lang="en-CA" sz="1800" kern="1200" dirty="0" smtClean="0">
                        <a:solidFill>
                          <a:schemeClr val="dk1"/>
                        </a:solidFill>
                        <a:latin typeface="Arial" pitchFamily="34" charset="0"/>
                        <a:ea typeface="+mn-ea"/>
                        <a:cs typeface="Arial" pitchFamily="34" charset="0"/>
                      </a:endParaRPr>
                    </a:p>
                    <a:p>
                      <a:pPr algn="l">
                        <a:buFont typeface="Wingdings" pitchFamily="2" charset="2"/>
                        <a:buNone/>
                      </a:pPr>
                      <a:r>
                        <a:rPr kumimoji="0" lang="en-US" sz="1800" kern="1200" dirty="0" smtClean="0">
                          <a:solidFill>
                            <a:schemeClr val="dk1"/>
                          </a:solidFill>
                          <a:latin typeface="Arial" pitchFamily="34" charset="0"/>
                          <a:ea typeface="+mn-ea"/>
                          <a:cs typeface="Arial" pitchFamily="34" charset="0"/>
                        </a:rPr>
                        <a:t>hepatitis, cirrhosis</a:t>
                      </a:r>
                      <a:endParaRPr kumimoji="0" lang="en-CA" sz="1800" kern="1200" dirty="0" smtClean="0">
                        <a:solidFill>
                          <a:schemeClr val="dk1"/>
                        </a:solidFill>
                        <a:latin typeface="Arial" pitchFamily="34" charset="0"/>
                        <a:ea typeface="+mn-ea"/>
                        <a:cs typeface="Arial" pitchFamily="34" charset="0"/>
                      </a:endParaRPr>
                    </a:p>
                    <a:p>
                      <a:pPr algn="l">
                        <a:buFont typeface="Wingdings" pitchFamily="2" charset="2"/>
                        <a:buNone/>
                      </a:pPr>
                      <a:r>
                        <a:rPr kumimoji="0" lang="en-US" sz="2400" b="1" kern="1200" dirty="0" smtClean="0">
                          <a:solidFill>
                            <a:schemeClr val="dk1"/>
                          </a:solidFill>
                          <a:latin typeface="Arial" pitchFamily="34" charset="0"/>
                          <a:ea typeface="+mn-ea"/>
                          <a:cs typeface="Arial" pitchFamily="34" charset="0"/>
                        </a:rPr>
                        <a:t>Others:</a:t>
                      </a:r>
                      <a:endParaRPr kumimoji="0" lang="en-CA" sz="2400" b="1" kern="1200" dirty="0" smtClean="0">
                        <a:solidFill>
                          <a:schemeClr val="dk1"/>
                        </a:solidFill>
                        <a:latin typeface="Arial" pitchFamily="34" charset="0"/>
                        <a:ea typeface="+mn-ea"/>
                        <a:cs typeface="Arial" pitchFamily="34" charset="0"/>
                      </a:endParaRPr>
                    </a:p>
                    <a:p>
                      <a:pPr lvl="0" algn="l">
                        <a:buFont typeface="Wingdings" pitchFamily="2" charset="2"/>
                        <a:buNone/>
                      </a:pPr>
                      <a:r>
                        <a:rPr kumimoji="0" lang="en-US" sz="1800" kern="1200" dirty="0" err="1" smtClean="0">
                          <a:solidFill>
                            <a:schemeClr val="dk1"/>
                          </a:solidFill>
                          <a:latin typeface="Arial" pitchFamily="34" charset="0"/>
                          <a:ea typeface="+mn-ea"/>
                          <a:cs typeface="Arial" pitchFamily="34" charset="0"/>
                        </a:rPr>
                        <a:t>cardiomyopathy</a:t>
                      </a:r>
                      <a:endParaRPr kumimoji="0" lang="en-CA" sz="1800" kern="1200" dirty="0" smtClean="0">
                        <a:solidFill>
                          <a:schemeClr val="dk1"/>
                        </a:solidFill>
                        <a:latin typeface="Arial" pitchFamily="34" charset="0"/>
                        <a:ea typeface="+mn-ea"/>
                        <a:cs typeface="Arial" pitchFamily="34" charset="0"/>
                      </a:endParaRPr>
                    </a:p>
                    <a:p>
                      <a:pPr lvl="0" algn="l">
                        <a:buFont typeface="Wingdings" pitchFamily="2" charset="2"/>
                        <a:buNone/>
                      </a:pPr>
                      <a:r>
                        <a:rPr kumimoji="0" lang="en-US" sz="1800" kern="1200" dirty="0" err="1" smtClean="0">
                          <a:solidFill>
                            <a:schemeClr val="dk1"/>
                          </a:solidFill>
                          <a:latin typeface="Arial" pitchFamily="34" charset="0"/>
                          <a:ea typeface="+mn-ea"/>
                          <a:cs typeface="Arial" pitchFamily="34" charset="0"/>
                        </a:rPr>
                        <a:t>anaemia</a:t>
                      </a:r>
                      <a:endParaRPr kumimoji="0" lang="en-CA" sz="1800" kern="1200" dirty="0" smtClean="0">
                        <a:solidFill>
                          <a:schemeClr val="dk1"/>
                        </a:solidFill>
                        <a:latin typeface="Arial" pitchFamily="34" charset="0"/>
                        <a:ea typeface="+mn-ea"/>
                        <a:cs typeface="Arial" pitchFamily="34" charset="0"/>
                      </a:endParaRPr>
                    </a:p>
                    <a:p>
                      <a:pPr lvl="0" algn="l">
                        <a:buFont typeface="Wingdings" pitchFamily="2" charset="2"/>
                        <a:buNone/>
                      </a:pPr>
                      <a:r>
                        <a:rPr kumimoji="0" lang="en-US" sz="1800" kern="1200" dirty="0" smtClean="0">
                          <a:solidFill>
                            <a:schemeClr val="dk1"/>
                          </a:solidFill>
                          <a:latin typeface="Arial" pitchFamily="34" charset="0"/>
                          <a:ea typeface="+mn-ea"/>
                          <a:cs typeface="Arial" pitchFamily="34" charset="0"/>
                        </a:rPr>
                        <a:t>obesity</a:t>
                      </a:r>
                      <a:endParaRPr kumimoji="0" lang="en-CA" sz="1800" kern="1200" dirty="0" smtClean="0">
                        <a:solidFill>
                          <a:schemeClr val="dk1"/>
                        </a:solidFill>
                        <a:latin typeface="Arial" pitchFamily="34" charset="0"/>
                        <a:ea typeface="+mn-ea"/>
                        <a:cs typeface="Arial" pitchFamily="34" charset="0"/>
                      </a:endParaRPr>
                    </a:p>
                    <a:p>
                      <a:pPr lvl="0" algn="l">
                        <a:buFont typeface="Wingdings" pitchFamily="2" charset="2"/>
                        <a:buNone/>
                      </a:pPr>
                      <a:r>
                        <a:rPr kumimoji="0" lang="en-US" sz="1800" kern="1200" dirty="0" smtClean="0">
                          <a:solidFill>
                            <a:schemeClr val="dk1"/>
                          </a:solidFill>
                          <a:latin typeface="Arial" pitchFamily="34" charset="0"/>
                          <a:ea typeface="+mn-ea"/>
                          <a:cs typeface="Arial" pitchFamily="34" charset="0"/>
                        </a:rPr>
                        <a:t>impotence</a:t>
                      </a:r>
                      <a:endParaRPr kumimoji="0" lang="en-CA" sz="1800" kern="1200" dirty="0" smtClean="0">
                        <a:solidFill>
                          <a:schemeClr val="dk1"/>
                        </a:solidFill>
                        <a:latin typeface="Arial" pitchFamily="34" charset="0"/>
                        <a:ea typeface="+mn-ea"/>
                        <a:cs typeface="Arial" pitchFamily="34" charset="0"/>
                      </a:endParaRPr>
                    </a:p>
                    <a:p>
                      <a:pPr algn="l">
                        <a:buFont typeface="Wingdings" pitchFamily="2" charset="2"/>
                        <a:buNone/>
                      </a:pPr>
                      <a:r>
                        <a:rPr kumimoji="0" lang="en-US" sz="1800" kern="1200" dirty="0" err="1" smtClean="0">
                          <a:solidFill>
                            <a:schemeClr val="dk1"/>
                          </a:solidFill>
                          <a:latin typeface="Arial" pitchFamily="34" charset="0"/>
                          <a:ea typeface="+mn-ea"/>
                          <a:cs typeface="Arial" pitchFamily="34" charset="0"/>
                        </a:rPr>
                        <a:t>gynaecomastia</a:t>
                      </a:r>
                      <a:endParaRPr lang="en-CA" dirty="0">
                        <a:latin typeface="Arial" pitchFamily="34" charset="0"/>
                        <a:cs typeface="Arial" pitchFamily="34" charset="0"/>
                      </a:endParaRPr>
                    </a:p>
                  </a:txBody>
                  <a:tcPr/>
                </a:tc>
                <a:tc>
                  <a:txBody>
                    <a:bodyPr/>
                    <a:lstStyle/>
                    <a:p>
                      <a:pPr lvl="0" algn="l" rtl="0">
                        <a:buFont typeface="Wingdings" pitchFamily="2" charset="2"/>
                        <a:buNone/>
                      </a:pPr>
                      <a:r>
                        <a:rPr kumimoji="0" lang="en-US" sz="2400" kern="1200" dirty="0" smtClean="0">
                          <a:solidFill>
                            <a:schemeClr val="dk1"/>
                          </a:solidFill>
                          <a:latin typeface="Arial" pitchFamily="34" charset="0"/>
                          <a:ea typeface="+mn-ea"/>
                          <a:cs typeface="Arial" pitchFamily="34" charset="0"/>
                        </a:rPr>
                        <a:t>amnesic disorder</a:t>
                      </a:r>
                      <a:endParaRPr kumimoji="0" lang="en-CA" sz="2400" kern="1200" dirty="0" smtClean="0">
                        <a:solidFill>
                          <a:schemeClr val="dk1"/>
                        </a:solidFill>
                        <a:latin typeface="Arial" pitchFamily="34" charset="0"/>
                        <a:ea typeface="+mn-ea"/>
                        <a:cs typeface="Arial" pitchFamily="34" charset="0"/>
                      </a:endParaRPr>
                    </a:p>
                    <a:p>
                      <a:pPr lvl="0" algn="l">
                        <a:buFont typeface="Wingdings" pitchFamily="2" charset="2"/>
                        <a:buNone/>
                      </a:pPr>
                      <a:r>
                        <a:rPr kumimoji="0" lang="en-US" sz="2400" kern="1200" dirty="0" smtClean="0">
                          <a:solidFill>
                            <a:schemeClr val="dk1"/>
                          </a:solidFill>
                          <a:latin typeface="Arial" pitchFamily="34" charset="0"/>
                          <a:ea typeface="+mn-ea"/>
                          <a:cs typeface="Arial" pitchFamily="34" charset="0"/>
                        </a:rPr>
                        <a:t>delirium</a:t>
                      </a:r>
                      <a:endParaRPr kumimoji="0" lang="en-CA" sz="2400" kern="1200" dirty="0" smtClean="0">
                        <a:solidFill>
                          <a:schemeClr val="dk1"/>
                        </a:solidFill>
                        <a:latin typeface="Arial" pitchFamily="34" charset="0"/>
                        <a:ea typeface="+mn-ea"/>
                        <a:cs typeface="Arial" pitchFamily="34" charset="0"/>
                      </a:endParaRPr>
                    </a:p>
                    <a:p>
                      <a:pPr lvl="0" algn="l">
                        <a:buFont typeface="Wingdings" pitchFamily="2" charset="2"/>
                        <a:buNone/>
                      </a:pPr>
                      <a:r>
                        <a:rPr kumimoji="0" lang="en-US" sz="2400" kern="1200" dirty="0" smtClean="0">
                          <a:solidFill>
                            <a:schemeClr val="dk1"/>
                          </a:solidFill>
                          <a:latin typeface="Arial" pitchFamily="34" charset="0"/>
                          <a:ea typeface="+mn-ea"/>
                          <a:cs typeface="Arial" pitchFamily="34" charset="0"/>
                        </a:rPr>
                        <a:t>dementia</a:t>
                      </a:r>
                      <a:endParaRPr kumimoji="0" lang="en-CA" sz="2400" kern="1200" dirty="0" smtClean="0">
                        <a:solidFill>
                          <a:schemeClr val="dk1"/>
                        </a:solidFill>
                        <a:latin typeface="Arial" pitchFamily="34" charset="0"/>
                        <a:ea typeface="+mn-ea"/>
                        <a:cs typeface="Arial" pitchFamily="34" charset="0"/>
                      </a:endParaRPr>
                    </a:p>
                    <a:p>
                      <a:pPr lvl="0" algn="l">
                        <a:buFont typeface="Wingdings" pitchFamily="2" charset="2"/>
                        <a:buNone/>
                      </a:pPr>
                      <a:r>
                        <a:rPr kumimoji="0" lang="en-US" sz="2400" kern="1200" dirty="0" smtClean="0">
                          <a:solidFill>
                            <a:schemeClr val="dk1"/>
                          </a:solidFill>
                          <a:latin typeface="Arial" pitchFamily="34" charset="0"/>
                          <a:ea typeface="+mn-ea"/>
                          <a:cs typeface="Arial" pitchFamily="34" charset="0"/>
                        </a:rPr>
                        <a:t>psychosis</a:t>
                      </a:r>
                      <a:endParaRPr kumimoji="0" lang="en-CA" sz="2400" kern="1200" dirty="0" smtClean="0">
                        <a:solidFill>
                          <a:schemeClr val="dk1"/>
                        </a:solidFill>
                        <a:latin typeface="Arial" pitchFamily="34" charset="0"/>
                        <a:ea typeface="+mn-ea"/>
                        <a:cs typeface="Arial" pitchFamily="34" charset="0"/>
                      </a:endParaRPr>
                    </a:p>
                    <a:p>
                      <a:pPr lvl="0" algn="l">
                        <a:buFont typeface="Wingdings" pitchFamily="2" charset="2"/>
                        <a:buNone/>
                      </a:pPr>
                      <a:r>
                        <a:rPr kumimoji="0" lang="en-US" sz="2400" kern="1200" dirty="0" smtClean="0">
                          <a:solidFill>
                            <a:schemeClr val="dk1"/>
                          </a:solidFill>
                          <a:latin typeface="Arial" pitchFamily="34" charset="0"/>
                          <a:ea typeface="+mn-ea"/>
                          <a:cs typeface="Arial" pitchFamily="34" charset="0"/>
                        </a:rPr>
                        <a:t>depression</a:t>
                      </a:r>
                      <a:endParaRPr kumimoji="0" lang="en-CA" sz="2400" kern="1200" dirty="0" smtClean="0">
                        <a:solidFill>
                          <a:schemeClr val="dk1"/>
                        </a:solidFill>
                        <a:latin typeface="Arial" pitchFamily="34" charset="0"/>
                        <a:ea typeface="+mn-ea"/>
                        <a:cs typeface="Arial" pitchFamily="34" charset="0"/>
                      </a:endParaRPr>
                    </a:p>
                    <a:p>
                      <a:pPr lvl="0" algn="l">
                        <a:buFont typeface="Wingdings" pitchFamily="2" charset="2"/>
                        <a:buNone/>
                      </a:pPr>
                      <a:r>
                        <a:rPr kumimoji="0" lang="en-US" sz="2400" kern="1200" dirty="0" smtClean="0">
                          <a:solidFill>
                            <a:schemeClr val="dk1"/>
                          </a:solidFill>
                          <a:latin typeface="Arial" pitchFamily="34" charset="0"/>
                          <a:ea typeface="+mn-ea"/>
                          <a:cs typeface="Arial" pitchFamily="34" charset="0"/>
                        </a:rPr>
                        <a:t>reduced sexual desire</a:t>
                      </a:r>
                      <a:endParaRPr kumimoji="0" lang="en-CA" sz="2400" kern="1200" dirty="0" smtClean="0">
                        <a:solidFill>
                          <a:schemeClr val="dk1"/>
                        </a:solidFill>
                        <a:latin typeface="Arial" pitchFamily="34" charset="0"/>
                        <a:ea typeface="+mn-ea"/>
                        <a:cs typeface="Arial" pitchFamily="34" charset="0"/>
                      </a:endParaRPr>
                    </a:p>
                    <a:p>
                      <a:pPr lvl="0" algn="l">
                        <a:buFont typeface="Wingdings" pitchFamily="2" charset="2"/>
                        <a:buNone/>
                      </a:pPr>
                      <a:r>
                        <a:rPr kumimoji="0" lang="en-US" sz="2400" kern="1200" dirty="0" smtClean="0">
                          <a:solidFill>
                            <a:schemeClr val="dk1"/>
                          </a:solidFill>
                          <a:latin typeface="Arial" pitchFamily="34" charset="0"/>
                          <a:ea typeface="+mn-ea"/>
                          <a:cs typeface="Arial" pitchFamily="34" charset="0"/>
                        </a:rPr>
                        <a:t>insomnia</a:t>
                      </a:r>
                      <a:endParaRPr kumimoji="0" lang="en-CA" sz="2400" kern="1200" dirty="0" smtClean="0">
                        <a:solidFill>
                          <a:schemeClr val="dk1"/>
                        </a:solidFill>
                        <a:latin typeface="Arial" pitchFamily="34" charset="0"/>
                        <a:ea typeface="+mn-ea"/>
                        <a:cs typeface="Arial" pitchFamily="34" charset="0"/>
                      </a:endParaRPr>
                    </a:p>
                    <a:p>
                      <a:pPr lvl="0" algn="l">
                        <a:buFont typeface="Wingdings" pitchFamily="2" charset="2"/>
                        <a:buNone/>
                      </a:pPr>
                      <a:r>
                        <a:rPr kumimoji="0" lang="en-US" sz="2400" kern="1200" dirty="0" smtClean="0">
                          <a:solidFill>
                            <a:schemeClr val="dk1"/>
                          </a:solidFill>
                          <a:latin typeface="Arial" pitchFamily="34" charset="0"/>
                          <a:ea typeface="+mn-ea"/>
                          <a:cs typeface="Arial" pitchFamily="34" charset="0"/>
                        </a:rPr>
                        <a:t>personality deterioration</a:t>
                      </a:r>
                      <a:endParaRPr kumimoji="0" lang="en-CA" sz="2400" kern="1200" dirty="0" smtClean="0">
                        <a:solidFill>
                          <a:schemeClr val="dk1"/>
                        </a:solidFill>
                        <a:latin typeface="Arial" pitchFamily="34" charset="0"/>
                        <a:ea typeface="+mn-ea"/>
                        <a:cs typeface="Arial" pitchFamily="34" charset="0"/>
                      </a:endParaRPr>
                    </a:p>
                    <a:p>
                      <a:pPr lvl="0" algn="l">
                        <a:buFont typeface="Wingdings" pitchFamily="2" charset="2"/>
                        <a:buNone/>
                      </a:pPr>
                      <a:r>
                        <a:rPr kumimoji="0" lang="en-US" sz="2400" kern="1200" dirty="0" smtClean="0">
                          <a:solidFill>
                            <a:schemeClr val="dk1"/>
                          </a:solidFill>
                          <a:latin typeface="Arial" pitchFamily="34" charset="0"/>
                          <a:ea typeface="+mn-ea"/>
                          <a:cs typeface="Arial" pitchFamily="34" charset="0"/>
                        </a:rPr>
                        <a:t>suicide</a:t>
                      </a:r>
                      <a:endParaRPr kumimoji="0" lang="en-CA" sz="2400" kern="1200" dirty="0" smtClean="0">
                        <a:solidFill>
                          <a:schemeClr val="dk1"/>
                        </a:solidFill>
                        <a:latin typeface="Arial" pitchFamily="34" charset="0"/>
                        <a:ea typeface="+mn-ea"/>
                        <a:cs typeface="Arial" pitchFamily="34" charset="0"/>
                      </a:endParaRPr>
                    </a:p>
                    <a:p>
                      <a:pPr algn="l">
                        <a:buFont typeface="Wingdings" pitchFamily="2" charset="2"/>
                        <a:buNone/>
                      </a:pPr>
                      <a:r>
                        <a:rPr kumimoji="0" lang="en-US" sz="2400" kern="1200" dirty="0" smtClean="0">
                          <a:solidFill>
                            <a:schemeClr val="dk1"/>
                          </a:solidFill>
                          <a:latin typeface="Arial" pitchFamily="34" charset="0"/>
                          <a:ea typeface="+mn-ea"/>
                          <a:cs typeface="Arial" pitchFamily="34" charset="0"/>
                        </a:rPr>
                        <a:t>morbid jealousy</a:t>
                      </a:r>
                      <a:endParaRPr lang="en-CA" sz="2400" dirty="0">
                        <a:latin typeface="Arial" pitchFamily="34" charset="0"/>
                        <a:cs typeface="Arial" pitchFamily="34" charset="0"/>
                      </a:endParaRPr>
                    </a:p>
                  </a:txBody>
                  <a:tcPr/>
                </a:tc>
                <a:tc>
                  <a:txBody>
                    <a:bodyPr/>
                    <a:lstStyle/>
                    <a:p>
                      <a:pPr lvl="0" algn="l" rtl="0">
                        <a:buFont typeface="Wingdings" pitchFamily="2" charset="2"/>
                        <a:buNone/>
                      </a:pPr>
                      <a:r>
                        <a:rPr kumimoji="0" lang="en-US" sz="2400" kern="1200" dirty="0" smtClean="0">
                          <a:solidFill>
                            <a:schemeClr val="dk1"/>
                          </a:solidFill>
                          <a:latin typeface="Arial" pitchFamily="34" charset="0"/>
                          <a:ea typeface="+mn-ea"/>
                          <a:cs typeface="Arial" pitchFamily="34" charset="0"/>
                        </a:rPr>
                        <a:t>social isolation</a:t>
                      </a:r>
                      <a:endParaRPr kumimoji="0" lang="en-CA" sz="2400" kern="1200" dirty="0" smtClean="0">
                        <a:solidFill>
                          <a:schemeClr val="dk1"/>
                        </a:solidFill>
                        <a:latin typeface="Arial" pitchFamily="34" charset="0"/>
                        <a:ea typeface="+mn-ea"/>
                        <a:cs typeface="Arial" pitchFamily="34" charset="0"/>
                      </a:endParaRPr>
                    </a:p>
                    <a:p>
                      <a:pPr lvl="0" algn="l">
                        <a:buFont typeface="Wingdings" pitchFamily="2" charset="2"/>
                        <a:buNone/>
                      </a:pPr>
                      <a:r>
                        <a:rPr kumimoji="0" lang="en-US" sz="2400" kern="1200" dirty="0" smtClean="0">
                          <a:solidFill>
                            <a:schemeClr val="dk1"/>
                          </a:solidFill>
                          <a:latin typeface="Arial" pitchFamily="34" charset="0"/>
                          <a:ea typeface="+mn-ea"/>
                          <a:cs typeface="Arial" pitchFamily="34" charset="0"/>
                        </a:rPr>
                        <a:t>job loss</a:t>
                      </a:r>
                      <a:endParaRPr kumimoji="0" lang="en-CA" sz="2400" kern="1200" dirty="0" smtClean="0">
                        <a:solidFill>
                          <a:schemeClr val="dk1"/>
                        </a:solidFill>
                        <a:latin typeface="Arial" pitchFamily="34" charset="0"/>
                        <a:ea typeface="+mn-ea"/>
                        <a:cs typeface="Arial" pitchFamily="34" charset="0"/>
                      </a:endParaRPr>
                    </a:p>
                    <a:p>
                      <a:pPr lvl="0" algn="l">
                        <a:buFont typeface="Wingdings" pitchFamily="2" charset="2"/>
                        <a:buNone/>
                      </a:pPr>
                      <a:r>
                        <a:rPr kumimoji="0" lang="en-US" sz="2400" kern="1200" dirty="0" smtClean="0">
                          <a:solidFill>
                            <a:schemeClr val="dk1"/>
                          </a:solidFill>
                          <a:latin typeface="Arial" pitchFamily="34" charset="0"/>
                          <a:ea typeface="+mn-ea"/>
                          <a:cs typeface="Arial" pitchFamily="34" charset="0"/>
                        </a:rPr>
                        <a:t>marital conflicts</a:t>
                      </a:r>
                      <a:endParaRPr kumimoji="0" lang="en-CA" sz="2400" kern="1200" dirty="0" smtClean="0">
                        <a:solidFill>
                          <a:schemeClr val="dk1"/>
                        </a:solidFill>
                        <a:latin typeface="Arial" pitchFamily="34" charset="0"/>
                        <a:ea typeface="+mn-ea"/>
                        <a:cs typeface="Arial" pitchFamily="34" charset="0"/>
                      </a:endParaRPr>
                    </a:p>
                    <a:p>
                      <a:pPr lvl="0" algn="l">
                        <a:buFont typeface="Wingdings" pitchFamily="2" charset="2"/>
                        <a:buNone/>
                      </a:pPr>
                      <a:r>
                        <a:rPr kumimoji="0" lang="en-US" sz="2400" kern="1200" dirty="0" smtClean="0">
                          <a:solidFill>
                            <a:schemeClr val="dk1"/>
                          </a:solidFill>
                          <a:latin typeface="Arial" pitchFamily="34" charset="0"/>
                          <a:ea typeface="+mn-ea"/>
                          <a:cs typeface="Arial" pitchFamily="34" charset="0"/>
                        </a:rPr>
                        <a:t>family problems</a:t>
                      </a:r>
                      <a:endParaRPr kumimoji="0" lang="en-CA" sz="2400" kern="1200" dirty="0" smtClean="0">
                        <a:solidFill>
                          <a:schemeClr val="dk1"/>
                        </a:solidFill>
                        <a:latin typeface="Arial" pitchFamily="34" charset="0"/>
                        <a:ea typeface="+mn-ea"/>
                        <a:cs typeface="Arial" pitchFamily="34" charset="0"/>
                      </a:endParaRPr>
                    </a:p>
                    <a:p>
                      <a:pPr lvl="0" algn="l">
                        <a:buFont typeface="Wingdings" pitchFamily="2" charset="2"/>
                        <a:buNone/>
                      </a:pPr>
                      <a:r>
                        <a:rPr kumimoji="0" lang="en-US" sz="2400" kern="1200" dirty="0" smtClean="0">
                          <a:solidFill>
                            <a:schemeClr val="dk1"/>
                          </a:solidFill>
                          <a:latin typeface="Arial" pitchFamily="34" charset="0"/>
                          <a:ea typeface="+mn-ea"/>
                          <a:cs typeface="Arial" pitchFamily="34" charset="0"/>
                        </a:rPr>
                        <a:t>legal troubles</a:t>
                      </a:r>
                      <a:endParaRPr kumimoji="0" lang="en-CA" sz="2400" kern="1200" dirty="0" smtClean="0">
                        <a:solidFill>
                          <a:schemeClr val="dk1"/>
                        </a:solidFill>
                        <a:latin typeface="Arial" pitchFamily="34" charset="0"/>
                        <a:ea typeface="+mn-ea"/>
                        <a:cs typeface="Arial" pitchFamily="34" charset="0"/>
                      </a:endParaRPr>
                    </a:p>
                    <a:p>
                      <a:pPr lvl="0" algn="l">
                        <a:buFont typeface="Wingdings" pitchFamily="2" charset="2"/>
                        <a:buNone/>
                      </a:pPr>
                      <a:r>
                        <a:rPr kumimoji="0" lang="en-US" sz="2400" kern="1200" dirty="0" smtClean="0">
                          <a:solidFill>
                            <a:schemeClr val="dk1"/>
                          </a:solidFill>
                          <a:latin typeface="Arial" pitchFamily="34" charset="0"/>
                          <a:ea typeface="+mn-ea"/>
                          <a:cs typeface="Arial" pitchFamily="34" charset="0"/>
                        </a:rPr>
                        <a:t>social stigma</a:t>
                      </a:r>
                      <a:endParaRPr kumimoji="0" lang="en-CA" sz="2400" kern="1200" dirty="0" smtClean="0">
                        <a:solidFill>
                          <a:schemeClr val="dk1"/>
                        </a:solidFill>
                        <a:latin typeface="Arial" pitchFamily="34" charset="0"/>
                        <a:ea typeface="+mn-ea"/>
                        <a:cs typeface="Arial" pitchFamily="34" charset="0"/>
                      </a:endParaRPr>
                    </a:p>
                    <a:p>
                      <a:pPr lvl="0" algn="l">
                        <a:buFont typeface="Wingdings" pitchFamily="2" charset="2"/>
                        <a:buNone/>
                      </a:pPr>
                      <a:r>
                        <a:rPr kumimoji="0" lang="en-US" sz="2400" kern="1200" dirty="0" smtClean="0">
                          <a:solidFill>
                            <a:schemeClr val="dk1"/>
                          </a:solidFill>
                          <a:latin typeface="Arial" pitchFamily="34" charset="0"/>
                          <a:ea typeface="+mn-ea"/>
                          <a:cs typeface="Arial" pitchFamily="34" charset="0"/>
                        </a:rPr>
                        <a:t>others</a:t>
                      </a:r>
                      <a:endParaRPr kumimoji="0" lang="en-CA" sz="2400" kern="1200" dirty="0" smtClean="0">
                        <a:solidFill>
                          <a:schemeClr val="dk1"/>
                        </a:solidFill>
                        <a:latin typeface="Arial" pitchFamily="34" charset="0"/>
                        <a:ea typeface="+mn-ea"/>
                        <a:cs typeface="Arial" pitchFamily="34" charset="0"/>
                      </a:endParaRPr>
                    </a:p>
                    <a:p>
                      <a:endParaRPr lang="en-CA" dirty="0"/>
                    </a:p>
                  </a:txBody>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28596" y="214290"/>
            <a:ext cx="8229600" cy="1143000"/>
          </a:xfrm>
        </p:spPr>
        <p:txBody>
          <a:bodyPr>
            <a:normAutofit fontScale="90000"/>
          </a:bodyPr>
          <a:lstStyle/>
          <a:p>
            <a:pPr algn="ctr"/>
            <a:r>
              <a:rPr lang="en-US" sz="4800" b="1" dirty="0" smtClean="0">
                <a:latin typeface="Algerian" pitchFamily="82" charset="0"/>
                <a:cs typeface="Arial" pitchFamily="34" charset="0"/>
              </a:rPr>
              <a:t>OPIOIDS</a:t>
            </a:r>
            <a:r>
              <a:rPr lang="en-CA" sz="4800" dirty="0" smtClean="0">
                <a:latin typeface="Arial" pitchFamily="34" charset="0"/>
                <a:cs typeface="Arial" pitchFamily="34" charset="0"/>
              </a:rPr>
              <a:t/>
            </a:r>
            <a:br>
              <a:rPr lang="en-CA" sz="4800" dirty="0" smtClean="0">
                <a:latin typeface="Arial" pitchFamily="34" charset="0"/>
                <a:cs typeface="Arial" pitchFamily="34" charset="0"/>
              </a:rPr>
            </a:br>
            <a:endParaRPr lang="en-CA" sz="4800" dirty="0" smtClean="0">
              <a:latin typeface="Arial" pitchFamily="34" charset="0"/>
              <a:cs typeface="Arial" pitchFamily="34" charset="0"/>
            </a:endParaRPr>
          </a:p>
        </p:txBody>
      </p:sp>
      <p:sp>
        <p:nvSpPr>
          <p:cNvPr id="44035" name="Content Placeholder 2"/>
          <p:cNvSpPr>
            <a:spLocks noGrp="1"/>
          </p:cNvSpPr>
          <p:nvPr>
            <p:ph idx="1"/>
          </p:nvPr>
        </p:nvSpPr>
        <p:spPr>
          <a:xfrm>
            <a:off x="357158" y="1265217"/>
            <a:ext cx="8429684" cy="5307055"/>
          </a:xfrm>
        </p:spPr>
        <p:txBody>
          <a:bodyPr>
            <a:normAutofit/>
          </a:bodyPr>
          <a:lstStyle/>
          <a:p>
            <a:pPr algn="l">
              <a:buNone/>
            </a:pPr>
            <a:r>
              <a:rPr lang="en-US" sz="2400" b="1" dirty="0" smtClean="0">
                <a:latin typeface="Arial" pitchFamily="34" charset="0"/>
                <a:cs typeface="Arial" pitchFamily="34" charset="0"/>
              </a:rPr>
              <a:t>Heroin, morphine, codeine, </a:t>
            </a:r>
            <a:r>
              <a:rPr lang="en-US" sz="2400" b="1" dirty="0" err="1" smtClean="0">
                <a:latin typeface="Arial" pitchFamily="34" charset="0"/>
                <a:cs typeface="Arial" pitchFamily="34" charset="0"/>
              </a:rPr>
              <a:t>pethidine</a:t>
            </a:r>
            <a:r>
              <a:rPr lang="en-US" sz="2400" b="1" dirty="0" smtClean="0">
                <a:latin typeface="Arial" pitchFamily="34" charset="0"/>
                <a:cs typeface="Arial" pitchFamily="34" charset="0"/>
              </a:rPr>
              <a:t>, methadone .</a:t>
            </a:r>
            <a:endParaRPr lang="en-CA" sz="2400" dirty="0" smtClean="0">
              <a:latin typeface="Arial" pitchFamily="34" charset="0"/>
              <a:cs typeface="Arial" pitchFamily="34" charset="0"/>
            </a:endParaRPr>
          </a:p>
          <a:p>
            <a:pPr algn="l">
              <a:buNone/>
            </a:pPr>
            <a:endParaRPr lang="en-US" sz="2400" dirty="0" smtClean="0">
              <a:latin typeface="Arial" pitchFamily="34" charset="0"/>
              <a:cs typeface="Arial" pitchFamily="34" charset="0"/>
            </a:endParaRPr>
          </a:p>
          <a:p>
            <a:pPr algn="l">
              <a:buNone/>
            </a:pPr>
            <a:r>
              <a:rPr lang="en-US" sz="2400" dirty="0" smtClean="0">
                <a:latin typeface="Arial" pitchFamily="34" charset="0"/>
                <a:cs typeface="Arial" pitchFamily="34" charset="0"/>
              </a:rPr>
              <a:t>They are abused for their powerful </a:t>
            </a:r>
            <a:r>
              <a:rPr lang="en-US" sz="2400" b="1" i="1" dirty="0" smtClean="0">
                <a:solidFill>
                  <a:srgbClr val="FF0000"/>
                </a:solidFill>
                <a:latin typeface="Arial" pitchFamily="34" charset="0"/>
                <a:cs typeface="Arial" pitchFamily="34" charset="0"/>
              </a:rPr>
              <a:t>euphoriant</a:t>
            </a:r>
            <a:r>
              <a:rPr lang="en-US" sz="2400" dirty="0" smtClean="0">
                <a:latin typeface="Arial" pitchFamily="34" charset="0"/>
                <a:cs typeface="Arial" pitchFamily="34" charset="0"/>
              </a:rPr>
              <a:t> effects .</a:t>
            </a:r>
          </a:p>
          <a:p>
            <a:pPr algn="l" rtl="0">
              <a:buNone/>
            </a:pPr>
            <a:endParaRPr lang="en-US" sz="2400" dirty="0" smtClean="0">
              <a:solidFill>
                <a:srgbClr val="FF0000"/>
              </a:solidFill>
              <a:latin typeface="Arial" pitchFamily="34" charset="0"/>
              <a:cs typeface="Arial" pitchFamily="34" charset="0"/>
            </a:endParaRPr>
          </a:p>
          <a:p>
            <a:pPr algn="l" rtl="0">
              <a:buNone/>
            </a:pPr>
            <a:r>
              <a:rPr lang="en-US" sz="2400" dirty="0" smtClean="0">
                <a:solidFill>
                  <a:srgbClr val="FF0000"/>
                </a:solidFill>
                <a:latin typeface="AVGmdBU" pitchFamily="2" charset="-128"/>
                <a:ea typeface="AVGmdBU" pitchFamily="2" charset="-128"/>
                <a:cs typeface="+mj-cs"/>
              </a:rPr>
              <a:t>Tolerance develops rapidly &amp; diminishes rapidly!!</a:t>
            </a:r>
          </a:p>
          <a:p>
            <a:pPr algn="l">
              <a:buNone/>
            </a:pPr>
            <a:endParaRPr lang="en-US" sz="2400" dirty="0" smtClean="0">
              <a:solidFill>
                <a:srgbClr val="FF0000"/>
              </a:solidFill>
              <a:latin typeface="AVGmdBU" pitchFamily="2" charset="-128"/>
              <a:ea typeface="AVGmdBU" pitchFamily="2" charset="-128"/>
              <a:cs typeface="+mj-cs"/>
            </a:endParaRPr>
          </a:p>
          <a:p>
            <a:pPr algn="l" rtl="0">
              <a:buNone/>
            </a:pPr>
            <a:r>
              <a:rPr lang="en-US" sz="2400" b="1" dirty="0" smtClean="0">
                <a:latin typeface="AVGmdBU" pitchFamily="2" charset="-128"/>
                <a:ea typeface="AVGmdBU" pitchFamily="2" charset="-128"/>
                <a:cs typeface="+mj-cs"/>
              </a:rPr>
              <a:t>Withdrawal symptoms: </a:t>
            </a:r>
            <a:r>
              <a:rPr lang="en-US" sz="2400" dirty="0" smtClean="0">
                <a:latin typeface="AVGmdBU" pitchFamily="2" charset="-128"/>
                <a:ea typeface="AVGmdBU" pitchFamily="2" charset="-128"/>
                <a:cs typeface="+mj-cs"/>
              </a:rPr>
              <a:t> </a:t>
            </a:r>
            <a:r>
              <a:rPr lang="en-US" sz="2400" dirty="0" smtClean="0">
                <a:latin typeface="Arial" pitchFamily="34" charset="0"/>
                <a:cs typeface="Arial" pitchFamily="34" charset="0"/>
              </a:rPr>
              <a:t>6 hours after the last dose, reach a peak after 36 - 48 hours, and then wane. </a:t>
            </a:r>
          </a:p>
          <a:p>
            <a:pPr algn="l" rtl="0">
              <a:buNone/>
            </a:pPr>
            <a:r>
              <a:rPr lang="en-US" sz="2400" dirty="0" smtClean="0">
                <a:latin typeface="Arial" pitchFamily="34" charset="0"/>
                <a:cs typeface="Arial" pitchFamily="34" charset="0"/>
              </a:rPr>
              <a:t>Severe craving, very distressful but have no serious medical consequences</a:t>
            </a:r>
            <a:endParaRPr lang="en-CA" sz="2400" dirty="0" smtClean="0">
              <a:latin typeface="Arial" pitchFamily="34" charset="0"/>
              <a:cs typeface="Arial" pitchFamily="34" charset="0"/>
            </a:endParaRPr>
          </a:p>
          <a:p>
            <a:pPr algn="l" rtl="0">
              <a:buNone/>
            </a:pPr>
            <a:r>
              <a:rPr lang="en-US" sz="2400" dirty="0" err="1" smtClean="0">
                <a:latin typeface="Arial" pitchFamily="34" charset="0"/>
                <a:cs typeface="Arial" pitchFamily="34" charset="0"/>
              </a:rPr>
              <a:t>Lacrimation</a:t>
            </a:r>
            <a:r>
              <a:rPr lang="en-US" sz="2400" dirty="0" smtClean="0">
                <a:latin typeface="Arial" pitchFamily="34" charset="0"/>
                <a:cs typeface="Arial" pitchFamily="34" charset="0"/>
              </a:rPr>
              <a:t>, muscle and joint pain, cold and hot flushes, nausea, vomiting and </a:t>
            </a:r>
            <a:r>
              <a:rPr lang="en-US" sz="2400" dirty="0" err="1" smtClean="0">
                <a:latin typeface="Arial" pitchFamily="34" charset="0"/>
                <a:cs typeface="Arial" pitchFamily="34" charset="0"/>
              </a:rPr>
              <a:t>diarrhoea</a:t>
            </a:r>
            <a:r>
              <a:rPr lang="en-US" sz="2400" dirty="0" smtClean="0">
                <a:latin typeface="Arial" pitchFamily="34" charset="0"/>
                <a:cs typeface="Arial" pitchFamily="34" charset="0"/>
              </a:rPr>
              <a:t>, and </a:t>
            </a:r>
            <a:r>
              <a:rPr lang="en-US" sz="2400" dirty="0" err="1" smtClean="0">
                <a:latin typeface="Arial" pitchFamily="34" charset="0"/>
                <a:cs typeface="Arial" pitchFamily="34" charset="0"/>
              </a:rPr>
              <a:t>piloerection</a:t>
            </a:r>
            <a:endParaRPr lang="en-CA" sz="2400" dirty="0" smtClean="0">
              <a:latin typeface="Arial" pitchFamily="34" charset="0"/>
              <a:cs typeface="Arial" pitchFamily="34" charset="0"/>
            </a:endParaRPr>
          </a:p>
          <a:p>
            <a:pPr>
              <a:buFont typeface="Wingdings 2" pitchFamily="18" charset="2"/>
              <a:buNone/>
            </a:pPr>
            <a:endParaRPr lang="en-CA" sz="2400" dirty="0" smtClean="0">
              <a:latin typeface="Arial" pitchFamily="34" charset="0"/>
              <a:cs typeface="Arial" pitchFamily="34" charset="0"/>
            </a:endParaRPr>
          </a:p>
          <a:p>
            <a:endParaRPr lang="en-CA" sz="2400" dirty="0" smtClean="0">
              <a:latin typeface="Arial" pitchFamily="34" charset="0"/>
              <a:cs typeface="Arial" pitchFamily="34" charset="0"/>
            </a:endParaRPr>
          </a:p>
          <a:p>
            <a:pPr>
              <a:buFont typeface="Wingdings 2" pitchFamily="18" charset="2"/>
              <a:buNone/>
            </a:pPr>
            <a:endParaRPr lang="en-CA" dirty="0" smtClean="0">
              <a:latin typeface="Arial" pitchFamily="34" charset="0"/>
              <a:cs typeface="Arial" pitchFamily="34" charset="0"/>
            </a:endParaRPr>
          </a:p>
          <a:p>
            <a:endParaRPr lang="en-CA" dirty="0" smtClean="0">
              <a:latin typeface="Arial" pitchFamily="34" charset="0"/>
              <a:cs typeface="Arial" pitchFamily="34" charset="0"/>
            </a:endParaRPr>
          </a:p>
          <a:p>
            <a:endParaRPr lang="en-CA"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42852"/>
            <a:ext cx="8229600" cy="1000132"/>
          </a:xfrm>
        </p:spPr>
        <p:txBody>
          <a:bodyPr/>
          <a:lstStyle/>
          <a:p>
            <a:r>
              <a:rPr lang="en-US" b="1" dirty="0" smtClean="0"/>
              <a:t>Psychopathology</a:t>
            </a:r>
            <a:endParaRPr lang="ar-SA" b="1" dirty="0"/>
          </a:p>
        </p:txBody>
      </p:sp>
      <p:sp>
        <p:nvSpPr>
          <p:cNvPr id="3" name="عنصر نائب للمحتوى 2"/>
          <p:cNvSpPr>
            <a:spLocks noGrp="1"/>
          </p:cNvSpPr>
          <p:nvPr>
            <p:ph idx="1"/>
          </p:nvPr>
        </p:nvSpPr>
        <p:spPr>
          <a:xfrm>
            <a:off x="457200" y="1857364"/>
            <a:ext cx="6758006" cy="4643470"/>
          </a:xfrm>
        </p:spPr>
        <p:txBody>
          <a:bodyPr/>
          <a:lstStyle/>
          <a:p>
            <a:pPr algn="l" rtl="0">
              <a:buNone/>
            </a:pPr>
            <a:r>
              <a:rPr lang="en-CA" dirty="0" smtClean="0">
                <a:latin typeface="Algerian" pitchFamily="82" charset="0"/>
                <a:cs typeface="+mj-cs"/>
              </a:rPr>
              <a:t>Consciousness</a:t>
            </a:r>
            <a:endParaRPr lang="ar-SA" dirty="0" smtClean="0">
              <a:latin typeface="Algerian" pitchFamily="82" charset="0"/>
              <a:cs typeface="+mj-cs"/>
            </a:endParaRPr>
          </a:p>
          <a:p>
            <a:pPr algn="l" rtl="0">
              <a:buNone/>
            </a:pPr>
            <a:r>
              <a:rPr lang="en-US" dirty="0" smtClean="0">
                <a:latin typeface="Algerian" pitchFamily="82" charset="0"/>
                <a:cs typeface="+mj-cs"/>
              </a:rPr>
              <a:t>Orientation</a:t>
            </a:r>
          </a:p>
          <a:p>
            <a:pPr algn="l" rtl="0">
              <a:buNone/>
            </a:pPr>
            <a:r>
              <a:rPr lang="en-US" dirty="0" smtClean="0">
                <a:latin typeface="Algerian" pitchFamily="82" charset="0"/>
                <a:cs typeface="+mj-cs"/>
              </a:rPr>
              <a:t>Attention</a:t>
            </a:r>
          </a:p>
          <a:p>
            <a:pPr algn="l" rtl="0">
              <a:buNone/>
            </a:pPr>
            <a:r>
              <a:rPr lang="en-US" dirty="0" smtClean="0">
                <a:latin typeface="Algerian" pitchFamily="82" charset="0"/>
                <a:cs typeface="+mj-cs"/>
              </a:rPr>
              <a:t>Concentration</a:t>
            </a:r>
          </a:p>
          <a:p>
            <a:pPr algn="l" rtl="0">
              <a:buNone/>
            </a:pPr>
            <a:r>
              <a:rPr lang="en-US" dirty="0" smtClean="0">
                <a:latin typeface="Algerian" pitchFamily="82" charset="0"/>
                <a:cs typeface="+mj-cs"/>
              </a:rPr>
              <a:t>Memory</a:t>
            </a:r>
          </a:p>
          <a:p>
            <a:pPr algn="l" rtl="0">
              <a:buNone/>
            </a:pPr>
            <a:endParaRPr lang="en-US"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57200" y="44450"/>
            <a:ext cx="8229600" cy="1143000"/>
          </a:xfrm>
        </p:spPr>
        <p:txBody>
          <a:bodyPr/>
          <a:lstStyle/>
          <a:p>
            <a:r>
              <a:rPr lang="en-CA" smtClean="0">
                <a:latin typeface="Arial" pitchFamily="34" charset="0"/>
                <a:cs typeface="Arial" pitchFamily="34" charset="0"/>
              </a:rPr>
              <a:t>Opioids ( clinical effects)</a:t>
            </a:r>
          </a:p>
        </p:txBody>
      </p:sp>
      <p:graphicFrame>
        <p:nvGraphicFramePr>
          <p:cNvPr id="4" name="Content Placeholder 3"/>
          <p:cNvGraphicFramePr>
            <a:graphicFrameLocks noGrp="1"/>
          </p:cNvGraphicFramePr>
          <p:nvPr>
            <p:ph idx="1"/>
          </p:nvPr>
        </p:nvGraphicFramePr>
        <p:xfrm>
          <a:off x="457200" y="1412875"/>
          <a:ext cx="8229600" cy="305816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n-CA" sz="2000" dirty="0" smtClean="0">
                          <a:latin typeface="Arial" pitchFamily="34" charset="0"/>
                          <a:cs typeface="Arial" pitchFamily="34" charset="0"/>
                        </a:rPr>
                        <a:t>Psychological</a:t>
                      </a:r>
                      <a:endParaRPr lang="en-CA" dirty="0">
                        <a:latin typeface="Arial" pitchFamily="34" charset="0"/>
                        <a:cs typeface="Arial" pitchFamily="34" charset="0"/>
                      </a:endParaRPr>
                    </a:p>
                  </a:txBody>
                  <a:tcPr/>
                </a:tc>
                <a:tc>
                  <a:txBody>
                    <a:bodyPr/>
                    <a:lstStyle/>
                    <a:p>
                      <a:pPr algn="ctr"/>
                      <a:r>
                        <a:rPr lang="en-CA" sz="2000" b="1" dirty="0" smtClean="0">
                          <a:solidFill>
                            <a:schemeClr val="bg1"/>
                          </a:solidFill>
                          <a:latin typeface="Arial" pitchFamily="34" charset="0"/>
                          <a:cs typeface="Arial" pitchFamily="34" charset="0"/>
                        </a:rPr>
                        <a:t>Physical</a:t>
                      </a:r>
                      <a:endParaRPr lang="en-CA" dirty="0"/>
                    </a:p>
                  </a:txBody>
                  <a:tcPr/>
                </a:tc>
              </a:tr>
              <a:tr h="370840">
                <a:tc>
                  <a:txBody>
                    <a:bodyPr/>
                    <a:lstStyle/>
                    <a:p>
                      <a:pPr lvl="0" algn="l" rtl="0">
                        <a:buFont typeface="Wingdings" pitchFamily="2" charset="2"/>
                        <a:buNone/>
                      </a:pPr>
                      <a:r>
                        <a:rPr kumimoji="0" lang="en-US" sz="2800" kern="1200" dirty="0" smtClean="0">
                          <a:solidFill>
                            <a:schemeClr val="dk1"/>
                          </a:solidFill>
                          <a:latin typeface="Arial" pitchFamily="34" charset="0"/>
                          <a:ea typeface="+mn-ea"/>
                          <a:cs typeface="Arial" pitchFamily="34" charset="0"/>
                        </a:rPr>
                        <a:t>euphoria</a:t>
                      </a:r>
                      <a:endParaRPr kumimoji="0" lang="en-CA" sz="2800" kern="1200" dirty="0" smtClean="0">
                        <a:solidFill>
                          <a:schemeClr val="dk1"/>
                        </a:solidFill>
                        <a:latin typeface="Arial" pitchFamily="34" charset="0"/>
                        <a:ea typeface="+mn-ea"/>
                        <a:cs typeface="Arial" pitchFamily="34" charset="0"/>
                      </a:endParaRPr>
                    </a:p>
                    <a:p>
                      <a:pPr lvl="0" algn="l">
                        <a:buFont typeface="Wingdings" pitchFamily="2" charset="2"/>
                        <a:buNone/>
                      </a:pPr>
                      <a:r>
                        <a:rPr kumimoji="0" lang="en-US" sz="2800" kern="1200" dirty="0" smtClean="0">
                          <a:solidFill>
                            <a:schemeClr val="dk1"/>
                          </a:solidFill>
                          <a:latin typeface="Arial" pitchFamily="34" charset="0"/>
                          <a:ea typeface="+mn-ea"/>
                          <a:cs typeface="Arial" pitchFamily="34" charset="0"/>
                        </a:rPr>
                        <a:t>relaxation</a:t>
                      </a:r>
                      <a:endParaRPr kumimoji="0" lang="en-CA" sz="2800" kern="1200" dirty="0" smtClean="0">
                        <a:solidFill>
                          <a:schemeClr val="dk1"/>
                        </a:solidFill>
                        <a:latin typeface="Arial" pitchFamily="34" charset="0"/>
                        <a:ea typeface="+mn-ea"/>
                        <a:cs typeface="Arial" pitchFamily="34" charset="0"/>
                      </a:endParaRPr>
                    </a:p>
                    <a:p>
                      <a:pPr lvl="0" algn="l">
                        <a:buFont typeface="Wingdings" pitchFamily="2" charset="2"/>
                        <a:buNone/>
                      </a:pPr>
                      <a:endParaRPr kumimoji="0" lang="en-CA" sz="2800" kern="1200" dirty="0" smtClean="0">
                        <a:solidFill>
                          <a:schemeClr val="dk1"/>
                        </a:solidFill>
                        <a:latin typeface="Arial" pitchFamily="34" charset="0"/>
                        <a:ea typeface="+mn-ea"/>
                        <a:cs typeface="Arial" pitchFamily="34" charset="0"/>
                      </a:endParaRPr>
                    </a:p>
                    <a:p>
                      <a:pPr lvl="0" algn="l">
                        <a:buFont typeface="Wingdings" pitchFamily="2" charset="2"/>
                        <a:buNone/>
                      </a:pPr>
                      <a:r>
                        <a:rPr kumimoji="0" lang="en-US" sz="2800" kern="1200" dirty="0" smtClean="0">
                          <a:solidFill>
                            <a:schemeClr val="dk1"/>
                          </a:solidFill>
                          <a:latin typeface="Arial" pitchFamily="34" charset="0"/>
                          <a:ea typeface="+mn-ea"/>
                          <a:cs typeface="Arial" pitchFamily="34" charset="0"/>
                        </a:rPr>
                        <a:t>drowsiness</a:t>
                      </a:r>
                      <a:endParaRPr kumimoji="0" lang="en-CA" sz="2800" kern="1200" dirty="0" smtClean="0">
                        <a:solidFill>
                          <a:schemeClr val="dk1"/>
                        </a:solidFill>
                        <a:latin typeface="Arial" pitchFamily="34" charset="0"/>
                        <a:ea typeface="+mn-ea"/>
                        <a:cs typeface="Arial" pitchFamily="34" charset="0"/>
                      </a:endParaRPr>
                    </a:p>
                    <a:p>
                      <a:pPr lvl="0" algn="l">
                        <a:buFont typeface="Wingdings" pitchFamily="2" charset="2"/>
                        <a:buNone/>
                      </a:pPr>
                      <a:r>
                        <a:rPr kumimoji="0" lang="en-US" sz="2800" kern="1200" dirty="0" smtClean="0">
                          <a:solidFill>
                            <a:schemeClr val="dk1"/>
                          </a:solidFill>
                          <a:latin typeface="Arial" pitchFamily="34" charset="0"/>
                          <a:ea typeface="+mn-ea"/>
                          <a:cs typeface="Arial" pitchFamily="34" charset="0"/>
                        </a:rPr>
                        <a:t>analgesia</a:t>
                      </a:r>
                      <a:endParaRPr kumimoji="0" lang="en-CA" sz="2800" kern="1200" dirty="0" smtClean="0">
                        <a:solidFill>
                          <a:schemeClr val="dk1"/>
                        </a:solidFill>
                        <a:latin typeface="Arial" pitchFamily="34" charset="0"/>
                        <a:ea typeface="+mn-ea"/>
                        <a:cs typeface="Arial" pitchFamily="34" charset="0"/>
                      </a:endParaRPr>
                    </a:p>
                    <a:p>
                      <a:pPr algn="l">
                        <a:buFont typeface="Wingdings" pitchFamily="2" charset="2"/>
                        <a:buNone/>
                      </a:pPr>
                      <a:r>
                        <a:rPr kumimoji="0" lang="en-US" sz="2800" kern="1200" dirty="0" smtClean="0">
                          <a:solidFill>
                            <a:schemeClr val="dk1"/>
                          </a:solidFill>
                          <a:latin typeface="Arial" pitchFamily="34" charset="0"/>
                          <a:ea typeface="+mn-ea"/>
                          <a:cs typeface="Arial" pitchFamily="34" charset="0"/>
                        </a:rPr>
                        <a:t>reduced sexual desire</a:t>
                      </a:r>
                      <a:endParaRPr lang="en-CA" dirty="0">
                        <a:latin typeface="Arial" pitchFamily="34" charset="0"/>
                        <a:cs typeface="Arial" pitchFamily="34" charset="0"/>
                      </a:endParaRPr>
                    </a:p>
                  </a:txBody>
                  <a:tcPr/>
                </a:tc>
                <a:tc>
                  <a:txBody>
                    <a:bodyPr/>
                    <a:lstStyle/>
                    <a:p>
                      <a:pPr lvl="0" algn="l" rtl="0">
                        <a:buFont typeface="Wingdings" pitchFamily="2" charset="2"/>
                        <a:buNone/>
                      </a:pPr>
                      <a:r>
                        <a:rPr kumimoji="0" lang="en-US" sz="1800" b="1" u="sng" kern="1200" dirty="0" smtClean="0">
                          <a:solidFill>
                            <a:schemeClr val="dk1"/>
                          </a:solidFill>
                          <a:latin typeface="Arial" pitchFamily="34" charset="0"/>
                          <a:ea typeface="+mn-ea"/>
                          <a:cs typeface="Arial" pitchFamily="34" charset="0"/>
                        </a:rPr>
                        <a:t>small pupil</a:t>
                      </a:r>
                      <a:endParaRPr kumimoji="0" lang="en-CA" sz="1800" b="1" u="sng" kern="1200" dirty="0" smtClean="0">
                        <a:solidFill>
                          <a:schemeClr val="dk1"/>
                        </a:solidFill>
                        <a:latin typeface="Arial" pitchFamily="34" charset="0"/>
                        <a:ea typeface="+mn-ea"/>
                        <a:cs typeface="Arial" pitchFamily="34" charset="0"/>
                      </a:endParaRPr>
                    </a:p>
                    <a:p>
                      <a:pPr lvl="0" algn="l">
                        <a:buFont typeface="Wingdings" pitchFamily="2" charset="2"/>
                        <a:buNone/>
                      </a:pPr>
                      <a:r>
                        <a:rPr kumimoji="0" lang="en-US" sz="1800" kern="1200" dirty="0" err="1" smtClean="0">
                          <a:solidFill>
                            <a:schemeClr val="dk1"/>
                          </a:solidFill>
                          <a:latin typeface="Arial" pitchFamily="34" charset="0"/>
                          <a:ea typeface="+mn-ea"/>
                          <a:cs typeface="Arial" pitchFamily="34" charset="0"/>
                        </a:rPr>
                        <a:t>bradycardia</a:t>
                      </a:r>
                      <a:endParaRPr kumimoji="0" lang="en-CA" sz="1800" kern="1200" dirty="0" smtClean="0">
                        <a:solidFill>
                          <a:schemeClr val="dk1"/>
                        </a:solidFill>
                        <a:latin typeface="Arial" pitchFamily="34" charset="0"/>
                        <a:ea typeface="+mn-ea"/>
                        <a:cs typeface="Arial" pitchFamily="34" charset="0"/>
                      </a:endParaRPr>
                    </a:p>
                    <a:p>
                      <a:pPr lvl="0" algn="l">
                        <a:buFont typeface="Wingdings" pitchFamily="2" charset="2"/>
                        <a:buNone/>
                      </a:pPr>
                      <a:r>
                        <a:rPr kumimoji="0" lang="en-US" sz="1800" kern="1200" dirty="0" smtClean="0">
                          <a:solidFill>
                            <a:schemeClr val="dk1"/>
                          </a:solidFill>
                          <a:latin typeface="Arial" pitchFamily="34" charset="0"/>
                          <a:ea typeface="+mn-ea"/>
                          <a:cs typeface="Arial" pitchFamily="34" charset="0"/>
                        </a:rPr>
                        <a:t>reduced appetite</a:t>
                      </a:r>
                      <a:endParaRPr kumimoji="0" lang="en-CA" sz="1800" kern="1200" dirty="0" smtClean="0">
                        <a:solidFill>
                          <a:schemeClr val="dk1"/>
                        </a:solidFill>
                        <a:latin typeface="Arial" pitchFamily="34" charset="0"/>
                        <a:ea typeface="+mn-ea"/>
                        <a:cs typeface="Arial" pitchFamily="34" charset="0"/>
                      </a:endParaRPr>
                    </a:p>
                    <a:p>
                      <a:pPr lvl="0" algn="l">
                        <a:buFont typeface="Wingdings" pitchFamily="2" charset="2"/>
                        <a:buNone/>
                      </a:pPr>
                      <a:r>
                        <a:rPr kumimoji="0" lang="en-US" sz="1800" kern="1200" dirty="0" smtClean="0">
                          <a:solidFill>
                            <a:schemeClr val="dk1"/>
                          </a:solidFill>
                          <a:latin typeface="Arial" pitchFamily="34" charset="0"/>
                          <a:ea typeface="+mn-ea"/>
                          <a:cs typeface="Arial" pitchFamily="34" charset="0"/>
                        </a:rPr>
                        <a:t>constipation</a:t>
                      </a:r>
                      <a:endParaRPr kumimoji="0" lang="en-CA" sz="1800" kern="1200" dirty="0" smtClean="0">
                        <a:solidFill>
                          <a:schemeClr val="dk1"/>
                        </a:solidFill>
                        <a:latin typeface="Arial" pitchFamily="34" charset="0"/>
                        <a:ea typeface="+mn-ea"/>
                        <a:cs typeface="Arial" pitchFamily="34" charset="0"/>
                      </a:endParaRPr>
                    </a:p>
                    <a:p>
                      <a:pPr algn="l">
                        <a:buFont typeface="Wingdings" pitchFamily="2" charset="2"/>
                        <a:buNone/>
                      </a:pPr>
                      <a:r>
                        <a:rPr kumimoji="0" lang="en-US" sz="1800" kern="1200" dirty="0" smtClean="0">
                          <a:solidFill>
                            <a:schemeClr val="dk1"/>
                          </a:solidFill>
                          <a:latin typeface="Arial" pitchFamily="34" charset="0"/>
                          <a:ea typeface="+mn-ea"/>
                          <a:cs typeface="Arial" pitchFamily="34" charset="0"/>
                        </a:rPr>
                        <a:t>respiratory depression</a:t>
                      </a:r>
                    </a:p>
                    <a:p>
                      <a:pPr algn="l">
                        <a:buFont typeface="Wingdings" pitchFamily="2" charset="2"/>
                        <a:buNone/>
                      </a:pPr>
                      <a:r>
                        <a:rPr kumimoji="0" lang="en-US" sz="1800" b="1" kern="1200" dirty="0" smtClean="0">
                          <a:solidFill>
                            <a:schemeClr val="dk1"/>
                          </a:solidFill>
                          <a:latin typeface="Arial" pitchFamily="34" charset="0"/>
                          <a:ea typeface="+mn-ea"/>
                          <a:cs typeface="Arial" pitchFamily="34" charset="0"/>
                        </a:rPr>
                        <a:t>I.V</a:t>
                      </a:r>
                      <a:r>
                        <a:rPr kumimoji="0" lang="en-US" sz="1800" b="1" kern="1200" baseline="0" dirty="0" smtClean="0">
                          <a:solidFill>
                            <a:schemeClr val="dk1"/>
                          </a:solidFill>
                          <a:latin typeface="Arial" pitchFamily="34" charset="0"/>
                          <a:ea typeface="+mn-ea"/>
                          <a:cs typeface="Arial" pitchFamily="34" charset="0"/>
                        </a:rPr>
                        <a:t> use</a:t>
                      </a:r>
                      <a:r>
                        <a:rPr kumimoji="0" lang="en-US" sz="1800" kern="1200" baseline="0" dirty="0" smtClean="0">
                          <a:solidFill>
                            <a:schemeClr val="dk1"/>
                          </a:solidFill>
                          <a:latin typeface="Arial" pitchFamily="34" charset="0"/>
                          <a:ea typeface="+mn-ea"/>
                          <a:cs typeface="Arial" pitchFamily="34" charset="0"/>
                        </a:rPr>
                        <a:t>:</a:t>
                      </a:r>
                    </a:p>
                    <a:p>
                      <a:pPr lvl="0" algn="l">
                        <a:buFont typeface="Arial" pitchFamily="34" charset="0"/>
                        <a:buNone/>
                      </a:pPr>
                      <a:r>
                        <a:rPr lang="en-US" sz="1800" dirty="0" smtClean="0">
                          <a:latin typeface="Arial" pitchFamily="34" charset="0"/>
                          <a:cs typeface="Arial" pitchFamily="34" charset="0"/>
                        </a:rPr>
                        <a:t>*AIDS        </a:t>
                      </a:r>
                      <a:r>
                        <a:rPr lang="en-US" sz="3200" baseline="-25000" dirty="0" smtClean="0">
                          <a:latin typeface="Arial" pitchFamily="34" charset="0"/>
                          <a:cs typeface="Arial" pitchFamily="34" charset="0"/>
                        </a:rPr>
                        <a:t>* </a:t>
                      </a:r>
                      <a:r>
                        <a:rPr lang="en-US" sz="1800" dirty="0" smtClean="0">
                          <a:latin typeface="Arial" pitchFamily="34" charset="0"/>
                          <a:cs typeface="Arial" pitchFamily="34" charset="0"/>
                        </a:rPr>
                        <a:t>hepatitis   </a:t>
                      </a:r>
                    </a:p>
                    <a:p>
                      <a:pPr lvl="0" algn="l">
                        <a:buFont typeface="Arial" pitchFamily="34" charset="0"/>
                        <a:buNone/>
                      </a:pPr>
                      <a:r>
                        <a:rPr lang="en-US" sz="1800" dirty="0" smtClean="0">
                          <a:latin typeface="Arial" pitchFamily="34" charset="0"/>
                          <a:cs typeface="Arial" pitchFamily="34" charset="0"/>
                        </a:rPr>
                        <a:t> </a:t>
                      </a:r>
                      <a:r>
                        <a:rPr lang="en-US" sz="3200" baseline="-25000" dirty="0" smtClean="0">
                          <a:latin typeface="Arial" pitchFamily="34" charset="0"/>
                          <a:cs typeface="Arial" pitchFamily="34" charset="0"/>
                        </a:rPr>
                        <a:t>* </a:t>
                      </a:r>
                      <a:r>
                        <a:rPr lang="en-US" sz="1800" dirty="0" err="1" smtClean="0">
                          <a:latin typeface="Arial" pitchFamily="34" charset="0"/>
                          <a:cs typeface="Arial" pitchFamily="34" charset="0"/>
                        </a:rPr>
                        <a:t>endocarditis</a:t>
                      </a:r>
                      <a:r>
                        <a:rPr lang="en-US" sz="1800" dirty="0" smtClean="0">
                          <a:latin typeface="Arial" pitchFamily="34" charset="0"/>
                          <a:cs typeface="Arial" pitchFamily="34" charset="0"/>
                        </a:rPr>
                        <a:t>    </a:t>
                      </a:r>
                      <a:r>
                        <a:rPr lang="en-US" sz="3200" baseline="-25000" dirty="0" smtClean="0">
                          <a:latin typeface="Arial" pitchFamily="34" charset="0"/>
                          <a:cs typeface="Arial" pitchFamily="34" charset="0"/>
                        </a:rPr>
                        <a:t>* </a:t>
                      </a:r>
                      <a:r>
                        <a:rPr lang="en-US" sz="1800" dirty="0" smtClean="0">
                          <a:latin typeface="Arial" pitchFamily="34" charset="0"/>
                          <a:cs typeface="Arial" pitchFamily="34" charset="0"/>
                        </a:rPr>
                        <a:t>septicemia</a:t>
                      </a:r>
                      <a:endParaRPr lang="en-CA" sz="1800" dirty="0" smtClean="0">
                        <a:latin typeface="Arial" pitchFamily="34" charset="0"/>
                        <a:cs typeface="Arial" pitchFamily="34" charset="0"/>
                      </a:endParaRPr>
                    </a:p>
                    <a:p>
                      <a:pPr lvl="0" algn="l">
                        <a:buFont typeface="Arial" pitchFamily="34" charset="0"/>
                        <a:buNone/>
                      </a:pPr>
                      <a:r>
                        <a:rPr lang="en-US" sz="1800" dirty="0" smtClean="0">
                          <a:latin typeface="Arial" pitchFamily="34" charset="0"/>
                          <a:cs typeface="Arial" pitchFamily="34" charset="0"/>
                        </a:rPr>
                        <a:t>* Acute local infections</a:t>
                      </a:r>
                      <a:endParaRPr lang="en-CA" dirty="0">
                        <a:latin typeface="Arial" pitchFamily="34" charset="0"/>
                        <a:cs typeface="Arial" pitchFamily="34" charset="0"/>
                      </a:endParaRPr>
                    </a:p>
                  </a:txBody>
                  <a:tcPr/>
                </a:tc>
              </a:tr>
            </a:tbl>
          </a:graphicData>
        </a:graphic>
      </p:graphicFrame>
      <p:sp>
        <p:nvSpPr>
          <p:cNvPr id="45070" name="TextBox 5"/>
          <p:cNvSpPr txBox="1">
            <a:spLocks noChangeArrowheads="1"/>
          </p:cNvSpPr>
          <p:nvPr/>
        </p:nvSpPr>
        <p:spPr bwMode="auto">
          <a:xfrm>
            <a:off x="395288" y="4652963"/>
            <a:ext cx="7918578" cy="1938992"/>
          </a:xfrm>
          <a:prstGeom prst="rect">
            <a:avLst/>
          </a:prstGeom>
          <a:noFill/>
          <a:ln w="9525">
            <a:noFill/>
            <a:miter lim="800000"/>
            <a:headEnd/>
            <a:tailEnd/>
          </a:ln>
        </p:spPr>
        <p:txBody>
          <a:bodyPr wrap="none">
            <a:spAutoFit/>
          </a:bodyPr>
          <a:lstStyle/>
          <a:p>
            <a:pPr algn="l" rtl="0"/>
            <a:r>
              <a:rPr lang="en-US" sz="2400" b="1" dirty="0"/>
              <a:t>Treatment:</a:t>
            </a:r>
            <a:endParaRPr lang="en-CA" sz="2400" dirty="0"/>
          </a:p>
          <a:p>
            <a:pPr lvl="1" algn="l" rtl="0"/>
            <a:r>
              <a:rPr lang="en-US" sz="2400" dirty="0"/>
              <a:t>*</a:t>
            </a:r>
            <a:r>
              <a:rPr lang="en-US" sz="2400" dirty="0" err="1"/>
              <a:t>Opioid</a:t>
            </a:r>
            <a:r>
              <a:rPr lang="en-US" sz="2400" dirty="0"/>
              <a:t> overdose : supportive +</a:t>
            </a:r>
            <a:r>
              <a:rPr lang="en-US" sz="2400" dirty="0" err="1"/>
              <a:t>naloxone</a:t>
            </a:r>
            <a:endParaRPr lang="en-CA" sz="2400" dirty="0"/>
          </a:p>
          <a:p>
            <a:pPr lvl="1" algn="l" rtl="0"/>
            <a:r>
              <a:rPr lang="en-US" sz="2400" dirty="0"/>
              <a:t>*</a:t>
            </a:r>
            <a:r>
              <a:rPr lang="en-US" sz="2400" dirty="0" err="1"/>
              <a:t>Opioid</a:t>
            </a:r>
            <a:r>
              <a:rPr lang="en-US" sz="2400" dirty="0"/>
              <a:t> Withdrawal: symptomatic treatment, Counseling, </a:t>
            </a:r>
          </a:p>
          <a:p>
            <a:pPr lvl="1" algn="l" rtl="0"/>
            <a:r>
              <a:rPr lang="en-US" sz="2400" dirty="0"/>
              <a:t>individual or group therapy</a:t>
            </a:r>
          </a:p>
          <a:p>
            <a:pPr lvl="1" algn="l" rtl="0"/>
            <a:r>
              <a:rPr lang="en-US" sz="2400" dirty="0"/>
              <a:t>* Harm reduction strategies: </a:t>
            </a:r>
            <a:r>
              <a:rPr lang="en-US" sz="2400" dirty="0" smtClean="0"/>
              <a:t>methadone</a:t>
            </a:r>
            <a:endParaRPr lang="en-CA" sz="24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b="1" dirty="0" smtClean="0">
                <a:solidFill>
                  <a:srgbClr val="0070C0"/>
                </a:solidFill>
                <a:latin typeface="Algerian" pitchFamily="82" charset="0"/>
              </a:rPr>
              <a:t>Valid Informed Consent</a:t>
            </a:r>
          </a:p>
        </p:txBody>
      </p:sp>
      <p:sp>
        <p:nvSpPr>
          <p:cNvPr id="65539" name="Rectangle 3"/>
          <p:cNvSpPr>
            <a:spLocks noGrp="1" noChangeArrowheads="1"/>
          </p:cNvSpPr>
          <p:nvPr>
            <p:ph type="body" idx="1"/>
          </p:nvPr>
        </p:nvSpPr>
        <p:spPr>
          <a:xfrm>
            <a:off x="285720" y="1600200"/>
            <a:ext cx="8643998" cy="5043510"/>
          </a:xfrm>
        </p:spPr>
        <p:txBody>
          <a:bodyPr/>
          <a:lstStyle/>
          <a:p>
            <a:pPr marL="609600" indent="-609600" algn="l" rtl="0">
              <a:buNone/>
            </a:pPr>
            <a:r>
              <a:rPr lang="en-US" sz="2800" dirty="0" smtClean="0"/>
              <a:t>Permission given by a competent person without any elements of force, deceit, coercion after explanation and disclosure of: </a:t>
            </a:r>
          </a:p>
          <a:p>
            <a:pPr marL="609600" indent="-609600" algn="l" rtl="0">
              <a:buNone/>
            </a:pPr>
            <a:r>
              <a:rPr lang="en-US" sz="2800" b="1" i="1" dirty="0" smtClean="0"/>
              <a:t>Purpose and details of procedure or treatment</a:t>
            </a:r>
          </a:p>
          <a:p>
            <a:pPr marL="609600" indent="-609600" algn="l" rtl="0">
              <a:buNone/>
            </a:pPr>
            <a:endParaRPr lang="en-US" sz="2800" b="1" i="1" dirty="0" smtClean="0"/>
          </a:p>
          <a:p>
            <a:pPr marL="609600" indent="-609600" algn="l" rtl="0">
              <a:buNone/>
            </a:pPr>
            <a:r>
              <a:rPr lang="en-US" sz="2800" b="1" i="1" dirty="0" smtClean="0"/>
              <a:t>Risks, Benefits and available alternative treatment/s</a:t>
            </a:r>
          </a:p>
          <a:p>
            <a:pPr marL="609600" indent="-609600" algn="l" rtl="0">
              <a:buNone/>
            </a:pPr>
            <a:endParaRPr lang="en-US" sz="2800" b="1" i="1" dirty="0" smtClean="0"/>
          </a:p>
          <a:p>
            <a:pPr marL="609600" indent="-609600" algn="l" rtl="0">
              <a:buNone/>
            </a:pPr>
            <a:r>
              <a:rPr lang="en-US" sz="2800" b="1" i="1" dirty="0" smtClean="0"/>
              <a:t>The right to withdrawal consent verbally or in written forms at anytime</a:t>
            </a:r>
          </a:p>
          <a:p>
            <a:pPr marL="609600" indent="-609600" algn="l" rtl="0">
              <a:buNone/>
            </a:pPr>
            <a:r>
              <a:rPr lang="en-US" sz="2800" b="1" dirty="0" smtClean="0">
                <a:solidFill>
                  <a:srgbClr val="FF0000"/>
                </a:solidFill>
              </a:rPr>
              <a:t>Exceptions!!!</a:t>
            </a:r>
            <a:endParaRPr lang="en-US" sz="2800" b="1" i="1" dirty="0" smtClean="0">
              <a:solidFill>
                <a:srgbClr val="FF000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Grp="1" noChangeArrowheads="1"/>
          </p:cNvSpPr>
          <p:nvPr>
            <p:ph type="body" idx="4294967295"/>
          </p:nvPr>
        </p:nvSpPr>
        <p:spPr>
          <a:xfrm>
            <a:off x="428596" y="428604"/>
            <a:ext cx="7801004" cy="5697559"/>
          </a:xfrm>
        </p:spPr>
        <p:txBody>
          <a:bodyPr/>
          <a:lstStyle/>
          <a:p>
            <a:pPr algn="l" rtl="0" eaLnBrk="1" hangingPunct="1">
              <a:buNone/>
            </a:pPr>
            <a:endParaRPr lang="en-US" altLang="zh-CN" dirty="0" smtClean="0"/>
          </a:p>
          <a:p>
            <a:pPr algn="l" rtl="0" eaLnBrk="1" hangingPunct="1">
              <a:buNone/>
            </a:pPr>
            <a:endParaRPr lang="en-US" altLang="zh-CN" dirty="0" smtClean="0"/>
          </a:p>
          <a:p>
            <a:pPr algn="l" rtl="0" eaLnBrk="1" hangingPunct="1">
              <a:buNone/>
            </a:pPr>
            <a:r>
              <a:rPr lang="en-US" altLang="zh-CN" dirty="0" smtClean="0"/>
              <a:t>Being mentally ill doesn’t in itself imply a loss of capacity or competency.</a:t>
            </a:r>
          </a:p>
          <a:p>
            <a:pPr algn="l" rtl="0" eaLnBrk="1" hangingPunct="1">
              <a:buNone/>
            </a:pPr>
            <a:r>
              <a:rPr lang="en-US" altLang="zh-CN" dirty="0" smtClean="0"/>
              <a:t>Having Capacity or being Competent until proven otherwise.</a:t>
            </a:r>
            <a:endParaRPr lang="en-US" dirty="0" smtClean="0"/>
          </a:p>
          <a:p>
            <a:pPr eaLnBrk="1" hangingPunct="1">
              <a:buFont typeface="Wingdings" pitchFamily="2" charset="2"/>
              <a:buNone/>
            </a:pPr>
            <a:endParaRPr lang="en-US"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7200" y="274638"/>
            <a:ext cx="8229600" cy="225404"/>
          </a:xfrm>
        </p:spPr>
        <p:txBody>
          <a:bodyPr>
            <a:normAutofit fontScale="90000"/>
          </a:bodyPr>
          <a:lstStyle/>
          <a:p>
            <a:pPr eaLnBrk="1" hangingPunct="1"/>
            <a:endParaRPr lang="en-US" sz="4000" dirty="0" smtClean="0"/>
          </a:p>
        </p:txBody>
      </p:sp>
      <p:sp>
        <p:nvSpPr>
          <p:cNvPr id="72707" name="Rectangle 3"/>
          <p:cNvSpPr>
            <a:spLocks noGrp="1" noChangeArrowheads="1"/>
          </p:cNvSpPr>
          <p:nvPr>
            <p:ph type="body" idx="1"/>
          </p:nvPr>
        </p:nvSpPr>
        <p:spPr>
          <a:xfrm>
            <a:off x="457200" y="857232"/>
            <a:ext cx="8458200" cy="5268931"/>
          </a:xfrm>
        </p:spPr>
        <p:txBody>
          <a:bodyPr>
            <a:normAutofit lnSpcReduction="10000"/>
          </a:bodyPr>
          <a:lstStyle/>
          <a:p>
            <a:pPr marL="812800" indent="-812800" algn="l" rtl="0">
              <a:lnSpc>
                <a:spcPct val="90000"/>
              </a:lnSpc>
              <a:buNone/>
            </a:pPr>
            <a:r>
              <a:rPr lang="en-US" altLang="zh-CN" sz="2800" dirty="0" smtClean="0"/>
              <a:t>To have capacity to consent to “treatment”, 4 criteria must be satisfied in a patient: </a:t>
            </a:r>
          </a:p>
          <a:p>
            <a:pPr marL="812800" indent="-812800" algn="l" rtl="0">
              <a:lnSpc>
                <a:spcPct val="90000"/>
              </a:lnSpc>
              <a:buNone/>
            </a:pPr>
            <a:endParaRPr lang="en-US" altLang="zh-CN" sz="2800" dirty="0" smtClean="0"/>
          </a:p>
          <a:p>
            <a:pPr marL="812800" indent="-812800" algn="l" rtl="0">
              <a:lnSpc>
                <a:spcPct val="90000"/>
              </a:lnSpc>
              <a:buNone/>
            </a:pPr>
            <a:r>
              <a:rPr lang="en-US" altLang="zh-CN" sz="2400" b="1" i="1" dirty="0" smtClean="0">
                <a:solidFill>
                  <a:srgbClr val="0070C0"/>
                </a:solidFill>
              </a:rPr>
              <a:t>To understand relevant information about the PROPOSED treatment/ treatment OPTIONS/ NO treatment</a:t>
            </a:r>
          </a:p>
          <a:p>
            <a:pPr marL="812800" indent="-812800" algn="l" rtl="0">
              <a:lnSpc>
                <a:spcPct val="90000"/>
              </a:lnSpc>
              <a:buNone/>
            </a:pPr>
            <a:endParaRPr lang="en-US" altLang="zh-CN" sz="2400" b="1" i="1" dirty="0" smtClean="0">
              <a:solidFill>
                <a:srgbClr val="0070C0"/>
              </a:solidFill>
            </a:endParaRPr>
          </a:p>
          <a:p>
            <a:pPr marL="812800" indent="-812800" algn="l" rtl="0">
              <a:lnSpc>
                <a:spcPct val="90000"/>
              </a:lnSpc>
              <a:buNone/>
            </a:pPr>
            <a:r>
              <a:rPr lang="en-US" altLang="zh-CN" sz="2400" b="1" i="1" dirty="0" smtClean="0">
                <a:solidFill>
                  <a:srgbClr val="0070C0"/>
                </a:solidFill>
              </a:rPr>
              <a:t>Able to communicate a choice consistently</a:t>
            </a:r>
          </a:p>
          <a:p>
            <a:pPr marL="812800" indent="-812800" algn="l" rtl="0">
              <a:lnSpc>
                <a:spcPct val="90000"/>
              </a:lnSpc>
              <a:buNone/>
            </a:pPr>
            <a:endParaRPr lang="en-US" altLang="zh-CN" sz="2400" b="1" i="1" dirty="0" smtClean="0">
              <a:solidFill>
                <a:srgbClr val="0070C0"/>
              </a:solidFill>
            </a:endParaRPr>
          </a:p>
          <a:p>
            <a:pPr marL="812800" indent="-812800" algn="l" rtl="0">
              <a:lnSpc>
                <a:spcPct val="90000"/>
              </a:lnSpc>
              <a:buNone/>
            </a:pPr>
            <a:r>
              <a:rPr lang="en-US" altLang="zh-CN" sz="2400" b="1" i="1" dirty="0" smtClean="0">
                <a:solidFill>
                  <a:srgbClr val="0070C0"/>
                </a:solidFill>
              </a:rPr>
              <a:t>To appreciate own clinical situation (insight) with regard to the proposed treatment (if a patient is in denial of illness, s/he will not be considered competent)</a:t>
            </a:r>
          </a:p>
          <a:p>
            <a:pPr marL="812800" indent="-812800" algn="l" rtl="0">
              <a:lnSpc>
                <a:spcPct val="90000"/>
              </a:lnSpc>
              <a:buNone/>
            </a:pPr>
            <a:endParaRPr lang="en-US" altLang="zh-CN" sz="2400" b="1" i="1" dirty="0" smtClean="0">
              <a:solidFill>
                <a:srgbClr val="0070C0"/>
              </a:solidFill>
            </a:endParaRPr>
          </a:p>
          <a:p>
            <a:pPr marL="812800" indent="-812800" algn="l" rtl="0">
              <a:lnSpc>
                <a:spcPct val="90000"/>
              </a:lnSpc>
              <a:buNone/>
            </a:pPr>
            <a:r>
              <a:rPr lang="en-US" altLang="zh-CN" sz="2400" b="1" i="1" dirty="0" smtClean="0">
                <a:solidFill>
                  <a:srgbClr val="0070C0"/>
                </a:solidFill>
              </a:rPr>
              <a:t>To rationally manipulate (reasonable; sensible; sound judgment) provided information/s</a:t>
            </a:r>
          </a:p>
          <a:p>
            <a:pPr marL="812800" indent="-812800" algn="l" rtl="0">
              <a:lnSpc>
                <a:spcPct val="90000"/>
              </a:lnSpc>
              <a:buNone/>
            </a:pPr>
            <a:endParaRPr lang="en-US" altLang="zh-CN" sz="1400" dirty="0" smtClean="0"/>
          </a:p>
          <a:p>
            <a:pPr marL="812800" indent="-812800" algn="l" rtl="0">
              <a:lnSpc>
                <a:spcPct val="90000"/>
              </a:lnSpc>
              <a:buNone/>
            </a:pPr>
            <a:endParaRPr lang="en-US" altLang="zh-CN" sz="1800" b="1" dirty="0" smtClean="0"/>
          </a:p>
          <a:p>
            <a:pPr marL="812800" indent="-812800" eaLnBrk="1" hangingPunct="1">
              <a:lnSpc>
                <a:spcPct val="90000"/>
              </a:lnSpc>
              <a:buFontTx/>
              <a:buAutoNum type="romanUcPeriod"/>
            </a:pPr>
            <a:endParaRPr lang="en-US" altLang="zh-CN" sz="1800" dirty="0" smtClean="0"/>
          </a:p>
          <a:p>
            <a:pPr marL="812800" indent="-812800" eaLnBrk="1" hangingPunct="1">
              <a:lnSpc>
                <a:spcPct val="90000"/>
              </a:lnSpc>
            </a:pPr>
            <a:endParaRPr lang="en-US" sz="1800"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96908"/>
          </a:xfrm>
        </p:spPr>
        <p:txBody>
          <a:bodyPr/>
          <a:lstStyle/>
          <a:p>
            <a:r>
              <a:rPr lang="en-US" b="1" dirty="0" err="1" smtClean="0"/>
              <a:t>Amnestic</a:t>
            </a:r>
            <a:r>
              <a:rPr lang="en-US" b="1" dirty="0" smtClean="0"/>
              <a:t> Disorders</a:t>
            </a:r>
            <a:endParaRPr lang="ar-SA" b="1" dirty="0"/>
          </a:p>
        </p:txBody>
      </p:sp>
      <p:sp>
        <p:nvSpPr>
          <p:cNvPr id="3" name="عنصر نائب للمحتوى 2"/>
          <p:cNvSpPr>
            <a:spLocks noGrp="1"/>
          </p:cNvSpPr>
          <p:nvPr>
            <p:ph idx="1"/>
          </p:nvPr>
        </p:nvSpPr>
        <p:spPr>
          <a:xfrm>
            <a:off x="457200" y="1000108"/>
            <a:ext cx="8401080" cy="5643602"/>
          </a:xfrm>
        </p:spPr>
        <p:txBody>
          <a:bodyPr>
            <a:normAutofit fontScale="92500" lnSpcReduction="10000"/>
          </a:bodyPr>
          <a:lstStyle/>
          <a:p>
            <a:pPr algn="l" rtl="0">
              <a:buNone/>
            </a:pPr>
            <a:endParaRPr lang="en-US" sz="2200" dirty="0" smtClean="0"/>
          </a:p>
          <a:p>
            <a:pPr algn="l" rtl="0">
              <a:buNone/>
            </a:pPr>
            <a:r>
              <a:rPr lang="en-US" sz="2600" dirty="0" smtClean="0"/>
              <a:t>A variety of diseases and conditions that present with an </a:t>
            </a:r>
            <a:r>
              <a:rPr lang="en-US" sz="2600" b="1" i="1" dirty="0" err="1" smtClean="0"/>
              <a:t>amnestic</a:t>
            </a:r>
            <a:r>
              <a:rPr lang="en-US" sz="2600" b="1" i="1" dirty="0" smtClean="0"/>
              <a:t> syndrome.</a:t>
            </a:r>
          </a:p>
          <a:p>
            <a:pPr algn="l" rtl="0">
              <a:buNone/>
            </a:pPr>
            <a:endParaRPr lang="en-US" sz="2600" b="1" i="1" dirty="0" smtClean="0"/>
          </a:p>
          <a:p>
            <a:pPr algn="l" rtl="0">
              <a:buNone/>
            </a:pPr>
            <a:r>
              <a:rPr lang="en-US" sz="2600" dirty="0" smtClean="0"/>
              <a:t> The syndrome is defined primarily by </a:t>
            </a:r>
            <a:r>
              <a:rPr lang="en-US" sz="2600" b="1" i="1" dirty="0" smtClean="0"/>
              <a:t>impairment in the ability to create new memories</a:t>
            </a:r>
          </a:p>
          <a:p>
            <a:pPr algn="l" rtl="0">
              <a:buNone/>
            </a:pPr>
            <a:endParaRPr lang="en-US" sz="2600" b="1" i="1" dirty="0" smtClean="0"/>
          </a:p>
          <a:p>
            <a:pPr algn="l" rtl="0">
              <a:buNone/>
            </a:pPr>
            <a:r>
              <a:rPr lang="en-US" sz="2600" b="1" i="1" dirty="0" err="1" smtClean="0"/>
              <a:t>Amnestic</a:t>
            </a:r>
            <a:r>
              <a:rPr lang="en-US" sz="2600" b="1" i="1" dirty="0" smtClean="0"/>
              <a:t> disorder caused by a general medical condition </a:t>
            </a:r>
          </a:p>
          <a:p>
            <a:pPr algn="l" rtl="0">
              <a:buNone/>
            </a:pPr>
            <a:r>
              <a:rPr lang="en-US" sz="2600" b="1" i="1" dirty="0" smtClean="0"/>
              <a:t>Substance-induced persisting </a:t>
            </a:r>
            <a:r>
              <a:rPr lang="en-US" sz="2600" b="1" i="1" dirty="0" err="1" smtClean="0"/>
              <a:t>amnestic</a:t>
            </a:r>
            <a:r>
              <a:rPr lang="en-US" sz="2600" b="1" i="1" dirty="0" smtClean="0"/>
              <a:t> disorder </a:t>
            </a:r>
            <a:r>
              <a:rPr lang="en-US" sz="2600" dirty="0" smtClean="0"/>
              <a:t>(e.g., caused by carbon monoxide poisoning or chronic alcohol consumption)</a:t>
            </a:r>
          </a:p>
          <a:p>
            <a:pPr algn="l" rtl="0">
              <a:buNone/>
            </a:pPr>
            <a:r>
              <a:rPr lang="en-US" sz="2600" b="1" i="1" dirty="0" err="1" smtClean="0"/>
              <a:t>Amnestic</a:t>
            </a:r>
            <a:r>
              <a:rPr lang="en-US" sz="2600" b="1" i="1" dirty="0" smtClean="0"/>
              <a:t> disorder not otherwise specified</a:t>
            </a:r>
            <a:endParaRPr lang="en-US" sz="1900" dirty="0" smtClean="0"/>
          </a:p>
          <a:p>
            <a:pPr algn="l" rtl="0">
              <a:buNone/>
            </a:pPr>
            <a:endParaRPr lang="en-US" sz="1600" dirty="0" smtClean="0"/>
          </a:p>
          <a:p>
            <a:pPr algn="l" rtl="0">
              <a:buNone/>
            </a:pPr>
            <a:endParaRPr lang="en-US" sz="1600" dirty="0" smtClean="0"/>
          </a:p>
          <a:p>
            <a:pPr algn="l" rtl="0">
              <a:buNone/>
            </a:pPr>
            <a:endParaRPr lang="en-US" sz="1600" dirty="0" smtClean="0"/>
          </a:p>
          <a:p>
            <a:pPr algn="l" rtl="0">
              <a:buNone/>
            </a:pPr>
            <a:r>
              <a:rPr lang="en-US" sz="2000" dirty="0" smtClean="0"/>
              <a:t> (1</a:t>
            </a:r>
            <a:r>
              <a:rPr lang="en-US" sz="2200" dirty="0" smtClean="0"/>
              <a:t>) </a:t>
            </a:r>
            <a:r>
              <a:rPr lang="en-US" sz="2200" b="1" i="1" dirty="0" smtClean="0"/>
              <a:t>transient</a:t>
            </a:r>
            <a:r>
              <a:rPr lang="en-US" sz="2200" dirty="0" smtClean="0"/>
              <a:t>, for duration less than 1 month</a:t>
            </a:r>
          </a:p>
          <a:p>
            <a:pPr algn="l" rtl="0">
              <a:buNone/>
            </a:pPr>
            <a:r>
              <a:rPr lang="en-US" sz="2200" dirty="0" smtClean="0"/>
              <a:t> (2) </a:t>
            </a:r>
            <a:r>
              <a:rPr lang="en-US" sz="2200" b="1" i="1" dirty="0" smtClean="0"/>
              <a:t>chronic</a:t>
            </a:r>
            <a:r>
              <a:rPr lang="en-US" sz="2200" dirty="0" smtClean="0"/>
              <a:t>, for conditions extending beyond 1 month</a:t>
            </a:r>
            <a:r>
              <a:rPr lang="en-US" sz="2000" dirty="0" smtClean="0"/>
              <a:t>.</a:t>
            </a:r>
            <a:endParaRPr lang="ar-SA" sz="1600" dirty="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عنوان 1"/>
          <p:cNvSpPr>
            <a:spLocks noGrp="1"/>
          </p:cNvSpPr>
          <p:nvPr>
            <p:ph idx="1"/>
          </p:nvPr>
        </p:nvSpPr>
        <p:spPr>
          <a:xfrm>
            <a:off x="457200" y="285750"/>
            <a:ext cx="8543956" cy="6286522"/>
          </a:xfrm>
        </p:spPr>
        <p:txBody>
          <a:bodyPr>
            <a:normAutofit lnSpcReduction="10000"/>
          </a:bodyPr>
          <a:lstStyle/>
          <a:p>
            <a:pPr algn="l" rtl="0">
              <a:buNone/>
            </a:pPr>
            <a:r>
              <a:rPr lang="en-US" sz="2800" b="1" dirty="0" smtClean="0">
                <a:solidFill>
                  <a:srgbClr val="002060"/>
                </a:solidFill>
                <a:latin typeface="Times New Roman" pitchFamily="18" charset="0"/>
                <a:cs typeface="+mj-cs"/>
              </a:rPr>
              <a:t>      Impairment in the ability to learn new information </a:t>
            </a:r>
            <a:r>
              <a:rPr lang="en-US" sz="2800" dirty="0" smtClean="0"/>
              <a:t>(</a:t>
            </a:r>
            <a:r>
              <a:rPr lang="en-US" sz="2800" b="1" i="1" dirty="0" err="1" smtClean="0">
                <a:solidFill>
                  <a:srgbClr val="FF0000"/>
                </a:solidFill>
              </a:rPr>
              <a:t>anterograde</a:t>
            </a:r>
            <a:r>
              <a:rPr lang="en-US" sz="2800" b="1" i="1" dirty="0" smtClean="0">
                <a:solidFill>
                  <a:srgbClr val="FF0000"/>
                </a:solidFill>
              </a:rPr>
              <a:t> amnesia</a:t>
            </a:r>
            <a:r>
              <a:rPr lang="en-US" sz="2800" dirty="0" smtClean="0"/>
              <a:t>)</a:t>
            </a:r>
            <a:r>
              <a:rPr lang="en-US" sz="2800" b="1" dirty="0" smtClean="0">
                <a:solidFill>
                  <a:srgbClr val="002060"/>
                </a:solidFill>
                <a:latin typeface="Times New Roman" pitchFamily="18" charset="0"/>
                <a:cs typeface="+mj-cs"/>
              </a:rPr>
              <a:t> OR the inability to recall previously learned information </a:t>
            </a:r>
            <a:r>
              <a:rPr lang="en-US" sz="2800" dirty="0" smtClean="0"/>
              <a:t>(</a:t>
            </a:r>
            <a:r>
              <a:rPr lang="en-US" sz="2800" b="1" i="1" dirty="0" smtClean="0">
                <a:solidFill>
                  <a:srgbClr val="FF0000"/>
                </a:solidFill>
              </a:rPr>
              <a:t>retrograde amnesia</a:t>
            </a:r>
            <a:r>
              <a:rPr lang="en-US" sz="2800" dirty="0" smtClean="0">
                <a:solidFill>
                  <a:srgbClr val="FF0000"/>
                </a:solidFill>
              </a:rPr>
              <a:t>). </a:t>
            </a:r>
            <a:endParaRPr lang="en-US" sz="2800" b="1" dirty="0" smtClean="0">
              <a:solidFill>
                <a:srgbClr val="FF0000"/>
              </a:solidFill>
              <a:latin typeface="Times New Roman" pitchFamily="18" charset="0"/>
              <a:cs typeface="+mj-cs"/>
            </a:endParaRPr>
          </a:p>
          <a:p>
            <a:pPr algn="l" rtl="0">
              <a:buNone/>
            </a:pPr>
            <a:r>
              <a:rPr lang="en-US" sz="2800" b="1" dirty="0" smtClean="0">
                <a:solidFill>
                  <a:srgbClr val="002060"/>
                </a:solidFill>
                <a:latin typeface="Times New Roman" pitchFamily="18" charset="0"/>
                <a:cs typeface="+mj-cs"/>
              </a:rPr>
              <a:t>      </a:t>
            </a:r>
          </a:p>
          <a:p>
            <a:pPr algn="l" rtl="0">
              <a:buNone/>
            </a:pPr>
            <a:r>
              <a:rPr lang="en-US" sz="2800" b="1" dirty="0" smtClean="0">
                <a:solidFill>
                  <a:srgbClr val="002060"/>
                </a:solidFill>
                <a:latin typeface="Times New Roman" pitchFamily="18" charset="0"/>
                <a:cs typeface="+mj-cs"/>
              </a:rPr>
              <a:t>    Memory disturbance must cause significant impairment in social or occupational functioning</a:t>
            </a:r>
          </a:p>
          <a:p>
            <a:pPr algn="l" rtl="0">
              <a:buNone/>
            </a:pPr>
            <a:r>
              <a:rPr lang="en-US" sz="2800" b="1" dirty="0" smtClean="0">
                <a:solidFill>
                  <a:srgbClr val="002060"/>
                </a:solidFill>
                <a:latin typeface="Times New Roman" pitchFamily="18" charset="0"/>
                <a:cs typeface="+mj-cs"/>
              </a:rPr>
              <a:t>    </a:t>
            </a:r>
          </a:p>
          <a:p>
            <a:pPr algn="l" rtl="0">
              <a:buNone/>
            </a:pPr>
            <a:r>
              <a:rPr lang="en-US" sz="2800" b="1" dirty="0" smtClean="0">
                <a:solidFill>
                  <a:srgbClr val="002060"/>
                </a:solidFill>
                <a:latin typeface="Times New Roman" pitchFamily="18" charset="0"/>
                <a:cs typeface="+mj-cs"/>
              </a:rPr>
              <a:t>     R/O delirium and dementia</a:t>
            </a:r>
          </a:p>
          <a:p>
            <a:pPr algn="l" rtl="0">
              <a:buNone/>
            </a:pPr>
            <a:endParaRPr lang="en-US" sz="2800" b="1" dirty="0" smtClean="0">
              <a:solidFill>
                <a:srgbClr val="002060"/>
              </a:solidFill>
              <a:latin typeface="Times New Roman" pitchFamily="18" charset="0"/>
              <a:cs typeface="+mj-cs"/>
            </a:endParaRPr>
          </a:p>
          <a:p>
            <a:pPr algn="l" rtl="0">
              <a:buNone/>
            </a:pPr>
            <a:endParaRPr lang="en-US" sz="2800" b="1" dirty="0" smtClean="0">
              <a:solidFill>
                <a:srgbClr val="002060"/>
              </a:solidFill>
              <a:latin typeface="Times New Roman" pitchFamily="18" charset="0"/>
              <a:cs typeface="+mj-cs"/>
            </a:endParaRPr>
          </a:p>
          <a:p>
            <a:pPr algn="l" rtl="0">
              <a:buNone/>
            </a:pPr>
            <a:r>
              <a:rPr lang="en-US" sz="2800" b="1" dirty="0" smtClean="0">
                <a:solidFill>
                  <a:srgbClr val="002060"/>
                </a:solidFill>
                <a:latin typeface="Times New Roman" pitchFamily="18" charset="0"/>
                <a:cs typeface="+mj-cs"/>
              </a:rPr>
              <a:t>    Thalamus, hippocampus, the </a:t>
            </a:r>
            <a:r>
              <a:rPr lang="en-US" sz="2800" b="1" dirty="0" err="1" smtClean="0">
                <a:solidFill>
                  <a:srgbClr val="002060"/>
                </a:solidFill>
                <a:latin typeface="Times New Roman" pitchFamily="18" charset="0"/>
                <a:cs typeface="+mj-cs"/>
              </a:rPr>
              <a:t>mamillary</a:t>
            </a:r>
            <a:r>
              <a:rPr lang="en-US" sz="2800" b="1" dirty="0" smtClean="0">
                <a:solidFill>
                  <a:srgbClr val="002060"/>
                </a:solidFill>
                <a:latin typeface="Times New Roman" pitchFamily="18" charset="0"/>
                <a:cs typeface="+mj-cs"/>
              </a:rPr>
              <a:t> bodies, and the </a:t>
            </a:r>
            <a:r>
              <a:rPr lang="en-US" sz="2800" b="1" dirty="0" err="1" smtClean="0">
                <a:solidFill>
                  <a:srgbClr val="002060"/>
                </a:solidFill>
                <a:latin typeface="Times New Roman" pitchFamily="18" charset="0"/>
                <a:cs typeface="+mj-cs"/>
              </a:rPr>
              <a:t>amygdala</a:t>
            </a:r>
            <a:r>
              <a:rPr lang="en-US" sz="2800" b="1" dirty="0" smtClean="0">
                <a:solidFill>
                  <a:srgbClr val="002060"/>
                </a:solidFill>
                <a:latin typeface="Times New Roman" pitchFamily="18" charset="0"/>
                <a:cs typeface="+mj-cs"/>
              </a:rPr>
              <a:t>. </a:t>
            </a:r>
          </a:p>
          <a:p>
            <a:pPr algn="l" rtl="0">
              <a:buNone/>
            </a:pPr>
            <a:r>
              <a:rPr lang="en-US" sz="2800" b="1" dirty="0" smtClean="0">
                <a:solidFill>
                  <a:srgbClr val="002060"/>
                </a:solidFill>
                <a:latin typeface="Times New Roman" pitchFamily="18" charset="0"/>
                <a:cs typeface="+mj-cs"/>
              </a:rPr>
              <a:t>    left &gt; right hemisphere </a:t>
            </a:r>
            <a:endParaRPr lang="ar-SA" sz="2800" b="1" dirty="0" smtClean="0">
              <a:solidFill>
                <a:srgbClr val="002060"/>
              </a:solidFill>
              <a:latin typeface="Times New Roman" pitchFamily="18" charset="0"/>
              <a:cs typeface="+mj-cs"/>
            </a:endParaRP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142852"/>
            <a:ext cx="8715436" cy="6715148"/>
          </a:xfrm>
        </p:spPr>
        <p:txBody>
          <a:bodyPr>
            <a:normAutofit/>
          </a:bodyPr>
          <a:lstStyle/>
          <a:p>
            <a:pPr algn="l" rtl="0">
              <a:buNone/>
            </a:pPr>
            <a:endParaRPr lang="en-US" sz="2800" b="1" dirty="0" smtClean="0">
              <a:solidFill>
                <a:srgbClr val="002060"/>
              </a:solidFill>
              <a:latin typeface="Times New Roman" pitchFamily="18" charset="0"/>
              <a:cs typeface="+mj-cs"/>
            </a:endParaRPr>
          </a:p>
          <a:p>
            <a:pPr algn="l" rtl="0">
              <a:buNone/>
            </a:pPr>
            <a:r>
              <a:rPr lang="en-US" sz="2800" b="1" dirty="0" smtClean="0">
                <a:solidFill>
                  <a:srgbClr val="002060"/>
                </a:solidFill>
                <a:latin typeface="Times New Roman" pitchFamily="18" charset="0"/>
                <a:cs typeface="+mj-cs"/>
              </a:rPr>
              <a:t>The onset of symptoms can be </a:t>
            </a:r>
            <a:r>
              <a:rPr lang="en-US" sz="2800" b="1" i="1" dirty="0" smtClean="0">
                <a:solidFill>
                  <a:schemeClr val="accent3">
                    <a:lumMod val="50000"/>
                  </a:schemeClr>
                </a:solidFill>
                <a:latin typeface="Times New Roman" pitchFamily="18" charset="0"/>
                <a:cs typeface="+mj-cs"/>
              </a:rPr>
              <a:t>sudden or gradual </a:t>
            </a:r>
          </a:p>
          <a:p>
            <a:pPr algn="l" rtl="0">
              <a:buNone/>
            </a:pPr>
            <a:r>
              <a:rPr lang="en-US" sz="2800" b="1" dirty="0" smtClean="0">
                <a:solidFill>
                  <a:srgbClr val="002060"/>
                </a:solidFill>
                <a:latin typeface="Times New Roman" pitchFamily="18" charset="0"/>
                <a:cs typeface="+mj-cs"/>
              </a:rPr>
              <a:t>Short-term and recent memory are usually impaired</a:t>
            </a:r>
          </a:p>
          <a:p>
            <a:pPr algn="l" rtl="0">
              <a:buNone/>
            </a:pPr>
            <a:r>
              <a:rPr lang="en-US" sz="2800" b="1" dirty="0" smtClean="0">
                <a:solidFill>
                  <a:srgbClr val="002060"/>
                </a:solidFill>
                <a:latin typeface="Times New Roman" pitchFamily="18" charset="0"/>
                <a:cs typeface="+mj-cs"/>
              </a:rPr>
              <a:t>Memory for </a:t>
            </a:r>
            <a:r>
              <a:rPr lang="en-US" sz="2800" b="1" dirty="0" err="1" smtClean="0">
                <a:solidFill>
                  <a:srgbClr val="002060"/>
                </a:solidFill>
                <a:latin typeface="Times New Roman" pitchFamily="18" charset="0"/>
                <a:cs typeface="+mj-cs"/>
              </a:rPr>
              <a:t>overlearned</a:t>
            </a:r>
            <a:r>
              <a:rPr lang="en-US" sz="2800" b="1" dirty="0" smtClean="0">
                <a:solidFill>
                  <a:srgbClr val="002060"/>
                </a:solidFill>
                <a:latin typeface="Times New Roman" pitchFamily="18" charset="0"/>
                <a:cs typeface="+mj-cs"/>
              </a:rPr>
              <a:t> information or events from the remote past is </a:t>
            </a:r>
            <a:r>
              <a:rPr lang="en-US" sz="2800" b="1" i="1" dirty="0" smtClean="0">
                <a:solidFill>
                  <a:schemeClr val="accent3">
                    <a:lumMod val="50000"/>
                  </a:schemeClr>
                </a:solidFill>
                <a:latin typeface="Times New Roman" pitchFamily="18" charset="0"/>
                <a:cs typeface="+mj-cs"/>
              </a:rPr>
              <a:t>good</a:t>
            </a:r>
            <a:r>
              <a:rPr lang="en-US" sz="2800" b="1" dirty="0" smtClean="0">
                <a:solidFill>
                  <a:srgbClr val="002060"/>
                </a:solidFill>
                <a:latin typeface="Times New Roman" pitchFamily="18" charset="0"/>
                <a:cs typeface="+mj-cs"/>
              </a:rPr>
              <a:t>; but memory for events from the less remote past  is </a:t>
            </a:r>
            <a:r>
              <a:rPr lang="en-US" sz="2800" b="1" i="1" dirty="0" smtClean="0">
                <a:solidFill>
                  <a:schemeClr val="accent3">
                    <a:lumMod val="50000"/>
                  </a:schemeClr>
                </a:solidFill>
                <a:latin typeface="Times New Roman" pitchFamily="18" charset="0"/>
                <a:cs typeface="+mj-cs"/>
              </a:rPr>
              <a:t>impaired</a:t>
            </a:r>
            <a:r>
              <a:rPr lang="en-US" sz="2800" b="1" dirty="0" smtClean="0">
                <a:solidFill>
                  <a:srgbClr val="002060"/>
                </a:solidFill>
                <a:latin typeface="Times New Roman" pitchFamily="18" charset="0"/>
                <a:cs typeface="+mj-cs"/>
              </a:rPr>
              <a:t>.</a:t>
            </a:r>
          </a:p>
          <a:p>
            <a:pPr algn="l" rtl="0">
              <a:buNone/>
            </a:pPr>
            <a:r>
              <a:rPr lang="en-US" sz="2800" b="1" dirty="0" smtClean="0">
                <a:solidFill>
                  <a:srgbClr val="002060"/>
                </a:solidFill>
                <a:latin typeface="Times New Roman" pitchFamily="18" charset="0"/>
                <a:cs typeface="+mj-cs"/>
              </a:rPr>
              <a:t> </a:t>
            </a:r>
            <a:r>
              <a:rPr lang="en-US" sz="2800" b="1" i="1" dirty="0" smtClean="0">
                <a:solidFill>
                  <a:srgbClr val="002060"/>
                </a:solidFill>
                <a:latin typeface="Times New Roman" pitchFamily="18" charset="0"/>
                <a:cs typeface="+mj-cs"/>
              </a:rPr>
              <a:t>Immediate memory remains intact</a:t>
            </a:r>
          </a:p>
          <a:p>
            <a:pPr algn="l" rtl="0">
              <a:buNone/>
            </a:pPr>
            <a:r>
              <a:rPr lang="en-US" sz="2800" b="1" dirty="0" smtClean="0">
                <a:solidFill>
                  <a:srgbClr val="002060"/>
                </a:solidFill>
                <a:latin typeface="Times New Roman" pitchFamily="18" charset="0"/>
                <a:cs typeface="+mj-cs"/>
              </a:rPr>
              <a:t>A variety of other symptoms can be associated with </a:t>
            </a:r>
            <a:r>
              <a:rPr lang="en-US" sz="2800" b="1" dirty="0" err="1" smtClean="0">
                <a:solidFill>
                  <a:srgbClr val="002060"/>
                </a:solidFill>
                <a:latin typeface="Times New Roman" pitchFamily="18" charset="0"/>
                <a:cs typeface="+mj-cs"/>
              </a:rPr>
              <a:t>amnestic</a:t>
            </a:r>
            <a:r>
              <a:rPr lang="en-US" sz="2800" b="1" dirty="0" smtClean="0">
                <a:solidFill>
                  <a:srgbClr val="002060"/>
                </a:solidFill>
                <a:latin typeface="Times New Roman" pitchFamily="18" charset="0"/>
                <a:cs typeface="+mj-cs"/>
              </a:rPr>
              <a:t> disorders</a:t>
            </a:r>
          </a:p>
          <a:p>
            <a:pPr algn="l" rtl="0">
              <a:buNone/>
            </a:pPr>
            <a:r>
              <a:rPr lang="en-US" sz="2800" b="1" dirty="0" smtClean="0">
                <a:solidFill>
                  <a:srgbClr val="002060"/>
                </a:solidFill>
                <a:latin typeface="Times New Roman" pitchFamily="18" charset="0"/>
                <a:cs typeface="+mj-cs"/>
              </a:rPr>
              <a:t>Confabulatory answers</a:t>
            </a:r>
          </a:p>
          <a:p>
            <a:pPr algn="l" rtl="0">
              <a:buNone/>
            </a:pPr>
            <a:r>
              <a:rPr lang="en-US" sz="2800" b="1" dirty="0" smtClean="0">
                <a:solidFill>
                  <a:srgbClr val="002060"/>
                </a:solidFill>
                <a:latin typeface="Times New Roman" pitchFamily="18" charset="0"/>
                <a:cs typeface="+mj-cs"/>
              </a:rPr>
              <a:t>Patients do not have good insight into their neuropsychiatric conditions.</a:t>
            </a:r>
            <a:endParaRPr lang="ar-SA" sz="2800" b="1" dirty="0" smtClean="0">
              <a:solidFill>
                <a:srgbClr val="002060"/>
              </a:solidFill>
              <a:latin typeface="Times New Roman" pitchFamily="18" charset="0"/>
              <a:cs typeface="+mj-cs"/>
            </a:endParaRP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357158" y="357166"/>
          <a:ext cx="8572560" cy="6378036"/>
        </p:xfrm>
        <a:graphic>
          <a:graphicData uri="http://schemas.openxmlformats.org/drawingml/2006/table">
            <a:tbl>
              <a:tblPr/>
              <a:tblGrid>
                <a:gridCol w="8572560"/>
              </a:tblGrid>
              <a:tr h="282036">
                <a:tc>
                  <a:txBody>
                    <a:bodyPr/>
                    <a:lstStyle/>
                    <a:p>
                      <a:pPr algn="ctr" rtl="0"/>
                      <a:r>
                        <a:rPr lang="en-US" sz="1200" dirty="0" smtClean="0"/>
                        <a:t> </a:t>
                      </a:r>
                      <a:r>
                        <a:rPr lang="en-US" sz="2000" b="1" dirty="0"/>
                        <a:t>Major Causes of </a:t>
                      </a:r>
                      <a:r>
                        <a:rPr lang="en-US" sz="2000" b="1" dirty="0" err="1"/>
                        <a:t>Amnestic</a:t>
                      </a:r>
                      <a:r>
                        <a:rPr lang="en-US" sz="2000" b="1" dirty="0"/>
                        <a:t> Disorders</a:t>
                      </a:r>
                    </a:p>
                  </a:txBody>
                  <a:tcPr marL="0" marR="0" marT="0" marB="0">
                    <a:lnL>
                      <a:noFill/>
                    </a:lnL>
                    <a:lnR>
                      <a:noFill/>
                    </a:lnR>
                    <a:lnT>
                      <a:noFill/>
                    </a:lnT>
                    <a:lnB>
                      <a:noFill/>
                    </a:lnB>
                  </a:tcPr>
                </a:tc>
              </a:tr>
              <a:tr h="282036">
                <a:tc>
                  <a:txBody>
                    <a:bodyPr/>
                    <a:lstStyle/>
                    <a:p>
                      <a:pPr algn="l" rtl="0"/>
                      <a:endParaRPr lang="ar-SA" sz="1200" dirty="0"/>
                    </a:p>
                  </a:txBody>
                  <a:tcPr marL="0" marR="0" marT="0" marB="0">
                    <a:lnL>
                      <a:noFill/>
                    </a:lnL>
                    <a:lnR>
                      <a:noFill/>
                    </a:lnR>
                    <a:lnT>
                      <a:noFill/>
                    </a:lnT>
                    <a:lnB>
                      <a:noFill/>
                    </a:lnB>
                  </a:tcPr>
                </a:tc>
              </a:tr>
              <a:tr h="5722472">
                <a:tc>
                  <a:txBody>
                    <a:bodyPr/>
                    <a:lstStyle/>
                    <a:p>
                      <a:pPr algn="l" rtl="0"/>
                      <a:r>
                        <a:rPr lang="en-US" sz="2000" b="1" kern="1200" dirty="0">
                          <a:solidFill>
                            <a:schemeClr val="tx1"/>
                          </a:solidFill>
                          <a:latin typeface="+mn-lt"/>
                          <a:ea typeface="+mn-ea"/>
                          <a:cs typeface="+mn-cs"/>
                        </a:rPr>
                        <a:t>Systemic medical conditions</a:t>
                      </a:r>
                      <a:br>
                        <a:rPr lang="en-US" sz="2000" b="1" kern="1200" dirty="0">
                          <a:solidFill>
                            <a:schemeClr val="tx1"/>
                          </a:solidFill>
                          <a:latin typeface="+mn-lt"/>
                          <a:ea typeface="+mn-ea"/>
                          <a:cs typeface="+mn-cs"/>
                        </a:rPr>
                      </a:br>
                      <a:r>
                        <a:rPr lang="en-US" sz="2000" b="1" dirty="0"/>
                        <a:t> </a:t>
                      </a:r>
                      <a:r>
                        <a:rPr lang="en-US" sz="2000" b="1" dirty="0" smtClean="0"/>
                        <a:t>Thiamine </a:t>
                      </a:r>
                      <a:r>
                        <a:rPr lang="en-US" sz="2000" b="1" dirty="0"/>
                        <a:t>deficiency (</a:t>
                      </a:r>
                      <a:r>
                        <a:rPr lang="en-US" sz="2000" b="1" dirty="0" err="1"/>
                        <a:t>Korsakoff's</a:t>
                      </a:r>
                      <a:r>
                        <a:rPr lang="en-US" sz="2000" b="1" dirty="0"/>
                        <a:t> syndrome)</a:t>
                      </a:r>
                      <a:br>
                        <a:rPr lang="en-US" sz="2000" b="1" dirty="0"/>
                      </a:br>
                      <a:r>
                        <a:rPr lang="en-US" sz="2000" b="1" dirty="0"/>
                        <a:t>Hypoglycemia</a:t>
                      </a:r>
                      <a:br>
                        <a:rPr lang="en-US" sz="2000" b="1" dirty="0"/>
                      </a:br>
                      <a:r>
                        <a:rPr lang="en-US" sz="2000" b="1" dirty="0"/>
                        <a:t>Primary brain conditions</a:t>
                      </a:r>
                      <a:br>
                        <a:rPr lang="en-US" sz="2000" b="1" dirty="0"/>
                      </a:br>
                      <a:r>
                        <a:rPr lang="en-US" sz="2000" b="1" dirty="0"/>
                        <a:t>   Seizures</a:t>
                      </a:r>
                      <a:br>
                        <a:rPr lang="en-US" sz="2000" b="1" dirty="0"/>
                      </a:br>
                      <a:r>
                        <a:rPr lang="en-US" sz="2000" b="1" dirty="0"/>
                        <a:t>   Head trauma (closed and penetrating)</a:t>
                      </a:r>
                      <a:br>
                        <a:rPr lang="en-US" sz="2000" b="1" dirty="0"/>
                      </a:br>
                      <a:r>
                        <a:rPr lang="en-US" sz="2000" b="1" dirty="0"/>
                        <a:t>   Cerebral tumors (especially thalamic and temporal lobe)</a:t>
                      </a:r>
                      <a:br>
                        <a:rPr lang="en-US" sz="2000" b="1" dirty="0"/>
                      </a:br>
                      <a:r>
                        <a:rPr lang="en-US" sz="2000" b="1" dirty="0"/>
                        <a:t>   </a:t>
                      </a:r>
                      <a:r>
                        <a:rPr lang="en-US" sz="2000" b="1" dirty="0" err="1"/>
                        <a:t>Cerebrovascular</a:t>
                      </a:r>
                      <a:r>
                        <a:rPr lang="en-US" sz="2000" b="1" dirty="0"/>
                        <a:t> diseases (especially thalamic and temporal lobe)</a:t>
                      </a:r>
                      <a:br>
                        <a:rPr lang="en-US" sz="2000" b="1" dirty="0"/>
                      </a:br>
                      <a:r>
                        <a:rPr lang="en-US" sz="2000" b="1" dirty="0"/>
                        <a:t>   Surgical procedures on the brain</a:t>
                      </a:r>
                      <a:br>
                        <a:rPr lang="en-US" sz="2000" b="1" dirty="0"/>
                      </a:br>
                      <a:r>
                        <a:rPr lang="en-US" sz="2000" b="1" dirty="0"/>
                        <a:t>   Encephalitis due to herpes simplex</a:t>
                      </a:r>
                      <a:br>
                        <a:rPr lang="en-US" sz="2000" b="1" dirty="0"/>
                      </a:br>
                      <a:r>
                        <a:rPr lang="en-US" sz="2000" b="1" dirty="0"/>
                        <a:t>   Hypoxia (including nonfatal hanging attempts and carbon monoxide poisoning)</a:t>
                      </a:r>
                      <a:br>
                        <a:rPr lang="en-US" sz="2000" b="1" dirty="0"/>
                      </a:br>
                      <a:r>
                        <a:rPr lang="en-US" sz="2000" b="1" dirty="0"/>
                        <a:t>   Transient global amnesia</a:t>
                      </a:r>
                      <a:br>
                        <a:rPr lang="en-US" sz="2000" b="1" dirty="0"/>
                      </a:br>
                      <a:r>
                        <a:rPr lang="en-US" sz="2000" b="1" dirty="0"/>
                        <a:t>   Electroconvulsive therapy</a:t>
                      </a:r>
                      <a:br>
                        <a:rPr lang="en-US" sz="2000" b="1" dirty="0"/>
                      </a:br>
                      <a:r>
                        <a:rPr lang="en-US" sz="2000" b="1" dirty="0"/>
                        <a:t>   Multiple sclerosis</a:t>
                      </a:r>
                      <a:br>
                        <a:rPr lang="en-US" sz="2000" b="1" dirty="0"/>
                      </a:br>
                      <a:r>
                        <a:rPr lang="en-US" sz="2000" b="1" dirty="0"/>
                        <a:t>Substance-related causes</a:t>
                      </a:r>
                      <a:br>
                        <a:rPr lang="en-US" sz="2000" b="1" dirty="0"/>
                      </a:br>
                      <a:r>
                        <a:rPr lang="en-US" sz="2000" b="1" dirty="0"/>
                        <a:t>   Alcohol use disorders</a:t>
                      </a:r>
                      <a:br>
                        <a:rPr lang="en-US" sz="2000" b="1" dirty="0"/>
                      </a:br>
                      <a:r>
                        <a:rPr lang="en-US" sz="2000" b="1" dirty="0"/>
                        <a:t>   Neurotoxins</a:t>
                      </a:r>
                      <a:br>
                        <a:rPr lang="en-US" sz="2000" b="1" dirty="0"/>
                      </a:br>
                      <a:r>
                        <a:rPr lang="en-US" sz="2000" b="1" dirty="0"/>
                        <a:t>   Benzodiazepines (and other sedative-hypnotics)</a:t>
                      </a:r>
                      <a:br>
                        <a:rPr lang="en-US" sz="2000" b="1" dirty="0"/>
                      </a:br>
                      <a:r>
                        <a:rPr lang="en-US" sz="2000" b="1" dirty="0"/>
                        <a:t>   Many over-the-counter preparations</a:t>
                      </a:r>
                      <a:endParaRPr lang="en-US" sz="1400" b="1" dirty="0"/>
                    </a:p>
                  </a:txBody>
                  <a:tcPr marL="0" marR="0" marT="0" marB="0">
                    <a:lnL>
                      <a:noFill/>
                    </a:lnL>
                    <a:lnR>
                      <a:noFill/>
                    </a:lnR>
                    <a:lnT>
                      <a:noFill/>
                    </a:lnT>
                    <a:lnB>
                      <a:noFill/>
                    </a:lnB>
                  </a:tcPr>
                </a:tc>
              </a:tr>
            </a:tbl>
          </a:graphicData>
        </a:graphic>
      </p:graphicFrame>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عنوان 1"/>
          <p:cNvSpPr>
            <a:spLocks noGrp="1"/>
          </p:cNvSpPr>
          <p:nvPr>
            <p:ph idx="1"/>
          </p:nvPr>
        </p:nvSpPr>
        <p:spPr>
          <a:xfrm>
            <a:off x="457200" y="428625"/>
            <a:ext cx="8229600" cy="5697538"/>
          </a:xfrm>
        </p:spPr>
        <p:txBody>
          <a:bodyPr>
            <a:normAutofit/>
          </a:bodyPr>
          <a:lstStyle/>
          <a:p>
            <a:pPr algn="l" rtl="0">
              <a:buNone/>
            </a:pPr>
            <a:r>
              <a:rPr lang="en-US" sz="2800" b="1" dirty="0" smtClean="0">
                <a:solidFill>
                  <a:srgbClr val="002060"/>
                </a:solidFill>
                <a:latin typeface="Times New Roman" pitchFamily="18" charset="0"/>
                <a:cs typeface="+mj-cs"/>
              </a:rPr>
              <a:t>The course of an </a:t>
            </a:r>
            <a:r>
              <a:rPr lang="en-US" sz="2800" b="1" dirty="0" err="1" smtClean="0">
                <a:solidFill>
                  <a:srgbClr val="002060"/>
                </a:solidFill>
                <a:latin typeface="Times New Roman" pitchFamily="18" charset="0"/>
                <a:cs typeface="+mj-cs"/>
              </a:rPr>
              <a:t>amnestic</a:t>
            </a:r>
            <a:r>
              <a:rPr lang="en-US" sz="2800" b="1" dirty="0" smtClean="0">
                <a:solidFill>
                  <a:srgbClr val="002060"/>
                </a:solidFill>
                <a:latin typeface="Times New Roman" pitchFamily="18" charset="0"/>
                <a:cs typeface="+mj-cs"/>
              </a:rPr>
              <a:t> disorder depends on its etiology and treatment, particularly acute treatment</a:t>
            </a:r>
          </a:p>
          <a:p>
            <a:pPr algn="l" rtl="0">
              <a:buNone/>
            </a:pPr>
            <a:r>
              <a:rPr lang="en-US" sz="2800" b="1" dirty="0" smtClean="0">
                <a:solidFill>
                  <a:srgbClr val="002060"/>
                </a:solidFill>
                <a:latin typeface="Times New Roman" pitchFamily="18" charset="0"/>
                <a:cs typeface="+mj-cs"/>
              </a:rPr>
              <a:t>Generally </a:t>
            </a:r>
            <a:r>
              <a:rPr lang="en-US" sz="2800" b="1" i="1" dirty="0" smtClean="0">
                <a:solidFill>
                  <a:srgbClr val="FF0000"/>
                </a:solidFill>
                <a:latin typeface="Times New Roman" pitchFamily="18" charset="0"/>
                <a:cs typeface="+mj-cs"/>
              </a:rPr>
              <a:t>static course</a:t>
            </a:r>
          </a:p>
          <a:p>
            <a:pPr algn="l" rtl="0">
              <a:buNone/>
            </a:pPr>
            <a:endParaRPr lang="en-US" sz="2800" b="1" dirty="0" smtClean="0">
              <a:solidFill>
                <a:srgbClr val="002060"/>
              </a:solidFill>
              <a:latin typeface="Times New Roman" pitchFamily="18" charset="0"/>
              <a:cs typeface="+mj-cs"/>
            </a:endParaRPr>
          </a:p>
          <a:p>
            <a:pPr algn="l" rtl="0">
              <a:buNone/>
            </a:pPr>
            <a:r>
              <a:rPr lang="en-US" sz="2800" b="1" dirty="0" smtClean="0">
                <a:solidFill>
                  <a:srgbClr val="002060"/>
                </a:solidFill>
                <a:latin typeface="Times New Roman" pitchFamily="18" charset="0"/>
                <a:cs typeface="+mj-cs"/>
              </a:rPr>
              <a:t>The primary approach to treating </a:t>
            </a:r>
            <a:r>
              <a:rPr lang="en-US" sz="2800" b="1" dirty="0" err="1" smtClean="0">
                <a:solidFill>
                  <a:srgbClr val="002060"/>
                </a:solidFill>
                <a:latin typeface="Times New Roman" pitchFamily="18" charset="0"/>
                <a:cs typeface="+mj-cs"/>
              </a:rPr>
              <a:t>amnestic</a:t>
            </a:r>
            <a:r>
              <a:rPr lang="en-US" sz="2800" b="1" dirty="0" smtClean="0">
                <a:solidFill>
                  <a:srgbClr val="002060"/>
                </a:solidFill>
                <a:latin typeface="Times New Roman" pitchFamily="18" charset="0"/>
                <a:cs typeface="+mj-cs"/>
              </a:rPr>
              <a:t> disorders is to </a:t>
            </a:r>
            <a:r>
              <a:rPr lang="en-US" sz="2800" b="1" i="1" dirty="0" smtClean="0">
                <a:solidFill>
                  <a:srgbClr val="FF0000"/>
                </a:solidFill>
                <a:latin typeface="Times New Roman" pitchFamily="18" charset="0"/>
                <a:cs typeface="+mj-cs"/>
              </a:rPr>
              <a:t>treat the underlying cause</a:t>
            </a:r>
          </a:p>
          <a:p>
            <a:pPr algn="l" rtl="0">
              <a:buNone/>
            </a:pPr>
            <a:endParaRPr lang="en-US" sz="2800" b="1" dirty="0" smtClean="0">
              <a:solidFill>
                <a:srgbClr val="002060"/>
              </a:solidFill>
              <a:latin typeface="Times New Roman" pitchFamily="18" charset="0"/>
              <a:cs typeface="+mj-cs"/>
            </a:endParaRPr>
          </a:p>
          <a:p>
            <a:pPr algn="l" rtl="0">
              <a:buNone/>
            </a:pPr>
            <a:r>
              <a:rPr lang="en-US" sz="2800" b="1" dirty="0" smtClean="0">
                <a:solidFill>
                  <a:srgbClr val="FF0000"/>
                </a:solidFill>
                <a:latin typeface="Times New Roman" pitchFamily="18" charset="0"/>
                <a:cs typeface="+mj-cs"/>
              </a:rPr>
              <a:t>Psychotherapy</a:t>
            </a:r>
            <a:endParaRPr lang="ar-SA" sz="2800" b="1" dirty="0" smtClean="0">
              <a:solidFill>
                <a:srgbClr val="FF0000"/>
              </a:solidFill>
              <a:latin typeface="Times New Roman" pitchFamily="18" charset="0"/>
              <a:cs typeface="+mj-cs"/>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a:bodyPr>
          <a:lstStyle/>
          <a:p>
            <a:pPr algn="l" rtl="0">
              <a:buNone/>
            </a:pPr>
            <a:r>
              <a:rPr lang="en-US" dirty="0" smtClean="0">
                <a:solidFill>
                  <a:schemeClr val="tx2"/>
                </a:solidFill>
                <a:latin typeface="Times New Roman" pitchFamily="18" charset="0"/>
                <a:cs typeface="Times New Roman" pitchFamily="18" charset="0"/>
              </a:rPr>
              <a:t>Disruption in one or more of the cognitive domains, and are also frequently complicated by behavioral symptoms.</a:t>
            </a:r>
          </a:p>
          <a:p>
            <a:pPr algn="l" rtl="0">
              <a:buNone/>
            </a:pPr>
            <a:endParaRPr lang="en-US" dirty="0" smtClean="0">
              <a:solidFill>
                <a:schemeClr val="tx2"/>
              </a:solidFill>
              <a:latin typeface="Times New Roman" pitchFamily="18" charset="0"/>
              <a:cs typeface="Times New Roman" pitchFamily="18" charset="0"/>
            </a:endParaRPr>
          </a:p>
          <a:p>
            <a:pPr algn="l" rtl="0">
              <a:buNone/>
            </a:pPr>
            <a:r>
              <a:rPr lang="en-US" dirty="0" smtClean="0">
                <a:solidFill>
                  <a:schemeClr val="tx2"/>
                </a:solidFill>
                <a:latin typeface="Times New Roman" pitchFamily="18" charset="0"/>
                <a:cs typeface="Times New Roman" pitchFamily="18" charset="0"/>
              </a:rPr>
              <a:t> Cognitive disorders exemplify the complex interface between neurology, medicine, and psychiatry</a:t>
            </a:r>
          </a:p>
          <a:p>
            <a:pPr algn="l" rtl="0">
              <a:buNone/>
            </a:pPr>
            <a:endParaRPr lang="en-US" dirty="0" smtClean="0">
              <a:solidFill>
                <a:schemeClr val="tx2"/>
              </a:solidFill>
              <a:latin typeface="Times New Roman" pitchFamily="18" charset="0"/>
              <a:cs typeface="Times New Roman" pitchFamily="18" charset="0"/>
            </a:endParaRPr>
          </a:p>
          <a:p>
            <a:pPr algn="l" rtl="0">
              <a:buNone/>
            </a:pPr>
            <a:r>
              <a:rPr lang="en-US" dirty="0" smtClean="0">
                <a:solidFill>
                  <a:schemeClr val="tx2"/>
                </a:solidFill>
                <a:latin typeface="Times New Roman" pitchFamily="18" charset="0"/>
                <a:cs typeface="Times New Roman" pitchFamily="18" charset="0"/>
              </a:rPr>
              <a:t> Delirium, dementia, and the amnestic disorders</a:t>
            </a:r>
          </a:p>
          <a:p>
            <a:pPr algn="l" rtl="0">
              <a:buNone/>
            </a:pP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2594"/>
          </a:xfrm>
        </p:spPr>
        <p:txBody>
          <a:bodyPr>
            <a:noAutofit/>
          </a:bodyPr>
          <a:lstStyle/>
          <a:p>
            <a:r>
              <a:rPr lang="en-US" sz="4000" b="1" dirty="0" smtClean="0">
                <a:solidFill>
                  <a:srgbClr val="FF0000"/>
                </a:solidFill>
                <a:latin typeface="Times New Roman" pitchFamily="18" charset="0"/>
                <a:ea typeface="+mn-ea"/>
                <a:cs typeface="Times New Roman" pitchFamily="18" charset="0"/>
              </a:rPr>
              <a:t>Delirium</a:t>
            </a:r>
            <a:endParaRPr lang="ar-SA" sz="4000" b="1" dirty="0">
              <a:solidFill>
                <a:srgbClr val="FF0000"/>
              </a:solidFill>
              <a:latin typeface="Times New Roman" pitchFamily="18" charset="0"/>
              <a:ea typeface="+mn-ea"/>
              <a:cs typeface="Times New Roman" pitchFamily="18" charset="0"/>
            </a:endParaRPr>
          </a:p>
        </p:txBody>
      </p:sp>
      <p:sp>
        <p:nvSpPr>
          <p:cNvPr id="3" name="عنصر نائب للمحتوى 2"/>
          <p:cNvSpPr>
            <a:spLocks noGrp="1"/>
          </p:cNvSpPr>
          <p:nvPr>
            <p:ph idx="1"/>
          </p:nvPr>
        </p:nvSpPr>
        <p:spPr>
          <a:xfrm>
            <a:off x="142844" y="1000108"/>
            <a:ext cx="8858312" cy="5857892"/>
          </a:xfrm>
        </p:spPr>
        <p:txBody>
          <a:bodyPr>
            <a:noAutofit/>
          </a:bodyPr>
          <a:lstStyle/>
          <a:p>
            <a:pPr algn="l">
              <a:buNone/>
            </a:pPr>
            <a:r>
              <a:rPr lang="en-US" sz="2800" b="1" dirty="0" smtClean="0">
                <a:solidFill>
                  <a:schemeClr val="tx2"/>
                </a:solidFill>
                <a:latin typeface="Times New Roman" pitchFamily="18" charset="0"/>
                <a:cs typeface="Times New Roman" pitchFamily="18" charset="0"/>
              </a:rPr>
              <a:t>Acute</a:t>
            </a:r>
            <a:r>
              <a:rPr lang="en-US" sz="2800" dirty="0" smtClean="0">
                <a:solidFill>
                  <a:schemeClr val="tx2"/>
                </a:solidFill>
                <a:latin typeface="Times New Roman" pitchFamily="18" charset="0"/>
                <a:cs typeface="Times New Roman" pitchFamily="18" charset="0"/>
              </a:rPr>
              <a:t> onset of fluctuating cognitive impairment (global)and a </a:t>
            </a:r>
            <a:r>
              <a:rPr lang="en-US" sz="2800" b="1" dirty="0" smtClean="0">
                <a:solidFill>
                  <a:schemeClr val="tx2"/>
                </a:solidFill>
                <a:latin typeface="Times New Roman" pitchFamily="18" charset="0"/>
                <a:cs typeface="Times New Roman" pitchFamily="18" charset="0"/>
              </a:rPr>
              <a:t>disturbance of consciousness</a:t>
            </a:r>
            <a:r>
              <a:rPr lang="en-US" sz="2800" dirty="0" smtClean="0">
                <a:solidFill>
                  <a:schemeClr val="tx2"/>
                </a:solidFill>
                <a:latin typeface="Times New Roman" pitchFamily="18" charset="0"/>
                <a:cs typeface="Times New Roman" pitchFamily="18" charset="0"/>
              </a:rPr>
              <a:t>.</a:t>
            </a:r>
            <a:endParaRPr lang="ar-SA" sz="2800" dirty="0" smtClean="0">
              <a:solidFill>
                <a:schemeClr val="tx2"/>
              </a:solidFill>
              <a:latin typeface="Times New Roman" pitchFamily="18" charset="0"/>
              <a:cs typeface="Times New Roman" pitchFamily="18" charset="0"/>
            </a:endParaRPr>
          </a:p>
          <a:p>
            <a:pPr algn="l" rtl="0">
              <a:buNone/>
            </a:pPr>
            <a:r>
              <a:rPr lang="en-US" sz="2800" dirty="0" smtClean="0">
                <a:solidFill>
                  <a:schemeClr val="tx2"/>
                </a:solidFill>
                <a:latin typeface="Times New Roman" pitchFamily="18" charset="0"/>
                <a:cs typeface="Times New Roman" pitchFamily="18" charset="0"/>
              </a:rPr>
              <a:t>Delirium is a syndrome, not a disease, and it has many causes, all of which result in a similar pattern of signs and symptoms</a:t>
            </a:r>
          </a:p>
          <a:p>
            <a:pPr algn="l" rtl="0">
              <a:buNone/>
            </a:pPr>
            <a:r>
              <a:rPr lang="en-US" sz="2800" b="1" dirty="0" smtClean="0">
                <a:solidFill>
                  <a:schemeClr val="tx2"/>
                </a:solidFill>
                <a:latin typeface="Times New Roman" pitchFamily="18" charset="0"/>
                <a:cs typeface="Times New Roman" pitchFamily="18" charset="0"/>
              </a:rPr>
              <a:t>A common disorder</a:t>
            </a:r>
            <a:r>
              <a:rPr lang="en-US" sz="2800" dirty="0" smtClean="0">
                <a:solidFill>
                  <a:schemeClr val="tx2"/>
                </a:solidFill>
                <a:latin typeface="Times New Roman" pitchFamily="18" charset="0"/>
                <a:cs typeface="Times New Roman" pitchFamily="18" charset="0"/>
              </a:rPr>
              <a:t>: </a:t>
            </a:r>
          </a:p>
          <a:p>
            <a:pPr algn="l" rtl="0">
              <a:buNone/>
            </a:pPr>
            <a:r>
              <a:rPr lang="en-US" sz="2800" dirty="0" smtClean="0">
                <a:solidFill>
                  <a:schemeClr val="tx2"/>
                </a:solidFill>
                <a:latin typeface="Times New Roman" pitchFamily="18" charset="0"/>
                <a:cs typeface="Times New Roman" pitchFamily="18" charset="0"/>
              </a:rPr>
              <a:t> </a:t>
            </a:r>
            <a:r>
              <a:rPr lang="en-US" sz="2800" b="1" dirty="0" smtClean="0">
                <a:solidFill>
                  <a:schemeClr val="accent3">
                    <a:lumMod val="50000"/>
                  </a:schemeClr>
                </a:solidFill>
                <a:latin typeface="Times New Roman" pitchFamily="18" charset="0"/>
                <a:cs typeface="Times New Roman" pitchFamily="18" charset="0"/>
              </a:rPr>
              <a:t>10 to 30 percent of medically ill inpatients</a:t>
            </a:r>
          </a:p>
          <a:p>
            <a:pPr algn="l" rtl="0">
              <a:buNone/>
            </a:pPr>
            <a:r>
              <a:rPr lang="en-US" sz="2800" b="1" dirty="0" smtClean="0">
                <a:solidFill>
                  <a:schemeClr val="tx2">
                    <a:lumMod val="60000"/>
                    <a:lumOff val="40000"/>
                  </a:schemeClr>
                </a:solidFill>
                <a:latin typeface="Times New Roman" pitchFamily="18" charset="0"/>
                <a:cs typeface="Times New Roman" pitchFamily="18" charset="0"/>
              </a:rPr>
              <a:t>30 percent of patients in intensive care units and</a:t>
            </a:r>
          </a:p>
          <a:p>
            <a:pPr algn="l" rtl="0">
              <a:buNone/>
            </a:pPr>
            <a:r>
              <a:rPr lang="en-US" sz="2800" b="1" dirty="0" smtClean="0">
                <a:solidFill>
                  <a:schemeClr val="tx2"/>
                </a:solidFill>
                <a:latin typeface="Times New Roman" pitchFamily="18" charset="0"/>
                <a:cs typeface="Times New Roman" pitchFamily="18" charset="0"/>
              </a:rPr>
              <a:t> </a:t>
            </a:r>
            <a:r>
              <a:rPr lang="en-US" sz="2800" b="1" dirty="0" smtClean="0">
                <a:solidFill>
                  <a:schemeClr val="accent2">
                    <a:lumMod val="75000"/>
                  </a:schemeClr>
                </a:solidFill>
                <a:latin typeface="Times New Roman" pitchFamily="18" charset="0"/>
                <a:cs typeface="Times New Roman" pitchFamily="18" charset="0"/>
              </a:rPr>
              <a:t>40 to 50 percent of patients who are recovering from surgery for hip fractures</a:t>
            </a:r>
          </a:p>
          <a:p>
            <a:pPr algn="l" rtl="0">
              <a:buNone/>
            </a:pPr>
            <a:r>
              <a:rPr lang="en-US" sz="2800" b="1" dirty="0" err="1" smtClean="0">
                <a:solidFill>
                  <a:schemeClr val="tx2"/>
                </a:solidFill>
                <a:latin typeface="Times New Roman" pitchFamily="18" charset="0"/>
                <a:cs typeface="Times New Roman" pitchFamily="18" charset="0"/>
              </a:rPr>
              <a:t>Underrecognized</a:t>
            </a:r>
            <a:r>
              <a:rPr lang="en-US" sz="2800" b="1" dirty="0" smtClean="0">
                <a:solidFill>
                  <a:schemeClr val="tx2"/>
                </a:solidFill>
                <a:latin typeface="Times New Roman" pitchFamily="18" charset="0"/>
                <a:cs typeface="Times New Roman" pitchFamily="18" charset="0"/>
              </a:rPr>
              <a:t> and undertreated </a:t>
            </a:r>
            <a:r>
              <a:rPr lang="en-US" sz="2800" dirty="0" smtClean="0">
                <a:solidFill>
                  <a:schemeClr val="tx2"/>
                </a:solidFill>
                <a:latin typeface="Times New Roman" pitchFamily="18" charset="0"/>
                <a:cs typeface="Times New Roman" pitchFamily="18" charset="0"/>
              </a:rPr>
              <a:t>!!</a:t>
            </a:r>
            <a:endParaRPr lang="en-US" sz="2400" dirty="0" smtClean="0">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85728"/>
            <a:ext cx="8229600" cy="142876"/>
          </a:xfrm>
        </p:spPr>
        <p:txBody>
          <a:bodyPr>
            <a:normAutofit fontScale="90000"/>
          </a:bodyPr>
          <a:lstStyle/>
          <a:p>
            <a:endParaRPr lang="ar-SA" dirty="0"/>
          </a:p>
        </p:txBody>
      </p:sp>
      <p:sp>
        <p:nvSpPr>
          <p:cNvPr id="3" name="عنصر نائب للمحتوى 2"/>
          <p:cNvSpPr>
            <a:spLocks noGrp="1"/>
          </p:cNvSpPr>
          <p:nvPr>
            <p:ph idx="1"/>
          </p:nvPr>
        </p:nvSpPr>
        <p:spPr>
          <a:xfrm>
            <a:off x="457200" y="428604"/>
            <a:ext cx="8229600" cy="5697559"/>
          </a:xfrm>
        </p:spPr>
        <p:txBody>
          <a:bodyPr>
            <a:normAutofit/>
          </a:bodyPr>
          <a:lstStyle/>
          <a:p>
            <a:pPr algn="l" rtl="0">
              <a:buNone/>
            </a:pPr>
            <a:r>
              <a:rPr lang="en-US" sz="2700" dirty="0" smtClean="0">
                <a:solidFill>
                  <a:schemeClr val="tx2"/>
                </a:solidFill>
                <a:latin typeface="Times New Roman" pitchFamily="18" charset="0"/>
                <a:cs typeface="Times New Roman" pitchFamily="18" charset="0"/>
              </a:rPr>
              <a:t>Classically, delirium has a </a:t>
            </a:r>
            <a:r>
              <a:rPr lang="en-US" sz="2700" b="1" dirty="0" smtClean="0">
                <a:latin typeface="Times New Roman" pitchFamily="18" charset="0"/>
                <a:cs typeface="Times New Roman" pitchFamily="18" charset="0"/>
              </a:rPr>
              <a:t>sudden onset </a:t>
            </a:r>
            <a:r>
              <a:rPr lang="en-US" sz="2700" dirty="0" smtClean="0">
                <a:solidFill>
                  <a:schemeClr val="tx2"/>
                </a:solidFill>
                <a:latin typeface="Times New Roman" pitchFamily="18" charset="0"/>
                <a:cs typeface="Times New Roman" pitchFamily="18" charset="0"/>
              </a:rPr>
              <a:t>(hours or days)</a:t>
            </a:r>
          </a:p>
          <a:p>
            <a:pPr algn="l" rtl="0">
              <a:buNone/>
            </a:pPr>
            <a:endParaRPr lang="en-US" sz="2700" dirty="0" smtClean="0">
              <a:solidFill>
                <a:schemeClr val="tx2"/>
              </a:solidFill>
              <a:latin typeface="Times New Roman" pitchFamily="18" charset="0"/>
              <a:cs typeface="Times New Roman" pitchFamily="18" charset="0"/>
            </a:endParaRPr>
          </a:p>
          <a:p>
            <a:pPr algn="l" rtl="0">
              <a:buNone/>
            </a:pPr>
            <a:r>
              <a:rPr lang="en-US" sz="2700" dirty="0" smtClean="0">
                <a:solidFill>
                  <a:schemeClr val="tx2"/>
                </a:solidFill>
                <a:latin typeface="Times New Roman" pitchFamily="18" charset="0"/>
                <a:cs typeface="Times New Roman" pitchFamily="18" charset="0"/>
              </a:rPr>
              <a:t>A brief and </a:t>
            </a:r>
            <a:r>
              <a:rPr lang="en-US" sz="2700" b="1" dirty="0" smtClean="0">
                <a:latin typeface="Times New Roman" pitchFamily="18" charset="0"/>
                <a:cs typeface="Times New Roman" pitchFamily="18" charset="0"/>
              </a:rPr>
              <a:t>fluctuating</a:t>
            </a:r>
            <a:r>
              <a:rPr lang="en-US" sz="2700" dirty="0" smtClean="0">
                <a:solidFill>
                  <a:schemeClr val="tx2"/>
                </a:solidFill>
                <a:latin typeface="Times New Roman" pitchFamily="18" charset="0"/>
                <a:cs typeface="Times New Roman" pitchFamily="18" charset="0"/>
              </a:rPr>
              <a:t> course</a:t>
            </a:r>
          </a:p>
          <a:p>
            <a:pPr algn="l" rtl="0">
              <a:buNone/>
            </a:pPr>
            <a:endParaRPr lang="en-US" sz="2700" dirty="0" smtClean="0">
              <a:solidFill>
                <a:schemeClr val="tx2"/>
              </a:solidFill>
              <a:latin typeface="Times New Roman" pitchFamily="18" charset="0"/>
              <a:cs typeface="Times New Roman" pitchFamily="18" charset="0"/>
            </a:endParaRPr>
          </a:p>
          <a:p>
            <a:pPr algn="l" rtl="0">
              <a:buNone/>
            </a:pPr>
            <a:r>
              <a:rPr lang="en-US" sz="2700" b="1" dirty="0" smtClean="0">
                <a:latin typeface="Times New Roman" pitchFamily="18" charset="0"/>
                <a:cs typeface="Times New Roman" pitchFamily="18" charset="0"/>
              </a:rPr>
              <a:t>Rapid improvement </a:t>
            </a:r>
            <a:r>
              <a:rPr lang="en-US" sz="2700" dirty="0" smtClean="0">
                <a:solidFill>
                  <a:schemeClr val="tx2"/>
                </a:solidFill>
                <a:latin typeface="Times New Roman" pitchFamily="18" charset="0"/>
                <a:cs typeface="Times New Roman" pitchFamily="18" charset="0"/>
              </a:rPr>
              <a:t>when the causative factor is identified and eliminated </a:t>
            </a:r>
          </a:p>
          <a:p>
            <a:pPr algn="l" rtl="0">
              <a:buNone/>
            </a:pPr>
            <a:endParaRPr lang="en-US" sz="2700" dirty="0" smtClean="0">
              <a:solidFill>
                <a:schemeClr val="tx2"/>
              </a:solidFill>
              <a:latin typeface="Times New Roman" pitchFamily="18" charset="0"/>
              <a:cs typeface="Times New Roman" pitchFamily="18" charset="0"/>
            </a:endParaRPr>
          </a:p>
          <a:p>
            <a:pPr algn="l" rtl="0">
              <a:buNone/>
            </a:pPr>
            <a:r>
              <a:rPr lang="en-US" sz="2700" dirty="0" smtClean="0">
                <a:solidFill>
                  <a:schemeClr val="tx2"/>
                </a:solidFill>
                <a:latin typeface="Times New Roman" pitchFamily="18" charset="0"/>
                <a:cs typeface="Times New Roman" pitchFamily="18" charset="0"/>
              </a:rPr>
              <a:t>Abnormalities of mood, perception, and behavior are common psychiatric symptoms</a:t>
            </a:r>
          </a:p>
          <a:p>
            <a:pPr algn="l" rtl="0">
              <a:buNone/>
            </a:pPr>
            <a:endParaRPr lang="en-US" sz="2700" dirty="0" smtClean="0">
              <a:solidFill>
                <a:schemeClr val="tx2"/>
              </a:solidFill>
              <a:latin typeface="Times New Roman" pitchFamily="18" charset="0"/>
              <a:cs typeface="Times New Roman" pitchFamily="18" charset="0"/>
            </a:endParaRPr>
          </a:p>
          <a:p>
            <a:pPr algn="l" rtl="0">
              <a:buNone/>
            </a:pPr>
            <a:r>
              <a:rPr lang="en-US" sz="2700" dirty="0" smtClean="0">
                <a:solidFill>
                  <a:schemeClr val="tx2"/>
                </a:solidFill>
                <a:latin typeface="Times New Roman" pitchFamily="18" charset="0"/>
                <a:cs typeface="Times New Roman" pitchFamily="18" charset="0"/>
              </a:rPr>
              <a:t>Tremor, </a:t>
            </a:r>
            <a:r>
              <a:rPr lang="en-US" sz="2700" dirty="0" err="1" smtClean="0">
                <a:solidFill>
                  <a:schemeClr val="tx2"/>
                </a:solidFill>
                <a:latin typeface="Times New Roman" pitchFamily="18" charset="0"/>
                <a:cs typeface="Times New Roman" pitchFamily="18" charset="0"/>
              </a:rPr>
              <a:t>asterixis</a:t>
            </a:r>
            <a:r>
              <a:rPr lang="en-US" sz="2700" dirty="0" smtClean="0">
                <a:solidFill>
                  <a:schemeClr val="tx2"/>
                </a:solidFill>
                <a:latin typeface="Times New Roman" pitchFamily="18" charset="0"/>
                <a:cs typeface="Times New Roman" pitchFamily="18" charset="0"/>
              </a:rPr>
              <a:t>, </a:t>
            </a:r>
            <a:r>
              <a:rPr lang="en-US" sz="2700" dirty="0" err="1" smtClean="0">
                <a:solidFill>
                  <a:schemeClr val="tx2"/>
                </a:solidFill>
                <a:latin typeface="Times New Roman" pitchFamily="18" charset="0"/>
                <a:cs typeface="Times New Roman" pitchFamily="18" charset="0"/>
              </a:rPr>
              <a:t>nystagmus</a:t>
            </a:r>
            <a:r>
              <a:rPr lang="en-US" sz="2700" dirty="0" smtClean="0">
                <a:solidFill>
                  <a:schemeClr val="tx2"/>
                </a:solidFill>
                <a:latin typeface="Times New Roman" pitchFamily="18" charset="0"/>
                <a:cs typeface="Times New Roman" pitchFamily="18" charset="0"/>
              </a:rPr>
              <a:t>, </a:t>
            </a:r>
            <a:r>
              <a:rPr lang="en-US" sz="2700" dirty="0" err="1" smtClean="0">
                <a:solidFill>
                  <a:schemeClr val="tx2"/>
                </a:solidFill>
                <a:latin typeface="Times New Roman" pitchFamily="18" charset="0"/>
                <a:cs typeface="Times New Roman" pitchFamily="18" charset="0"/>
              </a:rPr>
              <a:t>incoordination</a:t>
            </a:r>
            <a:r>
              <a:rPr lang="en-US" sz="2700" dirty="0" smtClean="0">
                <a:solidFill>
                  <a:schemeClr val="tx2"/>
                </a:solidFill>
                <a:latin typeface="Times New Roman" pitchFamily="18" charset="0"/>
                <a:cs typeface="Times New Roman" pitchFamily="18" charset="0"/>
              </a:rPr>
              <a:t>, and urinary incontinence are common  </a:t>
            </a:r>
            <a:endParaRPr lang="ar-SA" sz="2700" dirty="0" smtClean="0">
              <a:solidFill>
                <a:schemeClr val="tx2"/>
              </a:solidFill>
              <a:latin typeface="Times New Roman" pitchFamily="18" charset="0"/>
              <a:cs typeface="Times New Roman" pitchFamily="18" charset="0"/>
            </a:endParaRPr>
          </a:p>
          <a:p>
            <a:pPr algn="l" rtl="0">
              <a:buNone/>
            </a:pPr>
            <a:endParaRPr lang="en-US" sz="2700" dirty="0" smtClean="0">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0"/>
            <a:ext cx="8258204" cy="785794"/>
          </a:xfrm>
        </p:spPr>
        <p:txBody>
          <a:bodyPr>
            <a:normAutofit/>
          </a:bodyPr>
          <a:lstStyle/>
          <a:p>
            <a:pPr rtl="0"/>
            <a:r>
              <a:rPr lang="en-US" sz="3600" b="1" dirty="0" smtClean="0">
                <a:latin typeface="Times New Roman" pitchFamily="18" charset="0"/>
                <a:ea typeface="+mn-ea"/>
                <a:cs typeface="Times New Roman" pitchFamily="18" charset="0"/>
              </a:rPr>
              <a:t>Risk Factors</a:t>
            </a:r>
            <a:endParaRPr lang="ar-SA" sz="3600" b="1" dirty="0">
              <a:latin typeface="Times New Roman" pitchFamily="18" charset="0"/>
              <a:ea typeface="+mn-ea"/>
              <a:cs typeface="Times New Roman" pitchFamily="18" charset="0"/>
            </a:endParaRPr>
          </a:p>
        </p:txBody>
      </p:sp>
      <p:sp>
        <p:nvSpPr>
          <p:cNvPr id="3" name="عنصر نائب للمحتوى 2"/>
          <p:cNvSpPr>
            <a:spLocks noGrp="1"/>
          </p:cNvSpPr>
          <p:nvPr>
            <p:ph idx="1"/>
          </p:nvPr>
        </p:nvSpPr>
        <p:spPr>
          <a:xfrm>
            <a:off x="571472" y="714356"/>
            <a:ext cx="8158162" cy="6143645"/>
          </a:xfrm>
        </p:spPr>
        <p:txBody>
          <a:bodyPr>
            <a:normAutofit/>
          </a:bodyPr>
          <a:lstStyle/>
          <a:p>
            <a:pPr algn="l" rtl="0">
              <a:buNone/>
            </a:pPr>
            <a:r>
              <a:rPr lang="en-US" sz="2700" b="1" dirty="0" smtClean="0">
                <a:solidFill>
                  <a:srgbClr val="002060"/>
                </a:solidFill>
                <a:latin typeface="Times New Roman" pitchFamily="18" charset="0"/>
                <a:cs typeface="Times New Roman" pitchFamily="18" charset="0"/>
              </a:rPr>
              <a:t>Extremes of age </a:t>
            </a:r>
          </a:p>
          <a:p>
            <a:pPr algn="l" rtl="0">
              <a:buNone/>
            </a:pPr>
            <a:r>
              <a:rPr lang="en-US" sz="2700" b="1" dirty="0" smtClean="0">
                <a:solidFill>
                  <a:srgbClr val="002060"/>
                </a:solidFill>
                <a:latin typeface="Times New Roman" pitchFamily="18" charset="0"/>
                <a:cs typeface="Times New Roman" pitchFamily="18" charset="0"/>
              </a:rPr>
              <a:t>Number of medications taken</a:t>
            </a:r>
          </a:p>
          <a:p>
            <a:pPr algn="l" rtl="0">
              <a:buNone/>
            </a:pPr>
            <a:r>
              <a:rPr lang="en-US" sz="2700" b="1" dirty="0" smtClean="0">
                <a:solidFill>
                  <a:srgbClr val="002060"/>
                </a:solidFill>
                <a:latin typeface="Times New Roman" pitchFamily="18" charset="0"/>
                <a:cs typeface="Times New Roman" pitchFamily="18" charset="0"/>
              </a:rPr>
              <a:t>Preexisting brain damage (e.g., dementia, </a:t>
            </a:r>
            <a:r>
              <a:rPr lang="en-US" sz="2700" b="1" dirty="0" err="1" smtClean="0">
                <a:solidFill>
                  <a:srgbClr val="002060"/>
                </a:solidFill>
                <a:latin typeface="Times New Roman" pitchFamily="18" charset="0"/>
                <a:cs typeface="Times New Roman" pitchFamily="18" charset="0"/>
              </a:rPr>
              <a:t>cerebrovascular</a:t>
            </a:r>
            <a:r>
              <a:rPr lang="en-US" sz="2700" b="1" dirty="0" smtClean="0">
                <a:solidFill>
                  <a:srgbClr val="002060"/>
                </a:solidFill>
                <a:latin typeface="Times New Roman" pitchFamily="18" charset="0"/>
                <a:cs typeface="Times New Roman" pitchFamily="18" charset="0"/>
              </a:rPr>
              <a:t> disease, tumor)</a:t>
            </a:r>
          </a:p>
          <a:p>
            <a:pPr algn="l" rtl="0">
              <a:buNone/>
            </a:pPr>
            <a:r>
              <a:rPr lang="en-US" sz="2700" b="1" dirty="0" smtClean="0">
                <a:solidFill>
                  <a:srgbClr val="002060"/>
                </a:solidFill>
                <a:latin typeface="Times New Roman" pitchFamily="18" charset="0"/>
                <a:cs typeface="Times New Roman" pitchFamily="18" charset="0"/>
              </a:rPr>
              <a:t>History of delirium</a:t>
            </a:r>
          </a:p>
          <a:p>
            <a:pPr algn="l" rtl="0">
              <a:buNone/>
            </a:pPr>
            <a:r>
              <a:rPr lang="en-US" sz="2700" b="1" dirty="0" smtClean="0">
                <a:solidFill>
                  <a:srgbClr val="002060"/>
                </a:solidFill>
                <a:latin typeface="Times New Roman" pitchFamily="18" charset="0"/>
                <a:cs typeface="Times New Roman" pitchFamily="18" charset="0"/>
              </a:rPr>
              <a:t>Alcohol dependence</a:t>
            </a:r>
          </a:p>
          <a:p>
            <a:pPr algn="l" rtl="0">
              <a:buNone/>
            </a:pPr>
            <a:r>
              <a:rPr lang="en-US" sz="2700" b="1" dirty="0" smtClean="0">
                <a:solidFill>
                  <a:srgbClr val="002060"/>
                </a:solidFill>
                <a:latin typeface="Times New Roman" pitchFamily="18" charset="0"/>
                <a:cs typeface="Times New Roman" pitchFamily="18" charset="0"/>
              </a:rPr>
              <a:t>Diabetes</a:t>
            </a:r>
          </a:p>
          <a:p>
            <a:pPr algn="l" rtl="0">
              <a:buNone/>
            </a:pPr>
            <a:r>
              <a:rPr lang="en-US" sz="2700" b="1" dirty="0" smtClean="0">
                <a:solidFill>
                  <a:srgbClr val="002060"/>
                </a:solidFill>
                <a:latin typeface="Times New Roman" pitchFamily="18" charset="0"/>
                <a:cs typeface="Times New Roman" pitchFamily="18" charset="0"/>
              </a:rPr>
              <a:t>Cancer</a:t>
            </a:r>
          </a:p>
          <a:p>
            <a:pPr algn="l" rtl="0">
              <a:buNone/>
            </a:pPr>
            <a:r>
              <a:rPr lang="en-US" sz="2700" b="1" dirty="0" smtClean="0">
                <a:solidFill>
                  <a:srgbClr val="002060"/>
                </a:solidFill>
                <a:latin typeface="Times New Roman" pitchFamily="18" charset="0"/>
                <a:cs typeface="Times New Roman" pitchFamily="18" charset="0"/>
              </a:rPr>
              <a:t>Sensory impairment </a:t>
            </a:r>
          </a:p>
          <a:p>
            <a:pPr algn="l" rtl="0">
              <a:buNone/>
            </a:pPr>
            <a:r>
              <a:rPr lang="en-US" sz="2700" b="1" dirty="0" smtClean="0">
                <a:solidFill>
                  <a:srgbClr val="002060"/>
                </a:solidFill>
                <a:latin typeface="Times New Roman" pitchFamily="18" charset="0"/>
                <a:cs typeface="Times New Roman" pitchFamily="18" charset="0"/>
              </a:rPr>
              <a:t>Malnutrition</a:t>
            </a:r>
          </a:p>
          <a:p>
            <a:pPr algn="l" rtl="0">
              <a:buNone/>
            </a:pPr>
            <a:endParaRPr lang="en-US" sz="2700" b="1" dirty="0" smtClean="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جدول 6"/>
          <p:cNvGraphicFramePr>
            <a:graphicFrameLocks noGrp="1"/>
          </p:cNvGraphicFramePr>
          <p:nvPr/>
        </p:nvGraphicFramePr>
        <p:xfrm>
          <a:off x="142844" y="221848"/>
          <a:ext cx="8786842" cy="6477534"/>
        </p:xfrm>
        <a:graphic>
          <a:graphicData uri="http://schemas.openxmlformats.org/drawingml/2006/table">
            <a:tbl>
              <a:tblPr/>
              <a:tblGrid>
                <a:gridCol w="2071702"/>
                <a:gridCol w="6715140"/>
              </a:tblGrid>
              <a:tr h="168174">
                <a:tc>
                  <a:txBody>
                    <a:bodyPr/>
                    <a:lstStyle/>
                    <a:p>
                      <a:endParaRPr lang="ar-SA" sz="700" dirty="0"/>
                    </a:p>
                  </a:txBody>
                  <a:tcPr marL="0" marR="0" marT="0" marB="0">
                    <a:lnL>
                      <a:noFill/>
                    </a:lnL>
                    <a:lnR>
                      <a:noFill/>
                    </a:lnR>
                    <a:lnT>
                      <a:noFill/>
                    </a:lnT>
                    <a:lnB>
                      <a:noFill/>
                    </a:lnB>
                  </a:tcPr>
                </a:tc>
                <a:tc>
                  <a:txBody>
                    <a:bodyPr/>
                    <a:lstStyle/>
                    <a:p>
                      <a:pPr rtl="1"/>
                      <a:endParaRPr lang="ar-SA" sz="700" dirty="0"/>
                    </a:p>
                  </a:txBody>
                  <a:tcPr marL="33587" marR="33587" marT="16793" marB="16793">
                    <a:lnL>
                      <a:noFill/>
                    </a:lnL>
                  </a:tcPr>
                </a:tc>
              </a:tr>
              <a:tr h="1342183">
                <a:tc>
                  <a:txBody>
                    <a:bodyPr/>
                    <a:lstStyle/>
                    <a:p>
                      <a:pPr algn="l" rtl="0"/>
                      <a:r>
                        <a:rPr lang="en-US" sz="1800" b="1" dirty="0"/>
                        <a:t>Central nervous system disorder</a:t>
                      </a:r>
                    </a:p>
                  </a:txBody>
                  <a:tcPr marL="0" marR="0" marT="0" marB="0">
                    <a:lnL>
                      <a:noFill/>
                    </a:lnL>
                    <a:lnR>
                      <a:noFill/>
                    </a:lnR>
                    <a:lnT>
                      <a:noFill/>
                    </a:lnT>
                    <a:lnB>
                      <a:noFill/>
                    </a:lnB>
                  </a:tcPr>
                </a:tc>
                <a:tc>
                  <a:txBody>
                    <a:bodyPr/>
                    <a:lstStyle/>
                    <a:p>
                      <a:pPr algn="l" rtl="0"/>
                      <a:r>
                        <a:rPr lang="en-US" sz="1800" b="1" dirty="0"/>
                        <a:t>Seizure (</a:t>
                      </a:r>
                      <a:r>
                        <a:rPr lang="en-US" sz="1800" b="1" dirty="0" err="1"/>
                        <a:t>postictal</a:t>
                      </a:r>
                      <a:r>
                        <a:rPr lang="en-US" sz="1800" b="1" dirty="0"/>
                        <a:t>, </a:t>
                      </a:r>
                      <a:r>
                        <a:rPr lang="en-US" sz="1800" b="1" dirty="0" err="1"/>
                        <a:t>nonconvulsive</a:t>
                      </a:r>
                      <a:r>
                        <a:rPr lang="en-US" sz="1800" b="1" dirty="0"/>
                        <a:t> status, status)</a:t>
                      </a:r>
                      <a:br>
                        <a:rPr lang="en-US" sz="1800" b="1" dirty="0"/>
                      </a:br>
                      <a:r>
                        <a:rPr lang="en-US" sz="1800" b="1" dirty="0"/>
                        <a:t>Migraine</a:t>
                      </a:r>
                      <a:br>
                        <a:rPr lang="en-US" sz="1800" b="1" dirty="0"/>
                      </a:br>
                      <a:r>
                        <a:rPr lang="en-US" sz="1800" b="1" dirty="0"/>
                        <a:t>Head trauma, brain tumor, subarachnoid hemorrhage, subdural, epidural hematoma, abscess, </a:t>
                      </a:r>
                      <a:r>
                        <a:rPr lang="en-US" sz="1800" b="1" dirty="0" err="1"/>
                        <a:t>intracerebral</a:t>
                      </a:r>
                      <a:r>
                        <a:rPr lang="en-US" sz="1800" b="1" dirty="0"/>
                        <a:t> hemorrhage, </a:t>
                      </a:r>
                      <a:r>
                        <a:rPr lang="en-US" sz="1800" b="1" dirty="0" err="1"/>
                        <a:t>cerebellar</a:t>
                      </a:r>
                      <a:r>
                        <a:rPr lang="en-US" sz="1800" b="1" dirty="0"/>
                        <a:t> hemorrhage, </a:t>
                      </a:r>
                      <a:r>
                        <a:rPr lang="en-US" sz="1800" b="1" dirty="0" err="1"/>
                        <a:t>nonhemorrhagic</a:t>
                      </a:r>
                      <a:r>
                        <a:rPr lang="en-US" sz="1800" b="1" dirty="0"/>
                        <a:t> stroke, transient ischemia</a:t>
                      </a:r>
                    </a:p>
                  </a:txBody>
                  <a:tcPr marL="0" marR="0" marT="0" marB="0">
                    <a:lnL>
                      <a:noFill/>
                    </a:lnL>
                    <a:lnR>
                      <a:noFill/>
                    </a:lnR>
                    <a:lnB>
                      <a:noFill/>
                    </a:lnB>
                  </a:tcPr>
                </a:tc>
              </a:tr>
              <a:tr h="536873">
                <a:tc>
                  <a:txBody>
                    <a:bodyPr/>
                    <a:lstStyle/>
                    <a:p>
                      <a:pPr algn="l" rtl="0"/>
                      <a:r>
                        <a:rPr lang="en-US" sz="1800" b="1" dirty="0"/>
                        <a:t>Metabolic disorder</a:t>
                      </a:r>
                    </a:p>
                  </a:txBody>
                  <a:tcPr marL="0" marR="0" marT="0" marB="0">
                    <a:lnL>
                      <a:noFill/>
                    </a:lnL>
                    <a:lnR>
                      <a:noFill/>
                    </a:lnR>
                    <a:lnT>
                      <a:noFill/>
                    </a:lnT>
                    <a:lnB>
                      <a:noFill/>
                    </a:lnB>
                  </a:tcPr>
                </a:tc>
                <a:tc>
                  <a:txBody>
                    <a:bodyPr/>
                    <a:lstStyle/>
                    <a:p>
                      <a:pPr algn="l" rtl="0"/>
                      <a:r>
                        <a:rPr lang="en-US" sz="1800" b="1" dirty="0"/>
                        <a:t>Electrolyte abnormalities</a:t>
                      </a:r>
                      <a:br>
                        <a:rPr lang="en-US" sz="1800" b="1" dirty="0"/>
                      </a:br>
                      <a:r>
                        <a:rPr lang="en-US" sz="1800" b="1" dirty="0"/>
                        <a:t>Diabetes, hypoglycemia, hyperglycemia, or insulin resistance</a:t>
                      </a:r>
                    </a:p>
                  </a:txBody>
                  <a:tcPr marL="0" marR="0" marT="0" marB="0">
                    <a:lnL>
                      <a:noFill/>
                    </a:lnL>
                    <a:lnR>
                      <a:noFill/>
                    </a:lnR>
                    <a:lnT>
                      <a:noFill/>
                    </a:lnT>
                    <a:lnB>
                      <a:noFill/>
                    </a:lnB>
                  </a:tcPr>
                </a:tc>
              </a:tr>
              <a:tr h="2147493">
                <a:tc>
                  <a:txBody>
                    <a:bodyPr/>
                    <a:lstStyle/>
                    <a:p>
                      <a:pPr algn="l" rtl="0"/>
                      <a:r>
                        <a:rPr lang="en-US" sz="1800" b="1" dirty="0"/>
                        <a:t>Systemic illness</a:t>
                      </a:r>
                    </a:p>
                  </a:txBody>
                  <a:tcPr marL="0" marR="0" marT="0" marB="0">
                    <a:lnL>
                      <a:noFill/>
                    </a:lnL>
                    <a:lnR>
                      <a:noFill/>
                    </a:lnR>
                    <a:lnT>
                      <a:noFill/>
                    </a:lnT>
                    <a:lnB>
                      <a:noFill/>
                    </a:lnB>
                  </a:tcPr>
                </a:tc>
                <a:tc>
                  <a:txBody>
                    <a:bodyPr/>
                    <a:lstStyle/>
                    <a:p>
                      <a:pPr algn="l" rtl="0"/>
                      <a:r>
                        <a:rPr lang="en-US" sz="1800" b="1" dirty="0"/>
                        <a:t>Infection (e.g., sepsis, malaria, erysipelas, viral, plague, Lyme disease, syphilis, or abscess)</a:t>
                      </a:r>
                      <a:br>
                        <a:rPr lang="en-US" sz="1800" b="1" dirty="0"/>
                      </a:br>
                      <a:r>
                        <a:rPr lang="en-US" sz="1800" b="1" dirty="0"/>
                        <a:t>Trauma</a:t>
                      </a:r>
                      <a:br>
                        <a:rPr lang="en-US" sz="1800" b="1" dirty="0"/>
                      </a:br>
                      <a:r>
                        <a:rPr lang="en-US" sz="1800" b="1" dirty="0"/>
                        <a:t>Change in fluid status (dehydration or volume overload)</a:t>
                      </a:r>
                      <a:br>
                        <a:rPr lang="en-US" sz="1800" b="1" dirty="0"/>
                      </a:br>
                      <a:r>
                        <a:rPr lang="en-US" sz="1800" b="1" dirty="0"/>
                        <a:t>Nutritional deficiency</a:t>
                      </a:r>
                      <a:br>
                        <a:rPr lang="en-US" sz="1800" b="1" dirty="0"/>
                      </a:br>
                      <a:r>
                        <a:rPr lang="en-US" sz="1800" b="1" dirty="0"/>
                        <a:t>Burns</a:t>
                      </a:r>
                      <a:br>
                        <a:rPr lang="en-US" sz="1800" b="1" dirty="0"/>
                      </a:br>
                      <a:r>
                        <a:rPr lang="en-US" sz="1800" b="1" dirty="0"/>
                        <a:t>Uncontrolled pain</a:t>
                      </a:r>
                      <a:br>
                        <a:rPr lang="en-US" sz="1800" b="1" dirty="0"/>
                      </a:br>
                      <a:endParaRPr lang="en-US" sz="1800" b="1" dirty="0"/>
                    </a:p>
                  </a:txBody>
                  <a:tcPr marL="0" marR="0" marT="0" marB="0">
                    <a:lnL>
                      <a:noFill/>
                    </a:lnL>
                    <a:lnR>
                      <a:noFill/>
                    </a:lnR>
                    <a:lnT>
                      <a:noFill/>
                    </a:lnT>
                    <a:lnB>
                      <a:noFill/>
                    </a:lnB>
                  </a:tcPr>
                </a:tc>
              </a:tr>
              <a:tr h="2147493">
                <a:tc>
                  <a:txBody>
                    <a:bodyPr/>
                    <a:lstStyle/>
                    <a:p>
                      <a:pPr algn="l" rtl="0"/>
                      <a:r>
                        <a:rPr lang="en-US" sz="1800" b="1" dirty="0"/>
                        <a:t>Medications</a:t>
                      </a:r>
                    </a:p>
                  </a:txBody>
                  <a:tcPr marL="0" marR="0" marT="0" marB="0">
                    <a:lnL>
                      <a:noFill/>
                    </a:lnL>
                    <a:lnR>
                      <a:noFill/>
                    </a:lnR>
                    <a:lnT>
                      <a:noFill/>
                    </a:lnT>
                    <a:lnB>
                      <a:noFill/>
                    </a:lnB>
                  </a:tcPr>
                </a:tc>
                <a:tc>
                  <a:txBody>
                    <a:bodyPr/>
                    <a:lstStyle/>
                    <a:p>
                      <a:pPr algn="l" rtl="0"/>
                      <a:r>
                        <a:rPr lang="en-US" sz="1800" b="1" dirty="0"/>
                        <a:t>Pain medications </a:t>
                      </a:r>
                      <a:r>
                        <a:rPr lang="en-US" sz="1800" b="1" dirty="0" smtClean="0"/>
                        <a:t>Antibiotics</a:t>
                      </a:r>
                      <a:r>
                        <a:rPr lang="en-US" sz="1800" b="1" dirty="0"/>
                        <a:t>, </a:t>
                      </a:r>
                      <a:r>
                        <a:rPr lang="en-US" sz="1800" b="1" dirty="0" err="1"/>
                        <a:t>antivirals</a:t>
                      </a:r>
                      <a:r>
                        <a:rPr lang="en-US" sz="1800" b="1" dirty="0"/>
                        <a:t>, and </a:t>
                      </a:r>
                      <a:r>
                        <a:rPr lang="en-US" sz="1800" b="1" dirty="0" err="1"/>
                        <a:t>antifungals</a:t>
                      </a:r>
                      <a:r>
                        <a:rPr lang="en-US" sz="1800" b="1" dirty="0"/>
                        <a:t/>
                      </a:r>
                      <a:br>
                        <a:rPr lang="en-US" sz="1800" b="1" dirty="0"/>
                      </a:br>
                      <a:r>
                        <a:rPr lang="en-US" sz="1800" b="1" dirty="0"/>
                        <a:t>Steroids</a:t>
                      </a:r>
                      <a:br>
                        <a:rPr lang="en-US" sz="1800" b="1" dirty="0"/>
                      </a:br>
                      <a:r>
                        <a:rPr lang="en-US" sz="1800" b="1" dirty="0"/>
                        <a:t>Anesthesia</a:t>
                      </a:r>
                      <a:br>
                        <a:rPr lang="en-US" sz="1800" b="1" dirty="0"/>
                      </a:br>
                      <a:r>
                        <a:rPr lang="en-US" sz="1800" b="1" dirty="0"/>
                        <a:t>Cardiac medications</a:t>
                      </a:r>
                      <a:br>
                        <a:rPr lang="en-US" sz="1800" b="1" dirty="0"/>
                      </a:br>
                      <a:r>
                        <a:rPr lang="en-US" sz="1800" b="1" dirty="0" err="1"/>
                        <a:t>Antihypertensives</a:t>
                      </a:r>
                      <a:r>
                        <a:rPr lang="en-US" sz="1800" b="1" dirty="0"/>
                        <a:t/>
                      </a:r>
                      <a:br>
                        <a:rPr lang="en-US" sz="1800" b="1" dirty="0"/>
                      </a:br>
                      <a:r>
                        <a:rPr lang="en-US" sz="1800" b="1" dirty="0" err="1"/>
                        <a:t>Antineoplastic</a:t>
                      </a:r>
                      <a:r>
                        <a:rPr lang="en-US" sz="1800" b="1" dirty="0"/>
                        <a:t> agents</a:t>
                      </a:r>
                      <a:br>
                        <a:rPr lang="en-US" sz="1800" b="1" dirty="0"/>
                      </a:br>
                      <a:r>
                        <a:rPr lang="en-US" sz="1800" b="1" dirty="0" err="1"/>
                        <a:t>Anticholinergic</a:t>
                      </a:r>
                      <a:r>
                        <a:rPr lang="en-US" sz="1800" b="1" dirty="0"/>
                        <a:t> agents</a:t>
                      </a:r>
                      <a:br>
                        <a:rPr lang="en-US" sz="1800" b="1" dirty="0"/>
                      </a:br>
                      <a:endParaRPr lang="en-US" sz="1800" b="1" dirty="0"/>
                    </a:p>
                  </a:txBody>
                  <a:tcPr marL="0" marR="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704</TotalTime>
  <Words>3465</Words>
  <Application>Microsoft Office PowerPoint</Application>
  <PresentationFormat>On-screen Show (4:3)</PresentationFormat>
  <Paragraphs>559</Paragraphs>
  <Slides>48</Slides>
  <Notes>8</Notes>
  <HiddenSlides>5</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سمة Office</vt:lpstr>
      <vt:lpstr>Cognitive Disorders Theme</vt:lpstr>
      <vt:lpstr>Slide 2</vt:lpstr>
      <vt:lpstr>Slide 3</vt:lpstr>
      <vt:lpstr>Psychopathology</vt:lpstr>
      <vt:lpstr>Slide 5</vt:lpstr>
      <vt:lpstr>Delirium</vt:lpstr>
      <vt:lpstr>Slide 7</vt:lpstr>
      <vt:lpstr>Risk Factors</vt:lpstr>
      <vt:lpstr>Slide 9</vt:lpstr>
      <vt:lpstr>Slide 10</vt:lpstr>
      <vt:lpstr>Diagnostic Criteria for Delirium Due to General Medical Condition</vt:lpstr>
      <vt:lpstr>Diagnosis and Clinical Features</vt:lpstr>
      <vt:lpstr>Slide 13</vt:lpstr>
      <vt:lpstr>Differential Diagnosis</vt:lpstr>
      <vt:lpstr>Treatment</vt:lpstr>
      <vt:lpstr>Slide 16</vt:lpstr>
      <vt:lpstr>Dementia</vt:lpstr>
      <vt:lpstr>Possible Etiologies of Dementia</vt:lpstr>
      <vt:lpstr>Dementia of the Alzheimer's Type</vt:lpstr>
      <vt:lpstr>Vascular Dementia</vt:lpstr>
      <vt:lpstr>Diagnosis and Clinical Features</vt:lpstr>
      <vt:lpstr>Slide 22</vt:lpstr>
      <vt:lpstr>Diagnostic Criteria for Dementia of the Alzheimer's Type</vt:lpstr>
      <vt:lpstr>Slide 24</vt:lpstr>
      <vt:lpstr>Slide 25</vt:lpstr>
      <vt:lpstr>Physical Findings, and Laboratory Examination</vt:lpstr>
      <vt:lpstr>Slide 27</vt:lpstr>
      <vt:lpstr>Treatment</vt:lpstr>
      <vt:lpstr>Pharmacotherapy</vt:lpstr>
      <vt:lpstr>Slide 30</vt:lpstr>
      <vt:lpstr>Slide 31</vt:lpstr>
      <vt:lpstr>Slide 32</vt:lpstr>
      <vt:lpstr>Risk factors of Alcohol abuse</vt:lpstr>
      <vt:lpstr>Alcohol Withdrawal</vt:lpstr>
      <vt:lpstr>Alcohol withdrawal</vt:lpstr>
      <vt:lpstr>Delirium Tremens (DTs)</vt:lpstr>
      <vt:lpstr>Treatment</vt:lpstr>
      <vt:lpstr>Complications of chronic ETOH abuse</vt:lpstr>
      <vt:lpstr>OPIOIDS </vt:lpstr>
      <vt:lpstr>Opioids ( clinical effects)</vt:lpstr>
      <vt:lpstr>Valid Informed Consent</vt:lpstr>
      <vt:lpstr>Slide 42</vt:lpstr>
      <vt:lpstr>Slide 43</vt:lpstr>
      <vt:lpstr>Amnestic Disorders</vt:lpstr>
      <vt:lpstr>Slide 45</vt:lpstr>
      <vt:lpstr>Slide 46</vt:lpstr>
      <vt:lpstr>Slide 47</vt:lpstr>
      <vt:lpstr>Slide 48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Cognitive disorders </dc:title>
  <dc:creator>TOSHIBA</dc:creator>
  <cp:lastModifiedBy>Dr.Yaser</cp:lastModifiedBy>
  <cp:revision>80</cp:revision>
  <dcterms:created xsi:type="dcterms:W3CDTF">2010-09-29T09:33:51Z</dcterms:created>
  <dcterms:modified xsi:type="dcterms:W3CDTF">2012-09-01T06:30:49Z</dcterms:modified>
</cp:coreProperties>
</file>