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2" r:id="rId16"/>
    <p:sldId id="273" r:id="rId17"/>
    <p:sldId id="274" r:id="rId18"/>
    <p:sldId id="275" r:id="rId19"/>
    <p:sldId id="278" r:id="rId20"/>
    <p:sldId id="276" r:id="rId21"/>
    <p:sldId id="279" r:id="rId22"/>
    <p:sldId id="280" r:id="rId23"/>
    <p:sldId id="281" r:id="rId24"/>
    <p:sldId id="282" r:id="rId25"/>
    <p:sldId id="283" r:id="rId26"/>
    <p:sldId id="284" r:id="rId27"/>
    <p:sldId id="271" r:id="rId28"/>
    <p:sldId id="292" r:id="rId29"/>
    <p:sldId id="288" r:id="rId30"/>
    <p:sldId id="289" r:id="rId31"/>
    <p:sldId id="290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A847D770-FC74-DA41-9381-ED021B9E1E3A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310218-5787-6D49-BC55-C7C4C855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7720"/>
            <a:ext cx="7772400" cy="1829761"/>
          </a:xfrm>
        </p:spPr>
        <p:txBody>
          <a:bodyPr/>
          <a:lstStyle/>
          <a:p>
            <a:r>
              <a:rPr lang="en-US" dirty="0" smtClean="0"/>
              <a:t>History taking and MSE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11607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429" dirty="0" smtClean="0"/>
              <a:t>Dr.ABDULQADER ALJARAD</a:t>
            </a:r>
          </a:p>
          <a:p>
            <a:pPr algn="ctr"/>
            <a:r>
              <a:rPr lang="en-US" dirty="0" smtClean="0"/>
              <a:t>Clinical assistant professor and consultant</a:t>
            </a:r>
          </a:p>
          <a:p>
            <a:pPr algn="ctr"/>
            <a:r>
              <a:rPr lang="en-US" dirty="0" smtClean="0"/>
              <a:t> of psychiatry and psychosomatic medicine</a:t>
            </a:r>
          </a:p>
          <a:p>
            <a:pPr algn="ctr"/>
            <a:r>
              <a:rPr lang="en-US" dirty="0" smtClean="0"/>
              <a:t>College of medicine ,KSU and KKUH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Transition .</a:t>
            </a:r>
          </a:p>
          <a:p>
            <a:r>
              <a:rPr lang="en-US" sz="2400" dirty="0" smtClean="0"/>
              <a:t>Obstructive technique .</a:t>
            </a:r>
          </a:p>
          <a:p>
            <a:r>
              <a:rPr lang="en-US" sz="2400" dirty="0" smtClean="0"/>
              <a:t>Facilitation technique : 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Doctors help patients continue in the interview by providing both verbal and nonverbal cues.</a:t>
            </a:r>
          </a:p>
          <a:p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CLARIFICATION. In clarification, doctors attempt to get details from patients about what they have already said.</a:t>
            </a:r>
          </a:p>
          <a:p>
            <a:endParaRPr lang="en-US" sz="2400" dirty="0" smtClean="0"/>
          </a:p>
          <a:p>
            <a:r>
              <a:rPr lang="en-US" sz="2400" dirty="0" smtClean="0"/>
              <a:t>Empathy .</a:t>
            </a:r>
          </a:p>
          <a:p>
            <a:r>
              <a:rPr lang="en-US" sz="2400" dirty="0" smtClean="0"/>
              <a:t>Rapport.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MSE is a cross-sectional, systemic documentation of the quality of mental functioning at the time of interview.  </a:t>
            </a:r>
          </a:p>
          <a:p>
            <a:pPr>
              <a:buFont typeface="Wingdings" charset="2"/>
              <a:buChar char="Ø"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mental status examination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patient’s feelings, thoughts, perception and behavior during the interview.</a:t>
            </a:r>
          </a:p>
          <a:p>
            <a:pPr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It serves as a baseline for future comparison and to follow the progress of the patient.</a:t>
            </a: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charset="2"/>
              <a:buChar char="q"/>
            </a:pPr>
            <a:r>
              <a:rPr lang="en-US" sz="2595" b="1" u="sng" dirty="0" smtClean="0">
                <a:latin typeface="Arial" charset="0"/>
                <a:ea typeface="Arial" charset="0"/>
                <a:cs typeface="Arial" charset="0"/>
              </a:rPr>
              <a:t>Appearance:</a:t>
            </a:r>
            <a:endParaRPr lang="en-CA" sz="2595" b="1" u="sng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CA" sz="2595" dirty="0" smtClean="0">
                <a:latin typeface="Arial" charset="0"/>
                <a:ea typeface="Arial" charset="0"/>
                <a:cs typeface="Arial" charset="0"/>
              </a:rPr>
              <a:t>   include </a:t>
            </a: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body build, self-care, </a:t>
            </a:r>
            <a:r>
              <a:rPr lang="en-CA" sz="2595" dirty="0" smtClean="0">
                <a:latin typeface="Arial" charset="0"/>
                <a:ea typeface="Arial" charset="0"/>
                <a:cs typeface="Arial" charset="0"/>
              </a:rPr>
              <a:t>clothes ,</a:t>
            </a: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grooming, </a:t>
            </a:r>
            <a:r>
              <a:rPr lang="en-CA" sz="2595" dirty="0" smtClean="0">
                <a:latin typeface="Arial" charset="0"/>
                <a:ea typeface="Arial" charset="0"/>
                <a:cs typeface="Arial" charset="0"/>
              </a:rPr>
              <a:t>hair , nails, </a:t>
            </a: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facial expressions, and any unusual features </a:t>
            </a:r>
          </a:p>
          <a:p>
            <a:pPr>
              <a:lnSpc>
                <a:spcPct val="80000"/>
              </a:lnSpc>
              <a:buNone/>
            </a:pP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  (e.g. weight loss).</a:t>
            </a:r>
            <a:endParaRPr lang="en-CA" sz="2595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     </a:t>
            </a:r>
            <a:endParaRPr lang="en-CA" sz="2595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" charset="2"/>
              <a:buChar char="q"/>
            </a:pPr>
            <a:r>
              <a:rPr lang="en-US" sz="2595" b="1" u="sng" dirty="0" smtClean="0">
                <a:latin typeface="Arial" charset="0"/>
                <a:ea typeface="Arial" charset="0"/>
                <a:cs typeface="Arial" charset="0"/>
              </a:rPr>
              <a:t>Behaviour:</a:t>
            </a:r>
          </a:p>
          <a:p>
            <a:pPr>
              <a:lnSpc>
                <a:spcPct val="80000"/>
              </a:lnSpc>
              <a:buNone/>
            </a:pPr>
            <a:r>
              <a:rPr lang="en-CA" sz="2595" dirty="0" smtClean="0">
                <a:latin typeface="Arial" charset="0"/>
                <a:ea typeface="Arial" charset="0"/>
                <a:cs typeface="Arial" charset="0"/>
              </a:rPr>
              <a:t>  both the quantitative and qualitative aspects.</a:t>
            </a:r>
          </a:p>
          <a:p>
            <a:pPr>
              <a:lnSpc>
                <a:spcPct val="80000"/>
              </a:lnSpc>
              <a:buNone/>
            </a:pP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  Note level of activity, posture, eye contact and unusual movements (tics, grimacing, tremor, </a:t>
            </a:r>
            <a:r>
              <a:rPr lang="en-US" sz="2595" dirty="0" err="1" smtClean="0">
                <a:latin typeface="Arial" charset="0"/>
                <a:ea typeface="Arial" charset="0"/>
                <a:cs typeface="Arial" charset="0"/>
              </a:rPr>
              <a:t>disinhibited</a:t>
            </a: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595" dirty="0" err="1" smtClean="0">
                <a:latin typeface="Arial" charset="0"/>
                <a:ea typeface="Arial" charset="0"/>
                <a:cs typeface="Arial" charset="0"/>
              </a:rPr>
              <a:t>behaviour</a:t>
            </a: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, hallucinatory gestures,…etc)</a:t>
            </a:r>
          </a:p>
          <a:p>
            <a:pPr>
              <a:lnSpc>
                <a:spcPct val="80000"/>
              </a:lnSpc>
              <a:buNone/>
            </a:pPr>
            <a:endParaRPr lang="en-CA" sz="2595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" charset="2"/>
              <a:buChar char="q"/>
            </a:pP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595" b="1" u="sng" dirty="0" smtClean="0">
                <a:latin typeface="Arial" charset="0"/>
                <a:ea typeface="Arial" charset="0"/>
                <a:cs typeface="Arial" charset="0"/>
              </a:rPr>
              <a:t>Attitude:</a:t>
            </a:r>
            <a:endParaRPr lang="en-CA" sz="2595" b="1" u="sng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   Note the patient</a:t>
            </a:r>
            <a:r>
              <a:rPr lang="ja-JP" altLang="en-US" sz="2595" dirty="0" smtClean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595" dirty="0" err="1" smtClean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altLang="ja-JP" sz="2595" dirty="0" smtClean="0">
                <a:latin typeface="Arial" charset="0"/>
                <a:ea typeface="Arial" charset="0"/>
                <a:cs typeface="Arial" charset="0"/>
              </a:rPr>
              <a:t> attitude (verbal&amp; non verbal) during the interview (interested, bored, cooperative, uncooperative, sarcastic, guarded or aggressive).</a:t>
            </a:r>
            <a:endParaRPr lang="en-CA" altLang="ja-JP" sz="2595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dirty="0"/>
          </a:p>
        </p:txBody>
      </p:sp>
      <p:pic>
        <p:nvPicPr>
          <p:cNvPr id="4" name="Content Placeholder 3" descr="SC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095" r="-1309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p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3775" r="-73775"/>
          <a:stretch>
            <a:fillRect/>
          </a:stretch>
        </p:blipFill>
        <p:spPr>
          <a:xfrm>
            <a:off x="0" y="1417638"/>
            <a:ext cx="9497750" cy="52233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ni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cial-anxiety-disorder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0598" b="-1059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Speech:</a:t>
            </a:r>
          </a:p>
          <a:p>
            <a:pPr>
              <a:buFontTx/>
              <a:buChar char="•"/>
            </a:pP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Speech can be described in terms of its quantity, rate of production, and quality.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Listen to and describe how the patient speaks, noting: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Coherence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spontaneity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Volume, flow &amp; tone    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continuity 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speech impairments (stuttering,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dysarthria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…)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 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7"/>
          <a:ext cx="8483600" cy="468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1800"/>
                <a:gridCol w="4241800"/>
              </a:tblGrid>
              <a:tr h="465708">
                <a:tc>
                  <a:txBody>
                    <a:bodyPr/>
                    <a:lstStyle/>
                    <a:p>
                      <a:r>
                        <a:rPr lang="en-US" dirty="0" smtClean="0"/>
                        <a:t>Mood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 </a:t>
                      </a:r>
                      <a:endParaRPr lang="en-US" dirty="0"/>
                    </a:p>
                  </a:txBody>
                  <a:tcPr/>
                </a:tc>
              </a:tr>
              <a:tr h="421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long term feeling state through which all experience are filtered.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emotional background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Last days to weeks.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Changes spontaneously, not related to internal or external stimuli.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Symptom (ask patient)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visible and audible manifestations of the patents emotional response to external and internal events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emotional foreground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Momentary , seconds to hours.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Changes according to internal &amp; external stimuli,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observed by others (sign )  (Current  emotional state)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b="1" u="sng" dirty="0" smtClean="0"/>
              <a:t>Mood :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Euthymic ,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low , depressed ,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expansive ,elated ,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irritable </a:t>
            </a:r>
          </a:p>
          <a:p>
            <a:pPr>
              <a:buFont typeface="Wingdings" charset="2"/>
              <a:buChar char="u"/>
            </a:pPr>
            <a:r>
              <a:rPr lang="en-US" b="1" u="sng" dirty="0" smtClean="0"/>
              <a:t>Affect :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Appropriate ,inappropriate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Restricted , blunted ,flat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Labile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Obtain the necessary information to make a diagnosis .</a:t>
            </a:r>
          </a:p>
          <a:p>
            <a:endParaRPr lang="en-US" sz="2400" dirty="0" smtClean="0"/>
          </a:p>
          <a:p>
            <a:r>
              <a:rPr lang="en-US" sz="2400" dirty="0" smtClean="0"/>
              <a:t>Understand the person with the illness.</a:t>
            </a:r>
          </a:p>
          <a:p>
            <a:endParaRPr lang="en-US" sz="2400" dirty="0" smtClean="0"/>
          </a:p>
          <a:p>
            <a:r>
              <a:rPr lang="en-US" sz="2400" dirty="0" smtClean="0"/>
              <a:t>Understand the circumstances of the patient .</a:t>
            </a:r>
          </a:p>
          <a:p>
            <a:endParaRPr lang="en-US" sz="2400" dirty="0" smtClean="0"/>
          </a:p>
          <a:p>
            <a:r>
              <a:rPr lang="en-US" sz="2400" dirty="0" smtClean="0"/>
              <a:t>Form a relationship with the patient (rapport).</a:t>
            </a:r>
          </a:p>
          <a:p>
            <a:endParaRPr lang="en-US" sz="2400" dirty="0" smtClean="0"/>
          </a:p>
          <a:p>
            <a:r>
              <a:rPr lang="en-US" sz="2400" dirty="0" smtClean="0"/>
              <a:t>Provide the patient with information about the illness , recommendation and prognosis 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Aims of the interview 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Forms (process)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contents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the way in which a person puts together ideas and associations.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Examples: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goal-directed thinking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Loosening of associations or derailment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Flight of ideas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Tangentiality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Circumstantiality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Word salad or incoherence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Neologisms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Clang associations (rhyming)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Punning(double</a:t>
                      </a: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 meaning)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Thought blocking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Vague thought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what a person is actually thinking about.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Examples: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Delusions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Preoccupations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Obsessions and compulsions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Phobias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Suicidal or homicidal ideas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Ideas of reference and influence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Poverty of content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Mental status examination</a:t>
            </a:r>
            <a:br>
              <a:rPr lang="en-US" u="sng" dirty="0" smtClean="0"/>
            </a:br>
            <a:r>
              <a:rPr lang="en-US" u="sng" dirty="0" smtClean="0">
                <a:solidFill>
                  <a:schemeClr val="tx1"/>
                </a:solidFill>
              </a:rPr>
              <a:t>thoughts: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b="1" u="sng" dirty="0" smtClean="0"/>
              <a:t>Thought stream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Pressured thought , poverty of thought and thought block.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b="1" u="sng" dirty="0" smtClean="0"/>
              <a:t>Thought form :</a:t>
            </a:r>
          </a:p>
          <a:p>
            <a:pPr>
              <a:buNone/>
            </a:pPr>
            <a:r>
              <a:rPr lang="en-US" dirty="0" smtClean="0"/>
              <a:t>Flight of ideas , loss of association and perseveration 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b="1" u="sng" dirty="0" smtClean="0"/>
              <a:t>Thought content :</a:t>
            </a:r>
          </a:p>
          <a:p>
            <a:pPr>
              <a:buNone/>
            </a:pPr>
            <a:r>
              <a:rPr lang="en-US" dirty="0" smtClean="0"/>
              <a:t>Delusion , obsession and overvalued ideas   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95" b="1" dirty="0" smtClean="0">
                <a:latin typeface="Arial" charset="0"/>
                <a:ea typeface="Arial" charset="0"/>
                <a:cs typeface="Arial" charset="0"/>
              </a:rPr>
              <a:t>illusion :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misperception of external stimulus </a:t>
            </a:r>
          </a:p>
          <a:p>
            <a:pPr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None/>
            </a:pPr>
            <a:r>
              <a:rPr lang="en-US" sz="2595" b="1" dirty="0" smtClean="0">
                <a:latin typeface="Arial" charset="0"/>
                <a:ea typeface="Arial" charset="0"/>
                <a:cs typeface="Arial" charset="0"/>
              </a:rPr>
              <a:t>Hallucinations : </a:t>
            </a:r>
            <a:r>
              <a:rPr lang="en-US" sz="2595" dirty="0" smtClean="0">
                <a:latin typeface="Arial" charset="0"/>
                <a:ea typeface="Arial" charset="0"/>
                <a:cs typeface="Arial" charset="0"/>
              </a:rPr>
              <a:t>no external stimulus </a:t>
            </a:r>
            <a:endParaRPr lang="en-CA" sz="2595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Ø"/>
            </a:pP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Which  sensory system (e.g. auditory, </a:t>
            </a:r>
            <a:r>
              <a:rPr lang="en-CA" sz="2400" dirty="0" err="1" smtClean="0">
                <a:latin typeface="Arial" charset="0"/>
                <a:ea typeface="Arial" charset="0"/>
                <a:cs typeface="Arial" charset="0"/>
              </a:rPr>
              <a:t>visual..etc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.)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content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third person Vs second person .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patient  reaction to hallucination</a:t>
            </a:r>
          </a:p>
          <a:p>
            <a:pPr lvl="1">
              <a:buFont typeface="Wingdings" charset="2"/>
              <a:buChar char="Ø"/>
            </a:pPr>
            <a:r>
              <a:rPr lang="en-CA" sz="2400" dirty="0" smtClean="0">
                <a:ea typeface="ＭＳ Ｐゴシック" charset="-128"/>
              </a:rPr>
              <a:t>hypnagogic hallucinations </a:t>
            </a:r>
            <a:r>
              <a:rPr lang="en-CA" sz="2400" dirty="0" err="1" smtClean="0">
                <a:ea typeface="ＭＳ Ｐゴシック" charset="-128"/>
              </a:rPr>
              <a:t>hypnopompic</a:t>
            </a:r>
            <a:r>
              <a:rPr lang="en-CA" sz="2400" dirty="0" smtClean="0">
                <a:ea typeface="ＭＳ Ｐゴシック" charset="-128"/>
              </a:rPr>
              <a:t> hallucinations .</a:t>
            </a:r>
          </a:p>
          <a:p>
            <a:pPr lvl="1">
              <a:buFont typeface="Wingdings" charset="2"/>
              <a:buChar char="Ø"/>
            </a:pPr>
            <a:r>
              <a:rPr lang="en-CA" sz="2400" dirty="0" smtClean="0">
                <a:latin typeface="ＭＳ Ｐゴシック" charset="-128"/>
                <a:ea typeface="ＭＳ Ｐゴシック" charset="-128"/>
                <a:cs typeface="Arial" charset="0"/>
              </a:rPr>
              <a:t>Pseudo hallucinations.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Mental status examination</a:t>
            </a:r>
            <a:br>
              <a:rPr lang="en-US" u="sng" dirty="0" smtClean="0"/>
            </a:br>
            <a:r>
              <a:rPr lang="en-US" u="sng" dirty="0" smtClean="0">
                <a:solidFill>
                  <a:schemeClr val="tx1"/>
                </a:solidFill>
              </a:rPr>
              <a:t>perception :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CA" sz="2595" b="1" u="sng" dirty="0" smtClean="0">
                <a:ea typeface="ＭＳ Ｐゴシック" charset="-128"/>
              </a:rPr>
              <a:t>depersonalization and </a:t>
            </a:r>
            <a:r>
              <a:rPr lang="en-CA" sz="2595" b="1" u="sng" dirty="0" err="1" smtClean="0">
                <a:ea typeface="ＭＳ Ｐゴシック" charset="-128"/>
              </a:rPr>
              <a:t>derealization</a:t>
            </a:r>
            <a:r>
              <a:rPr lang="en-CA" sz="2595" b="1" u="sng" dirty="0" smtClean="0">
                <a:ea typeface="ＭＳ Ｐゴシック" charset="-128"/>
              </a:rPr>
              <a:t> </a:t>
            </a:r>
            <a:r>
              <a:rPr lang="en-CA" sz="2800" dirty="0" smtClean="0">
                <a:ea typeface="ＭＳ Ｐゴシック" charset="-128"/>
              </a:rPr>
              <a:t> 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CA" sz="28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CA" sz="2800" dirty="0" smtClean="0">
                <a:ea typeface="ＭＳ Ｐゴシック" charset="-128"/>
              </a:rPr>
              <a:t>extreme feelings of detachment from the self or the environment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en-CA" sz="28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CA" sz="2595" b="1" u="sng" dirty="0" smtClean="0">
                <a:ea typeface="ＭＳ Ｐゴシック" charset="-128"/>
              </a:rPr>
              <a:t>Formication</a:t>
            </a:r>
            <a:r>
              <a:rPr lang="en-CA" sz="2800" dirty="0" smtClean="0">
                <a:ea typeface="ＭＳ Ｐゴシック" charset="-128"/>
              </a:rPr>
              <a:t>: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CA" sz="28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CA" sz="2800" dirty="0" smtClean="0">
                <a:ea typeface="ＭＳ Ｐゴシック" charset="-128"/>
              </a:rPr>
              <a:t>the feeling of bugs crawling on or under the skin.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en-CA" sz="28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CA" sz="2800" dirty="0" smtClean="0">
                <a:ea typeface="ＭＳ Ｐゴシック" charset="-128"/>
              </a:rPr>
              <a:t>How to ask about hallucinations ? 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en-CA" sz="28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CA" sz="2400" dirty="0" smtClean="0">
                <a:ea typeface="ＭＳ Ｐゴシック" charset="-128"/>
              </a:rPr>
              <a:t>Have you ever heard voices or other sounds that no one else could hear or when no one else was around?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endParaRPr lang="en-CA" sz="24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CA" sz="2400" dirty="0" smtClean="0">
                <a:ea typeface="ＭＳ Ｐゴシック" charset="-128"/>
              </a:rPr>
              <a:t>Have you experienced any strange sensations in your body that others do not seem to experience?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endParaRPr lang="en-CA" sz="24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CA" sz="2400" dirty="0" smtClean="0">
                <a:ea typeface="ＭＳ Ｐゴシック" charset="-128"/>
              </a:rPr>
              <a:t>Have you ever had visions or seen things that other people do not seem to see?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CA" sz="2800" dirty="0" smtClean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Mental status examination</a:t>
            </a:r>
            <a:br>
              <a:rPr lang="en-US" u="sng" dirty="0" smtClean="0"/>
            </a:br>
            <a:r>
              <a:rPr lang="en-US" u="sng" dirty="0" smtClean="0">
                <a:solidFill>
                  <a:schemeClr val="tx1"/>
                </a:solidFill>
              </a:rPr>
              <a:t>perception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Consciousness level  and orientation </a:t>
            </a:r>
          </a:p>
          <a:p>
            <a:r>
              <a:rPr lang="en-US" sz="2400" dirty="0" smtClean="0"/>
              <a:t>Attention and concentration : </a:t>
            </a:r>
            <a:r>
              <a:rPr lang="en-US" sz="2400" dirty="0" err="1" smtClean="0"/>
              <a:t>eg</a:t>
            </a:r>
            <a:r>
              <a:rPr lang="en-US" sz="2400" dirty="0" smtClean="0"/>
              <a:t>. Serial 7 test </a:t>
            </a:r>
          </a:p>
          <a:p>
            <a:r>
              <a:rPr lang="en-US" sz="2400" dirty="0" smtClean="0"/>
              <a:t>Memory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Abstract Thinking: ( Vs. concrete thinking ) 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It is the ability to deal with concepts and to make appropriate inference.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It can be tested by :Similarities or proverbs: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General knowledge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Judgment: 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Insight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degree of awareness and understanding the patient has that he or she is mentally ill.  </a:t>
            </a:r>
          </a:p>
          <a:p>
            <a:pPr>
              <a:lnSpc>
                <a:spcPct val="90000"/>
              </a:lnSpc>
            </a:pP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Mental status examination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74320" indent="-274320">
              <a:buNone/>
              <a:defRPr/>
            </a:pPr>
            <a:r>
              <a:rPr lang="en-CA" sz="3800" u="sng" dirty="0" smtClean="0">
                <a:latin typeface="Arial" pitchFamily="34" charset="0"/>
                <a:cs typeface="Arial" pitchFamily="34" charset="0"/>
              </a:rPr>
              <a:t>Orientation (score 1 if correct)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Name this hospital or building.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city are you in now?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year is it?		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month is it?	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is the date today?	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state are you in?	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county is this?	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floor of the building are you on?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day of the week is it?			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What season of the year is it?					_______</a:t>
            </a:r>
          </a:p>
          <a:p>
            <a:pPr marL="274320" indent="-274320">
              <a:buNone/>
              <a:defRPr/>
            </a:pPr>
            <a:r>
              <a:rPr lang="en-CA" sz="3800" u="sng" dirty="0" smtClean="0">
                <a:latin typeface="Arial" pitchFamily="34" charset="0"/>
                <a:cs typeface="Arial" pitchFamily="34" charset="0"/>
              </a:rPr>
              <a:t>Registration (Score 1 for each object correctly repeated)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Name three objects and have the patient repeat them.	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Score number repeated by the patient.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Name the three objects several more times if needed for the patient to repeat correctly (record trials _______ ).	</a:t>
            </a:r>
          </a:p>
          <a:p>
            <a:pPr marL="274320" indent="-274320">
              <a:buNone/>
              <a:defRPr/>
            </a:pPr>
            <a:r>
              <a:rPr lang="en-CA" sz="3800" u="sng" dirty="0" smtClean="0">
                <a:latin typeface="Arial" pitchFamily="34" charset="0"/>
                <a:cs typeface="Arial" pitchFamily="34" charset="0"/>
              </a:rPr>
              <a:t>Attention and calculation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Subtract 7 from 100 in serial fashion to 65. Maximum score = 5	_______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Recall (score 1 for each object recalled)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Do you recall the three objects named before?			_______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MMSE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sz="3200" u="sng" dirty="0" smtClean="0">
                <a:latin typeface="Arial" charset="0"/>
                <a:ea typeface="Arial" charset="0"/>
                <a:cs typeface="Arial" charset="0"/>
              </a:rPr>
              <a:t>Language tests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Confrontation naming: watch, pen = 2				_______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Repetition: "No ifs, ands, or buts" = 1				_______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Comprehension: Pick up the paper in your right hand, 	fold it in half, and set it on the floor = 3	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Read and perform the command "close your eyes" = 1		_______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Write any sentence (subject, verb, object) = 1			_______</a:t>
            </a:r>
          </a:p>
          <a:p>
            <a:pPr>
              <a:buNone/>
            </a:pPr>
            <a:r>
              <a:rPr lang="en-CA" sz="3200" u="sng" dirty="0" smtClean="0">
                <a:latin typeface="Arial" charset="0"/>
                <a:ea typeface="Arial" charset="0"/>
                <a:cs typeface="Arial" charset="0"/>
              </a:rPr>
              <a:t>Construction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Copy the design below = 1					_______</a:t>
            </a:r>
          </a:p>
          <a:p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en-CA" sz="2800" dirty="0" smtClean="0">
                <a:latin typeface="Arial" charset="0"/>
                <a:ea typeface="Arial" charset="0"/>
                <a:cs typeface="Arial" charset="0"/>
              </a:rPr>
              <a:t>Total MMSE questionnaire score (maximum = 30)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MMSE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Differential diagnoses .</a:t>
            </a:r>
          </a:p>
          <a:p>
            <a:r>
              <a:rPr lang="en-US" sz="2400" dirty="0" smtClean="0"/>
              <a:t>Provisional (working ) diagnosis .</a:t>
            </a:r>
          </a:p>
          <a:p>
            <a:r>
              <a:rPr lang="en-US" sz="2400" dirty="0" smtClean="0"/>
              <a:t>Investigations .</a:t>
            </a:r>
          </a:p>
          <a:p>
            <a:r>
              <a:rPr lang="en-US" sz="2400" dirty="0" smtClean="0"/>
              <a:t>Management </a:t>
            </a:r>
          </a:p>
          <a:p>
            <a:pPr lvl="1"/>
            <a:r>
              <a:rPr lang="en-US" sz="2000" dirty="0" smtClean="0"/>
              <a:t>(acute Vs .chronic ) </a:t>
            </a:r>
          </a:p>
          <a:p>
            <a:pPr lvl="1"/>
            <a:r>
              <a:rPr lang="en-US" sz="2000" dirty="0" smtClean="0"/>
              <a:t>Outpatient Vs. inpatient .</a:t>
            </a:r>
          </a:p>
          <a:p>
            <a:pPr lvl="1"/>
            <a:r>
              <a:rPr lang="en-US" sz="2000" dirty="0" smtClean="0"/>
              <a:t>Bio psychosocial treatment </a:t>
            </a:r>
          </a:p>
          <a:p>
            <a:r>
              <a:rPr lang="en-US" sz="2400" dirty="0" smtClean="0"/>
              <a:t>Full explanation about the plan (S/E., efficacy ,risk of addiction and any other questions from the patient .)</a:t>
            </a:r>
          </a:p>
          <a:p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 Doctors explain treatment plans to patients in easily understandable language and allow patients to respond and ask questions.</a:t>
            </a:r>
            <a:endParaRPr lang="en-US" sz="2400" dirty="0" smtClean="0"/>
          </a:p>
          <a:p>
            <a:r>
              <a:rPr lang="en-US" sz="2400" dirty="0" smtClean="0"/>
              <a:t>Prognosis 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</a:p>
          <a:p>
            <a:pPr>
              <a:buNone/>
            </a:pPr>
            <a:r>
              <a:rPr lang="en-US" dirty="0" smtClean="0"/>
              <a:t>To  put oneself in another person's place.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 dirty="0" smtClean="0"/>
              <a:t>Sympathy:</a:t>
            </a:r>
          </a:p>
          <a:p>
            <a:pPr>
              <a:buNone/>
            </a:pPr>
            <a:r>
              <a:rPr lang="en-US" dirty="0" smtClean="0"/>
              <a:t>Feeling sorry.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Transference:</a:t>
            </a:r>
            <a:endParaRPr lang="ar-sa" dirty="0" smtClean="0">
              <a:latin typeface="Calisto MT" charset="0"/>
            </a:endParaRPr>
          </a:p>
          <a:p>
            <a:pPr>
              <a:buNone/>
            </a:pPr>
            <a:r>
              <a:rPr lang="en-US" dirty="0" smtClean="0"/>
              <a:t>The pt are transferring feelings toward others in their life onto the physician.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Counter-transference:</a:t>
            </a:r>
          </a:p>
          <a:p>
            <a:pPr>
              <a:buNone/>
            </a:pPr>
            <a:r>
              <a:rPr lang="en-US" dirty="0" smtClean="0"/>
              <a:t>Emotional reactions to the pt from the doc that often involve the doctor  past experience.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Put patient at ease .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Introduce yourself and Greet the patient by name</a:t>
            </a:r>
            <a:endParaRPr lang="en-US" dirty="0" smtClean="0"/>
          </a:p>
          <a:p>
            <a:pPr lvl="1"/>
            <a:r>
              <a:rPr lang="en-US" dirty="0" smtClean="0"/>
              <a:t>Reassure privacy and confidentiality, </a:t>
            </a:r>
            <a:r>
              <a:rPr lang="en-US" smtClean="0"/>
              <a:t>separate room.</a:t>
            </a:r>
          </a:p>
          <a:p>
            <a:pPr lvl="1"/>
            <a:r>
              <a:rPr lang="en-US" dirty="0" smtClean="0"/>
              <a:t>L-shaped position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private comfortable setting</a:t>
            </a:r>
            <a:r>
              <a:rPr lang="en-US" dirty="0" smtClean="0"/>
              <a:t> .</a:t>
            </a:r>
          </a:p>
          <a:p>
            <a:pPr lvl="1"/>
            <a:r>
              <a:rPr lang="en-US" dirty="0" smtClean="0"/>
              <a:t>Suitable distance ( </a:t>
            </a:r>
            <a:r>
              <a:rPr lang="en-US" dirty="0" err="1" smtClean="0"/>
              <a:t>eg</a:t>
            </a:r>
            <a:r>
              <a:rPr lang="en-US" dirty="0" smtClean="0"/>
              <a:t>. with geriatric ,with aggressive pt.)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 supportive, attentive, non judgmental and encouraging.  </a:t>
            </a:r>
            <a:endParaRPr lang="en-US" dirty="0" smtClean="0"/>
          </a:p>
          <a:p>
            <a:pPr lvl="1"/>
            <a:r>
              <a:rPr lang="en-US" dirty="0" smtClean="0"/>
              <a:t>Explain about ,yourself ,the purpose of interview and expected time needed .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Observe the patient’s nonverbal behavior and Avoid excessive note-taking</a:t>
            </a:r>
          </a:p>
          <a:p>
            <a:pPr lvl="1"/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Opening (general advices ) 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paternalistic style.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shared decision making style.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 to deal with patient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Boundaries</a:t>
            </a:r>
          </a:p>
          <a:p>
            <a:endParaRPr lang="en-US" dirty="0" smtClean="0"/>
          </a:p>
          <a:p>
            <a:r>
              <a:rPr lang="en-US" dirty="0" smtClean="0"/>
              <a:t>Difficult Doctor-Patient  :Relationships</a:t>
            </a:r>
          </a:p>
          <a:p>
            <a:pPr lvl="1"/>
            <a:r>
              <a:rPr lang="en-US" dirty="0" smtClean="0"/>
              <a:t>The Seductive Patient</a:t>
            </a:r>
          </a:p>
          <a:p>
            <a:pPr lvl="1"/>
            <a:r>
              <a:rPr lang="en-US" dirty="0" smtClean="0"/>
              <a:t>The “Hateful” Patient</a:t>
            </a:r>
          </a:p>
          <a:p>
            <a:pPr lvl="1"/>
            <a:r>
              <a:rPr lang="en-US" dirty="0" smtClean="0"/>
              <a:t>The Patient With a Thousand Symptoms</a:t>
            </a:r>
          </a:p>
          <a:p>
            <a:pPr lvl="1"/>
            <a:r>
              <a:rPr lang="en-US" dirty="0" smtClean="0"/>
              <a:t>The Patient in the Hospital Setting</a:t>
            </a:r>
          </a:p>
          <a:p>
            <a:pPr lvl="1"/>
            <a:r>
              <a:rPr lang="en-US" dirty="0" smtClean="0"/>
              <a:t>The Mentally Disturbed Patient</a:t>
            </a:r>
          </a:p>
          <a:p>
            <a:pPr lvl="1"/>
            <a:r>
              <a:rPr lang="en-US" dirty="0" smtClean="0"/>
              <a:t>The Dying Patient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b="1" dirty="0" smtClean="0"/>
              <a:t>Thank you </a:t>
            </a:r>
            <a:endParaRPr lang="en-US" sz="6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whom you will start  ( pt. or his relative ).</a:t>
            </a:r>
          </a:p>
          <a:p>
            <a:endParaRPr lang="en-US" sz="2400" dirty="0" smtClean="0"/>
          </a:p>
          <a:p>
            <a:r>
              <a:rPr lang="en-US" sz="2400" dirty="0" smtClean="0"/>
              <a:t>Why he come with a relative ? ( psychosis Vs. neurosis )</a:t>
            </a:r>
          </a:p>
          <a:p>
            <a:endParaRPr lang="en-US" sz="2400" dirty="0" smtClean="0"/>
          </a:p>
          <a:p>
            <a:r>
              <a:rPr lang="en-US" sz="2400" dirty="0" smtClean="0"/>
              <a:t>Diagnose based on criteria and constellation of symptoms that affect functioning level (</a:t>
            </a:r>
            <a:r>
              <a:rPr lang="en-US" sz="2400" dirty="0" err="1" smtClean="0"/>
              <a:t>eg</a:t>
            </a:r>
            <a:r>
              <a:rPr lang="en-US" sz="2400" dirty="0" smtClean="0"/>
              <a:t>. Social phobia Vs. paranoid </a:t>
            </a:r>
            <a:r>
              <a:rPr lang="en-US" sz="2400" dirty="0" err="1" smtClean="0"/>
              <a:t>schiz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Start with open ended questions .</a:t>
            </a:r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Opening (general advices )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is the chronological story of the patient’s life from birth to present.</a:t>
            </a:r>
          </a:p>
          <a:p>
            <a:pPr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It includes information about who the patient is, his problem </a:t>
            </a:r>
            <a:r>
              <a:rPr lang="en-US" sz="2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(bio psycho-social aspects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)  and its possible causes and available support. </a:t>
            </a:r>
          </a:p>
          <a:p>
            <a:pPr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Information elicited both from the patient and from one or more informants.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Structure of history :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Identification of the Patient:</a:t>
            </a:r>
            <a:endParaRPr lang="en-CA" sz="2400" b="1" u="sng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Name, age, sex, marital status, occupation, education, nationality, residency .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 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Referral Source:</a:t>
            </a:r>
            <a:endParaRPr lang="en-CA" sz="2400" b="1" u="sng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Brief  statement of  how the patient came to the clinic and the expectations of the consultation.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CA" sz="2400" b="1" u="sng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>
                <a:latin typeface="Arial" charset="0"/>
                <a:ea typeface="Arial" charset="0"/>
                <a:cs typeface="Arial" charset="0"/>
              </a:rPr>
              <a:t>Chief complaint: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Exactly why the patient came to the psychiatrist, preferably in the patient’s own words 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Structure of history 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b="1" u="sng" dirty="0" smtClean="0"/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Chronological background of the psychiatric problem: nature, onset, course, severity, duration, effects on the patient (social life, job, family…),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review of the relevant problems,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symptoms not mentioned by the patient (e.g. sleep, appetite, …),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treatment taken so far (nature and effect).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Important –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history of mania in depressed patient )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Suicide ,homicide, substance abuse and organic disease </a:t>
            </a:r>
            <a:endParaRPr lang="en-CA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/>
              <a:t>Structure of history :</a:t>
            </a:r>
            <a:br>
              <a:rPr lang="en-US" sz="3600" u="sng" dirty="0" smtClean="0"/>
            </a:b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>
                <a:solidFill>
                  <a:schemeClr val="tx1"/>
                </a:solidFill>
              </a:rPr>
              <a:t>HPI: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Past psychiatric history( admissions, depot injections ,drug level . .etc )</a:t>
            </a:r>
          </a:p>
          <a:p>
            <a:r>
              <a:rPr lang="en-US" sz="2400" dirty="0" smtClean="0"/>
              <a:t>Past medical history .</a:t>
            </a:r>
          </a:p>
          <a:p>
            <a:r>
              <a:rPr lang="en-US" sz="2400" dirty="0" smtClean="0"/>
              <a:t> Family history .</a:t>
            </a:r>
          </a:p>
          <a:p>
            <a:r>
              <a:rPr lang="en-US" sz="2400" dirty="0" smtClean="0"/>
              <a:t>Social history.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Personal history (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Birth and Early development,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School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Occupations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Puberty</a:t>
            </a: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 &amp;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Adolescence)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Marital history.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Drug history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Tobacco and substance abuse.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legal (forensic) problems.</a:t>
            </a:r>
            <a:endParaRPr lang="en-CA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Structure of history 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31" y="2126084"/>
            <a:ext cx="8229600" cy="4525963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charset="2"/>
              <a:buChar char="Ø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Attitude to self (self-appraisal, performance, satisfaction, past achievements and failures, future..)</a:t>
            </a: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endParaRPr lang="en-CA" sz="2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Moral and religious attitudes and standards.</a:t>
            </a: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endParaRPr lang="en-CA" sz="2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Prevailing mood and emotions.</a:t>
            </a: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endParaRPr lang="en-CA" sz="2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Reaction to stress (ability to tolerate frustration and disappointments, pattern of coping strategies).</a:t>
            </a: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endParaRPr lang="en-CA" sz="2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Personal interests, habits, hobbies and leisure activities.</a:t>
            </a: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endParaRPr lang="en-CA" sz="22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Wingdings" charset="2"/>
              <a:buChar char="Ø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Interpersonal relationships.</a:t>
            </a:r>
            <a:endParaRPr lang="en-CA" sz="2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" charset="2"/>
              <a:buChar char="Ø"/>
            </a:pPr>
            <a:r>
              <a:rPr lang="en-US" sz="2500" dirty="0" smtClean="0">
                <a:latin typeface="Arial" charset="0"/>
                <a:ea typeface="Arial" charset="0"/>
                <a:cs typeface="Arial" charset="0"/>
              </a:rPr>
              <a:t> </a:t>
            </a:r>
            <a:endParaRPr lang="en-CA" sz="25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2675"/>
            <a:ext cx="8229600" cy="11430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u="sng" dirty="0" smtClean="0"/>
              <a:t>Structure of history :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Personality Traits: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CA" sz="22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CA" sz="2200" dirty="0" smtClean="0">
                <a:latin typeface="Arial" charset="0"/>
                <a:ea typeface="Arial" charset="0"/>
                <a:cs typeface="Arial" charset="0"/>
              </a:rPr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1413</TotalTime>
  <Words>1814</Words>
  <Application>Microsoft Macintosh PowerPoint</Application>
  <PresentationFormat>On-screen Show (4:3)</PresentationFormat>
  <Paragraphs>280</Paragraphs>
  <Slides>32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History taking and MSE </vt:lpstr>
      <vt:lpstr>Aims of the interview </vt:lpstr>
      <vt:lpstr>Opening (general advices ) </vt:lpstr>
      <vt:lpstr>Opening (general advices ) </vt:lpstr>
      <vt:lpstr>Structure of history :</vt:lpstr>
      <vt:lpstr>Structure of history :</vt:lpstr>
      <vt:lpstr>Structure of history :  HPI:</vt:lpstr>
      <vt:lpstr>Structure of history :</vt:lpstr>
      <vt:lpstr>Structure of history :  Personality Traits:  </vt:lpstr>
      <vt:lpstr>Slide 10</vt:lpstr>
      <vt:lpstr>Mental status examination </vt:lpstr>
      <vt:lpstr>Mental status examination </vt:lpstr>
      <vt:lpstr>Mental status examination </vt:lpstr>
      <vt:lpstr>Slide 14</vt:lpstr>
      <vt:lpstr>Slide 15</vt:lpstr>
      <vt:lpstr>Slide 16</vt:lpstr>
      <vt:lpstr>Mental status examination </vt:lpstr>
      <vt:lpstr>Mental status examination </vt:lpstr>
      <vt:lpstr>Mental status examination </vt:lpstr>
      <vt:lpstr>Mental status examination thoughts: </vt:lpstr>
      <vt:lpstr>Mental status examination </vt:lpstr>
      <vt:lpstr>Mental status examination perception : </vt:lpstr>
      <vt:lpstr>Mental status examination perception </vt:lpstr>
      <vt:lpstr>Mental status examination </vt:lpstr>
      <vt:lpstr>MMSE :</vt:lpstr>
      <vt:lpstr>MMSE :</vt:lpstr>
      <vt:lpstr>Slide 27</vt:lpstr>
      <vt:lpstr>Slide 28</vt:lpstr>
      <vt:lpstr>Slide 29</vt:lpstr>
      <vt:lpstr>Styles to deal with patient </vt:lpstr>
      <vt:lpstr>Slide 31</vt:lpstr>
      <vt:lpstr>Slide 32</vt:lpstr>
    </vt:vector>
  </TitlesOfParts>
  <Company>U of 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abdulqader aljarad</dc:creator>
  <cp:lastModifiedBy>abdulqader aljarad</cp:lastModifiedBy>
  <cp:revision>50</cp:revision>
  <dcterms:created xsi:type="dcterms:W3CDTF">2014-02-09T10:31:55Z</dcterms:created>
  <dcterms:modified xsi:type="dcterms:W3CDTF">2014-02-09T10:42:23Z</dcterms:modified>
</cp:coreProperties>
</file>