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s/slide1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72.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71.xml" ContentType="application/vnd.openxmlformats-officedocument.presentationml.slideLayout+xml"/>
  <Override PartName="/ppt/slideLayouts/slideLayout9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89.xml" ContentType="application/vnd.openxmlformats-officedocument.presentationml.slideLayout+xml"/>
  <Override PartName="/ppt/slideLayouts/slideLayout98.xml" ContentType="application/vnd.openxmlformats-officedocument.presentationml.slideLayout+xml"/>
  <Override PartName="/ppt/slideLayouts/slideLayout88.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2.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87.xml" ContentType="application/vnd.openxmlformats-officedocument.presentationml.slideLayout+xml"/>
  <Override PartName="/ppt/slideLayouts/slideLayout83.xml" ContentType="application/vnd.openxmlformats-officedocument.presentationml.slideLayout+xml"/>
  <Override PartName="/ppt/slideLayouts/slideLayout73.xml" ContentType="application/vnd.openxmlformats-officedocument.presentationml.slideLayout+xml"/>
  <Override PartName="/ppt/slideLayouts/slideLayout86.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7.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theme/theme10.xml" ContentType="application/vnd.openxmlformats-officedocument.theme+xml"/>
  <Override PartName="/ppt/theme/theme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colors1.xml" ContentType="application/vnd.openxmlformats-officedocument.drawingml.diagramColors+xml"/>
  <Override PartName="/ppt/theme/theme8.xml" ContentType="application/vnd.openxmlformats-officedocument.theme+xml"/>
  <Override PartName="/ppt/diagrams/drawing1.xml" ContentType="application/vnd.ms-office.drawingml.diagramDrawing+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32"/>
  </p:notesMasterIdLst>
  <p:sldIdLst>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32747-8502-4BC9-81B8-B36B2917683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ar-SA"/>
        </a:p>
      </dgm:t>
    </dgm:pt>
    <dgm:pt modelId="{C93A78C6-07FC-4600-9ACB-80185036A59F}">
      <dgm:prSet phldrT="[نص]" custT="1">
        <dgm:style>
          <a:lnRef idx="1">
            <a:schemeClr val="accent4"/>
          </a:lnRef>
          <a:fillRef idx="2">
            <a:schemeClr val="accent4"/>
          </a:fillRef>
          <a:effectRef idx="1">
            <a:schemeClr val="accent4"/>
          </a:effectRef>
          <a:fontRef idx="minor">
            <a:schemeClr val="dk1"/>
          </a:fontRef>
        </dgm:style>
      </dgm:prSet>
      <dgm:spPr>
        <a:xfrm>
          <a:off x="264577" y="0"/>
          <a:ext cx="4852643" cy="503207"/>
        </a:xfrm>
        <a:solidFill>
          <a:schemeClr val="tx2">
            <a:lumMod val="75000"/>
          </a:schemeClr>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a:lstStyle/>
        <a:p>
          <a:pPr algn="ctr" rtl="0"/>
          <a:r>
            <a:rPr lang="en-US" sz="3200" dirty="0">
              <a:solidFill>
                <a:schemeClr val="bg1">
                  <a:lumMod val="95000"/>
                </a:schemeClr>
              </a:solidFill>
              <a:latin typeface="Calibri"/>
              <a:ea typeface="+mn-ea"/>
              <a:cs typeface="+mn-cs"/>
            </a:rPr>
            <a:t>Importance</a:t>
          </a:r>
          <a:r>
            <a:rPr lang="en-US" sz="3200" dirty="0">
              <a:solidFill>
                <a:sysClr val="windowText" lastClr="000000"/>
              </a:solidFill>
              <a:latin typeface="Calibri"/>
              <a:ea typeface="+mn-ea"/>
              <a:cs typeface="+mn-cs"/>
            </a:rPr>
            <a:t> </a:t>
          </a:r>
          <a:r>
            <a:rPr lang="en-US" sz="3200" dirty="0">
              <a:solidFill>
                <a:schemeClr val="bg1">
                  <a:lumMod val="95000"/>
                </a:schemeClr>
              </a:solidFill>
              <a:latin typeface="Calibri"/>
              <a:ea typeface="+mn-ea"/>
              <a:cs typeface="+mn-cs"/>
            </a:rPr>
            <a:t>of</a:t>
          </a:r>
          <a:r>
            <a:rPr lang="en-US" sz="3200" dirty="0">
              <a:solidFill>
                <a:sysClr val="windowText" lastClr="000000"/>
              </a:solidFill>
              <a:latin typeface="Calibri"/>
              <a:ea typeface="+mn-ea"/>
              <a:cs typeface="+mn-cs"/>
            </a:rPr>
            <a:t> </a:t>
          </a:r>
          <a:r>
            <a:rPr lang="en-US" sz="3200" dirty="0">
              <a:solidFill>
                <a:schemeClr val="bg1">
                  <a:lumMod val="95000"/>
                </a:schemeClr>
              </a:solidFill>
              <a:latin typeface="Calibri"/>
              <a:ea typeface="+mn-ea"/>
              <a:cs typeface="+mn-cs"/>
            </a:rPr>
            <a:t>Psychiatry Clerkship</a:t>
          </a:r>
          <a:endParaRPr lang="ar-SA" sz="3200" dirty="0">
            <a:solidFill>
              <a:schemeClr val="bg1">
                <a:lumMod val="95000"/>
              </a:schemeClr>
            </a:solidFill>
            <a:latin typeface="Calibri"/>
            <a:ea typeface="+mn-ea"/>
            <a:cs typeface="Arial"/>
          </a:endParaRPr>
        </a:p>
      </dgm:t>
    </dgm:pt>
    <dgm:pt modelId="{A07BE0E2-F61F-4AB8-B49F-DED1C2046028}" type="parTrans" cxnId="{EB125FB0-9600-47CD-BF11-CD118FFE7878}">
      <dgm:prSet/>
      <dgm:spPr/>
      <dgm:t>
        <a:bodyPr/>
        <a:lstStyle/>
        <a:p>
          <a:pPr rtl="1"/>
          <a:endParaRPr lang="ar-SA"/>
        </a:p>
      </dgm:t>
    </dgm:pt>
    <dgm:pt modelId="{1E6D56EA-1FCC-4510-89A9-B6F3297CBADF}" type="sibTrans" cxnId="{EB125FB0-9600-47CD-BF11-CD118FFE7878}">
      <dgm:prSet/>
      <dgm:spPr/>
      <dgm:t>
        <a:bodyPr/>
        <a:lstStyle/>
        <a:p>
          <a:pPr rtl="1"/>
          <a:endParaRPr lang="ar-SA"/>
        </a:p>
      </dgm:t>
    </dgm:pt>
    <dgm:pt modelId="{1697948A-F11E-4915-A8F9-F271004A03AC}">
      <dgm:prSet phldrT="[نص]" custT="1">
        <dgm:style>
          <a:lnRef idx="1">
            <a:schemeClr val="accent3"/>
          </a:lnRef>
          <a:fillRef idx="2">
            <a:schemeClr val="accent3"/>
          </a:fillRef>
          <a:effectRef idx="1">
            <a:schemeClr val="accent3"/>
          </a:effectRef>
          <a:fontRef idx="minor">
            <a:schemeClr val="dk1"/>
          </a:fontRef>
        </dgm:style>
      </dgm:prSet>
      <dgm:spPr>
        <a:xfrm>
          <a:off x="1184860" y="586166"/>
          <a:ext cx="3979036" cy="1453583"/>
        </a:xfrm>
        <a:solidFill>
          <a:schemeClr val="accent4">
            <a:lumMod val="20000"/>
            <a:lumOff val="8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a:lstStyle/>
        <a:p>
          <a:pPr algn="l" rtl="0"/>
          <a:r>
            <a:rPr lang="en-US" sz="1800" dirty="0">
              <a:solidFill>
                <a:sysClr val="windowText" lastClr="000000">
                  <a:lumMod val="95000"/>
                  <a:lumOff val="5000"/>
                </a:sysClr>
              </a:solidFill>
              <a:latin typeface="Calibri"/>
              <a:ea typeface="+mn-ea"/>
              <a:cs typeface="+mn-cs"/>
            </a:rPr>
            <a:t>One of the essential qualities of the clinician is interest in humanity. </a:t>
          </a:r>
        </a:p>
        <a:p>
          <a:pPr algn="l" rtl="0"/>
          <a:r>
            <a:rPr lang="en-US" sz="1800" dirty="0">
              <a:solidFill>
                <a:sysClr val="windowText" lastClr="000000">
                  <a:lumMod val="95000"/>
                  <a:lumOff val="5000"/>
                </a:sysClr>
              </a:solidFill>
              <a:latin typeface="Calibri"/>
              <a:ea typeface="+mn-ea"/>
              <a:cs typeface="+mn-cs"/>
            </a:rPr>
            <a:t>Training in psychiatry will expand your understanding of the spectrum of human perception, thinking, emotion, and c behavior. </a:t>
          </a:r>
        </a:p>
        <a:p>
          <a:pPr algn="l" rtl="0"/>
          <a:r>
            <a:rPr lang="en-US" sz="1800" dirty="0">
              <a:solidFill>
                <a:sysClr val="windowText" lastClr="000000">
                  <a:lumMod val="95000"/>
                  <a:lumOff val="5000"/>
                </a:sysClr>
              </a:solidFill>
              <a:latin typeface="Calibri"/>
              <a:ea typeface="+mn-ea"/>
              <a:cs typeface="+mn-cs"/>
            </a:rPr>
            <a:t>This will serve you well in self-awareness, interpersonal relationships, and patients' care.</a:t>
          </a:r>
        </a:p>
        <a:p>
          <a:pPr algn="l" rtl="0"/>
          <a:endParaRPr lang="ar-SA" sz="1800" dirty="0">
            <a:solidFill>
              <a:sysClr val="windowText" lastClr="000000">
                <a:lumMod val="95000"/>
                <a:lumOff val="5000"/>
              </a:sysClr>
            </a:solidFill>
            <a:latin typeface="Calibri"/>
            <a:ea typeface="+mn-ea"/>
            <a:cs typeface="Arial"/>
          </a:endParaRPr>
        </a:p>
      </dgm:t>
    </dgm:pt>
    <dgm:pt modelId="{943BE16E-985C-4DB4-B31A-C5B9DA932748}" type="parTrans" cxnId="{7B8CD245-2EF0-4CDA-A2B7-6A270F8B9804}">
      <dgm:prSet/>
      <dgm:spPr>
        <a:xfrm>
          <a:off x="749842" y="503207"/>
          <a:ext cx="435018" cy="809751"/>
        </a:xfrm>
        <a:noFill/>
        <a:ln w="25400" cap="flat" cmpd="sng" algn="ctr">
          <a:solidFill>
            <a:srgbClr val="4F81BD">
              <a:shade val="60000"/>
              <a:hueOff val="0"/>
              <a:satOff val="0"/>
              <a:lumOff val="0"/>
              <a:alphaOff val="0"/>
            </a:srgbClr>
          </a:solidFill>
          <a:prstDash val="solid"/>
        </a:ln>
        <a:effectLst/>
      </dgm:spPr>
      <dgm:t>
        <a:bodyPr/>
        <a:lstStyle/>
        <a:p>
          <a:pPr rtl="1"/>
          <a:endParaRPr lang="ar-SA"/>
        </a:p>
      </dgm:t>
    </dgm:pt>
    <dgm:pt modelId="{FF62CE6C-BB9E-46E5-9201-6F6994826391}" type="sibTrans" cxnId="{7B8CD245-2EF0-4CDA-A2B7-6A270F8B9804}">
      <dgm:prSet/>
      <dgm:spPr/>
      <dgm:t>
        <a:bodyPr/>
        <a:lstStyle/>
        <a:p>
          <a:pPr rtl="1"/>
          <a:endParaRPr lang="ar-SA"/>
        </a:p>
      </dgm:t>
    </dgm:pt>
    <dgm:pt modelId="{673896C7-5966-4718-8228-B6908FBA197B}">
      <dgm:prSet custT="1">
        <dgm:style>
          <a:lnRef idx="2">
            <a:schemeClr val="accent3"/>
          </a:lnRef>
          <a:fillRef idx="1">
            <a:schemeClr val="lt1"/>
          </a:fillRef>
          <a:effectRef idx="0">
            <a:schemeClr val="accent3"/>
          </a:effectRef>
          <a:fontRef idx="minor">
            <a:schemeClr val="dk1"/>
          </a:fontRef>
        </dgm:style>
      </dgm:prSet>
      <dgm:spPr>
        <a:xfrm>
          <a:off x="1204421" y="2470439"/>
          <a:ext cx="3950303" cy="1492753"/>
        </a:xfrm>
        <a:ln/>
      </dgm:spPr>
      <dgm:t>
        <a:bodyPr lIns="108000" tIns="36000"/>
        <a:lstStyle/>
        <a:p>
          <a:pPr algn="l" rtl="0"/>
          <a:r>
            <a:rPr lang="en-US" sz="1800" dirty="0">
              <a:solidFill>
                <a:sysClr val="windowText" lastClr="000000">
                  <a:lumMod val="95000"/>
                  <a:lumOff val="5000"/>
                </a:sysClr>
              </a:solidFill>
              <a:latin typeface="Calibri"/>
              <a:ea typeface="+mn-ea"/>
              <a:cs typeface="+mn-cs"/>
            </a:rPr>
            <a:t>Whatever medical specialty you choose in the future, training in psychiatry will upgrade your clinical skills in:</a:t>
          </a:r>
        </a:p>
      </dgm:t>
    </dgm:pt>
    <dgm:pt modelId="{FAB2484B-A6D1-4331-B365-CD49642F4989}" type="parTrans" cxnId="{A06924D5-ED16-41BB-8238-97F4496BC303}">
      <dgm:prSet/>
      <dgm:spPr>
        <a:xfrm>
          <a:off x="749842" y="503207"/>
          <a:ext cx="454579" cy="2713609"/>
        </a:xfrm>
        <a:noFill/>
        <a:ln w="25400" cap="flat" cmpd="sng" algn="ctr">
          <a:solidFill>
            <a:srgbClr val="4F81BD">
              <a:shade val="60000"/>
              <a:hueOff val="0"/>
              <a:satOff val="0"/>
              <a:lumOff val="0"/>
              <a:alphaOff val="0"/>
            </a:srgbClr>
          </a:solidFill>
          <a:prstDash val="solid"/>
        </a:ln>
        <a:effectLst/>
      </dgm:spPr>
      <dgm:t>
        <a:bodyPr/>
        <a:lstStyle/>
        <a:p>
          <a:pPr rtl="1"/>
          <a:endParaRPr lang="ar-SA"/>
        </a:p>
      </dgm:t>
    </dgm:pt>
    <dgm:pt modelId="{660A8FE5-956E-47EA-87EE-A6605379825B}" type="sibTrans" cxnId="{A06924D5-ED16-41BB-8238-97F4496BC303}">
      <dgm:prSet/>
      <dgm:spPr/>
      <dgm:t>
        <a:bodyPr/>
        <a:lstStyle/>
        <a:p>
          <a:pPr rtl="1"/>
          <a:endParaRPr lang="ar-SA"/>
        </a:p>
      </dgm:t>
    </dgm:pt>
    <dgm:pt modelId="{E55F1223-6321-496F-8A2F-52A31702C500}">
      <dgm:prSet custT="1">
        <dgm:style>
          <a:lnRef idx="2">
            <a:schemeClr val="accent3"/>
          </a:lnRef>
          <a:fillRef idx="1">
            <a:schemeClr val="lt1"/>
          </a:fillRef>
          <a:effectRef idx="0">
            <a:schemeClr val="accent3"/>
          </a:effectRef>
          <a:fontRef idx="minor">
            <a:schemeClr val="dk1"/>
          </a:fontRef>
        </dgm:style>
      </dgm:prSet>
      <dgm:spPr>
        <a:xfrm>
          <a:off x="1204421" y="2470439"/>
          <a:ext cx="3950303" cy="1492753"/>
        </a:xfrm>
        <a:ln/>
      </dgm:spPr>
      <dgm:t>
        <a:bodyPr lIns="108000" tIns="36000"/>
        <a:lstStyle/>
        <a:p>
          <a:pPr algn="l" rtl="0"/>
          <a:r>
            <a:rPr lang="en-US" sz="1800" dirty="0">
              <a:solidFill>
                <a:sysClr val="windowText" lastClr="000000">
                  <a:lumMod val="95000"/>
                  <a:lumOff val="5000"/>
                </a:sysClr>
              </a:solidFill>
              <a:latin typeface="Calibri"/>
              <a:ea typeface="+mn-ea"/>
              <a:cs typeface="+mn-cs"/>
            </a:rPr>
            <a:t>Putting the patient at ease.</a:t>
          </a:r>
        </a:p>
      </dgm:t>
    </dgm:pt>
    <dgm:pt modelId="{43972357-F9B3-4A67-816B-4DCC9FC7391E}" type="parTrans" cxnId="{510C76D7-4F0A-410D-97AB-4E7CD5B3BF76}">
      <dgm:prSet/>
      <dgm:spPr/>
      <dgm:t>
        <a:bodyPr/>
        <a:lstStyle/>
        <a:p>
          <a:pPr rtl="1"/>
          <a:endParaRPr lang="ar-SA"/>
        </a:p>
      </dgm:t>
    </dgm:pt>
    <dgm:pt modelId="{5E4E01DF-5647-4EA3-AFD4-91A6CAB4113E}" type="sibTrans" cxnId="{510C76D7-4F0A-410D-97AB-4E7CD5B3BF76}">
      <dgm:prSet/>
      <dgm:spPr/>
      <dgm:t>
        <a:bodyPr/>
        <a:lstStyle/>
        <a:p>
          <a:pPr rtl="1"/>
          <a:endParaRPr lang="ar-SA"/>
        </a:p>
      </dgm:t>
    </dgm:pt>
    <dgm:pt modelId="{1EF19D59-55E4-4916-B5E9-21B1072FE3F1}">
      <dgm:prSet custT="1">
        <dgm:style>
          <a:lnRef idx="2">
            <a:schemeClr val="accent3"/>
          </a:lnRef>
          <a:fillRef idx="1">
            <a:schemeClr val="lt1"/>
          </a:fillRef>
          <a:effectRef idx="0">
            <a:schemeClr val="accent3"/>
          </a:effectRef>
          <a:fontRef idx="minor">
            <a:schemeClr val="dk1"/>
          </a:fontRef>
        </dgm:style>
      </dgm:prSet>
      <dgm:spPr>
        <a:xfrm>
          <a:off x="1204421" y="2470439"/>
          <a:ext cx="3950303" cy="1492753"/>
        </a:xfrm>
        <a:ln/>
      </dgm:spPr>
      <dgm:t>
        <a:bodyPr lIns="108000" tIns="36000"/>
        <a:lstStyle/>
        <a:p>
          <a:pPr algn="l" rtl="0"/>
          <a:r>
            <a:rPr lang="en-US" sz="1800" dirty="0">
              <a:solidFill>
                <a:sysClr val="windowText" lastClr="000000">
                  <a:lumMod val="95000"/>
                  <a:lumOff val="5000"/>
                </a:sysClr>
              </a:solidFill>
              <a:latin typeface="Calibri"/>
              <a:ea typeface="+mn-ea"/>
              <a:cs typeface="+mn-cs"/>
            </a:rPr>
            <a:t>Recognizing the patient's state of mind.</a:t>
          </a:r>
        </a:p>
      </dgm:t>
    </dgm:pt>
    <dgm:pt modelId="{C6FD1B90-9FE3-4A23-A748-F199013767AE}" type="parTrans" cxnId="{9EBC83E5-FBD5-48FD-AC56-EE2C2A2490DE}">
      <dgm:prSet/>
      <dgm:spPr/>
      <dgm:t>
        <a:bodyPr/>
        <a:lstStyle/>
        <a:p>
          <a:pPr rtl="1"/>
          <a:endParaRPr lang="ar-SA"/>
        </a:p>
      </dgm:t>
    </dgm:pt>
    <dgm:pt modelId="{8D31D9E6-4C89-4BF6-AD8A-32B584CBD0AD}" type="sibTrans" cxnId="{9EBC83E5-FBD5-48FD-AC56-EE2C2A2490DE}">
      <dgm:prSet/>
      <dgm:spPr/>
      <dgm:t>
        <a:bodyPr/>
        <a:lstStyle/>
        <a:p>
          <a:pPr rtl="1"/>
          <a:endParaRPr lang="ar-SA"/>
        </a:p>
      </dgm:t>
    </dgm:pt>
    <dgm:pt modelId="{DD1D8EE2-105D-4E47-8B1C-EE691B544A74}">
      <dgm:prSet custT="1">
        <dgm:style>
          <a:lnRef idx="2">
            <a:schemeClr val="accent3"/>
          </a:lnRef>
          <a:fillRef idx="1">
            <a:schemeClr val="lt1"/>
          </a:fillRef>
          <a:effectRef idx="0">
            <a:schemeClr val="accent3"/>
          </a:effectRef>
          <a:fontRef idx="minor">
            <a:schemeClr val="dk1"/>
          </a:fontRef>
        </dgm:style>
      </dgm:prSet>
      <dgm:spPr>
        <a:xfrm>
          <a:off x="1204421" y="2470439"/>
          <a:ext cx="3950303" cy="1492753"/>
        </a:xfrm>
        <a:ln/>
      </dgm:spPr>
      <dgm:t>
        <a:bodyPr lIns="108000" tIns="36000"/>
        <a:lstStyle/>
        <a:p>
          <a:pPr algn="l" rtl="0"/>
          <a:r>
            <a:rPr lang="en-US" sz="1800" dirty="0">
              <a:solidFill>
                <a:sysClr val="windowText" lastClr="000000">
                  <a:lumMod val="95000"/>
                  <a:lumOff val="5000"/>
                </a:sysClr>
              </a:solidFill>
              <a:latin typeface="Calibri"/>
              <a:ea typeface="+mn-ea"/>
              <a:cs typeface="+mn-cs"/>
            </a:rPr>
            <a:t>Understanding the patient's suffering.</a:t>
          </a:r>
        </a:p>
      </dgm:t>
    </dgm:pt>
    <dgm:pt modelId="{2FECA3DC-E820-4DC3-814F-03C02F78D772}" type="parTrans" cxnId="{5CF5DC3C-D1AF-410D-A171-3BC2C2E9D381}">
      <dgm:prSet/>
      <dgm:spPr/>
      <dgm:t>
        <a:bodyPr/>
        <a:lstStyle/>
        <a:p>
          <a:pPr rtl="1"/>
          <a:endParaRPr lang="ar-SA"/>
        </a:p>
      </dgm:t>
    </dgm:pt>
    <dgm:pt modelId="{FCF17D95-8900-4D0D-802E-3466D11A28C9}" type="sibTrans" cxnId="{5CF5DC3C-D1AF-410D-A171-3BC2C2E9D381}">
      <dgm:prSet/>
      <dgm:spPr/>
      <dgm:t>
        <a:bodyPr/>
        <a:lstStyle/>
        <a:p>
          <a:pPr rtl="1"/>
          <a:endParaRPr lang="ar-SA"/>
        </a:p>
      </dgm:t>
    </dgm:pt>
    <dgm:pt modelId="{429D75CB-5A2A-45F5-80F2-86443A02F533}">
      <dgm:prSet custT="1">
        <dgm:style>
          <a:lnRef idx="2">
            <a:schemeClr val="accent3"/>
          </a:lnRef>
          <a:fillRef idx="1">
            <a:schemeClr val="lt1"/>
          </a:fillRef>
          <a:effectRef idx="0">
            <a:schemeClr val="accent3"/>
          </a:effectRef>
          <a:fontRef idx="minor">
            <a:schemeClr val="dk1"/>
          </a:fontRef>
        </dgm:style>
      </dgm:prSet>
      <dgm:spPr>
        <a:xfrm>
          <a:off x="1204421" y="2470439"/>
          <a:ext cx="3950303" cy="1492753"/>
        </a:xfrm>
        <a:ln/>
      </dgm:spPr>
      <dgm:t>
        <a:bodyPr lIns="108000" tIns="36000"/>
        <a:lstStyle/>
        <a:p>
          <a:pPr algn="l" rtl="0"/>
          <a:r>
            <a:rPr lang="en-US" sz="1800" dirty="0">
              <a:solidFill>
                <a:sysClr val="windowText" lastClr="000000">
                  <a:lumMod val="95000"/>
                  <a:lumOff val="5000"/>
                </a:sysClr>
              </a:solidFill>
              <a:latin typeface="Calibri"/>
              <a:ea typeface="+mn-ea"/>
              <a:cs typeface="+mn-cs"/>
            </a:rPr>
            <a:t>Expressing empathy for the patient's suffering.</a:t>
          </a:r>
        </a:p>
      </dgm:t>
    </dgm:pt>
    <dgm:pt modelId="{96BAAFD3-882A-4AAB-A596-25376FB7CDFC}" type="parTrans" cxnId="{0C440E90-A7AE-46A2-B198-F9C595029E52}">
      <dgm:prSet/>
      <dgm:spPr/>
      <dgm:t>
        <a:bodyPr/>
        <a:lstStyle/>
        <a:p>
          <a:pPr rtl="1"/>
          <a:endParaRPr lang="ar-SA"/>
        </a:p>
      </dgm:t>
    </dgm:pt>
    <dgm:pt modelId="{5F5C31AB-8961-4586-87A6-B4BED9FFFF99}" type="sibTrans" cxnId="{0C440E90-A7AE-46A2-B198-F9C595029E52}">
      <dgm:prSet/>
      <dgm:spPr/>
      <dgm:t>
        <a:bodyPr/>
        <a:lstStyle/>
        <a:p>
          <a:pPr rtl="1"/>
          <a:endParaRPr lang="ar-SA"/>
        </a:p>
      </dgm:t>
    </dgm:pt>
    <dgm:pt modelId="{C2287536-9E00-497B-88B0-C70483A9E498}">
      <dgm:prSet custT="1">
        <dgm:style>
          <a:lnRef idx="2">
            <a:schemeClr val="accent3"/>
          </a:lnRef>
          <a:fillRef idx="1">
            <a:schemeClr val="lt1"/>
          </a:fillRef>
          <a:effectRef idx="0">
            <a:schemeClr val="accent3"/>
          </a:effectRef>
          <a:fontRef idx="minor">
            <a:schemeClr val="dk1"/>
          </a:fontRef>
        </dgm:style>
      </dgm:prSet>
      <dgm:spPr>
        <a:xfrm>
          <a:off x="1204421" y="2470439"/>
          <a:ext cx="3950303" cy="1492753"/>
        </a:xfrm>
        <a:ln/>
      </dgm:spPr>
      <dgm:t>
        <a:bodyPr lIns="108000" tIns="36000"/>
        <a:lstStyle/>
        <a:p>
          <a:pPr algn="l" rtl="0"/>
          <a:r>
            <a:rPr lang="en-US" sz="1800" dirty="0">
              <a:solidFill>
                <a:sysClr val="windowText" lastClr="000000">
                  <a:lumMod val="95000"/>
                  <a:lumOff val="5000"/>
                </a:sysClr>
              </a:solidFill>
              <a:latin typeface="Calibri"/>
              <a:ea typeface="+mn-ea"/>
              <a:cs typeface="+mn-cs"/>
            </a:rPr>
            <a:t>Establishing good rapport with you patient.</a:t>
          </a:r>
        </a:p>
      </dgm:t>
    </dgm:pt>
    <dgm:pt modelId="{A1A0BD42-91BD-4E97-9969-DBB08D0BB205}" type="parTrans" cxnId="{4D882B67-72DB-4439-A588-94ED9115E501}">
      <dgm:prSet/>
      <dgm:spPr/>
      <dgm:t>
        <a:bodyPr/>
        <a:lstStyle/>
        <a:p>
          <a:pPr rtl="1"/>
          <a:endParaRPr lang="ar-SA"/>
        </a:p>
      </dgm:t>
    </dgm:pt>
    <dgm:pt modelId="{B5BDC1F3-37A1-4F61-B812-6BE94A8CE4DB}" type="sibTrans" cxnId="{4D882B67-72DB-4439-A588-94ED9115E501}">
      <dgm:prSet/>
      <dgm:spPr/>
      <dgm:t>
        <a:bodyPr/>
        <a:lstStyle/>
        <a:p>
          <a:pPr rtl="1"/>
          <a:endParaRPr lang="ar-SA"/>
        </a:p>
      </dgm:t>
    </dgm:pt>
    <dgm:pt modelId="{847EC542-FB3B-421C-A5B6-99DDDB70FA75}" type="pres">
      <dgm:prSet presAssocID="{0C332747-8502-4BC9-81B8-B36B2917683A}" presName="diagram" presStyleCnt="0">
        <dgm:presLayoutVars>
          <dgm:chPref val="1"/>
          <dgm:dir/>
          <dgm:animOne val="branch"/>
          <dgm:animLvl val="lvl"/>
          <dgm:resizeHandles/>
        </dgm:presLayoutVars>
      </dgm:prSet>
      <dgm:spPr/>
      <dgm:t>
        <a:bodyPr/>
        <a:lstStyle/>
        <a:p>
          <a:pPr rtl="1"/>
          <a:endParaRPr lang="ar-SA"/>
        </a:p>
      </dgm:t>
    </dgm:pt>
    <dgm:pt modelId="{3C3A2AA2-3E95-48D7-9DF0-B857D3B909D1}" type="pres">
      <dgm:prSet presAssocID="{C93A78C6-07FC-4600-9ACB-80185036A59F}" presName="root" presStyleCnt="0"/>
      <dgm:spPr/>
    </dgm:pt>
    <dgm:pt modelId="{D694A04F-1F42-44FB-AD58-592354E53BAF}" type="pres">
      <dgm:prSet presAssocID="{C93A78C6-07FC-4600-9ACB-80185036A59F}" presName="rootComposite" presStyleCnt="0"/>
      <dgm:spPr/>
    </dgm:pt>
    <dgm:pt modelId="{33982CB7-97DA-44AB-BD90-7CD7D14FCA0E}" type="pres">
      <dgm:prSet presAssocID="{C93A78C6-07FC-4600-9ACB-80185036A59F}" presName="rootText" presStyleLbl="node1" presStyleIdx="0" presStyleCnt="1" custScaleX="182709" custScaleY="33710" custLinFactNeighborX="-1" custLinFactNeighborY="-32800"/>
      <dgm:spPr>
        <a:prstGeom prst="roundRect">
          <a:avLst>
            <a:gd name="adj" fmla="val 10000"/>
          </a:avLst>
        </a:prstGeom>
      </dgm:spPr>
      <dgm:t>
        <a:bodyPr/>
        <a:lstStyle/>
        <a:p>
          <a:pPr rtl="1"/>
          <a:endParaRPr lang="ar-SA"/>
        </a:p>
      </dgm:t>
    </dgm:pt>
    <dgm:pt modelId="{21EF6F5B-6558-45CE-8624-137911A44728}" type="pres">
      <dgm:prSet presAssocID="{C93A78C6-07FC-4600-9ACB-80185036A59F}" presName="rootConnector" presStyleLbl="node1" presStyleIdx="0" presStyleCnt="1"/>
      <dgm:spPr/>
      <dgm:t>
        <a:bodyPr/>
        <a:lstStyle/>
        <a:p>
          <a:pPr rtl="1"/>
          <a:endParaRPr lang="ar-SA"/>
        </a:p>
      </dgm:t>
    </dgm:pt>
    <dgm:pt modelId="{7EE8082B-F9D0-4455-A42C-1E5D28EEC448}" type="pres">
      <dgm:prSet presAssocID="{C93A78C6-07FC-4600-9ACB-80185036A59F}" presName="childShape" presStyleCnt="0"/>
      <dgm:spPr/>
    </dgm:pt>
    <dgm:pt modelId="{529D9C35-7579-480C-8110-EE4AAE90D5E8}" type="pres">
      <dgm:prSet presAssocID="{943BE16E-985C-4DB4-B31A-C5B9DA932748}" presName="Name13" presStyleLbl="parChTrans1D2" presStyleIdx="0" presStyleCnt="2"/>
      <dgm:spPr>
        <a:custGeom>
          <a:avLst/>
          <a:gdLst/>
          <a:ahLst/>
          <a:cxnLst/>
          <a:rect l="0" t="0" r="0" b="0"/>
          <a:pathLst>
            <a:path>
              <a:moveTo>
                <a:pt x="0" y="0"/>
              </a:moveTo>
              <a:lnTo>
                <a:pt x="0" y="809751"/>
              </a:lnTo>
              <a:lnTo>
                <a:pt x="435018" y="809751"/>
              </a:lnTo>
            </a:path>
          </a:pathLst>
        </a:custGeom>
      </dgm:spPr>
      <dgm:t>
        <a:bodyPr/>
        <a:lstStyle/>
        <a:p>
          <a:pPr rtl="1"/>
          <a:endParaRPr lang="ar-SA"/>
        </a:p>
      </dgm:t>
    </dgm:pt>
    <dgm:pt modelId="{FB413DEC-7D9C-4ED7-8780-9564A0825C94}" type="pres">
      <dgm:prSet presAssocID="{1697948A-F11E-4915-A8F9-F271004A03AC}" presName="childText" presStyleLbl="bgAcc1" presStyleIdx="0" presStyleCnt="2" custScaleX="236336" custScaleY="132301" custLinFactNeighborX="-8354" custLinFactNeighborY="-19296">
        <dgm:presLayoutVars>
          <dgm:bulletEnabled val="1"/>
        </dgm:presLayoutVars>
      </dgm:prSet>
      <dgm:spPr>
        <a:prstGeom prst="roundRect">
          <a:avLst>
            <a:gd name="adj" fmla="val 10000"/>
          </a:avLst>
        </a:prstGeom>
      </dgm:spPr>
      <dgm:t>
        <a:bodyPr/>
        <a:lstStyle/>
        <a:p>
          <a:pPr rtl="1"/>
          <a:endParaRPr lang="ar-SA"/>
        </a:p>
      </dgm:t>
    </dgm:pt>
    <dgm:pt modelId="{512C5D39-4026-44F0-944C-35C68AF4C7B2}" type="pres">
      <dgm:prSet presAssocID="{FAB2484B-A6D1-4331-B365-CD49642F4989}" presName="Name13" presStyleLbl="parChTrans1D2" presStyleIdx="1" presStyleCnt="2"/>
      <dgm:spPr>
        <a:custGeom>
          <a:avLst/>
          <a:gdLst/>
          <a:ahLst/>
          <a:cxnLst/>
          <a:rect l="0" t="0" r="0" b="0"/>
          <a:pathLst>
            <a:path>
              <a:moveTo>
                <a:pt x="0" y="0"/>
              </a:moveTo>
              <a:lnTo>
                <a:pt x="0" y="2713609"/>
              </a:lnTo>
              <a:lnTo>
                <a:pt x="454579" y="2713609"/>
              </a:lnTo>
            </a:path>
          </a:pathLst>
        </a:custGeom>
      </dgm:spPr>
      <dgm:t>
        <a:bodyPr/>
        <a:lstStyle/>
        <a:p>
          <a:pPr rtl="1"/>
          <a:endParaRPr lang="ar-SA"/>
        </a:p>
      </dgm:t>
    </dgm:pt>
    <dgm:pt modelId="{207585B4-8A41-4845-9C44-D5AE54B7626C}" type="pres">
      <dgm:prSet presAssocID="{673896C7-5966-4718-8228-B6908FBA197B}" presName="childText" presStyleLbl="bgAcc1" presStyleIdx="1" presStyleCnt="2" custScaleX="235372" custScaleY="139307" custLinFactNeighborX="-5886" custLinFactNeighborY="-38352">
        <dgm:presLayoutVars>
          <dgm:bulletEnabled val="1"/>
        </dgm:presLayoutVars>
      </dgm:prSet>
      <dgm:spPr>
        <a:prstGeom prst="roundRect">
          <a:avLst>
            <a:gd name="adj" fmla="val 10000"/>
          </a:avLst>
        </a:prstGeom>
      </dgm:spPr>
      <dgm:t>
        <a:bodyPr/>
        <a:lstStyle/>
        <a:p>
          <a:pPr rtl="1"/>
          <a:endParaRPr lang="ar-SA"/>
        </a:p>
      </dgm:t>
    </dgm:pt>
  </dgm:ptLst>
  <dgm:cxnLst>
    <dgm:cxn modelId="{53D45DB2-46E4-4980-9380-E1913A144B6E}" type="presOf" srcId="{C93A78C6-07FC-4600-9ACB-80185036A59F}" destId="{21EF6F5B-6558-45CE-8624-137911A44728}" srcOrd="1" destOrd="0" presId="urn:microsoft.com/office/officeart/2005/8/layout/hierarchy3"/>
    <dgm:cxn modelId="{767909B8-8CE6-4BE8-9864-E7B34CB0434D}" type="presOf" srcId="{429D75CB-5A2A-45F5-80F2-86443A02F533}" destId="{207585B4-8A41-4845-9C44-D5AE54B7626C}" srcOrd="0" destOrd="4" presId="urn:microsoft.com/office/officeart/2005/8/layout/hierarchy3"/>
    <dgm:cxn modelId="{A06924D5-ED16-41BB-8238-97F4496BC303}" srcId="{C93A78C6-07FC-4600-9ACB-80185036A59F}" destId="{673896C7-5966-4718-8228-B6908FBA197B}" srcOrd="1" destOrd="0" parTransId="{FAB2484B-A6D1-4331-B365-CD49642F4989}" sibTransId="{660A8FE5-956E-47EA-87EE-A6605379825B}"/>
    <dgm:cxn modelId="{9EBC83E5-FBD5-48FD-AC56-EE2C2A2490DE}" srcId="{673896C7-5966-4718-8228-B6908FBA197B}" destId="{1EF19D59-55E4-4916-B5E9-21B1072FE3F1}" srcOrd="1" destOrd="0" parTransId="{C6FD1B90-9FE3-4A23-A748-F199013767AE}" sibTransId="{8D31D9E6-4C89-4BF6-AD8A-32B584CBD0AD}"/>
    <dgm:cxn modelId="{47CEFB04-4050-41E7-B927-A70D6C2AB5D3}" type="presOf" srcId="{E55F1223-6321-496F-8A2F-52A31702C500}" destId="{207585B4-8A41-4845-9C44-D5AE54B7626C}" srcOrd="0" destOrd="1" presId="urn:microsoft.com/office/officeart/2005/8/layout/hierarchy3"/>
    <dgm:cxn modelId="{4E7F7B4F-806A-4ED4-AF8A-64576BF6676B}" type="presOf" srcId="{DD1D8EE2-105D-4E47-8B1C-EE691B544A74}" destId="{207585B4-8A41-4845-9C44-D5AE54B7626C}" srcOrd="0" destOrd="3" presId="urn:microsoft.com/office/officeart/2005/8/layout/hierarchy3"/>
    <dgm:cxn modelId="{FE9787AB-ABB2-4A2E-92E0-8C27C07FCED5}" type="presOf" srcId="{0C332747-8502-4BC9-81B8-B36B2917683A}" destId="{847EC542-FB3B-421C-A5B6-99DDDB70FA75}" srcOrd="0" destOrd="0" presId="urn:microsoft.com/office/officeart/2005/8/layout/hierarchy3"/>
    <dgm:cxn modelId="{510C76D7-4F0A-410D-97AB-4E7CD5B3BF76}" srcId="{673896C7-5966-4718-8228-B6908FBA197B}" destId="{E55F1223-6321-496F-8A2F-52A31702C500}" srcOrd="0" destOrd="0" parTransId="{43972357-F9B3-4A67-816B-4DCC9FC7391E}" sibTransId="{5E4E01DF-5647-4EA3-AFD4-91A6CAB4113E}"/>
    <dgm:cxn modelId="{CB3C74B3-D1D1-4D6A-9BCD-CAEB0C6E35EF}" type="presOf" srcId="{1697948A-F11E-4915-A8F9-F271004A03AC}" destId="{FB413DEC-7D9C-4ED7-8780-9564A0825C94}" srcOrd="0" destOrd="0" presId="urn:microsoft.com/office/officeart/2005/8/layout/hierarchy3"/>
    <dgm:cxn modelId="{EB125FB0-9600-47CD-BF11-CD118FFE7878}" srcId="{0C332747-8502-4BC9-81B8-B36B2917683A}" destId="{C93A78C6-07FC-4600-9ACB-80185036A59F}" srcOrd="0" destOrd="0" parTransId="{A07BE0E2-F61F-4AB8-B49F-DED1C2046028}" sibTransId="{1E6D56EA-1FCC-4510-89A9-B6F3297CBADF}"/>
    <dgm:cxn modelId="{4D882B67-72DB-4439-A588-94ED9115E501}" srcId="{673896C7-5966-4718-8228-B6908FBA197B}" destId="{C2287536-9E00-497B-88B0-C70483A9E498}" srcOrd="4" destOrd="0" parTransId="{A1A0BD42-91BD-4E97-9969-DBB08D0BB205}" sibTransId="{B5BDC1F3-37A1-4F61-B812-6BE94A8CE4DB}"/>
    <dgm:cxn modelId="{0C440E90-A7AE-46A2-B198-F9C595029E52}" srcId="{673896C7-5966-4718-8228-B6908FBA197B}" destId="{429D75CB-5A2A-45F5-80F2-86443A02F533}" srcOrd="3" destOrd="0" parTransId="{96BAAFD3-882A-4AAB-A596-25376FB7CDFC}" sibTransId="{5F5C31AB-8961-4586-87A6-B4BED9FFFF99}"/>
    <dgm:cxn modelId="{955F1EAF-4749-43AE-8457-F353F8F2059B}" type="presOf" srcId="{C2287536-9E00-497B-88B0-C70483A9E498}" destId="{207585B4-8A41-4845-9C44-D5AE54B7626C}" srcOrd="0" destOrd="5" presId="urn:microsoft.com/office/officeart/2005/8/layout/hierarchy3"/>
    <dgm:cxn modelId="{24E23681-0E8A-48D4-AAA8-8FB4E31BF61F}" type="presOf" srcId="{1EF19D59-55E4-4916-B5E9-21B1072FE3F1}" destId="{207585B4-8A41-4845-9C44-D5AE54B7626C}" srcOrd="0" destOrd="2" presId="urn:microsoft.com/office/officeart/2005/8/layout/hierarchy3"/>
    <dgm:cxn modelId="{5CF5DC3C-D1AF-410D-A171-3BC2C2E9D381}" srcId="{673896C7-5966-4718-8228-B6908FBA197B}" destId="{DD1D8EE2-105D-4E47-8B1C-EE691B544A74}" srcOrd="2" destOrd="0" parTransId="{2FECA3DC-E820-4DC3-814F-03C02F78D772}" sibTransId="{FCF17D95-8900-4D0D-802E-3466D11A28C9}"/>
    <dgm:cxn modelId="{D950D954-5E50-4139-A335-773C5C0D2DB4}" type="presOf" srcId="{943BE16E-985C-4DB4-B31A-C5B9DA932748}" destId="{529D9C35-7579-480C-8110-EE4AAE90D5E8}" srcOrd="0" destOrd="0" presId="urn:microsoft.com/office/officeart/2005/8/layout/hierarchy3"/>
    <dgm:cxn modelId="{BA6790C9-F8B4-412E-A203-5B3C9953EBB0}" type="presOf" srcId="{FAB2484B-A6D1-4331-B365-CD49642F4989}" destId="{512C5D39-4026-44F0-944C-35C68AF4C7B2}" srcOrd="0" destOrd="0" presId="urn:microsoft.com/office/officeart/2005/8/layout/hierarchy3"/>
    <dgm:cxn modelId="{0E502CB3-45C9-4D4C-94E8-4E05FF96B8F4}" type="presOf" srcId="{673896C7-5966-4718-8228-B6908FBA197B}" destId="{207585B4-8A41-4845-9C44-D5AE54B7626C}" srcOrd="0" destOrd="0" presId="urn:microsoft.com/office/officeart/2005/8/layout/hierarchy3"/>
    <dgm:cxn modelId="{6AA2E0AE-2A79-4654-9C2F-DA9F7BE10D2D}" type="presOf" srcId="{C93A78C6-07FC-4600-9ACB-80185036A59F}" destId="{33982CB7-97DA-44AB-BD90-7CD7D14FCA0E}" srcOrd="0" destOrd="0" presId="urn:microsoft.com/office/officeart/2005/8/layout/hierarchy3"/>
    <dgm:cxn modelId="{7B8CD245-2EF0-4CDA-A2B7-6A270F8B9804}" srcId="{C93A78C6-07FC-4600-9ACB-80185036A59F}" destId="{1697948A-F11E-4915-A8F9-F271004A03AC}" srcOrd="0" destOrd="0" parTransId="{943BE16E-985C-4DB4-B31A-C5B9DA932748}" sibTransId="{FF62CE6C-BB9E-46E5-9201-6F6994826391}"/>
    <dgm:cxn modelId="{C1707779-9058-486E-84AC-1AE66978DC9A}" type="presParOf" srcId="{847EC542-FB3B-421C-A5B6-99DDDB70FA75}" destId="{3C3A2AA2-3E95-48D7-9DF0-B857D3B909D1}" srcOrd="0" destOrd="0" presId="urn:microsoft.com/office/officeart/2005/8/layout/hierarchy3"/>
    <dgm:cxn modelId="{6334BD66-006A-46A7-A572-0B8425AD5D69}" type="presParOf" srcId="{3C3A2AA2-3E95-48D7-9DF0-B857D3B909D1}" destId="{D694A04F-1F42-44FB-AD58-592354E53BAF}" srcOrd="0" destOrd="0" presId="urn:microsoft.com/office/officeart/2005/8/layout/hierarchy3"/>
    <dgm:cxn modelId="{F913DBBD-DD75-48B5-9896-2AA0ECBEA868}" type="presParOf" srcId="{D694A04F-1F42-44FB-AD58-592354E53BAF}" destId="{33982CB7-97DA-44AB-BD90-7CD7D14FCA0E}" srcOrd="0" destOrd="0" presId="urn:microsoft.com/office/officeart/2005/8/layout/hierarchy3"/>
    <dgm:cxn modelId="{5C7BDBF3-2DB4-4F0E-AACF-FEFD95FAFB7C}" type="presParOf" srcId="{D694A04F-1F42-44FB-AD58-592354E53BAF}" destId="{21EF6F5B-6558-45CE-8624-137911A44728}" srcOrd="1" destOrd="0" presId="urn:microsoft.com/office/officeart/2005/8/layout/hierarchy3"/>
    <dgm:cxn modelId="{C6ECD639-335E-4397-84CB-A7AAF7F596C8}" type="presParOf" srcId="{3C3A2AA2-3E95-48D7-9DF0-B857D3B909D1}" destId="{7EE8082B-F9D0-4455-A42C-1E5D28EEC448}" srcOrd="1" destOrd="0" presId="urn:microsoft.com/office/officeart/2005/8/layout/hierarchy3"/>
    <dgm:cxn modelId="{4F7F0276-A4F2-447F-9C10-A40E6EEFB415}" type="presParOf" srcId="{7EE8082B-F9D0-4455-A42C-1E5D28EEC448}" destId="{529D9C35-7579-480C-8110-EE4AAE90D5E8}" srcOrd="0" destOrd="0" presId="urn:microsoft.com/office/officeart/2005/8/layout/hierarchy3"/>
    <dgm:cxn modelId="{C1A00A5E-6954-40CA-BF06-351A19BE0102}" type="presParOf" srcId="{7EE8082B-F9D0-4455-A42C-1E5D28EEC448}" destId="{FB413DEC-7D9C-4ED7-8780-9564A0825C94}" srcOrd="1" destOrd="0" presId="urn:microsoft.com/office/officeart/2005/8/layout/hierarchy3"/>
    <dgm:cxn modelId="{757A74B3-3696-491C-A0C3-337D10706089}" type="presParOf" srcId="{7EE8082B-F9D0-4455-A42C-1E5D28EEC448}" destId="{512C5D39-4026-44F0-944C-35C68AF4C7B2}" srcOrd="2" destOrd="0" presId="urn:microsoft.com/office/officeart/2005/8/layout/hierarchy3"/>
    <dgm:cxn modelId="{71079F8B-F27F-4749-BA86-CDAA651D3D2E}" type="presParOf" srcId="{7EE8082B-F9D0-4455-A42C-1E5D28EEC448}" destId="{207585B4-8A41-4845-9C44-D5AE54B7626C}" srcOrd="3" destOrd="0" presId="urn:microsoft.com/office/officeart/2005/8/layout/hierarchy3"/>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82CB7-97DA-44AB-BD90-7CD7D14FCA0E}">
      <dsp:nvSpPr>
        <dsp:cNvPr id="0" name=""/>
        <dsp:cNvSpPr/>
      </dsp:nvSpPr>
      <dsp:spPr>
        <a:xfrm>
          <a:off x="279448" y="0"/>
          <a:ext cx="6661767" cy="614551"/>
        </a:xfrm>
        <a:prstGeom prst="roundRect">
          <a:avLst>
            <a:gd name="adj" fmla="val 10000"/>
          </a:avLst>
        </a:prstGeom>
        <a:solidFill>
          <a:schemeClr val="tx2">
            <a:lumMod val="75000"/>
          </a:schemeClr>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kern="1200" dirty="0">
              <a:solidFill>
                <a:schemeClr val="bg1">
                  <a:lumMod val="95000"/>
                </a:schemeClr>
              </a:solidFill>
              <a:latin typeface="Calibri"/>
              <a:ea typeface="+mn-ea"/>
              <a:cs typeface="+mn-cs"/>
            </a:rPr>
            <a:t>Importance</a:t>
          </a:r>
          <a:r>
            <a:rPr lang="en-US" sz="3200" kern="1200" dirty="0">
              <a:solidFill>
                <a:sysClr val="windowText" lastClr="000000"/>
              </a:solidFill>
              <a:latin typeface="Calibri"/>
              <a:ea typeface="+mn-ea"/>
              <a:cs typeface="+mn-cs"/>
            </a:rPr>
            <a:t> </a:t>
          </a:r>
          <a:r>
            <a:rPr lang="en-US" sz="3200" kern="1200" dirty="0">
              <a:solidFill>
                <a:schemeClr val="bg1">
                  <a:lumMod val="95000"/>
                </a:schemeClr>
              </a:solidFill>
              <a:latin typeface="Calibri"/>
              <a:ea typeface="+mn-ea"/>
              <a:cs typeface="+mn-cs"/>
            </a:rPr>
            <a:t>of</a:t>
          </a:r>
          <a:r>
            <a:rPr lang="en-US" sz="3200" kern="1200" dirty="0">
              <a:solidFill>
                <a:sysClr val="windowText" lastClr="000000"/>
              </a:solidFill>
              <a:latin typeface="Calibri"/>
              <a:ea typeface="+mn-ea"/>
              <a:cs typeface="+mn-cs"/>
            </a:rPr>
            <a:t> </a:t>
          </a:r>
          <a:r>
            <a:rPr lang="en-US" sz="3200" kern="1200" dirty="0">
              <a:solidFill>
                <a:schemeClr val="bg1">
                  <a:lumMod val="95000"/>
                </a:schemeClr>
              </a:solidFill>
              <a:latin typeface="Calibri"/>
              <a:ea typeface="+mn-ea"/>
              <a:cs typeface="+mn-cs"/>
            </a:rPr>
            <a:t>Psychiatry Clerkship</a:t>
          </a:r>
          <a:endParaRPr lang="ar-SA" sz="3200" kern="1200" dirty="0">
            <a:solidFill>
              <a:schemeClr val="bg1">
                <a:lumMod val="95000"/>
              </a:schemeClr>
            </a:solidFill>
            <a:latin typeface="Calibri"/>
            <a:ea typeface="+mn-ea"/>
            <a:cs typeface="Arial"/>
          </a:endParaRPr>
        </a:p>
      </dsp:txBody>
      <dsp:txXfrm>
        <a:off x="297448" y="18000"/>
        <a:ext cx="6625767" cy="578551"/>
      </dsp:txXfrm>
    </dsp:sp>
    <dsp:sp modelId="{529D9C35-7579-480C-8110-EE4AAE90D5E8}">
      <dsp:nvSpPr>
        <dsp:cNvPr id="0" name=""/>
        <dsp:cNvSpPr/>
      </dsp:nvSpPr>
      <dsp:spPr>
        <a:xfrm>
          <a:off x="945625" y="614551"/>
          <a:ext cx="422536" cy="1311486"/>
        </a:xfrm>
        <a:custGeom>
          <a:avLst/>
          <a:gdLst/>
          <a:ahLst/>
          <a:cxnLst/>
          <a:rect l="0" t="0" r="0" b="0"/>
          <a:pathLst>
            <a:path>
              <a:moveTo>
                <a:pt x="0" y="0"/>
              </a:moveTo>
              <a:lnTo>
                <a:pt x="0" y="809751"/>
              </a:lnTo>
              <a:lnTo>
                <a:pt x="435018" y="809751"/>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B413DEC-7D9C-4ED7-8780-9564A0825C94}">
      <dsp:nvSpPr>
        <dsp:cNvPr id="0" name=""/>
        <dsp:cNvSpPr/>
      </dsp:nvSpPr>
      <dsp:spPr>
        <a:xfrm>
          <a:off x="1368161" y="720078"/>
          <a:ext cx="6893653" cy="2411918"/>
        </a:xfrm>
        <a:prstGeom prst="roundRect">
          <a:avLst>
            <a:gd name="adj" fmla="val 10000"/>
          </a:avLst>
        </a:prstGeom>
        <a:solidFill>
          <a:schemeClr val="accent4">
            <a:lumMod val="20000"/>
            <a:lumOff val="8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800" kern="1200" dirty="0">
              <a:solidFill>
                <a:sysClr val="windowText" lastClr="000000">
                  <a:lumMod val="95000"/>
                  <a:lumOff val="5000"/>
                </a:sysClr>
              </a:solidFill>
              <a:latin typeface="Calibri"/>
              <a:ea typeface="+mn-ea"/>
              <a:cs typeface="+mn-cs"/>
            </a:rPr>
            <a:t>One of the essential qualities of the clinician is interest in humanity. </a:t>
          </a:r>
        </a:p>
        <a:p>
          <a:pPr lvl="0" algn="l" defTabSz="800100" rtl="0">
            <a:lnSpc>
              <a:spcPct val="90000"/>
            </a:lnSpc>
            <a:spcBef>
              <a:spcPct val="0"/>
            </a:spcBef>
            <a:spcAft>
              <a:spcPct val="35000"/>
            </a:spcAft>
          </a:pPr>
          <a:r>
            <a:rPr lang="en-US" sz="1800" kern="1200" dirty="0">
              <a:solidFill>
                <a:sysClr val="windowText" lastClr="000000">
                  <a:lumMod val="95000"/>
                  <a:lumOff val="5000"/>
                </a:sysClr>
              </a:solidFill>
              <a:latin typeface="Calibri"/>
              <a:ea typeface="+mn-ea"/>
              <a:cs typeface="+mn-cs"/>
            </a:rPr>
            <a:t>Training in psychiatry will expand your understanding of the spectrum of human perception, thinking, emotion, and c behavior. </a:t>
          </a:r>
        </a:p>
        <a:p>
          <a:pPr lvl="0" algn="l" defTabSz="800100" rtl="0">
            <a:lnSpc>
              <a:spcPct val="90000"/>
            </a:lnSpc>
            <a:spcBef>
              <a:spcPct val="0"/>
            </a:spcBef>
            <a:spcAft>
              <a:spcPct val="35000"/>
            </a:spcAft>
          </a:pPr>
          <a:r>
            <a:rPr lang="en-US" sz="1800" kern="1200" dirty="0">
              <a:solidFill>
                <a:sysClr val="windowText" lastClr="000000">
                  <a:lumMod val="95000"/>
                  <a:lumOff val="5000"/>
                </a:sysClr>
              </a:solidFill>
              <a:latin typeface="Calibri"/>
              <a:ea typeface="+mn-ea"/>
              <a:cs typeface="+mn-cs"/>
            </a:rPr>
            <a:t>This will serve you well in self-awareness, interpersonal relationships, and patients' care.</a:t>
          </a:r>
        </a:p>
        <a:p>
          <a:pPr lvl="0" algn="l" defTabSz="800100" rtl="0">
            <a:lnSpc>
              <a:spcPct val="90000"/>
            </a:lnSpc>
            <a:spcBef>
              <a:spcPct val="0"/>
            </a:spcBef>
            <a:spcAft>
              <a:spcPct val="35000"/>
            </a:spcAft>
          </a:pPr>
          <a:endParaRPr lang="ar-SA" sz="1800" kern="1200" dirty="0">
            <a:solidFill>
              <a:sysClr val="windowText" lastClr="000000">
                <a:lumMod val="95000"/>
                <a:lumOff val="5000"/>
              </a:sysClr>
            </a:solidFill>
            <a:latin typeface="Calibri"/>
            <a:ea typeface="+mn-ea"/>
            <a:cs typeface="Arial"/>
          </a:endParaRPr>
        </a:p>
      </dsp:txBody>
      <dsp:txXfrm>
        <a:off x="1438804" y="790721"/>
        <a:ext cx="6752367" cy="2270632"/>
      </dsp:txXfrm>
    </dsp:sp>
    <dsp:sp modelId="{512C5D39-4026-44F0-944C-35C68AF4C7B2}">
      <dsp:nvSpPr>
        <dsp:cNvPr id="0" name=""/>
        <dsp:cNvSpPr/>
      </dsp:nvSpPr>
      <dsp:spPr>
        <a:xfrm>
          <a:off x="945625" y="614551"/>
          <a:ext cx="494525" cy="3895629"/>
        </a:xfrm>
        <a:custGeom>
          <a:avLst/>
          <a:gdLst/>
          <a:ahLst/>
          <a:cxnLst/>
          <a:rect l="0" t="0" r="0" b="0"/>
          <a:pathLst>
            <a:path>
              <a:moveTo>
                <a:pt x="0" y="0"/>
              </a:moveTo>
              <a:lnTo>
                <a:pt x="0" y="2713609"/>
              </a:lnTo>
              <a:lnTo>
                <a:pt x="454579" y="2713609"/>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07585B4-8A41-4845-9C44-D5AE54B7626C}">
      <dsp:nvSpPr>
        <dsp:cNvPr id="0" name=""/>
        <dsp:cNvSpPr/>
      </dsp:nvSpPr>
      <dsp:spPr>
        <a:xfrm>
          <a:off x="1440150" y="3240360"/>
          <a:ext cx="6865534" cy="2539641"/>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8000" tIns="36000" rIns="34290" bIns="22860" numCol="1" spcCol="1270" anchor="t" anchorCtr="0">
          <a:noAutofit/>
        </a:bodyPr>
        <a:lstStyle/>
        <a:p>
          <a:pPr lvl="0" algn="l" defTabSz="800100" rtl="0">
            <a:lnSpc>
              <a:spcPct val="90000"/>
            </a:lnSpc>
            <a:spcBef>
              <a:spcPct val="0"/>
            </a:spcBef>
            <a:spcAft>
              <a:spcPct val="35000"/>
            </a:spcAft>
          </a:pPr>
          <a:r>
            <a:rPr lang="en-US" sz="1800" kern="1200" dirty="0">
              <a:solidFill>
                <a:sysClr val="windowText" lastClr="000000">
                  <a:lumMod val="95000"/>
                  <a:lumOff val="5000"/>
                </a:sysClr>
              </a:solidFill>
              <a:latin typeface="Calibri"/>
              <a:ea typeface="+mn-ea"/>
              <a:cs typeface="+mn-cs"/>
            </a:rPr>
            <a:t>Whatever medical specialty you choose in the future, training in psychiatry will upgrade your clinical skills in:</a:t>
          </a:r>
        </a:p>
        <a:p>
          <a:pPr marL="171450" lvl="1" indent="-171450" algn="l" defTabSz="800100" rtl="0">
            <a:lnSpc>
              <a:spcPct val="90000"/>
            </a:lnSpc>
            <a:spcBef>
              <a:spcPct val="0"/>
            </a:spcBef>
            <a:spcAft>
              <a:spcPct val="15000"/>
            </a:spcAft>
            <a:buChar char="••"/>
          </a:pPr>
          <a:r>
            <a:rPr lang="en-US" sz="1800" kern="1200" dirty="0">
              <a:solidFill>
                <a:sysClr val="windowText" lastClr="000000">
                  <a:lumMod val="95000"/>
                  <a:lumOff val="5000"/>
                </a:sysClr>
              </a:solidFill>
              <a:latin typeface="Calibri"/>
              <a:ea typeface="+mn-ea"/>
              <a:cs typeface="+mn-cs"/>
            </a:rPr>
            <a:t>Putting the patient at ease.</a:t>
          </a:r>
        </a:p>
        <a:p>
          <a:pPr marL="171450" lvl="1" indent="-171450" algn="l" defTabSz="800100" rtl="0">
            <a:lnSpc>
              <a:spcPct val="90000"/>
            </a:lnSpc>
            <a:spcBef>
              <a:spcPct val="0"/>
            </a:spcBef>
            <a:spcAft>
              <a:spcPct val="15000"/>
            </a:spcAft>
            <a:buChar char="••"/>
          </a:pPr>
          <a:r>
            <a:rPr lang="en-US" sz="1800" kern="1200" dirty="0">
              <a:solidFill>
                <a:sysClr val="windowText" lastClr="000000">
                  <a:lumMod val="95000"/>
                  <a:lumOff val="5000"/>
                </a:sysClr>
              </a:solidFill>
              <a:latin typeface="Calibri"/>
              <a:ea typeface="+mn-ea"/>
              <a:cs typeface="+mn-cs"/>
            </a:rPr>
            <a:t>Recognizing the patient's state of mind.</a:t>
          </a:r>
        </a:p>
        <a:p>
          <a:pPr marL="171450" lvl="1" indent="-171450" algn="l" defTabSz="800100" rtl="0">
            <a:lnSpc>
              <a:spcPct val="90000"/>
            </a:lnSpc>
            <a:spcBef>
              <a:spcPct val="0"/>
            </a:spcBef>
            <a:spcAft>
              <a:spcPct val="15000"/>
            </a:spcAft>
            <a:buChar char="••"/>
          </a:pPr>
          <a:r>
            <a:rPr lang="en-US" sz="1800" kern="1200" dirty="0">
              <a:solidFill>
                <a:sysClr val="windowText" lastClr="000000">
                  <a:lumMod val="95000"/>
                  <a:lumOff val="5000"/>
                </a:sysClr>
              </a:solidFill>
              <a:latin typeface="Calibri"/>
              <a:ea typeface="+mn-ea"/>
              <a:cs typeface="+mn-cs"/>
            </a:rPr>
            <a:t>Understanding the patient's suffering.</a:t>
          </a:r>
        </a:p>
        <a:p>
          <a:pPr marL="171450" lvl="1" indent="-171450" algn="l" defTabSz="800100" rtl="0">
            <a:lnSpc>
              <a:spcPct val="90000"/>
            </a:lnSpc>
            <a:spcBef>
              <a:spcPct val="0"/>
            </a:spcBef>
            <a:spcAft>
              <a:spcPct val="15000"/>
            </a:spcAft>
            <a:buChar char="••"/>
          </a:pPr>
          <a:r>
            <a:rPr lang="en-US" sz="1800" kern="1200" dirty="0">
              <a:solidFill>
                <a:sysClr val="windowText" lastClr="000000">
                  <a:lumMod val="95000"/>
                  <a:lumOff val="5000"/>
                </a:sysClr>
              </a:solidFill>
              <a:latin typeface="Calibri"/>
              <a:ea typeface="+mn-ea"/>
              <a:cs typeface="+mn-cs"/>
            </a:rPr>
            <a:t>Expressing empathy for the patient's suffering.</a:t>
          </a:r>
        </a:p>
        <a:p>
          <a:pPr marL="171450" lvl="1" indent="-171450" algn="l" defTabSz="800100" rtl="0">
            <a:lnSpc>
              <a:spcPct val="90000"/>
            </a:lnSpc>
            <a:spcBef>
              <a:spcPct val="0"/>
            </a:spcBef>
            <a:spcAft>
              <a:spcPct val="15000"/>
            </a:spcAft>
            <a:buChar char="••"/>
          </a:pPr>
          <a:r>
            <a:rPr lang="en-US" sz="1800" kern="1200" dirty="0">
              <a:solidFill>
                <a:sysClr val="windowText" lastClr="000000">
                  <a:lumMod val="95000"/>
                  <a:lumOff val="5000"/>
                </a:sysClr>
              </a:solidFill>
              <a:latin typeface="Calibri"/>
              <a:ea typeface="+mn-ea"/>
              <a:cs typeface="+mn-cs"/>
            </a:rPr>
            <a:t>Establishing good rapport with you patient.</a:t>
          </a:r>
        </a:p>
      </dsp:txBody>
      <dsp:txXfrm>
        <a:off x="1514534" y="3314744"/>
        <a:ext cx="6716766" cy="23908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A8A27DC-250B-41F0-9514-09775B3B1B71}" type="datetimeFigureOut">
              <a:rPr lang="ar-SA" smtClean="0"/>
              <a:t>14/11/35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A7388CB-5174-4FD4-80FC-ECD4A7A5E769}" type="slidenum">
              <a:rPr lang="ar-SA" smtClean="0"/>
              <a:t>‹#›</a:t>
            </a:fld>
            <a:endParaRPr lang="ar-SA"/>
          </a:p>
        </p:txBody>
      </p:sp>
    </p:spTree>
    <p:extLst>
      <p:ext uri="{BB962C8B-B14F-4D97-AF65-F5344CB8AC3E}">
        <p14:creationId xmlns:p14="http://schemas.microsoft.com/office/powerpoint/2010/main" val="12806190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118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9555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3270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1211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3097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6766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941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643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1078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3233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8122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8635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9868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3756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4305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25915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4777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10720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88341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57611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0845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7893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93311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0665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21431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17054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69048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32822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3172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08813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712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21920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486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0861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58346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5058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30840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94465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14466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2037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5607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7760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899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2111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00494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75618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61500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1378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82351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35323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41959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42876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03799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2006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7199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407658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4585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78652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9881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5901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46422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80156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01357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6864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53096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364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40745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87045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150452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472213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00881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8633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79267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255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444023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14760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8691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088547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711665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677758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74833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017015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6008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81965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2418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85926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91909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330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22906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211184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094766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3987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004864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814068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87354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653185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768258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282574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8943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91561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52805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600851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42086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78571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638746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681425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96960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76598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0" y="0"/>
            <a:ext cx="4967536" cy="6858000"/>
          </a:xfrm>
          <a:solidFill>
            <a:schemeClr val="bg2"/>
          </a:solidFill>
        </p:spPr>
        <p:txBody>
          <a:bodyPr/>
          <a:lstStyle/>
          <a:p>
            <a:pPr marL="0" indent="0" algn="l" rtl="0">
              <a:buNone/>
            </a:pPr>
            <a:r>
              <a:rPr lang="en-US" dirty="0" smtClean="0"/>
              <a:t>   </a:t>
            </a:r>
          </a:p>
          <a:p>
            <a:pPr marL="0" indent="0" algn="ctr" rtl="0">
              <a:buNone/>
            </a:pPr>
            <a:endParaRPr lang="en-US" sz="1800" b="1" dirty="0">
              <a:solidFill>
                <a:schemeClr val="tx2">
                  <a:lumMod val="75000"/>
                </a:schemeClr>
              </a:solidFill>
            </a:endParaRPr>
          </a:p>
          <a:p>
            <a:pPr marL="0" indent="0" algn="ctr" rtl="0">
              <a:buNone/>
            </a:pPr>
            <a:r>
              <a:rPr lang="en-US" sz="2400" b="1" dirty="0" smtClean="0">
                <a:solidFill>
                  <a:schemeClr val="tx2">
                    <a:lumMod val="75000"/>
                  </a:schemeClr>
                </a:solidFill>
              </a:rPr>
              <a:t>KSU-College  of Medicine</a:t>
            </a:r>
          </a:p>
          <a:p>
            <a:pPr marL="0" indent="0" algn="ctr" rtl="0">
              <a:buNone/>
            </a:pPr>
            <a:r>
              <a:rPr lang="en-US" sz="2400" b="1" dirty="0" smtClean="0">
                <a:solidFill>
                  <a:schemeClr val="tx2">
                    <a:lumMod val="75000"/>
                  </a:schemeClr>
                </a:solidFill>
              </a:rPr>
              <a:t>Psychiatry  Department</a:t>
            </a:r>
          </a:p>
          <a:p>
            <a:pPr marL="0" indent="0" algn="ctr" rtl="0">
              <a:buNone/>
            </a:pPr>
            <a:r>
              <a:rPr lang="en-US" sz="2400" b="1" dirty="0" smtClean="0">
                <a:solidFill>
                  <a:schemeClr val="tx2">
                    <a:lumMod val="75000"/>
                  </a:schemeClr>
                </a:solidFill>
              </a:rPr>
              <a:t>--------------------------</a:t>
            </a:r>
          </a:p>
          <a:p>
            <a:pPr marL="0" indent="0" algn="ctr" rtl="0">
              <a:buNone/>
            </a:pPr>
            <a:endParaRPr lang="en-US" sz="2400" b="1" dirty="0" smtClean="0">
              <a:solidFill>
                <a:schemeClr val="tx2">
                  <a:lumMod val="75000"/>
                </a:schemeClr>
              </a:solidFill>
            </a:endParaRPr>
          </a:p>
          <a:p>
            <a:pPr marL="0" indent="0" algn="ctr" rtl="0">
              <a:buNone/>
            </a:pPr>
            <a:r>
              <a:rPr lang="en-US" sz="2400" b="1" dirty="0" smtClean="0">
                <a:solidFill>
                  <a:schemeClr val="tx2">
                    <a:lumMod val="75000"/>
                  </a:schemeClr>
                </a:solidFill>
              </a:rPr>
              <a:t>Course  462 - Psych</a:t>
            </a:r>
          </a:p>
          <a:p>
            <a:pPr marL="0" indent="0" algn="ctr" rtl="0">
              <a:buNone/>
            </a:pPr>
            <a:r>
              <a:rPr lang="en-US" sz="4400" b="1" dirty="0" smtClean="0">
                <a:solidFill>
                  <a:schemeClr val="tx2">
                    <a:lumMod val="75000"/>
                  </a:schemeClr>
                </a:solidFill>
              </a:rPr>
              <a:t>Course  Objectives</a:t>
            </a:r>
          </a:p>
          <a:p>
            <a:pPr marL="0" indent="0" algn="ctr" rtl="0">
              <a:buNone/>
            </a:pPr>
            <a:endParaRPr lang="en-US" sz="2000" b="1" dirty="0" smtClean="0">
              <a:solidFill>
                <a:srgbClr val="FFC00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1</a:t>
            </a:fld>
            <a:endParaRPr lang="ar-SA">
              <a:solidFill>
                <a:prstClr val="black">
                  <a:tint val="75000"/>
                </a:prstClr>
              </a:solidFill>
            </a:endParaRPr>
          </a:p>
        </p:txBody>
      </p:sp>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Tree>
    <p:extLst>
      <p:ext uri="{BB962C8B-B14F-4D97-AF65-F5344CB8AC3E}">
        <p14:creationId xmlns:p14="http://schemas.microsoft.com/office/powerpoint/2010/main" val="3589528900"/>
      </p:ext>
    </p:extLst>
  </p:cSld>
  <p:clrMapOvr>
    <a:masterClrMapping/>
  </p:clrMapOvr>
  <mc:AlternateContent xmlns:mc="http://schemas.openxmlformats.org/markup-compatibility/2006" xmlns:p14="http://schemas.microsoft.com/office/powerpoint/2010/main">
    <mc:Choice Requires="p14">
      <p:transition spd="slow" p14:dur="175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504056"/>
          </a:xfrm>
          <a:solidFill>
            <a:schemeClr val="tx2">
              <a:lumMod val="75000"/>
            </a:schemeClr>
          </a:solidFill>
        </p:spPr>
        <p:txBody>
          <a:bodyPr>
            <a:noAutofit/>
          </a:bodyPr>
          <a:lstStyle/>
          <a:p>
            <a:r>
              <a:rPr lang="en-US" sz="3200" dirty="0" smtClean="0">
                <a:solidFill>
                  <a:schemeClr val="bg1"/>
                </a:solidFill>
              </a:rPr>
              <a:t>Self-assessment</a:t>
            </a:r>
            <a:endParaRPr lang="ar-SA" sz="3200" dirty="0">
              <a:solidFill>
                <a:schemeClr val="bg1"/>
              </a:solidFill>
            </a:endParaRPr>
          </a:p>
        </p:txBody>
      </p:sp>
      <p:sp>
        <p:nvSpPr>
          <p:cNvPr id="3" name="عنصر نائب للمحتوى 2"/>
          <p:cNvSpPr>
            <a:spLocks noGrp="1"/>
          </p:cNvSpPr>
          <p:nvPr>
            <p:ph idx="1"/>
          </p:nvPr>
        </p:nvSpPr>
        <p:spPr>
          <a:xfrm>
            <a:off x="179512" y="836712"/>
            <a:ext cx="8784976" cy="5760640"/>
          </a:xfrm>
          <a:solidFill>
            <a:schemeClr val="tx2">
              <a:lumMod val="75000"/>
            </a:schemeClr>
          </a:solidFill>
        </p:spPr>
        <p:txBody>
          <a:bodyPr lIns="180000" tIns="108000" rIns="144000">
            <a:normAutofit/>
          </a:bodyPr>
          <a:lstStyle/>
          <a:p>
            <a:pPr marL="0" indent="0" algn="l" rtl="0">
              <a:buNone/>
            </a:pPr>
            <a:r>
              <a:rPr lang="en-US" sz="3000" dirty="0" smtClean="0">
                <a:solidFill>
                  <a:schemeClr val="accent2">
                    <a:lumMod val="40000"/>
                    <a:lumOff val="60000"/>
                  </a:schemeClr>
                </a:solidFill>
              </a:rPr>
              <a:t>1.Mention the items of history taking in psychiatry.</a:t>
            </a:r>
          </a:p>
          <a:p>
            <a:pPr marL="114300" indent="-457200" algn="l" rtl="0" fontAlgn="t">
              <a:lnSpc>
                <a:spcPct val="115000"/>
              </a:lnSpc>
              <a:spcBef>
                <a:spcPts val="0"/>
              </a:spcBef>
              <a:buFont typeface="Wingdings" pitchFamily="2" charset="2"/>
              <a:buChar char="q"/>
            </a:pPr>
            <a:r>
              <a:rPr lang="en-US" dirty="0" smtClean="0">
                <a:solidFill>
                  <a:schemeClr val="bg1"/>
                </a:solidFill>
              </a:rPr>
              <a:t> Identification data. </a:t>
            </a:r>
          </a:p>
          <a:p>
            <a:pPr marL="114300" indent="-457200" algn="l" rtl="0" fontAlgn="t">
              <a:lnSpc>
                <a:spcPct val="115000"/>
              </a:lnSpc>
              <a:spcBef>
                <a:spcPts val="0"/>
              </a:spcBef>
              <a:buFont typeface="Wingdings" pitchFamily="2" charset="2"/>
              <a:buChar char="q"/>
            </a:pPr>
            <a:r>
              <a:rPr lang="en-US" dirty="0" smtClean="0">
                <a:solidFill>
                  <a:schemeClr val="bg1"/>
                </a:solidFill>
              </a:rPr>
              <a:t> Source </a:t>
            </a:r>
            <a:r>
              <a:rPr lang="en-US" dirty="0">
                <a:solidFill>
                  <a:schemeClr val="bg1"/>
                </a:solidFill>
              </a:rPr>
              <a:t>of </a:t>
            </a:r>
            <a:r>
              <a:rPr lang="en-US" dirty="0" smtClean="0">
                <a:solidFill>
                  <a:schemeClr val="bg1"/>
                </a:solidFill>
              </a:rPr>
              <a:t>referral.</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a:solidFill>
                  <a:schemeClr val="bg1"/>
                </a:solidFill>
              </a:rPr>
              <a:t> </a:t>
            </a:r>
            <a:r>
              <a:rPr lang="en-US" dirty="0" smtClean="0">
                <a:solidFill>
                  <a:schemeClr val="bg1"/>
                </a:solidFill>
              </a:rPr>
              <a:t>Chief complaint.</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a:solidFill>
                  <a:schemeClr val="bg1"/>
                </a:solidFill>
              </a:rPr>
              <a:t> </a:t>
            </a:r>
            <a:r>
              <a:rPr lang="en-US" dirty="0" smtClean="0">
                <a:solidFill>
                  <a:schemeClr val="bg1"/>
                </a:solidFill>
              </a:rPr>
              <a:t>History </a:t>
            </a:r>
            <a:r>
              <a:rPr lang="en-US" dirty="0">
                <a:solidFill>
                  <a:schemeClr val="bg1"/>
                </a:solidFill>
              </a:rPr>
              <a:t>of present </a:t>
            </a:r>
            <a:r>
              <a:rPr lang="en-US" dirty="0" smtClean="0">
                <a:solidFill>
                  <a:schemeClr val="bg1"/>
                </a:solidFill>
              </a:rPr>
              <a:t>illness.</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a:solidFill>
                  <a:schemeClr val="bg1"/>
                </a:solidFill>
              </a:rPr>
              <a:t> </a:t>
            </a:r>
            <a:r>
              <a:rPr lang="en-US" dirty="0" smtClean="0">
                <a:solidFill>
                  <a:schemeClr val="bg1"/>
                </a:solidFill>
              </a:rPr>
              <a:t>Family history.</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smtClean="0">
                <a:solidFill>
                  <a:schemeClr val="bg1"/>
                </a:solidFill>
              </a:rPr>
              <a:t> Personal history.</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smtClean="0">
                <a:solidFill>
                  <a:schemeClr val="bg1"/>
                </a:solidFill>
              </a:rPr>
              <a:t> Medical history.</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smtClean="0">
                <a:solidFill>
                  <a:schemeClr val="bg1"/>
                </a:solidFill>
              </a:rPr>
              <a:t> Past </a:t>
            </a:r>
            <a:r>
              <a:rPr lang="en-US" dirty="0">
                <a:solidFill>
                  <a:schemeClr val="bg1"/>
                </a:solidFill>
              </a:rPr>
              <a:t>psychiatric </a:t>
            </a:r>
            <a:r>
              <a:rPr lang="en-US" dirty="0" smtClean="0">
                <a:solidFill>
                  <a:schemeClr val="bg1"/>
                </a:solidFill>
              </a:rPr>
              <a:t>history.</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smtClean="0">
                <a:solidFill>
                  <a:schemeClr val="bg1"/>
                </a:solidFill>
              </a:rPr>
              <a:t> Premorbid </a:t>
            </a:r>
            <a:r>
              <a:rPr lang="en-US" dirty="0">
                <a:solidFill>
                  <a:schemeClr val="bg1"/>
                </a:solidFill>
              </a:rPr>
              <a:t>personality </a:t>
            </a:r>
            <a:r>
              <a:rPr lang="en-US" dirty="0" smtClean="0">
                <a:solidFill>
                  <a:schemeClr val="bg1"/>
                </a:solidFill>
              </a:rPr>
              <a:t>traits.</a:t>
            </a:r>
            <a:endParaRPr lang="ar-SA" dirty="0">
              <a:solidFill>
                <a:schemeClr val="bg1"/>
              </a:solidFill>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10</a:t>
            </a:fld>
            <a:endParaRPr lang="ar-SA">
              <a:solidFill>
                <a:prstClr val="black">
                  <a:tint val="75000"/>
                </a:prstClr>
              </a:solidFill>
            </a:endParaRPr>
          </a:p>
        </p:txBody>
      </p:sp>
    </p:spTree>
    <p:extLst>
      <p:ext uri="{BB962C8B-B14F-4D97-AF65-F5344CB8AC3E}">
        <p14:creationId xmlns:p14="http://schemas.microsoft.com/office/powerpoint/2010/main" val="301873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8712968" cy="576064"/>
          </a:xfrm>
          <a:solidFill>
            <a:schemeClr val="tx2">
              <a:lumMod val="75000"/>
            </a:schemeClr>
          </a:solidFill>
        </p:spPr>
        <p:txBody>
          <a:bodyPr>
            <a:normAutofit fontScale="90000"/>
          </a:bodyPr>
          <a:lstStyle/>
          <a:p>
            <a:r>
              <a:rPr lang="en-US" sz="3200" dirty="0" smtClean="0">
                <a:solidFill>
                  <a:schemeClr val="bg1"/>
                </a:solidFill>
              </a:rPr>
              <a:t>Self-assessment</a:t>
            </a:r>
            <a:endParaRPr lang="ar-SA" sz="3200" dirty="0">
              <a:solidFill>
                <a:schemeClr val="bg1"/>
              </a:solidFill>
            </a:endParaRPr>
          </a:p>
        </p:txBody>
      </p:sp>
      <p:sp>
        <p:nvSpPr>
          <p:cNvPr id="3" name="عنصر نائب للمحتوى 2"/>
          <p:cNvSpPr>
            <a:spLocks noGrp="1"/>
          </p:cNvSpPr>
          <p:nvPr>
            <p:ph idx="1"/>
          </p:nvPr>
        </p:nvSpPr>
        <p:spPr>
          <a:xfrm>
            <a:off x="251520" y="980728"/>
            <a:ext cx="8712968" cy="5472608"/>
          </a:xfrm>
          <a:solidFill>
            <a:schemeClr val="tx2">
              <a:lumMod val="75000"/>
            </a:schemeClr>
          </a:solidFill>
        </p:spPr>
        <p:txBody>
          <a:bodyPr lIns="180000" tIns="108000" rIns="144000">
            <a:normAutofit/>
          </a:bodyPr>
          <a:lstStyle/>
          <a:p>
            <a:pPr marL="0" indent="0" algn="l" rtl="0">
              <a:buNone/>
            </a:pPr>
            <a:r>
              <a:rPr lang="en-US" dirty="0" smtClean="0">
                <a:solidFill>
                  <a:schemeClr val="accent2">
                    <a:lumMod val="40000"/>
                    <a:lumOff val="60000"/>
                  </a:schemeClr>
                </a:solidFill>
              </a:rPr>
              <a:t>2. Mention the items of mental state examination.</a:t>
            </a:r>
          </a:p>
          <a:p>
            <a:pPr lvl="0" algn="l" rtl="0"/>
            <a:r>
              <a:rPr lang="en-US" dirty="0">
                <a:solidFill>
                  <a:schemeClr val="bg1"/>
                </a:solidFill>
              </a:rPr>
              <a:t>Appearance /Behavior / Attitude.</a:t>
            </a:r>
          </a:p>
          <a:p>
            <a:pPr lvl="0" algn="l" rtl="0"/>
            <a:r>
              <a:rPr lang="en-US" dirty="0">
                <a:solidFill>
                  <a:schemeClr val="bg1"/>
                </a:solidFill>
              </a:rPr>
              <a:t>Speech.</a:t>
            </a:r>
          </a:p>
          <a:p>
            <a:pPr lvl="0" algn="l" rtl="0"/>
            <a:r>
              <a:rPr lang="en-US" dirty="0">
                <a:solidFill>
                  <a:schemeClr val="bg1"/>
                </a:solidFill>
              </a:rPr>
              <a:t>Affect.</a:t>
            </a:r>
          </a:p>
          <a:p>
            <a:pPr lvl="0" algn="l" rtl="0"/>
            <a:r>
              <a:rPr lang="en-US" dirty="0">
                <a:solidFill>
                  <a:schemeClr val="bg1"/>
                </a:solidFill>
              </a:rPr>
              <a:t>Perception.</a:t>
            </a:r>
          </a:p>
          <a:p>
            <a:pPr lvl="0" algn="l" rtl="0"/>
            <a:r>
              <a:rPr lang="en-US" dirty="0">
                <a:solidFill>
                  <a:schemeClr val="bg1"/>
                </a:solidFill>
              </a:rPr>
              <a:t>Thoughts /Abstract  thinking.</a:t>
            </a:r>
          </a:p>
          <a:p>
            <a:pPr lvl="0" algn="l" rtl="0"/>
            <a:r>
              <a:rPr lang="en-US" dirty="0">
                <a:solidFill>
                  <a:schemeClr val="bg1"/>
                </a:solidFill>
              </a:rPr>
              <a:t>Judgment.</a:t>
            </a:r>
          </a:p>
          <a:p>
            <a:pPr lvl="0" algn="l" rtl="0"/>
            <a:r>
              <a:rPr lang="en-US" dirty="0">
                <a:solidFill>
                  <a:schemeClr val="bg1"/>
                </a:solidFill>
              </a:rPr>
              <a:t>Insight.</a:t>
            </a:r>
          </a:p>
          <a:p>
            <a:pPr lvl="0" algn="l" rtl="0"/>
            <a:r>
              <a:rPr lang="en-US" dirty="0">
                <a:solidFill>
                  <a:schemeClr val="bg1"/>
                </a:solidFill>
              </a:rPr>
              <a:t>Cognitive Functions.</a:t>
            </a:r>
          </a:p>
          <a:p>
            <a:pPr marL="0" indent="0" algn="l" rtl="0" fontAlgn="t">
              <a:lnSpc>
                <a:spcPct val="115000"/>
              </a:lnSpc>
              <a:spcBef>
                <a:spcPts val="0"/>
              </a:spcBef>
              <a:buNone/>
            </a:pPr>
            <a:endParaRPr lang="ar-SA" dirty="0">
              <a:solidFill>
                <a:schemeClr val="bg1"/>
              </a:solidFill>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11</a:t>
            </a:fld>
            <a:endParaRPr lang="ar-SA">
              <a:solidFill>
                <a:prstClr val="black">
                  <a:tint val="75000"/>
                </a:prstClr>
              </a:solidFill>
            </a:endParaRPr>
          </a:p>
        </p:txBody>
      </p:sp>
    </p:spTree>
    <p:extLst>
      <p:ext uri="{BB962C8B-B14F-4D97-AF65-F5344CB8AC3E}">
        <p14:creationId xmlns:p14="http://schemas.microsoft.com/office/powerpoint/2010/main" val="9018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634082"/>
          </a:xfrm>
          <a:solidFill>
            <a:schemeClr val="tx2">
              <a:lumMod val="75000"/>
            </a:schemeClr>
          </a:solidFill>
        </p:spPr>
        <p:txBody>
          <a:bodyPr>
            <a:normAutofit/>
          </a:bodyPr>
          <a:lstStyle/>
          <a:p>
            <a:pPr rtl="0"/>
            <a:r>
              <a:rPr lang="en-US" sz="3200" dirty="0" smtClean="0">
                <a:solidFill>
                  <a:schemeClr val="bg1"/>
                </a:solidFill>
              </a:rPr>
              <a:t>Self-assessment</a:t>
            </a:r>
            <a:endParaRPr lang="ar-SA" sz="3200" dirty="0">
              <a:solidFill>
                <a:schemeClr val="bg1"/>
              </a:solidFill>
            </a:endParaRPr>
          </a:p>
        </p:txBody>
      </p:sp>
      <p:sp>
        <p:nvSpPr>
          <p:cNvPr id="3" name="عنصر نائب للمحتوى 2"/>
          <p:cNvSpPr>
            <a:spLocks noGrp="1"/>
          </p:cNvSpPr>
          <p:nvPr>
            <p:ph idx="1"/>
          </p:nvPr>
        </p:nvSpPr>
        <p:spPr>
          <a:xfrm>
            <a:off x="179512" y="908720"/>
            <a:ext cx="8784976" cy="5616624"/>
          </a:xfrm>
          <a:solidFill>
            <a:schemeClr val="tx2">
              <a:lumMod val="75000"/>
            </a:schemeClr>
          </a:solidFill>
        </p:spPr>
        <p:txBody>
          <a:bodyPr lIns="180000"/>
          <a:lstStyle/>
          <a:p>
            <a:pPr marL="0" lvl="0" indent="0" algn="just" rtl="0">
              <a:lnSpc>
                <a:spcPct val="115000"/>
              </a:lnSpc>
              <a:buNone/>
              <a:tabLst>
                <a:tab pos="228600" algn="l"/>
              </a:tabLst>
            </a:pPr>
            <a:r>
              <a:rPr lang="en-US" sz="2800" dirty="0" smtClean="0">
                <a:solidFill>
                  <a:schemeClr val="bg1"/>
                </a:solidFill>
                <a:ea typeface="Times New Roman"/>
                <a:cs typeface="Calibri"/>
              </a:rPr>
              <a:t> </a:t>
            </a:r>
            <a:r>
              <a:rPr lang="en-US" sz="2800" dirty="0" smtClean="0">
                <a:solidFill>
                  <a:schemeClr val="accent2">
                    <a:lumMod val="40000"/>
                    <a:lumOff val="60000"/>
                  </a:schemeClr>
                </a:solidFill>
                <a:ea typeface="Times New Roman"/>
                <a:cs typeface="Calibri"/>
              </a:rPr>
              <a:t>3. A </a:t>
            </a:r>
            <a:r>
              <a:rPr lang="en-US" sz="2800" dirty="0">
                <a:solidFill>
                  <a:schemeClr val="accent2">
                    <a:lumMod val="40000"/>
                    <a:lumOff val="60000"/>
                  </a:schemeClr>
                </a:solidFill>
                <a:ea typeface="Times New Roman"/>
                <a:cs typeface="Calibri"/>
              </a:rPr>
              <a:t>psychiatrist asked a patient to express his current feelings during the interview. </a:t>
            </a:r>
            <a:r>
              <a:rPr lang="en-US" sz="2800" dirty="0" smtClean="0">
                <a:solidFill>
                  <a:schemeClr val="accent2">
                    <a:lumMod val="40000"/>
                    <a:lumOff val="60000"/>
                  </a:schemeClr>
                </a:solidFill>
                <a:ea typeface="Times New Roman"/>
                <a:cs typeface="Calibri"/>
              </a:rPr>
              <a:t>What was the </a:t>
            </a:r>
            <a:r>
              <a:rPr lang="en-US" sz="2800" dirty="0">
                <a:solidFill>
                  <a:schemeClr val="accent2">
                    <a:lumMod val="40000"/>
                    <a:lumOff val="60000"/>
                  </a:schemeClr>
                </a:solidFill>
                <a:ea typeface="Times New Roman"/>
                <a:cs typeface="Calibri"/>
              </a:rPr>
              <a:t>psychiatrist </a:t>
            </a:r>
            <a:r>
              <a:rPr lang="en-US" sz="2800" dirty="0" smtClean="0">
                <a:solidFill>
                  <a:schemeClr val="accent2">
                    <a:lumMod val="40000"/>
                    <a:lumOff val="60000"/>
                  </a:schemeClr>
                </a:solidFill>
                <a:ea typeface="Times New Roman"/>
                <a:cs typeface="Calibri"/>
              </a:rPr>
              <a:t>assessing?       </a:t>
            </a:r>
            <a:endParaRPr lang="en-US" sz="2800" dirty="0">
              <a:solidFill>
                <a:schemeClr val="accent2">
                  <a:lumMod val="40000"/>
                  <a:lumOff val="60000"/>
                </a:schemeClr>
              </a:solidFill>
              <a:ea typeface="Times New Roman"/>
              <a:cs typeface="Traditional Arabic"/>
            </a:endParaRPr>
          </a:p>
          <a:p>
            <a:pPr lvl="1" algn="just" rtl="0">
              <a:lnSpc>
                <a:spcPct val="115000"/>
              </a:lnSpc>
              <a:buFont typeface="+mj-lt"/>
              <a:buAutoNum type="alphaLcPeriod"/>
              <a:tabLst>
                <a:tab pos="540385" algn="l"/>
              </a:tabLst>
            </a:pPr>
            <a:r>
              <a:rPr lang="en-US" dirty="0">
                <a:solidFill>
                  <a:schemeClr val="bg1"/>
                </a:solidFill>
                <a:ea typeface="Calibri"/>
                <a:cs typeface="Calibri"/>
              </a:rPr>
              <a:t>Concrete thinking.</a:t>
            </a:r>
            <a:endParaRPr lang="en-US" dirty="0">
              <a:solidFill>
                <a:schemeClr val="bg1"/>
              </a:solidFill>
              <a:ea typeface="Calibri"/>
              <a:cs typeface="Arial"/>
            </a:endParaRPr>
          </a:p>
          <a:p>
            <a:pPr lvl="1" algn="just" rtl="0">
              <a:lnSpc>
                <a:spcPct val="115000"/>
              </a:lnSpc>
              <a:buFont typeface="+mj-lt"/>
              <a:buAutoNum type="alphaLcPeriod"/>
              <a:tabLst>
                <a:tab pos="540385" algn="l"/>
              </a:tabLst>
            </a:pPr>
            <a:r>
              <a:rPr lang="en-US" dirty="0">
                <a:solidFill>
                  <a:schemeClr val="bg1"/>
                </a:solidFill>
                <a:ea typeface="Calibri"/>
                <a:cs typeface="Calibri"/>
              </a:rPr>
              <a:t>Self-awareness.</a:t>
            </a:r>
            <a:endParaRPr lang="en-US" dirty="0">
              <a:solidFill>
                <a:schemeClr val="bg1"/>
              </a:solidFill>
              <a:ea typeface="Calibri"/>
              <a:cs typeface="Arial"/>
            </a:endParaRPr>
          </a:p>
          <a:p>
            <a:pPr lvl="1" algn="just" rtl="0">
              <a:lnSpc>
                <a:spcPct val="115000"/>
              </a:lnSpc>
              <a:buFont typeface="+mj-lt"/>
              <a:buAutoNum type="alphaLcPeriod"/>
              <a:tabLst>
                <a:tab pos="540385" algn="l"/>
              </a:tabLst>
            </a:pPr>
            <a:r>
              <a:rPr lang="en-US" dirty="0">
                <a:solidFill>
                  <a:schemeClr val="bg1"/>
                </a:solidFill>
                <a:ea typeface="Calibri"/>
                <a:cs typeface="Calibri"/>
              </a:rPr>
              <a:t>Subjective affect.</a:t>
            </a:r>
            <a:endParaRPr lang="en-US" dirty="0">
              <a:solidFill>
                <a:schemeClr val="bg1"/>
              </a:solidFill>
              <a:ea typeface="Calibri"/>
              <a:cs typeface="Arial"/>
            </a:endParaRPr>
          </a:p>
          <a:p>
            <a:pPr lvl="1" algn="just" rtl="0">
              <a:lnSpc>
                <a:spcPct val="115000"/>
              </a:lnSpc>
              <a:buFont typeface="+mj-lt"/>
              <a:buAutoNum type="alphaLcPeriod"/>
              <a:tabLst>
                <a:tab pos="540385" algn="l"/>
              </a:tabLst>
            </a:pPr>
            <a:r>
              <a:rPr lang="en-US" dirty="0">
                <a:solidFill>
                  <a:schemeClr val="bg1"/>
                </a:solidFill>
                <a:ea typeface="Calibri"/>
                <a:cs typeface="Calibri"/>
              </a:rPr>
              <a:t>Objective mood. </a:t>
            </a:r>
            <a:endParaRPr lang="en-US" dirty="0">
              <a:solidFill>
                <a:schemeClr val="bg1"/>
              </a:solidFill>
              <a:ea typeface="Calibri"/>
              <a:cs typeface="Arial"/>
            </a:endParaRPr>
          </a:p>
          <a:p>
            <a:pPr marL="0" indent="0" algn="l" rtl="0">
              <a:buNone/>
            </a:pPr>
            <a:endParaRPr lang="ar-SA" dirty="0"/>
          </a:p>
        </p:txBody>
      </p:sp>
      <p:sp>
        <p:nvSpPr>
          <p:cNvPr id="4" name="نجمة ذات 8 نقاط 3"/>
          <p:cNvSpPr/>
          <p:nvPr/>
        </p:nvSpPr>
        <p:spPr>
          <a:xfrm>
            <a:off x="323528" y="5305198"/>
            <a:ext cx="4068452" cy="91440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rgbClr val="1F497D">
                    <a:lumMod val="75000"/>
                  </a:srgbClr>
                </a:solidFill>
              </a:rPr>
              <a:t>Answer  &gt;&gt;&gt;  C</a:t>
            </a:r>
            <a:endParaRPr lang="ar-SA" sz="1600" b="1" dirty="0">
              <a:solidFill>
                <a:srgbClr val="1F497D">
                  <a:lumMod val="75000"/>
                </a:srgbClr>
              </a:solidFill>
            </a:endParaRP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12</a:t>
            </a:fld>
            <a:endParaRPr lang="ar-SA">
              <a:solidFill>
                <a:prstClr val="black">
                  <a:tint val="75000"/>
                </a:prstClr>
              </a:solidFill>
            </a:endParaRPr>
          </a:p>
        </p:txBody>
      </p:sp>
    </p:spTree>
    <p:extLst>
      <p:ext uri="{BB962C8B-B14F-4D97-AF65-F5344CB8AC3E}">
        <p14:creationId xmlns:p14="http://schemas.microsoft.com/office/powerpoint/2010/main" val="39949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circle(in)">
                                      <p:cBhvr>
                                        <p:cTn id="4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0" y="0"/>
            <a:ext cx="4932040" cy="6858000"/>
          </a:xfrm>
          <a:solidFill>
            <a:schemeClr val="bg2"/>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lstStyle/>
          <a:p>
            <a:pPr marL="0" indent="0" algn="ctr" rtl="0">
              <a:buNone/>
            </a:pPr>
            <a:r>
              <a:rPr lang="en-US" dirty="0" smtClean="0"/>
              <a:t> </a:t>
            </a:r>
          </a:p>
          <a:p>
            <a:pPr marL="0" indent="0" algn="ctr" rtl="0">
              <a:buNone/>
            </a:pPr>
            <a:endParaRPr lang="en-US" sz="4400" b="1" dirty="0" smtClean="0">
              <a:solidFill>
                <a:schemeClr val="accent1">
                  <a:lumMod val="75000"/>
                </a:schemeClr>
              </a:solidFill>
            </a:endParaRPr>
          </a:p>
          <a:p>
            <a:pPr marL="0" indent="0" algn="ctr" rtl="0">
              <a:buNone/>
            </a:pPr>
            <a:endParaRPr lang="en-US" sz="4800" b="1" dirty="0" smtClean="0">
              <a:solidFill>
                <a:schemeClr val="tx1">
                  <a:lumMod val="95000"/>
                  <a:lumOff val="5000"/>
                </a:schemeClr>
              </a:solidFill>
            </a:endParaRPr>
          </a:p>
          <a:p>
            <a:pPr marL="0" indent="0" algn="ctr" rtl="0">
              <a:buNone/>
            </a:pPr>
            <a:r>
              <a:rPr lang="en-US" sz="4800" b="1" dirty="0" smtClean="0">
                <a:solidFill>
                  <a:schemeClr val="tx2">
                    <a:lumMod val="75000"/>
                  </a:schemeClr>
                </a:solidFill>
              </a:rPr>
              <a:t>Etiology in Psychiatry</a:t>
            </a:r>
          </a:p>
          <a:p>
            <a:pPr marL="0" indent="0" algn="ctr" rtl="0">
              <a:buNone/>
            </a:pPr>
            <a:endParaRPr lang="en-US" sz="2000" b="1" dirty="0" smtClean="0">
              <a:solidFill>
                <a:srgbClr val="FFC000"/>
              </a:solidFill>
            </a:endParaRPr>
          </a:p>
          <a:p>
            <a:pPr marL="0" indent="0" algn="ctr" rtl="0">
              <a:buNone/>
            </a:pPr>
            <a:endParaRPr lang="en-US" sz="2000" b="1" dirty="0" smtClean="0">
              <a:solidFill>
                <a:schemeClr val="tx2">
                  <a:lumMod val="75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13</a:t>
            </a:fld>
            <a:endParaRPr lang="ar-SA">
              <a:solidFill>
                <a:prstClr val="black">
                  <a:tint val="75000"/>
                </a:prstClr>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1" y="1916833"/>
            <a:ext cx="347307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Tree>
    <p:extLst>
      <p:ext uri="{BB962C8B-B14F-4D97-AF65-F5344CB8AC3E}">
        <p14:creationId xmlns:p14="http://schemas.microsoft.com/office/powerpoint/2010/main" val="3302566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576064"/>
          </a:xfrm>
          <a:solidFill>
            <a:schemeClr val="tx2">
              <a:lumMod val="75000"/>
            </a:schemeClr>
          </a:solidFill>
        </p:spPr>
        <p:txBody>
          <a:bodyPr>
            <a:noAutofit/>
          </a:bodyPr>
          <a:lstStyle/>
          <a:p>
            <a:r>
              <a:rPr lang="en-US" sz="3200" dirty="0" smtClean="0">
                <a:solidFill>
                  <a:schemeClr val="bg1">
                    <a:lumMod val="95000"/>
                  </a:schemeClr>
                </a:solidFill>
              </a:rPr>
              <a:t>Self-assessment</a:t>
            </a:r>
            <a:endParaRPr lang="ar-SA" sz="3200" dirty="0">
              <a:solidFill>
                <a:schemeClr val="bg1">
                  <a:lumMod val="95000"/>
                </a:schemeClr>
              </a:solidFill>
            </a:endParaRPr>
          </a:p>
        </p:txBody>
      </p:sp>
      <p:sp>
        <p:nvSpPr>
          <p:cNvPr id="3" name="عنصر نائب للمحتوى 2"/>
          <p:cNvSpPr>
            <a:spLocks noGrp="1"/>
          </p:cNvSpPr>
          <p:nvPr>
            <p:ph idx="1"/>
          </p:nvPr>
        </p:nvSpPr>
        <p:spPr>
          <a:xfrm>
            <a:off x="251520" y="908720"/>
            <a:ext cx="8712968" cy="5616624"/>
          </a:xfrm>
          <a:solidFill>
            <a:schemeClr val="tx2">
              <a:lumMod val="75000"/>
            </a:schemeClr>
          </a:solidFill>
        </p:spPr>
        <p:txBody>
          <a:bodyPr lIns="252000">
            <a:normAutofit fontScale="55000" lnSpcReduction="20000"/>
          </a:bodyPr>
          <a:lstStyle/>
          <a:p>
            <a:pPr marL="0" lvl="0" indent="0" algn="l" rtl="0">
              <a:lnSpc>
                <a:spcPct val="160000"/>
              </a:lnSpc>
              <a:buNone/>
            </a:pPr>
            <a:r>
              <a:rPr lang="en-US" sz="3800" b="1" smtClean="0">
                <a:solidFill>
                  <a:schemeClr val="accent2">
                    <a:lumMod val="40000"/>
                    <a:lumOff val="60000"/>
                  </a:schemeClr>
                </a:solidFill>
              </a:rPr>
              <a:t> </a:t>
            </a:r>
            <a:r>
              <a:rPr lang="en-US" sz="3800" b="1" dirty="0" smtClean="0">
                <a:solidFill>
                  <a:schemeClr val="accent2">
                    <a:lumMod val="40000"/>
                    <a:lumOff val="60000"/>
                  </a:schemeClr>
                </a:solidFill>
              </a:rPr>
              <a:t>Mention the main causative factors of mental disorders.</a:t>
            </a:r>
          </a:p>
          <a:p>
            <a:pPr marL="0" lvl="0" indent="0" algn="l" rtl="0">
              <a:lnSpc>
                <a:spcPct val="160000"/>
              </a:lnSpc>
              <a:buNone/>
            </a:pPr>
            <a:r>
              <a:rPr lang="en-US" sz="3800" b="1" dirty="0" smtClean="0">
                <a:solidFill>
                  <a:srgbClr val="FFFF99"/>
                </a:solidFill>
              </a:rPr>
              <a:t>A- Biological </a:t>
            </a:r>
          </a:p>
          <a:p>
            <a:pPr marL="0" lvl="0" indent="0" algn="l" rtl="0">
              <a:lnSpc>
                <a:spcPct val="160000"/>
              </a:lnSpc>
              <a:buNone/>
            </a:pPr>
            <a:r>
              <a:rPr lang="en-US" b="1" dirty="0" smtClean="0">
                <a:solidFill>
                  <a:schemeClr val="bg1"/>
                </a:solidFill>
              </a:rPr>
              <a:t> </a:t>
            </a:r>
            <a:r>
              <a:rPr lang="en-US" b="1" dirty="0">
                <a:solidFill>
                  <a:schemeClr val="bg1"/>
                </a:solidFill>
              </a:rPr>
              <a:t>Genetic</a:t>
            </a:r>
            <a:r>
              <a:rPr lang="en-US" dirty="0">
                <a:solidFill>
                  <a:schemeClr val="bg1"/>
                </a:solidFill>
              </a:rPr>
              <a:t> : e.g. in schizophrenia , mood disorders , panic disorder and agoraphobia.</a:t>
            </a:r>
          </a:p>
          <a:p>
            <a:pPr marL="0" lvl="0" indent="0" algn="l" rtl="0">
              <a:lnSpc>
                <a:spcPct val="160000"/>
              </a:lnSpc>
              <a:buNone/>
            </a:pPr>
            <a:r>
              <a:rPr lang="en-US" b="1" dirty="0" smtClean="0">
                <a:solidFill>
                  <a:schemeClr val="bg1"/>
                </a:solidFill>
              </a:rPr>
              <a:t> </a:t>
            </a:r>
            <a:r>
              <a:rPr lang="en-US" b="1" dirty="0" err="1">
                <a:solidFill>
                  <a:schemeClr val="bg1"/>
                </a:solidFill>
              </a:rPr>
              <a:t>Neuro</a:t>
            </a:r>
            <a:r>
              <a:rPr lang="en-US" b="1" dirty="0">
                <a:solidFill>
                  <a:schemeClr val="bg1"/>
                </a:solidFill>
              </a:rPr>
              <a:t>-pathological</a:t>
            </a:r>
            <a:r>
              <a:rPr lang="en-US" dirty="0">
                <a:solidFill>
                  <a:schemeClr val="bg1"/>
                </a:solidFill>
              </a:rPr>
              <a:t>: e.g.  dementias ,delirium.</a:t>
            </a:r>
          </a:p>
          <a:p>
            <a:pPr marL="0" lvl="0" indent="0" algn="l" rtl="0">
              <a:lnSpc>
                <a:spcPct val="160000"/>
              </a:lnSpc>
              <a:buNone/>
            </a:pPr>
            <a:r>
              <a:rPr lang="en-US" b="1" dirty="0" smtClean="0">
                <a:solidFill>
                  <a:schemeClr val="bg1"/>
                </a:solidFill>
              </a:rPr>
              <a:t> </a:t>
            </a:r>
            <a:r>
              <a:rPr lang="en-US" b="1" dirty="0" err="1">
                <a:solidFill>
                  <a:schemeClr val="bg1"/>
                </a:solidFill>
              </a:rPr>
              <a:t>Endocrino</a:t>
            </a:r>
            <a:r>
              <a:rPr lang="en-US" b="1" dirty="0">
                <a:solidFill>
                  <a:schemeClr val="bg1"/>
                </a:solidFill>
              </a:rPr>
              <a:t>-pathological</a:t>
            </a:r>
            <a:r>
              <a:rPr lang="en-US" dirty="0">
                <a:solidFill>
                  <a:schemeClr val="bg1"/>
                </a:solidFill>
              </a:rPr>
              <a:t>: e.g. hyperthyroidism / hypothyroidism.</a:t>
            </a:r>
          </a:p>
          <a:p>
            <a:pPr marL="0" lvl="0" indent="0" algn="l" rtl="0">
              <a:lnSpc>
                <a:spcPct val="160000"/>
              </a:lnSpc>
              <a:buNone/>
            </a:pPr>
            <a:r>
              <a:rPr lang="en-US" b="1" dirty="0" smtClean="0">
                <a:solidFill>
                  <a:schemeClr val="bg1"/>
                </a:solidFill>
              </a:rPr>
              <a:t> </a:t>
            </a:r>
            <a:r>
              <a:rPr lang="en-US" b="1" dirty="0">
                <a:solidFill>
                  <a:schemeClr val="bg1"/>
                </a:solidFill>
              </a:rPr>
              <a:t>Pharmacological</a:t>
            </a:r>
            <a:r>
              <a:rPr lang="en-US" dirty="0">
                <a:solidFill>
                  <a:schemeClr val="bg1"/>
                </a:solidFill>
              </a:rPr>
              <a:t>: side effects of medications e.g. steroids &gt; mood changes.</a:t>
            </a:r>
          </a:p>
          <a:p>
            <a:pPr marL="0" lvl="0" indent="0" algn="l" rtl="0">
              <a:lnSpc>
                <a:spcPct val="160000"/>
              </a:lnSpc>
              <a:buNone/>
            </a:pPr>
            <a:endParaRPr lang="en-US" sz="3800" b="1" dirty="0" smtClean="0">
              <a:solidFill>
                <a:schemeClr val="bg1"/>
              </a:solidFill>
            </a:endParaRPr>
          </a:p>
          <a:p>
            <a:pPr marL="0" lvl="0" indent="0" algn="l" rtl="0">
              <a:lnSpc>
                <a:spcPct val="160000"/>
              </a:lnSpc>
              <a:buNone/>
            </a:pPr>
            <a:r>
              <a:rPr lang="en-US" sz="3800" b="1" dirty="0" smtClean="0">
                <a:solidFill>
                  <a:srgbClr val="FFFF99"/>
                </a:solidFill>
              </a:rPr>
              <a:t>B-</a:t>
            </a:r>
            <a:r>
              <a:rPr lang="en-US" sz="3800" b="1" dirty="0">
                <a:solidFill>
                  <a:srgbClr val="FFFF99"/>
                </a:solidFill>
              </a:rPr>
              <a:t>Psychological</a:t>
            </a:r>
            <a:r>
              <a:rPr lang="en-US" sz="3300" dirty="0">
                <a:solidFill>
                  <a:srgbClr val="FFFF99"/>
                </a:solidFill>
              </a:rPr>
              <a:t>: </a:t>
            </a:r>
            <a:r>
              <a:rPr lang="en-US" sz="3300" dirty="0">
                <a:solidFill>
                  <a:schemeClr val="bg1"/>
                </a:solidFill>
              </a:rPr>
              <a:t>behavioral ,cognitive , or psychodynamic  problems.</a:t>
            </a:r>
            <a:endParaRPr lang="ar-SA" sz="3300" dirty="0">
              <a:solidFill>
                <a:schemeClr val="bg1"/>
              </a:solidFill>
            </a:endParaRPr>
          </a:p>
          <a:p>
            <a:pPr marL="0" lvl="0" indent="0" algn="l" rtl="0">
              <a:lnSpc>
                <a:spcPct val="160000"/>
              </a:lnSpc>
              <a:buNone/>
            </a:pPr>
            <a:r>
              <a:rPr lang="en-US" sz="3800" b="1" dirty="0" smtClean="0">
                <a:solidFill>
                  <a:srgbClr val="FFFF99"/>
                </a:solidFill>
              </a:rPr>
              <a:t>C- </a:t>
            </a:r>
            <a:r>
              <a:rPr lang="en-US" sz="3800" b="1" dirty="0">
                <a:solidFill>
                  <a:srgbClr val="FFFF99"/>
                </a:solidFill>
              </a:rPr>
              <a:t>Social</a:t>
            </a:r>
            <a:r>
              <a:rPr lang="en-US" sz="3300" dirty="0">
                <a:solidFill>
                  <a:srgbClr val="FFFF99"/>
                </a:solidFill>
              </a:rPr>
              <a:t>: </a:t>
            </a:r>
            <a:r>
              <a:rPr lang="en-US" sz="3300" dirty="0">
                <a:solidFill>
                  <a:schemeClr val="bg1"/>
                </a:solidFill>
              </a:rPr>
              <a:t>e.g. marital discord /occupational problems/financial difficulties</a:t>
            </a:r>
            <a:r>
              <a:rPr lang="en-US" sz="3300" dirty="0" smtClean="0">
                <a:solidFill>
                  <a:schemeClr val="bg1"/>
                </a:solidFill>
              </a:rPr>
              <a:t>.</a:t>
            </a:r>
          </a:p>
          <a:p>
            <a:pPr marL="0" lvl="0" indent="0" algn="ctr" rtl="0">
              <a:lnSpc>
                <a:spcPct val="160000"/>
              </a:lnSpc>
              <a:buNone/>
            </a:pPr>
            <a:r>
              <a:rPr lang="en-US" sz="4400" b="1" dirty="0">
                <a:solidFill>
                  <a:schemeClr val="bg1"/>
                </a:solidFill>
              </a:rPr>
              <a:t> </a:t>
            </a:r>
            <a:r>
              <a:rPr lang="en-US" sz="4400" b="1" dirty="0" smtClean="0">
                <a:solidFill>
                  <a:schemeClr val="bg1"/>
                </a:solidFill>
              </a:rPr>
              <a:t> </a:t>
            </a:r>
            <a:r>
              <a:rPr lang="en-US" sz="4400" b="1" dirty="0" smtClean="0">
                <a:solidFill>
                  <a:srgbClr val="FFFF99"/>
                </a:solidFill>
              </a:rPr>
              <a:t>Bio – Psycho – Social</a:t>
            </a:r>
            <a:r>
              <a:rPr lang="en-US" sz="4400" b="1" dirty="0" smtClean="0">
                <a:solidFill>
                  <a:schemeClr val="bg1"/>
                </a:solidFill>
              </a:rPr>
              <a:t>  </a:t>
            </a:r>
            <a:r>
              <a:rPr lang="en-US" sz="4400" b="1" dirty="0" smtClean="0">
                <a:solidFill>
                  <a:srgbClr val="FFFF99"/>
                </a:solidFill>
              </a:rPr>
              <a:t>Causes</a:t>
            </a:r>
            <a:endParaRPr lang="en-US" sz="4400" b="1" dirty="0">
              <a:solidFill>
                <a:srgbClr val="FFFF99"/>
              </a:solidFill>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14</a:t>
            </a:fld>
            <a:endParaRPr lang="ar-SA">
              <a:solidFill>
                <a:prstClr val="black">
                  <a:tint val="75000"/>
                </a:prstClr>
              </a:solidFill>
            </a:endParaRPr>
          </a:p>
        </p:txBody>
      </p:sp>
    </p:spTree>
    <p:extLst>
      <p:ext uri="{BB962C8B-B14F-4D97-AF65-F5344CB8AC3E}">
        <p14:creationId xmlns:p14="http://schemas.microsoft.com/office/powerpoint/2010/main" val="363439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0" y="0"/>
            <a:ext cx="5940152" cy="6858000"/>
          </a:xfrm>
          <a:solidFill>
            <a:schemeClr val="bg2"/>
          </a:solidFill>
        </p:spPr>
        <p:txBody>
          <a:bodyPr lIns="324000">
            <a:normAutofit/>
          </a:bodyPr>
          <a:lstStyle/>
          <a:p>
            <a:pPr marL="0" indent="0" algn="l" rtl="0">
              <a:buNone/>
            </a:pPr>
            <a:r>
              <a:rPr lang="en-US" dirty="0" smtClean="0"/>
              <a:t>   </a:t>
            </a:r>
          </a:p>
          <a:p>
            <a:pPr marL="0" indent="0" algn="l" rtl="0">
              <a:buNone/>
            </a:pPr>
            <a:r>
              <a:rPr lang="en-US" b="1" dirty="0" smtClean="0">
                <a:solidFill>
                  <a:schemeClr val="accent2">
                    <a:lumMod val="20000"/>
                    <a:lumOff val="80000"/>
                  </a:schemeClr>
                </a:solidFill>
              </a:rPr>
              <a:t> </a:t>
            </a:r>
            <a:endParaRPr lang="en-US" sz="3600" b="1" dirty="0" smtClean="0">
              <a:solidFill>
                <a:schemeClr val="tx2">
                  <a:lumMod val="75000"/>
                </a:schemeClr>
              </a:solidFill>
            </a:endParaRPr>
          </a:p>
          <a:p>
            <a:pPr marL="0" indent="0" algn="l" rtl="0">
              <a:buNone/>
            </a:pPr>
            <a:r>
              <a:rPr lang="en-US" sz="3600" b="1" dirty="0" smtClean="0">
                <a:solidFill>
                  <a:schemeClr val="tx2">
                    <a:lumMod val="75000"/>
                  </a:schemeClr>
                </a:solidFill>
              </a:rPr>
              <a:t>Dealing </a:t>
            </a:r>
            <a:r>
              <a:rPr lang="en-US" sz="3600" b="1" dirty="0">
                <a:solidFill>
                  <a:schemeClr val="tx2">
                    <a:lumMod val="75000"/>
                  </a:schemeClr>
                </a:solidFill>
              </a:rPr>
              <a:t>with patients' beliefs </a:t>
            </a:r>
            <a:r>
              <a:rPr lang="en-US" sz="3600" b="1" dirty="0" smtClean="0">
                <a:solidFill>
                  <a:schemeClr val="tx2">
                    <a:lumMod val="75000"/>
                  </a:schemeClr>
                </a:solidFill>
              </a:rPr>
              <a:t>about supernatural causal attributions</a:t>
            </a:r>
          </a:p>
          <a:p>
            <a:pPr marL="0" indent="0" algn="ctr" rtl="0">
              <a:buNone/>
            </a:pPr>
            <a:endParaRPr lang="en-US" sz="2000" b="1" dirty="0" smtClean="0">
              <a:solidFill>
                <a:srgbClr val="FFC000"/>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15</a:t>
            </a:fld>
            <a:endParaRPr lang="ar-SA">
              <a:solidFill>
                <a:prstClr val="black">
                  <a:tint val="75000"/>
                </a:prstClr>
              </a:solidFill>
            </a:endParaRPr>
          </a:p>
        </p:txBody>
      </p:sp>
      <p:sp>
        <p:nvSpPr>
          <p:cNvPr id="12" name="عنصر نائب للمحتوى 2"/>
          <p:cNvSpPr>
            <a:spLocks noGrp="1"/>
          </p:cNvSpPr>
          <p:nvPr>
            <p:ph sz="half" idx="1"/>
          </p:nvPr>
        </p:nvSpPr>
        <p:spPr>
          <a:xfrm>
            <a:off x="107504" y="3104964"/>
            <a:ext cx="2592288" cy="612068"/>
          </a:xfrm>
          <a:solidFill>
            <a:schemeClr val="bg2">
              <a:lumMod val="90000"/>
            </a:schemeClr>
          </a:solidFill>
        </p:spPr>
        <p:txBody>
          <a:bodyPr>
            <a:normAutofit/>
          </a:bodyPr>
          <a:lstStyle/>
          <a:p>
            <a:pPr marL="0" indent="0" algn="ctr" rtl="0">
              <a:buNone/>
            </a:pPr>
            <a:r>
              <a:rPr lang="en-US" b="1" dirty="0" smtClean="0">
                <a:solidFill>
                  <a:schemeClr val="tx1">
                    <a:lumMod val="95000"/>
                    <a:lumOff val="5000"/>
                  </a:schemeClr>
                </a:solidFill>
              </a:rPr>
              <a:t>Black Magic</a:t>
            </a:r>
          </a:p>
        </p:txBody>
      </p:sp>
      <p:sp>
        <p:nvSpPr>
          <p:cNvPr id="11" name="عنصر نائب للمحتوى 2"/>
          <p:cNvSpPr>
            <a:spLocks noGrp="1"/>
          </p:cNvSpPr>
          <p:nvPr>
            <p:ph sz="half" idx="1"/>
          </p:nvPr>
        </p:nvSpPr>
        <p:spPr>
          <a:xfrm>
            <a:off x="1259632" y="3717032"/>
            <a:ext cx="2880320" cy="648072"/>
          </a:xfrm>
          <a:solidFill>
            <a:schemeClr val="bg2">
              <a:lumMod val="75000"/>
            </a:schemeClr>
          </a:solidFill>
        </p:spPr>
        <p:txBody>
          <a:bodyPr>
            <a:normAutofit/>
          </a:bodyPr>
          <a:lstStyle/>
          <a:p>
            <a:pPr marL="0" indent="0" algn="ctr" rtl="0">
              <a:buNone/>
            </a:pPr>
            <a:r>
              <a:rPr lang="en-US" b="1" dirty="0"/>
              <a:t>Devil  Possession</a:t>
            </a:r>
          </a:p>
        </p:txBody>
      </p:sp>
      <p:sp>
        <p:nvSpPr>
          <p:cNvPr id="14" name="عنصر نائب للمحتوى 2"/>
          <p:cNvSpPr>
            <a:spLocks noGrp="1"/>
          </p:cNvSpPr>
          <p:nvPr>
            <p:ph sz="half" idx="1"/>
          </p:nvPr>
        </p:nvSpPr>
        <p:spPr>
          <a:xfrm>
            <a:off x="3347864" y="4365104"/>
            <a:ext cx="2520280" cy="648072"/>
          </a:xfrm>
          <a:solidFill>
            <a:schemeClr val="bg2">
              <a:lumMod val="90000"/>
            </a:schemeClr>
          </a:solidFill>
        </p:spPr>
        <p:txBody>
          <a:bodyPr>
            <a:normAutofit/>
          </a:bodyPr>
          <a:lstStyle/>
          <a:p>
            <a:pPr marL="0" indent="0" algn="ctr" rtl="0">
              <a:buNone/>
            </a:pPr>
            <a:r>
              <a:rPr lang="en-US" b="1" dirty="0">
                <a:solidFill>
                  <a:schemeClr val="tx1">
                    <a:lumMod val="95000"/>
                    <a:lumOff val="5000"/>
                  </a:schemeClr>
                </a:solidFill>
              </a:rPr>
              <a:t>Evil Eye</a:t>
            </a:r>
          </a:p>
        </p:txBody>
      </p:sp>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Tree>
    <p:extLst>
      <p:ext uri="{BB962C8B-B14F-4D97-AF65-F5344CB8AC3E}">
        <p14:creationId xmlns:p14="http://schemas.microsoft.com/office/powerpoint/2010/main" val="2307033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634082"/>
          </a:xfrm>
          <a:solidFill>
            <a:schemeClr val="tx2">
              <a:lumMod val="75000"/>
            </a:schemeClr>
          </a:solidFill>
        </p:spPr>
        <p:txBody>
          <a:bodyPr>
            <a:normAutofit/>
          </a:bodyPr>
          <a:lstStyle/>
          <a:p>
            <a:pPr rtl="0"/>
            <a:r>
              <a:rPr lang="en-US" sz="3200" dirty="0" smtClean="0">
                <a:solidFill>
                  <a:schemeClr val="bg1"/>
                </a:solidFill>
              </a:rPr>
              <a:t>Self-assessment</a:t>
            </a:r>
            <a:endParaRPr lang="ar-SA" sz="3200" dirty="0">
              <a:solidFill>
                <a:schemeClr val="bg1"/>
              </a:solidFill>
            </a:endParaRPr>
          </a:p>
        </p:txBody>
      </p:sp>
      <p:sp>
        <p:nvSpPr>
          <p:cNvPr id="3" name="عنصر نائب للمحتوى 2"/>
          <p:cNvSpPr>
            <a:spLocks noGrp="1"/>
          </p:cNvSpPr>
          <p:nvPr>
            <p:ph idx="1"/>
          </p:nvPr>
        </p:nvSpPr>
        <p:spPr>
          <a:xfrm>
            <a:off x="179512" y="836712"/>
            <a:ext cx="8784976" cy="5353744"/>
          </a:xfrm>
          <a:solidFill>
            <a:schemeClr val="tx2">
              <a:lumMod val="75000"/>
            </a:schemeClr>
          </a:solidFill>
        </p:spPr>
        <p:txBody>
          <a:bodyPr lIns="180000" tIns="144000" rIns="180000">
            <a:normAutofit fontScale="77500" lnSpcReduction="20000"/>
          </a:bodyPr>
          <a:lstStyle/>
          <a:p>
            <a:pPr marL="0" lvl="0" indent="0" algn="just" rtl="0">
              <a:lnSpc>
                <a:spcPct val="115000"/>
              </a:lnSpc>
              <a:buNone/>
              <a:tabLst>
                <a:tab pos="228600" algn="l"/>
              </a:tabLst>
            </a:pPr>
            <a:r>
              <a:rPr lang="en-US" sz="3400" dirty="0" smtClean="0">
                <a:solidFill>
                  <a:schemeClr val="bg1"/>
                </a:solidFill>
              </a:rPr>
              <a:t> </a:t>
            </a:r>
            <a:r>
              <a:rPr lang="en-US" sz="3400" dirty="0" smtClean="0">
                <a:solidFill>
                  <a:schemeClr val="bg1"/>
                </a:solidFill>
                <a:ea typeface="Times New Roman"/>
                <a:cs typeface="Calibri"/>
              </a:rPr>
              <a:t>J. E. is a </a:t>
            </a:r>
            <a:r>
              <a:rPr lang="en-US" sz="3400" dirty="0">
                <a:solidFill>
                  <a:schemeClr val="bg1"/>
                </a:solidFill>
                <a:ea typeface="Times New Roman"/>
                <a:cs typeface="Calibri"/>
              </a:rPr>
              <a:t>42-year-old mother of 8 children has bronchial asthma and hyperthyroidism. Her parents separated since her childhood. She has several weeks' history of irritability, tremor, and insomnia. She is worried about the cause of her problem. Her aunt told her that:" your illness is due to an evil eye". </a:t>
            </a:r>
            <a:r>
              <a:rPr lang="en-US" sz="3400" dirty="0" smtClean="0">
                <a:solidFill>
                  <a:schemeClr val="accent2">
                    <a:lumMod val="40000"/>
                    <a:lumOff val="60000"/>
                  </a:schemeClr>
                </a:solidFill>
                <a:ea typeface="Times New Roman"/>
                <a:cs typeface="Calibri"/>
              </a:rPr>
              <a:t>What would be your next step?</a:t>
            </a:r>
            <a:r>
              <a:rPr lang="en-US" sz="3400" dirty="0">
                <a:solidFill>
                  <a:schemeClr val="bg1"/>
                </a:solidFill>
                <a:ea typeface="Calibri"/>
                <a:cs typeface="Calibri"/>
              </a:rPr>
              <a:t> </a:t>
            </a:r>
            <a:endParaRPr lang="en-US" sz="3400" dirty="0">
              <a:solidFill>
                <a:schemeClr val="bg1"/>
              </a:solidFill>
              <a:ea typeface="Calibri"/>
              <a:cs typeface="Arial"/>
            </a:endParaRPr>
          </a:p>
          <a:p>
            <a:pPr lvl="0" algn="just" rtl="0">
              <a:lnSpc>
                <a:spcPct val="115000"/>
              </a:lnSpc>
              <a:buFont typeface="+mj-lt"/>
              <a:buAutoNum type="alphaLcPeriod"/>
              <a:tabLst>
                <a:tab pos="450215" algn="l"/>
                <a:tab pos="630555" algn="r"/>
              </a:tabLst>
            </a:pPr>
            <a:r>
              <a:rPr lang="en-US" sz="3400" dirty="0">
                <a:solidFill>
                  <a:schemeClr val="bg1"/>
                </a:solidFill>
                <a:ea typeface="Calibri"/>
                <a:cs typeface="Calibri"/>
              </a:rPr>
              <a:t>Convince her that </a:t>
            </a:r>
            <a:r>
              <a:rPr lang="en-US" sz="3400" i="1" dirty="0">
                <a:solidFill>
                  <a:schemeClr val="bg1"/>
                </a:solidFill>
                <a:ea typeface="Calibri"/>
                <a:cs typeface="Calibri"/>
              </a:rPr>
              <a:t>evil eye</a:t>
            </a:r>
            <a:r>
              <a:rPr lang="en-US" sz="3400" dirty="0">
                <a:solidFill>
                  <a:schemeClr val="bg1"/>
                </a:solidFill>
                <a:ea typeface="Calibri"/>
                <a:cs typeface="Calibri"/>
              </a:rPr>
              <a:t> is not the cause of her problem.</a:t>
            </a:r>
            <a:endParaRPr lang="en-US" sz="3400" dirty="0">
              <a:solidFill>
                <a:schemeClr val="bg1"/>
              </a:solidFill>
              <a:ea typeface="Calibri"/>
              <a:cs typeface="Arial"/>
            </a:endParaRPr>
          </a:p>
          <a:p>
            <a:pPr lvl="0" algn="just" rtl="0">
              <a:lnSpc>
                <a:spcPct val="115000"/>
              </a:lnSpc>
              <a:buFont typeface="+mj-lt"/>
              <a:buAutoNum type="alphaLcPeriod"/>
              <a:tabLst>
                <a:tab pos="450215" algn="l"/>
                <a:tab pos="630555" algn="r"/>
              </a:tabLst>
            </a:pPr>
            <a:r>
              <a:rPr lang="en-US" sz="3400" dirty="0">
                <a:solidFill>
                  <a:schemeClr val="bg1"/>
                </a:solidFill>
                <a:ea typeface="Calibri"/>
                <a:cs typeface="Calibri"/>
              </a:rPr>
              <a:t>Inform her that parental separation is the precipitating factor.</a:t>
            </a:r>
            <a:endParaRPr lang="en-US" sz="3400" dirty="0">
              <a:solidFill>
                <a:schemeClr val="bg1"/>
              </a:solidFill>
              <a:ea typeface="Calibri"/>
              <a:cs typeface="Arial"/>
            </a:endParaRPr>
          </a:p>
          <a:p>
            <a:pPr lvl="0" algn="just" rtl="0">
              <a:lnSpc>
                <a:spcPct val="115000"/>
              </a:lnSpc>
              <a:buFont typeface="+mj-lt"/>
              <a:buAutoNum type="alphaLcPeriod"/>
              <a:tabLst>
                <a:tab pos="450215" algn="l"/>
                <a:tab pos="630555" algn="r"/>
              </a:tabLst>
            </a:pPr>
            <a:r>
              <a:rPr lang="en-US" sz="3400" dirty="0">
                <a:solidFill>
                  <a:schemeClr val="bg1"/>
                </a:solidFill>
                <a:ea typeface="Calibri"/>
                <a:cs typeface="Calibri"/>
              </a:rPr>
              <a:t>Take detailed psychosocial history and ask about current medications.</a:t>
            </a:r>
            <a:endParaRPr lang="en-US" sz="3400" dirty="0">
              <a:solidFill>
                <a:schemeClr val="bg1"/>
              </a:solidFill>
              <a:ea typeface="Calibri"/>
              <a:cs typeface="Arial"/>
            </a:endParaRPr>
          </a:p>
          <a:p>
            <a:pPr lvl="0" algn="just" rtl="0">
              <a:lnSpc>
                <a:spcPct val="115000"/>
              </a:lnSpc>
              <a:buFont typeface="+mj-lt"/>
              <a:buAutoNum type="alphaLcPeriod"/>
              <a:tabLst>
                <a:tab pos="450215" algn="l"/>
                <a:tab pos="630555" algn="r"/>
              </a:tabLst>
            </a:pPr>
            <a:r>
              <a:rPr lang="en-US" sz="3400" dirty="0">
                <a:solidFill>
                  <a:schemeClr val="bg1"/>
                </a:solidFill>
                <a:ea typeface="Calibri"/>
                <a:cs typeface="Calibri"/>
              </a:rPr>
              <a:t>Explain how bronchial asthma has precipitated her illness.</a:t>
            </a:r>
            <a:endParaRPr lang="en-US" sz="3400" dirty="0">
              <a:solidFill>
                <a:schemeClr val="bg1"/>
              </a:solidFill>
              <a:ea typeface="Calibri"/>
              <a:cs typeface="Arial"/>
            </a:endParaRPr>
          </a:p>
          <a:p>
            <a:pPr marL="0" indent="0" algn="l" rtl="0">
              <a:buNone/>
            </a:pPr>
            <a:endParaRPr lang="ar-SA" dirty="0">
              <a:solidFill>
                <a:schemeClr val="bg1"/>
              </a:solidFill>
            </a:endParaRPr>
          </a:p>
        </p:txBody>
      </p:sp>
      <p:sp>
        <p:nvSpPr>
          <p:cNvPr id="4" name="نجمة ذات 8 نقاط 3"/>
          <p:cNvSpPr/>
          <p:nvPr/>
        </p:nvSpPr>
        <p:spPr>
          <a:xfrm>
            <a:off x="323528" y="5733256"/>
            <a:ext cx="3744416" cy="91440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1F497D">
                    <a:lumMod val="75000"/>
                  </a:srgbClr>
                </a:solidFill>
              </a:rPr>
              <a:t>Answer  &gt;&gt;&gt;  C</a:t>
            </a:r>
            <a:endParaRPr lang="ar-SA" b="1" dirty="0">
              <a:solidFill>
                <a:srgbClr val="1F497D">
                  <a:lumMod val="75000"/>
                </a:srgbClr>
              </a:solidFill>
            </a:endParaRP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16</a:t>
            </a:fld>
            <a:endParaRPr lang="ar-SA">
              <a:solidFill>
                <a:prstClr val="black">
                  <a:tint val="75000"/>
                </a:prstClr>
              </a:solidFill>
            </a:endParaRPr>
          </a:p>
        </p:txBody>
      </p:sp>
    </p:spTree>
    <p:extLst>
      <p:ext uri="{BB962C8B-B14F-4D97-AF65-F5344CB8AC3E}">
        <p14:creationId xmlns:p14="http://schemas.microsoft.com/office/powerpoint/2010/main" val="50401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circle(in)">
                                      <p:cBhvr>
                                        <p:cTn id="4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562074"/>
          </a:xfrm>
          <a:solidFill>
            <a:schemeClr val="tx2">
              <a:lumMod val="75000"/>
            </a:schemeClr>
          </a:solidFill>
        </p:spPr>
        <p:txBody>
          <a:bodyPr>
            <a:noAutofit/>
          </a:bodyPr>
          <a:lstStyle/>
          <a:p>
            <a:r>
              <a:rPr lang="en-US" sz="3200" dirty="0" smtClean="0">
                <a:solidFill>
                  <a:schemeClr val="bg1"/>
                </a:solidFill>
              </a:rPr>
              <a:t>History taking in psychiatry</a:t>
            </a:r>
            <a:endParaRPr lang="ar-SA" sz="3200" dirty="0">
              <a:solidFill>
                <a:schemeClr val="bg1"/>
              </a:solidFill>
            </a:endParaRPr>
          </a:p>
        </p:txBody>
      </p:sp>
      <p:sp>
        <p:nvSpPr>
          <p:cNvPr id="3" name="عنصر نائب للمحتوى 2"/>
          <p:cNvSpPr>
            <a:spLocks noGrp="1"/>
          </p:cNvSpPr>
          <p:nvPr>
            <p:ph idx="1"/>
          </p:nvPr>
        </p:nvSpPr>
        <p:spPr>
          <a:xfrm>
            <a:off x="179512" y="764704"/>
            <a:ext cx="8784976" cy="5904656"/>
          </a:xfrm>
          <a:solidFill>
            <a:schemeClr val="tx2">
              <a:lumMod val="75000"/>
            </a:schemeClr>
          </a:solidFill>
        </p:spPr>
        <p:txBody>
          <a:bodyPr lIns="252000" tIns="216000"/>
          <a:lstStyle/>
          <a:p>
            <a:pPr marL="0" indent="0" algn="l" rtl="0">
              <a:buNone/>
            </a:pPr>
            <a:r>
              <a:rPr lang="en-US" dirty="0" smtClean="0">
                <a:solidFill>
                  <a:schemeClr val="bg1"/>
                </a:solidFill>
              </a:rPr>
              <a:t> </a:t>
            </a:r>
          </a:p>
          <a:p>
            <a:pPr marL="0" indent="0" algn="l" rtl="0">
              <a:buNone/>
            </a:pPr>
            <a:r>
              <a:rPr lang="en-US" dirty="0" smtClean="0">
                <a:solidFill>
                  <a:schemeClr val="bg1"/>
                </a:solidFill>
              </a:rPr>
              <a:t>1-See the demonstration model in the video clip below.</a:t>
            </a:r>
          </a:p>
          <a:p>
            <a:pPr marL="0" indent="0" algn="l" rtl="0">
              <a:lnSpc>
                <a:spcPct val="150000"/>
              </a:lnSpc>
              <a:buNone/>
            </a:pPr>
            <a:r>
              <a:rPr lang="en-US" dirty="0" smtClean="0">
                <a:solidFill>
                  <a:schemeClr val="bg1"/>
                </a:solidFill>
              </a:rPr>
              <a:t>2- See and play the role of the psychiatrist in the practice part in the video clip below.</a:t>
            </a:r>
          </a:p>
          <a:p>
            <a:pPr marL="0" indent="0" algn="l" rtl="0">
              <a:lnSpc>
                <a:spcPct val="150000"/>
              </a:lnSpc>
              <a:buNone/>
            </a:pPr>
            <a:r>
              <a:rPr lang="en-US" dirty="0" smtClean="0">
                <a:solidFill>
                  <a:schemeClr val="bg1"/>
                </a:solidFill>
              </a:rPr>
              <a:t>3- Practice with a colleague. </a:t>
            </a:r>
          </a:p>
          <a:p>
            <a:pPr marL="0" indent="0" algn="ctr" rtl="0">
              <a:lnSpc>
                <a:spcPct val="150000"/>
              </a:lnSpc>
              <a:buNone/>
            </a:pPr>
            <a:r>
              <a:rPr lang="en-US" dirty="0">
                <a:solidFill>
                  <a:schemeClr val="bg1"/>
                </a:solidFill>
              </a:rPr>
              <a:t> </a:t>
            </a:r>
            <a:r>
              <a:rPr lang="en-US" b="1" dirty="0" smtClean="0">
                <a:solidFill>
                  <a:srgbClr val="FFFFCC"/>
                </a:solidFill>
                <a:effectLst>
                  <a:outerShdw blurRad="38100" dist="38100" dir="2700000" algn="tl">
                    <a:srgbClr val="000000">
                      <a:alpha val="43137"/>
                    </a:srgbClr>
                  </a:outerShdw>
                </a:effectLst>
                <a:latin typeface="Agency FB" pitchFamily="34" charset="0"/>
              </a:rPr>
              <a:t>Proper  practice makes perfect</a:t>
            </a:r>
            <a:endParaRPr lang="ar-SA" b="1" dirty="0">
              <a:solidFill>
                <a:srgbClr val="FFFFCC"/>
              </a:solidFill>
              <a:effectLst>
                <a:outerShdw blurRad="38100" dist="38100" dir="2700000" algn="tl">
                  <a:srgbClr val="000000">
                    <a:alpha val="43137"/>
                  </a:srgbClr>
                </a:outerShdw>
              </a:effectLst>
              <a:latin typeface="Agency FB" pitchFamily="34" charset="0"/>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17</a:t>
            </a:fld>
            <a:endParaRPr lang="ar-SA">
              <a:solidFill>
                <a:prstClr val="black">
                  <a:tint val="75000"/>
                </a:prstClr>
              </a:solidFill>
            </a:endParaRPr>
          </a:p>
        </p:txBody>
      </p:sp>
    </p:spTree>
    <p:extLst>
      <p:ext uri="{BB962C8B-B14F-4D97-AF65-F5344CB8AC3E}">
        <p14:creationId xmlns:p14="http://schemas.microsoft.com/office/powerpoint/2010/main" val="313515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576064"/>
          </a:xfrm>
          <a:solidFill>
            <a:schemeClr val="tx2">
              <a:lumMod val="75000"/>
            </a:schemeClr>
          </a:solidFill>
        </p:spPr>
        <p:txBody>
          <a:bodyPr>
            <a:normAutofit fontScale="90000"/>
          </a:bodyPr>
          <a:lstStyle/>
          <a:p>
            <a:r>
              <a:rPr lang="en-US" sz="3200" dirty="0" smtClean="0">
                <a:solidFill>
                  <a:schemeClr val="bg1"/>
                </a:solidFill>
              </a:rPr>
              <a:t>Self-assessment</a:t>
            </a:r>
            <a:endParaRPr lang="ar-SA" sz="3200" dirty="0">
              <a:solidFill>
                <a:schemeClr val="bg1"/>
              </a:solidFill>
            </a:endParaRPr>
          </a:p>
        </p:txBody>
      </p:sp>
      <p:sp>
        <p:nvSpPr>
          <p:cNvPr id="3" name="عنصر نائب للمحتوى 2"/>
          <p:cNvSpPr>
            <a:spLocks noGrp="1"/>
          </p:cNvSpPr>
          <p:nvPr>
            <p:ph idx="1"/>
          </p:nvPr>
        </p:nvSpPr>
        <p:spPr>
          <a:xfrm>
            <a:off x="179512" y="836712"/>
            <a:ext cx="8784976" cy="5760640"/>
          </a:xfrm>
          <a:solidFill>
            <a:schemeClr val="tx2">
              <a:lumMod val="75000"/>
            </a:schemeClr>
          </a:solidFill>
        </p:spPr>
        <p:txBody>
          <a:bodyPr lIns="180000" tIns="108000" rIns="144000">
            <a:normAutofit/>
          </a:bodyPr>
          <a:lstStyle/>
          <a:p>
            <a:pPr marL="0" indent="0" algn="l" rtl="0">
              <a:buNone/>
            </a:pPr>
            <a:r>
              <a:rPr lang="en-US" sz="3000" smtClean="0">
                <a:solidFill>
                  <a:schemeClr val="accent2">
                    <a:lumMod val="40000"/>
                    <a:lumOff val="60000"/>
                  </a:schemeClr>
                </a:solidFill>
              </a:rPr>
              <a:t>Mention </a:t>
            </a:r>
            <a:r>
              <a:rPr lang="en-US" sz="3000" dirty="0" smtClean="0">
                <a:solidFill>
                  <a:schemeClr val="accent2">
                    <a:lumMod val="40000"/>
                    <a:lumOff val="60000"/>
                  </a:schemeClr>
                </a:solidFill>
              </a:rPr>
              <a:t>the items of </a:t>
            </a:r>
            <a:r>
              <a:rPr lang="en-US" sz="3000" i="1" dirty="0" smtClean="0">
                <a:solidFill>
                  <a:schemeClr val="accent2">
                    <a:lumMod val="40000"/>
                    <a:lumOff val="60000"/>
                  </a:schemeClr>
                </a:solidFill>
              </a:rPr>
              <a:t>“history of present illness”.</a:t>
            </a:r>
          </a:p>
          <a:p>
            <a:pPr marL="0" indent="0" algn="l" rtl="0">
              <a:buNone/>
            </a:pPr>
            <a:endParaRPr lang="en-US" sz="3000" i="1" dirty="0" smtClean="0">
              <a:solidFill>
                <a:schemeClr val="bg1"/>
              </a:solidFill>
            </a:endParaRPr>
          </a:p>
          <a:p>
            <a:pPr marL="114300" indent="-457200" algn="l" rtl="0" fontAlgn="t">
              <a:lnSpc>
                <a:spcPct val="115000"/>
              </a:lnSpc>
              <a:spcBef>
                <a:spcPts val="0"/>
              </a:spcBef>
              <a:buFont typeface="Wingdings" pitchFamily="2" charset="2"/>
              <a:buChar char="q"/>
            </a:pPr>
            <a:r>
              <a:rPr lang="en-US" dirty="0" smtClean="0">
                <a:solidFill>
                  <a:schemeClr val="bg1"/>
                </a:solidFill>
              </a:rPr>
              <a:t> Onset.</a:t>
            </a:r>
          </a:p>
          <a:p>
            <a:pPr marL="114300" indent="-457200" algn="l" rtl="0" fontAlgn="t">
              <a:lnSpc>
                <a:spcPct val="115000"/>
              </a:lnSpc>
              <a:spcBef>
                <a:spcPts val="0"/>
              </a:spcBef>
              <a:buFont typeface="Wingdings" pitchFamily="2" charset="2"/>
              <a:buChar char="q"/>
            </a:pPr>
            <a:r>
              <a:rPr lang="en-US" dirty="0" smtClean="0">
                <a:solidFill>
                  <a:schemeClr val="bg1"/>
                </a:solidFill>
              </a:rPr>
              <a:t> Nature of symptoms.</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a:solidFill>
                  <a:schemeClr val="bg1"/>
                </a:solidFill>
              </a:rPr>
              <a:t> </a:t>
            </a:r>
            <a:r>
              <a:rPr lang="en-US" dirty="0" smtClean="0">
                <a:solidFill>
                  <a:schemeClr val="bg1"/>
                </a:solidFill>
              </a:rPr>
              <a:t>Severity.</a:t>
            </a:r>
            <a:endParaRPr lang="ar-SA" sz="1800" dirty="0">
              <a:solidFill>
                <a:schemeClr val="bg1"/>
              </a:solidFill>
            </a:endParaRPr>
          </a:p>
          <a:p>
            <a:pPr marL="114300" lvl="0" indent="-457200" algn="l" rtl="0" fontAlgn="t">
              <a:lnSpc>
                <a:spcPct val="115000"/>
              </a:lnSpc>
              <a:spcBef>
                <a:spcPts val="0"/>
              </a:spcBef>
              <a:buFont typeface="Wingdings" pitchFamily="2" charset="2"/>
              <a:buChar char="q"/>
            </a:pPr>
            <a:r>
              <a:rPr lang="en-US" dirty="0" smtClean="0">
                <a:solidFill>
                  <a:schemeClr val="bg1"/>
                </a:solidFill>
              </a:rPr>
              <a:t>Etiological factors.</a:t>
            </a:r>
            <a:r>
              <a:rPr lang="en-US" dirty="0">
                <a:solidFill>
                  <a:schemeClr val="bg1"/>
                </a:solidFill>
              </a:rPr>
              <a:t> </a:t>
            </a:r>
            <a:endParaRPr lang="en-US" dirty="0" smtClean="0">
              <a:solidFill>
                <a:schemeClr val="bg1"/>
              </a:solidFill>
            </a:endParaRPr>
          </a:p>
          <a:p>
            <a:pPr marL="114300" lvl="0" indent="-457200" algn="l" rtl="0" fontAlgn="t">
              <a:lnSpc>
                <a:spcPct val="115000"/>
              </a:lnSpc>
              <a:spcBef>
                <a:spcPts val="0"/>
              </a:spcBef>
              <a:buFont typeface="Wingdings" pitchFamily="2" charset="2"/>
              <a:buChar char="q"/>
            </a:pPr>
            <a:r>
              <a:rPr lang="en-US" dirty="0" smtClean="0">
                <a:solidFill>
                  <a:schemeClr val="bg1"/>
                </a:solidFill>
              </a:rPr>
              <a:t>Course</a:t>
            </a:r>
            <a:r>
              <a:rPr lang="en-US" dirty="0">
                <a:solidFill>
                  <a:schemeClr val="bg1"/>
                </a:solidFill>
              </a:rPr>
              <a:t>.</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smtClean="0">
                <a:solidFill>
                  <a:schemeClr val="bg1"/>
                </a:solidFill>
              </a:rPr>
              <a:t> Duration.</a:t>
            </a:r>
            <a:endParaRPr lang="ar-SA" sz="1800" dirty="0">
              <a:solidFill>
                <a:schemeClr val="bg1"/>
              </a:solidFill>
            </a:endParaRPr>
          </a:p>
          <a:p>
            <a:pPr marL="114300" indent="-457200" algn="l" rtl="0" fontAlgn="t">
              <a:lnSpc>
                <a:spcPct val="115000"/>
              </a:lnSpc>
              <a:spcBef>
                <a:spcPts val="0"/>
              </a:spcBef>
              <a:buFont typeface="Wingdings" pitchFamily="2" charset="2"/>
              <a:buChar char="q"/>
            </a:pPr>
            <a:r>
              <a:rPr lang="en-US" dirty="0" smtClean="0">
                <a:solidFill>
                  <a:schemeClr val="bg1"/>
                </a:solidFill>
              </a:rPr>
              <a:t> Effect on the patient’s life.</a:t>
            </a:r>
            <a:endParaRPr lang="ar-SA" sz="1800" dirty="0">
              <a:solidFill>
                <a:schemeClr val="bg1"/>
              </a:solidFill>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18</a:t>
            </a:fld>
            <a:endParaRPr lang="ar-SA">
              <a:solidFill>
                <a:prstClr val="black">
                  <a:tint val="75000"/>
                </a:prstClr>
              </a:solidFill>
            </a:endParaRPr>
          </a:p>
        </p:txBody>
      </p:sp>
    </p:spTree>
    <p:extLst>
      <p:ext uri="{BB962C8B-B14F-4D97-AF65-F5344CB8AC3E}">
        <p14:creationId xmlns:p14="http://schemas.microsoft.com/office/powerpoint/2010/main" val="88849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12968" cy="562074"/>
          </a:xfrm>
          <a:solidFill>
            <a:schemeClr val="tx2">
              <a:lumMod val="75000"/>
            </a:schemeClr>
          </a:solidFill>
        </p:spPr>
        <p:txBody>
          <a:bodyPr>
            <a:noAutofit/>
          </a:bodyPr>
          <a:lstStyle/>
          <a:p>
            <a:r>
              <a:rPr lang="en-US" sz="3200" dirty="0" smtClean="0">
                <a:solidFill>
                  <a:schemeClr val="bg1"/>
                </a:solidFill>
              </a:rPr>
              <a:t>How to assess personality traits</a:t>
            </a:r>
            <a:endParaRPr lang="ar-SA" sz="3200" dirty="0">
              <a:solidFill>
                <a:schemeClr val="bg1"/>
              </a:solidFill>
            </a:endParaRPr>
          </a:p>
        </p:txBody>
      </p:sp>
      <p:sp>
        <p:nvSpPr>
          <p:cNvPr id="3" name="عنصر نائب للمحتوى 2"/>
          <p:cNvSpPr>
            <a:spLocks noGrp="1"/>
          </p:cNvSpPr>
          <p:nvPr>
            <p:ph idx="1"/>
          </p:nvPr>
        </p:nvSpPr>
        <p:spPr>
          <a:xfrm>
            <a:off x="179512" y="908720"/>
            <a:ext cx="8712968" cy="5544616"/>
          </a:xfrm>
          <a:solidFill>
            <a:schemeClr val="tx2">
              <a:lumMod val="75000"/>
            </a:schemeClr>
          </a:solidFill>
        </p:spPr>
        <p:txBody>
          <a:bodyPr lIns="252000" tIns="216000"/>
          <a:lstStyle/>
          <a:p>
            <a:pPr marL="0" indent="0" algn="l" rtl="0">
              <a:buNone/>
            </a:pPr>
            <a:r>
              <a:rPr lang="en-US" dirty="0" smtClean="0">
                <a:solidFill>
                  <a:schemeClr val="bg1"/>
                </a:solidFill>
              </a:rPr>
              <a:t> </a:t>
            </a:r>
          </a:p>
          <a:p>
            <a:pPr marL="0" indent="0" algn="l" rtl="0">
              <a:buNone/>
            </a:pPr>
            <a:r>
              <a:rPr lang="en-US" dirty="0" smtClean="0">
                <a:solidFill>
                  <a:schemeClr val="bg1"/>
                </a:solidFill>
              </a:rPr>
              <a:t>1-See the demonstration model in the video clip below.</a:t>
            </a:r>
          </a:p>
          <a:p>
            <a:pPr marL="0" indent="0" algn="l" rtl="0">
              <a:lnSpc>
                <a:spcPct val="150000"/>
              </a:lnSpc>
              <a:buNone/>
            </a:pPr>
            <a:r>
              <a:rPr lang="en-US" dirty="0" smtClean="0">
                <a:solidFill>
                  <a:schemeClr val="bg1"/>
                </a:solidFill>
              </a:rPr>
              <a:t>2- See and play the role of the psychiatrist in the practice part in the video clip below.</a:t>
            </a:r>
          </a:p>
          <a:p>
            <a:pPr marL="0" indent="0" algn="l" rtl="0">
              <a:lnSpc>
                <a:spcPct val="150000"/>
              </a:lnSpc>
              <a:buNone/>
            </a:pPr>
            <a:r>
              <a:rPr lang="en-US" dirty="0" smtClean="0">
                <a:solidFill>
                  <a:schemeClr val="bg1"/>
                </a:solidFill>
              </a:rPr>
              <a:t>3- Practice with a colleague. </a:t>
            </a:r>
          </a:p>
          <a:p>
            <a:pPr marL="0" indent="0" algn="ctr" rtl="0">
              <a:lnSpc>
                <a:spcPct val="150000"/>
              </a:lnSpc>
              <a:buNone/>
            </a:pPr>
            <a:r>
              <a:rPr lang="en-US" dirty="0">
                <a:solidFill>
                  <a:schemeClr val="bg1"/>
                </a:solidFill>
              </a:rPr>
              <a:t> </a:t>
            </a:r>
            <a:r>
              <a:rPr lang="en-US" b="1" dirty="0" smtClean="0">
                <a:solidFill>
                  <a:srgbClr val="FFFFCC"/>
                </a:solidFill>
                <a:effectLst>
                  <a:outerShdw blurRad="38100" dist="38100" dir="2700000" algn="tl">
                    <a:srgbClr val="000000">
                      <a:alpha val="43137"/>
                    </a:srgbClr>
                  </a:outerShdw>
                </a:effectLst>
                <a:latin typeface="Agency FB" pitchFamily="34" charset="0"/>
              </a:rPr>
              <a:t>Proper  practice makes perfect</a:t>
            </a:r>
            <a:endParaRPr lang="ar-SA" b="1" dirty="0">
              <a:solidFill>
                <a:srgbClr val="FFFFCC"/>
              </a:solidFill>
              <a:effectLst>
                <a:outerShdw blurRad="38100" dist="38100" dir="2700000" algn="tl">
                  <a:srgbClr val="000000">
                    <a:alpha val="43137"/>
                  </a:srgbClr>
                </a:outerShdw>
              </a:effectLst>
              <a:latin typeface="Agency FB" pitchFamily="34" charset="0"/>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19</a:t>
            </a:fld>
            <a:endParaRPr lang="ar-SA">
              <a:solidFill>
                <a:prstClr val="black">
                  <a:tint val="75000"/>
                </a:prstClr>
              </a:solidFill>
            </a:endParaRPr>
          </a:p>
        </p:txBody>
      </p:sp>
    </p:spTree>
    <p:extLst>
      <p:ext uri="{BB962C8B-B14F-4D97-AF65-F5344CB8AC3E}">
        <p14:creationId xmlns:p14="http://schemas.microsoft.com/office/powerpoint/2010/main" val="49395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88640"/>
            <a:ext cx="8640960" cy="576064"/>
          </a:xfrm>
          <a:solidFill>
            <a:schemeClr val="tx2">
              <a:lumMod val="75000"/>
            </a:schemeClr>
          </a:solidFill>
        </p:spPr>
        <p:txBody>
          <a:bodyPr>
            <a:normAutofit fontScale="90000"/>
          </a:bodyPr>
          <a:lstStyle/>
          <a:p>
            <a:pPr rtl="0"/>
            <a:r>
              <a:rPr lang="en-US" dirty="0" smtClean="0">
                <a:solidFill>
                  <a:schemeClr val="bg1">
                    <a:lumMod val="95000"/>
                  </a:schemeClr>
                </a:solidFill>
              </a:rPr>
              <a:t>Negative vs. Positive Attitude</a:t>
            </a:r>
            <a:endParaRPr lang="ar-SA" dirty="0">
              <a:solidFill>
                <a:schemeClr val="bg1">
                  <a:lumMod val="95000"/>
                </a:schemeClr>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823378899"/>
              </p:ext>
            </p:extLst>
          </p:nvPr>
        </p:nvGraphicFramePr>
        <p:xfrm>
          <a:off x="251519" y="908719"/>
          <a:ext cx="8712968" cy="5760642"/>
        </p:xfrm>
        <a:graphic>
          <a:graphicData uri="http://schemas.openxmlformats.org/drawingml/2006/table">
            <a:tbl>
              <a:tblPr firstRow="1" firstCol="1" bandRow="1"/>
              <a:tblGrid>
                <a:gridCol w="1199129"/>
                <a:gridCol w="3943440"/>
                <a:gridCol w="3570399"/>
              </a:tblGrid>
              <a:tr h="397915">
                <a:tc>
                  <a:txBody>
                    <a:bodyPr/>
                    <a:lstStyle/>
                    <a:p>
                      <a:pPr algn="l" rtl="0">
                        <a:lnSpc>
                          <a:spcPct val="115000"/>
                        </a:lnSpc>
                        <a:spcAft>
                          <a:spcPts val="1000"/>
                        </a:spcAft>
                      </a:pPr>
                      <a:r>
                        <a:rPr lang="en-US" sz="1600" b="1" dirty="0">
                          <a:solidFill>
                            <a:schemeClr val="bg1"/>
                          </a:solidFill>
                          <a:effectLst/>
                          <a:latin typeface="Calibri"/>
                          <a:ea typeface="Calibri"/>
                          <a:cs typeface="Arial"/>
                        </a:rPr>
                        <a:t> </a:t>
                      </a:r>
                      <a:endParaRPr lang="en-US" sz="1600"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rtl="0">
                        <a:lnSpc>
                          <a:spcPct val="115000"/>
                        </a:lnSpc>
                        <a:spcAft>
                          <a:spcPts val="1000"/>
                        </a:spcAft>
                      </a:pPr>
                      <a:r>
                        <a:rPr lang="en-US" sz="1400" b="1" dirty="0">
                          <a:solidFill>
                            <a:schemeClr val="accent2">
                              <a:lumMod val="50000"/>
                            </a:schemeClr>
                          </a:solidFill>
                          <a:effectLst/>
                          <a:latin typeface="Calibri"/>
                          <a:ea typeface="Calibri"/>
                          <a:cs typeface="Calibri"/>
                        </a:rPr>
                        <a:t>Negative attitude</a:t>
                      </a:r>
                      <a:endParaRPr lang="en-US" sz="1400" dirty="0">
                        <a:solidFill>
                          <a:schemeClr val="accent2">
                            <a:lumMod val="50000"/>
                          </a:schemeClr>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rtl="0">
                        <a:lnSpc>
                          <a:spcPct val="115000"/>
                        </a:lnSpc>
                        <a:spcAft>
                          <a:spcPts val="1000"/>
                        </a:spcAft>
                      </a:pPr>
                      <a:r>
                        <a:rPr lang="en-US" sz="1400" b="1" dirty="0">
                          <a:solidFill>
                            <a:schemeClr val="accent2">
                              <a:lumMod val="50000"/>
                            </a:schemeClr>
                          </a:solidFill>
                          <a:effectLst/>
                          <a:latin typeface="Calibri"/>
                          <a:ea typeface="Calibri"/>
                          <a:cs typeface="Calibri"/>
                        </a:rPr>
                        <a:t>Positive  attitude</a:t>
                      </a:r>
                      <a:endParaRPr lang="en-US" sz="1400" dirty="0">
                        <a:solidFill>
                          <a:schemeClr val="accent2">
                            <a:lumMod val="50000"/>
                          </a:schemeClr>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95829">
                <a:tc>
                  <a:txBody>
                    <a:bodyPr/>
                    <a:lstStyle/>
                    <a:p>
                      <a:pPr algn="l" rtl="0">
                        <a:lnSpc>
                          <a:spcPct val="115000"/>
                        </a:lnSpc>
                        <a:spcAft>
                          <a:spcPts val="1000"/>
                        </a:spcAft>
                      </a:pPr>
                      <a:r>
                        <a:rPr lang="en-US" sz="1600" b="1" dirty="0" smtClean="0">
                          <a:solidFill>
                            <a:schemeClr val="bg1"/>
                          </a:solidFill>
                          <a:effectLst/>
                          <a:latin typeface="Calibri"/>
                          <a:ea typeface="Calibri"/>
                          <a:cs typeface="Calibri"/>
                        </a:rPr>
                        <a:t>Etiology</a:t>
                      </a:r>
                      <a:endParaRPr lang="en-US" sz="1600"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Vague/due to poor adherence to religion/always due to supernatural causes.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Many aspects have been  scientifically explored &amp; approved &gt;&gt;&gt; good Rx.</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70399">
                <a:tc>
                  <a:txBody>
                    <a:bodyPr/>
                    <a:lstStyle/>
                    <a:p>
                      <a:pPr algn="l" rtl="0">
                        <a:lnSpc>
                          <a:spcPct val="115000"/>
                        </a:lnSpc>
                        <a:spcAft>
                          <a:spcPts val="1000"/>
                        </a:spcAft>
                      </a:pPr>
                      <a:r>
                        <a:rPr lang="en-US" sz="1600" b="1" dirty="0">
                          <a:solidFill>
                            <a:schemeClr val="bg1"/>
                          </a:solidFill>
                          <a:effectLst/>
                          <a:latin typeface="Calibri"/>
                          <a:ea typeface="Calibri"/>
                          <a:cs typeface="Calibri"/>
                        </a:rPr>
                        <a:t>Diagnosis</a:t>
                      </a:r>
                      <a:endParaRPr lang="en-US" sz="1600"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Subjective / unscientific.</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Objective criteria  &amp; Scales.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70399">
                <a:tc>
                  <a:txBody>
                    <a:bodyPr/>
                    <a:lstStyle/>
                    <a:p>
                      <a:pPr algn="l" rtl="0">
                        <a:lnSpc>
                          <a:spcPct val="115000"/>
                        </a:lnSpc>
                        <a:spcAft>
                          <a:spcPts val="1000"/>
                        </a:spcAft>
                      </a:pPr>
                      <a:r>
                        <a:rPr lang="en-US" sz="1600" b="1" dirty="0">
                          <a:solidFill>
                            <a:schemeClr val="bg1"/>
                          </a:solidFill>
                          <a:effectLst/>
                          <a:latin typeface="Calibri"/>
                          <a:ea typeface="Calibri"/>
                          <a:cs typeface="Calibri"/>
                        </a:rPr>
                        <a:t>Medications</a:t>
                      </a:r>
                      <a:endParaRPr lang="en-US" sz="1600"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Deleterious / addictive.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Benefit  </a:t>
                      </a:r>
                      <a:r>
                        <a:rPr lang="en-US" sz="1400" b="1" dirty="0">
                          <a:solidFill>
                            <a:srgbClr val="0D0D0D"/>
                          </a:solidFill>
                          <a:effectLst/>
                          <a:latin typeface="Arial"/>
                          <a:ea typeface="Calibri"/>
                          <a:cs typeface="Arial"/>
                        </a:rPr>
                        <a:t>&gt;</a:t>
                      </a:r>
                      <a:r>
                        <a:rPr lang="en-US" sz="1400" dirty="0">
                          <a:solidFill>
                            <a:srgbClr val="0D0D0D"/>
                          </a:solidFill>
                          <a:effectLst/>
                          <a:latin typeface="Arial"/>
                          <a:ea typeface="Calibri"/>
                          <a:cs typeface="Arial"/>
                        </a:rPr>
                        <a:t>  risk in general.</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95829">
                <a:tc>
                  <a:txBody>
                    <a:bodyPr/>
                    <a:lstStyle/>
                    <a:p>
                      <a:pPr algn="l" rtl="0">
                        <a:lnSpc>
                          <a:spcPct val="115000"/>
                        </a:lnSpc>
                        <a:spcAft>
                          <a:spcPts val="1000"/>
                        </a:spcAft>
                      </a:pPr>
                      <a:r>
                        <a:rPr lang="en-US" sz="1600" b="1" dirty="0">
                          <a:solidFill>
                            <a:schemeClr val="bg1"/>
                          </a:solidFill>
                          <a:effectLst/>
                          <a:latin typeface="Calibri"/>
                          <a:ea typeface="Calibri"/>
                          <a:cs typeface="Calibri"/>
                        </a:rPr>
                        <a:t>Prognosis</a:t>
                      </a:r>
                      <a:endParaRPr lang="en-US" sz="1600"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Always  bad.</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There are many disorders with good prognosis.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95829">
                <a:tc>
                  <a:txBody>
                    <a:bodyPr/>
                    <a:lstStyle/>
                    <a:p>
                      <a:pPr algn="l" rtl="0">
                        <a:lnSpc>
                          <a:spcPct val="115000"/>
                        </a:lnSpc>
                        <a:spcAft>
                          <a:spcPts val="1000"/>
                        </a:spcAft>
                      </a:pPr>
                      <a:r>
                        <a:rPr lang="en-US" sz="1600" b="1" dirty="0">
                          <a:solidFill>
                            <a:schemeClr val="bg1"/>
                          </a:solidFill>
                          <a:effectLst/>
                          <a:latin typeface="Calibri"/>
                          <a:ea typeface="Calibri"/>
                          <a:cs typeface="Calibri"/>
                        </a:rPr>
                        <a:t>Patients</a:t>
                      </a:r>
                      <a:endParaRPr lang="en-US" sz="1600"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Mad / bad / sad / aggressive / not easy to like / have low faith in Allah.</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Human beings deserve respect.</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06440">
                <a:tc>
                  <a:txBody>
                    <a:bodyPr/>
                    <a:lstStyle/>
                    <a:p>
                      <a:pPr algn="l" rtl="0">
                        <a:lnSpc>
                          <a:spcPct val="115000"/>
                        </a:lnSpc>
                        <a:spcAft>
                          <a:spcPts val="1000"/>
                        </a:spcAft>
                      </a:pPr>
                      <a:r>
                        <a:rPr lang="en-US" sz="1600" b="1" dirty="0">
                          <a:solidFill>
                            <a:schemeClr val="bg1"/>
                          </a:solidFill>
                          <a:effectLst/>
                          <a:latin typeface="Calibri"/>
                          <a:ea typeface="Calibri"/>
                          <a:cs typeface="Calibri"/>
                        </a:rPr>
                        <a:t>Clinicians </a:t>
                      </a:r>
                      <a:endParaRPr lang="en-US" sz="1600"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Mentally unstable because of patients.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Like other clinicians but  some may..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928002">
                <a:tc>
                  <a:txBody>
                    <a:bodyPr/>
                    <a:lstStyle/>
                    <a:p>
                      <a:pPr algn="l" rtl="0">
                        <a:lnSpc>
                          <a:spcPct val="115000"/>
                        </a:lnSpc>
                        <a:spcAft>
                          <a:spcPts val="1000"/>
                        </a:spcAft>
                      </a:pPr>
                      <a:r>
                        <a:rPr lang="en-US" sz="1600" b="1" dirty="0">
                          <a:solidFill>
                            <a:schemeClr val="bg1"/>
                          </a:solidFill>
                          <a:effectLst/>
                          <a:latin typeface="Calibri"/>
                          <a:ea typeface="Calibri"/>
                          <a:cs typeface="Calibri"/>
                        </a:rPr>
                        <a:t>Psychiatry </a:t>
                      </a:r>
                      <a:endParaRPr lang="en-US" sz="1600"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Unscientific &amp; unappealing.</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rtl="0">
                        <a:lnSpc>
                          <a:spcPct val="115000"/>
                        </a:lnSpc>
                        <a:spcAft>
                          <a:spcPts val="1000"/>
                        </a:spcAft>
                      </a:pPr>
                      <a:r>
                        <a:rPr lang="en-US" sz="1400" dirty="0">
                          <a:solidFill>
                            <a:srgbClr val="0D0D0D"/>
                          </a:solidFill>
                          <a:effectLst/>
                          <a:latin typeface="Arial"/>
                          <a:ea typeface="Calibri"/>
                          <a:cs typeface="Arial"/>
                        </a:rPr>
                        <a:t>Scientific / Biopsychosocial approach.</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2</a:t>
            </a:fld>
            <a:endParaRPr lang="ar-SA">
              <a:solidFill>
                <a:prstClr val="black">
                  <a:tint val="75000"/>
                </a:prstClr>
              </a:solidFill>
            </a:endParaRPr>
          </a:p>
        </p:txBody>
      </p:sp>
    </p:spTree>
    <p:extLst>
      <p:ext uri="{BB962C8B-B14F-4D97-AF65-F5344CB8AC3E}">
        <p14:creationId xmlns:p14="http://schemas.microsoft.com/office/powerpoint/2010/main" val="120800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648072"/>
          </a:xfrm>
          <a:solidFill>
            <a:schemeClr val="tx2">
              <a:lumMod val="75000"/>
            </a:schemeClr>
          </a:solidFill>
        </p:spPr>
        <p:txBody>
          <a:bodyPr>
            <a:normAutofit/>
          </a:bodyPr>
          <a:lstStyle/>
          <a:p>
            <a:pPr rtl="0"/>
            <a:r>
              <a:rPr lang="en-US" sz="3200" dirty="0" smtClean="0">
                <a:solidFill>
                  <a:schemeClr val="bg1"/>
                </a:solidFill>
              </a:rPr>
              <a:t>Self-assessment </a:t>
            </a:r>
            <a:endParaRPr lang="ar-SA" sz="3200" dirty="0">
              <a:solidFill>
                <a:schemeClr val="bg1"/>
              </a:solidFill>
            </a:endParaRPr>
          </a:p>
        </p:txBody>
      </p:sp>
      <p:sp>
        <p:nvSpPr>
          <p:cNvPr id="3" name="عنصر نائب للمحتوى 2"/>
          <p:cNvSpPr>
            <a:spLocks noGrp="1"/>
          </p:cNvSpPr>
          <p:nvPr>
            <p:ph idx="1"/>
          </p:nvPr>
        </p:nvSpPr>
        <p:spPr>
          <a:xfrm>
            <a:off x="251520" y="908720"/>
            <a:ext cx="8640960" cy="5400600"/>
          </a:xfrm>
          <a:solidFill>
            <a:schemeClr val="tx2">
              <a:lumMod val="75000"/>
            </a:schemeClr>
          </a:solidFill>
        </p:spPr>
        <p:txBody>
          <a:bodyPr lIns="360000">
            <a:normAutofit/>
          </a:bodyPr>
          <a:lstStyle/>
          <a:p>
            <a:pPr marL="0" lvl="0" indent="0" algn="just" rtl="0">
              <a:lnSpc>
                <a:spcPct val="115000"/>
              </a:lnSpc>
              <a:buNone/>
              <a:tabLst>
                <a:tab pos="228600" algn="l"/>
              </a:tabLst>
            </a:pPr>
            <a:r>
              <a:rPr lang="en-US" sz="2800" dirty="0">
                <a:solidFill>
                  <a:schemeClr val="accent2">
                    <a:lumMod val="40000"/>
                    <a:lumOff val="60000"/>
                  </a:schemeClr>
                </a:solidFill>
                <a:ea typeface="Times New Roman"/>
                <a:cs typeface="Calibri"/>
              </a:rPr>
              <a:t>A psychiatrist asked a patient about the patient's reaction to usual life stresses. </a:t>
            </a:r>
            <a:r>
              <a:rPr lang="en-US" sz="2800" dirty="0" smtClean="0">
                <a:solidFill>
                  <a:schemeClr val="accent2">
                    <a:lumMod val="40000"/>
                    <a:lumOff val="60000"/>
                  </a:schemeClr>
                </a:solidFill>
                <a:ea typeface="Times New Roman"/>
                <a:cs typeface="Calibri"/>
              </a:rPr>
              <a:t>What was the </a:t>
            </a:r>
            <a:r>
              <a:rPr lang="en-US" sz="2800" dirty="0">
                <a:solidFill>
                  <a:schemeClr val="accent2">
                    <a:lumMod val="40000"/>
                    <a:lumOff val="60000"/>
                  </a:schemeClr>
                </a:solidFill>
                <a:ea typeface="Times New Roman"/>
                <a:cs typeface="Calibri"/>
              </a:rPr>
              <a:t>psychiatrist </a:t>
            </a:r>
            <a:r>
              <a:rPr lang="en-US" sz="2800" dirty="0" smtClean="0">
                <a:solidFill>
                  <a:schemeClr val="accent2">
                    <a:lumMod val="40000"/>
                    <a:lumOff val="60000"/>
                  </a:schemeClr>
                </a:solidFill>
                <a:ea typeface="Times New Roman"/>
                <a:cs typeface="Calibri"/>
              </a:rPr>
              <a:t> assessing?</a:t>
            </a:r>
          </a:p>
          <a:p>
            <a:pPr lvl="1" algn="just" rtl="0">
              <a:lnSpc>
                <a:spcPct val="115000"/>
              </a:lnSpc>
              <a:buFont typeface="+mj-lt"/>
              <a:buAutoNum type="alphaLcPeriod"/>
              <a:tabLst>
                <a:tab pos="540385" algn="l"/>
              </a:tabLst>
            </a:pPr>
            <a:r>
              <a:rPr lang="en-US" dirty="0" smtClean="0">
                <a:solidFill>
                  <a:schemeClr val="bg1"/>
                </a:solidFill>
                <a:ea typeface="Calibri"/>
                <a:cs typeface="Calibri"/>
              </a:rPr>
              <a:t>Thinking </a:t>
            </a:r>
            <a:r>
              <a:rPr lang="en-US" dirty="0">
                <a:solidFill>
                  <a:schemeClr val="bg1"/>
                </a:solidFill>
                <a:ea typeface="Calibri"/>
                <a:cs typeface="Calibri"/>
              </a:rPr>
              <a:t>process.</a:t>
            </a:r>
            <a:endParaRPr lang="en-US" sz="2400" dirty="0">
              <a:solidFill>
                <a:schemeClr val="bg1"/>
              </a:solidFill>
              <a:ea typeface="Calibri"/>
              <a:cs typeface="Arial"/>
            </a:endParaRPr>
          </a:p>
          <a:p>
            <a:pPr lvl="1" algn="just" rtl="0">
              <a:lnSpc>
                <a:spcPct val="115000"/>
              </a:lnSpc>
              <a:buFont typeface="+mj-lt"/>
              <a:buAutoNum type="alphaLcPeriod"/>
              <a:tabLst>
                <a:tab pos="540385" algn="l"/>
              </a:tabLst>
            </a:pPr>
            <a:r>
              <a:rPr lang="en-US" dirty="0">
                <a:solidFill>
                  <a:schemeClr val="bg1"/>
                </a:solidFill>
                <a:ea typeface="Calibri"/>
                <a:cs typeface="Calibri"/>
              </a:rPr>
              <a:t>Personality traits.</a:t>
            </a:r>
            <a:endParaRPr lang="en-US" sz="2400" dirty="0">
              <a:solidFill>
                <a:schemeClr val="bg1"/>
              </a:solidFill>
              <a:ea typeface="Calibri"/>
              <a:cs typeface="Arial"/>
            </a:endParaRPr>
          </a:p>
          <a:p>
            <a:pPr lvl="1" algn="just" rtl="0">
              <a:lnSpc>
                <a:spcPct val="115000"/>
              </a:lnSpc>
              <a:buFont typeface="+mj-lt"/>
              <a:buAutoNum type="alphaLcPeriod"/>
              <a:tabLst>
                <a:tab pos="540385" algn="l"/>
              </a:tabLst>
            </a:pPr>
            <a:r>
              <a:rPr lang="en-US" dirty="0">
                <a:solidFill>
                  <a:schemeClr val="bg1"/>
                </a:solidFill>
                <a:ea typeface="Calibri"/>
                <a:cs typeface="Calibri"/>
              </a:rPr>
              <a:t>Judgment.</a:t>
            </a:r>
            <a:endParaRPr lang="en-US" sz="2400" dirty="0">
              <a:solidFill>
                <a:schemeClr val="bg1"/>
              </a:solidFill>
              <a:ea typeface="Calibri"/>
              <a:cs typeface="Arial"/>
            </a:endParaRPr>
          </a:p>
          <a:p>
            <a:pPr lvl="1" algn="just" rtl="0">
              <a:lnSpc>
                <a:spcPct val="115000"/>
              </a:lnSpc>
              <a:buFont typeface="+mj-lt"/>
              <a:buAutoNum type="alphaLcPeriod"/>
              <a:tabLst>
                <a:tab pos="540385" algn="l"/>
              </a:tabLst>
            </a:pPr>
            <a:r>
              <a:rPr lang="en-US" dirty="0">
                <a:solidFill>
                  <a:schemeClr val="bg1"/>
                </a:solidFill>
                <a:ea typeface="Calibri"/>
                <a:cs typeface="Calibri"/>
              </a:rPr>
              <a:t>Personal history.</a:t>
            </a:r>
            <a:endParaRPr lang="en-US" sz="2400" dirty="0">
              <a:solidFill>
                <a:schemeClr val="bg1"/>
              </a:solidFill>
              <a:ea typeface="Calibri"/>
              <a:cs typeface="Arial"/>
            </a:endParaRPr>
          </a:p>
          <a:p>
            <a:pPr marL="179705" indent="0" algn="just" rtl="0">
              <a:lnSpc>
                <a:spcPct val="115000"/>
              </a:lnSpc>
              <a:spcAft>
                <a:spcPts val="1000"/>
              </a:spcAft>
              <a:buNone/>
              <a:tabLst>
                <a:tab pos="540385" algn="l"/>
                <a:tab pos="2171700" algn="l"/>
              </a:tabLst>
            </a:pPr>
            <a:r>
              <a:rPr lang="en-US" dirty="0">
                <a:solidFill>
                  <a:schemeClr val="bg1"/>
                </a:solidFill>
                <a:ea typeface="Calibri"/>
                <a:cs typeface="Calibri"/>
              </a:rPr>
              <a:t> </a:t>
            </a:r>
            <a:endParaRPr lang="en-US" sz="2800" dirty="0">
              <a:solidFill>
                <a:schemeClr val="bg1"/>
              </a:solidFill>
              <a:ea typeface="Calibri"/>
              <a:cs typeface="Arial"/>
            </a:endParaRPr>
          </a:p>
          <a:p>
            <a:pPr marL="0" indent="0" algn="l" rtl="0">
              <a:buNone/>
            </a:pPr>
            <a:endParaRPr lang="ar-SA" dirty="0">
              <a:solidFill>
                <a:schemeClr val="bg1"/>
              </a:solidFill>
            </a:endParaRPr>
          </a:p>
        </p:txBody>
      </p:sp>
      <p:sp>
        <p:nvSpPr>
          <p:cNvPr id="5" name="نجمة ذات 8 نقاط 4"/>
          <p:cNvSpPr/>
          <p:nvPr/>
        </p:nvSpPr>
        <p:spPr>
          <a:xfrm>
            <a:off x="493890" y="5733256"/>
            <a:ext cx="3744416" cy="91440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1F497D">
                    <a:lumMod val="75000"/>
                  </a:srgbClr>
                </a:solidFill>
              </a:rPr>
              <a:t>Answer  &gt;&gt;&gt;  B</a:t>
            </a:r>
            <a:endParaRPr lang="ar-SA" b="1" dirty="0">
              <a:solidFill>
                <a:srgbClr val="1F497D">
                  <a:lumMod val="75000"/>
                </a:srgbClr>
              </a:solidFill>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20</a:t>
            </a:fld>
            <a:endParaRPr lang="ar-SA">
              <a:solidFill>
                <a:prstClr val="black">
                  <a:tint val="75000"/>
                </a:prstClr>
              </a:solidFill>
            </a:endParaRPr>
          </a:p>
        </p:txBody>
      </p:sp>
    </p:spTree>
    <p:extLst>
      <p:ext uri="{BB962C8B-B14F-4D97-AF65-F5344CB8AC3E}">
        <p14:creationId xmlns:p14="http://schemas.microsoft.com/office/powerpoint/2010/main" val="63238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circle(in)">
                                      <p:cBhvr>
                                        <p:cTn id="4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562074"/>
          </a:xfrm>
          <a:solidFill>
            <a:schemeClr val="tx2">
              <a:lumMod val="75000"/>
            </a:schemeClr>
          </a:solidFill>
        </p:spPr>
        <p:txBody>
          <a:bodyPr>
            <a:noAutofit/>
          </a:bodyPr>
          <a:lstStyle/>
          <a:p>
            <a:r>
              <a:rPr lang="en-US" sz="3200" dirty="0" smtClean="0">
                <a:solidFill>
                  <a:schemeClr val="bg1"/>
                </a:solidFill>
              </a:rPr>
              <a:t>How to assess obsessions</a:t>
            </a:r>
            <a:endParaRPr lang="ar-SA" sz="3200" dirty="0">
              <a:solidFill>
                <a:schemeClr val="bg1"/>
              </a:solidFill>
            </a:endParaRPr>
          </a:p>
        </p:txBody>
      </p:sp>
      <p:sp>
        <p:nvSpPr>
          <p:cNvPr id="3" name="عنصر نائب للمحتوى 2"/>
          <p:cNvSpPr>
            <a:spLocks noGrp="1"/>
          </p:cNvSpPr>
          <p:nvPr>
            <p:ph idx="1"/>
          </p:nvPr>
        </p:nvSpPr>
        <p:spPr>
          <a:xfrm>
            <a:off x="179512" y="908720"/>
            <a:ext cx="8784976" cy="5544616"/>
          </a:xfrm>
          <a:solidFill>
            <a:schemeClr val="tx2">
              <a:lumMod val="75000"/>
            </a:schemeClr>
          </a:solidFill>
        </p:spPr>
        <p:txBody>
          <a:bodyPr lIns="252000" tIns="216000"/>
          <a:lstStyle/>
          <a:p>
            <a:pPr marL="0" indent="0" algn="l" rtl="0">
              <a:buNone/>
            </a:pPr>
            <a:r>
              <a:rPr lang="en-US" dirty="0" smtClean="0">
                <a:solidFill>
                  <a:schemeClr val="bg1"/>
                </a:solidFill>
              </a:rPr>
              <a:t> </a:t>
            </a:r>
          </a:p>
          <a:p>
            <a:pPr marL="0" indent="0" algn="l" rtl="0">
              <a:buNone/>
            </a:pPr>
            <a:r>
              <a:rPr lang="en-US" dirty="0" smtClean="0">
                <a:solidFill>
                  <a:schemeClr val="bg1"/>
                </a:solidFill>
              </a:rPr>
              <a:t>1-See the demonstration model in the video clip below.</a:t>
            </a:r>
          </a:p>
          <a:p>
            <a:pPr marL="0" indent="0" algn="l" rtl="0">
              <a:lnSpc>
                <a:spcPct val="150000"/>
              </a:lnSpc>
              <a:buNone/>
            </a:pPr>
            <a:r>
              <a:rPr lang="en-US" dirty="0" smtClean="0">
                <a:solidFill>
                  <a:schemeClr val="bg1"/>
                </a:solidFill>
              </a:rPr>
              <a:t>2- See and play the role of the psychiatrist in the practice part in the video clip below.</a:t>
            </a:r>
          </a:p>
          <a:p>
            <a:pPr marL="0" indent="0" algn="l" rtl="0">
              <a:lnSpc>
                <a:spcPct val="150000"/>
              </a:lnSpc>
              <a:buNone/>
            </a:pPr>
            <a:r>
              <a:rPr lang="en-US" dirty="0" smtClean="0">
                <a:solidFill>
                  <a:schemeClr val="bg1"/>
                </a:solidFill>
              </a:rPr>
              <a:t>3- Practice with a colleague. </a:t>
            </a:r>
          </a:p>
          <a:p>
            <a:pPr marL="0" indent="0" algn="ctr" rtl="0">
              <a:lnSpc>
                <a:spcPct val="150000"/>
              </a:lnSpc>
              <a:buNone/>
            </a:pPr>
            <a:r>
              <a:rPr lang="en-US" dirty="0">
                <a:solidFill>
                  <a:schemeClr val="bg1"/>
                </a:solidFill>
              </a:rPr>
              <a:t> </a:t>
            </a:r>
            <a:r>
              <a:rPr lang="en-US" b="1" dirty="0" smtClean="0">
                <a:solidFill>
                  <a:srgbClr val="FFFFCC"/>
                </a:solidFill>
                <a:effectLst>
                  <a:outerShdw blurRad="38100" dist="38100" dir="2700000" algn="tl">
                    <a:srgbClr val="000000">
                      <a:alpha val="43137"/>
                    </a:srgbClr>
                  </a:outerShdw>
                </a:effectLst>
                <a:latin typeface="Agency FB" pitchFamily="34" charset="0"/>
              </a:rPr>
              <a:t>Proper  practice makes perfect</a:t>
            </a:r>
            <a:endParaRPr lang="ar-SA" b="1" dirty="0">
              <a:solidFill>
                <a:srgbClr val="FFFFCC"/>
              </a:solidFill>
              <a:effectLst>
                <a:outerShdw blurRad="38100" dist="38100" dir="2700000" algn="tl">
                  <a:srgbClr val="000000">
                    <a:alpha val="43137"/>
                  </a:srgbClr>
                </a:outerShdw>
              </a:effectLst>
              <a:latin typeface="Agency FB" pitchFamily="34" charset="0"/>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21</a:t>
            </a:fld>
            <a:endParaRPr lang="ar-SA">
              <a:solidFill>
                <a:prstClr val="black">
                  <a:tint val="75000"/>
                </a:prstClr>
              </a:solidFill>
            </a:endParaRPr>
          </a:p>
        </p:txBody>
      </p:sp>
    </p:spTree>
    <p:extLst>
      <p:ext uri="{BB962C8B-B14F-4D97-AF65-F5344CB8AC3E}">
        <p14:creationId xmlns:p14="http://schemas.microsoft.com/office/powerpoint/2010/main" val="30713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88640"/>
            <a:ext cx="8640960" cy="634082"/>
          </a:xfrm>
          <a:solidFill>
            <a:schemeClr val="tx2">
              <a:lumMod val="75000"/>
            </a:schemeClr>
          </a:solidFill>
        </p:spPr>
        <p:txBody>
          <a:bodyPr>
            <a:normAutofit/>
          </a:bodyPr>
          <a:lstStyle/>
          <a:p>
            <a:pPr rtl="0"/>
            <a:r>
              <a:rPr lang="en-US" sz="3200" dirty="0" smtClean="0">
                <a:solidFill>
                  <a:schemeClr val="bg1"/>
                </a:solidFill>
              </a:rPr>
              <a:t>Self-assessment</a:t>
            </a:r>
            <a:endParaRPr lang="ar-SA" sz="3200" dirty="0">
              <a:solidFill>
                <a:schemeClr val="bg1"/>
              </a:solidFill>
            </a:endParaRPr>
          </a:p>
        </p:txBody>
      </p:sp>
      <p:sp>
        <p:nvSpPr>
          <p:cNvPr id="3" name="عنصر نائب للمحتوى 2"/>
          <p:cNvSpPr>
            <a:spLocks noGrp="1"/>
          </p:cNvSpPr>
          <p:nvPr>
            <p:ph idx="1"/>
          </p:nvPr>
        </p:nvSpPr>
        <p:spPr>
          <a:xfrm>
            <a:off x="251520" y="908720"/>
            <a:ext cx="8640960" cy="5217443"/>
          </a:xfrm>
          <a:solidFill>
            <a:schemeClr val="tx2">
              <a:lumMod val="75000"/>
            </a:schemeClr>
          </a:solidFill>
        </p:spPr>
        <p:txBody>
          <a:bodyPr lIns="216000">
            <a:normAutofit/>
          </a:bodyPr>
          <a:lstStyle/>
          <a:p>
            <a:pPr marL="0" lvl="0" indent="0" algn="l" rtl="0">
              <a:lnSpc>
                <a:spcPct val="115000"/>
              </a:lnSpc>
              <a:buNone/>
              <a:tabLst>
                <a:tab pos="90170" algn="l"/>
              </a:tabLst>
            </a:pPr>
            <a:r>
              <a:rPr lang="en-US" sz="2600" dirty="0" smtClean="0">
                <a:solidFill>
                  <a:schemeClr val="accent2">
                    <a:lumMod val="40000"/>
                    <a:lumOff val="60000"/>
                  </a:schemeClr>
                </a:solidFill>
                <a:ea typeface="Calibri"/>
                <a:cs typeface="Arial"/>
              </a:rPr>
              <a:t>H. M. is a </a:t>
            </a:r>
            <a:r>
              <a:rPr lang="en-US" sz="2600" dirty="0">
                <a:solidFill>
                  <a:schemeClr val="accent2">
                    <a:lumMod val="40000"/>
                    <a:lumOff val="60000"/>
                  </a:schemeClr>
                </a:solidFill>
                <a:ea typeface="Calibri"/>
                <a:cs typeface="Arial"/>
              </a:rPr>
              <a:t>23-year-old newly married woman has </a:t>
            </a:r>
            <a:r>
              <a:rPr lang="en-US" sz="2600" dirty="0" smtClean="0">
                <a:solidFill>
                  <a:schemeClr val="accent2">
                    <a:lumMod val="40000"/>
                    <a:lumOff val="60000"/>
                  </a:schemeClr>
                </a:solidFill>
                <a:ea typeface="Calibri"/>
                <a:cs typeface="Arial"/>
              </a:rPr>
              <a:t>recurrent </a:t>
            </a:r>
            <a:r>
              <a:rPr lang="en-US" sz="2600" dirty="0">
                <a:solidFill>
                  <a:schemeClr val="accent2">
                    <a:lumMod val="40000"/>
                    <a:lumOff val="60000"/>
                  </a:schemeClr>
                </a:solidFill>
                <a:ea typeface="Calibri"/>
                <a:cs typeface="Arial"/>
              </a:rPr>
              <a:t>persistent images in her mind about harming her husband </a:t>
            </a:r>
            <a:r>
              <a:rPr lang="en-US" sz="2600" dirty="0" smtClean="0">
                <a:solidFill>
                  <a:schemeClr val="accent2">
                    <a:lumMod val="40000"/>
                    <a:lumOff val="60000"/>
                  </a:schemeClr>
                </a:solidFill>
                <a:ea typeface="Calibri"/>
                <a:cs typeface="Arial"/>
              </a:rPr>
              <a:t>with </a:t>
            </a:r>
            <a:r>
              <a:rPr lang="en-US" sz="2600" dirty="0">
                <a:solidFill>
                  <a:schemeClr val="accent2">
                    <a:lumMod val="40000"/>
                    <a:lumOff val="60000"/>
                  </a:schemeClr>
                </a:solidFill>
                <a:ea typeface="Calibri"/>
                <a:cs typeface="Arial"/>
              </a:rPr>
              <a:t>a knife. She knows that these images are senseless, </a:t>
            </a:r>
            <a:r>
              <a:rPr lang="en-US" sz="2600" dirty="0" smtClean="0">
                <a:solidFill>
                  <a:schemeClr val="accent2">
                    <a:lumMod val="40000"/>
                    <a:lumOff val="60000"/>
                  </a:schemeClr>
                </a:solidFill>
                <a:ea typeface="Calibri"/>
                <a:cs typeface="Arial"/>
              </a:rPr>
              <a:t>silly, </a:t>
            </a:r>
            <a:r>
              <a:rPr lang="en-US" sz="2600" dirty="0">
                <a:solidFill>
                  <a:schemeClr val="accent2">
                    <a:lumMod val="40000"/>
                    <a:lumOff val="60000"/>
                  </a:schemeClr>
                </a:solidFill>
                <a:ea typeface="Calibri"/>
                <a:cs typeface="Arial"/>
              </a:rPr>
              <a:t>and should be resisted, but she cannot make them go away. </a:t>
            </a:r>
            <a:r>
              <a:rPr lang="en-US" sz="2600" dirty="0" smtClean="0">
                <a:solidFill>
                  <a:schemeClr val="accent2">
                    <a:lumMod val="40000"/>
                    <a:lumOff val="60000"/>
                  </a:schemeClr>
                </a:solidFill>
                <a:ea typeface="Calibri"/>
                <a:cs typeface="Arial"/>
              </a:rPr>
              <a:t>What is this psychopathology?</a:t>
            </a:r>
            <a:endParaRPr lang="en-US" sz="2600" dirty="0">
              <a:solidFill>
                <a:schemeClr val="accent2">
                  <a:lumMod val="40000"/>
                  <a:lumOff val="60000"/>
                </a:schemeClr>
              </a:solidFill>
              <a:ea typeface="Calibri"/>
              <a:cs typeface="Arial"/>
            </a:endParaRPr>
          </a:p>
          <a:p>
            <a:pPr lvl="1" algn="l" rtl="0">
              <a:lnSpc>
                <a:spcPct val="110000"/>
              </a:lnSpc>
              <a:buFont typeface="+mj-lt"/>
              <a:buAutoNum type="alphaLcPeriod"/>
              <a:tabLst>
                <a:tab pos="90170" algn="l"/>
                <a:tab pos="630555" algn="l"/>
              </a:tabLst>
            </a:pPr>
            <a:r>
              <a:rPr lang="en-US" sz="2400" dirty="0">
                <a:solidFill>
                  <a:schemeClr val="bg1"/>
                </a:solidFill>
                <a:ea typeface="Calibri"/>
                <a:cs typeface="Arial"/>
              </a:rPr>
              <a:t>Compulsions.</a:t>
            </a:r>
          </a:p>
          <a:p>
            <a:pPr lvl="1" algn="l" rtl="0">
              <a:lnSpc>
                <a:spcPct val="110000"/>
              </a:lnSpc>
              <a:buFont typeface="+mj-lt"/>
              <a:buAutoNum type="alphaLcPeriod"/>
              <a:tabLst>
                <a:tab pos="90170" algn="l"/>
                <a:tab pos="630555" algn="l"/>
              </a:tabLst>
            </a:pPr>
            <a:r>
              <a:rPr lang="en-US" sz="2400" dirty="0">
                <a:solidFill>
                  <a:schemeClr val="bg1"/>
                </a:solidFill>
                <a:ea typeface="Calibri"/>
                <a:cs typeface="Arial"/>
              </a:rPr>
              <a:t>Hallucinations.</a:t>
            </a:r>
          </a:p>
          <a:p>
            <a:pPr lvl="1" algn="l" rtl="0">
              <a:lnSpc>
                <a:spcPct val="110000"/>
              </a:lnSpc>
              <a:buFont typeface="+mj-lt"/>
              <a:buAutoNum type="alphaLcPeriod"/>
              <a:tabLst>
                <a:tab pos="90170" algn="l"/>
                <a:tab pos="630555" algn="l"/>
              </a:tabLst>
            </a:pPr>
            <a:r>
              <a:rPr lang="en-US" sz="2400" dirty="0">
                <a:solidFill>
                  <a:schemeClr val="bg1"/>
                </a:solidFill>
                <a:ea typeface="Calibri"/>
                <a:cs typeface="Arial"/>
              </a:rPr>
              <a:t>Obsessions.</a:t>
            </a:r>
          </a:p>
          <a:p>
            <a:pPr lvl="1" algn="l" rtl="0">
              <a:lnSpc>
                <a:spcPct val="110000"/>
              </a:lnSpc>
              <a:buFont typeface="+mj-lt"/>
              <a:buAutoNum type="alphaLcPeriod"/>
              <a:tabLst>
                <a:tab pos="90170" algn="l"/>
                <a:tab pos="630555" algn="l"/>
              </a:tabLst>
            </a:pPr>
            <a:r>
              <a:rPr lang="en-US" sz="2400" dirty="0">
                <a:solidFill>
                  <a:schemeClr val="bg1"/>
                </a:solidFill>
                <a:ea typeface="Calibri"/>
                <a:cs typeface="Arial"/>
              </a:rPr>
              <a:t>Delusions.</a:t>
            </a:r>
          </a:p>
          <a:p>
            <a:pPr marL="0" indent="0" algn="l" rtl="0">
              <a:buNone/>
            </a:pPr>
            <a:endParaRPr lang="ar-SA" dirty="0">
              <a:solidFill>
                <a:schemeClr val="bg1"/>
              </a:solidFill>
            </a:endParaRPr>
          </a:p>
        </p:txBody>
      </p:sp>
      <p:sp>
        <p:nvSpPr>
          <p:cNvPr id="4" name="نجمة ذات 8 نقاط 3"/>
          <p:cNvSpPr/>
          <p:nvPr/>
        </p:nvSpPr>
        <p:spPr>
          <a:xfrm>
            <a:off x="493890" y="5733256"/>
            <a:ext cx="3744416" cy="91440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1F497D">
                    <a:lumMod val="75000"/>
                  </a:srgbClr>
                </a:solidFill>
              </a:rPr>
              <a:t>Answer  &gt;&gt;&gt;  C</a:t>
            </a:r>
            <a:endParaRPr lang="ar-SA" b="1" dirty="0">
              <a:solidFill>
                <a:srgbClr val="1F497D">
                  <a:lumMod val="75000"/>
                </a:srgbClr>
              </a:solidFill>
            </a:endParaRPr>
          </a:p>
        </p:txBody>
      </p:sp>
      <p:sp>
        <p:nvSpPr>
          <p:cNvPr id="5" name="عنصر نائب للتاريخ 4"/>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22</a:t>
            </a:fld>
            <a:endParaRPr lang="ar-SA">
              <a:solidFill>
                <a:prstClr val="black">
                  <a:tint val="75000"/>
                </a:prstClr>
              </a:solidFill>
            </a:endParaRPr>
          </a:p>
        </p:txBody>
      </p:sp>
    </p:spTree>
    <p:extLst>
      <p:ext uri="{BB962C8B-B14F-4D97-AF65-F5344CB8AC3E}">
        <p14:creationId xmlns:p14="http://schemas.microsoft.com/office/powerpoint/2010/main" val="72123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circle(in)">
                                      <p:cBhvr>
                                        <p:cTn id="4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a:graphicFrameLocks/>
          </p:cNvGraphicFramePr>
          <p:nvPr>
            <p:extLst>
              <p:ext uri="{D42A27DB-BD31-4B8C-83A1-F6EECF244321}">
                <p14:modId xmlns:p14="http://schemas.microsoft.com/office/powerpoint/2010/main" val="3946844530"/>
              </p:ext>
            </p:extLst>
          </p:nvPr>
        </p:nvGraphicFramePr>
        <p:xfrm>
          <a:off x="107504" y="188640"/>
          <a:ext cx="87849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3</a:t>
            </a:fld>
            <a:endParaRPr lang="ar-SA">
              <a:solidFill>
                <a:prstClr val="black">
                  <a:tint val="75000"/>
                </a:prstClr>
              </a:solidFill>
            </a:endParaRPr>
          </a:p>
        </p:txBody>
      </p:sp>
    </p:spTree>
    <p:extLst>
      <p:ext uri="{BB962C8B-B14F-4D97-AF65-F5344CB8AC3E}">
        <p14:creationId xmlns:p14="http://schemas.microsoft.com/office/powerpoint/2010/main" val="112248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562074"/>
          </a:xfrm>
          <a:solidFill>
            <a:schemeClr val="tx2">
              <a:lumMod val="75000"/>
            </a:schemeClr>
          </a:solidFill>
        </p:spPr>
        <p:txBody>
          <a:bodyPr>
            <a:normAutofit fontScale="90000"/>
          </a:bodyPr>
          <a:lstStyle/>
          <a:p>
            <a:r>
              <a:rPr lang="en-US" dirty="0">
                <a:solidFill>
                  <a:schemeClr val="bg1">
                    <a:lumMod val="95000"/>
                  </a:schemeClr>
                </a:solidFill>
              </a:rPr>
              <a:t>Before Psychiatry </a:t>
            </a:r>
            <a:r>
              <a:rPr lang="en-US" dirty="0" smtClean="0">
                <a:solidFill>
                  <a:schemeClr val="bg1">
                    <a:lumMod val="95000"/>
                  </a:schemeClr>
                </a:solidFill>
              </a:rPr>
              <a:t>Clerkship</a:t>
            </a:r>
            <a:endParaRPr lang="ar-SA" dirty="0">
              <a:solidFill>
                <a:schemeClr val="bg1">
                  <a:lumMod val="95000"/>
                </a:schemeClr>
              </a:solidFill>
            </a:endParaRPr>
          </a:p>
        </p:txBody>
      </p:sp>
      <p:grpSp>
        <p:nvGrpSpPr>
          <p:cNvPr id="4" name="مجموعة 3"/>
          <p:cNvGrpSpPr/>
          <p:nvPr/>
        </p:nvGrpSpPr>
        <p:grpSpPr>
          <a:xfrm>
            <a:off x="898984" y="1675634"/>
            <a:ext cx="3168960" cy="414175"/>
            <a:chOff x="1355047" y="1136836"/>
            <a:chExt cx="2043221" cy="414175"/>
          </a:xfrm>
        </p:grpSpPr>
        <p:sp>
          <p:nvSpPr>
            <p:cNvPr id="14" name="مستطيل مستدير الزوايا 13"/>
            <p:cNvSpPr/>
            <p:nvPr/>
          </p:nvSpPr>
          <p:spPr>
            <a:xfrm>
              <a:off x="1355047" y="1136836"/>
              <a:ext cx="2043221" cy="414175"/>
            </a:xfrm>
            <a:prstGeom prst="roundRect">
              <a:avLst>
                <a:gd name="adj" fmla="val 1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hueOff val="0"/>
                <a:satOff val="0"/>
                <a:lumOff val="0"/>
                <a:alphaOff val="0"/>
              </a:schemeClr>
            </a:fontRef>
          </p:style>
        </p:sp>
        <p:sp>
          <p:nvSpPr>
            <p:cNvPr id="15" name="مستطيل 14"/>
            <p:cNvSpPr/>
            <p:nvPr/>
          </p:nvSpPr>
          <p:spPr>
            <a:xfrm>
              <a:off x="1367178" y="1148967"/>
              <a:ext cx="2018959" cy="3899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ctr" defTabSz="533400" rtl="0">
                <a:lnSpc>
                  <a:spcPct val="90000"/>
                </a:lnSpc>
                <a:spcBef>
                  <a:spcPct val="0"/>
                </a:spcBef>
                <a:spcAft>
                  <a:spcPct val="35000"/>
                </a:spcAft>
              </a:pPr>
              <a:r>
                <a:rPr lang="en-US" sz="2400" dirty="0">
                  <a:solidFill>
                    <a:sysClr val="windowText" lastClr="000000">
                      <a:lumMod val="95000"/>
                      <a:lumOff val="5000"/>
                    </a:sysClr>
                  </a:solidFill>
                </a:rPr>
                <a:t>  </a:t>
              </a:r>
              <a:r>
                <a:rPr lang="en-US" sz="2400" dirty="0" err="1" smtClean="0">
                  <a:solidFill>
                    <a:sysClr val="windowText" lastClr="000000">
                      <a:lumMod val="95000"/>
                      <a:lumOff val="5000"/>
                    </a:sysClr>
                  </a:solidFill>
                </a:rPr>
                <a:t>Neuroanatomy</a:t>
              </a:r>
              <a:endParaRPr lang="ar-SA" sz="2400" dirty="0">
                <a:solidFill>
                  <a:sysClr val="windowText" lastClr="000000">
                    <a:lumMod val="95000"/>
                    <a:lumOff val="5000"/>
                  </a:sysClr>
                </a:solidFill>
              </a:endParaRPr>
            </a:p>
          </p:txBody>
        </p:sp>
      </p:grpSp>
      <p:grpSp>
        <p:nvGrpSpPr>
          <p:cNvPr id="5" name="مجموعة 4"/>
          <p:cNvGrpSpPr/>
          <p:nvPr/>
        </p:nvGrpSpPr>
        <p:grpSpPr>
          <a:xfrm>
            <a:off x="869184" y="2875220"/>
            <a:ext cx="3179946" cy="449423"/>
            <a:chOff x="1344061" y="1914281"/>
            <a:chExt cx="2074462" cy="449423"/>
          </a:xfrm>
        </p:grpSpPr>
        <p:sp>
          <p:nvSpPr>
            <p:cNvPr id="12" name="مستطيل مستدير الزوايا 11"/>
            <p:cNvSpPr/>
            <p:nvPr/>
          </p:nvSpPr>
          <p:spPr>
            <a:xfrm>
              <a:off x="1344061" y="1914281"/>
              <a:ext cx="2074462" cy="449423"/>
            </a:xfrm>
            <a:prstGeom prst="roundRect">
              <a:avLst>
                <a:gd name="adj" fmla="val 1000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13" name="مستطيل 12"/>
            <p:cNvSpPr/>
            <p:nvPr/>
          </p:nvSpPr>
          <p:spPr>
            <a:xfrm>
              <a:off x="1357224" y="1927444"/>
              <a:ext cx="2048136" cy="423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ctr" defTabSz="533400" rtl="0">
                <a:lnSpc>
                  <a:spcPct val="90000"/>
                </a:lnSpc>
                <a:spcBef>
                  <a:spcPct val="0"/>
                </a:spcBef>
                <a:spcAft>
                  <a:spcPct val="35000"/>
                </a:spcAft>
              </a:pPr>
              <a:r>
                <a:rPr lang="en-US" sz="2400" dirty="0" smtClean="0">
                  <a:solidFill>
                    <a:sysClr val="windowText" lastClr="000000">
                      <a:lumMod val="95000"/>
                      <a:lumOff val="5000"/>
                    </a:sysClr>
                  </a:solidFill>
                </a:rPr>
                <a:t>Neurophysiology</a:t>
              </a:r>
              <a:endParaRPr lang="en-US" sz="2400" dirty="0">
                <a:solidFill>
                  <a:sysClr val="windowText" lastClr="000000">
                    <a:lumMod val="95000"/>
                    <a:lumOff val="5000"/>
                  </a:sysClr>
                </a:solidFill>
              </a:endParaRPr>
            </a:p>
          </p:txBody>
        </p:sp>
      </p:grpSp>
      <p:grpSp>
        <p:nvGrpSpPr>
          <p:cNvPr id="6" name="مجموعة 5"/>
          <p:cNvGrpSpPr/>
          <p:nvPr/>
        </p:nvGrpSpPr>
        <p:grpSpPr>
          <a:xfrm>
            <a:off x="899592" y="4005064"/>
            <a:ext cx="3147917" cy="442870"/>
            <a:chOff x="1355655" y="2765400"/>
            <a:chExt cx="2075679" cy="442870"/>
          </a:xfrm>
        </p:grpSpPr>
        <p:sp>
          <p:nvSpPr>
            <p:cNvPr id="10" name="مستطيل مستدير الزوايا 9"/>
            <p:cNvSpPr/>
            <p:nvPr/>
          </p:nvSpPr>
          <p:spPr>
            <a:xfrm>
              <a:off x="1355655" y="2765400"/>
              <a:ext cx="2075679" cy="442870"/>
            </a:xfrm>
            <a:prstGeom prst="roundRect">
              <a:avLst>
                <a:gd name="adj" fmla="val 1000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hueOff val="0"/>
                <a:satOff val="0"/>
                <a:lumOff val="0"/>
                <a:alphaOff val="0"/>
              </a:schemeClr>
            </a:fontRef>
          </p:style>
        </p:sp>
        <p:sp>
          <p:nvSpPr>
            <p:cNvPr id="11" name="مستطيل 10"/>
            <p:cNvSpPr/>
            <p:nvPr/>
          </p:nvSpPr>
          <p:spPr>
            <a:xfrm>
              <a:off x="1368626" y="2778371"/>
              <a:ext cx="2049737" cy="4169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ctr" defTabSz="533400" rtl="0">
                <a:lnSpc>
                  <a:spcPct val="90000"/>
                </a:lnSpc>
                <a:spcBef>
                  <a:spcPct val="0"/>
                </a:spcBef>
                <a:spcAft>
                  <a:spcPct val="35000"/>
                </a:spcAft>
              </a:pPr>
              <a:r>
                <a:rPr lang="en-US" sz="2400" dirty="0" smtClean="0">
                  <a:solidFill>
                    <a:sysClr val="windowText" lastClr="000000">
                      <a:lumMod val="95000"/>
                      <a:lumOff val="5000"/>
                    </a:sysClr>
                  </a:solidFill>
                </a:rPr>
                <a:t>Neurotransmitters</a:t>
              </a:r>
              <a:endParaRPr lang="ar-SA" sz="2400" dirty="0">
                <a:solidFill>
                  <a:sysClr val="windowText" lastClr="000000">
                    <a:lumMod val="95000"/>
                    <a:lumOff val="5000"/>
                  </a:sysClr>
                </a:solidFill>
              </a:endParaRPr>
            </a:p>
          </p:txBody>
        </p:sp>
      </p:grpSp>
      <p:grpSp>
        <p:nvGrpSpPr>
          <p:cNvPr id="7" name="مجموعة 6"/>
          <p:cNvGrpSpPr/>
          <p:nvPr/>
        </p:nvGrpSpPr>
        <p:grpSpPr>
          <a:xfrm>
            <a:off x="877012" y="5445224"/>
            <a:ext cx="3190932" cy="463022"/>
            <a:chOff x="1333075" y="3737676"/>
            <a:chExt cx="2117620" cy="463022"/>
          </a:xfrm>
        </p:grpSpPr>
        <p:sp>
          <p:nvSpPr>
            <p:cNvPr id="8" name="مستطيل مستدير الزوايا 7"/>
            <p:cNvSpPr/>
            <p:nvPr/>
          </p:nvSpPr>
          <p:spPr>
            <a:xfrm>
              <a:off x="1333075" y="3737676"/>
              <a:ext cx="2117620" cy="463022"/>
            </a:xfrm>
            <a:prstGeom prst="roundRect">
              <a:avLst>
                <a:gd name="adj" fmla="val 1000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9" name="مستطيل 8"/>
            <p:cNvSpPr/>
            <p:nvPr/>
          </p:nvSpPr>
          <p:spPr>
            <a:xfrm>
              <a:off x="1346636" y="3751237"/>
              <a:ext cx="2090498" cy="435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ctr" defTabSz="533400" rtl="0">
                <a:lnSpc>
                  <a:spcPct val="90000"/>
                </a:lnSpc>
                <a:spcBef>
                  <a:spcPct val="0"/>
                </a:spcBef>
                <a:spcAft>
                  <a:spcPct val="35000"/>
                </a:spcAft>
              </a:pPr>
              <a:r>
                <a:rPr lang="en-US" sz="2400">
                  <a:solidFill>
                    <a:sysClr val="windowText" lastClr="000000">
                      <a:lumMod val="95000"/>
                      <a:lumOff val="5000"/>
                    </a:sysClr>
                  </a:solidFill>
                </a:rPr>
                <a:t>Clinical Psychology</a:t>
              </a:r>
              <a:endParaRPr lang="ar-SA" sz="2400">
                <a:solidFill>
                  <a:sysClr val="windowText" lastClr="000000">
                    <a:lumMod val="95000"/>
                    <a:lumOff val="5000"/>
                  </a:sysClr>
                </a:solidFill>
              </a:endParaRP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84784"/>
            <a:ext cx="4248472" cy="2950179"/>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
          <p:cNvSpPr>
            <a:spLocks noChangeArrowheads="1"/>
          </p:cNvSpPr>
          <p:nvPr/>
        </p:nvSpPr>
        <p:spPr bwMode="auto">
          <a:xfrm>
            <a:off x="4355976" y="5445224"/>
            <a:ext cx="4248472" cy="463022"/>
          </a:xfrm>
          <a:prstGeom prst="wedgeRoundRectCallout">
            <a:avLst>
              <a:gd name="adj1" fmla="val -37944"/>
              <a:gd name="adj2" fmla="val 44986"/>
              <a:gd name="adj3" fmla="val 16667"/>
            </a:avLst>
          </a:prstGeom>
          <a:solidFill>
            <a:srgbClr val="FFFFCC"/>
          </a:solidFill>
          <a:ln w="38100">
            <a:solidFill>
              <a:srgbClr val="F2F2F2"/>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algn="ctr" rtl="0" fontAlgn="base">
              <a:spcBef>
                <a:spcPct val="0"/>
              </a:spcBef>
              <a:spcAft>
                <a:spcPts val="1000"/>
              </a:spcAft>
            </a:pPr>
            <a:r>
              <a:rPr lang="en-US" sz="2400" smtClean="0">
                <a:solidFill>
                  <a:srgbClr val="000000"/>
                </a:solidFill>
                <a:ea typeface="Arial" pitchFamily="34" charset="0"/>
                <a:cs typeface="Arial" pitchFamily="34" charset="0"/>
              </a:rPr>
              <a:t>See Basic Psychiatry chapter 1. </a:t>
            </a:r>
            <a:endParaRPr lang="ar-SA" sz="2400" smtClean="0">
              <a:solidFill>
                <a:prstClr val="black"/>
              </a:solidFill>
              <a:latin typeface="Arial" pitchFamily="34" charset="0"/>
            </a:endParaRPr>
          </a:p>
        </p:txBody>
      </p:sp>
      <p:sp>
        <p:nvSpPr>
          <p:cNvPr id="19" name="AutoShape 4"/>
          <p:cNvSpPr>
            <a:spLocks noChangeArrowheads="1"/>
          </p:cNvSpPr>
          <p:nvPr/>
        </p:nvSpPr>
        <p:spPr bwMode="auto">
          <a:xfrm>
            <a:off x="4355976" y="4581128"/>
            <a:ext cx="4248472" cy="552847"/>
          </a:xfrm>
          <a:prstGeom prst="wedgeRoundRectCallout">
            <a:avLst>
              <a:gd name="adj1" fmla="val -49038"/>
              <a:gd name="adj2" fmla="val -18325"/>
              <a:gd name="adj3" fmla="val 16667"/>
            </a:avLst>
          </a:prstGeom>
          <a:solidFill>
            <a:schemeClr val="accent6">
              <a:lumMod val="20000"/>
              <a:lumOff val="80000"/>
            </a:schemeClr>
          </a:solidFill>
          <a:ln w="38100">
            <a:solidFill>
              <a:srgbClr val="F2F2F2"/>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algn="ctr" rtl="0" fontAlgn="base">
              <a:spcBef>
                <a:spcPct val="0"/>
              </a:spcBef>
              <a:spcAft>
                <a:spcPts val="1000"/>
              </a:spcAft>
            </a:pPr>
            <a:r>
              <a:rPr lang="en-US" sz="2000" dirty="0" smtClean="0">
                <a:solidFill>
                  <a:srgbClr val="000000"/>
                </a:solidFill>
                <a:ea typeface="Arial" pitchFamily="34" charset="0"/>
                <a:cs typeface="Arial" pitchFamily="34" charset="0"/>
              </a:rPr>
              <a:t>It is advisable to review these basics. </a:t>
            </a:r>
            <a:endParaRPr lang="ar-SA" sz="2000" dirty="0" smtClean="0">
              <a:solidFill>
                <a:prstClr val="black"/>
              </a:solidFill>
              <a:latin typeface="Arial" pitchFamily="34" charset="0"/>
            </a:endParaRPr>
          </a:p>
        </p:txBody>
      </p:sp>
      <p:sp>
        <p:nvSpPr>
          <p:cNvPr id="20" name="قوس متوسط أيمن 19"/>
          <p:cNvSpPr/>
          <p:nvPr/>
        </p:nvSpPr>
        <p:spPr>
          <a:xfrm>
            <a:off x="4027837" y="1687766"/>
            <a:ext cx="257275" cy="4220480"/>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prstClr val="black"/>
              </a:solidFill>
            </a:endParaRPr>
          </a:p>
        </p:txBody>
      </p:sp>
      <p:sp>
        <p:nvSpPr>
          <p:cNvPr id="3" name="عنصر نائب للتاريخ 2"/>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16" name="عنصر نائب للتذييل 15"/>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17" name="عنصر نائب لرقم الشريحة 16"/>
          <p:cNvSpPr>
            <a:spLocks noGrp="1"/>
          </p:cNvSpPr>
          <p:nvPr>
            <p:ph type="sldNum" sz="quarter" idx="12"/>
          </p:nvPr>
        </p:nvSpPr>
        <p:spPr/>
        <p:txBody>
          <a:bodyPr/>
          <a:lstStyle/>
          <a:p>
            <a:fld id="{0B34F065-1154-456A-91E3-76DE8E75E17B}" type="slidenum">
              <a:rPr lang="ar-SA" smtClean="0">
                <a:solidFill>
                  <a:prstClr val="black">
                    <a:tint val="75000"/>
                  </a:prstClr>
                </a:solidFill>
              </a:rPr>
              <a:pPr/>
              <a:t>4</a:t>
            </a:fld>
            <a:endParaRPr lang="ar-SA">
              <a:solidFill>
                <a:prstClr val="black">
                  <a:tint val="75000"/>
                </a:prstClr>
              </a:solidFill>
            </a:endParaRPr>
          </a:p>
        </p:txBody>
      </p:sp>
    </p:spTree>
    <p:extLst>
      <p:ext uri="{BB962C8B-B14F-4D97-AF65-F5344CB8AC3E}">
        <p14:creationId xmlns:p14="http://schemas.microsoft.com/office/powerpoint/2010/main" val="1004132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640960" cy="562074"/>
          </a:xfrm>
          <a:solidFill>
            <a:schemeClr val="tx2">
              <a:lumMod val="75000"/>
            </a:schemeClr>
          </a:solidFill>
        </p:spPr>
        <p:txBody>
          <a:bodyPr>
            <a:normAutofit fontScale="90000"/>
          </a:bodyPr>
          <a:lstStyle/>
          <a:p>
            <a:r>
              <a:rPr lang="en-US" dirty="0" smtClean="0">
                <a:solidFill>
                  <a:schemeClr val="bg1"/>
                </a:solidFill>
              </a:rPr>
              <a:t>Self-assessment</a:t>
            </a:r>
            <a:endParaRPr lang="ar-SA" dirty="0">
              <a:solidFill>
                <a:schemeClr val="bg1"/>
              </a:solidFill>
            </a:endParaRPr>
          </a:p>
        </p:txBody>
      </p:sp>
      <p:sp>
        <p:nvSpPr>
          <p:cNvPr id="3" name="عنصر نائب للمحتوى 2"/>
          <p:cNvSpPr>
            <a:spLocks noGrp="1"/>
          </p:cNvSpPr>
          <p:nvPr>
            <p:ph idx="1"/>
          </p:nvPr>
        </p:nvSpPr>
        <p:spPr>
          <a:xfrm>
            <a:off x="251520" y="980728"/>
            <a:ext cx="8640960" cy="5544616"/>
          </a:xfrm>
          <a:solidFill>
            <a:schemeClr val="tx2">
              <a:lumMod val="75000"/>
            </a:schemeClr>
          </a:solidFill>
        </p:spPr>
        <p:txBody>
          <a:bodyPr>
            <a:normAutofit/>
          </a:bodyPr>
          <a:lstStyle/>
          <a:p>
            <a:pPr marL="0" indent="0" algn="l" rtl="0">
              <a:buNone/>
            </a:pPr>
            <a:r>
              <a:rPr lang="en-US" dirty="0" smtClean="0">
                <a:solidFill>
                  <a:schemeClr val="bg1"/>
                </a:solidFill>
              </a:rPr>
              <a:t> </a:t>
            </a:r>
            <a:r>
              <a:rPr lang="en-US" dirty="0" smtClean="0">
                <a:solidFill>
                  <a:srgbClr val="FFFFCC"/>
                </a:solidFill>
              </a:rPr>
              <a:t>Mention the 3 objectives of this course.</a:t>
            </a:r>
          </a:p>
          <a:p>
            <a:pPr marL="0" indent="0" algn="l" rtl="0">
              <a:lnSpc>
                <a:spcPct val="150000"/>
              </a:lnSpc>
              <a:buNone/>
            </a:pPr>
            <a:r>
              <a:rPr lang="en-US" dirty="0">
                <a:solidFill>
                  <a:schemeClr val="bg1"/>
                </a:solidFill>
              </a:rPr>
              <a:t> </a:t>
            </a:r>
            <a:r>
              <a:rPr lang="en-US" dirty="0">
                <a:solidFill>
                  <a:srgbClr val="FFFFCC"/>
                </a:solidFill>
              </a:rPr>
              <a:t>1- </a:t>
            </a:r>
            <a:r>
              <a:rPr lang="en-US" dirty="0" smtClean="0">
                <a:solidFill>
                  <a:srgbClr val="FFFFCC"/>
                </a:solidFill>
              </a:rPr>
              <a:t>Knowledge </a:t>
            </a:r>
            <a:r>
              <a:rPr lang="en-US" sz="2400" dirty="0" smtClean="0">
                <a:solidFill>
                  <a:schemeClr val="bg1"/>
                </a:solidFill>
              </a:rPr>
              <a:t>(psychiatric </a:t>
            </a:r>
            <a:r>
              <a:rPr lang="en-US" sz="2400" dirty="0">
                <a:solidFill>
                  <a:schemeClr val="bg1"/>
                </a:solidFill>
              </a:rPr>
              <a:t>d</a:t>
            </a:r>
            <a:r>
              <a:rPr lang="en-US" sz="2400" dirty="0" smtClean="0">
                <a:solidFill>
                  <a:schemeClr val="bg1"/>
                </a:solidFill>
              </a:rPr>
              <a:t>isorders: classification, features, etiology, epidemiology, course, treatment, &amp; prognosis).</a:t>
            </a:r>
          </a:p>
          <a:p>
            <a:pPr marL="0" indent="0" algn="l" rtl="0">
              <a:lnSpc>
                <a:spcPct val="150000"/>
              </a:lnSpc>
              <a:buNone/>
            </a:pPr>
            <a:r>
              <a:rPr lang="en-US" sz="2400" dirty="0">
                <a:solidFill>
                  <a:schemeClr val="bg1"/>
                </a:solidFill>
              </a:rPr>
              <a:t> </a:t>
            </a:r>
            <a:r>
              <a:rPr lang="en-US" dirty="0">
                <a:solidFill>
                  <a:srgbClr val="FFFFCC"/>
                </a:solidFill>
              </a:rPr>
              <a:t>2- </a:t>
            </a:r>
            <a:r>
              <a:rPr lang="en-US" dirty="0" smtClean="0">
                <a:solidFill>
                  <a:srgbClr val="FFFFCC"/>
                </a:solidFill>
              </a:rPr>
              <a:t>Attitude </a:t>
            </a:r>
            <a:r>
              <a:rPr lang="en-US" sz="2400" dirty="0" smtClean="0">
                <a:solidFill>
                  <a:schemeClr val="bg1"/>
                </a:solidFill>
              </a:rPr>
              <a:t>(to </a:t>
            </a:r>
            <a:r>
              <a:rPr lang="en-US" sz="2400" dirty="0">
                <a:solidFill>
                  <a:schemeClr val="bg1"/>
                </a:solidFill>
              </a:rPr>
              <a:t>adopt a positive </a:t>
            </a:r>
            <a:r>
              <a:rPr lang="en-US" sz="2400" dirty="0" smtClean="0">
                <a:solidFill>
                  <a:schemeClr val="bg1"/>
                </a:solidFill>
              </a:rPr>
              <a:t>attitude toward psychiatry as a specialty, patients, psychotropic treatment, …).</a:t>
            </a:r>
          </a:p>
          <a:p>
            <a:pPr marL="0" indent="0" algn="l" rtl="0">
              <a:lnSpc>
                <a:spcPct val="150000"/>
              </a:lnSpc>
              <a:buNone/>
            </a:pPr>
            <a:r>
              <a:rPr lang="en-US" sz="2400" dirty="0">
                <a:solidFill>
                  <a:srgbClr val="FFFFCC"/>
                </a:solidFill>
              </a:rPr>
              <a:t> </a:t>
            </a:r>
            <a:r>
              <a:rPr lang="en-US" dirty="0">
                <a:solidFill>
                  <a:srgbClr val="FFFFCC"/>
                </a:solidFill>
              </a:rPr>
              <a:t>3- </a:t>
            </a:r>
            <a:r>
              <a:rPr lang="en-US" dirty="0" smtClean="0">
                <a:solidFill>
                  <a:srgbClr val="FFFFCC"/>
                </a:solidFill>
              </a:rPr>
              <a:t>Skills </a:t>
            </a:r>
            <a:r>
              <a:rPr lang="en-US" sz="2400" dirty="0" smtClean="0">
                <a:solidFill>
                  <a:schemeClr val="bg1"/>
                </a:solidFill>
              </a:rPr>
              <a:t>(psychiatric history, MSE, interview skills, eliciting signs </a:t>
            </a:r>
            <a:r>
              <a:rPr lang="en-US" sz="2400" dirty="0">
                <a:solidFill>
                  <a:schemeClr val="bg1"/>
                </a:solidFill>
              </a:rPr>
              <a:t>&amp; </a:t>
            </a:r>
            <a:r>
              <a:rPr lang="en-US" sz="2400" dirty="0" smtClean="0">
                <a:solidFill>
                  <a:schemeClr val="bg1"/>
                </a:solidFill>
              </a:rPr>
              <a:t>symptoms).</a:t>
            </a:r>
            <a:endParaRPr lang="en-US" sz="2400" dirty="0">
              <a:solidFill>
                <a:schemeClr val="bg1"/>
              </a:solidFill>
            </a:endParaRPr>
          </a:p>
          <a:p>
            <a:pPr marL="0" indent="0" algn="l" rtl="0">
              <a:buNone/>
            </a:pPr>
            <a:endParaRPr lang="en-US" sz="2400" dirty="0">
              <a:solidFill>
                <a:schemeClr val="bg1"/>
              </a:solidFill>
            </a:endParaRPr>
          </a:p>
          <a:p>
            <a:pPr marL="0" indent="0" algn="l" rtl="0">
              <a:buNone/>
            </a:pPr>
            <a:endParaRPr lang="en-US" sz="2400" dirty="0">
              <a:solidFill>
                <a:schemeClr val="bg1"/>
              </a:solidFill>
            </a:endParaRPr>
          </a:p>
          <a:p>
            <a:pPr marL="0" indent="0" algn="l" rtl="0">
              <a:buNone/>
            </a:pPr>
            <a:endParaRPr lang="ar-SA" dirty="0">
              <a:solidFill>
                <a:schemeClr val="bg1"/>
              </a:solidFill>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5</a:t>
            </a:fld>
            <a:endParaRPr lang="ar-SA">
              <a:solidFill>
                <a:prstClr val="black">
                  <a:tint val="75000"/>
                </a:prstClr>
              </a:solidFill>
            </a:endParaRPr>
          </a:p>
        </p:txBody>
      </p:sp>
    </p:spTree>
    <p:extLst>
      <p:ext uri="{BB962C8B-B14F-4D97-AF65-F5344CB8AC3E}">
        <p14:creationId xmlns:p14="http://schemas.microsoft.com/office/powerpoint/2010/main" val="112496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0" y="0"/>
            <a:ext cx="4932040" cy="6858000"/>
          </a:xfrm>
          <a:solidFill>
            <a:schemeClr val="bg2">
              <a:lumMod val="90000"/>
            </a:schemeClr>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tIns="360000"/>
          <a:lstStyle/>
          <a:p>
            <a:pPr marL="0" indent="0" algn="ctr" rtl="0">
              <a:buNone/>
            </a:pPr>
            <a:endParaRPr lang="en-US" b="1" dirty="0" smtClean="0">
              <a:solidFill>
                <a:schemeClr val="accent1">
                  <a:lumMod val="75000"/>
                </a:schemeClr>
              </a:solidFill>
              <a:latin typeface="Arial" pitchFamily="34" charset="0"/>
              <a:cs typeface="Arial" pitchFamily="34" charset="0"/>
            </a:endParaRPr>
          </a:p>
          <a:p>
            <a:pPr marL="0" indent="0" algn="ctr" rtl="0">
              <a:buNone/>
            </a:pPr>
            <a:endParaRPr lang="en-US" b="1" dirty="0" smtClean="0">
              <a:solidFill>
                <a:schemeClr val="accent1">
                  <a:lumMod val="75000"/>
                </a:schemeClr>
              </a:solidFill>
              <a:latin typeface="Arial" pitchFamily="34" charset="0"/>
              <a:cs typeface="Arial" pitchFamily="34" charset="0"/>
            </a:endParaRPr>
          </a:p>
          <a:p>
            <a:pPr marL="0" indent="0" algn="ctr" rtl="0">
              <a:buNone/>
            </a:pPr>
            <a:r>
              <a:rPr lang="en-US" sz="4400" b="1" dirty="0" smtClean="0">
                <a:solidFill>
                  <a:schemeClr val="tx2">
                    <a:lumMod val="75000"/>
                  </a:schemeClr>
                </a:solidFill>
                <a:latin typeface="Arial" pitchFamily="34" charset="0"/>
                <a:cs typeface="Arial" pitchFamily="34" charset="0"/>
              </a:rPr>
              <a:t>Diagnosis </a:t>
            </a:r>
          </a:p>
          <a:p>
            <a:pPr marL="0" indent="0" algn="ctr" rtl="0">
              <a:buNone/>
            </a:pPr>
            <a:r>
              <a:rPr lang="en-US" sz="4400" dirty="0" smtClean="0">
                <a:solidFill>
                  <a:schemeClr val="tx2">
                    <a:lumMod val="75000"/>
                  </a:schemeClr>
                </a:solidFill>
                <a:latin typeface="Arial" pitchFamily="34" charset="0"/>
                <a:cs typeface="Arial" pitchFamily="34" charset="0"/>
              </a:rPr>
              <a:t> &amp;</a:t>
            </a:r>
            <a:r>
              <a:rPr lang="en-US" sz="4400" b="1" dirty="0" smtClean="0">
                <a:solidFill>
                  <a:schemeClr val="tx2">
                    <a:lumMod val="75000"/>
                  </a:schemeClr>
                </a:solidFill>
                <a:latin typeface="Arial" pitchFamily="34" charset="0"/>
                <a:cs typeface="Arial" pitchFamily="34" charset="0"/>
              </a:rPr>
              <a:t>  Classification</a:t>
            </a:r>
          </a:p>
          <a:p>
            <a:pPr marL="0" indent="0" algn="ctr" rtl="0">
              <a:buNone/>
            </a:pPr>
            <a:r>
              <a:rPr lang="en-US" sz="4400" b="1" dirty="0">
                <a:solidFill>
                  <a:schemeClr val="tx2">
                    <a:lumMod val="75000"/>
                  </a:schemeClr>
                </a:solidFill>
                <a:latin typeface="Arial" pitchFamily="34" charset="0"/>
                <a:cs typeface="Arial" pitchFamily="34" charset="0"/>
              </a:rPr>
              <a:t> </a:t>
            </a:r>
            <a:r>
              <a:rPr lang="en-US" sz="4400" b="1" dirty="0" smtClean="0">
                <a:solidFill>
                  <a:schemeClr val="tx2">
                    <a:lumMod val="75000"/>
                  </a:schemeClr>
                </a:solidFill>
                <a:latin typeface="Arial" pitchFamily="34" charset="0"/>
                <a:cs typeface="Arial" pitchFamily="34" charset="0"/>
              </a:rPr>
              <a:t>   in </a:t>
            </a:r>
            <a:r>
              <a:rPr lang="en-US" sz="4400" b="1" dirty="0">
                <a:solidFill>
                  <a:schemeClr val="tx2">
                    <a:lumMod val="75000"/>
                  </a:schemeClr>
                </a:solidFill>
                <a:latin typeface="Arial" pitchFamily="34" charset="0"/>
                <a:cs typeface="Arial" pitchFamily="34" charset="0"/>
              </a:rPr>
              <a:t>Psychiatry</a:t>
            </a:r>
            <a:endParaRPr lang="en-US" sz="4400" b="1" dirty="0" smtClean="0">
              <a:solidFill>
                <a:schemeClr val="tx2">
                  <a:lumMod val="75000"/>
                </a:scheme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6</a:t>
            </a:fld>
            <a:endParaRPr lang="ar-SA">
              <a:solidFill>
                <a:prstClr val="black">
                  <a:tint val="75000"/>
                </a:prstClr>
              </a:solidFill>
            </a:endParaRPr>
          </a:p>
        </p:txBody>
      </p:sp>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Tree>
    <p:extLst>
      <p:ext uri="{BB962C8B-B14F-4D97-AF65-F5344CB8AC3E}">
        <p14:creationId xmlns:p14="http://schemas.microsoft.com/office/powerpoint/2010/main" val="3622103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784976" cy="576064"/>
          </a:xfrm>
          <a:solidFill>
            <a:schemeClr val="tx2">
              <a:lumMod val="75000"/>
            </a:schemeClr>
          </a:solidFill>
        </p:spPr>
        <p:txBody>
          <a:bodyPr>
            <a:noAutofit/>
          </a:bodyPr>
          <a:lstStyle/>
          <a:p>
            <a:pPr rtl="0"/>
            <a:r>
              <a:rPr lang="en-US" sz="3200" dirty="0" smtClean="0">
                <a:solidFill>
                  <a:schemeClr val="bg1"/>
                </a:solidFill>
              </a:rPr>
              <a:t>Self-assessment</a:t>
            </a:r>
            <a:endParaRPr lang="ar-SA" sz="3200" dirty="0">
              <a:solidFill>
                <a:schemeClr val="bg1"/>
              </a:solidFill>
            </a:endParaRPr>
          </a:p>
        </p:txBody>
      </p:sp>
      <p:sp>
        <p:nvSpPr>
          <p:cNvPr id="3" name="عنصر نائب للمحتوى 2"/>
          <p:cNvSpPr>
            <a:spLocks noGrp="1"/>
          </p:cNvSpPr>
          <p:nvPr>
            <p:ph idx="1"/>
          </p:nvPr>
        </p:nvSpPr>
        <p:spPr>
          <a:xfrm>
            <a:off x="179512" y="836712"/>
            <a:ext cx="8712968" cy="5760640"/>
          </a:xfrm>
          <a:solidFill>
            <a:schemeClr val="tx2">
              <a:lumMod val="75000"/>
            </a:schemeClr>
          </a:solidFill>
          <a:ln>
            <a:noFill/>
          </a:ln>
        </p:spPr>
        <p:txBody>
          <a:bodyPr lIns="180000" tIns="216000" rIns="144000" bIns="72000">
            <a:normAutofit fontScale="32500" lnSpcReduction="20000"/>
          </a:bodyPr>
          <a:lstStyle/>
          <a:p>
            <a:pPr marL="0" indent="0" algn="l" rtl="0">
              <a:lnSpc>
                <a:spcPct val="115000"/>
              </a:lnSpc>
              <a:spcAft>
                <a:spcPts val="0"/>
              </a:spcAft>
              <a:buNone/>
            </a:pPr>
            <a:r>
              <a:rPr lang="en-US" sz="8600" dirty="0" smtClean="0">
                <a:solidFill>
                  <a:schemeClr val="bg1"/>
                </a:solidFill>
                <a:ea typeface="Calibri"/>
                <a:cs typeface="Times New Roman"/>
              </a:rPr>
              <a:t>1- J. A. is a 48-year-old </a:t>
            </a:r>
            <a:r>
              <a:rPr lang="en-US" sz="8600" dirty="0">
                <a:solidFill>
                  <a:schemeClr val="bg1"/>
                </a:solidFill>
                <a:ea typeface="Calibri"/>
                <a:cs typeface="Times New Roman"/>
              </a:rPr>
              <a:t>woman brought by her husband to </a:t>
            </a:r>
            <a:r>
              <a:rPr lang="en-US" sz="8600" dirty="0" smtClean="0">
                <a:solidFill>
                  <a:schemeClr val="bg1"/>
                </a:solidFill>
                <a:ea typeface="Calibri"/>
                <a:cs typeface="Times New Roman"/>
              </a:rPr>
              <a:t>the emergency department </a:t>
            </a:r>
            <a:r>
              <a:rPr lang="en-US" sz="8600" dirty="0">
                <a:solidFill>
                  <a:schemeClr val="bg1"/>
                </a:solidFill>
                <a:ea typeface="Calibri"/>
                <a:cs typeface="Times New Roman"/>
              </a:rPr>
              <a:t>with </a:t>
            </a:r>
            <a:r>
              <a:rPr lang="en-US" sz="8600" dirty="0" smtClean="0">
                <a:solidFill>
                  <a:schemeClr val="bg1"/>
                </a:solidFill>
                <a:ea typeface="Calibri"/>
                <a:cs typeface="Times New Roman"/>
              </a:rPr>
              <a:t>4-day-history </a:t>
            </a:r>
            <a:r>
              <a:rPr lang="en-US" sz="8600" dirty="0">
                <a:solidFill>
                  <a:schemeClr val="bg1"/>
                </a:solidFill>
                <a:ea typeface="Calibri"/>
                <a:cs typeface="Times New Roman"/>
              </a:rPr>
              <a:t>of insomnia, agitation, and  headache. Her husband insisted on having  brain CT </a:t>
            </a:r>
            <a:r>
              <a:rPr lang="en-US" sz="8600" dirty="0" smtClean="0">
                <a:solidFill>
                  <a:schemeClr val="bg1"/>
                </a:solidFill>
                <a:ea typeface="Calibri"/>
                <a:cs typeface="Times New Roman"/>
              </a:rPr>
              <a:t>scan done </a:t>
            </a:r>
            <a:r>
              <a:rPr lang="en-US" sz="8600" dirty="0">
                <a:solidFill>
                  <a:schemeClr val="bg1"/>
                </a:solidFill>
                <a:ea typeface="Calibri"/>
                <a:cs typeface="Times New Roman"/>
              </a:rPr>
              <a:t>for her.</a:t>
            </a:r>
            <a:endParaRPr lang="en-US" sz="8600" dirty="0">
              <a:solidFill>
                <a:schemeClr val="bg1"/>
              </a:solidFill>
              <a:ea typeface="Calibri"/>
              <a:cs typeface="Arial"/>
            </a:endParaRPr>
          </a:p>
          <a:p>
            <a:pPr marL="0" indent="0" algn="just" rtl="0">
              <a:lnSpc>
                <a:spcPct val="150000"/>
              </a:lnSpc>
              <a:spcAft>
                <a:spcPts val="0"/>
              </a:spcAft>
              <a:buNone/>
            </a:pPr>
            <a:r>
              <a:rPr lang="en-US" sz="8000" dirty="0" smtClean="0">
                <a:solidFill>
                  <a:schemeClr val="accent2">
                    <a:lumMod val="40000"/>
                    <a:lumOff val="60000"/>
                  </a:schemeClr>
                </a:solidFill>
                <a:ea typeface="Calibri"/>
                <a:cs typeface="Arial"/>
              </a:rPr>
              <a:t>Would </a:t>
            </a:r>
            <a:r>
              <a:rPr lang="en-US" sz="8000" dirty="0">
                <a:solidFill>
                  <a:schemeClr val="accent2">
                    <a:lumMod val="40000"/>
                    <a:lumOff val="60000"/>
                  </a:schemeClr>
                </a:solidFill>
                <a:ea typeface="Calibri"/>
                <a:cs typeface="Arial"/>
              </a:rPr>
              <a:t>you request brain CT scan for her or not? explain why.</a:t>
            </a:r>
          </a:p>
          <a:p>
            <a:pPr marL="0" indent="0" algn="l" rtl="0">
              <a:lnSpc>
                <a:spcPct val="115000"/>
              </a:lnSpc>
              <a:spcAft>
                <a:spcPts val="0"/>
              </a:spcAft>
              <a:buNone/>
            </a:pPr>
            <a:endParaRPr lang="en-US" sz="8000" dirty="0" smtClean="0">
              <a:solidFill>
                <a:srgbClr val="FFFFCC"/>
              </a:solidFill>
              <a:ea typeface="Calibri"/>
              <a:cs typeface="Arial"/>
            </a:endParaRPr>
          </a:p>
          <a:p>
            <a:pPr marL="0" indent="0" algn="l" rtl="0">
              <a:lnSpc>
                <a:spcPct val="115000"/>
              </a:lnSpc>
              <a:spcAft>
                <a:spcPts val="0"/>
              </a:spcAft>
              <a:buNone/>
            </a:pPr>
            <a:r>
              <a:rPr lang="en-US" sz="8000" dirty="0" smtClean="0">
                <a:solidFill>
                  <a:srgbClr val="FFFFCC"/>
                </a:solidFill>
                <a:ea typeface="Calibri"/>
                <a:cs typeface="Arial"/>
              </a:rPr>
              <a:t>No</a:t>
            </a:r>
            <a:r>
              <a:rPr lang="en-US" sz="8000" dirty="0">
                <a:solidFill>
                  <a:srgbClr val="FFFFCC"/>
                </a:solidFill>
                <a:ea typeface="Calibri"/>
                <a:cs typeface="Arial"/>
              </a:rPr>
              <a:t>, </a:t>
            </a:r>
            <a:r>
              <a:rPr lang="en-US" sz="8000" dirty="0">
                <a:solidFill>
                  <a:schemeClr val="bg1"/>
                </a:solidFill>
                <a:ea typeface="Calibri"/>
                <a:cs typeface="Arial"/>
              </a:rPr>
              <a:t>because nothing so far justify ordering CT </a:t>
            </a:r>
            <a:r>
              <a:rPr lang="en-US" sz="8000" dirty="0" smtClean="0">
                <a:solidFill>
                  <a:schemeClr val="bg1"/>
                </a:solidFill>
                <a:ea typeface="Calibri"/>
                <a:cs typeface="Arial"/>
              </a:rPr>
              <a:t>scan; </a:t>
            </a:r>
          </a:p>
          <a:p>
            <a:pPr marL="0" indent="0" algn="l" rtl="0">
              <a:lnSpc>
                <a:spcPct val="115000"/>
              </a:lnSpc>
              <a:spcAft>
                <a:spcPts val="0"/>
              </a:spcAft>
              <a:buNone/>
            </a:pPr>
            <a:r>
              <a:rPr lang="en-US" sz="8000" u="sng" dirty="0" smtClean="0">
                <a:solidFill>
                  <a:schemeClr val="bg1"/>
                </a:solidFill>
                <a:ea typeface="Calibri"/>
                <a:cs typeface="Arial"/>
              </a:rPr>
              <a:t>no </a:t>
            </a:r>
            <a:r>
              <a:rPr lang="en-US" sz="8000" u="sng" dirty="0">
                <a:solidFill>
                  <a:schemeClr val="bg1"/>
                </a:solidFill>
                <a:ea typeface="Calibri"/>
                <a:cs typeface="Arial"/>
              </a:rPr>
              <a:t>clues of organic cause</a:t>
            </a:r>
            <a:r>
              <a:rPr lang="en-US" sz="8000" dirty="0">
                <a:solidFill>
                  <a:schemeClr val="bg1"/>
                </a:solidFill>
                <a:ea typeface="Calibri"/>
                <a:cs typeface="Arial"/>
              </a:rPr>
              <a:t>, her features can be explained by a non-organic mental cause (e.g. depressive disorder, anxiety disorder, …).</a:t>
            </a:r>
          </a:p>
          <a:p>
            <a:pPr marL="0" indent="0" algn="l" rtl="0">
              <a:lnSpc>
                <a:spcPct val="115000"/>
              </a:lnSpc>
              <a:spcAft>
                <a:spcPts val="0"/>
              </a:spcAft>
              <a:buNone/>
            </a:pPr>
            <a:r>
              <a:rPr lang="en-US" sz="4900" b="1" dirty="0">
                <a:solidFill>
                  <a:srgbClr val="FFFFCC"/>
                </a:solidFill>
                <a:ea typeface="Calibri"/>
                <a:cs typeface="Arial"/>
              </a:rPr>
              <a:t>  </a:t>
            </a:r>
            <a:endParaRPr lang="en-US" sz="4900" dirty="0">
              <a:solidFill>
                <a:srgbClr val="FFFFCC"/>
              </a:solidFill>
              <a:ea typeface="Calibri"/>
              <a:cs typeface="Arial"/>
            </a:endParaRPr>
          </a:p>
          <a:p>
            <a:pPr marL="0" indent="0" algn="l" rtl="0">
              <a:buNone/>
            </a:pPr>
            <a:endParaRPr lang="ar-SA" sz="4900" dirty="0">
              <a:solidFill>
                <a:srgbClr val="FFFFCC"/>
              </a:solidFill>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7</a:t>
            </a:fld>
            <a:endParaRPr lang="ar-SA">
              <a:solidFill>
                <a:prstClr val="black">
                  <a:tint val="75000"/>
                </a:prstClr>
              </a:solidFill>
            </a:endParaRPr>
          </a:p>
        </p:txBody>
      </p:sp>
    </p:spTree>
    <p:extLst>
      <p:ext uri="{BB962C8B-B14F-4D97-AF65-F5344CB8AC3E}">
        <p14:creationId xmlns:p14="http://schemas.microsoft.com/office/powerpoint/2010/main" val="3103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504056"/>
          </a:xfrm>
          <a:solidFill>
            <a:schemeClr val="tx2">
              <a:lumMod val="75000"/>
            </a:schemeClr>
          </a:solidFill>
        </p:spPr>
        <p:txBody>
          <a:bodyPr>
            <a:noAutofit/>
          </a:bodyPr>
          <a:lstStyle/>
          <a:p>
            <a:r>
              <a:rPr lang="en-US" sz="3200" dirty="0" smtClean="0">
                <a:solidFill>
                  <a:schemeClr val="bg1"/>
                </a:solidFill>
              </a:rPr>
              <a:t>Self-assessment</a:t>
            </a:r>
            <a:endParaRPr lang="ar-SA" sz="3200" dirty="0">
              <a:solidFill>
                <a:schemeClr val="bg1"/>
              </a:solidFill>
            </a:endParaRPr>
          </a:p>
        </p:txBody>
      </p:sp>
      <p:sp>
        <p:nvSpPr>
          <p:cNvPr id="3" name="عنصر نائب للمحتوى 2"/>
          <p:cNvSpPr>
            <a:spLocks noGrp="1"/>
          </p:cNvSpPr>
          <p:nvPr>
            <p:ph idx="1"/>
          </p:nvPr>
        </p:nvSpPr>
        <p:spPr>
          <a:xfrm>
            <a:off x="179512" y="764704"/>
            <a:ext cx="8784976" cy="5760640"/>
          </a:xfrm>
          <a:solidFill>
            <a:schemeClr val="tx2">
              <a:lumMod val="75000"/>
            </a:schemeClr>
          </a:solidFill>
        </p:spPr>
        <p:txBody>
          <a:bodyPr lIns="180000">
            <a:normAutofit/>
          </a:bodyPr>
          <a:lstStyle/>
          <a:p>
            <a:pPr marL="0" lvl="0" indent="0" algn="l" rtl="0">
              <a:lnSpc>
                <a:spcPct val="115000"/>
              </a:lnSpc>
              <a:buNone/>
            </a:pPr>
            <a:r>
              <a:rPr lang="en-US" sz="2800" dirty="0" smtClean="0">
                <a:solidFill>
                  <a:schemeClr val="bg1"/>
                </a:solidFill>
                <a:ea typeface="Calibri"/>
                <a:cs typeface="Arial"/>
              </a:rPr>
              <a:t> </a:t>
            </a:r>
          </a:p>
          <a:p>
            <a:pPr marL="0" lvl="0" indent="0" algn="l" rtl="0">
              <a:lnSpc>
                <a:spcPct val="115000"/>
              </a:lnSpc>
              <a:buNone/>
            </a:pPr>
            <a:r>
              <a:rPr lang="en-US" sz="2800" dirty="0" smtClean="0">
                <a:solidFill>
                  <a:schemeClr val="bg1"/>
                </a:solidFill>
                <a:ea typeface="Calibri"/>
                <a:cs typeface="Arial"/>
              </a:rPr>
              <a:t> </a:t>
            </a:r>
            <a:r>
              <a:rPr lang="en-US" sz="2800" dirty="0" smtClean="0">
                <a:solidFill>
                  <a:schemeClr val="accent2">
                    <a:lumMod val="40000"/>
                    <a:lumOff val="60000"/>
                  </a:schemeClr>
                </a:solidFill>
                <a:ea typeface="Calibri"/>
                <a:cs typeface="Arial"/>
              </a:rPr>
              <a:t>2-</a:t>
            </a:r>
            <a:r>
              <a:rPr lang="en-US" sz="2800" dirty="0" smtClean="0">
                <a:solidFill>
                  <a:schemeClr val="bg1"/>
                </a:solidFill>
                <a:ea typeface="Calibri"/>
                <a:cs typeface="Arial"/>
              </a:rPr>
              <a:t> </a:t>
            </a:r>
            <a:r>
              <a:rPr lang="en-US" sz="2800" dirty="0" smtClean="0">
                <a:solidFill>
                  <a:schemeClr val="accent2">
                    <a:lumMod val="40000"/>
                    <a:lumOff val="60000"/>
                  </a:schemeClr>
                </a:solidFill>
                <a:ea typeface="Calibri"/>
                <a:cs typeface="Arial"/>
              </a:rPr>
              <a:t>Mention the main clinical clues </a:t>
            </a:r>
            <a:r>
              <a:rPr lang="en-US" sz="2800" dirty="0">
                <a:solidFill>
                  <a:schemeClr val="accent2">
                    <a:lumMod val="40000"/>
                    <a:lumOff val="60000"/>
                  </a:schemeClr>
                </a:solidFill>
                <a:ea typeface="Calibri"/>
                <a:cs typeface="Arial"/>
              </a:rPr>
              <a:t>of organic cause.</a:t>
            </a:r>
          </a:p>
          <a:p>
            <a:pPr marL="0" lvl="0" indent="0" algn="l" rtl="0">
              <a:lnSpc>
                <a:spcPct val="170000"/>
              </a:lnSpc>
              <a:buNone/>
            </a:pPr>
            <a:r>
              <a:rPr lang="en-US" sz="2400" dirty="0">
                <a:solidFill>
                  <a:schemeClr val="bg1"/>
                </a:solidFill>
                <a:ea typeface="Calibri"/>
                <a:cs typeface="Arial"/>
              </a:rPr>
              <a:t>1- Disturbed consciousness .</a:t>
            </a:r>
          </a:p>
          <a:p>
            <a:pPr marL="0" lvl="0" indent="0" algn="l" rtl="0">
              <a:lnSpc>
                <a:spcPct val="170000"/>
              </a:lnSpc>
              <a:buNone/>
            </a:pPr>
            <a:r>
              <a:rPr lang="en-US" sz="2400" dirty="0">
                <a:solidFill>
                  <a:schemeClr val="bg1"/>
                </a:solidFill>
                <a:ea typeface="Calibri"/>
                <a:cs typeface="Arial"/>
              </a:rPr>
              <a:t>2-Disturbance in cognitive mental functions.</a:t>
            </a:r>
          </a:p>
          <a:p>
            <a:pPr marL="0" lvl="0" indent="0" algn="l" rtl="0">
              <a:lnSpc>
                <a:spcPct val="170000"/>
              </a:lnSpc>
              <a:buNone/>
            </a:pPr>
            <a:r>
              <a:rPr lang="en-US" sz="2400" dirty="0">
                <a:solidFill>
                  <a:schemeClr val="bg1"/>
                </a:solidFill>
                <a:ea typeface="Calibri"/>
                <a:cs typeface="Arial"/>
              </a:rPr>
              <a:t>3-Abnormal vital signs (e.g. fever, high BP..).</a:t>
            </a:r>
          </a:p>
          <a:p>
            <a:pPr marL="0" lvl="0" indent="0" algn="l" rtl="0">
              <a:lnSpc>
                <a:spcPct val="170000"/>
              </a:lnSpc>
              <a:buNone/>
            </a:pPr>
            <a:r>
              <a:rPr lang="en-US" sz="2400" dirty="0">
                <a:solidFill>
                  <a:schemeClr val="bg1"/>
                </a:solidFill>
                <a:ea typeface="Calibri"/>
                <a:cs typeface="Arial"/>
              </a:rPr>
              <a:t>4-Presence of physical diseases (e.g. DM. HTN.  BA.  SLE….).</a:t>
            </a:r>
          </a:p>
          <a:p>
            <a:pPr marL="0" lvl="0" indent="0" algn="l" rtl="0">
              <a:lnSpc>
                <a:spcPct val="170000"/>
              </a:lnSpc>
              <a:buNone/>
            </a:pPr>
            <a:r>
              <a:rPr lang="en-US" sz="2400" dirty="0">
                <a:solidFill>
                  <a:schemeClr val="bg1"/>
                </a:solidFill>
                <a:ea typeface="Calibri"/>
                <a:cs typeface="Arial"/>
              </a:rPr>
              <a:t>5-Presence of neurological deficit (e.g. nystagmus, hemiparesis, numbness, ….).</a:t>
            </a:r>
          </a:p>
          <a:p>
            <a:pPr marL="0" indent="0" algn="l" rtl="0">
              <a:buNone/>
            </a:pPr>
            <a:endParaRPr lang="ar-SA" dirty="0">
              <a:solidFill>
                <a:schemeClr val="bg1"/>
              </a:solidFill>
            </a:endParaRPr>
          </a:p>
        </p:txBody>
      </p:sp>
      <p:sp>
        <p:nvSpPr>
          <p:cNvPr id="4" name="عنصر نائب للتاريخ 3"/>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8</a:t>
            </a:fld>
            <a:endParaRPr lang="ar-SA">
              <a:solidFill>
                <a:prstClr val="black">
                  <a:tint val="75000"/>
                </a:prstClr>
              </a:solidFill>
            </a:endParaRPr>
          </a:p>
        </p:txBody>
      </p:sp>
    </p:spTree>
    <p:extLst>
      <p:ext uri="{BB962C8B-B14F-4D97-AF65-F5344CB8AC3E}">
        <p14:creationId xmlns:p14="http://schemas.microsoft.com/office/powerpoint/2010/main" val="10858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126121" y="0"/>
            <a:ext cx="5364088" cy="6858000"/>
          </a:xfrm>
          <a:solidFill>
            <a:schemeClr val="bg2"/>
          </a:solidFill>
        </p:spPr>
        <p:txBody>
          <a:bodyPr lIns="360000"/>
          <a:lstStyle/>
          <a:p>
            <a:pPr marL="0" indent="0" algn="l" rtl="0">
              <a:buNone/>
            </a:pPr>
            <a:endParaRPr lang="en-US" dirty="0" smtClean="0"/>
          </a:p>
          <a:p>
            <a:pPr marL="0" indent="0" algn="ctr" rtl="0">
              <a:buNone/>
            </a:pPr>
            <a:endParaRPr lang="en-US" sz="4800" b="1" dirty="0" smtClean="0">
              <a:solidFill>
                <a:srgbClr val="1F497D">
                  <a:lumMod val="75000"/>
                </a:srgbClr>
              </a:solidFill>
              <a:ea typeface="+mj-ea"/>
              <a:cs typeface="+mj-cs"/>
            </a:endParaRPr>
          </a:p>
          <a:p>
            <a:pPr marL="0" indent="0" algn="ctr" rtl="0">
              <a:buNone/>
            </a:pPr>
            <a:r>
              <a:rPr lang="en-US" sz="4800" b="1" dirty="0" smtClean="0">
                <a:solidFill>
                  <a:srgbClr val="1F497D">
                    <a:lumMod val="75000"/>
                  </a:srgbClr>
                </a:solidFill>
                <a:ea typeface="+mj-ea"/>
                <a:cs typeface="+mj-cs"/>
              </a:rPr>
              <a:t>Clinical Interview</a:t>
            </a:r>
          </a:p>
          <a:p>
            <a:pPr marL="0" indent="0" algn="ctr" rtl="0">
              <a:buNone/>
            </a:pPr>
            <a:r>
              <a:rPr lang="en-US" sz="4800" b="1" dirty="0" smtClean="0">
                <a:solidFill>
                  <a:srgbClr val="1F497D">
                    <a:lumMod val="75000"/>
                  </a:srgbClr>
                </a:solidFill>
                <a:ea typeface="+mj-ea"/>
                <a:cs typeface="+mj-cs"/>
              </a:rPr>
              <a:t>    in Psychiatry</a:t>
            </a:r>
            <a:endParaRPr lang="ar-SA" sz="4800" dirty="0"/>
          </a:p>
        </p:txBody>
      </p:sp>
      <p:sp>
        <p:nvSpPr>
          <p:cNvPr id="4" name="مستطيل 3"/>
          <p:cNvSpPr/>
          <p:nvPr/>
        </p:nvSpPr>
        <p:spPr>
          <a:xfrm>
            <a:off x="926648" y="3526091"/>
            <a:ext cx="3582290" cy="461665"/>
          </a:xfrm>
          <a:prstGeom prst="rect">
            <a:avLst/>
          </a:prstGeom>
          <a:solidFill>
            <a:schemeClr val="bg2">
              <a:lumMod val="75000"/>
            </a:schemeClr>
          </a:solidFill>
        </p:spPr>
        <p:txBody>
          <a:bodyPr wrap="square">
            <a:spAutoFit/>
          </a:bodyPr>
          <a:lstStyle/>
          <a:p>
            <a:pPr algn="ctr" rtl="0"/>
            <a:r>
              <a:rPr lang="en-US" sz="2400" b="1" dirty="0" smtClean="0">
                <a:solidFill>
                  <a:prstClr val="black">
                    <a:lumMod val="95000"/>
                    <a:lumOff val="5000"/>
                  </a:prstClr>
                </a:solidFill>
              </a:rPr>
              <a:t>2- Interview Proper</a:t>
            </a:r>
            <a:endParaRPr lang="en-US" sz="2400" b="1" dirty="0">
              <a:solidFill>
                <a:prstClr val="black">
                  <a:lumMod val="95000"/>
                  <a:lumOff val="5000"/>
                </a:prstClr>
              </a:solidFill>
            </a:endParaRPr>
          </a:p>
        </p:txBody>
      </p:sp>
      <p:sp>
        <p:nvSpPr>
          <p:cNvPr id="7" name="مستطيل 6"/>
          <p:cNvSpPr/>
          <p:nvPr/>
        </p:nvSpPr>
        <p:spPr>
          <a:xfrm>
            <a:off x="89609" y="3987756"/>
            <a:ext cx="1674079" cy="461665"/>
          </a:xfrm>
          <a:prstGeom prst="rect">
            <a:avLst/>
          </a:prstGeom>
          <a:solidFill>
            <a:schemeClr val="bg2">
              <a:lumMod val="75000"/>
            </a:schemeClr>
          </a:solidFill>
        </p:spPr>
        <p:txBody>
          <a:bodyPr wrap="square">
            <a:spAutoFit/>
          </a:bodyPr>
          <a:lstStyle/>
          <a:p>
            <a:pPr algn="l" rtl="0"/>
            <a:r>
              <a:rPr lang="en-US" sz="2400" b="1" dirty="0" smtClean="0">
                <a:solidFill>
                  <a:prstClr val="black">
                    <a:lumMod val="95000"/>
                    <a:lumOff val="5000"/>
                  </a:prstClr>
                </a:solidFill>
              </a:rPr>
              <a:t>1- Opening</a:t>
            </a:r>
            <a:endParaRPr lang="en-US" sz="2400" b="1" dirty="0">
              <a:solidFill>
                <a:prstClr val="black">
                  <a:lumMod val="95000"/>
                  <a:lumOff val="5000"/>
                </a:prstClr>
              </a:solidFill>
            </a:endParaRPr>
          </a:p>
        </p:txBody>
      </p:sp>
      <p:sp>
        <p:nvSpPr>
          <p:cNvPr id="8" name="مستطيل 7"/>
          <p:cNvSpPr/>
          <p:nvPr/>
        </p:nvSpPr>
        <p:spPr>
          <a:xfrm>
            <a:off x="3563888" y="3987755"/>
            <a:ext cx="1674079" cy="461665"/>
          </a:xfrm>
          <a:prstGeom prst="rect">
            <a:avLst/>
          </a:prstGeom>
          <a:solidFill>
            <a:schemeClr val="bg2">
              <a:lumMod val="75000"/>
            </a:schemeClr>
          </a:solidFill>
        </p:spPr>
        <p:txBody>
          <a:bodyPr wrap="square">
            <a:spAutoFit/>
          </a:bodyPr>
          <a:lstStyle/>
          <a:p>
            <a:pPr algn="l" rtl="0"/>
            <a:r>
              <a:rPr lang="en-US" sz="2400" b="1" dirty="0" smtClean="0">
                <a:solidFill>
                  <a:prstClr val="black">
                    <a:lumMod val="95000"/>
                    <a:lumOff val="5000"/>
                  </a:prstClr>
                </a:solidFill>
              </a:rPr>
              <a:t>3- Closure</a:t>
            </a:r>
            <a:endParaRPr lang="en-US" sz="2400" b="1" dirty="0">
              <a:solidFill>
                <a:prstClr val="black">
                  <a:lumMod val="95000"/>
                  <a:lumOff val="5000"/>
                </a:prstClr>
              </a:solidFill>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3000"/>
                    </a14:imgEffect>
                  </a14:imgLayer>
                </a14:imgProps>
              </a:ext>
              <a:ext uri="{28A0092B-C50C-407E-A947-70E740481C1C}">
                <a14:useLocalDpi xmlns:a14="http://schemas.microsoft.com/office/drawing/2010/main" val="0"/>
              </a:ext>
            </a:extLst>
          </a:blip>
          <a:srcRect l="16469" t="10352" r="13564" b="12227"/>
          <a:stretch/>
        </p:blipFill>
        <p:spPr bwMode="auto">
          <a:xfrm>
            <a:off x="5457371" y="1844824"/>
            <a:ext cx="3149600" cy="250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r>
              <a:rPr lang="ar-SA" smtClean="0">
                <a:solidFill>
                  <a:prstClr val="black">
                    <a:tint val="75000"/>
                  </a:prstClr>
                </a:solidFill>
              </a:rPr>
              <a:t>14/11/35</a:t>
            </a:r>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en-US" smtClean="0">
                <a:solidFill>
                  <a:prstClr val="black">
                    <a:tint val="75000"/>
                  </a:prstClr>
                </a:solidFill>
              </a:rPr>
              <a:t>Prof. Mohammed A Al-Sughayir</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9</a:t>
            </a:fld>
            <a:endParaRPr lang="ar-SA">
              <a:solidFill>
                <a:prstClr val="black">
                  <a:tint val="75000"/>
                </a:prstClr>
              </a:solidFill>
            </a:endParaRPr>
          </a:p>
        </p:txBody>
      </p:sp>
    </p:spTree>
    <p:extLst>
      <p:ext uri="{BB962C8B-B14F-4D97-AF65-F5344CB8AC3E}">
        <p14:creationId xmlns:p14="http://schemas.microsoft.com/office/powerpoint/2010/main" val="4289245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B0CDB405C8874390810C28D190C043" ma:contentTypeVersion="0" ma:contentTypeDescription="Create a new document." ma:contentTypeScope="" ma:versionID="07b8576487af08e51d6e60916890f97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2AC463-074C-4AC0-BEDE-FDF5C3B693C5}"/>
</file>

<file path=customXml/itemProps2.xml><?xml version="1.0" encoding="utf-8"?>
<ds:datastoreItem xmlns:ds="http://schemas.openxmlformats.org/officeDocument/2006/customXml" ds:itemID="{DCE187DE-1026-43AF-8866-987CC9FAFFFE}"/>
</file>

<file path=customXml/itemProps3.xml><?xml version="1.0" encoding="utf-8"?>
<ds:datastoreItem xmlns:ds="http://schemas.openxmlformats.org/officeDocument/2006/customXml" ds:itemID="{FE94D8D0-29E4-4F1D-A119-119E85A91C50}"/>
</file>

<file path=docProps/app.xml><?xml version="1.0" encoding="utf-8"?>
<Properties xmlns="http://schemas.openxmlformats.org/officeDocument/2006/extended-properties" xmlns:vt="http://schemas.openxmlformats.org/officeDocument/2006/docPropsVTypes">
  <TotalTime>2</TotalTime>
  <Words>1239</Words>
  <Application>Microsoft Office PowerPoint</Application>
  <PresentationFormat>عرض على الشاشة (3:4)‏</PresentationFormat>
  <Paragraphs>248</Paragraphs>
  <Slides>22</Slides>
  <Notes>0</Notes>
  <HiddenSlides>0</HiddenSlides>
  <MMClips>0</MMClips>
  <ScaleCrop>false</ScaleCrop>
  <HeadingPairs>
    <vt:vector size="4" baseType="variant">
      <vt:variant>
        <vt:lpstr>نسق</vt:lpstr>
      </vt:variant>
      <vt:variant>
        <vt:i4>9</vt:i4>
      </vt:variant>
      <vt:variant>
        <vt:lpstr>عناوين الشرائح</vt:lpstr>
      </vt:variant>
      <vt:variant>
        <vt:i4>22</vt:i4>
      </vt:variant>
    </vt:vector>
  </HeadingPairs>
  <TitlesOfParts>
    <vt:vector size="31" baseType="lpstr">
      <vt:lpstr>1_سمة Office</vt:lpstr>
      <vt:lpstr>2_سمة Office</vt:lpstr>
      <vt:lpstr>3_سمة Office</vt:lpstr>
      <vt:lpstr>سمة Office</vt:lpstr>
      <vt:lpstr>4_سمة Office</vt:lpstr>
      <vt:lpstr>5_سمة Office</vt:lpstr>
      <vt:lpstr>6_سمة Office</vt:lpstr>
      <vt:lpstr>7_سمة Office</vt:lpstr>
      <vt:lpstr>8_سمة Office</vt:lpstr>
      <vt:lpstr>عرض تقديمي في PowerPoint</vt:lpstr>
      <vt:lpstr>Negative vs. Positive Attitude</vt:lpstr>
      <vt:lpstr>عرض تقديمي في PowerPoint</vt:lpstr>
      <vt:lpstr>Before Psychiatry Clerkship</vt:lpstr>
      <vt:lpstr>Self-assessment</vt:lpstr>
      <vt:lpstr>عرض تقديمي في PowerPoint</vt:lpstr>
      <vt:lpstr>Self-assessment</vt:lpstr>
      <vt:lpstr>Self-assessment</vt:lpstr>
      <vt:lpstr>عرض تقديمي في PowerPoint</vt:lpstr>
      <vt:lpstr>Self-assessment</vt:lpstr>
      <vt:lpstr>Self-assessment</vt:lpstr>
      <vt:lpstr>Self-assessment</vt:lpstr>
      <vt:lpstr>عرض تقديمي في PowerPoint</vt:lpstr>
      <vt:lpstr>Self-assessment</vt:lpstr>
      <vt:lpstr>عرض تقديمي في PowerPoint</vt:lpstr>
      <vt:lpstr>Self-assessment</vt:lpstr>
      <vt:lpstr>History taking in psychiatry</vt:lpstr>
      <vt:lpstr>Self-assessment</vt:lpstr>
      <vt:lpstr>How to assess personality traits</vt:lpstr>
      <vt:lpstr>Self-assessment </vt:lpstr>
      <vt:lpstr>How to assess obsessions</vt:lpstr>
      <vt:lpstr>Self-assessment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dc:creator>
  <cp:lastModifiedBy>admin</cp:lastModifiedBy>
  <cp:revision>2</cp:revision>
  <dcterms:created xsi:type="dcterms:W3CDTF">2014-09-08T10:49:40Z</dcterms:created>
  <dcterms:modified xsi:type="dcterms:W3CDTF">2014-09-08T11:04:03Z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0x01010051B0CDB405C8874390810C28D190C043</vt:lpwstr>
  </property>
</Properties>
</file>