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av" ContentType="audio/wav"/>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1" r:id="rId1"/>
  </p:sldMasterIdLst>
  <p:notesMasterIdLst>
    <p:notesMasterId r:id="rId145"/>
  </p:notesMasterIdLst>
  <p:sldIdLst>
    <p:sldId id="258" r:id="rId2"/>
    <p:sldId id="257" r:id="rId3"/>
    <p:sldId id="259" r:id="rId4"/>
    <p:sldId id="261" r:id="rId5"/>
    <p:sldId id="262" r:id="rId6"/>
    <p:sldId id="264" r:id="rId7"/>
    <p:sldId id="265" r:id="rId8"/>
    <p:sldId id="266" r:id="rId9"/>
    <p:sldId id="267" r:id="rId10"/>
    <p:sldId id="274" r:id="rId11"/>
    <p:sldId id="276" r:id="rId12"/>
    <p:sldId id="278" r:id="rId13"/>
    <p:sldId id="279" r:id="rId14"/>
    <p:sldId id="281" r:id="rId15"/>
    <p:sldId id="282" r:id="rId16"/>
    <p:sldId id="283" r:id="rId17"/>
    <p:sldId id="284" r:id="rId18"/>
    <p:sldId id="285" r:id="rId19"/>
    <p:sldId id="287" r:id="rId20"/>
    <p:sldId id="292" r:id="rId21"/>
    <p:sldId id="294" r:id="rId22"/>
    <p:sldId id="295" r:id="rId23"/>
    <p:sldId id="297" r:id="rId24"/>
    <p:sldId id="298" r:id="rId25"/>
    <p:sldId id="299" r:id="rId26"/>
    <p:sldId id="300" r:id="rId27"/>
    <p:sldId id="301" r:id="rId28"/>
    <p:sldId id="302" r:id="rId29"/>
    <p:sldId id="303" r:id="rId30"/>
    <p:sldId id="305" r:id="rId31"/>
    <p:sldId id="306" r:id="rId32"/>
    <p:sldId id="307" r:id="rId33"/>
    <p:sldId id="308" r:id="rId34"/>
    <p:sldId id="309" r:id="rId35"/>
    <p:sldId id="310" r:id="rId36"/>
    <p:sldId id="311" r:id="rId37"/>
    <p:sldId id="312" r:id="rId38"/>
    <p:sldId id="313" r:id="rId39"/>
    <p:sldId id="314" r:id="rId40"/>
    <p:sldId id="315" r:id="rId41"/>
    <p:sldId id="318" r:id="rId42"/>
    <p:sldId id="329" r:id="rId43"/>
    <p:sldId id="330" r:id="rId44"/>
    <p:sldId id="331" r:id="rId45"/>
    <p:sldId id="332" r:id="rId46"/>
    <p:sldId id="333" r:id="rId47"/>
    <p:sldId id="335" r:id="rId48"/>
    <p:sldId id="338" r:id="rId49"/>
    <p:sldId id="339" r:id="rId50"/>
    <p:sldId id="340" r:id="rId51"/>
    <p:sldId id="342" r:id="rId52"/>
    <p:sldId id="343" r:id="rId53"/>
    <p:sldId id="344" r:id="rId54"/>
    <p:sldId id="345" r:id="rId55"/>
    <p:sldId id="346" r:id="rId56"/>
    <p:sldId id="347" r:id="rId57"/>
    <p:sldId id="349" r:id="rId58"/>
    <p:sldId id="350" r:id="rId59"/>
    <p:sldId id="351" r:id="rId60"/>
    <p:sldId id="352" r:id="rId61"/>
    <p:sldId id="355" r:id="rId62"/>
    <p:sldId id="356" r:id="rId63"/>
    <p:sldId id="357" r:id="rId64"/>
    <p:sldId id="358" r:id="rId65"/>
    <p:sldId id="361" r:id="rId66"/>
    <p:sldId id="362" r:id="rId67"/>
    <p:sldId id="363" r:id="rId68"/>
    <p:sldId id="364" r:id="rId69"/>
    <p:sldId id="366" r:id="rId70"/>
    <p:sldId id="367" r:id="rId71"/>
    <p:sldId id="368" r:id="rId72"/>
    <p:sldId id="369" r:id="rId73"/>
    <p:sldId id="370" r:id="rId74"/>
    <p:sldId id="371" r:id="rId75"/>
    <p:sldId id="372" r:id="rId76"/>
    <p:sldId id="373" r:id="rId77"/>
    <p:sldId id="374" r:id="rId78"/>
    <p:sldId id="375" r:id="rId79"/>
    <p:sldId id="376" r:id="rId80"/>
    <p:sldId id="377" r:id="rId81"/>
    <p:sldId id="378" r:id="rId82"/>
    <p:sldId id="379" r:id="rId83"/>
    <p:sldId id="380" r:id="rId84"/>
    <p:sldId id="381" r:id="rId85"/>
    <p:sldId id="383" r:id="rId86"/>
    <p:sldId id="384" r:id="rId87"/>
    <p:sldId id="385" r:id="rId88"/>
    <p:sldId id="389" r:id="rId89"/>
    <p:sldId id="390" r:id="rId90"/>
    <p:sldId id="391" r:id="rId91"/>
    <p:sldId id="394" r:id="rId92"/>
    <p:sldId id="396" r:id="rId93"/>
    <p:sldId id="404" r:id="rId94"/>
    <p:sldId id="405" r:id="rId95"/>
    <p:sldId id="410" r:id="rId96"/>
    <p:sldId id="411" r:id="rId97"/>
    <p:sldId id="414" r:id="rId98"/>
    <p:sldId id="416" r:id="rId99"/>
    <p:sldId id="417" r:id="rId100"/>
    <p:sldId id="418" r:id="rId101"/>
    <p:sldId id="420" r:id="rId102"/>
    <p:sldId id="424" r:id="rId103"/>
    <p:sldId id="425" r:id="rId104"/>
    <p:sldId id="426" r:id="rId105"/>
    <p:sldId id="427" r:id="rId106"/>
    <p:sldId id="428" r:id="rId107"/>
    <p:sldId id="429" r:id="rId108"/>
    <p:sldId id="430" r:id="rId109"/>
    <p:sldId id="431" r:id="rId110"/>
    <p:sldId id="432" r:id="rId111"/>
    <p:sldId id="433" r:id="rId112"/>
    <p:sldId id="434" r:id="rId113"/>
    <p:sldId id="435" r:id="rId114"/>
    <p:sldId id="436" r:id="rId115"/>
    <p:sldId id="437" r:id="rId116"/>
    <p:sldId id="438" r:id="rId117"/>
    <p:sldId id="440" r:id="rId118"/>
    <p:sldId id="442" r:id="rId119"/>
    <p:sldId id="443" r:id="rId120"/>
    <p:sldId id="444" r:id="rId121"/>
    <p:sldId id="449" r:id="rId122"/>
    <p:sldId id="450" r:id="rId123"/>
    <p:sldId id="451" r:id="rId124"/>
    <p:sldId id="452" r:id="rId125"/>
    <p:sldId id="453" r:id="rId126"/>
    <p:sldId id="454" r:id="rId127"/>
    <p:sldId id="455" r:id="rId128"/>
    <p:sldId id="456" r:id="rId129"/>
    <p:sldId id="457" r:id="rId130"/>
    <p:sldId id="459" r:id="rId131"/>
    <p:sldId id="460" r:id="rId132"/>
    <p:sldId id="461" r:id="rId133"/>
    <p:sldId id="462" r:id="rId134"/>
    <p:sldId id="463" r:id="rId135"/>
    <p:sldId id="464" r:id="rId136"/>
    <p:sldId id="465" r:id="rId137"/>
    <p:sldId id="466" r:id="rId138"/>
    <p:sldId id="468" r:id="rId139"/>
    <p:sldId id="469" r:id="rId140"/>
    <p:sldId id="470" r:id="rId141"/>
    <p:sldId id="471" r:id="rId142"/>
    <p:sldId id="473" r:id="rId143"/>
    <p:sldId id="474" r:id="rId1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6" d="100"/>
          <a:sy n="86" d="100"/>
        </p:scale>
        <p:origin x="-1752"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15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40" Type="http://schemas.openxmlformats.org/officeDocument/2006/relationships/slide" Target="slides/slide139.xml"/><Relationship Id="rId141" Type="http://schemas.openxmlformats.org/officeDocument/2006/relationships/slide" Target="slides/slide140.xml"/><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notesMaster" Target="notesMasters/notesMaster1.xml"/><Relationship Id="rId146" Type="http://schemas.openxmlformats.org/officeDocument/2006/relationships/printerSettings" Target="printerSettings/printerSettings1.bin"/><Relationship Id="rId147" Type="http://schemas.openxmlformats.org/officeDocument/2006/relationships/presProps" Target="presProps.xml"/><Relationship Id="rId148" Type="http://schemas.openxmlformats.org/officeDocument/2006/relationships/viewProps" Target="viewProps.xml"/><Relationship Id="rId14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339E5B-F253-8B47-A9DE-EA93E718A22A}" type="datetimeFigureOut">
              <a:rPr lang="en-US" smtClean="0"/>
              <a:t>9/7/14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222D8E-9B42-254E-96F9-731AC2A171B1}" type="slidenum">
              <a:rPr lang="en-US" smtClean="0"/>
              <a:t>‹#›</a:t>
            </a:fld>
            <a:endParaRPr lang="en-US"/>
          </a:p>
        </p:txBody>
      </p:sp>
    </p:spTree>
    <p:extLst>
      <p:ext uri="{BB962C8B-B14F-4D97-AF65-F5344CB8AC3E}">
        <p14:creationId xmlns:p14="http://schemas.microsoft.com/office/powerpoint/2010/main" val="9583031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80000"/>
              </a:lnSpc>
            </a:pPr>
            <a:r>
              <a:rPr lang="en-US" sz="600">
                <a:latin typeface="Calibri" charset="0"/>
              </a:rPr>
              <a:t>Addiction def</a:t>
            </a:r>
            <a:br>
              <a:rPr lang="en-US" sz="600">
                <a:latin typeface="Calibri" charset="0"/>
              </a:rPr>
            </a:br>
            <a:r>
              <a:rPr lang="en-US" sz="600">
                <a:latin typeface="Calibri" charset="0"/>
              </a:rPr>
              <a:t>August 31, 2011 — For the first time, the American Society of Addiction Medicine (ASAM) has officially recognized that addiction is not solely related to substance misuse and is, in fact, a chronic brain disease.</a:t>
            </a:r>
            <a:br>
              <a:rPr lang="en-US" sz="600">
                <a:latin typeface="Calibri" charset="0"/>
              </a:rPr>
            </a:br>
            <a:r>
              <a:rPr lang="en-US" sz="600">
                <a:latin typeface="Calibri" charset="0"/>
              </a:rPr>
              <a:t/>
            </a:r>
            <a:br>
              <a:rPr lang="en-US" sz="600">
                <a:latin typeface="Calibri" charset="0"/>
              </a:rPr>
            </a:br>
            <a:r>
              <a:rPr lang="en-US" sz="600">
                <a:latin typeface="Calibri" charset="0"/>
              </a:rPr>
              <a:t>"At its core, addiction isn't just a social problem or a moral problem or a criminal problem. It's a brain problem whose behaviors manifest in all these other areas," ASAM Past President Michael Miller, MD, said in a news release.</a:t>
            </a:r>
            <a:br>
              <a:rPr lang="en-US" sz="600">
                <a:latin typeface="Calibri" charset="0"/>
              </a:rPr>
            </a:br>
            <a:r>
              <a:rPr lang="en-US" sz="600">
                <a:latin typeface="Calibri" charset="0"/>
              </a:rPr>
              <a:t/>
            </a:r>
            <a:br>
              <a:rPr lang="en-US" sz="600">
                <a:latin typeface="Calibri" charset="0"/>
              </a:rPr>
            </a:br>
            <a:r>
              <a:rPr lang="en-US" sz="600">
                <a:latin typeface="Calibri" charset="0"/>
              </a:rPr>
              <a:t>"The disease is about brains, not drugs. It's about underlying neurology, not outward actions," added Dr. Miller, who oversaw the development of the new addiction definition.</a:t>
            </a:r>
            <a:br>
              <a:rPr lang="en-US" sz="600">
                <a:latin typeface="Calibri" charset="0"/>
              </a:rPr>
            </a:br>
            <a:r>
              <a:rPr lang="en-US" sz="600">
                <a:latin typeface="Calibri" charset="0"/>
              </a:rPr>
              <a:t/>
            </a:r>
            <a:br>
              <a:rPr lang="en-US" sz="600">
                <a:latin typeface="Calibri" charset="0"/>
              </a:rPr>
            </a:br>
            <a:r>
              <a:rPr lang="en-US" sz="600">
                <a:latin typeface="Calibri" charset="0"/>
              </a:rPr>
              <a:t>Findings from brain circuitry studies prompted more than 80 experts to come together 4 years ago to begin the process of developing a new definition of addiction.</a:t>
            </a:r>
            <a:br>
              <a:rPr lang="en-US" sz="600">
                <a:latin typeface="Calibri" charset="0"/>
              </a:rPr>
            </a:br>
            <a:r>
              <a:rPr lang="en-US" sz="600">
                <a:latin typeface="Calibri" charset="0"/>
              </a:rPr>
              <a:t/>
            </a:r>
            <a:br>
              <a:rPr lang="en-US" sz="600">
                <a:latin typeface="Calibri" charset="0"/>
              </a:rPr>
            </a:br>
            <a:r>
              <a:rPr lang="en-US" sz="600">
                <a:latin typeface="Calibri" charset="0"/>
              </a:rPr>
              <a:t>Previous research has shown that addiction affects neurotransmission in the reward area of the brain, triggers craving of addictive behaviors based on memories of previous experiences, and alters areas that govern impulse control and judgment.</a:t>
            </a:r>
            <a:br>
              <a:rPr lang="en-US" sz="600">
                <a:latin typeface="Calibri" charset="0"/>
              </a:rPr>
            </a:br>
            <a:r>
              <a:rPr lang="en-US" sz="600">
                <a:latin typeface="Calibri" charset="0"/>
              </a:rPr>
              <a:t/>
            </a:r>
            <a:br>
              <a:rPr lang="en-US" sz="600">
                <a:latin typeface="Calibri" charset="0"/>
              </a:rPr>
            </a:br>
            <a:r>
              <a:rPr lang="en-US" sz="600">
                <a:latin typeface="Calibri" charset="0"/>
              </a:rPr>
              <a:t>Chronic Condition</a:t>
            </a:r>
            <a:br>
              <a:rPr lang="en-US" sz="600">
                <a:latin typeface="Calibri" charset="0"/>
              </a:rPr>
            </a:br>
            <a:r>
              <a:rPr lang="en-US" sz="600">
                <a:latin typeface="Calibri" charset="0"/>
              </a:rPr>
              <a:t/>
            </a:r>
            <a:br>
              <a:rPr lang="en-US" sz="600">
                <a:latin typeface="Calibri" charset="0"/>
              </a:rPr>
            </a:br>
            <a:r>
              <a:rPr lang="en-US" sz="600">
                <a:latin typeface="Calibri" charset="0"/>
              </a:rPr>
              <a:t>Although ASAM adopted aspects of its new definition internally in April, it was recently released to the public with final tweaks based on subsequent discussion by board members.</a:t>
            </a:r>
            <a:br>
              <a:rPr lang="en-US" sz="600">
                <a:latin typeface="Calibri" charset="0"/>
              </a:rPr>
            </a:br>
            <a:r>
              <a:rPr lang="en-US" sz="600">
                <a:latin typeface="Calibri" charset="0"/>
              </a:rPr>
              <a:t/>
            </a:r>
            <a:br>
              <a:rPr lang="en-US" sz="600">
                <a:latin typeface="Calibri" charset="0"/>
              </a:rPr>
            </a:br>
            <a:r>
              <a:rPr lang="en-US" sz="600">
                <a:latin typeface="Calibri" charset="0"/>
              </a:rPr>
              <a:t>Highlights include its description of addiction as a primary disease, which means "it's not the result of other causes such as emotional or psychiatric problems." ASAM also notes that addiction is a chronic condition, and so should be "treated, managed, and monitored over a life-time."</a:t>
            </a:r>
            <a:br>
              <a:rPr lang="en-US" sz="600">
                <a:latin typeface="Calibri" charset="0"/>
              </a:rPr>
            </a:br>
            <a:r>
              <a:rPr lang="en-US" sz="600">
                <a:latin typeface="Calibri" charset="0"/>
              </a:rPr>
              <a:t/>
            </a:r>
            <a:br>
              <a:rPr lang="en-US" sz="600">
                <a:latin typeface="Calibri" charset="0"/>
              </a:rPr>
            </a:br>
            <a:r>
              <a:rPr lang="en-US" sz="600">
                <a:latin typeface="Calibri" charset="0"/>
              </a:rPr>
              <a:t>Raju Hajela, MD, chair of the ASAM new definition committee and past president of the Canadian Society of Addiction Medicine, said in the release that this disease drives behaviors that others might not understand.</a:t>
            </a:r>
            <a:br>
              <a:rPr lang="en-US" sz="600">
                <a:latin typeface="Calibri" charset="0"/>
              </a:rPr>
            </a:br>
            <a:r>
              <a:rPr lang="en-US" sz="600">
                <a:latin typeface="Calibri" charset="0"/>
              </a:rPr>
              <a:t/>
            </a:r>
            <a:br>
              <a:rPr lang="en-US" sz="600">
                <a:latin typeface="Calibri" charset="0"/>
              </a:rPr>
            </a:br>
            <a:r>
              <a:rPr lang="en-US" sz="600">
                <a:latin typeface="Calibri" charset="0"/>
              </a:rPr>
              <a:t>"Simply put, addiction is not a choice[, but] choice still plays an important role in getting help. Because there is no pill which alone can cure addiction, choosing recovery over unhealthy behaviors is necessary," added Dr. Hajela.</a:t>
            </a:r>
            <a:br>
              <a:rPr lang="en-US" sz="600">
                <a:latin typeface="Calibri" charset="0"/>
              </a:rPr>
            </a:br>
            <a:r>
              <a:rPr lang="en-US" sz="600">
                <a:latin typeface="Calibri" charset="0"/>
              </a:rPr>
              <a:t/>
            </a:r>
            <a:br>
              <a:rPr lang="en-US" sz="600">
                <a:latin typeface="Calibri" charset="0"/>
              </a:rPr>
            </a:br>
            <a:r>
              <a:rPr lang="en-US" sz="600">
                <a:latin typeface="Calibri" charset="0"/>
              </a:rPr>
              <a:t>David Kupfer, MD, chair of the American Psychiatric Association's Task Force for the upcoming Diagnostic and Statistical Manual of Mental Disorders, Fifth Edition (DSM-5), told Medscape Medical News that "a number of mental disorders" that are currently in the DSM-4 and that will be in the DSM-5 are considered chronic and persistent.</a:t>
            </a:r>
            <a:br>
              <a:rPr lang="en-US" sz="600">
                <a:latin typeface="Calibri" charset="0"/>
              </a:rPr>
            </a:br>
            <a:r>
              <a:rPr lang="en-US" sz="600">
                <a:latin typeface="Calibri" charset="0"/>
              </a:rPr>
              <a:t/>
            </a:r>
            <a:br>
              <a:rPr lang="en-US" sz="600">
                <a:latin typeface="Calibri" charset="0"/>
              </a:rPr>
            </a:br>
            <a:r>
              <a:rPr lang="en-US" sz="600">
                <a:latin typeface="Calibri" charset="0"/>
              </a:rPr>
              <a:t>"Addictive disorders, anxiety disorders, certainly depressive or bipolar disorders, schizophrenia, some of the neurocognitive disorders such as Alzheimer's — they are disorders that are no different than cardiovascular disease, or diabetes, or even asthma in many ways," said Dr. Kupfer.</a:t>
            </a:r>
            <a:br>
              <a:rPr lang="en-US" sz="600">
                <a:latin typeface="Calibri" charset="0"/>
              </a:rPr>
            </a:br>
            <a:r>
              <a:rPr lang="en-US" sz="600">
                <a:latin typeface="Calibri" charset="0"/>
              </a:rPr>
              <a:t/>
            </a:r>
            <a:br>
              <a:rPr lang="en-US" sz="600">
                <a:latin typeface="Calibri" charset="0"/>
              </a:rPr>
            </a:br>
            <a:r>
              <a:rPr lang="en-US" sz="600">
                <a:latin typeface="Calibri" charset="0"/>
              </a:rPr>
              <a:t>"Thinking about it that way has helped a lot of people trying to revise the current DSM to realize that what we are seeking to do is try and find out the underlying physiology and the underlying psychopathology and etiology of these disorders. There's no question that you have this interaction of what's going on in the brain and what's going on in terms of expression of behavior," he added.</a:t>
            </a:r>
            <a:br>
              <a:rPr lang="en-US" sz="600">
                <a:latin typeface="Calibri" charset="0"/>
              </a:rPr>
            </a:br>
            <a:r>
              <a:rPr lang="en-US" sz="600">
                <a:latin typeface="Calibri" charset="0"/>
              </a:rPr>
              <a:t/>
            </a:r>
            <a:br>
              <a:rPr lang="en-US" sz="600">
                <a:latin typeface="Calibri" charset="0"/>
              </a:rPr>
            </a:br>
            <a:r>
              <a:rPr lang="en-US" sz="600">
                <a:latin typeface="Calibri" charset="0"/>
              </a:rPr>
              <a:t>Definition Reduces Stigma</a:t>
            </a:r>
            <a:br>
              <a:rPr lang="en-US" sz="600">
                <a:latin typeface="Calibri" charset="0"/>
              </a:rPr>
            </a:br>
            <a:r>
              <a:rPr lang="en-US" sz="600">
                <a:latin typeface="Calibri" charset="0"/>
              </a:rPr>
              <a:t/>
            </a:r>
            <a:br>
              <a:rPr lang="en-US" sz="600">
                <a:latin typeface="Calibri" charset="0"/>
              </a:rPr>
            </a:br>
            <a:r>
              <a:rPr lang="en-US" sz="600">
                <a:latin typeface="Calibri" charset="0"/>
              </a:rPr>
              <a:t>He noted that the new definition is consistent with "parallel developments" currently going on in other areas of psychiatry.</a:t>
            </a:r>
            <a:br>
              <a:rPr lang="en-US" sz="600">
                <a:latin typeface="Calibri" charset="0"/>
              </a:rPr>
            </a:br>
            <a:r>
              <a:rPr lang="en-US" sz="600">
                <a:latin typeface="Calibri" charset="0"/>
              </a:rPr>
              <a:t/>
            </a:r>
            <a:br>
              <a:rPr lang="en-US" sz="600">
                <a:latin typeface="Calibri" charset="0"/>
              </a:rPr>
            </a:br>
            <a:r>
              <a:rPr lang="en-US" sz="600">
                <a:latin typeface="Calibri" charset="0"/>
              </a:rPr>
              <a:t>"We're running into the same exciting areas. It doesn't mean we have the answers. It means we have our work cut out for us in terms of how to integrate what we're learning about how the brain functions with what we learn about behavior," said Dr. Kupfer.</a:t>
            </a:r>
            <a:br>
              <a:rPr lang="en-US" sz="600">
                <a:latin typeface="Calibri" charset="0"/>
              </a:rPr>
            </a:br>
            <a:r>
              <a:rPr lang="en-US" sz="600">
                <a:latin typeface="Calibri" charset="0"/>
              </a:rPr>
              <a:t/>
            </a:r>
            <a:br>
              <a:rPr lang="en-US" sz="600">
                <a:latin typeface="Calibri" charset="0"/>
              </a:rPr>
            </a:br>
            <a:r>
              <a:rPr lang="en-US" sz="600">
                <a:latin typeface="Calibri" charset="0"/>
              </a:rPr>
              <a:t>"It's very nice to see this society endorsing the fact that in many ways addiction may very well be a chronic brain disorder, and not simply a behavioral disorder. And that I totally agree with."</a:t>
            </a:r>
            <a:br>
              <a:rPr lang="en-US" sz="600">
                <a:latin typeface="Calibri" charset="0"/>
              </a:rPr>
            </a:br>
            <a:r>
              <a:rPr lang="en-US" sz="600">
                <a:latin typeface="Calibri" charset="0"/>
              </a:rPr>
              <a:t/>
            </a:r>
            <a:br>
              <a:rPr lang="en-US" sz="600">
                <a:latin typeface="Calibri" charset="0"/>
              </a:rPr>
            </a:br>
            <a:r>
              <a:rPr lang="en-US" sz="600">
                <a:latin typeface="Calibri" charset="0"/>
              </a:rPr>
              <a:t>Overall, he said, it is important to get this information out to the public, to let those affected know that it is okay to come in for treatment.</a:t>
            </a:r>
            <a:br>
              <a:rPr lang="en-US" sz="600">
                <a:latin typeface="Calibri" charset="0"/>
              </a:rPr>
            </a:br>
            <a:r>
              <a:rPr lang="en-US" sz="600">
                <a:latin typeface="Calibri" charset="0"/>
              </a:rPr>
              <a:t/>
            </a:r>
            <a:br>
              <a:rPr lang="en-US" sz="600">
                <a:latin typeface="Calibri" charset="0"/>
              </a:rPr>
            </a:br>
            <a:r>
              <a:rPr lang="en-US" sz="600">
                <a:latin typeface="Calibri" charset="0"/>
              </a:rPr>
              <a:t>"The only way that we will really get rid of stigma is to continue to point out and show again and again, hopefully with more science, that these disorders are no different than any of the other disorders that we are treating throughout the rest of medicine. So anything like this new definition helps."</a:t>
            </a:r>
            <a:br>
              <a:rPr lang="en-US" sz="600">
                <a:latin typeface="Calibri" charset="0"/>
              </a:rPr>
            </a:br>
            <a:r>
              <a:rPr lang="en-US" sz="600">
                <a:latin typeface="Calibri" charset="0"/>
              </a:rPr>
              <a:t/>
            </a:r>
            <a:br>
              <a:rPr lang="en-US" sz="600">
                <a:latin typeface="Calibri" charset="0"/>
              </a:rPr>
            </a:br>
            <a:r>
              <a:rPr lang="en-US" sz="600">
                <a:latin typeface="Calibri" charset="0"/>
              </a:rPr>
              <a:t>The new, full definition of addiction is available on the ASAM Web site</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F8B2080-CB76-A44D-9808-AA3CBC8FD8B5}" type="slidenum">
              <a:rPr lang="en-CA">
                <a:latin typeface="Calibri" charset="0"/>
              </a:rPr>
              <a:pPr eaLnBrk="1" hangingPunct="1"/>
              <a:t>4</a:t>
            </a:fld>
            <a:endParaRPr lang="en-CA">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90000"/>
              </a:lnSpc>
            </a:pPr>
            <a:r>
              <a:rPr lang="en-US" sz="1100">
                <a:latin typeface="Calibri" charset="0"/>
              </a:rPr>
              <a:t>The conscious patient:</a:t>
            </a:r>
            <a:endParaRPr lang="en-CA" sz="1100">
              <a:latin typeface="Calibri" charset="0"/>
            </a:endParaRPr>
          </a:p>
          <a:p>
            <a:pPr lvl="1">
              <a:lnSpc>
                <a:spcPct val="90000"/>
              </a:lnSpc>
            </a:pPr>
            <a:r>
              <a:rPr lang="en-US" sz="1100">
                <a:latin typeface="Calibri" charset="0"/>
              </a:rPr>
              <a:t>observation, with protective and supportive approach </a:t>
            </a:r>
            <a:endParaRPr lang="en-CA" sz="1100">
              <a:latin typeface="Calibri" charset="0"/>
            </a:endParaRPr>
          </a:p>
          <a:p>
            <a:pPr lvl="1">
              <a:lnSpc>
                <a:spcPct val="90000"/>
              </a:lnSpc>
            </a:pPr>
            <a:r>
              <a:rPr lang="en-US" sz="1100">
                <a:latin typeface="Calibri" charset="0"/>
              </a:rPr>
              <a:t>In case of agitation, hyperactivity or risk of violence: restrain the patient and give antipsychotic drugs (e.g. haloperidor or droperidol 5 – 10 mg  im)</a:t>
            </a:r>
            <a:endParaRPr lang="en-CA" sz="1100">
              <a:latin typeface="Calibri" charset="0"/>
            </a:endParaRPr>
          </a:p>
          <a:p>
            <a:pPr lvl="1">
              <a:lnSpc>
                <a:spcPct val="90000"/>
              </a:lnSpc>
            </a:pPr>
            <a:r>
              <a:rPr lang="en-US" sz="1100">
                <a:latin typeface="Calibri" charset="0"/>
              </a:rPr>
              <a:t>Sedatives are better avoided because they may potentiate depressant effects of alcohol on the central nervous system.</a:t>
            </a:r>
            <a:endParaRPr lang="en-CA" sz="1100">
              <a:latin typeface="Calibri" charset="0"/>
            </a:endParaRPr>
          </a:p>
          <a:p>
            <a:pPr lvl="1">
              <a:lnSpc>
                <a:spcPct val="90000"/>
              </a:lnSpc>
            </a:pPr>
            <a:r>
              <a:rPr lang="en-US" sz="1100">
                <a:latin typeface="Calibri" charset="0"/>
              </a:rPr>
              <a:t>Wait for the alcohol to be metabolized.</a:t>
            </a:r>
            <a:endParaRPr lang="en-CA" sz="1100">
              <a:latin typeface="Calibri" charset="0"/>
            </a:endParaRPr>
          </a:p>
          <a:p>
            <a:pPr lvl="2">
              <a:lnSpc>
                <a:spcPct val="90000"/>
              </a:lnSpc>
            </a:pPr>
            <a:r>
              <a:rPr lang="en-US" sz="1100">
                <a:latin typeface="Calibri" charset="0"/>
              </a:rPr>
              <a:t>The unconscious patient:</a:t>
            </a:r>
            <a:endParaRPr lang="en-CA" sz="1100">
              <a:latin typeface="Calibri" charset="0"/>
            </a:endParaRPr>
          </a:p>
          <a:p>
            <a:pPr>
              <a:lnSpc>
                <a:spcPct val="90000"/>
              </a:lnSpc>
            </a:pPr>
            <a:r>
              <a:rPr lang="en-US" sz="1100">
                <a:latin typeface="Calibri" charset="0"/>
              </a:rPr>
              <a:t>hospitalization is required: protection of the airways, vital signs monitoring, prevention of further loss of body heat, correction of hypovolemia, and forced diuresis with maximal alkalinization of the urine.  In extreme situation haemadialysis is necessary</a:t>
            </a:r>
          </a:p>
          <a:p>
            <a:pPr>
              <a:lnSpc>
                <a:spcPct val="90000"/>
              </a:lnSpc>
            </a:pPr>
            <a:endParaRPr lang="en-US" sz="1100">
              <a:latin typeface="Calibri" charset="0"/>
            </a:endParaRPr>
          </a:p>
          <a:p>
            <a:pPr>
              <a:lnSpc>
                <a:spcPct val="90000"/>
              </a:lnSpc>
            </a:pPr>
            <a:r>
              <a:rPr lang="en-US" sz="1100" b="1">
                <a:latin typeface="Calibri" charset="0"/>
              </a:rPr>
              <a:t>Maintaining Abstinence:</a:t>
            </a:r>
          </a:p>
          <a:p>
            <a:pPr>
              <a:lnSpc>
                <a:spcPct val="90000"/>
              </a:lnSpc>
            </a:pPr>
            <a:r>
              <a:rPr lang="en-GB" sz="1100" b="1">
                <a:solidFill>
                  <a:srgbClr val="FFCC66"/>
                </a:solidFill>
                <a:latin typeface="Calibri" charset="0"/>
              </a:rPr>
              <a:t>Disulfiram</a:t>
            </a:r>
            <a:r>
              <a:rPr lang="en-GB" sz="1100">
                <a:latin typeface="Calibri" charset="0"/>
              </a:rPr>
              <a:t> – blockade of aldehydedehydrogenase </a:t>
            </a:r>
            <a:r>
              <a:rPr lang="en-GB" sz="1100">
                <a:latin typeface="Calibri" charset="0"/>
                <a:sym typeface="Symbol" charset="0"/>
              </a:rPr>
              <a:t> </a:t>
            </a:r>
            <a:r>
              <a:rPr lang="en-GB" sz="1100">
                <a:latin typeface="Calibri" charset="0"/>
              </a:rPr>
              <a:t>cummulation of acetaldehyde - nausea, flushing, tachycardia, hyperventilation, panic…</a:t>
            </a:r>
          </a:p>
          <a:p>
            <a:pPr>
              <a:lnSpc>
                <a:spcPct val="90000"/>
              </a:lnSpc>
              <a:buFont typeface="Wingdings" charset="0"/>
              <a:buNone/>
            </a:pPr>
            <a:r>
              <a:rPr lang="en-GB" sz="1100">
                <a:latin typeface="Calibri" charset="0"/>
              </a:rPr>
              <a:t>	</a:t>
            </a:r>
            <a:r>
              <a:rPr lang="en-GB" sz="1100" u="sng">
                <a:latin typeface="Calibri" charset="0"/>
              </a:rPr>
              <a:t>Aim</a:t>
            </a:r>
            <a:r>
              <a:rPr lang="en-GB" sz="1100">
                <a:latin typeface="Calibri" charset="0"/>
              </a:rPr>
              <a:t>: to make alcohol consumption unpleasant and intolerable</a:t>
            </a:r>
          </a:p>
          <a:p>
            <a:pPr>
              <a:lnSpc>
                <a:spcPct val="90000"/>
              </a:lnSpc>
            </a:pPr>
            <a:r>
              <a:rPr lang="en-GB" sz="1100" b="1">
                <a:solidFill>
                  <a:srgbClr val="FFCC66"/>
                </a:solidFill>
                <a:latin typeface="Calibri" charset="0"/>
              </a:rPr>
              <a:t>Naloxone</a:t>
            </a:r>
            <a:r>
              <a:rPr lang="en-GB" sz="1100">
                <a:solidFill>
                  <a:srgbClr val="FF6600"/>
                </a:solidFill>
                <a:latin typeface="Calibri" charset="0"/>
              </a:rPr>
              <a:t> </a:t>
            </a:r>
            <a:r>
              <a:rPr lang="en-GB" sz="1100">
                <a:latin typeface="Calibri" charset="0"/>
              </a:rPr>
              <a:t>– reduces alcohol-induced reward.</a:t>
            </a:r>
          </a:p>
          <a:p>
            <a:pPr>
              <a:lnSpc>
                <a:spcPct val="90000"/>
              </a:lnSpc>
            </a:pPr>
            <a:r>
              <a:rPr lang="en-GB" sz="1100" b="1">
                <a:solidFill>
                  <a:srgbClr val="FFCC66"/>
                </a:solidFill>
                <a:latin typeface="Calibri" charset="0"/>
              </a:rPr>
              <a:t>Acamprosate</a:t>
            </a:r>
            <a:r>
              <a:rPr lang="en-GB" sz="1100">
                <a:latin typeface="Calibri" charset="0"/>
              </a:rPr>
              <a:t> – anti-craving effects .</a:t>
            </a:r>
          </a:p>
          <a:p>
            <a:pPr>
              <a:lnSpc>
                <a:spcPct val="90000"/>
              </a:lnSpc>
            </a:pPr>
            <a:r>
              <a:rPr lang="en-GB" sz="1100">
                <a:latin typeface="Calibri" charset="0"/>
              </a:rPr>
              <a:t>The drugs used to alleviate the acute abstinence syndrome: </a:t>
            </a:r>
            <a:r>
              <a:rPr lang="en-GB" sz="1100" b="1">
                <a:solidFill>
                  <a:srgbClr val="FFCC66"/>
                </a:solidFill>
                <a:latin typeface="Calibri" charset="0"/>
              </a:rPr>
              <a:t>benzodiazepines, clonidine</a:t>
            </a:r>
            <a:r>
              <a:rPr lang="en-GB" sz="1100">
                <a:latin typeface="Calibri" charset="0"/>
              </a:rPr>
              <a:t> (inhibit</a:t>
            </a:r>
            <a:r>
              <a:rPr lang="cs-CZ" sz="1100">
                <a:latin typeface="Calibri" charset="0"/>
              </a:rPr>
              <a:t>s</a:t>
            </a:r>
            <a:r>
              <a:rPr lang="en-GB" sz="1100">
                <a:latin typeface="Calibri" charset="0"/>
              </a:rPr>
              <a:t> exaggerated neurotransmitter release) and </a:t>
            </a:r>
            <a:r>
              <a:rPr lang="en-GB" sz="1100" b="1">
                <a:solidFill>
                  <a:srgbClr val="FFCC66"/>
                </a:solidFill>
                <a:latin typeface="Calibri" charset="0"/>
              </a:rPr>
              <a:t>propranolol </a:t>
            </a:r>
            <a:r>
              <a:rPr lang="en-GB" sz="1100">
                <a:latin typeface="Calibri" charset="0"/>
              </a:rPr>
              <a:t>(blocks excessive sympathetic activity).</a:t>
            </a:r>
          </a:p>
          <a:p>
            <a:pPr>
              <a:lnSpc>
                <a:spcPct val="90000"/>
              </a:lnSpc>
            </a:pPr>
            <a:endParaRPr lang="en-CA" sz="1100">
              <a:latin typeface="Calibri" charset="0"/>
            </a:endParaRPr>
          </a:p>
          <a:p>
            <a:pPr>
              <a:lnSpc>
                <a:spcPct val="90000"/>
              </a:lnSpc>
            </a:pPr>
            <a:endParaRPr lang="en-CA" sz="1100" b="1">
              <a:latin typeface="Calibri" charset="0"/>
            </a:endParaRPr>
          </a:p>
          <a:p>
            <a:pPr>
              <a:lnSpc>
                <a:spcPct val="90000"/>
              </a:lnSpc>
            </a:pPr>
            <a:endParaRPr lang="en-US" sz="1100" b="1">
              <a:latin typeface="Calibri" charset="0"/>
            </a:endParaRPr>
          </a:p>
          <a:p>
            <a:pPr>
              <a:lnSpc>
                <a:spcPct val="90000"/>
              </a:lnSpc>
            </a:pPr>
            <a:endParaRPr lang="en-CA" sz="1100" b="1">
              <a:latin typeface="Calibri" charset="0"/>
            </a:endParaRPr>
          </a:p>
          <a:p>
            <a:pPr lvl="1">
              <a:lnSpc>
                <a:spcPct val="90000"/>
              </a:lnSpc>
            </a:pPr>
            <a:r>
              <a:rPr lang="en-US" sz="1100">
                <a:latin typeface="Calibri" charset="0"/>
              </a:rPr>
              <a:t>To explore the reasons for drinking, alternative ways are worked out. For instance, instead of using alcohol in social situations to reduced anxiety, learn anxiety management and assertiveness techniques.</a:t>
            </a:r>
            <a:endParaRPr lang="en-CA" sz="1100">
              <a:latin typeface="Calibri" charset="0"/>
            </a:endParaRPr>
          </a:p>
          <a:p>
            <a:pPr lvl="1">
              <a:lnSpc>
                <a:spcPct val="90000"/>
              </a:lnSpc>
            </a:pPr>
            <a:r>
              <a:rPr lang="en-US" sz="1100">
                <a:latin typeface="Calibri" charset="0"/>
              </a:rPr>
              <a:t>Provision of information about the hazards of alcohol</a:t>
            </a:r>
            <a:endParaRPr lang="en-CA" sz="1100">
              <a:latin typeface="Calibri" charset="0"/>
            </a:endParaRPr>
          </a:p>
          <a:p>
            <a:pPr lvl="1">
              <a:lnSpc>
                <a:spcPct val="90000"/>
              </a:lnSpc>
            </a:pPr>
            <a:r>
              <a:rPr lang="en-US" sz="1100">
                <a:latin typeface="Calibri" charset="0"/>
              </a:rPr>
              <a:t>Group therapy: about 7-12 patients and a staff member in a specialist unit attend regular meetings. It provides an opportunity for frank feedback from other members of the group concerning the problems that the patient faces and to work out better ways of coping with their problems.</a:t>
            </a:r>
            <a:endParaRPr lang="en-CA" sz="1100">
              <a:latin typeface="Calibri" charset="0"/>
            </a:endParaRPr>
          </a:p>
          <a:p>
            <a:pPr>
              <a:lnSpc>
                <a:spcPct val="90000"/>
              </a:lnSpc>
            </a:pPr>
            <a:r>
              <a:rPr lang="en-US" sz="1100">
                <a:latin typeface="Calibri" charset="0"/>
              </a:rPr>
              <a:t> </a:t>
            </a:r>
            <a:endParaRPr lang="en-CA" sz="1100">
              <a:latin typeface="Calibri" charset="0"/>
            </a:endParaRPr>
          </a:p>
          <a:p>
            <a:pPr>
              <a:lnSpc>
                <a:spcPct val="90000"/>
              </a:lnSpc>
            </a:pPr>
            <a:r>
              <a:rPr lang="en-US" sz="1100">
                <a:latin typeface="Calibri" charset="0"/>
              </a:rPr>
              <a:t>Alcoholics Anonymous (AA) is a voluntary supportive self-help organization of persons with alcohol-related problems.  Members attend group meetings (1-2 / week) and obtain support from one another.  The meetings involve repeated emotional confession of each person</a:t>
            </a:r>
            <a:r>
              <a:rPr lang="ja-JP" altLang="en-US" sz="1100">
                <a:latin typeface="Calibri" charset="0"/>
              </a:rPr>
              <a:t>’</a:t>
            </a:r>
            <a:r>
              <a:rPr lang="en-US" sz="1100">
                <a:latin typeface="Calibri" charset="0"/>
              </a:rPr>
              <a:t>s problems.  The organization works on the firm belief that total abstinence is the aim.</a:t>
            </a:r>
            <a:endParaRPr lang="en-CA" sz="1100">
              <a:latin typeface="Calibri" charset="0"/>
            </a:endParaRPr>
          </a:p>
          <a:p>
            <a:pPr>
              <a:lnSpc>
                <a:spcPct val="90000"/>
              </a:lnSpc>
            </a:pPr>
            <a:endParaRPr lang="en-CA" sz="1100">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3EDF7FF-FD5A-F048-9A74-BCE2EB7D8663}" type="slidenum">
              <a:rPr lang="en-CA">
                <a:latin typeface="Calibri" charset="0"/>
              </a:rPr>
              <a:pPr eaLnBrk="1" hangingPunct="1"/>
              <a:t>41</a:t>
            </a:fld>
            <a:endParaRPr lang="en-CA">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This class of substances includes all controlled antianxiety and sleeping medications: </a:t>
            </a:r>
            <a:endParaRPr lang="en-CA" dirty="0">
              <a:latin typeface="Calibri" charset="0"/>
            </a:endParaRPr>
          </a:p>
          <a:p>
            <a:r>
              <a:rPr lang="en-US" dirty="0">
                <a:latin typeface="Calibri" charset="0"/>
              </a:rPr>
              <a:t>Benzodiazepines ( e.g. diazepam, </a:t>
            </a:r>
            <a:r>
              <a:rPr lang="en-US" dirty="0" err="1">
                <a:latin typeface="Calibri" charset="0"/>
              </a:rPr>
              <a:t>lorazepam</a:t>
            </a:r>
            <a:r>
              <a:rPr lang="en-US" dirty="0">
                <a:latin typeface="Calibri" charset="0"/>
              </a:rPr>
              <a:t> )</a:t>
            </a:r>
            <a:endParaRPr lang="en-CA" dirty="0">
              <a:latin typeface="Calibri" charset="0"/>
            </a:endParaRPr>
          </a:p>
          <a:p>
            <a:r>
              <a:rPr lang="en-US" dirty="0">
                <a:latin typeface="Calibri" charset="0"/>
              </a:rPr>
              <a:t>Benzodiazepine - like drugs ( e.g. </a:t>
            </a:r>
            <a:r>
              <a:rPr lang="en-US" dirty="0" err="1">
                <a:latin typeface="Calibri" charset="0"/>
              </a:rPr>
              <a:t>zolpidem</a:t>
            </a:r>
            <a:r>
              <a:rPr lang="en-US" dirty="0">
                <a:latin typeface="Calibri" charset="0"/>
              </a:rPr>
              <a:t>, </a:t>
            </a:r>
            <a:r>
              <a:rPr lang="en-US" dirty="0" err="1">
                <a:latin typeface="Calibri" charset="0"/>
              </a:rPr>
              <a:t>zopiclone</a:t>
            </a:r>
            <a:r>
              <a:rPr lang="en-US" dirty="0">
                <a:latin typeface="Calibri" charset="0"/>
              </a:rPr>
              <a:t> )</a:t>
            </a:r>
            <a:endParaRPr lang="en-CA" dirty="0">
              <a:latin typeface="Calibri" charset="0"/>
            </a:endParaRPr>
          </a:p>
          <a:p>
            <a:r>
              <a:rPr lang="en-US" dirty="0">
                <a:latin typeface="Calibri" charset="0"/>
              </a:rPr>
              <a:t>Barbiturates ( e.g. </a:t>
            </a:r>
            <a:r>
              <a:rPr lang="en-US" dirty="0" err="1">
                <a:latin typeface="Calibri" charset="0"/>
              </a:rPr>
              <a:t>secobarbital</a:t>
            </a:r>
            <a:r>
              <a:rPr lang="en-US" dirty="0">
                <a:latin typeface="Calibri" charset="0"/>
              </a:rPr>
              <a:t> )</a:t>
            </a:r>
            <a:endParaRPr lang="en-CA" dirty="0">
              <a:latin typeface="Calibri" charset="0"/>
            </a:endParaRPr>
          </a:p>
          <a:p>
            <a:r>
              <a:rPr lang="en-US" dirty="0">
                <a:latin typeface="Calibri" charset="0"/>
              </a:rPr>
              <a:t>Barbiturates - like hypnotics ( e.g. </a:t>
            </a:r>
            <a:r>
              <a:rPr lang="en-US" dirty="0" err="1">
                <a:latin typeface="Calibri" charset="0"/>
              </a:rPr>
              <a:t>methaqualone</a:t>
            </a:r>
            <a:r>
              <a:rPr lang="en-US" dirty="0">
                <a:latin typeface="Calibri" charset="0"/>
              </a:rPr>
              <a:t> )</a:t>
            </a:r>
            <a:endParaRPr lang="en-CA" dirty="0">
              <a:latin typeface="Calibri" charset="0"/>
            </a:endParaRPr>
          </a:p>
          <a:p>
            <a:r>
              <a:rPr lang="en-US" dirty="0" err="1">
                <a:latin typeface="Calibri" charset="0"/>
              </a:rPr>
              <a:t>Carbamates</a:t>
            </a:r>
            <a:r>
              <a:rPr lang="en-US" dirty="0">
                <a:latin typeface="Calibri" charset="0"/>
              </a:rPr>
              <a:t> ( e.g. </a:t>
            </a:r>
            <a:r>
              <a:rPr lang="en-US" dirty="0" err="1">
                <a:latin typeface="Calibri" charset="0"/>
              </a:rPr>
              <a:t>meprobamate</a:t>
            </a:r>
            <a:r>
              <a:rPr lang="en-US" dirty="0">
                <a:latin typeface="Calibri" charset="0"/>
              </a:rPr>
              <a:t> )</a:t>
            </a:r>
            <a:endParaRPr lang="en-CA" dirty="0">
              <a:latin typeface="Calibri" charset="0"/>
            </a:endParaRPr>
          </a:p>
          <a:p>
            <a:r>
              <a:rPr lang="en-US" dirty="0">
                <a:latin typeface="Calibri" charset="0"/>
              </a:rPr>
              <a:t> </a:t>
            </a:r>
            <a:endParaRPr lang="en-CA" dirty="0">
              <a:latin typeface="Calibri" charset="0"/>
            </a:endParaRPr>
          </a:p>
          <a:p>
            <a:r>
              <a:rPr lang="en-US" dirty="0">
                <a:latin typeface="Calibri" charset="0"/>
              </a:rPr>
              <a:t>These substances are brain depressants. Like alcohol, they can produce very significant levels of physiological dependence, marked by both tolerance and withdrawal.</a:t>
            </a:r>
            <a:endParaRPr lang="en-CA" dirty="0">
              <a:latin typeface="Calibri" charset="0"/>
            </a:endParaRPr>
          </a:p>
          <a:p>
            <a:r>
              <a:rPr lang="en-US" dirty="0">
                <a:latin typeface="Calibri" charset="0"/>
              </a:rPr>
              <a:t> </a:t>
            </a:r>
            <a:endParaRPr lang="en-CA" dirty="0">
              <a:latin typeface="Calibri" charset="0"/>
            </a:endParaRPr>
          </a:p>
          <a:p>
            <a:r>
              <a:rPr lang="en-US" dirty="0">
                <a:latin typeface="Calibri" charset="0"/>
              </a:rPr>
              <a:t>often taken with other brain depressants, like alcohol, which can produce additive serious effects (e.g. respiratory depression). </a:t>
            </a:r>
          </a:p>
          <a:p>
            <a:r>
              <a:rPr lang="en-US" dirty="0">
                <a:latin typeface="Calibri" charset="0"/>
              </a:rPr>
              <a:t>Abrupt withdrawal may produce seizures, delirium, or psychosis.</a:t>
            </a:r>
          </a:p>
          <a:p>
            <a:endParaRPr lang="en-CA" dirty="0">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538E3B7-0E12-654F-9C88-9F3083A97E64}" type="slidenum">
              <a:rPr lang="en-CA">
                <a:latin typeface="Calibri" charset="0"/>
              </a:rPr>
              <a:pPr eaLnBrk="1" hangingPunct="1"/>
              <a:t>43</a:t>
            </a:fld>
            <a:endParaRPr lang="en-CA">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BC9AFC-9E0E-4927-907B-28F479CFB07B}" type="slidenum">
              <a:rPr lang="en-US"/>
              <a:pPr/>
              <a:t>52</a:t>
            </a:fld>
            <a:endParaRPr 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DF5C4B-E48D-4E26-BF2B-C83AFC22FC6B}" type="slidenum">
              <a:rPr lang="en-US"/>
              <a:pPr/>
              <a:t>53</a:t>
            </a:fld>
            <a:endParaRPr lang="en-US"/>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1C8A0E-4FBA-438E-891C-B28E6C9653FE}" type="slidenum">
              <a:rPr lang="en-US"/>
              <a:pPr/>
              <a:t>54</a:t>
            </a:fld>
            <a:endParaRPr lang="en-US"/>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r>
              <a:rPr lang="en-US"/>
              <a:t>Graphics reference to follow.</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FDAF6E-A12D-4A6E-A6B1-AC5A3C2DC99F}" type="slidenum">
              <a:rPr lang="en-US"/>
              <a:pPr/>
              <a:t>55</a:t>
            </a:fld>
            <a:endParaRPr lang="en-US"/>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A82822-45AC-47F5-92DF-3DAB4340C9AB}" type="slidenum">
              <a:rPr lang="en-US"/>
              <a:pPr/>
              <a:t>56</a:t>
            </a:fld>
            <a:endParaRPr lang="en-US"/>
          </a:p>
        </p:txBody>
      </p:sp>
      <p:sp>
        <p:nvSpPr>
          <p:cNvPr id="403458" name="Rectangle 2"/>
          <p:cNvSpPr>
            <a:spLocks noGrp="1" noRot="1" noChangeAspect="1" noChangeArrowheads="1" noTextEdit="1"/>
          </p:cNvSpPr>
          <p:nvPr>
            <p:ph type="sldImg"/>
          </p:nvPr>
        </p:nvSpPr>
        <p:spPr>
          <a:ln/>
        </p:spPr>
      </p:sp>
      <p:sp>
        <p:nvSpPr>
          <p:cNvPr id="403459" name="Rectangle 3"/>
          <p:cNvSpPr>
            <a:spLocks noGrp="1" noChangeArrowheads="1"/>
          </p:cNvSpPr>
          <p:nvPr>
            <p:ph type="body" idx="1"/>
          </p:nvPr>
        </p:nvSpPr>
        <p:spPr/>
        <p:txBody>
          <a:bodyPr/>
          <a:lstStyle/>
          <a:p>
            <a:endParaRPr lang="en-A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65DBC9-4680-4E40-A5CE-30C2C580BC5B}" type="slidenum">
              <a:rPr lang="en-US"/>
              <a:pPr/>
              <a:t>58</a:t>
            </a:fld>
            <a:endParaRPr lang="en-US"/>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B30F0E-45FB-40EA-9074-B3C10C4B6426}" type="slidenum">
              <a:rPr lang="en-US"/>
              <a:pPr/>
              <a:t>59</a:t>
            </a:fld>
            <a:endParaRPr lang="en-US"/>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p:txBody>
          <a:bodyPr/>
          <a:lstStyle/>
          <a:p>
            <a:r>
              <a:rPr lang="en-US"/>
              <a:t>Photograph acknowledgement to follow.</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0BCC83-E03C-41BB-83D0-5F5D9777607C}" type="slidenum">
              <a:rPr lang="en-US"/>
              <a:pPr/>
              <a:t>60</a:t>
            </a:fld>
            <a:endParaRPr lang="en-US"/>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r>
              <a:rPr lang="en-US"/>
              <a:t>Clinical photograph taken by P. Haber.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260058-3776-429C-B327-720BD91F8C79}" type="slidenum">
              <a:rPr lang="en-US"/>
              <a:pPr/>
              <a:t>14</a:t>
            </a:fld>
            <a:endParaRPr lang="en-US"/>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48C89-F24B-4A4A-BAC0-54384AD88F25}" type="slidenum">
              <a:rPr lang="en-US"/>
              <a:pPr/>
              <a:t>61</a:t>
            </a:fld>
            <a:endParaRPr 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E62E5F-AA82-4A9C-AABF-57F0B46D75F5}" type="slidenum">
              <a:rPr lang="en-US"/>
              <a:pPr/>
              <a:t>62</a:t>
            </a:fld>
            <a:endParaRPr lang="en-US"/>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B87DC2-1FFB-405B-9146-BCF9BE9D27BA}" type="slidenum">
              <a:rPr lang="en-US"/>
              <a:pPr/>
              <a:t>63</a:t>
            </a:fld>
            <a:endParaRPr lang="en-US"/>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A563A7-774A-45A4-BE53-FD88909765A7}" type="slidenum">
              <a:rPr lang="en-US"/>
              <a:pPr/>
              <a:t>64</a:t>
            </a:fld>
            <a:endParaRPr lang="en-US"/>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AD89D3-EFEF-4553-9724-6BB8BDF3575E}" type="slidenum">
              <a:rPr lang="en-US"/>
              <a:pPr/>
              <a:t>65</a:t>
            </a:fld>
            <a:endParaRPr lang="en-US"/>
          </a:p>
        </p:txBody>
      </p:sp>
      <p:sp>
        <p:nvSpPr>
          <p:cNvPr id="372738" name="Rectangle 2"/>
          <p:cNvSpPr>
            <a:spLocks noGrp="1" noRot="1" noChangeAspect="1" noChangeArrowheads="1" noTextEdit="1"/>
          </p:cNvSpPr>
          <p:nvPr>
            <p:ph type="sldImg"/>
          </p:nvPr>
        </p:nvSpPr>
        <p:spPr>
          <a:ln/>
        </p:spPr>
      </p:sp>
      <p:sp>
        <p:nvSpPr>
          <p:cNvPr id="372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8B95C8-6EBD-445C-8F76-CB2106B994C3}" type="slidenum">
              <a:rPr lang="en-US"/>
              <a:pPr/>
              <a:t>66</a:t>
            </a:fld>
            <a:endParaRPr lang="en-US"/>
          </a:p>
        </p:txBody>
      </p:sp>
      <p:sp>
        <p:nvSpPr>
          <p:cNvPr id="374786" name="Rectangle 2"/>
          <p:cNvSpPr>
            <a:spLocks noGrp="1" noRot="1" noChangeAspect="1" noChangeArrowheads="1" noTextEdit="1"/>
          </p:cNvSpPr>
          <p:nvPr>
            <p:ph type="sldImg"/>
          </p:nvPr>
        </p:nvSpPr>
        <p:spPr>
          <a:ln/>
        </p:spPr>
      </p:sp>
      <p:sp>
        <p:nvSpPr>
          <p:cNvPr id="374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533FBA-633E-461D-9B9A-45A7EA97A2DD}" type="slidenum">
              <a:rPr lang="en-US"/>
              <a:pPr/>
              <a:t>67</a:t>
            </a:fld>
            <a:endParaRPr lang="en-US"/>
          </a:p>
        </p:txBody>
      </p:sp>
      <p:sp>
        <p:nvSpPr>
          <p:cNvPr id="376834" name="Rectangle 2"/>
          <p:cNvSpPr>
            <a:spLocks noGrp="1" noRot="1" noChangeAspect="1" noChangeArrowheads="1" noTextEdit="1"/>
          </p:cNvSpPr>
          <p:nvPr>
            <p:ph type="sldImg"/>
          </p:nvPr>
        </p:nvSpPr>
        <p:spPr>
          <a:ln/>
        </p:spPr>
      </p:sp>
      <p:sp>
        <p:nvSpPr>
          <p:cNvPr id="376835" name="Rectangle 3"/>
          <p:cNvSpPr>
            <a:spLocks noGrp="1" noChangeArrowheads="1"/>
          </p:cNvSpPr>
          <p:nvPr>
            <p:ph type="body" idx="1"/>
          </p:nvPr>
        </p:nvSpPr>
        <p:spPr/>
        <p:txBody>
          <a:bodyPr/>
          <a:lstStyle/>
          <a:p>
            <a:r>
              <a:rPr lang="en-US"/>
              <a:t>Top photograph taken from www.erowid.com</a:t>
            </a:r>
          </a:p>
          <a:p>
            <a:r>
              <a:rPr lang="en-US"/>
              <a:t>Second photograph reference to follow.</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A1667A-F2E2-4F11-9BB8-491C04F3D80F}" type="slidenum">
              <a:rPr lang="en-US"/>
              <a:pPr/>
              <a:t>68</a:t>
            </a:fld>
            <a:endParaRPr lang="en-US"/>
          </a:p>
        </p:txBody>
      </p:sp>
      <p:sp>
        <p:nvSpPr>
          <p:cNvPr id="378882" name="Rectangle 2"/>
          <p:cNvSpPr>
            <a:spLocks noGrp="1" noRot="1" noChangeAspect="1" noChangeArrowheads="1" noTextEdit="1"/>
          </p:cNvSpPr>
          <p:nvPr>
            <p:ph type="sldImg"/>
          </p:nvPr>
        </p:nvSpPr>
        <p:spPr>
          <a:ln/>
        </p:spPr>
      </p:sp>
      <p:sp>
        <p:nvSpPr>
          <p:cNvPr id="378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583A9B-EA36-495E-AC46-06B35E0C94DA}" type="slidenum">
              <a:rPr lang="en-US"/>
              <a:pPr/>
              <a:t>69</a:t>
            </a:fld>
            <a:endParaRPr lang="en-US"/>
          </a:p>
        </p:txBody>
      </p:sp>
      <p:sp>
        <p:nvSpPr>
          <p:cNvPr id="382978" name="Rectangle 2"/>
          <p:cNvSpPr>
            <a:spLocks noGrp="1" noRot="1" noChangeAspect="1" noChangeArrowheads="1" noTextEdit="1"/>
          </p:cNvSpPr>
          <p:nvPr>
            <p:ph type="sldImg"/>
          </p:nvPr>
        </p:nvSpPr>
        <p:spPr>
          <a:ln/>
        </p:spPr>
      </p:sp>
      <p:sp>
        <p:nvSpPr>
          <p:cNvPr id="382979" name="Rectangle 3"/>
          <p:cNvSpPr>
            <a:spLocks noGrp="1" noChangeArrowheads="1"/>
          </p:cNvSpPr>
          <p:nvPr>
            <p:ph type="body" idx="1"/>
          </p:nvPr>
        </p:nvSpPr>
        <p:spPr/>
        <p:txBody>
          <a:bodyPr/>
          <a:lstStyle/>
          <a:p>
            <a:r>
              <a:rPr lang="en-US"/>
              <a:t>References to follow.</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79E990-21CB-41DF-BAA8-19CC1D9A9967}" type="slidenum">
              <a:rPr lang="en-US"/>
              <a:pPr/>
              <a:t>70</a:t>
            </a:fld>
            <a:endParaRPr lang="en-US"/>
          </a:p>
        </p:txBody>
      </p:sp>
      <p:sp>
        <p:nvSpPr>
          <p:cNvPr id="385026" name="Rectangle 2"/>
          <p:cNvSpPr>
            <a:spLocks noGrp="1" noRot="1" noChangeAspect="1" noChangeArrowheads="1" noTextEdit="1"/>
          </p:cNvSpPr>
          <p:nvPr>
            <p:ph type="sldImg"/>
          </p:nvPr>
        </p:nvSpPr>
        <p:spPr>
          <a:ln/>
        </p:spPr>
      </p:sp>
      <p:sp>
        <p:nvSpPr>
          <p:cNvPr id="385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lnSpc>
                <a:spcPct val="90000"/>
              </a:lnSpc>
              <a:spcBef>
                <a:spcPct val="0"/>
              </a:spcBef>
            </a:pPr>
            <a:r>
              <a:rPr lang="en-US">
                <a:latin typeface="Calibri" charset="0"/>
              </a:rPr>
              <a:t>Patients usually fear the consequences of acknowledging the problem, are manipulating, and prone to denial. They are often difficult to detect and evaluate and are unreliable. Therefore, it is necessary to obtain information from other sources, such as family members, because these patients are usually unreliable.</a:t>
            </a:r>
            <a:endParaRPr lang="en-CA">
              <a:latin typeface="Calibri" charset="0"/>
            </a:endParaRPr>
          </a:p>
          <a:p>
            <a:pPr eaLnBrk="1" hangingPunct="1">
              <a:lnSpc>
                <a:spcPct val="90000"/>
              </a:lnSpc>
              <a:spcBef>
                <a:spcPct val="0"/>
              </a:spcBef>
            </a:pPr>
            <a:r>
              <a:rPr lang="en-US">
                <a:latin typeface="Calibri" charset="0"/>
              </a:rPr>
              <a:t>Urine and blood screening tests are useful in confirming suspected substance use.  Most drugs are well detected in urine and are often positive for up to 2 days after taking most drugs.  However, some drugs (e.g. alcohol, barbiturates) are best detected in blood.  Screening urine and blood tests, though confirmatory and sensitive, are not specific; many false positives can occur, e.g. in patients using antipsychotics.  Substance abusers often abuse multiple substances (e.g. amphetamine, cannabis and alcohol).</a:t>
            </a:r>
          </a:p>
          <a:p>
            <a:pPr eaLnBrk="1" hangingPunct="1">
              <a:lnSpc>
                <a:spcPct val="90000"/>
              </a:lnSpc>
              <a:spcBef>
                <a:spcPct val="0"/>
              </a:spcBef>
            </a:pPr>
            <a:r>
              <a:rPr lang="en-US">
                <a:latin typeface="Calibri" charset="0"/>
              </a:rPr>
              <a:t> For each psychoactive substance consider the following:</a:t>
            </a:r>
            <a:endParaRPr lang="en-CA">
              <a:latin typeface="Calibri" charset="0"/>
            </a:endParaRPr>
          </a:p>
          <a:p>
            <a:pPr eaLnBrk="1" hangingPunct="1">
              <a:lnSpc>
                <a:spcPct val="90000"/>
              </a:lnSpc>
              <a:spcBef>
                <a:spcPct val="0"/>
              </a:spcBef>
            </a:pPr>
            <a:r>
              <a:rPr lang="en-US" b="1">
                <a:latin typeface="Calibri" charset="0"/>
              </a:rPr>
              <a:t>What? </a:t>
            </a:r>
            <a:r>
              <a:rPr lang="en-US">
                <a:latin typeface="Calibri" charset="0"/>
              </a:rPr>
              <a:t>(type, dose, route, effect: nature and duration).</a:t>
            </a:r>
            <a:endParaRPr lang="en-CA">
              <a:latin typeface="Calibri" charset="0"/>
            </a:endParaRPr>
          </a:p>
          <a:p>
            <a:pPr eaLnBrk="1" hangingPunct="1">
              <a:lnSpc>
                <a:spcPct val="90000"/>
              </a:lnSpc>
              <a:spcBef>
                <a:spcPct val="0"/>
              </a:spcBef>
            </a:pPr>
            <a:r>
              <a:rPr lang="en-US" b="1">
                <a:latin typeface="Calibri" charset="0"/>
              </a:rPr>
              <a:t>How? </a:t>
            </a:r>
            <a:r>
              <a:rPr lang="en-US">
                <a:latin typeface="Calibri" charset="0"/>
              </a:rPr>
              <a:t> (frequency, duration, how long, source, and situation)</a:t>
            </a:r>
            <a:endParaRPr lang="en-CA">
              <a:latin typeface="Calibri" charset="0"/>
            </a:endParaRPr>
          </a:p>
          <a:p>
            <a:pPr eaLnBrk="1" hangingPunct="1">
              <a:lnSpc>
                <a:spcPct val="90000"/>
              </a:lnSpc>
              <a:spcBef>
                <a:spcPct val="0"/>
              </a:spcBef>
            </a:pPr>
            <a:r>
              <a:rPr lang="en-US" b="1">
                <a:latin typeface="Calibri" charset="0"/>
              </a:rPr>
              <a:t>Why?</a:t>
            </a:r>
            <a:r>
              <a:rPr lang="en-US">
                <a:latin typeface="Calibri" charset="0"/>
              </a:rPr>
              <a:t> (? psychosocial problems).</a:t>
            </a:r>
            <a:endParaRPr lang="en-CA">
              <a:latin typeface="Calibri" charset="0"/>
            </a:endParaRPr>
          </a:p>
          <a:p>
            <a:pPr eaLnBrk="1" hangingPunct="1">
              <a:lnSpc>
                <a:spcPct val="90000"/>
              </a:lnSpc>
              <a:spcBef>
                <a:spcPct val="0"/>
              </a:spcBef>
            </a:pPr>
            <a:r>
              <a:rPr lang="en-US" b="1">
                <a:latin typeface="Calibri" charset="0"/>
              </a:rPr>
              <a:t>Dependence :</a:t>
            </a:r>
            <a:endParaRPr lang="en-CA">
              <a:latin typeface="Calibri" charset="0"/>
            </a:endParaRPr>
          </a:p>
          <a:p>
            <a:pPr eaLnBrk="1" hangingPunct="1">
              <a:lnSpc>
                <a:spcPct val="90000"/>
              </a:lnSpc>
              <a:spcBef>
                <a:spcPct val="0"/>
              </a:spcBef>
            </a:pPr>
            <a:r>
              <a:rPr lang="en-US">
                <a:latin typeface="Calibri" charset="0"/>
              </a:rPr>
              <a:t>persistent abuse despite harmful effects</a:t>
            </a:r>
            <a:endParaRPr lang="en-CA">
              <a:latin typeface="Calibri" charset="0"/>
            </a:endParaRPr>
          </a:p>
          <a:p>
            <a:pPr eaLnBrk="1" hangingPunct="1">
              <a:lnSpc>
                <a:spcPct val="90000"/>
              </a:lnSpc>
              <a:spcBef>
                <a:spcPct val="0"/>
              </a:spcBef>
            </a:pPr>
            <a:r>
              <a:rPr lang="en-US">
                <a:latin typeface="Calibri" charset="0"/>
              </a:rPr>
              <a:t>tolerance</a:t>
            </a:r>
            <a:endParaRPr lang="en-CA">
              <a:latin typeface="Calibri" charset="0"/>
            </a:endParaRPr>
          </a:p>
          <a:p>
            <a:pPr eaLnBrk="1" hangingPunct="1">
              <a:lnSpc>
                <a:spcPct val="90000"/>
              </a:lnSpc>
              <a:spcBef>
                <a:spcPct val="0"/>
              </a:spcBef>
            </a:pPr>
            <a:r>
              <a:rPr lang="en-US">
                <a:latin typeface="Calibri" charset="0"/>
              </a:rPr>
              <a:t>withdrawal on abstinence</a:t>
            </a:r>
            <a:endParaRPr lang="en-CA">
              <a:latin typeface="Calibri" charset="0"/>
            </a:endParaRPr>
          </a:p>
          <a:p>
            <a:pPr eaLnBrk="1" hangingPunct="1">
              <a:lnSpc>
                <a:spcPct val="90000"/>
              </a:lnSpc>
              <a:spcBef>
                <a:spcPct val="0"/>
              </a:spcBef>
            </a:pPr>
            <a:r>
              <a:rPr lang="en-US">
                <a:latin typeface="Calibri" charset="0"/>
              </a:rPr>
              <a:t>reinstatement after abstinence</a:t>
            </a:r>
            <a:endParaRPr lang="en-CA">
              <a:latin typeface="Calibri" charset="0"/>
            </a:endParaRPr>
          </a:p>
          <a:p>
            <a:pPr eaLnBrk="1" hangingPunct="1">
              <a:lnSpc>
                <a:spcPct val="90000"/>
              </a:lnSpc>
              <a:spcBef>
                <a:spcPct val="0"/>
              </a:spcBef>
            </a:pPr>
            <a:r>
              <a:rPr lang="en-US">
                <a:latin typeface="Calibri" charset="0"/>
              </a:rPr>
              <a:t>feeling compelled to abuse substance.</a:t>
            </a:r>
          </a:p>
          <a:p>
            <a:pPr eaLnBrk="1" hangingPunct="1">
              <a:lnSpc>
                <a:spcPct val="90000"/>
              </a:lnSpc>
              <a:spcBef>
                <a:spcPct val="0"/>
              </a:spcBef>
            </a:pPr>
            <a:endParaRPr lang="en-US">
              <a:latin typeface="Calibri" charset="0"/>
            </a:endParaRPr>
          </a:p>
          <a:p>
            <a:pPr eaLnBrk="1" hangingPunct="1">
              <a:lnSpc>
                <a:spcPct val="90000"/>
              </a:lnSpc>
              <a:spcBef>
                <a:spcPct val="0"/>
              </a:spcBef>
            </a:pPr>
            <a:r>
              <a:rPr lang="en-US" b="1">
                <a:latin typeface="Calibri" charset="0"/>
              </a:rPr>
              <a:t>Complications</a:t>
            </a:r>
            <a:r>
              <a:rPr lang="en-US">
                <a:latin typeface="Calibri" charset="0"/>
              </a:rPr>
              <a:t> of substance abuse should be carefully considered:</a:t>
            </a:r>
            <a:endParaRPr lang="en-CA">
              <a:latin typeface="Calibri" charset="0"/>
            </a:endParaRPr>
          </a:p>
          <a:p>
            <a:pPr eaLnBrk="1" hangingPunct="1">
              <a:lnSpc>
                <a:spcPct val="90000"/>
              </a:lnSpc>
              <a:spcBef>
                <a:spcPct val="0"/>
              </a:spcBef>
            </a:pPr>
            <a:r>
              <a:rPr lang="en-US">
                <a:latin typeface="Calibri" charset="0"/>
              </a:rPr>
              <a:t>Psychosocial: social isolation, depression, anxiety, psychosis…etc</a:t>
            </a:r>
            <a:endParaRPr lang="en-CA">
              <a:latin typeface="Calibri" charset="0"/>
            </a:endParaRPr>
          </a:p>
          <a:p>
            <a:pPr eaLnBrk="1" hangingPunct="1">
              <a:lnSpc>
                <a:spcPct val="90000"/>
              </a:lnSpc>
              <a:spcBef>
                <a:spcPct val="0"/>
              </a:spcBef>
            </a:pPr>
            <a:r>
              <a:rPr lang="en-US">
                <a:latin typeface="Calibri" charset="0"/>
              </a:rPr>
              <a:t> </a:t>
            </a:r>
            <a:endParaRPr lang="en-CA">
              <a:latin typeface="Calibri" charset="0"/>
            </a:endParaRPr>
          </a:p>
          <a:p>
            <a:pPr eaLnBrk="1" hangingPunct="1">
              <a:lnSpc>
                <a:spcPct val="90000"/>
              </a:lnSpc>
              <a:spcBef>
                <a:spcPct val="0"/>
              </a:spcBef>
            </a:pPr>
            <a:r>
              <a:rPr lang="en-US">
                <a:latin typeface="Calibri" charset="0"/>
              </a:rPr>
              <a:t>Physical: concomitant medical conditions are often substance-related, e.g. thrombophlebitis, bacterial endocarditis, acquired immune deficiency syndrome (AIDS), infectious hepatitis, abscesses.</a:t>
            </a:r>
            <a:endParaRPr lang="en-CA">
              <a:latin typeface="Calibri" charset="0"/>
            </a:endParaRPr>
          </a:p>
          <a:p>
            <a:pPr eaLnBrk="1" hangingPunct="1">
              <a:lnSpc>
                <a:spcPct val="90000"/>
              </a:lnSpc>
              <a:spcBef>
                <a:spcPct val="0"/>
              </a:spcBef>
            </a:pPr>
            <a:r>
              <a:rPr lang="en-US">
                <a:latin typeface="Calibri" charset="0"/>
              </a:rPr>
              <a:t> </a:t>
            </a:r>
            <a:endParaRPr lang="en-CA">
              <a:latin typeface="Calibri" charset="0"/>
            </a:endParaRPr>
          </a:p>
        </p:txBody>
      </p:sp>
      <p:sp>
        <p:nvSpPr>
          <p:cNvPr id="1741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9633C6FA-D97A-264B-A0F0-D52639ECCCD9}" type="slidenum">
              <a:rPr lang="en-CA">
                <a:latin typeface="Calibri" charset="0"/>
              </a:rPr>
              <a:pPr eaLnBrk="1" hangingPunct="1"/>
              <a:t>15</a:t>
            </a:fld>
            <a:endParaRPr lang="en-CA">
              <a:latin typeface="Calibri"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1E28D4-DC1B-4172-8235-8374058326EC}" type="slidenum">
              <a:rPr lang="en-US"/>
              <a:pPr/>
              <a:t>71</a:t>
            </a:fld>
            <a:endParaRPr lang="en-US"/>
          </a:p>
        </p:txBody>
      </p:sp>
      <p:sp>
        <p:nvSpPr>
          <p:cNvPr id="387074" name="Rectangle 2"/>
          <p:cNvSpPr>
            <a:spLocks noGrp="1" noRot="1" noChangeAspect="1" noChangeArrowheads="1" noTextEdit="1"/>
          </p:cNvSpPr>
          <p:nvPr>
            <p:ph type="sldImg"/>
          </p:nvPr>
        </p:nvSpPr>
        <p:spPr>
          <a:ln/>
        </p:spPr>
      </p:sp>
      <p:sp>
        <p:nvSpPr>
          <p:cNvPr id="387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463992-A139-426E-B3F0-07445C3B52FF}" type="slidenum">
              <a:rPr lang="en-US"/>
              <a:pPr/>
              <a:t>73</a:t>
            </a:fld>
            <a:endParaRPr lang="en-US"/>
          </a:p>
        </p:txBody>
      </p:sp>
      <p:sp>
        <p:nvSpPr>
          <p:cNvPr id="389122" name="Rectangle 2"/>
          <p:cNvSpPr>
            <a:spLocks noGrp="1" noRot="1" noChangeAspect="1" noChangeArrowheads="1" noTextEdit="1"/>
          </p:cNvSpPr>
          <p:nvPr>
            <p:ph type="sldImg"/>
          </p:nvPr>
        </p:nvSpPr>
        <p:spPr>
          <a:ln/>
        </p:spPr>
      </p:sp>
      <p:sp>
        <p:nvSpPr>
          <p:cNvPr id="389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357509-C61F-4069-98E7-DB6207F78510}" type="slidenum">
              <a:rPr lang="en-US"/>
              <a:pPr/>
              <a:t>74</a:t>
            </a:fld>
            <a:endParaRPr lang="en-US"/>
          </a:p>
        </p:txBody>
      </p:sp>
      <p:sp>
        <p:nvSpPr>
          <p:cNvPr id="391170" name="Rectangle 2"/>
          <p:cNvSpPr>
            <a:spLocks noGrp="1" noRot="1" noChangeAspect="1" noChangeArrowheads="1" noTextEdit="1"/>
          </p:cNvSpPr>
          <p:nvPr>
            <p:ph type="sldImg"/>
          </p:nvPr>
        </p:nvSpPr>
        <p:spPr>
          <a:ln/>
        </p:spPr>
      </p:sp>
      <p:sp>
        <p:nvSpPr>
          <p:cNvPr id="391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7C461B-0B62-43F0-A085-6061401C2F95}" type="slidenum">
              <a:rPr lang="en-US"/>
              <a:pPr/>
              <a:t>75</a:t>
            </a:fld>
            <a:endParaRPr lang="en-US"/>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6C6BE2-0E51-49AB-B8F7-7B72028AAC2F}" type="slidenum">
              <a:rPr lang="en-US"/>
              <a:pPr/>
              <a:t>77</a:t>
            </a:fld>
            <a:endParaRPr lang="en-US"/>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15E109-CEE2-4F2E-A3D4-CE5205D1E833}" type="slidenum">
              <a:rPr lang="en-US"/>
              <a:pPr/>
              <a:t>78</a:t>
            </a:fld>
            <a:endParaRPr lang="en-US"/>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p:txBody>
          <a:bodyPr/>
          <a:lstStyle/>
          <a:p>
            <a:r>
              <a:rPr lang="en-US"/>
              <a:t>Photograph acknowledgement to follow.</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FBFE66-19BE-4B75-B9D4-CECF35645E28}" type="slidenum">
              <a:rPr lang="en-US"/>
              <a:pPr/>
              <a:t>81</a:t>
            </a:fld>
            <a:endParaRPr lang="en-US"/>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BCB53F-DF42-4687-9B1D-D1A9A997F0E4}" type="slidenum">
              <a:rPr lang="en-US"/>
              <a:pPr/>
              <a:t>84</a:t>
            </a:fld>
            <a:endParaRPr lang="en-US"/>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p:txBody>
          <a:bodyPr/>
          <a:lstStyle/>
          <a:p>
            <a:endParaRPr lang="en-AU"/>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74A145-647F-45FB-9E60-B32E5A6E5257}" type="slidenum">
              <a:rPr lang="en-US"/>
              <a:pPr/>
              <a:t>85</a:t>
            </a:fld>
            <a:endParaRPr lang="en-US"/>
          </a:p>
        </p:txBody>
      </p:sp>
      <p:sp>
        <p:nvSpPr>
          <p:cNvPr id="278530" name="Rectangle 2"/>
          <p:cNvSpPr>
            <a:spLocks noGrp="1" noRot="1" noChangeAspect="1" noChangeArrowheads="1" noTextEdit="1"/>
          </p:cNvSpPr>
          <p:nvPr>
            <p:ph type="sldImg"/>
          </p:nvPr>
        </p:nvSpPr>
        <p:spPr>
          <a:ln/>
        </p:spPr>
      </p:sp>
      <p:sp>
        <p:nvSpPr>
          <p:cNvPr id="278531" name="Rectangle 3"/>
          <p:cNvSpPr>
            <a:spLocks noGrp="1" noChangeArrowheads="1"/>
          </p:cNvSpPr>
          <p:nvPr>
            <p:ph type="body" idx="1"/>
          </p:nvPr>
        </p:nvSpPr>
        <p:spPr/>
        <p:txBody>
          <a:bodyPr/>
          <a:lstStyle/>
          <a:p>
            <a:r>
              <a:rPr lang="en-US"/>
              <a:t>Reference to follow.</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46AB91-1385-429D-880F-6EC62D63F181}" type="slidenum">
              <a:rPr lang="en-US"/>
              <a:pPr/>
              <a:t>86</a:t>
            </a:fld>
            <a:endParaRPr lang="en-US"/>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noTextEdit="1"/>
          </p:cNvSpPr>
          <p:nvPr>
            <p:ph type="sldImg"/>
          </p:nvPr>
        </p:nvSpPr>
        <p:spPr bwMode="auto">
          <a:xfrm>
            <a:off x="1146175" y="687388"/>
            <a:ext cx="4568825"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7" name="Rectangle 3"/>
          <p:cNvSpPr>
            <a:spLocks noGrp="1" noChangeArrowheads="1"/>
          </p:cNvSpPr>
          <p:nvPr>
            <p:ph type="body" idx="1"/>
          </p:nvPr>
        </p:nvSpPr>
        <p:spPr>
          <a:xfrm>
            <a:off x="228600" y="4343400"/>
            <a:ext cx="6629400" cy="4614863"/>
          </a:xfrm>
        </p:spPr>
        <p:txBody>
          <a:bodyPr wrap="square" numCol="1" anchor="t" anchorCtr="0" compatLnSpc="1">
            <a:prstTxWarp prst="textNoShape">
              <a:avLst/>
            </a:prstTxWarp>
          </a:bodyPr>
          <a:lstStyle/>
          <a:p>
            <a:pPr marL="228600" indent="-228600"/>
            <a:r>
              <a:rPr lang="en-US" sz="1000" b="1">
                <a:latin typeface="Arial" charset="0"/>
              </a:rPr>
              <a:t>SLIDE 4</a:t>
            </a:r>
            <a:r>
              <a:rPr lang="en-US" sz="1000">
                <a:latin typeface="Arial" charset="0"/>
              </a:rPr>
              <a:t>.  Before we discuss these three categories, I would like to start with a few brief words about the scope of the problem of alcohol abuse and dependence; that is, what kind of disorder are we talking about when we talk about alcoholism.</a:t>
            </a:r>
          </a:p>
          <a:p>
            <a:pPr marL="228600" indent="-228600"/>
            <a:r>
              <a:rPr lang="en-US" sz="1000">
                <a:latin typeface="Arial" charset="0"/>
              </a:rPr>
              <a:t>First of all, there are approximately ____ students in this classroom, and if you look around, know that ___ of you (15%, 1/7) roughly will develop alcohol abuse or dependence.  So we are talking about a very common illness that affects more people than does diabetes, lung cancer, breast cancer, heart attacks, and is about as common as hypertension is in the general population.</a:t>
            </a:r>
          </a:p>
          <a:p>
            <a:pPr marL="228600" indent="-228600"/>
            <a:r>
              <a:rPr lang="en-US" sz="1000">
                <a:latin typeface="Arial" charset="0"/>
              </a:rPr>
              <a:t>In addition to this relatively high prevalence, alcoholism causes a great amount of morbidity and mortality.  First, up to 40% of all general hospital admissions in the U.S. are related to alcohol or drug problems in some way.  So the next time you see a patient with an upper GI bleed in the hospital, for example, wonder whether heavy alcohol use has played a role.</a:t>
            </a:r>
          </a:p>
          <a:p>
            <a:pPr marL="228600" indent="-228600"/>
            <a:r>
              <a:rPr lang="en-US" sz="1000">
                <a:latin typeface="Arial" charset="0"/>
              </a:rPr>
              <a:t>Also, alcoholics are twice as likely to be seen by their primary care provider than nonalcoholics, so there is a particular need for you as young physicians-in-training to recognize sequelae of alcoholism in this arena in order to better identify an alcohol dependent person.  In fact, a recent study found that physicians are actually not very good at recognizing alcoholics in the outpatient setting (there</a:t>
            </a:r>
            <a:r>
              <a:rPr lang="ja-JP" altLang="en-US" sz="1000">
                <a:latin typeface="Arial" charset="0"/>
              </a:rPr>
              <a:t>’</a:t>
            </a:r>
            <a:r>
              <a:rPr lang="en-US" sz="1000">
                <a:latin typeface="Arial" charset="0"/>
              </a:rPr>
              <a:t>s a link to the news story on the web site).</a:t>
            </a:r>
          </a:p>
          <a:p>
            <a:pPr marL="228600" indent="-228600"/>
            <a:r>
              <a:rPr lang="en-US" sz="1000">
                <a:latin typeface="Arial" charset="0"/>
              </a:rPr>
              <a:t>And if alcoholics aren</a:t>
            </a:r>
            <a:r>
              <a:rPr lang="ja-JP" altLang="en-US" sz="1000">
                <a:latin typeface="Arial" charset="0"/>
              </a:rPr>
              <a:t>’</a:t>
            </a:r>
            <a:r>
              <a:rPr lang="en-US" sz="1000">
                <a:latin typeface="Arial" charset="0"/>
              </a:rPr>
              <a:t>t recognized and appropriately treated, or even if they are identified but maintain a severe course with few substantial abstinence periods, these people will die – alcoholism is a lethal illness.  Over 100,000 people die per year of alcohol or drug related causes in the U.S., and chronic alcoholics will lose roughly 15 years off their average life span.</a:t>
            </a:r>
          </a:p>
          <a:p>
            <a:pPr marL="228600" indent="-228600"/>
            <a:r>
              <a:rPr lang="en-US" sz="1000">
                <a:latin typeface="Arial" charset="0"/>
              </a:rPr>
              <a:t>And here</a:t>
            </a:r>
            <a:r>
              <a:rPr lang="ja-JP" altLang="en-US" sz="1000">
                <a:latin typeface="Arial" charset="0"/>
              </a:rPr>
              <a:t>’</a:t>
            </a:r>
            <a:r>
              <a:rPr lang="en-US" sz="1000">
                <a:latin typeface="Arial" charset="0"/>
              </a:rPr>
              <a:t>s what will kill you:  accidents (MVAs, overdose), acts of violence (suicide, homicide), and today</a:t>
            </a:r>
            <a:r>
              <a:rPr lang="ja-JP" altLang="en-US" sz="1000">
                <a:latin typeface="Arial" charset="0"/>
              </a:rPr>
              <a:t>’</a:t>
            </a:r>
            <a:r>
              <a:rPr lang="en-US" sz="1000">
                <a:latin typeface="Arial" charset="0"/>
              </a:rPr>
              <a:t>s subject, major medical illnesses (like esophageal varices, cancers, heart failure/MIs, cirrhosis).</a:t>
            </a:r>
          </a:p>
          <a:p>
            <a:pPr marL="228600" indent="-228600">
              <a:buFontTx/>
              <a:buChar char="•"/>
            </a:pPr>
            <a:r>
              <a:rPr lang="en-US" sz="1000">
                <a:latin typeface="Calibri" charset="0"/>
              </a:rPr>
              <a:t>15% ( 1/7) on people in this room will become alcohol dependent</a:t>
            </a:r>
          </a:p>
          <a:p>
            <a:pPr marL="228600" indent="-228600">
              <a:buFontTx/>
              <a:buChar char="•"/>
            </a:pPr>
            <a:r>
              <a:rPr lang="en-US" sz="1000">
                <a:latin typeface="Calibri" charset="0"/>
              </a:rPr>
              <a:t>In the outpatient setting, alcoholics are twice as likely to consult a PCP than nonalcoholics</a:t>
            </a:r>
          </a:p>
          <a:p>
            <a:pPr marL="228600" indent="-228600">
              <a:buFontTx/>
              <a:buChar char="•"/>
            </a:pPr>
            <a:r>
              <a:rPr lang="en-US" sz="1000">
                <a:latin typeface="Calibri" charset="0"/>
              </a:rPr>
              <a:t>Here</a:t>
            </a:r>
            <a:r>
              <a:rPr lang="ja-JP" altLang="en-US" sz="1000">
                <a:latin typeface="Calibri" charset="0"/>
              </a:rPr>
              <a:t>’</a:t>
            </a:r>
            <a:r>
              <a:rPr lang="en-US" sz="1000">
                <a:latin typeface="Calibri" charset="0"/>
              </a:rPr>
              <a:t>s what will kill you: accidents (MVAs, OD), major medical illnesses (cirrhosis, MI-CHF, varicies), acts of violence (suicides/homicides)</a:t>
            </a:r>
            <a:endParaRPr lang="en-US" sz="1000">
              <a:latin typeface="Arial" charset="0"/>
            </a:endParaRPr>
          </a:p>
          <a:p>
            <a:pPr marL="228600" indent="-228600"/>
            <a:r>
              <a:rPr lang="en-US">
                <a:latin typeface="Calibri" charset="0"/>
              </a:rPr>
              <a:t>Alcohol abuse may mean any one of the following specific terms:</a:t>
            </a:r>
            <a:endParaRPr lang="en-CA">
              <a:latin typeface="Calibri" charset="0"/>
            </a:endParaRPr>
          </a:p>
          <a:p>
            <a:pPr marL="228600" indent="-228600"/>
            <a:r>
              <a:rPr lang="en-US" b="1">
                <a:latin typeface="Calibri" charset="0"/>
              </a:rPr>
              <a:t>Excessive consumption:</a:t>
            </a:r>
            <a:r>
              <a:rPr lang="en-US">
                <a:latin typeface="Calibri" charset="0"/>
              </a:rPr>
              <a:t> harmful use.</a:t>
            </a:r>
            <a:endParaRPr lang="en-CA">
              <a:latin typeface="Calibri" charset="0"/>
            </a:endParaRPr>
          </a:p>
          <a:p>
            <a:pPr marL="228600" indent="-228600"/>
            <a:r>
              <a:rPr lang="en-US" b="1">
                <a:latin typeface="Calibri" charset="0"/>
              </a:rPr>
              <a:t>Problem drinking:</a:t>
            </a:r>
            <a:r>
              <a:rPr lang="en-US">
                <a:latin typeface="Calibri" charset="0"/>
              </a:rPr>
              <a:t> drinking that has caused disability, but     not dependence.</a:t>
            </a:r>
            <a:endParaRPr lang="en-CA">
              <a:latin typeface="Calibri" charset="0"/>
            </a:endParaRPr>
          </a:p>
          <a:p>
            <a:pPr marL="228600" indent="-228600"/>
            <a:r>
              <a:rPr lang="en-US" b="1">
                <a:latin typeface="Calibri" charset="0"/>
              </a:rPr>
              <a:t>Alcohol dependence:</a:t>
            </a:r>
            <a:r>
              <a:rPr lang="en-US">
                <a:latin typeface="Calibri" charset="0"/>
              </a:rPr>
              <a:t> which usually denotes alcoholism.</a:t>
            </a:r>
            <a:endParaRPr lang="en-CA">
              <a:latin typeface="Calibri" charset="0"/>
            </a:endParaRPr>
          </a:p>
          <a:p>
            <a:pPr marL="228600" indent="-228600"/>
            <a:r>
              <a:rPr lang="en-US" b="1">
                <a:latin typeface="Calibri" charset="0"/>
              </a:rPr>
              <a:t>Alcohol-related disability:</a:t>
            </a:r>
            <a:r>
              <a:rPr lang="en-US">
                <a:latin typeface="Calibri" charset="0"/>
              </a:rPr>
              <a:t> physical, mental and social.</a:t>
            </a:r>
            <a:endParaRPr lang="en-CA">
              <a:latin typeface="Calibri" charset="0"/>
            </a:endParaRPr>
          </a:p>
          <a:p>
            <a:pPr marL="228600" indent="-228600"/>
            <a:r>
              <a:rPr lang="en-US">
                <a:latin typeface="Calibri" charset="0"/>
              </a:rPr>
              <a:t> </a:t>
            </a:r>
            <a:endParaRPr lang="en-CA">
              <a:latin typeface="Calibri" charset="0"/>
            </a:endParaRPr>
          </a:p>
          <a:p>
            <a:pPr marL="228600" indent="-228600"/>
            <a:r>
              <a:rPr lang="en-US">
                <a:latin typeface="Calibri" charset="0"/>
              </a:rPr>
              <a:t>Alcohol is the major substance of abuse all over the world.  Mixed abused of alcohol and other substances is very common.  Recreational alcohol drinking gradually grades into problem drinking and dependence.</a:t>
            </a:r>
            <a:endParaRPr lang="en-CA">
              <a:latin typeface="Calibri" charset="0"/>
            </a:endParaRPr>
          </a:p>
          <a:p>
            <a:pPr marL="228600" indent="-228600"/>
            <a:r>
              <a:rPr lang="en-US">
                <a:latin typeface="Calibri" charset="0"/>
              </a:rPr>
              <a:t>Most alcohol abusers go unrecognized by clinicians until their physical health and psychosocial life have been significantly harmed; therefore, early recognition is important.  Many people go through prolonged periods (average 15 – 20 years) of gradual dependence on alcohol before clinical symptoms or signs are evident.</a:t>
            </a:r>
            <a:endParaRPr lang="en-CA">
              <a:latin typeface="Calibri" charset="0"/>
            </a:endParaRPr>
          </a:p>
          <a:p>
            <a:pPr marL="228600" indent="-228600"/>
            <a:r>
              <a:rPr lang="en-US">
                <a:latin typeface="Calibri" charset="0"/>
              </a:rPr>
              <a:t>Alcohol depresses the central nervous system.  Clinically, it may appear to be a stimulant because of early disinhibition due to suppression of inhibitory control mechanisms.</a:t>
            </a:r>
            <a:endParaRPr lang="en-CA">
              <a:latin typeface="Calibri" charset="0"/>
            </a:endParaRPr>
          </a:p>
          <a:p>
            <a:pPr marL="228600" indent="-228600"/>
            <a:r>
              <a:rPr lang="en-US">
                <a:latin typeface="Calibri" charset="0"/>
              </a:rPr>
              <a:t>Alcohol drinking may occur in the late teens but dependence is most common in those aged 40 – 55 years.</a:t>
            </a:r>
            <a:endParaRPr lang="en-CA">
              <a:latin typeface="Calibri" charset="0"/>
            </a:endParaRPr>
          </a:p>
          <a:p>
            <a:pPr marL="228600" indent="-228600">
              <a:buFontTx/>
              <a:buChar char="•"/>
            </a:pPr>
            <a:endParaRPr lang="en-US" sz="1000">
              <a:latin typeface="Calibri"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6CCB34-EDE9-4F55-9D9F-B6C6394CEC98}" type="slidenum">
              <a:rPr lang="en-US"/>
              <a:pPr/>
              <a:t>87</a:t>
            </a:fld>
            <a:endParaRPr 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CD1443-3701-427A-90A2-1D49FDA8F9A6}" type="slidenum">
              <a:rPr lang="en-US"/>
              <a:pPr/>
              <a:t>91</a:t>
            </a:fld>
            <a:endParaRPr lang="en-US"/>
          </a:p>
        </p:txBody>
      </p:sp>
      <p:sp>
        <p:nvSpPr>
          <p:cNvPr id="292866" name="Rectangle 2"/>
          <p:cNvSpPr>
            <a:spLocks noGrp="1" noRot="1" noChangeAspect="1" noChangeArrowheads="1" noTextEdit="1"/>
          </p:cNvSpPr>
          <p:nvPr>
            <p:ph type="sldImg"/>
          </p:nvPr>
        </p:nvSpPr>
        <p:spPr>
          <a:ln/>
        </p:spPr>
      </p:sp>
      <p:sp>
        <p:nvSpPr>
          <p:cNvPr id="292867" name="Rectangle 3"/>
          <p:cNvSpPr>
            <a:spLocks noGrp="1" noChangeArrowheads="1"/>
          </p:cNvSpPr>
          <p:nvPr>
            <p:ph type="body" idx="1"/>
          </p:nvPr>
        </p:nvSpPr>
        <p:spPr/>
        <p:txBody>
          <a:bodyPr/>
          <a:lstStyle/>
          <a:p>
            <a:r>
              <a:rPr lang="en-US"/>
              <a:t>Photograph acknowledgement to follow.</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0CF3AB-6E94-4A0E-B189-CC3D69040499}" type="slidenum">
              <a:rPr lang="en-US"/>
              <a:pPr/>
              <a:t>92</a:t>
            </a:fld>
            <a:endParaRPr lang="en-US"/>
          </a:p>
        </p:txBody>
      </p:sp>
      <p:sp>
        <p:nvSpPr>
          <p:cNvPr id="307202" name="Rectangle 2"/>
          <p:cNvSpPr>
            <a:spLocks noGrp="1" noRot="1" noChangeAspect="1" noChangeArrowheads="1" noTextEdit="1"/>
          </p:cNvSpPr>
          <p:nvPr>
            <p:ph type="sldImg"/>
          </p:nvPr>
        </p:nvSpPr>
        <p:spPr>
          <a:ln/>
        </p:spPr>
      </p:sp>
      <p:sp>
        <p:nvSpPr>
          <p:cNvPr id="307203" name="Rectangle 3"/>
          <p:cNvSpPr>
            <a:spLocks noGrp="1" noChangeArrowheads="1"/>
          </p:cNvSpPr>
          <p:nvPr>
            <p:ph type="body" idx="1"/>
          </p:nvPr>
        </p:nvSpPr>
        <p:spPr/>
        <p:txBody>
          <a:bodyPr/>
          <a:lstStyle/>
          <a:p>
            <a:r>
              <a:rPr lang="en-US"/>
              <a:t>Graphic taken from www.erowid.com</a:t>
            </a:r>
          </a:p>
          <a:p>
            <a:r>
              <a:rPr lang="en-US"/>
              <a:t>Acknowledgement for photograph to follow.</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40DEFE-58A0-4A61-8177-0DAF9C3D7B59}" type="slidenum">
              <a:rPr lang="en-US"/>
              <a:pPr/>
              <a:t>93</a:t>
            </a:fld>
            <a:endParaRPr lang="en-US"/>
          </a:p>
        </p:txBody>
      </p:sp>
      <p:sp>
        <p:nvSpPr>
          <p:cNvPr id="345090" name="Rectangle 2"/>
          <p:cNvSpPr>
            <a:spLocks noGrp="1" noRot="1" noChangeAspect="1" noChangeArrowheads="1" noTextEdit="1"/>
          </p:cNvSpPr>
          <p:nvPr>
            <p:ph type="sldImg"/>
          </p:nvPr>
        </p:nvSpPr>
        <p:spPr>
          <a:ln/>
        </p:spPr>
      </p:sp>
      <p:sp>
        <p:nvSpPr>
          <p:cNvPr id="345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490A90-D84F-40D8-8FD7-1A697EBC0F4E}" type="slidenum">
              <a:rPr lang="en-US"/>
              <a:pPr/>
              <a:t>95</a:t>
            </a:fld>
            <a:endParaRPr lang="en-US"/>
          </a:p>
        </p:txBody>
      </p:sp>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B0FC9A-52F6-4459-875B-A4A134A58F0E}" type="slidenum">
              <a:rPr lang="en-US"/>
              <a:pPr/>
              <a:t>123</a:t>
            </a:fld>
            <a:endParaRPr lang="en-US"/>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atin typeface="Calibri" charset="0"/>
              </a:rPr>
              <a:t>alcohol potentiate the effects of other drugs with central depressant effect</a:t>
            </a:r>
            <a:r>
              <a:rPr lang="cs-CZ">
                <a:latin typeface="Calibri" charset="0"/>
              </a:rPr>
              <a:t>s</a:t>
            </a:r>
            <a:r>
              <a:rPr lang="en-GB">
                <a:latin typeface="Calibri" charset="0"/>
              </a:rPr>
              <a:t> – barbiturates, benzodiazepines, H</a:t>
            </a:r>
            <a:r>
              <a:rPr lang="en-GB" baseline="-25000">
                <a:latin typeface="Calibri" charset="0"/>
              </a:rPr>
              <a:t>1</a:t>
            </a:r>
            <a:r>
              <a:rPr lang="en-GB">
                <a:latin typeface="Calibri" charset="0"/>
              </a:rPr>
              <a:t>-anithistamines</a:t>
            </a:r>
          </a:p>
          <a:p>
            <a:r>
              <a:rPr lang="en-US" b="1">
                <a:latin typeface="Calibri" charset="0"/>
              </a:rPr>
              <a:t>Alcohol intoxication:</a:t>
            </a:r>
            <a:endParaRPr lang="en-CA">
              <a:latin typeface="Calibri" charset="0"/>
            </a:endParaRPr>
          </a:p>
          <a:p>
            <a:r>
              <a:rPr lang="en-US">
                <a:latin typeface="Calibri" charset="0"/>
              </a:rPr>
              <a:t>Early intoxication includes a sense of well-being, liveliness and a smell of alcohol on the breath, grading into emotional lability, irritability, and incoordination, which grades into apathy, ataxia, and slurred speech.  Heavy intoxication (blood alcohol level above 300 mg/ml) can lead to alcoholic coma.  Alcohol acute intoxication may mimic many psychiatric conditions (panic attacks, depression, acute psychosis with delusions and / or hallucinations).</a:t>
            </a:r>
            <a:endParaRPr lang="en-CA">
              <a:latin typeface="Calibri" charset="0"/>
            </a:endParaRPr>
          </a:p>
          <a:p>
            <a:r>
              <a:rPr lang="en-US">
                <a:latin typeface="Calibri" charset="0"/>
              </a:rPr>
              <a:t> </a:t>
            </a:r>
            <a:endParaRPr lang="en-CA">
              <a:latin typeface="Calibri" charset="0"/>
            </a:endParaRPr>
          </a:p>
          <a:p>
            <a:endParaRPr lang="en-CA">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9EC9C7E3-B540-7148-BDA0-7F608CE6E9D9}" type="slidenum">
              <a:rPr lang="en-CA">
                <a:latin typeface="Calibri" charset="0"/>
              </a:rPr>
              <a:pPr eaLnBrk="1" hangingPunct="1"/>
              <a:t>34</a:t>
            </a:fld>
            <a:endParaRPr lang="en-CA">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Calibri" charset="0"/>
              </a:rPr>
              <a:t>Alcohol withdrawal:</a:t>
            </a:r>
            <a:endParaRPr lang="en-CA">
              <a:latin typeface="Calibri" charset="0"/>
            </a:endParaRPr>
          </a:p>
          <a:p>
            <a:r>
              <a:rPr lang="en-US">
                <a:latin typeface="Calibri" charset="0"/>
              </a:rPr>
              <a:t>Occurs in the dependent state, in those who have been drinking heavily for years and who have a high intake of alcohol for weeks at a time. The symptoms (see table 7 – 4) may begin after six hours of cessation or reduction of alcohol and peak by 48 hours.  They follow a drop in blood concentration, characteristically appear on waking from sleep, after the fall in concentration during sleep.  The symptoms subside over the course of 5 - 7 days.  Epileptic generalized tonic clonic seizures may develop within 12 - 24 hours after cessation of alcohol intake.  Delirium tremens may develop after about 48 hours.</a:t>
            </a:r>
            <a:endParaRPr lang="en-CA">
              <a:latin typeface="Calibri" charset="0"/>
            </a:endParaRPr>
          </a:p>
          <a:p>
            <a:r>
              <a:rPr lang="en-US">
                <a:latin typeface="Calibri" charset="0"/>
              </a:rPr>
              <a:t> </a:t>
            </a:r>
            <a:endParaRPr lang="en-CA">
              <a:latin typeface="Calibri" charset="0"/>
            </a:endParaRPr>
          </a:p>
          <a:p>
            <a:endParaRPr lang="en-CA">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4E4A0FC-81E2-F74E-B3E0-FAB54F1A9D85}" type="slidenum">
              <a:rPr lang="en-CA">
                <a:latin typeface="Calibri" charset="0"/>
              </a:rPr>
              <a:pPr eaLnBrk="1" hangingPunct="1"/>
              <a:t>36</a:t>
            </a:fld>
            <a:endParaRPr lang="en-CA">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B6F1A56-9FDE-5F45-94E6-B0A558D8BF55}" type="slidenum">
              <a:rPr lang="en-US">
                <a:latin typeface="Calibri" charset="0"/>
              </a:rPr>
              <a:pPr eaLnBrk="1" hangingPunct="1"/>
              <a:t>37</a:t>
            </a:fld>
            <a:endParaRPr lang="en-US">
              <a:latin typeface="Calibri" charset="0"/>
            </a:endParaRPr>
          </a:p>
        </p:txBody>
      </p:sp>
      <p:sp>
        <p:nvSpPr>
          <p:cNvPr id="68611"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Substance abuse frequently coexists with personality disorders (e.g. borderline, antisocial), and with other psychiatric disorders such as depression, anxiety or psychotic conditions</a:t>
            </a:r>
            <a:endParaRPr lang="en-CA">
              <a:latin typeface="Calibri" charset="0"/>
            </a:endParaRPr>
          </a:p>
          <a:p>
            <a:endParaRPr lang="en-CA">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B32EE7A-895C-C049-938A-25D222160964}" type="slidenum">
              <a:rPr lang="en-CA">
                <a:latin typeface="Calibri" charset="0"/>
              </a:rPr>
              <a:pPr eaLnBrk="1" hangingPunct="1"/>
              <a:t>38</a:t>
            </a:fld>
            <a:endParaRPr lang="en-CA">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9F0F108-020B-1C4C-B8E6-15EA8987EA3B}" type="slidenum">
              <a:rPr lang="en-US">
                <a:latin typeface="Calibri" charset="0"/>
              </a:rPr>
              <a:pPr eaLnBrk="1" hangingPunct="1"/>
              <a:t>40</a:t>
            </a:fld>
            <a:endParaRPr lang="en-US">
              <a:latin typeface="Calibri" charset="0"/>
            </a:endParaRPr>
          </a:p>
        </p:txBody>
      </p:sp>
      <p:sp>
        <p:nvSpPr>
          <p:cNvPr id="65539"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5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charset="0"/>
              </a:rPr>
              <a:t>Before we proceed, I wanted to talk a little bit about some strategies to detect a potential problem with alcohol (or drugs) in your patients in your office or in the hospital.  First and foremost, TAKE A HISTORY – ASK about life problems (e.g. family/marital, job, accidents, legal – DUIs), and transition into nonthreatening, nonjudgmental questions about alcohol, drug and nicotine use.  While the issue of detection of substance problems is a whole lecture unto itself, this is just a reminder that the best diagnosis is obtained through taking a history, and then doing a physical exam.</a:t>
            </a:r>
          </a:p>
          <a:p>
            <a:r>
              <a:rPr lang="en-US">
                <a:latin typeface="Arial" charset="0"/>
              </a:rPr>
              <a:t>In addition, some blood tests for state markers of heavy drinking can be useful if you are suspicious of alcohol related problems.  GGT has good sensitivity and specificity (around 70-80% sensitive and specific), and generally is the first of the liver enzymes to elevate with heavy drinking (i.e., 6-12 drinks/day for several weeks).</a:t>
            </a:r>
          </a:p>
          <a:p>
            <a:r>
              <a:rPr lang="en-US">
                <a:latin typeface="Arial" charset="0"/>
              </a:rPr>
              <a:t> Besides GGT, the CDT (carbohydrate deficient transferrin) test is a more expensive alternative for detecting high levels of drinking, and it is about as sensitive and specific as the GGT  .</a:t>
            </a:r>
          </a:p>
          <a:p>
            <a:r>
              <a:rPr lang="en-US">
                <a:latin typeface="Arial" charset="0"/>
              </a:rPr>
              <a:t>Reflecting alcohol</a:t>
            </a:r>
            <a:r>
              <a:rPr lang="ja-JP" altLang="en-US">
                <a:latin typeface="Arial" charset="0"/>
              </a:rPr>
              <a:t>’</a:t>
            </a:r>
            <a:r>
              <a:rPr lang="en-US">
                <a:latin typeface="Arial" charset="0"/>
              </a:rPr>
              <a:t>s effect on red blood cells,  MCV (mean corpuscular volume), a measure of how big the RBCs are, also increases with heavy drinking.</a:t>
            </a:r>
          </a:p>
          <a:p>
            <a:r>
              <a:rPr lang="en-US">
                <a:latin typeface="Arial" charset="0"/>
              </a:rPr>
              <a:t>The other liver enzymes are not very helpful if you are suspicious of alcohol dependence, since they only elevate when hepatocytes are damaged, which usually is at a fairly advanced stage of alcoholism.  Nevertheless, suspect alcohol related causes in patients with high AST and ALT.</a:t>
            </a:r>
          </a:p>
          <a:p>
            <a:r>
              <a:rPr lang="en-US">
                <a:latin typeface="Arial" charset="0"/>
              </a:rPr>
              <a:t>Lastly, a urine toxicology screen is useful in detecting acute intoxication with alcohol or drugs, but in the case of alcohol, only relevant if the patient has ingested alcohol in the last 6-8 hours or so.</a:t>
            </a:r>
          </a:p>
          <a:p>
            <a:endParaRPr lang="en-US">
              <a:latin typeface="Arial" charset="0"/>
            </a:endParaRPr>
          </a:p>
          <a:p>
            <a:pPr>
              <a:buFontTx/>
              <a:buChar char="•"/>
            </a:pPr>
            <a:r>
              <a:rPr lang="en-US">
                <a:latin typeface="Calibri" charset="0"/>
              </a:rPr>
              <a:t>Alimentary/stomach – gastritis, PUD – acute GI bleed, Mallory-Weiss tears, cancers</a:t>
            </a:r>
          </a:p>
          <a:p>
            <a:pPr>
              <a:buFontTx/>
              <a:buChar char="•"/>
            </a:pPr>
            <a:r>
              <a:rPr lang="en-US">
                <a:latin typeface="Calibri" charset="0"/>
              </a:rPr>
              <a:t>Thus, next time someone comes into your office with GI symptoms</a:t>
            </a:r>
          </a:p>
          <a:p>
            <a:pPr>
              <a:buFontTx/>
              <a:buChar char="•"/>
            </a:pPr>
            <a:r>
              <a:rPr lang="en-US">
                <a:latin typeface="Calibri" charset="0"/>
              </a:rPr>
              <a:t>Liver – fatty liver, alcoholic hepatitis, cirrhosis (15%) - &gt; portal HTN - &gt; varices/acute bleeds; hepatocellular cancer</a:t>
            </a:r>
          </a:p>
          <a:p>
            <a:pPr>
              <a:buFontTx/>
              <a:buChar char="•"/>
            </a:pPr>
            <a:r>
              <a:rPr lang="en-US">
                <a:latin typeface="Calibri" charset="0"/>
              </a:rPr>
              <a:t>Pancreas – pancreatitis, cancer</a:t>
            </a:r>
          </a:p>
          <a:p>
            <a:pPr>
              <a:buFontTx/>
              <a:buChar char="•"/>
            </a:pPr>
            <a:r>
              <a:rPr lang="en-US">
                <a:latin typeface="Calibri" charset="0"/>
              </a:rPr>
              <a:t> CV – can lead to arrhythmias</a:t>
            </a:r>
          </a:p>
          <a:p>
            <a:pPr>
              <a:buFontTx/>
              <a:buChar char="•"/>
            </a:pPr>
            <a:r>
              <a:rPr lang="en-US">
                <a:latin typeface="Calibri" charset="0"/>
              </a:rPr>
              <a:t>Thus, the next time a patient comes into your office with chest pain/SOB, among the things that you should consider in the differential is alcoholism.  However, cardiac effects not likely detected early.</a:t>
            </a:r>
          </a:p>
          <a:p>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CA"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E55CD2C9-668F-7E4B-B947-A295D46DDAA3}" type="datetimeFigureOut">
              <a:rPr lang="en-US" smtClean="0"/>
              <a:t>9/7/14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CA"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E55CD2C9-668F-7E4B-B947-A295D46DDAA3}" type="datetimeFigureOut">
              <a:rPr lang="en-US" smtClean="0"/>
              <a:t>9/7/14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FFCF3-E045-D34E-A2B9-370DEF69C656}"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E55CD2C9-668F-7E4B-B947-A295D46DDAA3}" type="datetimeFigureOut">
              <a:rPr lang="en-US" smtClean="0"/>
              <a:t>9/7/14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FFCF3-E045-D34E-A2B9-370DEF69C65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CA"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E55CD2C9-668F-7E4B-B947-A295D46DDAA3}" type="datetimeFigureOut">
              <a:rPr lang="en-US" smtClean="0"/>
              <a:t>9/7/14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FFCF3-E045-D34E-A2B9-370DEF69C656}"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981200"/>
            <a:ext cx="4038600" cy="4114800"/>
          </a:xfrm>
        </p:spPr>
        <p:txBody>
          <a:bodyPr/>
          <a:lstStyle/>
          <a:p>
            <a:endParaRPr lang="en-US"/>
          </a:p>
        </p:txBody>
      </p:sp>
      <p:sp>
        <p:nvSpPr>
          <p:cNvPr id="4" name="Text Placeholder 3"/>
          <p:cNvSpPr>
            <a:spLocks noGrp="1"/>
          </p:cNvSpPr>
          <p:nvPr>
            <p:ph type="body"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762563E-9213-4072-A283-27FB5CB6E0DC}" type="slidenum">
              <a:rPr lang="en-US"/>
              <a:pPr/>
              <a:t>‹#›</a:t>
            </a:fld>
            <a:endParaRPr lang="en-US"/>
          </a:p>
        </p:txBody>
      </p:sp>
    </p:spTree>
    <p:extLst>
      <p:ext uri="{BB962C8B-B14F-4D97-AF65-F5344CB8AC3E}">
        <p14:creationId xmlns:p14="http://schemas.microsoft.com/office/powerpoint/2010/main" val="2137307658"/>
      </p:ext>
    </p:extLst>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E55CD2C9-668F-7E4B-B947-A295D46DDAA3}" type="datetimeFigureOut">
              <a:rPr lang="en-US" smtClean="0"/>
              <a:t>9/7/14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FFCF3-E045-D34E-A2B9-370DEF69C65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CA"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E55CD2C9-668F-7E4B-B947-A295D46DDAA3}" type="datetimeFigureOut">
              <a:rPr lang="en-US" smtClean="0"/>
              <a:t>9/7/14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FFCF3-E045-D34E-A2B9-370DEF69C656}"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CA"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E55CD2C9-668F-7E4B-B947-A295D46DDAA3}" type="datetimeFigureOut">
              <a:rPr lang="en-US" smtClean="0"/>
              <a:t>9/7/14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FFCF3-E045-D34E-A2B9-370DEF69C65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CA"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E55CD2C9-668F-7E4B-B947-A295D46DDAA3}" type="datetimeFigureOut">
              <a:rPr lang="en-US" smtClean="0"/>
              <a:t>9/7/14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FFCF3-E045-D34E-A2B9-370DEF69C65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E55CD2C9-668F-7E4B-B947-A295D46DDAA3}" type="datetimeFigureOut">
              <a:rPr lang="en-US" smtClean="0"/>
              <a:t>9/7/14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BFFCF3-E045-D34E-A2B9-370DEF69C65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E55CD2C9-668F-7E4B-B947-A295D46DDAA3}" type="datetimeFigureOut">
              <a:rPr lang="en-US" smtClean="0"/>
              <a:t>9/7/14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BFFCF3-E045-D34E-A2B9-370DEF69C65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CD2C9-668F-7E4B-B947-A295D46DDAA3}" type="datetimeFigureOut">
              <a:rPr lang="en-US" smtClean="0"/>
              <a:t>9/7/14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BFFCF3-E045-D34E-A2B9-370DEF69C65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CA"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E55CD2C9-668F-7E4B-B947-A295D46DDAA3}" type="datetimeFigureOut">
              <a:rPr lang="en-US" smtClean="0"/>
              <a:t>9/7/14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FFCF3-E045-D34E-A2B9-370DEF69C65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CA"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E55CD2C9-668F-7E4B-B947-A295D46DDAA3}" type="datetimeFigureOut">
              <a:rPr lang="en-US" smtClean="0"/>
              <a:t>9/7/14</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5DBFFCF3-E045-D34E-A2B9-370DEF69C65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 Id="rId3" Type="http://schemas.openxmlformats.org/officeDocument/2006/relationships/image" Target="../media/image43.jpe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4.jpe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5.jpe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6.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7.jpe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8.jpe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9.jpe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0.jpe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1.jpe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2.jpe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7.png"/><Relationship Id="rId3" Type="http://schemas.openxmlformats.org/officeDocument/2006/relationships/image" Target="../media/image54.jpe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5.xml"/><Relationship Id="rId3" Type="http://schemas.openxmlformats.org/officeDocument/2006/relationships/image" Target="../media/image56.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wav"/></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wav"/></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wav"/></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wav"/></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wav"/></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wav"/></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wav"/></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wav"/></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jpe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wav"/></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wav"/></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rchpsyc.ama-assn.org/cgi/content/full/archgenpsychiatry.2011.5" TargetMode="Externa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wav"/></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wav"/></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wav"/></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wav"/></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wav"/></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7.png"/><Relationship Id="rId3" Type="http://schemas.openxmlformats.org/officeDocument/2006/relationships/image" Target="../media/image1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2.jpeg"/></Relationships>
</file>

<file path=ppt/slides/_rels/slide61.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1" Type="http://schemas.openxmlformats.org/officeDocument/2006/relationships/slideLayout" Target="../slideLayouts/slideLayout8.xml"/><Relationship Id="rId2" Type="http://schemas.openxmlformats.org/officeDocument/2006/relationships/notesSlide" Target="../notesSlides/notesSlide2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 Id="rId3" Type="http://schemas.openxmlformats.org/officeDocument/2006/relationships/image" Target="../media/image25.jpeg"/></Relationships>
</file>

<file path=ppt/slides/_rels/slide66.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1" Type="http://schemas.openxmlformats.org/officeDocument/2006/relationships/slideLayout" Target="../slideLayouts/slideLayout8.xml"/><Relationship Id="rId2" Type="http://schemas.openxmlformats.org/officeDocument/2006/relationships/notesSlide" Target="../notesSlides/notesSlide25.xml"/></Relationships>
</file>

<file path=ppt/slides/_rels/slide67.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75.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1" Type="http://schemas.openxmlformats.org/officeDocument/2006/relationships/slideLayout" Target="../slideLayouts/slideLayout8.xml"/><Relationship Id="rId2" Type="http://schemas.openxmlformats.org/officeDocument/2006/relationships/notesSlide" Target="../notesSlides/notesSlide3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3.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85.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1" Type="http://schemas.openxmlformats.org/officeDocument/2006/relationships/slideLayout" Target="../slideLayouts/slideLayout8.xml"/><Relationship Id="rId2" Type="http://schemas.openxmlformats.org/officeDocument/2006/relationships/notesSlide" Target="../notesSlides/notesSlide3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39.jpeg"/></Relationships>
</file>

<file path=ppt/slides/_rels/slide92.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jpeg"/><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Substance</a:t>
            </a:r>
            <a:r>
              <a:rPr lang="en-US" dirty="0"/>
              <a:t> </a:t>
            </a:r>
            <a:r>
              <a:rPr lang="en-US" dirty="0" smtClean="0"/>
              <a:t>Use</a:t>
            </a:r>
            <a:r>
              <a:rPr lang="en-US" dirty="0" smtClean="0"/>
              <a:t> Disorders</a:t>
            </a:r>
            <a:endParaRPr lang="en-US" dirty="0"/>
          </a:p>
        </p:txBody>
      </p:sp>
      <p:sp>
        <p:nvSpPr>
          <p:cNvPr id="3" name="Subtitle 2"/>
          <p:cNvSpPr>
            <a:spLocks noGrp="1"/>
          </p:cNvSpPr>
          <p:nvPr>
            <p:ph type="subTitle" idx="1"/>
          </p:nvPr>
        </p:nvSpPr>
        <p:spPr/>
        <p:txBody>
          <a:bodyPr/>
          <a:lstStyle/>
          <a:p>
            <a:r>
              <a:rPr lang="en-US" dirty="0" smtClean="0"/>
              <a:t>By: Dr. Majid Al-</a:t>
            </a:r>
            <a:r>
              <a:rPr lang="en-US" dirty="0" err="1" smtClean="0"/>
              <a:t>Desouki</a:t>
            </a:r>
            <a:endParaRPr lang="en-US" dirty="0" smtClean="0"/>
          </a:p>
          <a:p>
            <a:r>
              <a:rPr lang="en-US" dirty="0" smtClean="0"/>
              <a:t>Consultant and Clinical Assistant Professor</a:t>
            </a:r>
            <a:endParaRPr lang="en-US" dirty="0"/>
          </a:p>
        </p:txBody>
      </p:sp>
    </p:spTree>
    <p:extLst>
      <p:ext uri="{BB962C8B-B14F-4D97-AF65-F5344CB8AC3E}">
        <p14:creationId xmlns:p14="http://schemas.microsoft.com/office/powerpoint/2010/main" val="102099870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37" name="Oval 21"/>
          <p:cNvSpPr>
            <a:spLocks noChangeArrowheads="1"/>
          </p:cNvSpPr>
          <p:nvPr/>
        </p:nvSpPr>
        <p:spPr bwMode="auto">
          <a:xfrm>
            <a:off x="1219200" y="762000"/>
            <a:ext cx="1828800" cy="1143000"/>
          </a:xfrm>
          <a:prstGeom prst="ellipse">
            <a:avLst/>
          </a:prstGeom>
          <a:solidFill>
            <a:schemeClr val="folHlink"/>
          </a:solidFill>
          <a:ln w="9525">
            <a:solidFill>
              <a:schemeClr val="tx1"/>
            </a:solidFill>
            <a:round/>
            <a:headEnd/>
            <a:tailEnd/>
          </a:ln>
          <a:effectLst/>
        </p:spPr>
        <p:txBody>
          <a:bodyPr wrap="none" anchor="ctr"/>
          <a:lstStyle/>
          <a:p>
            <a:pPr algn="ctr"/>
            <a:r>
              <a:rPr lang="en-US" sz="1600" b="1" dirty="0" err="1">
                <a:latin typeface="Times New Roman" pitchFamily="18" charset="0"/>
              </a:rPr>
              <a:t>Authorianism</a:t>
            </a:r>
            <a:r>
              <a:rPr lang="en-US" sz="1600" b="1" dirty="0">
                <a:latin typeface="Times New Roman" pitchFamily="18" charset="0"/>
              </a:rPr>
              <a:t>;</a:t>
            </a:r>
          </a:p>
          <a:p>
            <a:pPr algn="ctr"/>
            <a:r>
              <a:rPr lang="en-US" sz="1600" b="1" dirty="0">
                <a:latin typeface="Times New Roman" pitchFamily="18" charset="0"/>
              </a:rPr>
              <a:t>coercive parent-</a:t>
            </a:r>
          </a:p>
          <a:p>
            <a:pPr algn="ctr"/>
            <a:r>
              <a:rPr lang="en-US" sz="1600" b="1" dirty="0">
                <a:latin typeface="Times New Roman" pitchFamily="18" charset="0"/>
              </a:rPr>
              <a:t>child interactions</a:t>
            </a:r>
          </a:p>
        </p:txBody>
      </p:sp>
      <p:sp>
        <p:nvSpPr>
          <p:cNvPr id="34838" name="Oval 22"/>
          <p:cNvSpPr>
            <a:spLocks noChangeArrowheads="1"/>
          </p:cNvSpPr>
          <p:nvPr/>
        </p:nvSpPr>
        <p:spPr bwMode="auto">
          <a:xfrm>
            <a:off x="3581400" y="1219200"/>
            <a:ext cx="2057400" cy="990600"/>
          </a:xfrm>
          <a:prstGeom prst="ellipse">
            <a:avLst/>
          </a:prstGeom>
          <a:solidFill>
            <a:schemeClr val="folHlink"/>
          </a:solidFill>
          <a:ln w="9525">
            <a:solidFill>
              <a:schemeClr val="tx1"/>
            </a:solidFill>
            <a:round/>
            <a:headEnd/>
            <a:tailEnd/>
          </a:ln>
          <a:effectLst/>
        </p:spPr>
        <p:txBody>
          <a:bodyPr wrap="none" anchor="ctr"/>
          <a:lstStyle/>
          <a:p>
            <a:pPr algn="ctr"/>
            <a:r>
              <a:rPr lang="en-US" sz="1600" b="1">
                <a:latin typeface="Times New Roman" pitchFamily="18" charset="0"/>
              </a:rPr>
              <a:t>Aggression and/or</a:t>
            </a:r>
          </a:p>
          <a:p>
            <a:pPr algn="ctr"/>
            <a:r>
              <a:rPr lang="en-US" sz="1600" b="1">
                <a:latin typeface="Times New Roman" pitchFamily="18" charset="0"/>
              </a:rPr>
              <a:t>anxiety problems</a:t>
            </a:r>
          </a:p>
        </p:txBody>
      </p:sp>
      <p:sp>
        <p:nvSpPr>
          <p:cNvPr id="34839" name="Oval 23"/>
          <p:cNvSpPr>
            <a:spLocks noChangeArrowheads="1"/>
          </p:cNvSpPr>
          <p:nvPr/>
        </p:nvSpPr>
        <p:spPr bwMode="auto">
          <a:xfrm>
            <a:off x="6248400" y="685800"/>
            <a:ext cx="2133600" cy="1219200"/>
          </a:xfrm>
          <a:prstGeom prst="ellipse">
            <a:avLst/>
          </a:prstGeom>
          <a:solidFill>
            <a:schemeClr val="folHlink"/>
          </a:solidFill>
          <a:ln w="9525">
            <a:solidFill>
              <a:schemeClr val="tx1"/>
            </a:solidFill>
            <a:round/>
            <a:headEnd/>
            <a:tailEnd/>
          </a:ln>
          <a:effectLst/>
        </p:spPr>
        <p:txBody>
          <a:bodyPr wrap="none" anchor="ctr"/>
          <a:lstStyle/>
          <a:p>
            <a:pPr algn="ctr"/>
            <a:r>
              <a:rPr lang="en-US" sz="1600" b="1">
                <a:latin typeface="Times New Roman" pitchFamily="18" charset="0"/>
              </a:rPr>
              <a:t>Family/neighborhood</a:t>
            </a:r>
          </a:p>
          <a:p>
            <a:pPr algn="ctr"/>
            <a:r>
              <a:rPr lang="en-US" sz="1600" b="1">
                <a:latin typeface="Times New Roman" pitchFamily="18" charset="0"/>
              </a:rPr>
              <a:t>disorganization</a:t>
            </a:r>
          </a:p>
        </p:txBody>
      </p:sp>
      <p:sp>
        <p:nvSpPr>
          <p:cNvPr id="34840" name="Oval 24"/>
          <p:cNvSpPr>
            <a:spLocks noChangeArrowheads="1"/>
          </p:cNvSpPr>
          <p:nvPr/>
        </p:nvSpPr>
        <p:spPr bwMode="auto">
          <a:xfrm>
            <a:off x="3581400" y="2486025"/>
            <a:ext cx="2133600" cy="1219200"/>
          </a:xfrm>
          <a:prstGeom prst="ellipse">
            <a:avLst/>
          </a:prstGeom>
          <a:solidFill>
            <a:schemeClr val="folHlink"/>
          </a:solidFill>
          <a:ln w="9525">
            <a:solidFill>
              <a:schemeClr val="tx1"/>
            </a:solidFill>
            <a:round/>
            <a:headEnd/>
            <a:tailEnd/>
          </a:ln>
          <a:effectLst/>
        </p:spPr>
        <p:txBody>
          <a:bodyPr wrap="none" anchor="ctr"/>
          <a:lstStyle/>
          <a:p>
            <a:pPr algn="ctr"/>
            <a:r>
              <a:rPr lang="en-US" sz="1600" b="1">
                <a:latin typeface="Times New Roman" pitchFamily="18" charset="0"/>
              </a:rPr>
              <a:t>Elementary-age</a:t>
            </a:r>
          </a:p>
          <a:p>
            <a:pPr algn="ctr"/>
            <a:r>
              <a:rPr lang="en-US" sz="1600" b="1">
                <a:latin typeface="Times New Roman" pitchFamily="18" charset="0"/>
              </a:rPr>
              <a:t>rejected or isolated</a:t>
            </a:r>
          </a:p>
          <a:p>
            <a:pPr algn="ctr"/>
            <a:r>
              <a:rPr lang="en-US" sz="1600" b="1">
                <a:latin typeface="Times New Roman" pitchFamily="18" charset="0"/>
              </a:rPr>
              <a:t>peer relationships</a:t>
            </a:r>
          </a:p>
        </p:txBody>
      </p:sp>
      <p:sp>
        <p:nvSpPr>
          <p:cNvPr id="34841" name="Oval 25"/>
          <p:cNvSpPr>
            <a:spLocks noChangeArrowheads="1"/>
          </p:cNvSpPr>
          <p:nvPr/>
        </p:nvSpPr>
        <p:spPr bwMode="auto">
          <a:xfrm>
            <a:off x="1447800" y="3124200"/>
            <a:ext cx="1828800" cy="1066800"/>
          </a:xfrm>
          <a:prstGeom prst="ellipse">
            <a:avLst/>
          </a:prstGeom>
          <a:solidFill>
            <a:schemeClr val="folHlink"/>
          </a:solidFill>
          <a:ln w="9525">
            <a:solidFill>
              <a:schemeClr val="tx1"/>
            </a:solidFill>
            <a:round/>
            <a:headEnd/>
            <a:tailEnd/>
          </a:ln>
          <a:effectLst/>
        </p:spPr>
        <p:txBody>
          <a:bodyPr wrap="none" anchor="ctr"/>
          <a:lstStyle/>
          <a:p>
            <a:pPr algn="ctr"/>
            <a:r>
              <a:rPr lang="en-US" sz="1600" b="1">
                <a:latin typeface="Times New Roman" pitchFamily="18" charset="0"/>
              </a:rPr>
              <a:t>Low parental</a:t>
            </a:r>
          </a:p>
          <a:p>
            <a:pPr algn="ctr"/>
            <a:r>
              <a:rPr lang="en-US" sz="1600" b="1">
                <a:latin typeface="Times New Roman" pitchFamily="18" charset="0"/>
              </a:rPr>
              <a:t>monitoring</a:t>
            </a:r>
          </a:p>
        </p:txBody>
      </p:sp>
      <p:sp>
        <p:nvSpPr>
          <p:cNvPr id="34842" name="Oval 26"/>
          <p:cNvSpPr>
            <a:spLocks noChangeArrowheads="1"/>
          </p:cNvSpPr>
          <p:nvPr/>
        </p:nvSpPr>
        <p:spPr bwMode="auto">
          <a:xfrm>
            <a:off x="3505200" y="3962400"/>
            <a:ext cx="1981200" cy="1066800"/>
          </a:xfrm>
          <a:prstGeom prst="ellipse">
            <a:avLst/>
          </a:prstGeom>
          <a:solidFill>
            <a:schemeClr val="folHlink"/>
          </a:solidFill>
          <a:ln w="9525">
            <a:solidFill>
              <a:schemeClr val="tx1"/>
            </a:solidFill>
            <a:round/>
            <a:headEnd/>
            <a:tailEnd/>
          </a:ln>
          <a:effectLst/>
        </p:spPr>
        <p:txBody>
          <a:bodyPr wrap="none" anchor="ctr"/>
          <a:lstStyle/>
          <a:p>
            <a:pPr algn="ctr"/>
            <a:r>
              <a:rPr lang="en-US" sz="1600" b="1">
                <a:latin typeface="Times New Roman" pitchFamily="18" charset="0"/>
              </a:rPr>
              <a:t>Deviant peer</a:t>
            </a:r>
          </a:p>
          <a:p>
            <a:pPr algn="ctr"/>
            <a:r>
              <a:rPr lang="en-US" sz="1600" b="1">
                <a:latin typeface="Times New Roman" pitchFamily="18" charset="0"/>
              </a:rPr>
              <a:t>associations in</a:t>
            </a:r>
          </a:p>
          <a:p>
            <a:pPr algn="ctr"/>
            <a:r>
              <a:rPr lang="en-US" sz="1600" b="1">
                <a:latin typeface="Times New Roman" pitchFamily="18" charset="0"/>
              </a:rPr>
              <a:t>early youth</a:t>
            </a:r>
          </a:p>
        </p:txBody>
      </p:sp>
      <p:sp>
        <p:nvSpPr>
          <p:cNvPr id="34843" name="Oval 27"/>
          <p:cNvSpPr>
            <a:spLocks noChangeArrowheads="1"/>
          </p:cNvSpPr>
          <p:nvPr/>
        </p:nvSpPr>
        <p:spPr bwMode="auto">
          <a:xfrm>
            <a:off x="5867400" y="3886200"/>
            <a:ext cx="1905000" cy="1219200"/>
          </a:xfrm>
          <a:prstGeom prst="ellipse">
            <a:avLst/>
          </a:prstGeom>
          <a:solidFill>
            <a:schemeClr val="folHlink"/>
          </a:solidFill>
          <a:ln w="9525">
            <a:solidFill>
              <a:schemeClr val="tx1"/>
            </a:solidFill>
            <a:round/>
            <a:headEnd/>
            <a:tailEnd/>
          </a:ln>
          <a:effectLst/>
        </p:spPr>
        <p:txBody>
          <a:bodyPr wrap="none" anchor="ctr"/>
          <a:lstStyle/>
          <a:p>
            <a:pPr algn="ctr"/>
            <a:r>
              <a:rPr lang="en-US" sz="1600" b="1">
                <a:latin typeface="Times New Roman" pitchFamily="18" charset="0"/>
              </a:rPr>
              <a:t>Early experimenting</a:t>
            </a:r>
          </a:p>
          <a:p>
            <a:pPr algn="ctr"/>
            <a:r>
              <a:rPr lang="en-US" sz="1600" b="1">
                <a:latin typeface="Times New Roman" pitchFamily="18" charset="0"/>
              </a:rPr>
              <a:t>with substance use</a:t>
            </a:r>
          </a:p>
        </p:txBody>
      </p:sp>
      <p:sp>
        <p:nvSpPr>
          <p:cNvPr id="34844" name="Line 28"/>
          <p:cNvSpPr>
            <a:spLocks noChangeShapeType="1"/>
          </p:cNvSpPr>
          <p:nvPr/>
        </p:nvSpPr>
        <p:spPr bwMode="auto">
          <a:xfrm>
            <a:off x="3048000" y="1371600"/>
            <a:ext cx="609600" cy="152400"/>
          </a:xfrm>
          <a:prstGeom prst="line">
            <a:avLst/>
          </a:prstGeom>
          <a:noFill/>
          <a:ln w="9525">
            <a:solidFill>
              <a:schemeClr val="tx1"/>
            </a:solidFill>
            <a:round/>
            <a:headEnd/>
            <a:tailEnd type="triangle" w="med" len="med"/>
          </a:ln>
          <a:effectLst/>
        </p:spPr>
        <p:txBody>
          <a:bodyPr/>
          <a:lstStyle/>
          <a:p>
            <a:endParaRPr lang="en-US"/>
          </a:p>
        </p:txBody>
      </p:sp>
      <p:sp>
        <p:nvSpPr>
          <p:cNvPr id="34845" name="Line 29"/>
          <p:cNvSpPr>
            <a:spLocks noChangeShapeType="1"/>
          </p:cNvSpPr>
          <p:nvPr/>
        </p:nvSpPr>
        <p:spPr bwMode="auto">
          <a:xfrm rot="7166927">
            <a:off x="5730875" y="1279525"/>
            <a:ext cx="434975" cy="466725"/>
          </a:xfrm>
          <a:prstGeom prst="line">
            <a:avLst/>
          </a:prstGeom>
          <a:noFill/>
          <a:ln w="9525">
            <a:solidFill>
              <a:schemeClr val="tx1"/>
            </a:solidFill>
            <a:round/>
            <a:headEnd/>
            <a:tailEnd type="triangle" w="med" len="med"/>
          </a:ln>
          <a:effectLst/>
        </p:spPr>
        <p:txBody>
          <a:bodyPr/>
          <a:lstStyle/>
          <a:p>
            <a:endParaRPr lang="en-US"/>
          </a:p>
        </p:txBody>
      </p:sp>
      <p:sp>
        <p:nvSpPr>
          <p:cNvPr id="34846" name="Line 30"/>
          <p:cNvSpPr>
            <a:spLocks noChangeShapeType="1"/>
          </p:cNvSpPr>
          <p:nvPr/>
        </p:nvSpPr>
        <p:spPr bwMode="auto">
          <a:xfrm rot="16043610" flipH="1">
            <a:off x="4515644" y="2342356"/>
            <a:ext cx="266700" cy="1588"/>
          </a:xfrm>
          <a:prstGeom prst="line">
            <a:avLst/>
          </a:prstGeom>
          <a:noFill/>
          <a:ln w="9525">
            <a:solidFill>
              <a:schemeClr val="tx1"/>
            </a:solidFill>
            <a:round/>
            <a:headEnd/>
            <a:tailEnd type="triangle" w="med" len="med"/>
          </a:ln>
          <a:effectLst/>
        </p:spPr>
        <p:txBody>
          <a:bodyPr/>
          <a:lstStyle/>
          <a:p>
            <a:endParaRPr lang="en-US"/>
          </a:p>
        </p:txBody>
      </p:sp>
      <p:sp>
        <p:nvSpPr>
          <p:cNvPr id="34847" name="Line 31"/>
          <p:cNvSpPr>
            <a:spLocks noChangeShapeType="1"/>
          </p:cNvSpPr>
          <p:nvPr/>
        </p:nvSpPr>
        <p:spPr bwMode="auto">
          <a:xfrm rot="20136508" flipH="1">
            <a:off x="4495800" y="3733800"/>
            <a:ext cx="228600" cy="230188"/>
          </a:xfrm>
          <a:prstGeom prst="line">
            <a:avLst/>
          </a:prstGeom>
          <a:noFill/>
          <a:ln w="9525">
            <a:solidFill>
              <a:schemeClr val="tx1"/>
            </a:solidFill>
            <a:round/>
            <a:headEnd/>
            <a:tailEnd type="triangle" w="med" len="med"/>
          </a:ln>
          <a:effectLst/>
        </p:spPr>
        <p:txBody>
          <a:bodyPr/>
          <a:lstStyle/>
          <a:p>
            <a:endParaRPr lang="en-US"/>
          </a:p>
        </p:txBody>
      </p:sp>
      <p:sp>
        <p:nvSpPr>
          <p:cNvPr id="34848" name="Line 32"/>
          <p:cNvSpPr>
            <a:spLocks noChangeShapeType="1"/>
          </p:cNvSpPr>
          <p:nvPr/>
        </p:nvSpPr>
        <p:spPr bwMode="auto">
          <a:xfrm>
            <a:off x="3048000" y="4038600"/>
            <a:ext cx="457200" cy="304800"/>
          </a:xfrm>
          <a:prstGeom prst="line">
            <a:avLst/>
          </a:prstGeom>
          <a:noFill/>
          <a:ln w="9525">
            <a:solidFill>
              <a:schemeClr val="tx1"/>
            </a:solidFill>
            <a:round/>
            <a:headEnd/>
            <a:tailEnd type="triangle" w="med" len="med"/>
          </a:ln>
          <a:effectLst/>
        </p:spPr>
        <p:txBody>
          <a:bodyPr/>
          <a:lstStyle/>
          <a:p>
            <a:endParaRPr lang="en-US"/>
          </a:p>
        </p:txBody>
      </p:sp>
      <p:sp>
        <p:nvSpPr>
          <p:cNvPr id="34849" name="Line 33"/>
          <p:cNvSpPr>
            <a:spLocks noChangeShapeType="1"/>
          </p:cNvSpPr>
          <p:nvPr/>
        </p:nvSpPr>
        <p:spPr bwMode="auto">
          <a:xfrm rot="-1308084">
            <a:off x="5486400" y="4343400"/>
            <a:ext cx="381000" cy="15240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34850" name="Line 34"/>
          <p:cNvSpPr>
            <a:spLocks noChangeShapeType="1"/>
          </p:cNvSpPr>
          <p:nvPr/>
        </p:nvSpPr>
        <p:spPr bwMode="auto">
          <a:xfrm>
            <a:off x="2057400" y="1905000"/>
            <a:ext cx="304800" cy="1219200"/>
          </a:xfrm>
          <a:prstGeom prst="line">
            <a:avLst/>
          </a:prstGeom>
          <a:noFill/>
          <a:ln w="9525">
            <a:solidFill>
              <a:schemeClr val="tx1"/>
            </a:solidFill>
            <a:round/>
            <a:headEnd/>
            <a:tailEnd type="triangle" w="med" len="med"/>
          </a:ln>
          <a:effectLst/>
        </p:spPr>
        <p:txBody>
          <a:bodyPr/>
          <a:lstStyle/>
          <a:p>
            <a:endParaRPr lang="en-US"/>
          </a:p>
        </p:txBody>
      </p:sp>
      <p:sp>
        <p:nvSpPr>
          <p:cNvPr id="34851" name="Oval 35"/>
          <p:cNvSpPr>
            <a:spLocks noChangeArrowheads="1"/>
          </p:cNvSpPr>
          <p:nvPr/>
        </p:nvSpPr>
        <p:spPr bwMode="auto">
          <a:xfrm>
            <a:off x="3505200" y="5257800"/>
            <a:ext cx="2514600" cy="1143000"/>
          </a:xfrm>
          <a:prstGeom prst="ellipse">
            <a:avLst/>
          </a:prstGeom>
          <a:solidFill>
            <a:schemeClr val="folHlink"/>
          </a:solidFill>
          <a:ln w="9525">
            <a:solidFill>
              <a:schemeClr val="tx1"/>
            </a:solidFill>
            <a:round/>
            <a:headEnd/>
            <a:tailEnd/>
          </a:ln>
          <a:effectLst/>
        </p:spPr>
        <p:txBody>
          <a:bodyPr wrap="none" anchor="ctr"/>
          <a:lstStyle/>
          <a:p>
            <a:pPr algn="ctr"/>
            <a:r>
              <a:rPr lang="en-US" sz="1600" b="1">
                <a:latin typeface="Times New Roman" pitchFamily="18" charset="0"/>
              </a:rPr>
              <a:t>Substance abuse</a:t>
            </a:r>
          </a:p>
          <a:p>
            <a:pPr algn="ctr"/>
            <a:r>
              <a:rPr lang="en-US" sz="1600" b="1">
                <a:latin typeface="Times New Roman" pitchFamily="18" charset="0"/>
              </a:rPr>
              <a:t>and dependence</a:t>
            </a:r>
          </a:p>
        </p:txBody>
      </p:sp>
      <p:sp>
        <p:nvSpPr>
          <p:cNvPr id="34852" name="Oval 36"/>
          <p:cNvSpPr>
            <a:spLocks noChangeArrowheads="1"/>
          </p:cNvSpPr>
          <p:nvPr/>
        </p:nvSpPr>
        <p:spPr bwMode="auto">
          <a:xfrm>
            <a:off x="6705600" y="2286000"/>
            <a:ext cx="1524000" cy="1066800"/>
          </a:xfrm>
          <a:prstGeom prst="ellipse">
            <a:avLst/>
          </a:prstGeom>
          <a:solidFill>
            <a:schemeClr val="folHlink"/>
          </a:solidFill>
          <a:ln w="9525">
            <a:solidFill>
              <a:schemeClr val="tx1"/>
            </a:solidFill>
            <a:round/>
            <a:headEnd/>
            <a:tailEnd/>
          </a:ln>
          <a:effectLst/>
        </p:spPr>
        <p:txBody>
          <a:bodyPr wrap="none" anchor="ctr"/>
          <a:lstStyle/>
          <a:p>
            <a:pPr algn="ctr"/>
            <a:r>
              <a:rPr lang="en-US" sz="1600" b="1">
                <a:latin typeface="Times New Roman" pitchFamily="18" charset="0"/>
              </a:rPr>
              <a:t>Parental</a:t>
            </a:r>
          </a:p>
          <a:p>
            <a:pPr algn="ctr"/>
            <a:r>
              <a:rPr lang="en-US" sz="1600" b="1">
                <a:latin typeface="Times New Roman" pitchFamily="18" charset="0"/>
              </a:rPr>
              <a:t>substance use</a:t>
            </a:r>
          </a:p>
        </p:txBody>
      </p:sp>
      <p:sp>
        <p:nvSpPr>
          <p:cNvPr id="34853" name="Line 37"/>
          <p:cNvSpPr>
            <a:spLocks noChangeShapeType="1"/>
          </p:cNvSpPr>
          <p:nvPr/>
        </p:nvSpPr>
        <p:spPr bwMode="auto">
          <a:xfrm>
            <a:off x="7391400" y="1905000"/>
            <a:ext cx="1588" cy="365125"/>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34854" name="Line 38"/>
          <p:cNvSpPr>
            <a:spLocks noChangeShapeType="1"/>
          </p:cNvSpPr>
          <p:nvPr/>
        </p:nvSpPr>
        <p:spPr bwMode="auto">
          <a:xfrm flipH="1">
            <a:off x="7010400" y="3352800"/>
            <a:ext cx="304800" cy="547688"/>
          </a:xfrm>
          <a:prstGeom prst="line">
            <a:avLst/>
          </a:prstGeom>
          <a:noFill/>
          <a:ln w="9525">
            <a:solidFill>
              <a:schemeClr val="tx1"/>
            </a:solidFill>
            <a:round/>
            <a:headEnd/>
            <a:tailEnd type="triangle" w="med" len="med"/>
          </a:ln>
          <a:effectLst/>
        </p:spPr>
        <p:txBody>
          <a:bodyPr/>
          <a:lstStyle/>
          <a:p>
            <a:endParaRPr lang="en-US"/>
          </a:p>
        </p:txBody>
      </p:sp>
      <p:sp>
        <p:nvSpPr>
          <p:cNvPr id="34855" name="Line 39"/>
          <p:cNvSpPr>
            <a:spLocks noChangeShapeType="1"/>
          </p:cNvSpPr>
          <p:nvPr/>
        </p:nvSpPr>
        <p:spPr bwMode="auto">
          <a:xfrm flipH="1">
            <a:off x="5486400" y="5029200"/>
            <a:ext cx="838200" cy="304800"/>
          </a:xfrm>
          <a:prstGeom prst="line">
            <a:avLst/>
          </a:prstGeom>
          <a:noFill/>
          <a:ln w="9525">
            <a:solidFill>
              <a:schemeClr val="tx1"/>
            </a:solidFill>
            <a:round/>
            <a:headEnd/>
            <a:tailEnd type="triangle" w="med" len="med"/>
          </a:ln>
          <a:effectLst/>
        </p:spPr>
        <p:txBody>
          <a:bodyPr/>
          <a:lstStyle/>
          <a:p>
            <a:endParaRPr lang="en-US"/>
          </a:p>
        </p:txBody>
      </p:sp>
    </p:spTree>
    <p:extLst>
      <p:ext uri="{BB962C8B-B14F-4D97-AF65-F5344CB8AC3E}">
        <p14:creationId xmlns:p14="http://schemas.microsoft.com/office/powerpoint/2010/main" val="1248885207"/>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a:xfrm>
            <a:off x="1173163" y="457200"/>
            <a:ext cx="5608637" cy="1143000"/>
          </a:xfrm>
        </p:spPr>
        <p:txBody>
          <a:bodyPr>
            <a:normAutofit fontScale="90000"/>
          </a:bodyPr>
          <a:lstStyle/>
          <a:p>
            <a:r>
              <a:rPr lang="en-US" sz="4000">
                <a:cs typeface="Times New Roman" pitchFamily="18" charset="0"/>
              </a:rPr>
              <a:t>Lysergic Acid Diethylamide (LSD)</a:t>
            </a:r>
          </a:p>
        </p:txBody>
      </p:sp>
      <p:pic>
        <p:nvPicPr>
          <p:cNvPr id="460805" name="Picture 5" descr="lsd1"/>
          <p:cNvPicPr>
            <a:picLocks noChangeAspect="1" noChangeArrowheads="1"/>
          </p:cNvPicPr>
          <p:nvPr/>
        </p:nvPicPr>
        <p:blipFill>
          <a:blip r:embed="rId2" cstate="print"/>
          <a:srcRect/>
          <a:stretch>
            <a:fillRect/>
          </a:stretch>
        </p:blipFill>
        <p:spPr bwMode="auto">
          <a:xfrm>
            <a:off x="1219200" y="2590800"/>
            <a:ext cx="6705600" cy="3889375"/>
          </a:xfrm>
          <a:prstGeom prst="rect">
            <a:avLst/>
          </a:prstGeom>
          <a:noFill/>
          <a:ln w="9525">
            <a:noFill/>
            <a:miter lim="800000"/>
            <a:headEnd/>
            <a:tailEnd/>
          </a:ln>
        </p:spPr>
      </p:pic>
      <p:pic>
        <p:nvPicPr>
          <p:cNvPr id="460804" name="Picture 4" descr="lsd_3d_mid"/>
          <p:cNvPicPr>
            <a:picLocks noChangeAspect="1" noChangeArrowheads="1"/>
          </p:cNvPicPr>
          <p:nvPr/>
        </p:nvPicPr>
        <p:blipFill>
          <a:blip r:embed="rId3" cstate="print"/>
          <a:srcRect/>
          <a:stretch>
            <a:fillRect/>
          </a:stretch>
        </p:blipFill>
        <p:spPr bwMode="auto">
          <a:xfrm>
            <a:off x="6850064" y="304800"/>
            <a:ext cx="2080548" cy="2971800"/>
          </a:xfrm>
          <a:prstGeom prst="rect">
            <a:avLst/>
          </a:prstGeom>
          <a:noFill/>
        </p:spPr>
      </p:pic>
    </p:spTree>
    <p:extLst>
      <p:ext uri="{BB962C8B-B14F-4D97-AF65-F5344CB8AC3E}">
        <p14:creationId xmlns:p14="http://schemas.microsoft.com/office/powerpoint/2010/main" val="1639676710"/>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7010" name="Picture 2" descr="lsd2"/>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3487090437"/>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ChangeArrowheads="1"/>
          </p:cNvSpPr>
          <p:nvPr>
            <p:ph type="title"/>
          </p:nvPr>
        </p:nvSpPr>
        <p:spPr/>
        <p:txBody>
          <a:bodyPr/>
          <a:lstStyle/>
          <a:p>
            <a:r>
              <a:rPr lang="en-US"/>
              <a:t>Pharmacology of LSD</a:t>
            </a:r>
          </a:p>
        </p:txBody>
      </p:sp>
      <p:sp>
        <p:nvSpPr>
          <p:cNvPr id="431107" name="Rectangle 3"/>
          <p:cNvSpPr>
            <a:spLocks noGrp="1" noChangeArrowheads="1"/>
          </p:cNvSpPr>
          <p:nvPr>
            <p:ph sz="half" idx="1"/>
          </p:nvPr>
        </p:nvSpPr>
        <p:spPr>
          <a:xfrm>
            <a:off x="990600" y="1981200"/>
            <a:ext cx="3962400" cy="4114800"/>
          </a:xfrm>
        </p:spPr>
        <p:txBody>
          <a:bodyPr>
            <a:normAutofit lnSpcReduction="10000"/>
          </a:bodyPr>
          <a:lstStyle/>
          <a:p>
            <a:pPr>
              <a:lnSpc>
                <a:spcPct val="80000"/>
              </a:lnSpc>
              <a:buFont typeface="Wingdings" pitchFamily="2" charset="2"/>
              <a:buNone/>
            </a:pPr>
            <a:r>
              <a:rPr lang="en-US" sz="2400">
                <a:cs typeface="Arial" charset="0"/>
              </a:rPr>
              <a:t>Pharmacological Effects </a:t>
            </a:r>
            <a:endParaRPr lang="en-US" sz="2400">
              <a:cs typeface="Times New Roman" pitchFamily="18" charset="0"/>
            </a:endParaRPr>
          </a:p>
          <a:p>
            <a:pPr>
              <a:lnSpc>
                <a:spcPct val="80000"/>
              </a:lnSpc>
            </a:pPr>
            <a:r>
              <a:rPr lang="en-US" sz="2400">
                <a:cs typeface="Arial" charset="0"/>
              </a:rPr>
              <a:t>Effects heavily dependent on dose taken</a:t>
            </a:r>
            <a:endParaRPr lang="en-US" sz="2400">
              <a:cs typeface="Times New Roman" pitchFamily="18" charset="0"/>
            </a:endParaRPr>
          </a:p>
          <a:p>
            <a:pPr lvl="1">
              <a:lnSpc>
                <a:spcPct val="80000"/>
              </a:lnSpc>
            </a:pPr>
            <a:r>
              <a:rPr lang="en-US" sz="2000">
                <a:cs typeface="Arial" charset="0"/>
              </a:rPr>
              <a:t>not just intensity of effects, but type of effects</a:t>
            </a:r>
            <a:endParaRPr lang="en-US" sz="2000">
              <a:cs typeface="Times New Roman" pitchFamily="18" charset="0"/>
            </a:endParaRPr>
          </a:p>
          <a:p>
            <a:pPr>
              <a:lnSpc>
                <a:spcPct val="80000"/>
              </a:lnSpc>
            </a:pPr>
            <a:r>
              <a:rPr lang="en-US" sz="2400">
                <a:cs typeface="Arial" charset="0"/>
              </a:rPr>
              <a:t>Low doses = mild perceptual alterations</a:t>
            </a:r>
            <a:endParaRPr lang="en-US" sz="2400">
              <a:cs typeface="Times New Roman" pitchFamily="18" charset="0"/>
            </a:endParaRPr>
          </a:p>
          <a:p>
            <a:pPr lvl="1">
              <a:lnSpc>
                <a:spcPct val="80000"/>
              </a:lnSpc>
            </a:pPr>
            <a:r>
              <a:rPr lang="en-US" sz="2000">
                <a:cs typeface="Arial" charset="0"/>
              </a:rPr>
              <a:t>comparable to effects of marijuana use, but greater clarity</a:t>
            </a:r>
            <a:endParaRPr lang="en-US" sz="2000">
              <a:cs typeface="Times New Roman" pitchFamily="18" charset="0"/>
            </a:endParaRPr>
          </a:p>
          <a:p>
            <a:pPr>
              <a:lnSpc>
                <a:spcPct val="80000"/>
              </a:lnSpc>
              <a:buFont typeface="Wingdings" pitchFamily="2" charset="2"/>
              <a:buNone/>
            </a:pPr>
            <a:r>
              <a:rPr lang="en-US" sz="2400">
                <a:cs typeface="Arial" charset="0"/>
              </a:rPr>
              <a:t> </a:t>
            </a:r>
            <a:endParaRPr lang="en-US" sz="2400">
              <a:cs typeface="Times New Roman" pitchFamily="18" charset="0"/>
            </a:endParaRPr>
          </a:p>
        </p:txBody>
      </p:sp>
      <p:pic>
        <p:nvPicPr>
          <p:cNvPr id="431109" name="Picture 5" descr="lsd_bottle1"/>
          <p:cNvPicPr>
            <a:picLocks noChangeAspect="1" noChangeArrowheads="1"/>
          </p:cNvPicPr>
          <p:nvPr/>
        </p:nvPicPr>
        <p:blipFill>
          <a:blip r:embed="rId2" cstate="print"/>
          <a:srcRect/>
          <a:stretch>
            <a:fillRect/>
          </a:stretch>
        </p:blipFill>
        <p:spPr bwMode="auto">
          <a:xfrm>
            <a:off x="4876800" y="1447800"/>
            <a:ext cx="3962400" cy="4953000"/>
          </a:xfrm>
          <a:prstGeom prst="rect">
            <a:avLst/>
          </a:prstGeom>
          <a:noFill/>
        </p:spPr>
      </p:pic>
    </p:spTree>
    <p:extLst>
      <p:ext uri="{BB962C8B-B14F-4D97-AF65-F5344CB8AC3E}">
        <p14:creationId xmlns:p14="http://schemas.microsoft.com/office/powerpoint/2010/main" val="115872448"/>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a:xfrm>
            <a:off x="1066800" y="228600"/>
            <a:ext cx="7391400" cy="914400"/>
          </a:xfrm>
        </p:spPr>
        <p:txBody>
          <a:bodyPr/>
          <a:lstStyle/>
          <a:p>
            <a:r>
              <a:rPr lang="en-US"/>
              <a:t>LSD &amp; Neurotransmission</a:t>
            </a:r>
          </a:p>
        </p:txBody>
      </p:sp>
      <p:sp>
        <p:nvSpPr>
          <p:cNvPr id="432131" name="Rectangle 3"/>
          <p:cNvSpPr>
            <a:spLocks noGrp="1" noChangeArrowheads="1"/>
          </p:cNvSpPr>
          <p:nvPr>
            <p:ph sz="half" idx="1"/>
          </p:nvPr>
        </p:nvSpPr>
        <p:spPr>
          <a:xfrm>
            <a:off x="838200" y="1600200"/>
            <a:ext cx="3733800" cy="4267200"/>
          </a:xfrm>
        </p:spPr>
        <p:txBody>
          <a:bodyPr/>
          <a:lstStyle/>
          <a:p>
            <a:r>
              <a:rPr lang="en-US" sz="2400">
                <a:cs typeface="Arial" charset="0"/>
              </a:rPr>
              <a:t>Binds to 5-HT2</a:t>
            </a:r>
            <a:r>
              <a:rPr lang="en-US" sz="2400" baseline="-25000">
                <a:cs typeface="Arial" charset="0"/>
              </a:rPr>
              <a:t>A</a:t>
            </a:r>
            <a:r>
              <a:rPr lang="en-US" sz="2400">
                <a:cs typeface="Arial" charset="0"/>
              </a:rPr>
              <a:t> receptors </a:t>
            </a:r>
          </a:p>
          <a:p>
            <a:pPr lvl="1"/>
            <a:r>
              <a:rPr lang="en-US" sz="2000">
                <a:cs typeface="Arial" charset="0"/>
              </a:rPr>
              <a:t>agonist effect</a:t>
            </a:r>
            <a:endParaRPr lang="en-US" sz="2000">
              <a:cs typeface="Times New Roman" pitchFamily="18" charset="0"/>
            </a:endParaRPr>
          </a:p>
          <a:p>
            <a:r>
              <a:rPr lang="en-US" sz="2400">
                <a:cs typeface="Arial" charset="0"/>
              </a:rPr>
              <a:t>Increases amount of sensory information getting to cortex through overriding filter mechanisms </a:t>
            </a:r>
            <a:endParaRPr lang="en-US" sz="2400">
              <a:cs typeface="Times New Roman" pitchFamily="18" charset="0"/>
            </a:endParaRPr>
          </a:p>
          <a:p>
            <a:pPr lvl="2"/>
            <a:r>
              <a:rPr lang="en-US" sz="1800">
                <a:cs typeface="Arial" charset="0"/>
              </a:rPr>
              <a:t>This is how the drug influences perception, especially for vision</a:t>
            </a:r>
            <a:r>
              <a:rPr lang="en-US" sz="1800"/>
              <a:t> </a:t>
            </a:r>
          </a:p>
          <a:p>
            <a:pPr>
              <a:buFont typeface="Wingdings" pitchFamily="2" charset="2"/>
              <a:buNone/>
            </a:pPr>
            <a:endParaRPr lang="en-US" sz="2400"/>
          </a:p>
        </p:txBody>
      </p:sp>
      <p:sp>
        <p:nvSpPr>
          <p:cNvPr id="432132" name="Rectangle 4"/>
          <p:cNvSpPr>
            <a:spLocks noGrp="1" noChangeArrowheads="1"/>
          </p:cNvSpPr>
          <p:nvPr>
            <p:ph sz="half" idx="2"/>
          </p:nvPr>
        </p:nvSpPr>
        <p:spPr/>
        <p:txBody>
          <a:bodyPr/>
          <a:lstStyle/>
          <a:p>
            <a:endParaRPr lang="en-US" sz="2400"/>
          </a:p>
        </p:txBody>
      </p:sp>
      <p:pic>
        <p:nvPicPr>
          <p:cNvPr id="432133" name="Picture 5" descr="lsd_blotter_bill"/>
          <p:cNvPicPr>
            <a:picLocks noChangeAspect="1" noChangeArrowheads="1"/>
          </p:cNvPicPr>
          <p:nvPr/>
        </p:nvPicPr>
        <p:blipFill>
          <a:blip r:embed="rId2" cstate="print"/>
          <a:srcRect/>
          <a:stretch>
            <a:fillRect/>
          </a:stretch>
        </p:blipFill>
        <p:spPr bwMode="auto">
          <a:xfrm>
            <a:off x="4694238" y="1295400"/>
            <a:ext cx="4144984" cy="5181600"/>
          </a:xfrm>
          <a:prstGeom prst="rect">
            <a:avLst/>
          </a:prstGeom>
          <a:noFill/>
        </p:spPr>
      </p:pic>
    </p:spTree>
    <p:extLst>
      <p:ext uri="{BB962C8B-B14F-4D97-AF65-F5344CB8AC3E}">
        <p14:creationId xmlns:p14="http://schemas.microsoft.com/office/powerpoint/2010/main" val="2010941411"/>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p:txBody>
          <a:bodyPr/>
          <a:lstStyle/>
          <a:p>
            <a:r>
              <a:rPr lang="en-US"/>
              <a:t>Effects of LSD</a:t>
            </a:r>
          </a:p>
        </p:txBody>
      </p:sp>
      <p:sp>
        <p:nvSpPr>
          <p:cNvPr id="434179" name="Rectangle 3"/>
          <p:cNvSpPr>
            <a:spLocks noGrp="1" noChangeArrowheads="1"/>
          </p:cNvSpPr>
          <p:nvPr>
            <p:ph idx="1"/>
          </p:nvPr>
        </p:nvSpPr>
        <p:spPr/>
        <p:txBody>
          <a:bodyPr>
            <a:normAutofit lnSpcReduction="10000"/>
          </a:bodyPr>
          <a:lstStyle/>
          <a:p>
            <a:pPr>
              <a:lnSpc>
                <a:spcPct val="90000"/>
              </a:lnSpc>
              <a:buFont typeface="Wingdings" pitchFamily="2" charset="2"/>
              <a:buNone/>
            </a:pPr>
            <a:r>
              <a:rPr lang="en-US" sz="2800">
                <a:cs typeface="Arial" charset="0"/>
              </a:rPr>
              <a:t>Effects of drug come on in about 30 min</a:t>
            </a:r>
            <a:endParaRPr lang="en-US" sz="2800">
              <a:cs typeface="Times New Roman" pitchFamily="18" charset="0"/>
            </a:endParaRPr>
          </a:p>
          <a:p>
            <a:pPr>
              <a:lnSpc>
                <a:spcPct val="90000"/>
              </a:lnSpc>
            </a:pPr>
            <a:r>
              <a:rPr lang="en-US" sz="2800">
                <a:cs typeface="Arial" charset="0"/>
              </a:rPr>
              <a:t>first signs are autonomic activation</a:t>
            </a:r>
            <a:endParaRPr lang="en-US" sz="2800">
              <a:cs typeface="Times New Roman" pitchFamily="18" charset="0"/>
            </a:endParaRPr>
          </a:p>
          <a:p>
            <a:pPr>
              <a:lnSpc>
                <a:spcPct val="90000"/>
              </a:lnSpc>
            </a:pPr>
            <a:r>
              <a:rPr lang="en-US" sz="2800">
                <a:cs typeface="Arial" charset="0"/>
              </a:rPr>
              <a:t>followed by overt behavioral signs - loosening of emotional inhibitions</a:t>
            </a:r>
            <a:endParaRPr lang="en-US" sz="2800">
              <a:cs typeface="Times New Roman" pitchFamily="18" charset="0"/>
            </a:endParaRPr>
          </a:p>
          <a:p>
            <a:pPr lvl="1">
              <a:lnSpc>
                <a:spcPct val="90000"/>
              </a:lnSpc>
            </a:pPr>
            <a:r>
              <a:rPr lang="en-US" sz="2400">
                <a:cs typeface="Arial" charset="0"/>
              </a:rPr>
              <a:t>giddiness, laughter for no reason</a:t>
            </a:r>
            <a:endParaRPr lang="en-US" sz="2400">
              <a:cs typeface="Times New Roman" pitchFamily="18" charset="0"/>
            </a:endParaRPr>
          </a:p>
          <a:p>
            <a:pPr lvl="1">
              <a:lnSpc>
                <a:spcPct val="90000"/>
              </a:lnSpc>
            </a:pPr>
            <a:r>
              <a:rPr lang="en-US" sz="2400">
                <a:cs typeface="Arial" charset="0"/>
              </a:rPr>
              <a:t>mood euphoric and expansive, but labile mood swings notable</a:t>
            </a:r>
            <a:endParaRPr lang="en-US" sz="2400">
              <a:cs typeface="Times New Roman" pitchFamily="18" charset="0"/>
            </a:endParaRPr>
          </a:p>
          <a:p>
            <a:pPr>
              <a:lnSpc>
                <a:spcPct val="90000"/>
              </a:lnSpc>
            </a:pPr>
            <a:r>
              <a:rPr lang="en-US" sz="2800">
                <a:cs typeface="Arial" charset="0"/>
              </a:rPr>
              <a:t>abnormal color sensations, luminescence</a:t>
            </a:r>
          </a:p>
          <a:p>
            <a:pPr>
              <a:lnSpc>
                <a:spcPct val="90000"/>
              </a:lnSpc>
            </a:pPr>
            <a:r>
              <a:rPr lang="en-US" sz="2800">
                <a:cs typeface="Arial" charset="0"/>
              </a:rPr>
              <a:t>colors reported as more brilliant</a:t>
            </a:r>
            <a:endParaRPr lang="en-US" sz="2800"/>
          </a:p>
        </p:txBody>
      </p:sp>
    </p:spTree>
    <p:extLst>
      <p:ext uri="{BB962C8B-B14F-4D97-AF65-F5344CB8AC3E}">
        <p14:creationId xmlns:p14="http://schemas.microsoft.com/office/powerpoint/2010/main" val="2767907918"/>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p:txBody>
          <a:bodyPr/>
          <a:lstStyle/>
          <a:p>
            <a:r>
              <a:rPr lang="en-US"/>
              <a:t>Effects of LSD</a:t>
            </a:r>
          </a:p>
        </p:txBody>
      </p:sp>
      <p:sp>
        <p:nvSpPr>
          <p:cNvPr id="435203" name="Rectangle 3"/>
          <p:cNvSpPr>
            <a:spLocks noGrp="1" noChangeArrowheads="1"/>
          </p:cNvSpPr>
          <p:nvPr>
            <p:ph idx="1"/>
          </p:nvPr>
        </p:nvSpPr>
        <p:spPr>
          <a:xfrm>
            <a:off x="1371600" y="1981200"/>
            <a:ext cx="7467600" cy="4114800"/>
          </a:xfrm>
        </p:spPr>
        <p:txBody>
          <a:bodyPr/>
          <a:lstStyle/>
          <a:p>
            <a:r>
              <a:rPr lang="en-US">
                <a:cs typeface="Arial" charset="0"/>
              </a:rPr>
              <a:t>space and time disorders</a:t>
            </a:r>
          </a:p>
          <a:p>
            <a:r>
              <a:rPr lang="en-US">
                <a:cs typeface="Arial" charset="0"/>
              </a:rPr>
              <a:t>added depth with loss of perspective - up/down altered</a:t>
            </a:r>
          </a:p>
          <a:p>
            <a:r>
              <a:rPr lang="en-US">
                <a:cs typeface="Arial" charset="0"/>
              </a:rPr>
              <a:t>close in space influenced more than distant</a:t>
            </a:r>
          </a:p>
          <a:p>
            <a:r>
              <a:rPr lang="en-US">
                <a:cs typeface="Arial" charset="0"/>
              </a:rPr>
              <a:t>general slowing of time reported</a:t>
            </a:r>
            <a:endParaRPr lang="en-US">
              <a:cs typeface="Times New Roman" pitchFamily="18" charset="0"/>
            </a:endParaRPr>
          </a:p>
          <a:p>
            <a:endParaRPr lang="en-US"/>
          </a:p>
        </p:txBody>
      </p:sp>
    </p:spTree>
    <p:extLst>
      <p:ext uri="{BB962C8B-B14F-4D97-AF65-F5344CB8AC3E}">
        <p14:creationId xmlns:p14="http://schemas.microsoft.com/office/powerpoint/2010/main" val="1739494039"/>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a:xfrm>
            <a:off x="990600" y="0"/>
            <a:ext cx="7391400" cy="1143000"/>
          </a:xfrm>
        </p:spPr>
        <p:txBody>
          <a:bodyPr/>
          <a:lstStyle/>
          <a:p>
            <a:r>
              <a:rPr lang="en-US"/>
              <a:t>Effects of LSD</a:t>
            </a:r>
          </a:p>
        </p:txBody>
      </p:sp>
      <p:sp>
        <p:nvSpPr>
          <p:cNvPr id="433155" name="Rectangle 3"/>
          <p:cNvSpPr>
            <a:spLocks noGrp="1" noChangeArrowheads="1"/>
          </p:cNvSpPr>
          <p:nvPr>
            <p:ph sz="half" idx="1"/>
          </p:nvPr>
        </p:nvSpPr>
        <p:spPr>
          <a:xfrm>
            <a:off x="1066800" y="990600"/>
            <a:ext cx="3657600" cy="5715000"/>
          </a:xfrm>
        </p:spPr>
        <p:txBody>
          <a:bodyPr>
            <a:normAutofit fontScale="92500"/>
          </a:bodyPr>
          <a:lstStyle/>
          <a:p>
            <a:pPr>
              <a:lnSpc>
                <a:spcPct val="80000"/>
              </a:lnSpc>
              <a:buFont typeface="Wingdings" pitchFamily="2" charset="2"/>
              <a:buNone/>
            </a:pPr>
            <a:r>
              <a:rPr lang="en-US" sz="2400" dirty="0">
                <a:cs typeface="Arial" charset="0"/>
              </a:rPr>
              <a:t>High Doses </a:t>
            </a:r>
            <a:endParaRPr lang="en-US" sz="2400" dirty="0">
              <a:cs typeface="Times New Roman" pitchFamily="18" charset="0"/>
            </a:endParaRPr>
          </a:p>
          <a:p>
            <a:pPr>
              <a:lnSpc>
                <a:spcPct val="80000"/>
              </a:lnSpc>
            </a:pPr>
            <a:r>
              <a:rPr lang="en-US" sz="2400" dirty="0">
                <a:cs typeface="Arial" charset="0"/>
              </a:rPr>
              <a:t>progression through mental and emotional experiences</a:t>
            </a:r>
            <a:endParaRPr lang="en-US" sz="2400" dirty="0">
              <a:cs typeface="Times New Roman" pitchFamily="18" charset="0"/>
            </a:endParaRPr>
          </a:p>
          <a:p>
            <a:pPr>
              <a:lnSpc>
                <a:spcPct val="80000"/>
              </a:lnSpc>
            </a:pPr>
            <a:r>
              <a:rPr lang="en-US" sz="2400" dirty="0">
                <a:cs typeface="Arial" charset="0"/>
              </a:rPr>
              <a:t>6-12 </a:t>
            </a:r>
            <a:r>
              <a:rPr lang="en-US" sz="2400" dirty="0" err="1">
                <a:cs typeface="Arial" charset="0"/>
              </a:rPr>
              <a:t>hrs</a:t>
            </a:r>
            <a:r>
              <a:rPr lang="en-US" sz="2400" dirty="0">
                <a:cs typeface="Arial" charset="0"/>
              </a:rPr>
              <a:t> duration</a:t>
            </a:r>
            <a:endParaRPr lang="en-US" sz="2400" dirty="0">
              <a:cs typeface="Times New Roman" pitchFamily="18" charset="0"/>
            </a:endParaRPr>
          </a:p>
          <a:p>
            <a:pPr>
              <a:lnSpc>
                <a:spcPct val="80000"/>
              </a:lnSpc>
            </a:pPr>
            <a:r>
              <a:rPr lang="en-US" sz="2400" dirty="0">
                <a:cs typeface="Arial" charset="0"/>
              </a:rPr>
              <a:t>Each trip unique, </a:t>
            </a:r>
            <a:r>
              <a:rPr lang="en-US" sz="2400" dirty="0" smtClean="0">
                <a:cs typeface="Arial" charset="0"/>
              </a:rPr>
              <a:t>highly </a:t>
            </a:r>
            <a:r>
              <a:rPr lang="en-US" sz="2400" dirty="0">
                <a:cs typeface="Arial" charset="0"/>
              </a:rPr>
              <a:t>dependent upon setting and personal expectations</a:t>
            </a:r>
            <a:endParaRPr lang="en-US" sz="2400" dirty="0">
              <a:cs typeface="Times New Roman" pitchFamily="18" charset="0"/>
            </a:endParaRPr>
          </a:p>
          <a:p>
            <a:pPr>
              <a:lnSpc>
                <a:spcPct val="80000"/>
              </a:lnSpc>
            </a:pPr>
            <a:r>
              <a:rPr lang="en-US" sz="2400" dirty="0">
                <a:cs typeface="Arial" charset="0"/>
              </a:rPr>
              <a:t>Can alter subjects’ emotional feelings during trip by experimenter’s previous behavior</a:t>
            </a:r>
          </a:p>
          <a:p>
            <a:pPr lvl="1">
              <a:lnSpc>
                <a:spcPct val="80000"/>
              </a:lnSpc>
            </a:pPr>
            <a:r>
              <a:rPr lang="en-US" sz="2000" dirty="0">
                <a:cs typeface="Arial" charset="0"/>
              </a:rPr>
              <a:t>warm and supportive or suspicious and </a:t>
            </a:r>
            <a:r>
              <a:rPr lang="en-US" sz="2000" dirty="0" err="1">
                <a:cs typeface="Arial" charset="0"/>
              </a:rPr>
              <a:t>nonsupportive</a:t>
            </a:r>
            <a:endParaRPr lang="en-US" sz="2000" dirty="0">
              <a:cs typeface="Arial" charset="0"/>
            </a:endParaRPr>
          </a:p>
        </p:txBody>
      </p:sp>
      <p:pic>
        <p:nvPicPr>
          <p:cNvPr id="433156" name="Picture 4" descr="leary"/>
          <p:cNvPicPr>
            <a:picLocks noChangeAspect="1" noChangeArrowheads="1"/>
          </p:cNvPicPr>
          <p:nvPr/>
        </p:nvPicPr>
        <p:blipFill>
          <a:blip r:embed="rId2" cstate="print"/>
          <a:srcRect/>
          <a:stretch>
            <a:fillRect/>
          </a:stretch>
        </p:blipFill>
        <p:spPr bwMode="auto">
          <a:xfrm>
            <a:off x="5105400" y="1752600"/>
            <a:ext cx="3656013" cy="4595813"/>
          </a:xfrm>
          <a:prstGeom prst="rect">
            <a:avLst/>
          </a:prstGeom>
          <a:noFill/>
        </p:spPr>
      </p:pic>
    </p:spTree>
    <p:extLst>
      <p:ext uri="{BB962C8B-B14F-4D97-AF65-F5344CB8AC3E}">
        <p14:creationId xmlns:p14="http://schemas.microsoft.com/office/powerpoint/2010/main" val="22426761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a:xfrm>
            <a:off x="223624" y="0"/>
            <a:ext cx="7467600" cy="1143000"/>
          </a:xfrm>
        </p:spPr>
        <p:txBody>
          <a:bodyPr/>
          <a:lstStyle/>
          <a:p>
            <a:r>
              <a:rPr lang="en-US" dirty="0"/>
              <a:t>LSD Hallucinations</a:t>
            </a:r>
          </a:p>
        </p:txBody>
      </p:sp>
      <p:sp>
        <p:nvSpPr>
          <p:cNvPr id="436227" name="Rectangle 3"/>
          <p:cNvSpPr>
            <a:spLocks noGrp="1" noChangeArrowheads="1"/>
          </p:cNvSpPr>
          <p:nvPr>
            <p:ph sz="half" idx="1"/>
          </p:nvPr>
        </p:nvSpPr>
        <p:spPr>
          <a:xfrm>
            <a:off x="914400" y="1143000"/>
            <a:ext cx="5105400" cy="5181600"/>
          </a:xfrm>
        </p:spPr>
        <p:txBody>
          <a:bodyPr>
            <a:normAutofit fontScale="92500"/>
          </a:bodyPr>
          <a:lstStyle/>
          <a:p>
            <a:pPr>
              <a:lnSpc>
                <a:spcPct val="90000"/>
              </a:lnSpc>
            </a:pPr>
            <a:r>
              <a:rPr lang="en-US" sz="2400">
                <a:cs typeface="Arial" charset="0"/>
              </a:rPr>
              <a:t>gratings, latticework, honeycomb, chessboard, </a:t>
            </a:r>
            <a:endParaRPr lang="en-US" sz="2400">
              <a:cs typeface="Times New Roman" pitchFamily="18" charset="0"/>
            </a:endParaRPr>
          </a:p>
          <a:p>
            <a:pPr>
              <a:lnSpc>
                <a:spcPct val="90000"/>
              </a:lnSpc>
            </a:pPr>
            <a:r>
              <a:rPr lang="en-US" sz="2400">
                <a:cs typeface="Arial" charset="0"/>
              </a:rPr>
              <a:t>tunnels, funnels, alleys, cones, vessels, and spirals</a:t>
            </a:r>
            <a:endParaRPr lang="en-US" sz="2400">
              <a:cs typeface="Times New Roman" pitchFamily="18" charset="0"/>
            </a:endParaRPr>
          </a:p>
          <a:p>
            <a:pPr lvl="1">
              <a:lnSpc>
                <a:spcPct val="90000"/>
              </a:lnSpc>
            </a:pPr>
            <a:r>
              <a:rPr lang="en-US" sz="2000">
                <a:cs typeface="Arial" charset="0"/>
              </a:rPr>
              <a:t>can be present with eyes open or closed</a:t>
            </a:r>
            <a:endParaRPr lang="en-US" sz="2000">
              <a:cs typeface="Times New Roman" pitchFamily="18" charset="0"/>
            </a:endParaRPr>
          </a:p>
          <a:p>
            <a:pPr>
              <a:lnSpc>
                <a:spcPct val="90000"/>
              </a:lnSpc>
            </a:pPr>
            <a:r>
              <a:rPr lang="en-US" sz="2400">
                <a:cs typeface="Arial" charset="0"/>
              </a:rPr>
              <a:t>involve bright light in center with figures moving in from periphery</a:t>
            </a:r>
            <a:endParaRPr lang="en-US" sz="2400">
              <a:cs typeface="Times New Roman" pitchFamily="18" charset="0"/>
            </a:endParaRPr>
          </a:p>
          <a:p>
            <a:pPr>
              <a:lnSpc>
                <a:spcPct val="90000"/>
              </a:lnSpc>
            </a:pPr>
            <a:r>
              <a:rPr lang="en-US" sz="2400">
                <a:cs typeface="Arial" charset="0"/>
              </a:rPr>
              <a:t>forms appear to move in depth and take on color shades, red common</a:t>
            </a:r>
            <a:endParaRPr lang="en-US" sz="2400">
              <a:cs typeface="Times New Roman" pitchFamily="18" charset="0"/>
            </a:endParaRPr>
          </a:p>
          <a:p>
            <a:pPr>
              <a:lnSpc>
                <a:spcPct val="90000"/>
              </a:lnSpc>
            </a:pPr>
            <a:r>
              <a:rPr lang="en-US" sz="2400">
                <a:cs typeface="Arial" charset="0"/>
              </a:rPr>
              <a:t>Sounds can take on visual forms  </a:t>
            </a:r>
            <a:endParaRPr lang="en-US" sz="2400">
              <a:cs typeface="Times New Roman" pitchFamily="18" charset="0"/>
            </a:endParaRPr>
          </a:p>
          <a:p>
            <a:pPr lvl="1">
              <a:lnSpc>
                <a:spcPct val="90000"/>
              </a:lnSpc>
            </a:pPr>
            <a:r>
              <a:rPr lang="en-US" sz="2000">
                <a:cs typeface="Arial" charset="0"/>
              </a:rPr>
              <a:t>music may take on enhanced meaning or intensity</a:t>
            </a:r>
            <a:endParaRPr lang="en-US" sz="2000">
              <a:cs typeface="Times New Roman" pitchFamily="18" charset="0"/>
            </a:endParaRPr>
          </a:p>
          <a:p>
            <a:pPr>
              <a:lnSpc>
                <a:spcPct val="90000"/>
              </a:lnSpc>
              <a:buFont typeface="Wingdings" pitchFamily="2" charset="2"/>
              <a:buNone/>
            </a:pPr>
            <a:endParaRPr lang="en-US" sz="2400"/>
          </a:p>
        </p:txBody>
      </p:sp>
      <p:pic>
        <p:nvPicPr>
          <p:cNvPr id="436229" name="Picture 5" descr="thumb_farbo-blotter-art"/>
          <p:cNvPicPr>
            <a:picLocks noChangeAspect="1" noChangeArrowheads="1"/>
          </p:cNvPicPr>
          <p:nvPr/>
        </p:nvPicPr>
        <p:blipFill>
          <a:blip r:embed="rId2" cstate="print"/>
          <a:srcRect/>
          <a:stretch>
            <a:fillRect/>
          </a:stretch>
        </p:blipFill>
        <p:spPr bwMode="auto">
          <a:xfrm>
            <a:off x="6229350" y="0"/>
            <a:ext cx="2914650" cy="6858000"/>
          </a:xfrm>
          <a:prstGeom prst="rect">
            <a:avLst/>
          </a:prstGeom>
          <a:noFill/>
        </p:spPr>
      </p:pic>
    </p:spTree>
    <p:extLst>
      <p:ext uri="{BB962C8B-B14F-4D97-AF65-F5344CB8AC3E}">
        <p14:creationId xmlns:p14="http://schemas.microsoft.com/office/powerpoint/2010/main" val="3713281418"/>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p:txBody>
          <a:bodyPr/>
          <a:lstStyle/>
          <a:p>
            <a:r>
              <a:rPr lang="en-US">
                <a:cs typeface="Arial" charset="0"/>
              </a:rPr>
              <a:t>LSD &amp; Bad Trips</a:t>
            </a:r>
          </a:p>
        </p:txBody>
      </p:sp>
      <p:sp>
        <p:nvSpPr>
          <p:cNvPr id="437251" name="Rectangle 3"/>
          <p:cNvSpPr>
            <a:spLocks noGrp="1" noChangeArrowheads="1"/>
          </p:cNvSpPr>
          <p:nvPr>
            <p:ph idx="1"/>
          </p:nvPr>
        </p:nvSpPr>
        <p:spPr>
          <a:xfrm>
            <a:off x="1219200" y="1905000"/>
            <a:ext cx="7543800" cy="4495800"/>
          </a:xfrm>
        </p:spPr>
        <p:txBody>
          <a:bodyPr>
            <a:normAutofit fontScale="92500" lnSpcReduction="10000"/>
          </a:bodyPr>
          <a:lstStyle/>
          <a:p>
            <a:r>
              <a:rPr lang="en-US" sz="2800">
                <a:cs typeface="Arial" charset="0"/>
              </a:rPr>
              <a:t>Psychological impact - traumatizing, imagery dark, insights appalling</a:t>
            </a:r>
            <a:endParaRPr lang="en-US" sz="2800">
              <a:cs typeface="Times New Roman" pitchFamily="18" charset="0"/>
            </a:endParaRPr>
          </a:p>
          <a:p>
            <a:r>
              <a:rPr lang="en-US" sz="2800">
                <a:cs typeface="Arial" charset="0"/>
              </a:rPr>
              <a:t>Usually occur in novice users, feel out of control</a:t>
            </a:r>
            <a:endParaRPr lang="en-US" sz="2800">
              <a:cs typeface="Times New Roman" pitchFamily="18" charset="0"/>
            </a:endParaRPr>
          </a:p>
          <a:p>
            <a:r>
              <a:rPr lang="en-US" sz="2800">
                <a:cs typeface="Arial" charset="0"/>
              </a:rPr>
              <a:t>Generally negative set and setting are key contributing factors</a:t>
            </a:r>
            <a:endParaRPr lang="en-US" sz="2800">
              <a:cs typeface="Times New Roman" pitchFamily="18" charset="0"/>
            </a:endParaRPr>
          </a:p>
          <a:p>
            <a:r>
              <a:rPr lang="en-US" sz="2800">
                <a:cs typeface="Arial" charset="0"/>
              </a:rPr>
              <a:t>Can lead to suicide or prolonged psychotic reaction</a:t>
            </a:r>
            <a:endParaRPr lang="en-US" sz="2800">
              <a:cs typeface="Times New Roman" pitchFamily="18" charset="0"/>
            </a:endParaRPr>
          </a:p>
          <a:p>
            <a:r>
              <a:rPr lang="en-US" sz="2800">
                <a:cs typeface="Arial" charset="0"/>
              </a:rPr>
              <a:t>Can usually be talked down from a bad trip</a:t>
            </a:r>
            <a:endParaRPr lang="en-US" sz="2800"/>
          </a:p>
        </p:txBody>
      </p:sp>
    </p:spTree>
    <p:extLst>
      <p:ext uri="{BB962C8B-B14F-4D97-AF65-F5344CB8AC3E}">
        <p14:creationId xmlns:p14="http://schemas.microsoft.com/office/powerpoint/2010/main" val="1097850513"/>
      </p:ext>
    </p:extLst>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title"/>
          </p:nvPr>
        </p:nvSpPr>
        <p:spPr/>
        <p:txBody>
          <a:bodyPr/>
          <a:lstStyle/>
          <a:p>
            <a:r>
              <a:rPr lang="en-US">
                <a:cs typeface="Arial" charset="0"/>
              </a:rPr>
              <a:t>LSD &amp; Flashbacks</a:t>
            </a:r>
            <a:endParaRPr lang="en-US">
              <a:cs typeface="Times New Roman" pitchFamily="18" charset="0"/>
            </a:endParaRPr>
          </a:p>
        </p:txBody>
      </p:sp>
      <p:sp>
        <p:nvSpPr>
          <p:cNvPr id="438275" name="Rectangle 3"/>
          <p:cNvSpPr>
            <a:spLocks noGrp="1" noChangeArrowheads="1"/>
          </p:cNvSpPr>
          <p:nvPr>
            <p:ph idx="1"/>
          </p:nvPr>
        </p:nvSpPr>
        <p:spPr>
          <a:xfrm>
            <a:off x="1066800" y="1828800"/>
            <a:ext cx="7924800" cy="4572000"/>
          </a:xfrm>
        </p:spPr>
        <p:txBody>
          <a:bodyPr>
            <a:normAutofit fontScale="92500" lnSpcReduction="20000"/>
          </a:bodyPr>
          <a:lstStyle/>
          <a:p>
            <a:pPr>
              <a:lnSpc>
                <a:spcPct val="80000"/>
              </a:lnSpc>
              <a:buFont typeface="Wingdings" pitchFamily="2" charset="2"/>
              <a:buNone/>
            </a:pPr>
            <a:r>
              <a:rPr lang="en-US" sz="2800">
                <a:cs typeface="Arial" charset="0"/>
              </a:rPr>
              <a:t>Spontaneous recurrence of trip after period of normalcy</a:t>
            </a:r>
            <a:endParaRPr lang="en-US" sz="2800">
              <a:cs typeface="Times New Roman" pitchFamily="18" charset="0"/>
            </a:endParaRPr>
          </a:p>
          <a:p>
            <a:pPr>
              <a:lnSpc>
                <a:spcPct val="80000"/>
              </a:lnSpc>
            </a:pPr>
            <a:r>
              <a:rPr lang="en-US" sz="2800">
                <a:cs typeface="Arial" charset="0"/>
              </a:rPr>
              <a:t>can occur after long periods of abstinence</a:t>
            </a:r>
            <a:endParaRPr lang="en-US" sz="2800">
              <a:cs typeface="Times New Roman" pitchFamily="18" charset="0"/>
            </a:endParaRPr>
          </a:p>
          <a:p>
            <a:pPr>
              <a:lnSpc>
                <a:spcPct val="80000"/>
              </a:lnSpc>
            </a:pPr>
            <a:r>
              <a:rPr lang="en-US" sz="2800">
                <a:cs typeface="Arial" charset="0"/>
              </a:rPr>
              <a:t>more common after multiple high dose use</a:t>
            </a:r>
            <a:endParaRPr lang="en-US" sz="2800">
              <a:cs typeface="Times New Roman" pitchFamily="18" charset="0"/>
            </a:endParaRPr>
          </a:p>
          <a:p>
            <a:pPr>
              <a:lnSpc>
                <a:spcPct val="80000"/>
              </a:lnSpc>
            </a:pPr>
            <a:r>
              <a:rPr lang="en-US" sz="2800">
                <a:cs typeface="Arial" charset="0"/>
              </a:rPr>
              <a:t>prolonged afterimages for days and weeks after</a:t>
            </a:r>
          </a:p>
          <a:p>
            <a:pPr lvl="1">
              <a:lnSpc>
                <a:spcPct val="80000"/>
              </a:lnSpc>
            </a:pPr>
            <a:r>
              <a:rPr lang="en-US" sz="2400">
                <a:cs typeface="Arial" charset="0"/>
              </a:rPr>
              <a:t> tripping mechanism unknown </a:t>
            </a:r>
            <a:endParaRPr lang="en-US" sz="2400">
              <a:cs typeface="Times New Roman" pitchFamily="18" charset="0"/>
            </a:endParaRPr>
          </a:p>
          <a:p>
            <a:pPr>
              <a:lnSpc>
                <a:spcPct val="80000"/>
              </a:lnSpc>
            </a:pPr>
            <a:r>
              <a:rPr lang="en-US" sz="2800">
                <a:cs typeface="Arial" charset="0"/>
              </a:rPr>
              <a:t>can be brought on by other drugs or setting </a:t>
            </a:r>
            <a:endParaRPr lang="en-US" sz="2800">
              <a:cs typeface="Times New Roman" pitchFamily="18" charset="0"/>
            </a:endParaRPr>
          </a:p>
          <a:p>
            <a:pPr>
              <a:lnSpc>
                <a:spcPct val="80000"/>
              </a:lnSpc>
            </a:pPr>
            <a:r>
              <a:rPr lang="en-US" sz="2800">
                <a:cs typeface="Arial" charset="0"/>
              </a:rPr>
              <a:t>most commonly reported in low light situations</a:t>
            </a:r>
            <a:endParaRPr lang="en-US" sz="2800">
              <a:cs typeface="Times New Roman" pitchFamily="18" charset="0"/>
            </a:endParaRPr>
          </a:p>
          <a:p>
            <a:pPr>
              <a:lnSpc>
                <a:spcPct val="80000"/>
              </a:lnSpc>
            </a:pPr>
            <a:r>
              <a:rPr lang="en-US" sz="2800">
                <a:cs typeface="Arial" charset="0"/>
              </a:rPr>
              <a:t>not intrinsically dangerous and usually go away</a:t>
            </a:r>
            <a:r>
              <a:rPr lang="en-US" sz="2800"/>
              <a:t> </a:t>
            </a:r>
          </a:p>
        </p:txBody>
      </p:sp>
    </p:spTree>
    <p:extLst>
      <p:ext uri="{BB962C8B-B14F-4D97-AF65-F5344CB8AC3E}">
        <p14:creationId xmlns:p14="http://schemas.microsoft.com/office/powerpoint/2010/main" val="232007428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a:bodyPr>
          <a:lstStyle/>
          <a:p>
            <a:r>
              <a:rPr lang="en-US" sz="4000" b="1">
                <a:solidFill>
                  <a:srgbClr val="FF0000"/>
                </a:solidFill>
              </a:rPr>
              <a:t> </a:t>
            </a:r>
            <a:r>
              <a:rPr lang="en-US" sz="4000" b="1">
                <a:solidFill>
                  <a:schemeClr val="folHlink"/>
                </a:solidFill>
              </a:rPr>
              <a:t>Psychopharmacological model of dependence</a:t>
            </a:r>
          </a:p>
        </p:txBody>
      </p:sp>
      <p:pic>
        <p:nvPicPr>
          <p:cNvPr id="33796" name="Picture 4" descr="docu00011"/>
          <p:cNvPicPr>
            <a:picLocks noGrp="1" noChangeAspect="1" noChangeArrowheads="1"/>
          </p:cNvPicPr>
          <p:nvPr>
            <p:ph idx="1"/>
          </p:nvPr>
        </p:nvPicPr>
        <p:blipFill>
          <a:blip r:embed="rId2" cstate="print"/>
          <a:stretch>
            <a:fillRect/>
          </a:stretch>
        </p:blipFill>
        <p:spPr>
          <a:xfrm>
            <a:off x="1670624" y="1447800"/>
            <a:ext cx="6259951" cy="4572000"/>
          </a:xfrm>
          <a:noFill/>
          <a:ln/>
        </p:spPr>
      </p:pic>
    </p:spTree>
    <p:extLst>
      <p:ext uri="{BB962C8B-B14F-4D97-AF65-F5344CB8AC3E}">
        <p14:creationId xmlns:p14="http://schemas.microsoft.com/office/powerpoint/2010/main" val="24054160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fade">
                                      <p:cBhvr>
                                        <p:cTn id="7" dur="20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title"/>
          </p:nvPr>
        </p:nvSpPr>
        <p:spPr/>
        <p:txBody>
          <a:bodyPr/>
          <a:lstStyle/>
          <a:p>
            <a:r>
              <a:rPr lang="en-US">
                <a:cs typeface="Arial" charset="0"/>
              </a:rPr>
              <a:t>Psilocybin/Psilocin</a:t>
            </a:r>
          </a:p>
        </p:txBody>
      </p:sp>
      <p:sp>
        <p:nvSpPr>
          <p:cNvPr id="443395" name="Rectangle 3"/>
          <p:cNvSpPr>
            <a:spLocks noGrp="1" noChangeArrowheads="1"/>
          </p:cNvSpPr>
          <p:nvPr>
            <p:ph sz="half" idx="1"/>
          </p:nvPr>
        </p:nvSpPr>
        <p:spPr/>
        <p:txBody>
          <a:bodyPr/>
          <a:lstStyle/>
          <a:p>
            <a:pPr>
              <a:lnSpc>
                <a:spcPct val="90000"/>
              </a:lnSpc>
            </a:pPr>
            <a:r>
              <a:rPr lang="en-US" sz="2400">
                <a:cs typeface="Arial" charset="0"/>
              </a:rPr>
              <a:t>Magic Mushrooms, Liberty Caps</a:t>
            </a:r>
            <a:endParaRPr lang="en-US" sz="2400">
              <a:cs typeface="Times New Roman" pitchFamily="18" charset="0"/>
            </a:endParaRPr>
          </a:p>
          <a:p>
            <a:pPr lvl="1">
              <a:lnSpc>
                <a:spcPct val="90000"/>
              </a:lnSpc>
            </a:pPr>
            <a:r>
              <a:rPr lang="en-US" sz="2000">
                <a:cs typeface="Arial" charset="0"/>
              </a:rPr>
              <a:t>Central America and northwestern U.S.</a:t>
            </a:r>
          </a:p>
          <a:p>
            <a:pPr lvl="1">
              <a:lnSpc>
                <a:spcPct val="90000"/>
              </a:lnSpc>
            </a:pPr>
            <a:r>
              <a:rPr lang="en-US" sz="2000">
                <a:cs typeface="Arial" charset="0"/>
              </a:rPr>
              <a:t>Last about 6-10 hours </a:t>
            </a:r>
          </a:p>
          <a:p>
            <a:pPr lvl="1">
              <a:lnSpc>
                <a:spcPct val="90000"/>
              </a:lnSpc>
            </a:pPr>
            <a:r>
              <a:rPr lang="en-US" sz="2000">
                <a:cs typeface="Arial" charset="0"/>
              </a:rPr>
              <a:t>Need a lot to get same effect as LSD</a:t>
            </a:r>
          </a:p>
          <a:p>
            <a:pPr lvl="1">
              <a:lnSpc>
                <a:spcPct val="90000"/>
              </a:lnSpc>
            </a:pPr>
            <a:r>
              <a:rPr lang="en-US" sz="2000">
                <a:cs typeface="Arial" charset="0"/>
              </a:rPr>
              <a:t>5-HT2</a:t>
            </a:r>
            <a:r>
              <a:rPr lang="en-US" sz="2000" baseline="-25000">
                <a:cs typeface="Arial" charset="0"/>
              </a:rPr>
              <a:t>A</a:t>
            </a:r>
            <a:r>
              <a:rPr lang="en-US" sz="2000">
                <a:cs typeface="Arial" charset="0"/>
              </a:rPr>
              <a:t> agonist </a:t>
            </a:r>
          </a:p>
          <a:p>
            <a:pPr lvl="1">
              <a:lnSpc>
                <a:spcPct val="90000"/>
              </a:lnSpc>
            </a:pPr>
            <a:r>
              <a:rPr lang="en-US" sz="2000">
                <a:cs typeface="Arial" charset="0"/>
              </a:rPr>
              <a:t>Same basic effects as LSD</a:t>
            </a:r>
          </a:p>
          <a:p>
            <a:pPr lvl="1">
              <a:lnSpc>
                <a:spcPct val="90000"/>
              </a:lnSpc>
            </a:pPr>
            <a:r>
              <a:rPr lang="en-US" sz="2000"/>
              <a:t>Mushrooms occasionally toxic </a:t>
            </a:r>
          </a:p>
        </p:txBody>
      </p:sp>
      <p:pic>
        <p:nvPicPr>
          <p:cNvPr id="443397" name="Picture 5" descr="liberty-caps-1"/>
          <p:cNvPicPr>
            <a:picLocks noChangeAspect="1" noChangeArrowheads="1"/>
          </p:cNvPicPr>
          <p:nvPr/>
        </p:nvPicPr>
        <p:blipFill>
          <a:blip r:embed="rId2" cstate="print"/>
          <a:srcRect/>
          <a:stretch>
            <a:fillRect/>
          </a:stretch>
        </p:blipFill>
        <p:spPr bwMode="auto">
          <a:xfrm>
            <a:off x="4876800" y="1981200"/>
            <a:ext cx="3838575" cy="4114800"/>
          </a:xfrm>
          <a:prstGeom prst="rect">
            <a:avLst/>
          </a:prstGeom>
          <a:noFill/>
        </p:spPr>
      </p:pic>
    </p:spTree>
    <p:extLst>
      <p:ext uri="{BB962C8B-B14F-4D97-AF65-F5344CB8AC3E}">
        <p14:creationId xmlns:p14="http://schemas.microsoft.com/office/powerpoint/2010/main" val="1481856334"/>
      </p:ext>
    </p:extLst>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a:xfrm>
            <a:off x="1219199" y="381000"/>
            <a:ext cx="2723389" cy="1007214"/>
          </a:xfrm>
        </p:spPr>
        <p:txBody>
          <a:bodyPr>
            <a:normAutofit fontScale="90000"/>
          </a:bodyPr>
          <a:lstStyle/>
          <a:p>
            <a:r>
              <a:rPr lang="en-US" dirty="0"/>
              <a:t>Mescaline</a:t>
            </a:r>
          </a:p>
        </p:txBody>
      </p:sp>
      <p:sp>
        <p:nvSpPr>
          <p:cNvPr id="445443" name="Rectangle 3"/>
          <p:cNvSpPr>
            <a:spLocks noGrp="1" noChangeArrowheads="1"/>
          </p:cNvSpPr>
          <p:nvPr>
            <p:ph sz="half" idx="1"/>
          </p:nvPr>
        </p:nvSpPr>
        <p:spPr>
          <a:xfrm>
            <a:off x="1173163" y="1676400"/>
            <a:ext cx="3246437" cy="3429000"/>
          </a:xfrm>
        </p:spPr>
        <p:txBody>
          <a:bodyPr>
            <a:normAutofit fontScale="92500"/>
          </a:bodyPr>
          <a:lstStyle/>
          <a:p>
            <a:r>
              <a:rPr lang="en-US" sz="2400"/>
              <a:t>Active drug in peyote</a:t>
            </a:r>
          </a:p>
          <a:p>
            <a:r>
              <a:rPr lang="en-US" sz="2400"/>
              <a:t>Structurally similar to NE</a:t>
            </a:r>
          </a:p>
          <a:p>
            <a:r>
              <a:rPr lang="en-US" sz="2400"/>
              <a:t>However, most of the effect is mediated by 5-HT2</a:t>
            </a:r>
            <a:r>
              <a:rPr lang="en-US" sz="2400" baseline="-25000"/>
              <a:t>A </a:t>
            </a:r>
            <a:r>
              <a:rPr lang="en-US" sz="2400"/>
              <a:t>agonist action</a:t>
            </a:r>
            <a:endParaRPr lang="en-US" sz="2400" baseline="-25000"/>
          </a:p>
        </p:txBody>
      </p:sp>
      <p:pic>
        <p:nvPicPr>
          <p:cNvPr id="445445" name="Picture 5" descr="lophophora_williamsii3"/>
          <p:cNvPicPr>
            <a:picLocks noChangeAspect="1" noChangeArrowheads="1"/>
          </p:cNvPicPr>
          <p:nvPr/>
        </p:nvPicPr>
        <p:blipFill>
          <a:blip r:embed="rId2" cstate="print"/>
          <a:srcRect/>
          <a:stretch>
            <a:fillRect/>
          </a:stretch>
        </p:blipFill>
        <p:spPr bwMode="auto">
          <a:xfrm>
            <a:off x="4597400" y="332044"/>
            <a:ext cx="4241800" cy="4620955"/>
          </a:xfrm>
          <a:prstGeom prst="rect">
            <a:avLst/>
          </a:prstGeom>
          <a:noFill/>
        </p:spPr>
      </p:pic>
      <p:sp>
        <p:nvSpPr>
          <p:cNvPr id="445446" name="Text Box 6"/>
          <p:cNvSpPr txBox="1">
            <a:spLocks noChangeArrowheads="1"/>
          </p:cNvSpPr>
          <p:nvPr/>
        </p:nvSpPr>
        <p:spPr bwMode="auto">
          <a:xfrm>
            <a:off x="1219200" y="5257800"/>
            <a:ext cx="7239000" cy="931863"/>
          </a:xfrm>
          <a:prstGeom prst="rect">
            <a:avLst/>
          </a:prstGeom>
          <a:noFill/>
          <a:ln w="9525">
            <a:noFill/>
            <a:miter lim="800000"/>
            <a:headEnd/>
            <a:tailEnd/>
          </a:ln>
          <a:effectLst/>
        </p:spPr>
        <p:txBody>
          <a:bodyPr>
            <a:spAutoFit/>
          </a:bodyPr>
          <a:lstStyle/>
          <a:p>
            <a:pPr>
              <a:lnSpc>
                <a:spcPct val="80000"/>
              </a:lnSpc>
              <a:spcBef>
                <a:spcPct val="20000"/>
              </a:spcBef>
              <a:buClr>
                <a:schemeClr val="accent1"/>
              </a:buClr>
              <a:buSzPct val="80000"/>
              <a:buFont typeface="Wingdings" pitchFamily="2" charset="2"/>
              <a:buChar char="n"/>
            </a:pPr>
            <a:r>
              <a:rPr lang="en-US"/>
              <a:t>Legal for members of the Native American Church </a:t>
            </a:r>
          </a:p>
          <a:p>
            <a:pPr>
              <a:spcBef>
                <a:spcPct val="50000"/>
              </a:spcBef>
            </a:pPr>
            <a:endParaRPr lang="en-US"/>
          </a:p>
        </p:txBody>
      </p:sp>
    </p:spTree>
    <p:extLst>
      <p:ext uri="{BB962C8B-B14F-4D97-AF65-F5344CB8AC3E}">
        <p14:creationId xmlns:p14="http://schemas.microsoft.com/office/powerpoint/2010/main" val="3938642771"/>
      </p:ext>
    </p:extLst>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1" name="Rectangle 3"/>
          <p:cNvSpPr>
            <a:spLocks noGrp="1" noChangeArrowheads="1"/>
          </p:cNvSpPr>
          <p:nvPr>
            <p:ph type="title"/>
          </p:nvPr>
        </p:nvSpPr>
        <p:spPr>
          <a:xfrm>
            <a:off x="990600" y="228600"/>
            <a:ext cx="7467600" cy="914400"/>
          </a:xfrm>
        </p:spPr>
        <p:txBody>
          <a:bodyPr/>
          <a:lstStyle/>
          <a:p>
            <a:r>
              <a:rPr lang="en-US"/>
              <a:t>Phencyclidine (PCP)</a:t>
            </a:r>
          </a:p>
        </p:txBody>
      </p:sp>
      <p:sp>
        <p:nvSpPr>
          <p:cNvPr id="447492" name="Rectangle 4"/>
          <p:cNvSpPr>
            <a:spLocks noGrp="1" noChangeArrowheads="1"/>
          </p:cNvSpPr>
          <p:nvPr>
            <p:ph idx="1"/>
          </p:nvPr>
        </p:nvSpPr>
        <p:spPr>
          <a:xfrm>
            <a:off x="1219200" y="1219200"/>
            <a:ext cx="7239000" cy="5410200"/>
          </a:xfrm>
        </p:spPr>
        <p:txBody>
          <a:bodyPr/>
          <a:lstStyle/>
          <a:p>
            <a:pPr>
              <a:lnSpc>
                <a:spcPct val="90000"/>
              </a:lnSpc>
              <a:buFont typeface="Wingdings" pitchFamily="2" charset="2"/>
              <a:buNone/>
            </a:pPr>
            <a:endParaRPr lang="en-US" b="1" dirty="0">
              <a:solidFill>
                <a:schemeClr val="tx2"/>
              </a:solidFill>
              <a:effectLst>
                <a:outerShdw blurRad="38100" dist="38100" dir="2700000" algn="tl">
                  <a:srgbClr val="C0C0C0"/>
                </a:outerShdw>
              </a:effectLst>
            </a:endParaRPr>
          </a:p>
          <a:p>
            <a:pPr>
              <a:lnSpc>
                <a:spcPct val="90000"/>
              </a:lnSpc>
            </a:pPr>
            <a:r>
              <a:rPr lang="en-US" dirty="0">
                <a:solidFill>
                  <a:schemeClr val="tx2"/>
                </a:solidFill>
              </a:rPr>
              <a:t>NMDA receptor antagonist</a:t>
            </a:r>
          </a:p>
          <a:p>
            <a:pPr lvl="1">
              <a:lnSpc>
                <a:spcPct val="90000"/>
              </a:lnSpc>
            </a:pPr>
            <a:r>
              <a:rPr lang="en-US" dirty="0">
                <a:solidFill>
                  <a:schemeClr val="tx2"/>
                </a:solidFill>
              </a:rPr>
              <a:t>Blocks the function of glutamate</a:t>
            </a:r>
          </a:p>
          <a:p>
            <a:pPr>
              <a:lnSpc>
                <a:spcPct val="90000"/>
              </a:lnSpc>
            </a:pPr>
            <a:r>
              <a:rPr lang="en-US" dirty="0">
                <a:solidFill>
                  <a:schemeClr val="tx2"/>
                </a:solidFill>
              </a:rPr>
              <a:t>Used as an analgesic and anesthetic</a:t>
            </a:r>
          </a:p>
          <a:p>
            <a:pPr>
              <a:lnSpc>
                <a:spcPct val="90000"/>
              </a:lnSpc>
            </a:pPr>
            <a:r>
              <a:rPr lang="en-US" dirty="0">
                <a:solidFill>
                  <a:schemeClr val="tx2"/>
                </a:solidFill>
              </a:rPr>
              <a:t>Can be administered by any route</a:t>
            </a:r>
          </a:p>
          <a:p>
            <a:pPr>
              <a:lnSpc>
                <a:spcPct val="90000"/>
              </a:lnSpc>
            </a:pPr>
            <a:r>
              <a:rPr lang="en-US" dirty="0">
                <a:solidFill>
                  <a:schemeClr val="tx2"/>
                </a:solidFill>
              </a:rPr>
              <a:t>Induces amnesia and true psychosis</a:t>
            </a:r>
          </a:p>
          <a:p>
            <a:pPr lvl="1">
              <a:lnSpc>
                <a:spcPct val="90000"/>
              </a:lnSpc>
            </a:pPr>
            <a:r>
              <a:rPr lang="en-US" dirty="0">
                <a:solidFill>
                  <a:schemeClr val="tx2"/>
                </a:solidFill>
              </a:rPr>
              <a:t>Hallucinations, paranoia, agitation, dissociation </a:t>
            </a:r>
          </a:p>
          <a:p>
            <a:pPr>
              <a:lnSpc>
                <a:spcPct val="90000"/>
              </a:lnSpc>
            </a:pPr>
            <a:r>
              <a:rPr lang="en-US" dirty="0">
                <a:solidFill>
                  <a:schemeClr val="tx2"/>
                </a:solidFill>
              </a:rPr>
              <a:t>Higher doses lead to stupor, coma seizures, death</a:t>
            </a:r>
            <a:endParaRPr lang="en-US" dirty="0"/>
          </a:p>
        </p:txBody>
      </p:sp>
    </p:spTree>
    <p:extLst>
      <p:ext uri="{BB962C8B-B14F-4D97-AF65-F5344CB8AC3E}">
        <p14:creationId xmlns:p14="http://schemas.microsoft.com/office/powerpoint/2010/main" val="1929187955"/>
      </p:ext>
    </p:extLst>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ChangeArrowheads="1"/>
          </p:cNvSpPr>
          <p:nvPr>
            <p:ph type="title"/>
          </p:nvPr>
        </p:nvSpPr>
        <p:spPr>
          <a:xfrm>
            <a:off x="1219200" y="304800"/>
            <a:ext cx="2819400" cy="1447800"/>
          </a:xfrm>
        </p:spPr>
        <p:txBody>
          <a:bodyPr/>
          <a:lstStyle/>
          <a:p>
            <a:r>
              <a:rPr lang="en-US"/>
              <a:t>Ketamine</a:t>
            </a:r>
          </a:p>
        </p:txBody>
      </p:sp>
      <p:sp>
        <p:nvSpPr>
          <p:cNvPr id="448515" name="Rectangle 3"/>
          <p:cNvSpPr>
            <a:spLocks noGrp="1" noChangeArrowheads="1"/>
          </p:cNvSpPr>
          <p:nvPr>
            <p:ph sz="half" idx="1"/>
          </p:nvPr>
        </p:nvSpPr>
        <p:spPr>
          <a:xfrm>
            <a:off x="1219200" y="1828800"/>
            <a:ext cx="3505200" cy="3886200"/>
          </a:xfrm>
        </p:spPr>
        <p:txBody>
          <a:bodyPr/>
          <a:lstStyle/>
          <a:p>
            <a:r>
              <a:rPr lang="en-US" sz="2400"/>
              <a:t>Special K</a:t>
            </a:r>
          </a:p>
          <a:p>
            <a:r>
              <a:rPr lang="en-US" sz="2400"/>
              <a:t>Very similar to PCP, not as powerful</a:t>
            </a:r>
          </a:p>
          <a:p>
            <a:r>
              <a:rPr lang="en-US" sz="2400"/>
              <a:t>Liquid, but can be powdered for snorting or smoking</a:t>
            </a:r>
          </a:p>
        </p:txBody>
      </p:sp>
      <p:pic>
        <p:nvPicPr>
          <p:cNvPr id="448517" name="Picture 5" descr="ketamine_bottle3"/>
          <p:cNvPicPr>
            <a:picLocks noChangeAspect="1" noChangeArrowheads="1"/>
          </p:cNvPicPr>
          <p:nvPr/>
        </p:nvPicPr>
        <p:blipFill>
          <a:blip r:embed="rId2" cstate="print"/>
          <a:srcRect/>
          <a:stretch>
            <a:fillRect/>
          </a:stretch>
        </p:blipFill>
        <p:spPr bwMode="auto">
          <a:xfrm>
            <a:off x="5151438" y="304800"/>
            <a:ext cx="3730755" cy="4343400"/>
          </a:xfrm>
          <a:prstGeom prst="rect">
            <a:avLst/>
          </a:prstGeom>
          <a:noFill/>
        </p:spPr>
      </p:pic>
    </p:spTree>
    <p:extLst>
      <p:ext uri="{BB962C8B-B14F-4D97-AF65-F5344CB8AC3E}">
        <p14:creationId xmlns:p14="http://schemas.microsoft.com/office/powerpoint/2010/main" val="1046237495"/>
      </p:ext>
    </p:extLst>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p:txBody>
          <a:bodyPr>
            <a:normAutofit/>
          </a:bodyPr>
          <a:lstStyle/>
          <a:p>
            <a:r>
              <a:rPr lang="en-US" sz="4000"/>
              <a:t>Subjective Effects of PCP/Ketamine</a:t>
            </a:r>
          </a:p>
        </p:txBody>
      </p:sp>
      <p:sp>
        <p:nvSpPr>
          <p:cNvPr id="449539" name="Rectangle 3"/>
          <p:cNvSpPr>
            <a:spLocks noGrp="1" noChangeArrowheads="1"/>
          </p:cNvSpPr>
          <p:nvPr>
            <p:ph idx="1"/>
          </p:nvPr>
        </p:nvSpPr>
        <p:spPr/>
        <p:txBody>
          <a:bodyPr>
            <a:normAutofit fontScale="92500" lnSpcReduction="20000"/>
          </a:bodyPr>
          <a:lstStyle/>
          <a:p>
            <a:pPr>
              <a:lnSpc>
                <a:spcPct val="80000"/>
              </a:lnSpc>
            </a:pPr>
            <a:r>
              <a:rPr lang="en-US" sz="2800" dirty="0"/>
              <a:t>Sensations of light coming through the body and/or colorful visions</a:t>
            </a:r>
          </a:p>
          <a:p>
            <a:pPr>
              <a:lnSpc>
                <a:spcPct val="80000"/>
              </a:lnSpc>
            </a:pPr>
            <a:r>
              <a:rPr lang="en-US" sz="2800" dirty="0"/>
              <a:t>Complete loss of time sense</a:t>
            </a:r>
          </a:p>
          <a:p>
            <a:pPr>
              <a:lnSpc>
                <a:spcPct val="80000"/>
              </a:lnSpc>
            </a:pPr>
            <a:r>
              <a:rPr lang="en-US" sz="2800" dirty="0"/>
              <a:t>Bizarre distortions of body shape or size</a:t>
            </a:r>
          </a:p>
          <a:p>
            <a:pPr>
              <a:lnSpc>
                <a:spcPct val="80000"/>
              </a:lnSpc>
            </a:pPr>
            <a:r>
              <a:rPr lang="en-US" sz="2800" dirty="0"/>
              <a:t>Altered perception of body consistency</a:t>
            </a:r>
          </a:p>
          <a:p>
            <a:pPr>
              <a:lnSpc>
                <a:spcPct val="80000"/>
              </a:lnSpc>
            </a:pPr>
            <a:r>
              <a:rPr lang="en-US" sz="2800" dirty="0"/>
              <a:t>Sensations of floating or hovering in space</a:t>
            </a:r>
          </a:p>
          <a:p>
            <a:pPr>
              <a:lnSpc>
                <a:spcPct val="80000"/>
              </a:lnSpc>
            </a:pPr>
            <a:r>
              <a:rPr lang="en-US" sz="2800" dirty="0"/>
              <a:t>Feelings of leaving one’s body</a:t>
            </a:r>
          </a:p>
          <a:p>
            <a:pPr>
              <a:lnSpc>
                <a:spcPct val="80000"/>
              </a:lnSpc>
            </a:pPr>
            <a:r>
              <a:rPr lang="en-US" sz="2800" dirty="0"/>
              <a:t>Visions of spiritual or supernatural beings</a:t>
            </a:r>
          </a:p>
          <a:p>
            <a:pPr>
              <a:lnSpc>
                <a:spcPct val="80000"/>
              </a:lnSpc>
            </a:pPr>
            <a:r>
              <a:rPr lang="en-US" sz="2800" dirty="0"/>
              <a:t>Emotions ranging from euphoria to </a:t>
            </a:r>
            <a:r>
              <a:rPr lang="en-US" sz="2800" dirty="0" err="1"/>
              <a:t>hositlity</a:t>
            </a:r>
            <a:endParaRPr lang="en-US" sz="2800" dirty="0"/>
          </a:p>
          <a:p>
            <a:pPr lvl="4">
              <a:lnSpc>
                <a:spcPct val="80000"/>
              </a:lnSpc>
              <a:buFontTx/>
              <a:buNone/>
            </a:pPr>
            <a:r>
              <a:rPr lang="en-US" sz="1800" dirty="0"/>
              <a:t>				</a:t>
            </a:r>
            <a:r>
              <a:rPr lang="en-US" sz="1800" dirty="0" err="1"/>
              <a:t>Dalgarno</a:t>
            </a:r>
            <a:r>
              <a:rPr lang="en-US" sz="1800" dirty="0"/>
              <a:t> &amp; </a:t>
            </a:r>
            <a:r>
              <a:rPr lang="en-US" sz="1800" dirty="0" err="1"/>
              <a:t>Shewan</a:t>
            </a:r>
            <a:r>
              <a:rPr lang="en-US" sz="1800" dirty="0"/>
              <a:t> (1996)</a:t>
            </a:r>
          </a:p>
        </p:txBody>
      </p:sp>
    </p:spTree>
    <p:extLst>
      <p:ext uri="{BB962C8B-B14F-4D97-AF65-F5344CB8AC3E}">
        <p14:creationId xmlns:p14="http://schemas.microsoft.com/office/powerpoint/2010/main" val="1691122297"/>
      </p:ext>
    </p:extLst>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p:txBody>
          <a:bodyPr/>
          <a:lstStyle/>
          <a:p>
            <a:r>
              <a:rPr lang="en-US"/>
              <a:t>Dextromethorphan</a:t>
            </a:r>
          </a:p>
        </p:txBody>
      </p:sp>
      <p:sp>
        <p:nvSpPr>
          <p:cNvPr id="450563" name="Rectangle 3"/>
          <p:cNvSpPr>
            <a:spLocks noGrp="1" noChangeArrowheads="1"/>
          </p:cNvSpPr>
          <p:nvPr>
            <p:ph idx="1"/>
          </p:nvPr>
        </p:nvSpPr>
        <p:spPr/>
        <p:txBody>
          <a:bodyPr/>
          <a:lstStyle/>
          <a:p>
            <a:r>
              <a:rPr lang="en-US"/>
              <a:t>Active ingredient in most OTC cough medicine</a:t>
            </a:r>
          </a:p>
          <a:p>
            <a:r>
              <a:rPr lang="en-US"/>
              <a:t>NMDA receptor blockade at high doses</a:t>
            </a:r>
          </a:p>
          <a:p>
            <a:r>
              <a:rPr lang="en-US"/>
              <a:t>Mostly teenage males abuse it</a:t>
            </a:r>
          </a:p>
          <a:p>
            <a:r>
              <a:rPr lang="en-US"/>
              <a:t>Like PCP and K at 20-30 X OTC dose</a:t>
            </a:r>
          </a:p>
          <a:p>
            <a:endParaRPr lang="en-US"/>
          </a:p>
        </p:txBody>
      </p:sp>
    </p:spTree>
    <p:extLst>
      <p:ext uri="{BB962C8B-B14F-4D97-AF65-F5344CB8AC3E}">
        <p14:creationId xmlns:p14="http://schemas.microsoft.com/office/powerpoint/2010/main" val="1103125236"/>
      </p:ext>
    </p:extLst>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ChangeArrowheads="1"/>
          </p:cNvSpPr>
          <p:nvPr>
            <p:ph type="title"/>
          </p:nvPr>
        </p:nvSpPr>
        <p:spPr>
          <a:xfrm>
            <a:off x="1173163" y="457200"/>
            <a:ext cx="3017837" cy="1143000"/>
          </a:xfrm>
        </p:spPr>
        <p:txBody>
          <a:bodyPr/>
          <a:lstStyle/>
          <a:p>
            <a:r>
              <a:rPr lang="en-US">
                <a:cs typeface="Arial" charset="0"/>
              </a:rPr>
              <a:t>Muscarine</a:t>
            </a:r>
          </a:p>
        </p:txBody>
      </p:sp>
      <p:sp>
        <p:nvSpPr>
          <p:cNvPr id="451587" name="Rectangle 3"/>
          <p:cNvSpPr>
            <a:spLocks noGrp="1" noChangeArrowheads="1"/>
          </p:cNvSpPr>
          <p:nvPr>
            <p:ph sz="half" idx="1"/>
          </p:nvPr>
        </p:nvSpPr>
        <p:spPr>
          <a:xfrm>
            <a:off x="1066800" y="1676400"/>
            <a:ext cx="3124200" cy="2895600"/>
          </a:xfrm>
        </p:spPr>
        <p:txBody>
          <a:bodyPr>
            <a:normAutofit fontScale="92500"/>
          </a:bodyPr>
          <a:lstStyle/>
          <a:p>
            <a:pPr>
              <a:lnSpc>
                <a:spcPct val="90000"/>
              </a:lnSpc>
            </a:pPr>
            <a:r>
              <a:rPr lang="en-US" sz="2400">
                <a:cs typeface="Arial" charset="0"/>
              </a:rPr>
              <a:t>Acetylcholine agonist (muscarinic receptors) </a:t>
            </a:r>
            <a:endParaRPr lang="en-US" sz="2400">
              <a:cs typeface="Times New Roman" pitchFamily="18" charset="0"/>
            </a:endParaRPr>
          </a:p>
          <a:p>
            <a:pPr>
              <a:lnSpc>
                <a:spcPct val="90000"/>
              </a:lnSpc>
            </a:pPr>
            <a:r>
              <a:rPr lang="en-US" sz="2400">
                <a:cs typeface="Arial" charset="0"/>
              </a:rPr>
              <a:t>Found in mushrooms (Amanita Muscaria)</a:t>
            </a:r>
          </a:p>
        </p:txBody>
      </p:sp>
      <p:sp>
        <p:nvSpPr>
          <p:cNvPr id="451588" name="Rectangle 4"/>
          <p:cNvSpPr>
            <a:spLocks noGrp="1" noChangeArrowheads="1"/>
          </p:cNvSpPr>
          <p:nvPr>
            <p:ph sz="half" idx="2"/>
          </p:nvPr>
        </p:nvSpPr>
        <p:spPr>
          <a:xfrm>
            <a:off x="1143000" y="4648200"/>
            <a:ext cx="7802563" cy="1447800"/>
          </a:xfrm>
        </p:spPr>
        <p:txBody>
          <a:bodyPr>
            <a:normAutofit fontScale="92500"/>
          </a:bodyPr>
          <a:lstStyle/>
          <a:p>
            <a:r>
              <a:rPr lang="en-US" sz="2400">
                <a:cs typeface="Arial" charset="0"/>
              </a:rPr>
              <a:t>Trance-like, dreamy state with visual hallucinations</a:t>
            </a:r>
            <a:endParaRPr lang="en-US" sz="2400">
              <a:cs typeface="Times New Roman" pitchFamily="18" charset="0"/>
            </a:endParaRPr>
          </a:p>
          <a:p>
            <a:pPr lvl="1"/>
            <a:r>
              <a:rPr lang="en-US" sz="2000">
                <a:cs typeface="Arial" charset="0"/>
              </a:rPr>
              <a:t>peripheral effects: sweating, limb twitching, seizure activity</a:t>
            </a:r>
            <a:endParaRPr lang="en-US" sz="2000">
              <a:cs typeface="Times New Roman" pitchFamily="18" charset="0"/>
            </a:endParaRPr>
          </a:p>
          <a:p>
            <a:pPr lvl="1"/>
            <a:r>
              <a:rPr lang="en-US" sz="2000">
                <a:cs typeface="Arial" charset="0"/>
              </a:rPr>
              <a:t>potent hallucinogen, induces actual hallucinations</a:t>
            </a:r>
            <a:endParaRPr lang="en-US" sz="2000">
              <a:cs typeface="Times New Roman" pitchFamily="18" charset="0"/>
            </a:endParaRPr>
          </a:p>
          <a:p>
            <a:pPr>
              <a:buFont typeface="Wingdings" pitchFamily="2" charset="2"/>
              <a:buNone/>
            </a:pPr>
            <a:endParaRPr lang="en-US" sz="2400"/>
          </a:p>
          <a:p>
            <a:endParaRPr lang="en-US" sz="2400"/>
          </a:p>
        </p:txBody>
      </p:sp>
      <p:pic>
        <p:nvPicPr>
          <p:cNvPr id="451589" name="Picture 5" descr="amanita_muscaria_muscaria15"/>
          <p:cNvPicPr>
            <a:picLocks noChangeAspect="1" noChangeArrowheads="1"/>
          </p:cNvPicPr>
          <p:nvPr/>
        </p:nvPicPr>
        <p:blipFill>
          <a:blip r:embed="rId2" cstate="print"/>
          <a:srcRect/>
          <a:stretch>
            <a:fillRect/>
          </a:stretch>
        </p:blipFill>
        <p:spPr bwMode="auto">
          <a:xfrm>
            <a:off x="4343400" y="228600"/>
            <a:ext cx="4550496" cy="4159250"/>
          </a:xfrm>
          <a:prstGeom prst="rect">
            <a:avLst/>
          </a:prstGeom>
          <a:noFill/>
        </p:spPr>
      </p:pic>
    </p:spTree>
    <p:extLst>
      <p:ext uri="{BB962C8B-B14F-4D97-AF65-F5344CB8AC3E}">
        <p14:creationId xmlns:p14="http://schemas.microsoft.com/office/powerpoint/2010/main" val="868666118"/>
      </p:ext>
    </p:extLst>
  </p:cSld>
  <p:clrMapOvr>
    <a:masterClrMapping/>
  </p:clrMapOvr>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ChangeArrowheads="1"/>
          </p:cNvSpPr>
          <p:nvPr>
            <p:ph type="title"/>
          </p:nvPr>
        </p:nvSpPr>
        <p:spPr/>
        <p:txBody>
          <a:bodyPr/>
          <a:lstStyle/>
          <a:p>
            <a:r>
              <a:rPr lang="en-US"/>
              <a:t>Tolerance/Dependence</a:t>
            </a:r>
          </a:p>
        </p:txBody>
      </p:sp>
      <p:sp>
        <p:nvSpPr>
          <p:cNvPr id="453635" name="Rectangle 3"/>
          <p:cNvSpPr>
            <a:spLocks noGrp="1" noChangeArrowheads="1"/>
          </p:cNvSpPr>
          <p:nvPr>
            <p:ph idx="1"/>
          </p:nvPr>
        </p:nvSpPr>
        <p:spPr/>
        <p:txBody>
          <a:bodyPr/>
          <a:lstStyle/>
          <a:p>
            <a:pPr>
              <a:lnSpc>
                <a:spcPct val="90000"/>
              </a:lnSpc>
            </a:pPr>
            <a:r>
              <a:rPr lang="en-US" sz="2800"/>
              <a:t>Not significant producers of tolerance or dependence</a:t>
            </a:r>
          </a:p>
          <a:p>
            <a:pPr>
              <a:lnSpc>
                <a:spcPct val="90000"/>
              </a:lnSpc>
            </a:pPr>
            <a:r>
              <a:rPr lang="en-US" sz="2800"/>
              <a:t>No withdrawal either</a:t>
            </a:r>
          </a:p>
          <a:p>
            <a:pPr>
              <a:lnSpc>
                <a:spcPct val="90000"/>
              </a:lnSpc>
            </a:pPr>
            <a:r>
              <a:rPr lang="en-US" sz="2800"/>
              <a:t>Problems related to the things people do while under the influence</a:t>
            </a:r>
          </a:p>
          <a:p>
            <a:pPr lvl="1">
              <a:lnSpc>
                <a:spcPct val="90000"/>
              </a:lnSpc>
            </a:pPr>
            <a:r>
              <a:rPr lang="en-US" sz="2400"/>
              <a:t>Accidents</a:t>
            </a:r>
          </a:p>
          <a:p>
            <a:pPr lvl="1">
              <a:lnSpc>
                <a:spcPct val="90000"/>
              </a:lnSpc>
            </a:pPr>
            <a:r>
              <a:rPr lang="en-US" sz="2400"/>
              <a:t>Suicide</a:t>
            </a:r>
          </a:p>
          <a:p>
            <a:pPr lvl="1">
              <a:lnSpc>
                <a:spcPct val="90000"/>
              </a:lnSpc>
            </a:pPr>
            <a:r>
              <a:rPr lang="en-US" sz="2400"/>
              <a:t>Aggression/violence</a:t>
            </a:r>
          </a:p>
          <a:p>
            <a:pPr lvl="1">
              <a:lnSpc>
                <a:spcPct val="90000"/>
              </a:lnSpc>
            </a:pPr>
            <a:r>
              <a:rPr lang="en-US" sz="2400"/>
              <a:t>Toxic reactions</a:t>
            </a:r>
          </a:p>
        </p:txBody>
      </p:sp>
    </p:spTree>
    <p:extLst>
      <p:ext uri="{BB962C8B-B14F-4D97-AF65-F5344CB8AC3E}">
        <p14:creationId xmlns:p14="http://schemas.microsoft.com/office/powerpoint/2010/main" val="4005060208"/>
      </p:ext>
    </p:extLst>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a:xfrm>
            <a:off x="1143000" y="457200"/>
            <a:ext cx="7467600" cy="519113"/>
          </a:xfrm>
        </p:spPr>
        <p:txBody>
          <a:bodyPr>
            <a:normAutofit fontScale="90000"/>
          </a:bodyPr>
          <a:lstStyle/>
          <a:p>
            <a:r>
              <a:rPr lang="en-US" sz="3600"/>
              <a:t>Hallucinogen intoxication</a:t>
            </a:r>
          </a:p>
        </p:txBody>
      </p:sp>
      <p:sp>
        <p:nvSpPr>
          <p:cNvPr id="248835" name="Rectangle 3"/>
          <p:cNvSpPr>
            <a:spLocks noGrp="1" noChangeArrowheads="1"/>
          </p:cNvSpPr>
          <p:nvPr>
            <p:ph idx="1"/>
          </p:nvPr>
        </p:nvSpPr>
        <p:spPr>
          <a:xfrm>
            <a:off x="990600" y="1371600"/>
            <a:ext cx="8153400" cy="4800600"/>
          </a:xfrm>
        </p:spPr>
        <p:txBody>
          <a:bodyPr>
            <a:normAutofit fontScale="92500" lnSpcReduction="20000"/>
          </a:bodyPr>
          <a:lstStyle/>
          <a:p>
            <a:pPr>
              <a:lnSpc>
                <a:spcPct val="80000"/>
              </a:lnSpc>
            </a:pPr>
            <a:r>
              <a:rPr lang="en-US" sz="2400"/>
              <a:t>DSM-IV criteria: </a:t>
            </a:r>
          </a:p>
          <a:p>
            <a:pPr>
              <a:lnSpc>
                <a:spcPct val="80000"/>
              </a:lnSpc>
            </a:pPr>
            <a:r>
              <a:rPr lang="en-US" sz="2400"/>
              <a:t>  Recent use</a:t>
            </a:r>
          </a:p>
          <a:p>
            <a:pPr>
              <a:lnSpc>
                <a:spcPct val="80000"/>
              </a:lnSpc>
            </a:pPr>
            <a:r>
              <a:rPr lang="en-US" sz="2400"/>
              <a:t>  Significant maladaptive behavior and psychological changes</a:t>
            </a:r>
          </a:p>
          <a:p>
            <a:pPr>
              <a:lnSpc>
                <a:spcPct val="80000"/>
              </a:lnSpc>
            </a:pPr>
            <a:r>
              <a:rPr lang="en-US" sz="2400"/>
              <a:t> Perceptual changes in full wakefulness and alertness.</a:t>
            </a:r>
          </a:p>
          <a:p>
            <a:pPr>
              <a:lnSpc>
                <a:spcPct val="80000"/>
              </a:lnSpc>
            </a:pPr>
            <a:r>
              <a:rPr lang="en-US" sz="2400"/>
              <a:t> Two or more of the following, during use : </a:t>
            </a:r>
          </a:p>
          <a:p>
            <a:pPr lvl="1">
              <a:lnSpc>
                <a:spcPct val="80000"/>
              </a:lnSpc>
              <a:buFontTx/>
              <a:buNone/>
            </a:pPr>
            <a:r>
              <a:rPr lang="en-US" sz="2000"/>
              <a:t>    - pupillary dilation            - tachycardia</a:t>
            </a:r>
          </a:p>
          <a:p>
            <a:pPr lvl="1">
              <a:lnSpc>
                <a:spcPct val="80000"/>
              </a:lnSpc>
              <a:buFontTx/>
              <a:buNone/>
            </a:pPr>
            <a:r>
              <a:rPr lang="en-US" sz="2000"/>
              <a:t>    - sweating                        - palpitation</a:t>
            </a:r>
          </a:p>
          <a:p>
            <a:pPr lvl="1">
              <a:lnSpc>
                <a:spcPct val="80000"/>
              </a:lnSpc>
              <a:buFontTx/>
              <a:buNone/>
            </a:pPr>
            <a:r>
              <a:rPr lang="en-US" sz="2000"/>
              <a:t>    - blurred vision                 - tremors</a:t>
            </a:r>
          </a:p>
          <a:p>
            <a:pPr lvl="1">
              <a:lnSpc>
                <a:spcPct val="80000"/>
              </a:lnSpc>
              <a:buFontTx/>
              <a:buNone/>
            </a:pPr>
            <a:r>
              <a:rPr lang="en-US" sz="2000"/>
              <a:t>    - incoordination</a:t>
            </a:r>
          </a:p>
          <a:p>
            <a:pPr>
              <a:lnSpc>
                <a:spcPct val="80000"/>
              </a:lnSpc>
            </a:pPr>
            <a:endParaRPr lang="en-US" sz="2400"/>
          </a:p>
          <a:p>
            <a:pPr>
              <a:lnSpc>
                <a:spcPct val="80000"/>
              </a:lnSpc>
            </a:pPr>
            <a:r>
              <a:rPr lang="en-US" sz="2400"/>
              <a:t>Not due to a general medical condition or other mental disorder</a:t>
            </a:r>
          </a:p>
          <a:p>
            <a:pPr>
              <a:lnSpc>
                <a:spcPct val="80000"/>
              </a:lnSpc>
            </a:pPr>
            <a:endParaRPr lang="en-US" sz="2400"/>
          </a:p>
        </p:txBody>
      </p:sp>
    </p:spTree>
    <p:extLst>
      <p:ext uri="{BB962C8B-B14F-4D97-AF65-F5344CB8AC3E}">
        <p14:creationId xmlns:p14="http://schemas.microsoft.com/office/powerpoint/2010/main" val="59665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6708" name="Picture 4" descr="LSD"/>
          <p:cNvPicPr>
            <a:picLocks noChangeAspect="1" noChangeArrowheads="1"/>
          </p:cNvPicPr>
          <p:nvPr/>
        </p:nvPicPr>
        <p:blipFill>
          <a:blip r:embed="rId2" cstate="print"/>
          <a:srcRect/>
          <a:stretch>
            <a:fillRect/>
          </a:stretch>
        </p:blipFill>
        <p:spPr bwMode="auto">
          <a:xfrm>
            <a:off x="990600" y="609600"/>
            <a:ext cx="8153400" cy="5638800"/>
          </a:xfrm>
          <a:prstGeom prst="rect">
            <a:avLst/>
          </a:prstGeom>
          <a:noFill/>
        </p:spPr>
      </p:pic>
    </p:spTree>
    <p:extLst>
      <p:ext uri="{BB962C8B-B14F-4D97-AF65-F5344CB8AC3E}">
        <p14:creationId xmlns:p14="http://schemas.microsoft.com/office/powerpoint/2010/main" val="192551588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solidFill>
                  <a:schemeClr val="folHlink"/>
                </a:solidFill>
              </a:rPr>
              <a:t>Reward Circuitry of the Brain</a:t>
            </a:r>
          </a:p>
        </p:txBody>
      </p:sp>
      <p:pic>
        <p:nvPicPr>
          <p:cNvPr id="30724" name="Picture 4" descr="slide11"/>
          <p:cNvPicPr>
            <a:picLocks noChangeAspect="1" noChangeArrowheads="1"/>
          </p:cNvPicPr>
          <p:nvPr/>
        </p:nvPicPr>
        <p:blipFill>
          <a:blip r:embed="rId2" cstate="print"/>
          <a:srcRect/>
          <a:stretch>
            <a:fillRect/>
          </a:stretch>
        </p:blipFill>
        <p:spPr bwMode="auto">
          <a:xfrm>
            <a:off x="914400" y="1828800"/>
            <a:ext cx="7086600" cy="4360863"/>
          </a:xfrm>
          <a:prstGeom prst="rect">
            <a:avLst/>
          </a:prstGeom>
          <a:noFill/>
        </p:spPr>
      </p:pic>
    </p:spTree>
    <p:extLst>
      <p:ext uri="{BB962C8B-B14F-4D97-AF65-F5344CB8AC3E}">
        <p14:creationId xmlns:p14="http://schemas.microsoft.com/office/powerpoint/2010/main" val="10954194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fade">
                                      <p:cBhvr>
                                        <p:cTn id="7" dur="20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990600" y="381000"/>
            <a:ext cx="7772400" cy="685800"/>
          </a:xfrm>
        </p:spPr>
        <p:txBody>
          <a:bodyPr>
            <a:normAutofit/>
          </a:bodyPr>
          <a:lstStyle/>
          <a:p>
            <a:r>
              <a:rPr lang="en-US" sz="3600"/>
              <a:t>Treatment of intoxication:</a:t>
            </a:r>
          </a:p>
        </p:txBody>
      </p:sp>
      <p:sp>
        <p:nvSpPr>
          <p:cNvPr id="249859" name="Rectangle 3"/>
          <p:cNvSpPr>
            <a:spLocks noGrp="1" noChangeArrowheads="1"/>
          </p:cNvSpPr>
          <p:nvPr>
            <p:ph idx="1"/>
          </p:nvPr>
        </p:nvSpPr>
        <p:spPr>
          <a:xfrm>
            <a:off x="1219200" y="1524000"/>
            <a:ext cx="7620000" cy="4495800"/>
          </a:xfrm>
        </p:spPr>
        <p:txBody>
          <a:bodyPr>
            <a:normAutofit fontScale="92500" lnSpcReduction="10000"/>
          </a:bodyPr>
          <a:lstStyle/>
          <a:p>
            <a:pPr>
              <a:lnSpc>
                <a:spcPct val="90000"/>
              </a:lnSpc>
            </a:pPr>
            <a:r>
              <a:rPr lang="en-US" sz="2800"/>
              <a:t>Talking down the patient, where guides can reassure the patient that symptoms are drug induced and he is not going crazy</a:t>
            </a:r>
          </a:p>
          <a:p>
            <a:pPr>
              <a:lnSpc>
                <a:spcPct val="90000"/>
              </a:lnSpc>
            </a:pPr>
            <a:endParaRPr lang="en-US" sz="2800"/>
          </a:p>
          <a:p>
            <a:pPr>
              <a:lnSpc>
                <a:spcPct val="90000"/>
              </a:lnSpc>
            </a:pPr>
            <a:r>
              <a:rPr lang="en-US" sz="2800"/>
              <a:t>Dopaminergic antagonist, eg. Haldol, can be used for a limited time.</a:t>
            </a:r>
          </a:p>
          <a:p>
            <a:pPr>
              <a:lnSpc>
                <a:spcPct val="90000"/>
              </a:lnSpc>
            </a:pPr>
            <a:endParaRPr lang="en-US" sz="2800"/>
          </a:p>
          <a:p>
            <a:pPr>
              <a:lnSpc>
                <a:spcPct val="90000"/>
              </a:lnSpc>
            </a:pPr>
            <a:r>
              <a:rPr lang="en-US" sz="2800"/>
              <a:t>Benzo, diazepam 20 mg can bring the LSD experience down and bring the associated panic into a halt</a:t>
            </a:r>
          </a:p>
        </p:txBody>
      </p:sp>
    </p:spTree>
    <p:extLst>
      <p:ext uri="{BB962C8B-B14F-4D97-AF65-F5344CB8AC3E}">
        <p14:creationId xmlns:p14="http://schemas.microsoft.com/office/powerpoint/2010/main" val="2360356540"/>
      </p:ext>
    </p:extLst>
  </p:cSld>
  <p:clrMapOvr>
    <a:masterClrMapping/>
  </p:clrMapOvr>
  <p:transition xmlns:p14="http://schemas.microsoft.com/office/powerpoint/2010/mai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ChangeArrowheads="1"/>
          </p:cNvSpPr>
          <p:nvPr/>
        </p:nvSpPr>
        <p:spPr bwMode="auto">
          <a:xfrm>
            <a:off x="0" y="381000"/>
            <a:ext cx="9144000" cy="5867400"/>
          </a:xfrm>
          <a:prstGeom prst="rect">
            <a:avLst/>
          </a:prstGeom>
          <a:noFill/>
          <a:ln w="9525">
            <a:noFill/>
            <a:miter lim="800000"/>
            <a:headEnd/>
            <a:tailEnd/>
          </a:ln>
          <a:effectLst/>
        </p:spPr>
        <p:txBody>
          <a:bodyPr/>
          <a:lstStyle/>
          <a:p>
            <a:pPr marL="342900" indent="-342900">
              <a:lnSpc>
                <a:spcPct val="90000"/>
              </a:lnSpc>
              <a:spcBef>
                <a:spcPct val="20000"/>
              </a:spcBef>
              <a:spcAft>
                <a:spcPct val="80000"/>
              </a:spcAft>
              <a:buSzPct val="85000"/>
              <a:buFontTx/>
              <a:buBlip>
                <a:blip r:embed="rId2"/>
              </a:buBlip>
            </a:pPr>
            <a:endParaRPr lang="en-US" sz="3200">
              <a:cs typeface="Times New Roman" pitchFamily="18" charset="0"/>
            </a:endParaRPr>
          </a:p>
        </p:txBody>
      </p:sp>
      <p:pic>
        <p:nvPicPr>
          <p:cNvPr id="256004" name="Picture 4" descr="drugsonplate"/>
          <p:cNvPicPr>
            <a:picLocks noChangeAspect="1" noChangeArrowheads="1"/>
          </p:cNvPicPr>
          <p:nvPr/>
        </p:nvPicPr>
        <p:blipFill>
          <a:blip r:embed="rId3" cstate="print"/>
          <a:srcRect/>
          <a:stretch>
            <a:fillRect/>
          </a:stretch>
        </p:blipFill>
        <p:spPr bwMode="auto">
          <a:xfrm>
            <a:off x="2133600" y="0"/>
            <a:ext cx="5562600" cy="6858000"/>
          </a:xfrm>
          <a:prstGeom prst="rect">
            <a:avLst/>
          </a:prstGeom>
          <a:noFill/>
        </p:spPr>
      </p:pic>
    </p:spTree>
    <p:extLst>
      <p:ext uri="{BB962C8B-B14F-4D97-AF65-F5344CB8AC3E}">
        <p14:creationId xmlns:p14="http://schemas.microsoft.com/office/powerpoint/2010/main" val="32032997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219200" y="762000"/>
            <a:ext cx="7010400" cy="1143000"/>
          </a:xfrm>
        </p:spPr>
        <p:txBody>
          <a:bodyPr/>
          <a:lstStyle/>
          <a:p>
            <a:r>
              <a:rPr lang="en-US" sz="5400">
                <a:latin typeface="Arial Black" pitchFamily="34" charset="0"/>
              </a:rPr>
              <a:t>NICOTINE</a:t>
            </a:r>
          </a:p>
        </p:txBody>
      </p:sp>
      <p:pic>
        <p:nvPicPr>
          <p:cNvPr id="3076" name="Picture 4" descr="1"/>
          <p:cNvPicPr>
            <a:picLocks noGrp="1" noChangeAspect="1" noChangeArrowheads="1"/>
          </p:cNvPicPr>
          <p:nvPr>
            <p:ph idx="1"/>
          </p:nvPr>
        </p:nvPicPr>
        <p:blipFill>
          <a:blip r:embed="rId2" cstate="print"/>
          <a:stretch>
            <a:fillRect/>
          </a:stretch>
        </p:blipFill>
        <p:spPr>
          <a:xfrm>
            <a:off x="3690937" y="2900362"/>
            <a:ext cx="2219325" cy="1666875"/>
          </a:xfrm>
        </p:spPr>
      </p:pic>
      <p:sp>
        <p:nvSpPr>
          <p:cNvPr id="3075" name="Rectangle 3"/>
          <p:cNvSpPr>
            <a:spLocks noGrp="1" noChangeArrowheads="1"/>
          </p:cNvSpPr>
          <p:nvPr>
            <p:ph type="body" idx="4294967295"/>
          </p:nvPr>
        </p:nvSpPr>
        <p:spPr>
          <a:xfrm>
            <a:off x="0" y="1600200"/>
            <a:ext cx="8229600" cy="4530725"/>
          </a:xfrm>
        </p:spPr>
        <p:txBody>
          <a:bodyPr/>
          <a:lstStyle/>
          <a:p>
            <a:endParaRPr lang="en-US"/>
          </a:p>
          <a:p>
            <a:pPr>
              <a:buFontTx/>
              <a:buNone/>
            </a:pPr>
            <a:endParaRPr lang="en-US"/>
          </a:p>
          <a:p>
            <a:pPr>
              <a:buFontTx/>
              <a:buNone/>
            </a:pPr>
            <a:r>
              <a:rPr lang="en-US"/>
              <a:t>               </a:t>
            </a:r>
          </a:p>
          <a:p>
            <a:pPr>
              <a:buFontTx/>
              <a:buNone/>
            </a:pPr>
            <a:r>
              <a:rPr lang="en-US"/>
              <a:t>                        </a:t>
            </a:r>
          </a:p>
        </p:txBody>
      </p:sp>
    </p:spTree>
    <p:extLst>
      <p:ext uri="{BB962C8B-B14F-4D97-AF65-F5344CB8AC3E}">
        <p14:creationId xmlns:p14="http://schemas.microsoft.com/office/powerpoint/2010/main" val="88511215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770" decel="100000"/>
                                        <p:tgtEl>
                                          <p:spTgt spid="3074"/>
                                        </p:tgtEl>
                                      </p:cBhvr>
                                    </p:animEffect>
                                    <p:animScale>
                                      <p:cBhvr>
                                        <p:cTn id="8" dur="770" decel="100000"/>
                                        <p:tgtEl>
                                          <p:spTgt spid="3074"/>
                                        </p:tgtEl>
                                      </p:cBhvr>
                                      <p:from x="10000" y="10000"/>
                                      <p:to x="200000" y="450000"/>
                                    </p:animScale>
                                    <p:animScale>
                                      <p:cBhvr>
                                        <p:cTn id="9" dur="1230" accel="100000" fill="hold">
                                          <p:stCondLst>
                                            <p:cond delay="770"/>
                                          </p:stCondLst>
                                        </p:cTn>
                                        <p:tgtEl>
                                          <p:spTgt spid="3074"/>
                                        </p:tgtEl>
                                      </p:cBhvr>
                                      <p:from x="200000" y="450000"/>
                                      <p:to x="100000" y="100000"/>
                                    </p:animScale>
                                    <p:set>
                                      <p:cBhvr>
                                        <p:cTn id="10" dur="770" fill="hold"/>
                                        <p:tgtEl>
                                          <p:spTgt spid="3074"/>
                                        </p:tgtEl>
                                        <p:attrNameLst>
                                          <p:attrName>ppt_x</p:attrName>
                                        </p:attrNameLst>
                                      </p:cBhvr>
                                      <p:to>
                                        <p:strVal val="(0.5)"/>
                                      </p:to>
                                    </p:set>
                                    <p:anim from="(0.5)" to="(#ppt_x)" calcmode="lin" valueType="num">
                                      <p:cBhvr>
                                        <p:cTn id="11" dur="1230" accel="100000" fill="hold">
                                          <p:stCondLst>
                                            <p:cond delay="770"/>
                                          </p:stCondLst>
                                        </p:cTn>
                                        <p:tgtEl>
                                          <p:spTgt spid="3074"/>
                                        </p:tgtEl>
                                        <p:attrNameLst>
                                          <p:attrName>ppt_x</p:attrName>
                                        </p:attrNameLst>
                                      </p:cBhvr>
                                    </p:anim>
                                    <p:set>
                                      <p:cBhvr>
                                        <p:cTn id="12" dur="770" fill="hold"/>
                                        <p:tgtEl>
                                          <p:spTgt spid="3074"/>
                                        </p:tgtEl>
                                        <p:attrNameLst>
                                          <p:attrName>ppt_y</p:attrName>
                                        </p:attrNameLst>
                                      </p:cBhvr>
                                      <p:to>
                                        <p:strVal val="(#ppt_y+0.4)"/>
                                      </p:to>
                                    </p:set>
                                    <p:anim from="(#ppt_y+0.4)" to="(#ppt_y)" calcmode="lin" valueType="num">
                                      <p:cBhvr>
                                        <p:cTn id="13" dur="1230" accel="100000" fill="hold">
                                          <p:stCondLst>
                                            <p:cond delay="770"/>
                                          </p:stCondLst>
                                        </p:cTn>
                                        <p:tgtEl>
                                          <p:spTgt spid="307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076"/>
                                        </p:tgtEl>
                                        <p:attrNameLst>
                                          <p:attrName>style.visibility</p:attrName>
                                        </p:attrNameLst>
                                      </p:cBhvr>
                                      <p:to>
                                        <p:strVal val="visible"/>
                                      </p:to>
                                    </p:set>
                                    <p:animEffect transition="in" filter="blinds(horizontal)">
                                      <p:cBhvr>
                                        <p:cTn id="18"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ChangeArrowheads="1"/>
          </p:cNvSpPr>
          <p:nvPr/>
        </p:nvSpPr>
        <p:spPr bwMode="auto">
          <a:xfrm>
            <a:off x="1295400" y="685800"/>
            <a:ext cx="3551238" cy="684213"/>
          </a:xfrm>
          <a:prstGeom prst="rect">
            <a:avLst/>
          </a:prstGeom>
          <a:noFill/>
          <a:ln w="9525">
            <a:noFill/>
            <a:miter lim="800000"/>
            <a:headEnd/>
            <a:tailEnd/>
          </a:ln>
        </p:spPr>
        <p:txBody>
          <a:bodyPr anchor="ctr"/>
          <a:lstStyle/>
          <a:p>
            <a:r>
              <a:rPr lang="en-US" sz="5400">
                <a:solidFill>
                  <a:schemeClr val="tx2"/>
                </a:solidFill>
              </a:rPr>
              <a:t>Nicotine</a:t>
            </a:r>
          </a:p>
        </p:txBody>
      </p:sp>
      <p:sp>
        <p:nvSpPr>
          <p:cNvPr id="180228" name="Rectangle 4"/>
          <p:cNvSpPr>
            <a:spLocks noChangeArrowheads="1"/>
          </p:cNvSpPr>
          <p:nvPr/>
        </p:nvSpPr>
        <p:spPr bwMode="auto">
          <a:xfrm>
            <a:off x="1219200" y="2590800"/>
            <a:ext cx="7696200" cy="3581400"/>
          </a:xfrm>
          <a:prstGeom prst="rect">
            <a:avLst/>
          </a:prstGeom>
          <a:noFill/>
          <a:ln w="9525">
            <a:noFill/>
            <a:miter lim="800000"/>
            <a:headEnd/>
            <a:tailEnd/>
          </a:ln>
        </p:spPr>
        <p:txBody>
          <a:bodyPr/>
          <a:lstStyle/>
          <a:p>
            <a:pPr marL="342900" indent="-342900">
              <a:lnSpc>
                <a:spcPct val="90000"/>
              </a:lnSpc>
              <a:spcBef>
                <a:spcPct val="20000"/>
              </a:spcBef>
              <a:buClr>
                <a:schemeClr val="accent1"/>
              </a:buClr>
              <a:buSzPct val="80000"/>
              <a:buFont typeface="Wingdings" pitchFamily="2" charset="2"/>
              <a:buChar char="n"/>
            </a:pPr>
            <a:r>
              <a:rPr lang="en-US" sz="2800">
                <a:latin typeface="Arial" charset="0"/>
              </a:rPr>
              <a:t>Source: Tobacco</a:t>
            </a:r>
          </a:p>
          <a:p>
            <a:pPr marL="342900" indent="-342900">
              <a:lnSpc>
                <a:spcPct val="90000"/>
              </a:lnSpc>
              <a:spcBef>
                <a:spcPct val="20000"/>
              </a:spcBef>
              <a:buClr>
                <a:schemeClr val="accent1"/>
              </a:buClr>
              <a:buSzPct val="80000"/>
              <a:buFont typeface="Wingdings" pitchFamily="2" charset="2"/>
              <a:buChar char="n"/>
            </a:pPr>
            <a:r>
              <a:rPr lang="en-US" sz="2800">
                <a:latin typeface="Arial" charset="0"/>
              </a:rPr>
              <a:t>Stimulates nicotinic Ach receptors</a:t>
            </a:r>
          </a:p>
          <a:p>
            <a:pPr marL="342900" indent="-342900">
              <a:lnSpc>
                <a:spcPct val="90000"/>
              </a:lnSpc>
              <a:spcBef>
                <a:spcPct val="20000"/>
              </a:spcBef>
              <a:buClr>
                <a:schemeClr val="accent1"/>
              </a:buClr>
              <a:buSzPct val="80000"/>
              <a:buFont typeface="Wingdings" pitchFamily="2" charset="2"/>
              <a:buChar char="n"/>
            </a:pPr>
            <a:r>
              <a:rPr lang="en-US" sz="2800">
                <a:latin typeface="Arial" charset="0"/>
              </a:rPr>
              <a:t>Enhances cortical activity, memory and attention</a:t>
            </a:r>
          </a:p>
          <a:p>
            <a:pPr marL="342900" indent="-342900">
              <a:lnSpc>
                <a:spcPct val="90000"/>
              </a:lnSpc>
              <a:spcBef>
                <a:spcPct val="20000"/>
              </a:spcBef>
              <a:buClr>
                <a:schemeClr val="accent1"/>
              </a:buClr>
              <a:buSzPct val="80000"/>
              <a:buFont typeface="Wingdings" pitchFamily="2" charset="2"/>
              <a:buChar char="n"/>
            </a:pPr>
            <a:r>
              <a:rPr lang="en-US" sz="2800">
                <a:latin typeface="Arial" charset="0"/>
              </a:rPr>
              <a:t>Activates neuromuscular junction</a:t>
            </a:r>
          </a:p>
          <a:p>
            <a:pPr marL="342900" indent="-342900">
              <a:lnSpc>
                <a:spcPct val="90000"/>
              </a:lnSpc>
              <a:spcBef>
                <a:spcPct val="20000"/>
              </a:spcBef>
              <a:buClr>
                <a:schemeClr val="accent1"/>
              </a:buClr>
              <a:buSzPct val="80000"/>
              <a:buFont typeface="Wingdings" pitchFamily="2" charset="2"/>
              <a:buChar char="n"/>
            </a:pPr>
            <a:r>
              <a:rPr lang="en-US" sz="2800">
                <a:latin typeface="Arial" charset="0"/>
              </a:rPr>
              <a:t>Stimulates DA activity in Nucleus Accumbens</a:t>
            </a:r>
          </a:p>
          <a:p>
            <a:pPr marL="342900" indent="-342900">
              <a:lnSpc>
                <a:spcPct val="90000"/>
              </a:lnSpc>
              <a:spcBef>
                <a:spcPct val="20000"/>
              </a:spcBef>
              <a:buClr>
                <a:schemeClr val="accent1"/>
              </a:buClr>
              <a:buSzPct val="80000"/>
              <a:buFont typeface="Wingdings" pitchFamily="2" charset="2"/>
              <a:buChar char="n"/>
            </a:pPr>
            <a:r>
              <a:rPr lang="en-US" sz="2800">
                <a:latin typeface="Arial" charset="0"/>
              </a:rPr>
              <a:t>Is clearly addictive</a:t>
            </a:r>
          </a:p>
        </p:txBody>
      </p:sp>
      <p:pic>
        <p:nvPicPr>
          <p:cNvPr id="180229" name="Picture 5"/>
          <p:cNvPicPr>
            <a:picLocks noChangeAspect="1" noChangeArrowheads="1"/>
          </p:cNvPicPr>
          <p:nvPr/>
        </p:nvPicPr>
        <p:blipFill>
          <a:blip r:embed="rId3" cstate="print"/>
          <a:srcRect/>
          <a:stretch>
            <a:fillRect/>
          </a:stretch>
        </p:blipFill>
        <p:spPr bwMode="auto">
          <a:xfrm>
            <a:off x="6781800" y="228600"/>
            <a:ext cx="1858963" cy="2438400"/>
          </a:xfrm>
          <a:prstGeom prst="rect">
            <a:avLst/>
          </a:prstGeom>
          <a:noFill/>
          <a:ln w="9525">
            <a:noFill/>
            <a:miter lim="800000"/>
            <a:headEnd/>
            <a:tailEnd/>
          </a:ln>
          <a:effectLst/>
        </p:spPr>
      </p:pic>
    </p:spTree>
    <p:extLst>
      <p:ext uri="{BB962C8B-B14F-4D97-AF65-F5344CB8AC3E}">
        <p14:creationId xmlns:p14="http://schemas.microsoft.com/office/powerpoint/2010/main" val="22244120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02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02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022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8022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8022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8022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8" grpId="0" build="p" autoUpdateAnimBg="0"/>
    </p:bldLst>
  </p:timing>
</p:sld>
</file>

<file path=ppt/slides/slide1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 </a:t>
            </a:r>
          </a:p>
        </p:txBody>
      </p:sp>
      <p:sp>
        <p:nvSpPr>
          <p:cNvPr id="4099" name="Rectangle 3"/>
          <p:cNvSpPr>
            <a:spLocks noGrp="1" noChangeArrowheads="1"/>
          </p:cNvSpPr>
          <p:nvPr>
            <p:ph idx="1"/>
          </p:nvPr>
        </p:nvSpPr>
        <p:spPr/>
        <p:txBody>
          <a:bodyPr>
            <a:normAutofit lnSpcReduction="10000"/>
          </a:bodyPr>
          <a:lstStyle/>
          <a:p>
            <a:pPr>
              <a:lnSpc>
                <a:spcPct val="90000"/>
              </a:lnSpc>
            </a:pPr>
            <a:r>
              <a:rPr lang="en-US" sz="2800"/>
              <a:t>In 1988, The Surgeon General Report: stated that nicotine is an addicting drug</a:t>
            </a:r>
          </a:p>
          <a:p>
            <a:pPr>
              <a:lnSpc>
                <a:spcPct val="90000"/>
              </a:lnSpc>
            </a:pPr>
            <a:r>
              <a:rPr lang="en-US" sz="2800"/>
              <a:t>Decreased from 44% in 1964 to 29% in 1995.</a:t>
            </a:r>
          </a:p>
          <a:p>
            <a:pPr>
              <a:lnSpc>
                <a:spcPct val="90000"/>
              </a:lnSpc>
            </a:pPr>
            <a:r>
              <a:rPr lang="en-US" sz="2800"/>
              <a:t>The fact that 29% of those people continue to smoke in spite of the data showing dangerousness and addictive properties of nicotine.  </a:t>
            </a:r>
          </a:p>
          <a:p>
            <a:pPr>
              <a:lnSpc>
                <a:spcPct val="90000"/>
              </a:lnSpc>
            </a:pPr>
            <a:r>
              <a:rPr lang="en-US" sz="2800"/>
              <a:t>About 60% of the direct health care costs in USA go to treat tobacco-related illnesses.          </a:t>
            </a:r>
          </a:p>
        </p:txBody>
      </p:sp>
      <p:sp>
        <p:nvSpPr>
          <p:cNvPr id="4100" name="Text Box 4"/>
          <p:cNvSpPr txBox="1">
            <a:spLocks noChangeArrowheads="1"/>
          </p:cNvSpPr>
          <p:nvPr/>
        </p:nvSpPr>
        <p:spPr bwMode="auto">
          <a:xfrm>
            <a:off x="609600" y="457200"/>
            <a:ext cx="6400800" cy="762000"/>
          </a:xfrm>
          <a:prstGeom prst="rect">
            <a:avLst/>
          </a:prstGeom>
          <a:noFill/>
          <a:ln w="9525">
            <a:noFill/>
            <a:miter lim="800000"/>
            <a:headEnd/>
            <a:tailEnd/>
          </a:ln>
          <a:effectLst/>
        </p:spPr>
        <p:txBody>
          <a:bodyPr>
            <a:spAutoFit/>
          </a:bodyPr>
          <a:lstStyle/>
          <a:p>
            <a:pPr rtl="1">
              <a:spcBef>
                <a:spcPct val="50000"/>
              </a:spcBef>
            </a:pPr>
            <a:r>
              <a:rPr lang="en-US" sz="4400" b="1"/>
              <a:t>Introduction</a:t>
            </a:r>
          </a:p>
        </p:txBody>
      </p:sp>
    </p:spTree>
    <p:extLst>
      <p:ext uri="{BB962C8B-B14F-4D97-AF65-F5344CB8AC3E}">
        <p14:creationId xmlns:p14="http://schemas.microsoft.com/office/powerpoint/2010/main" val="3111662526"/>
      </p:ext>
    </p:extLst>
  </p:cSld>
  <p:clrMapOvr>
    <a:masterClrMapping/>
  </p:clrMapOvr>
  <p:transition xmlns:p14="http://schemas.microsoft.com/office/powerpoint/2010/main">
    <p:comb dir="vert"/>
    <p:sndAc>
      <p:stSnd>
        <p:snd r:embed="rId2" name="arrow.wav"/>
      </p:stSnd>
    </p:sndAc>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1000"/>
                                        <p:tgtEl>
                                          <p:spTgt spid="4099">
                                            <p:txEl>
                                              <p:pRg st="0" end="0"/>
                                            </p:txEl>
                                          </p:spTgt>
                                        </p:tgtEl>
                                      </p:cBhvr>
                                    </p:animEffect>
                                    <p:anim calcmode="lin" valueType="num">
                                      <p:cBhvr>
                                        <p:cTn id="8" dur="10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0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099">
                                            <p:txEl>
                                              <p:pRg st="1" end="1"/>
                                            </p:txEl>
                                          </p:spTgt>
                                        </p:tgtEl>
                                        <p:attrNameLst>
                                          <p:attrName>style.visibility</p:attrName>
                                        </p:attrNameLst>
                                      </p:cBhvr>
                                      <p:to>
                                        <p:strVal val="visible"/>
                                      </p:to>
                                    </p:set>
                                    <p:animEffect transition="in" filter="fade">
                                      <p:cBhvr>
                                        <p:cTn id="14" dur="1000"/>
                                        <p:tgtEl>
                                          <p:spTgt spid="4099">
                                            <p:txEl>
                                              <p:pRg st="1" end="1"/>
                                            </p:txEl>
                                          </p:spTgt>
                                        </p:tgtEl>
                                      </p:cBhvr>
                                    </p:animEffect>
                                    <p:anim calcmode="lin" valueType="num">
                                      <p:cBhvr>
                                        <p:cTn id="15" dur="1000" fill="hold"/>
                                        <p:tgtEl>
                                          <p:spTgt spid="409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0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099">
                                            <p:txEl>
                                              <p:pRg st="2" end="2"/>
                                            </p:txEl>
                                          </p:spTgt>
                                        </p:tgtEl>
                                        <p:attrNameLst>
                                          <p:attrName>style.visibility</p:attrName>
                                        </p:attrNameLst>
                                      </p:cBhvr>
                                      <p:to>
                                        <p:strVal val="visible"/>
                                      </p:to>
                                    </p:set>
                                    <p:animEffect transition="in" filter="fade">
                                      <p:cBhvr>
                                        <p:cTn id="21" dur="1000"/>
                                        <p:tgtEl>
                                          <p:spTgt spid="4099">
                                            <p:txEl>
                                              <p:pRg st="2" end="2"/>
                                            </p:txEl>
                                          </p:spTgt>
                                        </p:tgtEl>
                                      </p:cBhvr>
                                    </p:animEffect>
                                    <p:anim calcmode="lin" valueType="num">
                                      <p:cBhvr>
                                        <p:cTn id="22" dur="1000" fill="hold"/>
                                        <p:tgtEl>
                                          <p:spTgt spid="409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0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099">
                                            <p:txEl>
                                              <p:pRg st="3" end="3"/>
                                            </p:txEl>
                                          </p:spTgt>
                                        </p:tgtEl>
                                        <p:attrNameLst>
                                          <p:attrName>style.visibility</p:attrName>
                                        </p:attrNameLst>
                                      </p:cBhvr>
                                      <p:to>
                                        <p:strVal val="visible"/>
                                      </p:to>
                                    </p:set>
                                    <p:animEffect transition="in" filter="fade">
                                      <p:cBhvr>
                                        <p:cTn id="28" dur="1000"/>
                                        <p:tgtEl>
                                          <p:spTgt spid="4099">
                                            <p:txEl>
                                              <p:pRg st="3" end="3"/>
                                            </p:txEl>
                                          </p:spTgt>
                                        </p:tgtEl>
                                      </p:cBhvr>
                                    </p:animEffect>
                                    <p:anim calcmode="lin" valueType="num">
                                      <p:cBhvr>
                                        <p:cTn id="29" dur="1000" fill="hold"/>
                                        <p:tgtEl>
                                          <p:spTgt spid="409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09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l"/>
            <a:r>
              <a:rPr lang="en-US" b="1"/>
              <a:t>Epidemiology</a:t>
            </a:r>
            <a:r>
              <a:rPr lang="en-US"/>
              <a:t> </a:t>
            </a:r>
          </a:p>
        </p:txBody>
      </p:sp>
      <p:sp>
        <p:nvSpPr>
          <p:cNvPr id="5123" name="Rectangle 3"/>
          <p:cNvSpPr>
            <a:spLocks noGrp="1" noChangeArrowheads="1"/>
          </p:cNvSpPr>
          <p:nvPr>
            <p:ph idx="1"/>
          </p:nvPr>
        </p:nvSpPr>
        <p:spPr>
          <a:xfrm>
            <a:off x="457200" y="1600200"/>
            <a:ext cx="8686800" cy="5257800"/>
          </a:xfrm>
        </p:spPr>
        <p:txBody>
          <a:bodyPr/>
          <a:lstStyle/>
          <a:p>
            <a:r>
              <a:rPr lang="en-US"/>
              <a:t>WHO estimates 1 billion smokers worldwide.</a:t>
            </a:r>
          </a:p>
          <a:p>
            <a:r>
              <a:rPr lang="en-US"/>
              <a:t>Tobacco is the most common form..</a:t>
            </a:r>
          </a:p>
          <a:p>
            <a:r>
              <a:rPr lang="en-US"/>
              <a:t>Kills more than 3 million people each year.</a:t>
            </a:r>
          </a:p>
          <a:p>
            <a:r>
              <a:rPr lang="en-US"/>
              <a:t>Age:12-17y about 20%  (4.5 million)</a:t>
            </a:r>
          </a:p>
          <a:p>
            <a:r>
              <a:rPr lang="en-US"/>
              <a:t>Race &amp; Ethnicity: no significant differences.</a:t>
            </a:r>
          </a:p>
          <a:p>
            <a:r>
              <a:rPr lang="en-US"/>
              <a:t>Gender: men higher than women (among adults); similar in ages 12-17y.</a:t>
            </a:r>
          </a:p>
        </p:txBody>
      </p:sp>
    </p:spTree>
    <p:extLst>
      <p:ext uri="{BB962C8B-B14F-4D97-AF65-F5344CB8AC3E}">
        <p14:creationId xmlns:p14="http://schemas.microsoft.com/office/powerpoint/2010/main" val="3577952748"/>
      </p:ext>
    </p:extLst>
  </p:cSld>
  <p:clrMapOvr>
    <a:masterClrMapping/>
  </p:clrMapOvr>
  <p:transition xmlns:p14="http://schemas.microsoft.com/office/powerpoint/2010/main">
    <p:comb dir="vert"/>
    <p:sndAc>
      <p:stSnd>
        <p:snd r:embed="rId2" name="arrow.wav"/>
      </p:stSnd>
    </p:sndAc>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122"/>
                                        </p:tgtEl>
                                        <p:attrNameLst>
                                          <p:attrName>ppt_y</p:attrName>
                                        </p:attrNameLst>
                                      </p:cBhvr>
                                      <p:tavLst>
                                        <p:tav tm="0">
                                          <p:val>
                                            <p:strVal val="#ppt_y"/>
                                          </p:val>
                                        </p:tav>
                                        <p:tav tm="100000">
                                          <p:val>
                                            <p:strVal val="#ppt_y"/>
                                          </p:val>
                                        </p:tav>
                                      </p:tavLst>
                                    </p:anim>
                                    <p:anim calcmode="lin" valueType="num">
                                      <p:cBhvr>
                                        <p:cTn id="9" dur="500" fill="hold"/>
                                        <p:tgtEl>
                                          <p:spTgt spid="512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12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12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5123">
                                            <p:txEl>
                                              <p:pRg st="0" end="0"/>
                                            </p:txEl>
                                          </p:spTgt>
                                        </p:tgtEl>
                                        <p:attrNameLst>
                                          <p:attrName>style.visibility</p:attrName>
                                        </p:attrNameLst>
                                      </p:cBhvr>
                                      <p:to>
                                        <p:strVal val="visible"/>
                                      </p:to>
                                    </p:set>
                                    <p:animEffect transition="in" filter="fade">
                                      <p:cBhvr>
                                        <p:cTn id="16" dur="1000"/>
                                        <p:tgtEl>
                                          <p:spTgt spid="5123">
                                            <p:txEl>
                                              <p:pRg st="0" end="0"/>
                                            </p:txEl>
                                          </p:spTgt>
                                        </p:tgtEl>
                                      </p:cBhvr>
                                    </p:animEffect>
                                    <p:anim calcmode="lin" valueType="num">
                                      <p:cBhvr>
                                        <p:cTn id="17"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5123">
                                            <p:txEl>
                                              <p:pRg st="1" end="1"/>
                                            </p:txEl>
                                          </p:spTgt>
                                        </p:tgtEl>
                                        <p:attrNameLst>
                                          <p:attrName>style.visibility</p:attrName>
                                        </p:attrNameLst>
                                      </p:cBhvr>
                                      <p:to>
                                        <p:strVal val="visible"/>
                                      </p:to>
                                    </p:set>
                                    <p:animEffect transition="in" filter="fade">
                                      <p:cBhvr>
                                        <p:cTn id="23" dur="1000"/>
                                        <p:tgtEl>
                                          <p:spTgt spid="5123">
                                            <p:txEl>
                                              <p:pRg st="1" end="1"/>
                                            </p:txEl>
                                          </p:spTgt>
                                        </p:tgtEl>
                                      </p:cBhvr>
                                    </p:animEffect>
                                    <p:anim calcmode="lin" valueType="num">
                                      <p:cBhvr>
                                        <p:cTn id="24"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1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123">
                                            <p:txEl>
                                              <p:pRg st="2" end="2"/>
                                            </p:txEl>
                                          </p:spTgt>
                                        </p:tgtEl>
                                        <p:attrNameLst>
                                          <p:attrName>style.visibility</p:attrName>
                                        </p:attrNameLst>
                                      </p:cBhvr>
                                      <p:to>
                                        <p:strVal val="visible"/>
                                      </p:to>
                                    </p:set>
                                    <p:animEffect transition="in" filter="fade">
                                      <p:cBhvr>
                                        <p:cTn id="30" dur="1000"/>
                                        <p:tgtEl>
                                          <p:spTgt spid="5123">
                                            <p:txEl>
                                              <p:pRg st="2" end="2"/>
                                            </p:txEl>
                                          </p:spTgt>
                                        </p:tgtEl>
                                      </p:cBhvr>
                                    </p:animEffect>
                                    <p:anim calcmode="lin" valueType="num">
                                      <p:cBhvr>
                                        <p:cTn id="31"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51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5123">
                                            <p:txEl>
                                              <p:pRg st="3" end="3"/>
                                            </p:txEl>
                                          </p:spTgt>
                                        </p:tgtEl>
                                        <p:attrNameLst>
                                          <p:attrName>style.visibility</p:attrName>
                                        </p:attrNameLst>
                                      </p:cBhvr>
                                      <p:to>
                                        <p:strVal val="visible"/>
                                      </p:to>
                                    </p:set>
                                    <p:animEffect transition="in" filter="fade">
                                      <p:cBhvr>
                                        <p:cTn id="37" dur="1000"/>
                                        <p:tgtEl>
                                          <p:spTgt spid="5123">
                                            <p:txEl>
                                              <p:pRg st="3" end="3"/>
                                            </p:txEl>
                                          </p:spTgt>
                                        </p:tgtEl>
                                      </p:cBhvr>
                                    </p:animEffect>
                                    <p:anim calcmode="lin" valueType="num">
                                      <p:cBhvr>
                                        <p:cTn id="38" dur="1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51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5123">
                                            <p:txEl>
                                              <p:pRg st="4" end="4"/>
                                            </p:txEl>
                                          </p:spTgt>
                                        </p:tgtEl>
                                        <p:attrNameLst>
                                          <p:attrName>style.visibility</p:attrName>
                                        </p:attrNameLst>
                                      </p:cBhvr>
                                      <p:to>
                                        <p:strVal val="visible"/>
                                      </p:to>
                                    </p:set>
                                    <p:animEffect transition="in" filter="fade">
                                      <p:cBhvr>
                                        <p:cTn id="44" dur="1000"/>
                                        <p:tgtEl>
                                          <p:spTgt spid="5123">
                                            <p:txEl>
                                              <p:pRg st="4" end="4"/>
                                            </p:txEl>
                                          </p:spTgt>
                                        </p:tgtEl>
                                      </p:cBhvr>
                                    </p:animEffect>
                                    <p:anim calcmode="lin" valueType="num">
                                      <p:cBhvr>
                                        <p:cTn id="45" dur="1000" fill="hold"/>
                                        <p:tgtEl>
                                          <p:spTgt spid="5123">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51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5123">
                                            <p:txEl>
                                              <p:pRg st="5" end="5"/>
                                            </p:txEl>
                                          </p:spTgt>
                                        </p:tgtEl>
                                        <p:attrNameLst>
                                          <p:attrName>style.visibility</p:attrName>
                                        </p:attrNameLst>
                                      </p:cBhvr>
                                      <p:to>
                                        <p:strVal val="visible"/>
                                      </p:to>
                                    </p:set>
                                    <p:animEffect transition="in" filter="fade">
                                      <p:cBhvr>
                                        <p:cTn id="51" dur="1000"/>
                                        <p:tgtEl>
                                          <p:spTgt spid="5123">
                                            <p:txEl>
                                              <p:pRg st="5" end="5"/>
                                            </p:txEl>
                                          </p:spTgt>
                                        </p:tgtEl>
                                      </p:cBhvr>
                                    </p:animEffect>
                                    <p:anim calcmode="lin" valueType="num">
                                      <p:cBhvr>
                                        <p:cTn id="52" dur="1000" fill="hold"/>
                                        <p:tgtEl>
                                          <p:spTgt spid="5123">
                                            <p:txEl>
                                              <p:pRg st="5" end="5"/>
                                            </p:txEl>
                                          </p:spTgt>
                                        </p:tgtEl>
                                        <p:attrNameLst>
                                          <p:attrName>ppt_x</p:attrName>
                                        </p:attrNameLst>
                                      </p:cBhvr>
                                      <p:tavLst>
                                        <p:tav tm="0">
                                          <p:val>
                                            <p:strVal val="#ppt_x"/>
                                          </p:val>
                                        </p:tav>
                                        <p:tav tm="100000">
                                          <p:val>
                                            <p:strVal val="#ppt_x"/>
                                          </p:val>
                                        </p:tav>
                                      </p:tavLst>
                                    </p:anim>
                                    <p:anim calcmode="lin" valueType="num">
                                      <p:cBhvr>
                                        <p:cTn id="53" dur="1000" fill="hold"/>
                                        <p:tgtEl>
                                          <p:spTgt spid="512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1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l"/>
            <a:r>
              <a:rPr lang="en-US"/>
              <a:t>Epidemiology</a:t>
            </a:r>
          </a:p>
        </p:txBody>
      </p:sp>
      <p:sp>
        <p:nvSpPr>
          <p:cNvPr id="6147" name="Rectangle 3"/>
          <p:cNvSpPr>
            <a:spLocks noGrp="1" noChangeArrowheads="1"/>
          </p:cNvSpPr>
          <p:nvPr>
            <p:ph idx="1"/>
          </p:nvPr>
        </p:nvSpPr>
        <p:spPr/>
        <p:txBody>
          <a:bodyPr>
            <a:normAutofit fontScale="85000" lnSpcReduction="20000"/>
          </a:bodyPr>
          <a:lstStyle/>
          <a:p>
            <a:pPr>
              <a:lnSpc>
                <a:spcPct val="90000"/>
              </a:lnSpc>
            </a:pPr>
            <a:r>
              <a:rPr lang="en-US" sz="2800"/>
              <a:t>Region &amp; Urbanicity: similar</a:t>
            </a:r>
          </a:p>
          <a:p>
            <a:pPr>
              <a:lnSpc>
                <a:spcPct val="90000"/>
              </a:lnSpc>
            </a:pPr>
            <a:r>
              <a:rPr lang="en-US" sz="2800"/>
              <a:t>Education: </a:t>
            </a:r>
          </a:p>
          <a:p>
            <a:pPr lvl="1">
              <a:lnSpc>
                <a:spcPct val="90000"/>
              </a:lnSpc>
            </a:pPr>
            <a:r>
              <a:rPr lang="en-US" sz="2400"/>
              <a:t>37% of adults who had not completed high school smoked cigs.; </a:t>
            </a:r>
          </a:p>
          <a:p>
            <a:pPr lvl="1">
              <a:lnSpc>
                <a:spcPct val="90000"/>
              </a:lnSpc>
            </a:pPr>
            <a:r>
              <a:rPr lang="en-US" sz="2400"/>
              <a:t>only 17% of college graduates.</a:t>
            </a:r>
          </a:p>
          <a:p>
            <a:pPr>
              <a:lnSpc>
                <a:spcPct val="90000"/>
              </a:lnSpc>
              <a:buFontTx/>
              <a:buNone/>
            </a:pPr>
            <a:r>
              <a:rPr lang="en-US" sz="2800"/>
              <a:t>*Psychiatric Patients:</a:t>
            </a:r>
          </a:p>
          <a:p>
            <a:pPr>
              <a:lnSpc>
                <a:spcPct val="90000"/>
              </a:lnSpc>
              <a:buFontTx/>
              <a:buNone/>
            </a:pPr>
            <a:r>
              <a:rPr lang="en-US" sz="2800"/>
              <a:t>				50% of all psych. outpatients</a:t>
            </a:r>
          </a:p>
          <a:p>
            <a:pPr>
              <a:lnSpc>
                <a:spcPct val="90000"/>
              </a:lnSpc>
              <a:buFontTx/>
              <a:buNone/>
            </a:pPr>
            <a:r>
              <a:rPr lang="en-US" sz="2800"/>
              <a:t>				70% of BPI</a:t>
            </a:r>
          </a:p>
          <a:p>
            <a:pPr>
              <a:lnSpc>
                <a:spcPct val="90000"/>
              </a:lnSpc>
              <a:buFontTx/>
              <a:buNone/>
            </a:pPr>
            <a:r>
              <a:rPr lang="en-US" sz="2800"/>
              <a:t>				90% of schizophrenics</a:t>
            </a:r>
          </a:p>
          <a:p>
            <a:pPr>
              <a:lnSpc>
                <a:spcPct val="90000"/>
              </a:lnSpc>
              <a:buFontTx/>
              <a:buNone/>
            </a:pPr>
            <a:r>
              <a:rPr lang="en-US" sz="2800"/>
              <a:t>Anxiety &amp; depressive patients…</a:t>
            </a:r>
          </a:p>
        </p:txBody>
      </p:sp>
    </p:spTree>
    <p:extLst>
      <p:ext uri="{BB962C8B-B14F-4D97-AF65-F5344CB8AC3E}">
        <p14:creationId xmlns:p14="http://schemas.microsoft.com/office/powerpoint/2010/main" val="3532868995"/>
      </p:ext>
    </p:extLst>
  </p:cSld>
  <p:clrMapOvr>
    <a:masterClrMapping/>
  </p:clrMapOvr>
  <p:transition xmlns:p14="http://schemas.microsoft.com/office/powerpoint/2010/main">
    <p:comb dir="vert"/>
    <p:sndAc>
      <p:stSnd>
        <p:snd r:embed="rId2" name="arrow.wav"/>
      </p:stSnd>
    </p:sndAc>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1000"/>
                                        <p:tgtEl>
                                          <p:spTgt spid="6147">
                                            <p:txEl>
                                              <p:pRg st="0" end="0"/>
                                            </p:txEl>
                                          </p:spTgt>
                                        </p:tgtEl>
                                      </p:cBhvr>
                                    </p:animEffect>
                                    <p:anim calcmode="lin" valueType="num">
                                      <p:cBhvr>
                                        <p:cTn id="8" dur="1000" fill="hold"/>
                                        <p:tgtEl>
                                          <p:spTgt spid="614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1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147">
                                            <p:txEl>
                                              <p:pRg st="1" end="1"/>
                                            </p:txEl>
                                          </p:spTgt>
                                        </p:tgtEl>
                                        <p:attrNameLst>
                                          <p:attrName>style.visibility</p:attrName>
                                        </p:attrNameLst>
                                      </p:cBhvr>
                                      <p:to>
                                        <p:strVal val="visible"/>
                                      </p:to>
                                    </p:set>
                                    <p:animEffect transition="in" filter="fade">
                                      <p:cBhvr>
                                        <p:cTn id="14" dur="1000"/>
                                        <p:tgtEl>
                                          <p:spTgt spid="6147">
                                            <p:txEl>
                                              <p:pRg st="1" end="1"/>
                                            </p:txEl>
                                          </p:spTgt>
                                        </p:tgtEl>
                                      </p:cBhvr>
                                    </p:animEffect>
                                    <p:anim calcmode="lin" valueType="num">
                                      <p:cBhvr>
                                        <p:cTn id="15" dur="1000" fill="hold"/>
                                        <p:tgtEl>
                                          <p:spTgt spid="614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14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147">
                                            <p:txEl>
                                              <p:pRg st="2" end="2"/>
                                            </p:txEl>
                                          </p:spTgt>
                                        </p:tgtEl>
                                        <p:attrNameLst>
                                          <p:attrName>style.visibility</p:attrName>
                                        </p:attrNameLst>
                                      </p:cBhvr>
                                      <p:to>
                                        <p:strVal val="visible"/>
                                      </p:to>
                                    </p:set>
                                    <p:animEffect transition="in" filter="fade">
                                      <p:cBhvr>
                                        <p:cTn id="21" dur="1000"/>
                                        <p:tgtEl>
                                          <p:spTgt spid="6147">
                                            <p:txEl>
                                              <p:pRg st="2" end="2"/>
                                            </p:txEl>
                                          </p:spTgt>
                                        </p:tgtEl>
                                      </p:cBhvr>
                                    </p:animEffect>
                                    <p:anim calcmode="lin" valueType="num">
                                      <p:cBhvr>
                                        <p:cTn id="22" dur="1000" fill="hold"/>
                                        <p:tgtEl>
                                          <p:spTgt spid="614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14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147">
                                            <p:txEl>
                                              <p:pRg st="3" end="3"/>
                                            </p:txEl>
                                          </p:spTgt>
                                        </p:tgtEl>
                                        <p:attrNameLst>
                                          <p:attrName>style.visibility</p:attrName>
                                        </p:attrNameLst>
                                      </p:cBhvr>
                                      <p:to>
                                        <p:strVal val="visible"/>
                                      </p:to>
                                    </p:set>
                                    <p:animEffect transition="in" filter="fade">
                                      <p:cBhvr>
                                        <p:cTn id="28" dur="1000"/>
                                        <p:tgtEl>
                                          <p:spTgt spid="6147">
                                            <p:txEl>
                                              <p:pRg st="3" end="3"/>
                                            </p:txEl>
                                          </p:spTgt>
                                        </p:tgtEl>
                                      </p:cBhvr>
                                    </p:animEffect>
                                    <p:anim calcmode="lin" valueType="num">
                                      <p:cBhvr>
                                        <p:cTn id="29" dur="1000" fill="hold"/>
                                        <p:tgtEl>
                                          <p:spTgt spid="614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14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6147">
                                            <p:txEl>
                                              <p:pRg st="4" end="4"/>
                                            </p:txEl>
                                          </p:spTgt>
                                        </p:tgtEl>
                                        <p:attrNameLst>
                                          <p:attrName>style.visibility</p:attrName>
                                        </p:attrNameLst>
                                      </p:cBhvr>
                                      <p:to>
                                        <p:strVal val="visible"/>
                                      </p:to>
                                    </p:set>
                                    <p:animEffect transition="in" filter="blinds(horizontal)">
                                      <p:cBhvr>
                                        <p:cTn id="35" dur="500"/>
                                        <p:tgtEl>
                                          <p:spTgt spid="6147">
                                            <p:txEl>
                                              <p:pRg st="4" end="4"/>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6147">
                                            <p:txEl>
                                              <p:pRg st="5" end="5"/>
                                            </p:txEl>
                                          </p:spTgt>
                                        </p:tgtEl>
                                        <p:attrNameLst>
                                          <p:attrName>style.visibility</p:attrName>
                                        </p:attrNameLst>
                                      </p:cBhvr>
                                      <p:to>
                                        <p:strVal val="visible"/>
                                      </p:to>
                                    </p:set>
                                    <p:animEffect transition="in" filter="blinds(horizontal)">
                                      <p:cBhvr>
                                        <p:cTn id="38" dur="500"/>
                                        <p:tgtEl>
                                          <p:spTgt spid="6147">
                                            <p:txEl>
                                              <p:pRg st="5" end="5"/>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6147">
                                            <p:txEl>
                                              <p:pRg st="6" end="6"/>
                                            </p:txEl>
                                          </p:spTgt>
                                        </p:tgtEl>
                                        <p:attrNameLst>
                                          <p:attrName>style.visibility</p:attrName>
                                        </p:attrNameLst>
                                      </p:cBhvr>
                                      <p:to>
                                        <p:strVal val="visible"/>
                                      </p:to>
                                    </p:set>
                                    <p:animEffect transition="in" filter="blinds(horizontal)">
                                      <p:cBhvr>
                                        <p:cTn id="41" dur="500"/>
                                        <p:tgtEl>
                                          <p:spTgt spid="6147">
                                            <p:txEl>
                                              <p:pRg st="6" end="6"/>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6147">
                                            <p:txEl>
                                              <p:pRg st="7" end="7"/>
                                            </p:txEl>
                                          </p:spTgt>
                                        </p:tgtEl>
                                        <p:attrNameLst>
                                          <p:attrName>style.visibility</p:attrName>
                                        </p:attrNameLst>
                                      </p:cBhvr>
                                      <p:to>
                                        <p:strVal val="visible"/>
                                      </p:to>
                                    </p:set>
                                    <p:animEffect transition="in" filter="blinds(horizontal)">
                                      <p:cBhvr>
                                        <p:cTn id="44" dur="500"/>
                                        <p:tgtEl>
                                          <p:spTgt spid="6147">
                                            <p:txEl>
                                              <p:pRg st="7" end="7"/>
                                            </p:txEl>
                                          </p:spTgt>
                                        </p:tgtEl>
                                      </p:cBhvr>
                                    </p:animEffect>
                                  </p:childTnLst>
                                </p:cTn>
                              </p:par>
                              <p:par>
                                <p:cTn id="45" presetID="3" presetClass="entr" presetSubtype="10" fill="hold" nodeType="withEffect">
                                  <p:stCondLst>
                                    <p:cond delay="0"/>
                                  </p:stCondLst>
                                  <p:childTnLst>
                                    <p:set>
                                      <p:cBhvr>
                                        <p:cTn id="46" dur="1" fill="hold">
                                          <p:stCondLst>
                                            <p:cond delay="0"/>
                                          </p:stCondLst>
                                        </p:cTn>
                                        <p:tgtEl>
                                          <p:spTgt spid="6147">
                                            <p:txEl>
                                              <p:pRg st="8" end="8"/>
                                            </p:txEl>
                                          </p:spTgt>
                                        </p:tgtEl>
                                        <p:attrNameLst>
                                          <p:attrName>style.visibility</p:attrName>
                                        </p:attrNameLst>
                                      </p:cBhvr>
                                      <p:to>
                                        <p:strVal val="visible"/>
                                      </p:to>
                                    </p:set>
                                    <p:animEffect transition="in" filter="blinds(horizontal)">
                                      <p:cBhvr>
                                        <p:cTn id="47" dur="500"/>
                                        <p:tgtEl>
                                          <p:spTgt spid="614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6781800" cy="1143000"/>
          </a:xfrm>
        </p:spPr>
        <p:txBody>
          <a:bodyPr/>
          <a:lstStyle/>
          <a:p>
            <a:pPr algn="l"/>
            <a:r>
              <a:rPr lang="en-US" b="1"/>
              <a:t>Physical health affect</a:t>
            </a:r>
          </a:p>
        </p:txBody>
      </p:sp>
      <p:sp>
        <p:nvSpPr>
          <p:cNvPr id="7171" name="Rectangle 3"/>
          <p:cNvSpPr>
            <a:spLocks noGrp="1" noChangeArrowheads="1"/>
          </p:cNvSpPr>
          <p:nvPr>
            <p:ph idx="1"/>
          </p:nvPr>
        </p:nvSpPr>
        <p:spPr/>
        <p:txBody>
          <a:bodyPr/>
          <a:lstStyle/>
          <a:p>
            <a:r>
              <a:rPr lang="en-US"/>
              <a:t>Death is the primary adverse effect.</a:t>
            </a:r>
          </a:p>
          <a:p>
            <a:r>
              <a:rPr lang="en-US"/>
              <a:t>Approximately 400,000 premature deaths each year in USA. (25% of all deaths)</a:t>
            </a:r>
          </a:p>
          <a:p>
            <a:r>
              <a:rPr lang="en-US"/>
              <a:t>The causes; chronic bronchitis, emphysema, bronchogenic cancer, MI, CVA, CVD</a:t>
            </a:r>
          </a:p>
          <a:p>
            <a:r>
              <a:rPr lang="en-US"/>
              <a:t>App. 30% of all cancer in USA.</a:t>
            </a:r>
          </a:p>
        </p:txBody>
      </p:sp>
    </p:spTree>
    <p:extLst>
      <p:ext uri="{BB962C8B-B14F-4D97-AF65-F5344CB8AC3E}">
        <p14:creationId xmlns:p14="http://schemas.microsoft.com/office/powerpoint/2010/main" val="102790917"/>
      </p:ext>
    </p:extLst>
  </p:cSld>
  <p:clrMapOvr>
    <a:masterClrMapping/>
  </p:clrMapOvr>
  <p:transition xmlns:p14="http://schemas.microsoft.com/office/powerpoint/2010/main">
    <p:comb dir="vert"/>
    <p:sndAc>
      <p:stSnd>
        <p:snd r:embed="rId2" name="arrow.wav"/>
      </p:stSnd>
    </p:sndAc>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170"/>
                                        </p:tgtEl>
                                        <p:attrNameLst>
                                          <p:attrName>ppt_y</p:attrName>
                                        </p:attrNameLst>
                                      </p:cBhvr>
                                      <p:tavLst>
                                        <p:tav tm="0">
                                          <p:val>
                                            <p:strVal val="#ppt_y"/>
                                          </p:val>
                                        </p:tav>
                                        <p:tav tm="100000">
                                          <p:val>
                                            <p:strVal val="#ppt_y"/>
                                          </p:val>
                                        </p:tav>
                                      </p:tavLst>
                                    </p:anim>
                                    <p:anim calcmode="lin" valueType="num">
                                      <p:cBhvr>
                                        <p:cTn id="9" dur="500" fill="hold"/>
                                        <p:tgtEl>
                                          <p:spTgt spid="717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17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170"/>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7171">
                                            <p:txEl>
                                              <p:pRg st="0" end="0"/>
                                            </p:txEl>
                                          </p:spTgt>
                                        </p:tgtEl>
                                        <p:attrNameLst>
                                          <p:attrName>style.visibility</p:attrName>
                                        </p:attrNameLst>
                                      </p:cBhvr>
                                      <p:to>
                                        <p:strVal val="visible"/>
                                      </p:to>
                                    </p:set>
                                    <p:animEffect transition="in" filter="fade">
                                      <p:cBhvr>
                                        <p:cTn id="16" dur="1000"/>
                                        <p:tgtEl>
                                          <p:spTgt spid="7171">
                                            <p:txEl>
                                              <p:pRg st="0" end="0"/>
                                            </p:txEl>
                                          </p:spTgt>
                                        </p:tgtEl>
                                      </p:cBhvr>
                                    </p:animEffect>
                                    <p:anim calcmode="lin" valueType="num">
                                      <p:cBhvr>
                                        <p:cTn id="17"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7171">
                                            <p:txEl>
                                              <p:pRg st="1" end="1"/>
                                            </p:txEl>
                                          </p:spTgt>
                                        </p:tgtEl>
                                        <p:attrNameLst>
                                          <p:attrName>style.visibility</p:attrName>
                                        </p:attrNameLst>
                                      </p:cBhvr>
                                      <p:to>
                                        <p:strVal val="visible"/>
                                      </p:to>
                                    </p:set>
                                    <p:animEffect transition="in" filter="fade">
                                      <p:cBhvr>
                                        <p:cTn id="23" dur="1000"/>
                                        <p:tgtEl>
                                          <p:spTgt spid="7171">
                                            <p:txEl>
                                              <p:pRg st="1" end="1"/>
                                            </p:txEl>
                                          </p:spTgt>
                                        </p:tgtEl>
                                      </p:cBhvr>
                                    </p:animEffect>
                                    <p:anim calcmode="lin" valueType="num">
                                      <p:cBhvr>
                                        <p:cTn id="24"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7171">
                                            <p:txEl>
                                              <p:pRg st="2" end="2"/>
                                            </p:txEl>
                                          </p:spTgt>
                                        </p:tgtEl>
                                        <p:attrNameLst>
                                          <p:attrName>style.visibility</p:attrName>
                                        </p:attrNameLst>
                                      </p:cBhvr>
                                      <p:to>
                                        <p:strVal val="visible"/>
                                      </p:to>
                                    </p:set>
                                    <p:animEffect transition="in" filter="fade">
                                      <p:cBhvr>
                                        <p:cTn id="30" dur="1000"/>
                                        <p:tgtEl>
                                          <p:spTgt spid="7171">
                                            <p:txEl>
                                              <p:pRg st="2" end="2"/>
                                            </p:txEl>
                                          </p:spTgt>
                                        </p:tgtEl>
                                      </p:cBhvr>
                                    </p:animEffect>
                                    <p:anim calcmode="lin" valueType="num">
                                      <p:cBhvr>
                                        <p:cTn id="31"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7171">
                                            <p:txEl>
                                              <p:pRg st="3" end="3"/>
                                            </p:txEl>
                                          </p:spTgt>
                                        </p:tgtEl>
                                        <p:attrNameLst>
                                          <p:attrName>style.visibility</p:attrName>
                                        </p:attrNameLst>
                                      </p:cBhvr>
                                      <p:to>
                                        <p:strVal val="visible"/>
                                      </p:to>
                                    </p:set>
                                    <p:animEffect transition="in" filter="fade">
                                      <p:cBhvr>
                                        <p:cTn id="37" dur="1000"/>
                                        <p:tgtEl>
                                          <p:spTgt spid="7171">
                                            <p:txEl>
                                              <p:pRg st="3" end="3"/>
                                            </p:txEl>
                                          </p:spTgt>
                                        </p:tgtEl>
                                      </p:cBhvr>
                                    </p:animEffect>
                                    <p:anim calcmode="lin" valueType="num">
                                      <p:cBhvr>
                                        <p:cTn id="38"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1112838"/>
          </a:xfrm>
        </p:spPr>
        <p:txBody>
          <a:bodyPr>
            <a:normAutofit fontScale="90000"/>
          </a:bodyPr>
          <a:lstStyle/>
          <a:p>
            <a:r>
              <a:rPr lang="en-US" b="1" dirty="0" smtClean="0">
                <a:latin typeface="Arial" charset="0"/>
                <a:cs typeface="Arial" charset="0"/>
              </a:rPr>
              <a:t/>
            </a:r>
            <a:br>
              <a:rPr lang="en-US" b="1" dirty="0" smtClean="0">
                <a:latin typeface="Arial" charset="0"/>
                <a:cs typeface="Arial" charset="0"/>
              </a:rPr>
            </a:br>
            <a:r>
              <a:rPr lang="en-US" b="1" dirty="0">
                <a:latin typeface="Arial" charset="0"/>
                <a:cs typeface="Arial" charset="0"/>
              </a:rPr>
              <a:t/>
            </a:r>
            <a:br>
              <a:rPr lang="en-US" b="1" dirty="0">
                <a:latin typeface="Arial" charset="0"/>
                <a:cs typeface="Arial" charset="0"/>
              </a:rPr>
            </a:br>
            <a:r>
              <a:rPr lang="en-US" b="1" dirty="0" smtClean="0">
                <a:latin typeface="Arial" charset="0"/>
                <a:cs typeface="Arial" charset="0"/>
              </a:rPr>
              <a:t/>
            </a:r>
            <a:br>
              <a:rPr lang="en-US" b="1" dirty="0" smtClean="0">
                <a:latin typeface="Arial" charset="0"/>
                <a:cs typeface="Arial" charset="0"/>
              </a:rPr>
            </a:br>
            <a:r>
              <a:rPr lang="en-US" b="1" dirty="0" smtClean="0">
                <a:latin typeface="Arial" charset="0"/>
                <a:cs typeface="Arial" charset="0"/>
              </a:rPr>
              <a:t>Nicotine</a:t>
            </a:r>
            <a:r>
              <a:rPr lang="en-US" b="1" dirty="0">
                <a:latin typeface="Arial" charset="0"/>
                <a:cs typeface="Arial" charset="0"/>
              </a:rPr>
              <a:t/>
            </a:r>
            <a:br>
              <a:rPr lang="en-US" b="1" dirty="0">
                <a:latin typeface="Arial" charset="0"/>
                <a:cs typeface="Arial" charset="0"/>
              </a:rPr>
            </a:br>
            <a:r>
              <a:rPr lang="en-US" b="1" dirty="0" smtClean="0">
                <a:latin typeface="Arial" charset="0"/>
                <a:cs typeface="Arial" charset="0"/>
              </a:rPr>
              <a:t/>
            </a:r>
            <a:br>
              <a:rPr lang="en-US" b="1" dirty="0" smtClean="0">
                <a:latin typeface="Arial" charset="0"/>
                <a:cs typeface="Arial" charset="0"/>
              </a:rPr>
            </a:br>
            <a:r>
              <a:rPr lang="en-CA" sz="3200" dirty="0">
                <a:latin typeface="Arial" charset="0"/>
                <a:cs typeface="Arial" charset="0"/>
              </a:rPr>
              <a:t/>
            </a:r>
            <a:br>
              <a:rPr lang="en-CA" sz="3200" dirty="0">
                <a:latin typeface="Arial" charset="0"/>
                <a:cs typeface="Arial" charset="0"/>
              </a:rPr>
            </a:br>
            <a:endParaRPr lang="en-US" dirty="0"/>
          </a:p>
        </p:txBody>
      </p:sp>
      <p:sp>
        <p:nvSpPr>
          <p:cNvPr id="3" name="Content Placeholder 2"/>
          <p:cNvSpPr>
            <a:spLocks noGrp="1"/>
          </p:cNvSpPr>
          <p:nvPr>
            <p:ph idx="1"/>
          </p:nvPr>
        </p:nvSpPr>
        <p:spPr>
          <a:xfrm>
            <a:off x="442987" y="590729"/>
            <a:ext cx="8369547" cy="5550203"/>
          </a:xfrm>
        </p:spPr>
        <p:txBody>
          <a:bodyPr>
            <a:normAutofit/>
          </a:bodyPr>
          <a:lstStyle/>
          <a:p>
            <a:r>
              <a:rPr lang="en-US" sz="2000" dirty="0" smtClean="0">
                <a:latin typeface="Arial" charset="0"/>
                <a:cs typeface="Arial" charset="0"/>
              </a:rPr>
              <a:t>CNS </a:t>
            </a:r>
            <a:r>
              <a:rPr lang="en-US" sz="2000" dirty="0">
                <a:latin typeface="Arial" charset="0"/>
                <a:cs typeface="Arial" charset="0"/>
              </a:rPr>
              <a:t>stimulants, agonist at the nicotinic subtype of Ach receptors and activating DA and </a:t>
            </a:r>
            <a:r>
              <a:rPr lang="en-US" sz="2000" dirty="0" smtClean="0">
                <a:latin typeface="Arial" charset="0"/>
                <a:cs typeface="Arial" charset="0"/>
              </a:rPr>
              <a:t>NE. &amp;  a skeletal muscle relaxant</a:t>
            </a:r>
            <a:r>
              <a:rPr lang="en-US" sz="2000" dirty="0">
                <a:latin typeface="Arial" charset="0"/>
                <a:cs typeface="Arial" charset="0"/>
              </a:rPr>
              <a:t>.</a:t>
            </a:r>
            <a:endParaRPr lang="en-CA" sz="2000" dirty="0">
              <a:latin typeface="Arial" charset="0"/>
              <a:cs typeface="Arial" charset="0"/>
            </a:endParaRPr>
          </a:p>
          <a:p>
            <a:r>
              <a:rPr lang="en-US" sz="2000" dirty="0">
                <a:latin typeface="Arial" charset="0"/>
                <a:cs typeface="Arial" charset="0"/>
              </a:rPr>
              <a:t>Why people like smoking? improved attention, learning, reaction time, and problem - solving ability. </a:t>
            </a:r>
          </a:p>
          <a:p>
            <a:r>
              <a:rPr lang="en-US" sz="2000" dirty="0">
                <a:latin typeface="Arial" charset="0"/>
                <a:cs typeface="Arial" charset="0"/>
              </a:rPr>
              <a:t>Withdrawal features ( peak in 1-2 days, few weeks):</a:t>
            </a:r>
            <a:endParaRPr lang="en-CA" sz="2000" dirty="0">
              <a:latin typeface="Arial" charset="0"/>
              <a:cs typeface="Arial" charset="0"/>
            </a:endParaRPr>
          </a:p>
          <a:p>
            <a:r>
              <a:rPr lang="en-US" sz="2000" dirty="0">
                <a:latin typeface="Arial" charset="0"/>
                <a:cs typeface="Arial" charset="0"/>
              </a:rPr>
              <a:t>irritability         </a:t>
            </a:r>
            <a:r>
              <a:rPr lang="en-US" sz="3600" baseline="-25000" dirty="0">
                <a:latin typeface="Arial" charset="0"/>
                <a:cs typeface="Arial" charset="0"/>
              </a:rPr>
              <a:t>*  </a:t>
            </a:r>
            <a:r>
              <a:rPr lang="en-US" sz="2000" dirty="0">
                <a:latin typeface="Arial" charset="0"/>
                <a:cs typeface="Arial" charset="0"/>
              </a:rPr>
              <a:t>frustration            </a:t>
            </a:r>
            <a:r>
              <a:rPr lang="en-US" sz="3600" baseline="-25000" dirty="0">
                <a:latin typeface="Arial" charset="0"/>
                <a:cs typeface="Arial" charset="0"/>
              </a:rPr>
              <a:t>*   </a:t>
            </a:r>
            <a:r>
              <a:rPr lang="en-US" sz="2000" dirty="0">
                <a:latin typeface="Arial" charset="0"/>
                <a:cs typeface="Arial" charset="0"/>
              </a:rPr>
              <a:t>poor concentration</a:t>
            </a:r>
            <a:endParaRPr lang="en-CA" sz="2000" dirty="0">
              <a:latin typeface="Arial" charset="0"/>
              <a:cs typeface="Arial" charset="0"/>
            </a:endParaRPr>
          </a:p>
          <a:p>
            <a:r>
              <a:rPr lang="en-US" sz="2000" dirty="0">
                <a:latin typeface="Arial" charset="0"/>
                <a:cs typeface="Arial" charset="0"/>
              </a:rPr>
              <a:t>insomnia          </a:t>
            </a:r>
            <a:r>
              <a:rPr lang="en-US" sz="3600" baseline="-25000" dirty="0">
                <a:latin typeface="Arial" charset="0"/>
                <a:cs typeface="Arial" charset="0"/>
              </a:rPr>
              <a:t>* </a:t>
            </a:r>
            <a:r>
              <a:rPr lang="en-US" sz="2000" dirty="0" err="1">
                <a:latin typeface="Arial" charset="0"/>
                <a:cs typeface="Arial" charset="0"/>
              </a:rPr>
              <a:t>dysphoric</a:t>
            </a:r>
            <a:r>
              <a:rPr lang="en-US" sz="2000" dirty="0">
                <a:latin typeface="Arial" charset="0"/>
                <a:cs typeface="Arial" charset="0"/>
              </a:rPr>
              <a:t> mood    </a:t>
            </a:r>
            <a:r>
              <a:rPr lang="en-US" sz="3600" baseline="-25000" dirty="0">
                <a:latin typeface="Arial" charset="0"/>
                <a:cs typeface="Arial" charset="0"/>
              </a:rPr>
              <a:t>*   </a:t>
            </a:r>
            <a:r>
              <a:rPr lang="en-US" sz="2000" dirty="0">
                <a:latin typeface="Arial" charset="0"/>
                <a:cs typeface="Arial" charset="0"/>
              </a:rPr>
              <a:t>increase appetite.</a:t>
            </a:r>
            <a:endParaRPr lang="en-CA" sz="2000" dirty="0">
              <a:latin typeface="Arial" charset="0"/>
              <a:cs typeface="Arial" charset="0"/>
            </a:endParaRPr>
          </a:p>
          <a:p>
            <a:r>
              <a:rPr lang="en-US" sz="2000" dirty="0">
                <a:latin typeface="Arial" charset="0"/>
                <a:cs typeface="Arial" charset="0"/>
              </a:rPr>
              <a:t>Smoking causes cancer of the lung, upper respiratory tract, bladder, pancreas, </a:t>
            </a:r>
            <a:r>
              <a:rPr lang="en-US" sz="2000" dirty="0" err="1">
                <a:latin typeface="Arial" charset="0"/>
                <a:cs typeface="Arial" charset="0"/>
              </a:rPr>
              <a:t>oesophagus</a:t>
            </a:r>
            <a:r>
              <a:rPr lang="en-US" sz="2000" dirty="0">
                <a:latin typeface="Arial" charset="0"/>
                <a:cs typeface="Arial" charset="0"/>
              </a:rPr>
              <a:t> and probably kidney and stomach.</a:t>
            </a:r>
            <a:endParaRPr lang="en-CA" sz="2000" dirty="0">
              <a:latin typeface="Arial" charset="0"/>
              <a:cs typeface="Arial" charset="0"/>
            </a:endParaRPr>
          </a:p>
          <a:p>
            <a:r>
              <a:rPr lang="en-US" sz="2000" dirty="0">
                <a:latin typeface="Arial" charset="0"/>
                <a:cs typeface="Arial" charset="0"/>
              </a:rPr>
              <a:t>Cigarette smoking can induce liver microsomal enzymes and reduce plasma concentrations of antipsychotic agents.</a:t>
            </a:r>
            <a:endParaRPr lang="en-CA" sz="2000" dirty="0">
              <a:latin typeface="Arial" charset="0"/>
              <a:cs typeface="Arial" charset="0"/>
            </a:endParaRPr>
          </a:p>
          <a:p>
            <a:pPr marL="0" indent="0">
              <a:buNone/>
            </a:pPr>
            <a:endParaRPr lang="en-CA" sz="2000" dirty="0">
              <a:latin typeface="Arial" charset="0"/>
              <a:cs typeface="Arial" charset="0"/>
            </a:endParaRPr>
          </a:p>
        </p:txBody>
      </p:sp>
    </p:spTree>
    <p:extLst>
      <p:ext uri="{BB962C8B-B14F-4D97-AF65-F5344CB8AC3E}">
        <p14:creationId xmlns:p14="http://schemas.microsoft.com/office/powerpoint/2010/main" val="987090100"/>
      </p:ext>
    </p:extLst>
  </p:cSld>
  <p:clrMapOvr>
    <a:masterClrMapping/>
  </p:clrMapOvr>
  <p:timing>
    <p:tnLst>
      <p:par>
        <p:cTn xmlns:p14="http://schemas.microsoft.com/office/powerpoint/2010/mai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3400" y="228600"/>
            <a:ext cx="6716713" cy="1143000"/>
          </a:xfrm>
        </p:spPr>
        <p:txBody>
          <a:bodyPr/>
          <a:lstStyle/>
          <a:p>
            <a:pPr algn="l"/>
            <a:r>
              <a:rPr lang="en-US" b="1"/>
              <a:t>Neuropharmacology</a:t>
            </a:r>
          </a:p>
        </p:txBody>
      </p:sp>
      <p:sp>
        <p:nvSpPr>
          <p:cNvPr id="8195" name="Rectangle 3"/>
          <p:cNvSpPr>
            <a:spLocks noGrp="1" noChangeArrowheads="1"/>
          </p:cNvSpPr>
          <p:nvPr>
            <p:ph idx="1"/>
          </p:nvPr>
        </p:nvSpPr>
        <p:spPr/>
        <p:txBody>
          <a:bodyPr>
            <a:normAutofit fontScale="92500" lnSpcReduction="10000"/>
          </a:bodyPr>
          <a:lstStyle/>
          <a:p>
            <a:pPr>
              <a:lnSpc>
                <a:spcPct val="90000"/>
              </a:lnSpc>
            </a:pPr>
            <a:r>
              <a:rPr lang="en-US" sz="2400"/>
              <a:t>Psychoactive component </a:t>
            </a:r>
            <a:r>
              <a:rPr lang="en-US" sz="2400">
                <a:sym typeface="Wingdings" pitchFamily="2" charset="2"/>
              </a:rPr>
              <a:t></a:t>
            </a:r>
            <a:r>
              <a:rPr lang="en-US" sz="2400"/>
              <a:t> nicotine ↔ CNS agonist at nicotinic subtype of ACh receptors</a:t>
            </a:r>
          </a:p>
          <a:p>
            <a:pPr>
              <a:lnSpc>
                <a:spcPct val="90000"/>
              </a:lnSpc>
            </a:pPr>
            <a:r>
              <a:rPr lang="en-US" sz="2400"/>
              <a:t>About 25% of nicotine inhaled reach the brain in 15 sec.</a:t>
            </a:r>
          </a:p>
          <a:p>
            <a:pPr>
              <a:lnSpc>
                <a:spcPct val="90000"/>
              </a:lnSpc>
            </a:pPr>
            <a:r>
              <a:rPr lang="en-US" sz="2400"/>
              <a:t>Half life </a:t>
            </a:r>
            <a:r>
              <a:rPr lang="en-US" sz="2400">
                <a:sym typeface="Wingdings" pitchFamily="2" charset="2"/>
              </a:rPr>
              <a:t></a:t>
            </a:r>
            <a:r>
              <a:rPr lang="en-US" sz="2400"/>
              <a:t> 2 hours.</a:t>
            </a:r>
          </a:p>
          <a:p>
            <a:pPr>
              <a:lnSpc>
                <a:spcPct val="90000"/>
              </a:lnSpc>
            </a:pPr>
            <a:r>
              <a:rPr lang="en-US" sz="2400"/>
              <a:t>Positive reinforcing and addictive properties due to activating the dopaminergic pathway.</a:t>
            </a:r>
          </a:p>
          <a:p>
            <a:pPr>
              <a:lnSpc>
                <a:spcPct val="90000"/>
              </a:lnSpc>
            </a:pPr>
            <a:r>
              <a:rPr lang="en-US" sz="2400"/>
              <a:t>Activation of reward system.</a:t>
            </a:r>
          </a:p>
          <a:p>
            <a:pPr>
              <a:lnSpc>
                <a:spcPct val="90000"/>
              </a:lnSpc>
            </a:pPr>
            <a:r>
              <a:rPr lang="en-US" sz="2400"/>
              <a:t>Nicotine → ↑conc. of circulating Norep. &amp; Epine also its ↑ the release of vasopressin, </a:t>
            </a:r>
            <a:r>
              <a:rPr lang="el-GR" sz="2400"/>
              <a:t>β</a:t>
            </a:r>
            <a:r>
              <a:rPr lang="en-US" sz="2400"/>
              <a:t>-endorphin, adrenocorticotropic (ACTH) &amp; cortisol.</a:t>
            </a:r>
            <a:endParaRPr lang="el-GR" sz="2400"/>
          </a:p>
        </p:txBody>
      </p:sp>
    </p:spTree>
    <p:extLst>
      <p:ext uri="{BB962C8B-B14F-4D97-AF65-F5344CB8AC3E}">
        <p14:creationId xmlns:p14="http://schemas.microsoft.com/office/powerpoint/2010/main" val="3664293660"/>
      </p:ext>
    </p:extLst>
  </p:cSld>
  <p:clrMapOvr>
    <a:masterClrMapping/>
  </p:clrMapOvr>
  <p:transition xmlns:p14="http://schemas.microsoft.com/office/powerpoint/2010/main">
    <p:comb dir="vert"/>
    <p:sndAc>
      <p:stSnd>
        <p:snd r:embed="rId2" name="arrow.wav"/>
      </p:stSnd>
    </p:sndAc>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194"/>
                                        </p:tgtEl>
                                        <p:attrNameLst>
                                          <p:attrName>ppt_y</p:attrName>
                                        </p:attrNameLst>
                                      </p:cBhvr>
                                      <p:tavLst>
                                        <p:tav tm="0">
                                          <p:val>
                                            <p:strVal val="#ppt_y"/>
                                          </p:val>
                                        </p:tav>
                                        <p:tav tm="100000">
                                          <p:val>
                                            <p:strVal val="#ppt_y"/>
                                          </p:val>
                                        </p:tav>
                                      </p:tavLst>
                                    </p:anim>
                                    <p:anim calcmode="lin" valueType="num">
                                      <p:cBhvr>
                                        <p:cTn id="9" dur="500" fill="hold"/>
                                        <p:tgtEl>
                                          <p:spTgt spid="819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19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19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8195">
                                            <p:txEl>
                                              <p:pRg st="0" end="0"/>
                                            </p:txEl>
                                          </p:spTgt>
                                        </p:tgtEl>
                                        <p:attrNameLst>
                                          <p:attrName>style.visibility</p:attrName>
                                        </p:attrNameLst>
                                      </p:cBhvr>
                                      <p:to>
                                        <p:strVal val="visible"/>
                                      </p:to>
                                    </p:set>
                                    <p:animEffect transition="in" filter="fade">
                                      <p:cBhvr>
                                        <p:cTn id="16" dur="1000"/>
                                        <p:tgtEl>
                                          <p:spTgt spid="8195">
                                            <p:txEl>
                                              <p:pRg st="0" end="0"/>
                                            </p:txEl>
                                          </p:spTgt>
                                        </p:tgtEl>
                                      </p:cBhvr>
                                    </p:animEffect>
                                    <p:anim calcmode="lin" valueType="num">
                                      <p:cBhvr>
                                        <p:cTn id="17" dur="1000" fill="hold"/>
                                        <p:tgtEl>
                                          <p:spTgt spid="8195">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81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8195">
                                            <p:txEl>
                                              <p:pRg st="1" end="1"/>
                                            </p:txEl>
                                          </p:spTgt>
                                        </p:tgtEl>
                                        <p:attrNameLst>
                                          <p:attrName>style.visibility</p:attrName>
                                        </p:attrNameLst>
                                      </p:cBhvr>
                                      <p:to>
                                        <p:strVal val="visible"/>
                                      </p:to>
                                    </p:set>
                                    <p:animEffect transition="in" filter="fade">
                                      <p:cBhvr>
                                        <p:cTn id="23" dur="1000"/>
                                        <p:tgtEl>
                                          <p:spTgt spid="8195">
                                            <p:txEl>
                                              <p:pRg st="1" end="1"/>
                                            </p:txEl>
                                          </p:spTgt>
                                        </p:tgtEl>
                                      </p:cBhvr>
                                    </p:animEffect>
                                    <p:anim calcmode="lin" valueType="num">
                                      <p:cBhvr>
                                        <p:cTn id="24" dur="1000" fill="hold"/>
                                        <p:tgtEl>
                                          <p:spTgt spid="8195">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81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8195">
                                            <p:txEl>
                                              <p:pRg st="2" end="2"/>
                                            </p:txEl>
                                          </p:spTgt>
                                        </p:tgtEl>
                                        <p:attrNameLst>
                                          <p:attrName>style.visibility</p:attrName>
                                        </p:attrNameLst>
                                      </p:cBhvr>
                                      <p:to>
                                        <p:strVal val="visible"/>
                                      </p:to>
                                    </p:set>
                                    <p:animEffect transition="in" filter="fade">
                                      <p:cBhvr>
                                        <p:cTn id="30" dur="1000"/>
                                        <p:tgtEl>
                                          <p:spTgt spid="8195">
                                            <p:txEl>
                                              <p:pRg st="2" end="2"/>
                                            </p:txEl>
                                          </p:spTgt>
                                        </p:tgtEl>
                                      </p:cBhvr>
                                    </p:animEffect>
                                    <p:anim calcmode="lin" valueType="num">
                                      <p:cBhvr>
                                        <p:cTn id="31" dur="1000" fill="hold"/>
                                        <p:tgtEl>
                                          <p:spTgt spid="8195">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81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8195">
                                            <p:txEl>
                                              <p:pRg st="3" end="3"/>
                                            </p:txEl>
                                          </p:spTgt>
                                        </p:tgtEl>
                                        <p:attrNameLst>
                                          <p:attrName>style.visibility</p:attrName>
                                        </p:attrNameLst>
                                      </p:cBhvr>
                                      <p:to>
                                        <p:strVal val="visible"/>
                                      </p:to>
                                    </p:set>
                                    <p:animEffect transition="in" filter="fade">
                                      <p:cBhvr>
                                        <p:cTn id="37" dur="1000"/>
                                        <p:tgtEl>
                                          <p:spTgt spid="8195">
                                            <p:txEl>
                                              <p:pRg st="3" end="3"/>
                                            </p:txEl>
                                          </p:spTgt>
                                        </p:tgtEl>
                                      </p:cBhvr>
                                    </p:animEffect>
                                    <p:anim calcmode="lin" valueType="num">
                                      <p:cBhvr>
                                        <p:cTn id="38" dur="1000" fill="hold"/>
                                        <p:tgtEl>
                                          <p:spTgt spid="8195">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819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8195">
                                            <p:txEl>
                                              <p:pRg st="4" end="4"/>
                                            </p:txEl>
                                          </p:spTgt>
                                        </p:tgtEl>
                                        <p:attrNameLst>
                                          <p:attrName>style.visibility</p:attrName>
                                        </p:attrNameLst>
                                      </p:cBhvr>
                                      <p:to>
                                        <p:strVal val="visible"/>
                                      </p:to>
                                    </p:set>
                                    <p:animEffect transition="in" filter="fade">
                                      <p:cBhvr>
                                        <p:cTn id="44" dur="1000"/>
                                        <p:tgtEl>
                                          <p:spTgt spid="8195">
                                            <p:txEl>
                                              <p:pRg st="4" end="4"/>
                                            </p:txEl>
                                          </p:spTgt>
                                        </p:tgtEl>
                                      </p:cBhvr>
                                    </p:animEffect>
                                    <p:anim calcmode="lin" valueType="num">
                                      <p:cBhvr>
                                        <p:cTn id="45" dur="1000" fill="hold"/>
                                        <p:tgtEl>
                                          <p:spTgt spid="8195">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819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8195">
                                            <p:txEl>
                                              <p:pRg st="5" end="5"/>
                                            </p:txEl>
                                          </p:spTgt>
                                        </p:tgtEl>
                                        <p:attrNameLst>
                                          <p:attrName>style.visibility</p:attrName>
                                        </p:attrNameLst>
                                      </p:cBhvr>
                                      <p:to>
                                        <p:strVal val="visible"/>
                                      </p:to>
                                    </p:set>
                                    <p:animEffect transition="in" filter="fade">
                                      <p:cBhvr>
                                        <p:cTn id="51" dur="1000"/>
                                        <p:tgtEl>
                                          <p:spTgt spid="8195">
                                            <p:txEl>
                                              <p:pRg st="5" end="5"/>
                                            </p:txEl>
                                          </p:spTgt>
                                        </p:tgtEl>
                                      </p:cBhvr>
                                    </p:animEffect>
                                    <p:anim calcmode="lin" valueType="num">
                                      <p:cBhvr>
                                        <p:cTn id="52" dur="1000" fill="hold"/>
                                        <p:tgtEl>
                                          <p:spTgt spid="8195">
                                            <p:txEl>
                                              <p:pRg st="5" end="5"/>
                                            </p:txEl>
                                          </p:spTgt>
                                        </p:tgtEl>
                                        <p:attrNameLst>
                                          <p:attrName>ppt_x</p:attrName>
                                        </p:attrNameLst>
                                      </p:cBhvr>
                                      <p:tavLst>
                                        <p:tav tm="0">
                                          <p:val>
                                            <p:strVal val="#ppt_x"/>
                                          </p:val>
                                        </p:tav>
                                        <p:tav tm="100000">
                                          <p:val>
                                            <p:strVal val="#ppt_x"/>
                                          </p:val>
                                        </p:tav>
                                      </p:tavLst>
                                    </p:anim>
                                    <p:anim calcmode="lin" valueType="num">
                                      <p:cBhvr>
                                        <p:cTn id="53" dur="1000" fill="hold"/>
                                        <p:tgtEl>
                                          <p:spTgt spid="819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8132" name="Picture 4" descr="addiction cycl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37578710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04800" y="304800"/>
            <a:ext cx="7304088" cy="1127125"/>
          </a:xfrm>
        </p:spPr>
        <p:txBody>
          <a:bodyPr>
            <a:normAutofit/>
          </a:bodyPr>
          <a:lstStyle/>
          <a:p>
            <a:pPr algn="l"/>
            <a:r>
              <a:rPr lang="en-US" sz="4000" b="1"/>
              <a:t>DSM-IV Nicotine Withdrawal</a:t>
            </a:r>
          </a:p>
        </p:txBody>
      </p:sp>
      <p:sp>
        <p:nvSpPr>
          <p:cNvPr id="10243" name="Rectangle 3"/>
          <p:cNvSpPr>
            <a:spLocks noGrp="1" noChangeArrowheads="1"/>
          </p:cNvSpPr>
          <p:nvPr>
            <p:ph idx="1"/>
          </p:nvPr>
        </p:nvSpPr>
        <p:spPr/>
        <p:txBody>
          <a:bodyPr>
            <a:normAutofit fontScale="55000" lnSpcReduction="20000"/>
          </a:bodyPr>
          <a:lstStyle/>
          <a:p>
            <a:pPr>
              <a:lnSpc>
                <a:spcPct val="80000"/>
              </a:lnSpc>
              <a:buFontTx/>
              <a:buNone/>
            </a:pPr>
            <a:r>
              <a:rPr lang="en-US" sz="2400" dirty="0"/>
              <a:t>A-Daily use (weeks).</a:t>
            </a:r>
          </a:p>
          <a:p>
            <a:pPr>
              <a:lnSpc>
                <a:spcPct val="80000"/>
              </a:lnSpc>
              <a:buFontTx/>
              <a:buNone/>
            </a:pPr>
            <a:r>
              <a:rPr lang="en-US" sz="2400" dirty="0"/>
              <a:t>B-Abrupt cessation (24hrs) followed at by least 4 of following:</a:t>
            </a:r>
          </a:p>
          <a:p>
            <a:pPr>
              <a:lnSpc>
                <a:spcPct val="80000"/>
              </a:lnSpc>
              <a:buFontTx/>
              <a:buNone/>
            </a:pPr>
            <a:r>
              <a:rPr lang="en-US" sz="2200" dirty="0"/>
              <a:t>     1-dysphoric or depressed mood.</a:t>
            </a:r>
          </a:p>
          <a:p>
            <a:pPr>
              <a:lnSpc>
                <a:spcPct val="80000"/>
              </a:lnSpc>
              <a:buFontTx/>
              <a:buNone/>
            </a:pPr>
            <a:r>
              <a:rPr lang="en-US" sz="2200" dirty="0"/>
              <a:t>     2-insomnia.</a:t>
            </a:r>
          </a:p>
          <a:p>
            <a:pPr>
              <a:lnSpc>
                <a:spcPct val="80000"/>
              </a:lnSpc>
              <a:buFontTx/>
              <a:buNone/>
            </a:pPr>
            <a:r>
              <a:rPr lang="en-US" sz="2200" dirty="0"/>
              <a:t>     3-irritability.</a:t>
            </a:r>
          </a:p>
          <a:p>
            <a:pPr>
              <a:lnSpc>
                <a:spcPct val="80000"/>
              </a:lnSpc>
              <a:buFontTx/>
              <a:buNone/>
            </a:pPr>
            <a:r>
              <a:rPr lang="en-US" sz="2200" dirty="0"/>
              <a:t>     4-anxiety.</a:t>
            </a:r>
          </a:p>
          <a:p>
            <a:pPr>
              <a:lnSpc>
                <a:spcPct val="80000"/>
              </a:lnSpc>
              <a:buFontTx/>
              <a:buNone/>
            </a:pPr>
            <a:r>
              <a:rPr lang="en-US" sz="2200" dirty="0"/>
              <a:t>     5-difficulity concentrating.</a:t>
            </a:r>
          </a:p>
          <a:p>
            <a:pPr>
              <a:lnSpc>
                <a:spcPct val="80000"/>
              </a:lnSpc>
              <a:buFontTx/>
              <a:buNone/>
            </a:pPr>
            <a:r>
              <a:rPr lang="en-US" sz="2200" dirty="0"/>
              <a:t>     6-restlessness.</a:t>
            </a:r>
          </a:p>
          <a:p>
            <a:pPr>
              <a:lnSpc>
                <a:spcPct val="80000"/>
              </a:lnSpc>
              <a:buFontTx/>
              <a:buNone/>
            </a:pPr>
            <a:r>
              <a:rPr lang="en-US" sz="2200" dirty="0"/>
              <a:t>     7-decrease heart rate.</a:t>
            </a:r>
          </a:p>
          <a:p>
            <a:pPr>
              <a:lnSpc>
                <a:spcPct val="80000"/>
              </a:lnSpc>
              <a:buFontTx/>
              <a:buNone/>
            </a:pPr>
            <a:r>
              <a:rPr lang="en-US" sz="2200" dirty="0"/>
              <a:t>     8-increase appetite or weight.</a:t>
            </a:r>
          </a:p>
          <a:p>
            <a:pPr>
              <a:lnSpc>
                <a:spcPct val="80000"/>
              </a:lnSpc>
              <a:buFontTx/>
              <a:buNone/>
            </a:pPr>
            <a:r>
              <a:rPr lang="en-US" sz="2200" dirty="0"/>
              <a:t>C-The signs significantly cause impairment in social ….</a:t>
            </a:r>
          </a:p>
          <a:p>
            <a:pPr>
              <a:lnSpc>
                <a:spcPct val="80000"/>
              </a:lnSpc>
              <a:buFontTx/>
              <a:buNone/>
            </a:pPr>
            <a:r>
              <a:rPr lang="en-US" sz="2200" dirty="0"/>
              <a:t>D-Symptoms not due to general medical illness.</a:t>
            </a:r>
          </a:p>
        </p:txBody>
      </p:sp>
    </p:spTree>
    <p:extLst>
      <p:ext uri="{BB962C8B-B14F-4D97-AF65-F5344CB8AC3E}">
        <p14:creationId xmlns:p14="http://schemas.microsoft.com/office/powerpoint/2010/main" val="4158867028"/>
      </p:ext>
    </p:extLst>
  </p:cSld>
  <p:clrMapOvr>
    <a:masterClrMapping/>
  </p:clrMapOvr>
  <p:transition xmlns:p14="http://schemas.microsoft.com/office/powerpoint/2010/main">
    <p:comb dir="vert"/>
    <p:sndAc>
      <p:stSnd>
        <p:snd r:embed="rId2" name="arrow.wav"/>
      </p:stSnd>
    </p:sndAc>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242"/>
                                        </p:tgtEl>
                                        <p:attrNameLst>
                                          <p:attrName>style.visibility</p:attrName>
                                        </p:attrNameLst>
                                      </p:cBhvr>
                                      <p:to>
                                        <p:strVal val="visible"/>
                                      </p:to>
                                    </p:set>
                                    <p:anim calcmode="lin" valueType="num">
                                      <p:cBhvr>
                                        <p:cTn id="7" dur="500" fill="hold"/>
                                        <p:tgtEl>
                                          <p:spTgt spid="1024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242"/>
                                        </p:tgtEl>
                                        <p:attrNameLst>
                                          <p:attrName>ppt_y</p:attrName>
                                        </p:attrNameLst>
                                      </p:cBhvr>
                                      <p:tavLst>
                                        <p:tav tm="0">
                                          <p:val>
                                            <p:strVal val="#ppt_y"/>
                                          </p:val>
                                        </p:tav>
                                        <p:tav tm="100000">
                                          <p:val>
                                            <p:strVal val="#ppt_y"/>
                                          </p:val>
                                        </p:tav>
                                      </p:tavLst>
                                    </p:anim>
                                    <p:anim calcmode="lin" valueType="num">
                                      <p:cBhvr>
                                        <p:cTn id="9" dur="500" fill="hold"/>
                                        <p:tgtEl>
                                          <p:spTgt spid="1024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24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24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243">
                                            <p:txEl>
                                              <p:pRg st="0" end="0"/>
                                            </p:txEl>
                                          </p:spTgt>
                                        </p:tgtEl>
                                        <p:attrNameLst>
                                          <p:attrName>style.visibility</p:attrName>
                                        </p:attrNameLst>
                                      </p:cBhvr>
                                      <p:to>
                                        <p:strVal val="visible"/>
                                      </p:to>
                                    </p:set>
                                    <p:animEffect transition="in" filter="wipe(left)">
                                      <p:cBhvr>
                                        <p:cTn id="16" dur="500"/>
                                        <p:tgtEl>
                                          <p:spTgt spid="1024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243">
                                            <p:txEl>
                                              <p:pRg st="1" end="1"/>
                                            </p:txEl>
                                          </p:spTgt>
                                        </p:tgtEl>
                                        <p:attrNameLst>
                                          <p:attrName>style.visibility</p:attrName>
                                        </p:attrNameLst>
                                      </p:cBhvr>
                                      <p:to>
                                        <p:strVal val="visible"/>
                                      </p:to>
                                    </p:set>
                                    <p:animEffect transition="in" filter="wipe(left)">
                                      <p:cBhvr>
                                        <p:cTn id="21" dur="500"/>
                                        <p:tgtEl>
                                          <p:spTgt spid="1024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243">
                                            <p:txEl>
                                              <p:pRg st="2" end="2"/>
                                            </p:txEl>
                                          </p:spTgt>
                                        </p:tgtEl>
                                        <p:attrNameLst>
                                          <p:attrName>style.visibility</p:attrName>
                                        </p:attrNameLst>
                                      </p:cBhvr>
                                      <p:to>
                                        <p:strVal val="visible"/>
                                      </p:to>
                                    </p:set>
                                    <p:animEffect transition="in" filter="wipe(left)">
                                      <p:cBhvr>
                                        <p:cTn id="26" dur="500"/>
                                        <p:tgtEl>
                                          <p:spTgt spid="1024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0243">
                                            <p:txEl>
                                              <p:pRg st="3" end="3"/>
                                            </p:txEl>
                                          </p:spTgt>
                                        </p:tgtEl>
                                        <p:attrNameLst>
                                          <p:attrName>style.visibility</p:attrName>
                                        </p:attrNameLst>
                                      </p:cBhvr>
                                      <p:to>
                                        <p:strVal val="visible"/>
                                      </p:to>
                                    </p:set>
                                    <p:animEffect transition="in" filter="wipe(left)">
                                      <p:cBhvr>
                                        <p:cTn id="31" dur="500"/>
                                        <p:tgtEl>
                                          <p:spTgt spid="1024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0243">
                                            <p:txEl>
                                              <p:pRg st="4" end="4"/>
                                            </p:txEl>
                                          </p:spTgt>
                                        </p:tgtEl>
                                        <p:attrNameLst>
                                          <p:attrName>style.visibility</p:attrName>
                                        </p:attrNameLst>
                                      </p:cBhvr>
                                      <p:to>
                                        <p:strVal val="visible"/>
                                      </p:to>
                                    </p:set>
                                    <p:animEffect transition="in" filter="wipe(left)">
                                      <p:cBhvr>
                                        <p:cTn id="36" dur="500"/>
                                        <p:tgtEl>
                                          <p:spTgt spid="1024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0243">
                                            <p:txEl>
                                              <p:pRg st="5" end="5"/>
                                            </p:txEl>
                                          </p:spTgt>
                                        </p:tgtEl>
                                        <p:attrNameLst>
                                          <p:attrName>style.visibility</p:attrName>
                                        </p:attrNameLst>
                                      </p:cBhvr>
                                      <p:to>
                                        <p:strVal val="visible"/>
                                      </p:to>
                                    </p:set>
                                    <p:animEffect transition="in" filter="wipe(left)">
                                      <p:cBhvr>
                                        <p:cTn id="41" dur="500"/>
                                        <p:tgtEl>
                                          <p:spTgt spid="10243">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0243">
                                            <p:txEl>
                                              <p:pRg st="6" end="6"/>
                                            </p:txEl>
                                          </p:spTgt>
                                        </p:tgtEl>
                                        <p:attrNameLst>
                                          <p:attrName>style.visibility</p:attrName>
                                        </p:attrNameLst>
                                      </p:cBhvr>
                                      <p:to>
                                        <p:strVal val="visible"/>
                                      </p:to>
                                    </p:set>
                                    <p:animEffect transition="in" filter="wipe(left)">
                                      <p:cBhvr>
                                        <p:cTn id="46" dur="500"/>
                                        <p:tgtEl>
                                          <p:spTgt spid="10243">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0243">
                                            <p:txEl>
                                              <p:pRg st="7" end="7"/>
                                            </p:txEl>
                                          </p:spTgt>
                                        </p:tgtEl>
                                        <p:attrNameLst>
                                          <p:attrName>style.visibility</p:attrName>
                                        </p:attrNameLst>
                                      </p:cBhvr>
                                      <p:to>
                                        <p:strVal val="visible"/>
                                      </p:to>
                                    </p:set>
                                    <p:animEffect transition="in" filter="wipe(left)">
                                      <p:cBhvr>
                                        <p:cTn id="51" dur="500"/>
                                        <p:tgtEl>
                                          <p:spTgt spid="10243">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0243">
                                            <p:txEl>
                                              <p:pRg st="8" end="8"/>
                                            </p:txEl>
                                          </p:spTgt>
                                        </p:tgtEl>
                                        <p:attrNameLst>
                                          <p:attrName>style.visibility</p:attrName>
                                        </p:attrNameLst>
                                      </p:cBhvr>
                                      <p:to>
                                        <p:strVal val="visible"/>
                                      </p:to>
                                    </p:set>
                                    <p:animEffect transition="in" filter="wipe(left)">
                                      <p:cBhvr>
                                        <p:cTn id="56" dur="500"/>
                                        <p:tgtEl>
                                          <p:spTgt spid="10243">
                                            <p:txEl>
                                              <p:pRg st="8" end="8"/>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0243">
                                            <p:txEl>
                                              <p:pRg st="9" end="9"/>
                                            </p:txEl>
                                          </p:spTgt>
                                        </p:tgtEl>
                                        <p:attrNameLst>
                                          <p:attrName>style.visibility</p:attrName>
                                        </p:attrNameLst>
                                      </p:cBhvr>
                                      <p:to>
                                        <p:strVal val="visible"/>
                                      </p:to>
                                    </p:set>
                                    <p:animEffect transition="in" filter="wipe(left)">
                                      <p:cBhvr>
                                        <p:cTn id="61" dur="500"/>
                                        <p:tgtEl>
                                          <p:spTgt spid="10243">
                                            <p:txEl>
                                              <p:pRg st="9" end="9"/>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0243">
                                            <p:txEl>
                                              <p:pRg st="10" end="10"/>
                                            </p:txEl>
                                          </p:spTgt>
                                        </p:tgtEl>
                                        <p:attrNameLst>
                                          <p:attrName>style.visibility</p:attrName>
                                        </p:attrNameLst>
                                      </p:cBhvr>
                                      <p:to>
                                        <p:strVal val="visible"/>
                                      </p:to>
                                    </p:set>
                                    <p:animEffect transition="in" filter="wipe(left)">
                                      <p:cBhvr>
                                        <p:cTn id="66" dur="500"/>
                                        <p:tgtEl>
                                          <p:spTgt spid="10243">
                                            <p:txEl>
                                              <p:pRg st="10" end="1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0243">
                                            <p:txEl>
                                              <p:pRg st="11" end="11"/>
                                            </p:txEl>
                                          </p:spTgt>
                                        </p:tgtEl>
                                        <p:attrNameLst>
                                          <p:attrName>style.visibility</p:attrName>
                                        </p:attrNameLst>
                                      </p:cBhvr>
                                      <p:to>
                                        <p:strVal val="visible"/>
                                      </p:to>
                                    </p:set>
                                    <p:animEffect transition="in" filter="wipe(left)">
                                      <p:cBhvr>
                                        <p:cTn id="71" dur="500"/>
                                        <p:tgtEl>
                                          <p:spTgt spid="1024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1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6934200" cy="1143000"/>
          </a:xfrm>
        </p:spPr>
        <p:txBody>
          <a:bodyPr/>
          <a:lstStyle/>
          <a:p>
            <a:pPr algn="l"/>
            <a:r>
              <a:rPr lang="en-US" b="1"/>
              <a:t>Adverse Effects</a:t>
            </a:r>
          </a:p>
        </p:txBody>
      </p:sp>
      <p:sp>
        <p:nvSpPr>
          <p:cNvPr id="11267" name="Rectangle 3"/>
          <p:cNvSpPr>
            <a:spLocks noGrp="1" noChangeArrowheads="1"/>
          </p:cNvSpPr>
          <p:nvPr>
            <p:ph idx="1"/>
          </p:nvPr>
        </p:nvSpPr>
        <p:spPr/>
        <p:txBody>
          <a:bodyPr>
            <a:normAutofit fontScale="85000" lnSpcReduction="20000"/>
          </a:bodyPr>
          <a:lstStyle/>
          <a:p>
            <a:pPr>
              <a:lnSpc>
                <a:spcPct val="90000"/>
              </a:lnSpc>
            </a:pPr>
            <a:r>
              <a:rPr lang="en-US" sz="2800"/>
              <a:t>Highly toxic alkaloid.</a:t>
            </a:r>
          </a:p>
          <a:p>
            <a:pPr>
              <a:lnSpc>
                <a:spcPct val="90000"/>
              </a:lnSpc>
            </a:pPr>
            <a:r>
              <a:rPr lang="en-US" sz="2800"/>
              <a:t>Doses of 60mg fatal.</a:t>
            </a:r>
          </a:p>
          <a:p>
            <a:pPr>
              <a:lnSpc>
                <a:spcPct val="90000"/>
              </a:lnSpc>
            </a:pPr>
            <a:r>
              <a:rPr lang="en-US" sz="2800"/>
              <a:t>Average cig. delivers 0.5 mg.</a:t>
            </a:r>
          </a:p>
          <a:p>
            <a:pPr>
              <a:lnSpc>
                <a:spcPct val="90000"/>
              </a:lnSpc>
            </a:pPr>
            <a:r>
              <a:rPr lang="en-US" sz="2800"/>
              <a:t>In low doses toxicity cause nausea, vomiting, salivation, pallor…...</a:t>
            </a:r>
          </a:p>
          <a:p>
            <a:pPr>
              <a:lnSpc>
                <a:spcPct val="90000"/>
              </a:lnSpc>
            </a:pPr>
            <a:r>
              <a:rPr lang="en-US" sz="2800"/>
              <a:t>Weakness, abd. pain …..</a:t>
            </a:r>
          </a:p>
          <a:p>
            <a:pPr>
              <a:lnSpc>
                <a:spcPct val="90000"/>
              </a:lnSpc>
            </a:pPr>
            <a:r>
              <a:rPr lang="en-US" sz="2800"/>
              <a:t>Diarrhea, dizziness, headache, increase HR, tachycardia, tremor and cold sweats.</a:t>
            </a:r>
          </a:p>
          <a:p>
            <a:pPr>
              <a:lnSpc>
                <a:spcPct val="90000"/>
              </a:lnSpc>
            </a:pPr>
            <a:r>
              <a:rPr lang="en-US" sz="2800"/>
              <a:t>Also associated with confusion , sensory disturbance.</a:t>
            </a:r>
          </a:p>
        </p:txBody>
      </p:sp>
    </p:spTree>
    <p:extLst>
      <p:ext uri="{BB962C8B-B14F-4D97-AF65-F5344CB8AC3E}">
        <p14:creationId xmlns:p14="http://schemas.microsoft.com/office/powerpoint/2010/main" val="3433556937"/>
      </p:ext>
    </p:extLst>
  </p:cSld>
  <p:clrMapOvr>
    <a:masterClrMapping/>
  </p:clrMapOvr>
  <p:transition xmlns:p14="http://schemas.microsoft.com/office/powerpoint/2010/main">
    <p:comb dir="vert"/>
    <p:sndAc>
      <p:stSnd>
        <p:snd r:embed="rId2" name="arrow.wav"/>
      </p:stSnd>
    </p:sndAc>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1266"/>
                                        </p:tgtEl>
                                        <p:attrNameLst>
                                          <p:attrName>style.visibility</p:attrName>
                                        </p:attrNameLst>
                                      </p:cBhvr>
                                      <p:to>
                                        <p:strVal val="visible"/>
                                      </p:to>
                                    </p:set>
                                    <p:anim calcmode="lin" valueType="num">
                                      <p:cBhvr>
                                        <p:cTn id="7" dur="500" fill="hold"/>
                                        <p:tgtEl>
                                          <p:spTgt spid="1126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266"/>
                                        </p:tgtEl>
                                        <p:attrNameLst>
                                          <p:attrName>ppt_y</p:attrName>
                                        </p:attrNameLst>
                                      </p:cBhvr>
                                      <p:tavLst>
                                        <p:tav tm="0">
                                          <p:val>
                                            <p:strVal val="#ppt_y"/>
                                          </p:val>
                                        </p:tav>
                                        <p:tav tm="100000">
                                          <p:val>
                                            <p:strVal val="#ppt_y"/>
                                          </p:val>
                                        </p:tav>
                                      </p:tavLst>
                                    </p:anim>
                                    <p:anim calcmode="lin" valueType="num">
                                      <p:cBhvr>
                                        <p:cTn id="9" dur="500" fill="hold"/>
                                        <p:tgtEl>
                                          <p:spTgt spid="1126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26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266"/>
                                        </p:tgtEl>
                                      </p:cBhvr>
                                    </p:animEffect>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grpId="0" nodeType="clickEffect">
                                  <p:stCondLst>
                                    <p:cond delay="0"/>
                                  </p:stCondLst>
                                  <p:childTnLst>
                                    <p:set>
                                      <p:cBhvr>
                                        <p:cTn id="15" dur="1" fill="hold">
                                          <p:stCondLst>
                                            <p:cond delay="0"/>
                                          </p:stCondLst>
                                        </p:cTn>
                                        <p:tgtEl>
                                          <p:spTgt spid="11267">
                                            <p:txEl>
                                              <p:pRg st="0" end="0"/>
                                            </p:txEl>
                                          </p:spTgt>
                                        </p:tgtEl>
                                        <p:attrNameLst>
                                          <p:attrName>style.visibility</p:attrName>
                                        </p:attrNameLst>
                                      </p:cBhvr>
                                      <p:to>
                                        <p:strVal val="visible"/>
                                      </p:to>
                                    </p:set>
                                    <p:animEffect transition="in" filter="fade">
                                      <p:cBhvr>
                                        <p:cTn id="16" dur="1000"/>
                                        <p:tgtEl>
                                          <p:spTgt spid="11267">
                                            <p:txEl>
                                              <p:pRg st="0" end="0"/>
                                            </p:txEl>
                                          </p:spTgt>
                                        </p:tgtEl>
                                      </p:cBhvr>
                                    </p:animEffect>
                                    <p:anim calcmode="lin" valueType="num">
                                      <p:cBhvr>
                                        <p:cTn id="17" dur="10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p:cTn id="18" dur="898" decel="100000" fill="hold"/>
                                        <p:tgtEl>
                                          <p:spTgt spid="11267">
                                            <p:txEl>
                                              <p:pRg st="0" end="0"/>
                                            </p:txEl>
                                          </p:spTgt>
                                        </p:tgtEl>
                                        <p:attrNameLst>
                                          <p:attrName>ppt_y</p:attrName>
                                        </p:attrNameLst>
                                      </p:cBhvr>
                                      <p:tavLst>
                                        <p:tav tm="0">
                                          <p:val>
                                            <p:strVal val="#ppt_y+1"/>
                                          </p:val>
                                        </p:tav>
                                        <p:tav tm="100000">
                                          <p:val>
                                            <p:strVal val="#ppt_y-.03"/>
                                          </p:val>
                                        </p:tav>
                                      </p:tavLst>
                                    </p:anim>
                                    <p:anim calcmode="lin" valueType="num">
                                      <p:cBhvr>
                                        <p:cTn id="19" dur="100" accel="100000" fill="hold">
                                          <p:stCondLst>
                                            <p:cond delay="898"/>
                                          </p:stCondLst>
                                        </p:cTn>
                                        <p:tgtEl>
                                          <p:spTgt spid="1126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11267">
                                            <p:txEl>
                                              <p:pRg st="1" end="1"/>
                                            </p:txEl>
                                          </p:spTgt>
                                        </p:tgtEl>
                                        <p:attrNameLst>
                                          <p:attrName>style.visibility</p:attrName>
                                        </p:attrNameLst>
                                      </p:cBhvr>
                                      <p:to>
                                        <p:strVal val="visible"/>
                                      </p:to>
                                    </p:set>
                                    <p:animEffect transition="in" filter="fade">
                                      <p:cBhvr>
                                        <p:cTn id="24" dur="1000"/>
                                        <p:tgtEl>
                                          <p:spTgt spid="11267">
                                            <p:txEl>
                                              <p:pRg st="1" end="1"/>
                                            </p:txEl>
                                          </p:spTgt>
                                        </p:tgtEl>
                                      </p:cBhvr>
                                    </p:animEffect>
                                    <p:anim calcmode="lin" valueType="num">
                                      <p:cBhvr>
                                        <p:cTn id="25" dur="10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p:cTn id="26" dur="898" decel="100000" fill="hold"/>
                                        <p:tgtEl>
                                          <p:spTgt spid="11267">
                                            <p:txEl>
                                              <p:pRg st="1" end="1"/>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898"/>
                                          </p:stCondLst>
                                        </p:cTn>
                                        <p:tgtEl>
                                          <p:spTgt spid="1126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grpId="0" nodeType="clickEffect">
                                  <p:stCondLst>
                                    <p:cond delay="0"/>
                                  </p:stCondLst>
                                  <p:childTnLst>
                                    <p:set>
                                      <p:cBhvr>
                                        <p:cTn id="31" dur="1" fill="hold">
                                          <p:stCondLst>
                                            <p:cond delay="0"/>
                                          </p:stCondLst>
                                        </p:cTn>
                                        <p:tgtEl>
                                          <p:spTgt spid="11267">
                                            <p:txEl>
                                              <p:pRg st="2" end="2"/>
                                            </p:txEl>
                                          </p:spTgt>
                                        </p:tgtEl>
                                        <p:attrNameLst>
                                          <p:attrName>style.visibility</p:attrName>
                                        </p:attrNameLst>
                                      </p:cBhvr>
                                      <p:to>
                                        <p:strVal val="visible"/>
                                      </p:to>
                                    </p:set>
                                    <p:animEffect transition="in" filter="fade">
                                      <p:cBhvr>
                                        <p:cTn id="32" dur="1000"/>
                                        <p:tgtEl>
                                          <p:spTgt spid="11267">
                                            <p:txEl>
                                              <p:pRg st="2" end="2"/>
                                            </p:txEl>
                                          </p:spTgt>
                                        </p:tgtEl>
                                      </p:cBhvr>
                                    </p:animEffect>
                                    <p:anim calcmode="lin" valueType="num">
                                      <p:cBhvr>
                                        <p:cTn id="33" dur="10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p:cTn id="34" dur="898" decel="100000" fill="hold"/>
                                        <p:tgtEl>
                                          <p:spTgt spid="11267">
                                            <p:txEl>
                                              <p:pRg st="2" end="2"/>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898"/>
                                          </p:stCondLst>
                                        </p:cTn>
                                        <p:tgtEl>
                                          <p:spTgt spid="11267">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11267">
                                            <p:txEl>
                                              <p:pRg st="3" end="3"/>
                                            </p:txEl>
                                          </p:spTgt>
                                        </p:tgtEl>
                                        <p:attrNameLst>
                                          <p:attrName>style.visibility</p:attrName>
                                        </p:attrNameLst>
                                      </p:cBhvr>
                                      <p:to>
                                        <p:strVal val="visible"/>
                                      </p:to>
                                    </p:set>
                                    <p:animEffect transition="in" filter="fade">
                                      <p:cBhvr>
                                        <p:cTn id="40" dur="1000"/>
                                        <p:tgtEl>
                                          <p:spTgt spid="11267">
                                            <p:txEl>
                                              <p:pRg st="3" end="3"/>
                                            </p:txEl>
                                          </p:spTgt>
                                        </p:tgtEl>
                                      </p:cBhvr>
                                    </p:animEffect>
                                    <p:anim calcmode="lin" valueType="num">
                                      <p:cBhvr>
                                        <p:cTn id="41" dur="10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p:cTn id="42" dur="898" decel="100000" fill="hold"/>
                                        <p:tgtEl>
                                          <p:spTgt spid="11267">
                                            <p:txEl>
                                              <p:pRg st="3" end="3"/>
                                            </p:tx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898"/>
                                          </p:stCondLst>
                                        </p:cTn>
                                        <p:tgtEl>
                                          <p:spTgt spid="11267">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7" presetClass="entr" presetSubtype="0" fill="hold" grpId="0" nodeType="clickEffect">
                                  <p:stCondLst>
                                    <p:cond delay="0"/>
                                  </p:stCondLst>
                                  <p:childTnLst>
                                    <p:set>
                                      <p:cBhvr>
                                        <p:cTn id="47" dur="1" fill="hold">
                                          <p:stCondLst>
                                            <p:cond delay="0"/>
                                          </p:stCondLst>
                                        </p:cTn>
                                        <p:tgtEl>
                                          <p:spTgt spid="11267">
                                            <p:txEl>
                                              <p:pRg st="4" end="4"/>
                                            </p:txEl>
                                          </p:spTgt>
                                        </p:tgtEl>
                                        <p:attrNameLst>
                                          <p:attrName>style.visibility</p:attrName>
                                        </p:attrNameLst>
                                      </p:cBhvr>
                                      <p:to>
                                        <p:strVal val="visible"/>
                                      </p:to>
                                    </p:set>
                                    <p:animEffect transition="in" filter="fade">
                                      <p:cBhvr>
                                        <p:cTn id="48" dur="1000"/>
                                        <p:tgtEl>
                                          <p:spTgt spid="11267">
                                            <p:txEl>
                                              <p:pRg st="4" end="4"/>
                                            </p:txEl>
                                          </p:spTgt>
                                        </p:tgtEl>
                                      </p:cBhvr>
                                    </p:animEffect>
                                    <p:anim calcmode="lin" valueType="num">
                                      <p:cBhvr>
                                        <p:cTn id="49" dur="10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p:cTn id="50" dur="898" decel="100000" fill="hold"/>
                                        <p:tgtEl>
                                          <p:spTgt spid="11267">
                                            <p:txEl>
                                              <p:pRg st="4" end="4"/>
                                            </p:tx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898"/>
                                          </p:stCondLst>
                                        </p:cTn>
                                        <p:tgtEl>
                                          <p:spTgt spid="11267">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7" presetClass="entr" presetSubtype="0" fill="hold" grpId="0" nodeType="clickEffect">
                                  <p:stCondLst>
                                    <p:cond delay="0"/>
                                  </p:stCondLst>
                                  <p:childTnLst>
                                    <p:set>
                                      <p:cBhvr>
                                        <p:cTn id="55" dur="1" fill="hold">
                                          <p:stCondLst>
                                            <p:cond delay="0"/>
                                          </p:stCondLst>
                                        </p:cTn>
                                        <p:tgtEl>
                                          <p:spTgt spid="11267">
                                            <p:txEl>
                                              <p:pRg st="5" end="5"/>
                                            </p:txEl>
                                          </p:spTgt>
                                        </p:tgtEl>
                                        <p:attrNameLst>
                                          <p:attrName>style.visibility</p:attrName>
                                        </p:attrNameLst>
                                      </p:cBhvr>
                                      <p:to>
                                        <p:strVal val="visible"/>
                                      </p:to>
                                    </p:set>
                                    <p:animEffect transition="in" filter="fade">
                                      <p:cBhvr>
                                        <p:cTn id="56" dur="1000"/>
                                        <p:tgtEl>
                                          <p:spTgt spid="11267">
                                            <p:txEl>
                                              <p:pRg st="5" end="5"/>
                                            </p:txEl>
                                          </p:spTgt>
                                        </p:tgtEl>
                                      </p:cBhvr>
                                    </p:animEffect>
                                    <p:anim calcmode="lin" valueType="num">
                                      <p:cBhvr>
                                        <p:cTn id="57" dur="1000" fill="hold"/>
                                        <p:tgtEl>
                                          <p:spTgt spid="11267">
                                            <p:txEl>
                                              <p:pRg st="5" end="5"/>
                                            </p:txEl>
                                          </p:spTgt>
                                        </p:tgtEl>
                                        <p:attrNameLst>
                                          <p:attrName>ppt_x</p:attrName>
                                        </p:attrNameLst>
                                      </p:cBhvr>
                                      <p:tavLst>
                                        <p:tav tm="0">
                                          <p:val>
                                            <p:strVal val="#ppt_x"/>
                                          </p:val>
                                        </p:tav>
                                        <p:tav tm="100000">
                                          <p:val>
                                            <p:strVal val="#ppt_x"/>
                                          </p:val>
                                        </p:tav>
                                      </p:tavLst>
                                    </p:anim>
                                    <p:anim calcmode="lin" valueType="num">
                                      <p:cBhvr>
                                        <p:cTn id="58" dur="898" decel="100000" fill="hold"/>
                                        <p:tgtEl>
                                          <p:spTgt spid="11267">
                                            <p:txEl>
                                              <p:pRg st="5" end="5"/>
                                            </p:txEl>
                                          </p:spTgt>
                                        </p:tgtEl>
                                        <p:attrNameLst>
                                          <p:attrName>ppt_y</p:attrName>
                                        </p:attrNameLst>
                                      </p:cBhvr>
                                      <p:tavLst>
                                        <p:tav tm="0">
                                          <p:val>
                                            <p:strVal val="#ppt_y+1"/>
                                          </p:val>
                                        </p:tav>
                                        <p:tav tm="100000">
                                          <p:val>
                                            <p:strVal val="#ppt_y-.03"/>
                                          </p:val>
                                        </p:tav>
                                      </p:tavLst>
                                    </p:anim>
                                    <p:anim calcmode="lin" valueType="num">
                                      <p:cBhvr>
                                        <p:cTn id="59" dur="100" accel="100000" fill="hold">
                                          <p:stCondLst>
                                            <p:cond delay="898"/>
                                          </p:stCondLst>
                                        </p:cTn>
                                        <p:tgtEl>
                                          <p:spTgt spid="11267">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7" presetClass="entr" presetSubtype="0" fill="hold" grpId="0" nodeType="clickEffect">
                                  <p:stCondLst>
                                    <p:cond delay="0"/>
                                  </p:stCondLst>
                                  <p:childTnLst>
                                    <p:set>
                                      <p:cBhvr>
                                        <p:cTn id="63" dur="1" fill="hold">
                                          <p:stCondLst>
                                            <p:cond delay="0"/>
                                          </p:stCondLst>
                                        </p:cTn>
                                        <p:tgtEl>
                                          <p:spTgt spid="11267">
                                            <p:txEl>
                                              <p:pRg st="6" end="6"/>
                                            </p:txEl>
                                          </p:spTgt>
                                        </p:tgtEl>
                                        <p:attrNameLst>
                                          <p:attrName>style.visibility</p:attrName>
                                        </p:attrNameLst>
                                      </p:cBhvr>
                                      <p:to>
                                        <p:strVal val="visible"/>
                                      </p:to>
                                    </p:set>
                                    <p:animEffect transition="in" filter="fade">
                                      <p:cBhvr>
                                        <p:cTn id="64" dur="1000"/>
                                        <p:tgtEl>
                                          <p:spTgt spid="11267">
                                            <p:txEl>
                                              <p:pRg st="6" end="6"/>
                                            </p:txEl>
                                          </p:spTgt>
                                        </p:tgtEl>
                                      </p:cBhvr>
                                    </p:animEffect>
                                    <p:anim calcmode="lin" valueType="num">
                                      <p:cBhvr>
                                        <p:cTn id="65" dur="10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p:cTn id="66" dur="898" decel="100000" fill="hold"/>
                                        <p:tgtEl>
                                          <p:spTgt spid="11267">
                                            <p:txEl>
                                              <p:pRg st="6" end="6"/>
                                            </p:txEl>
                                          </p:spTgt>
                                        </p:tgtEl>
                                        <p:attrNameLst>
                                          <p:attrName>ppt_y</p:attrName>
                                        </p:attrNameLst>
                                      </p:cBhvr>
                                      <p:tavLst>
                                        <p:tav tm="0">
                                          <p:val>
                                            <p:strVal val="#ppt_y+1"/>
                                          </p:val>
                                        </p:tav>
                                        <p:tav tm="100000">
                                          <p:val>
                                            <p:strVal val="#ppt_y-.03"/>
                                          </p:val>
                                        </p:tav>
                                      </p:tavLst>
                                    </p:anim>
                                    <p:anim calcmode="lin" valueType="num">
                                      <p:cBhvr>
                                        <p:cTn id="67" dur="100" accel="100000" fill="hold">
                                          <p:stCondLst>
                                            <p:cond delay="898"/>
                                          </p:stCondLst>
                                        </p:cTn>
                                        <p:tgtEl>
                                          <p:spTgt spid="11267">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Lst>
  </p:timing>
</p:sld>
</file>

<file path=ppt/slides/slide1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6934200" cy="1143000"/>
          </a:xfrm>
        </p:spPr>
        <p:txBody>
          <a:bodyPr/>
          <a:lstStyle/>
          <a:p>
            <a:pPr algn="l"/>
            <a:r>
              <a:rPr lang="en-US" b="1"/>
              <a:t>Treatment</a:t>
            </a:r>
          </a:p>
        </p:txBody>
      </p:sp>
      <p:sp>
        <p:nvSpPr>
          <p:cNvPr id="12291" name="Rectangle 3"/>
          <p:cNvSpPr>
            <a:spLocks noGrp="1" noChangeArrowheads="1"/>
          </p:cNvSpPr>
          <p:nvPr>
            <p:ph idx="1"/>
          </p:nvPr>
        </p:nvSpPr>
        <p:spPr/>
        <p:txBody>
          <a:bodyPr>
            <a:normAutofit fontScale="62500" lnSpcReduction="20000"/>
          </a:bodyPr>
          <a:lstStyle/>
          <a:p>
            <a:pPr marL="609600" indent="-609600">
              <a:lnSpc>
                <a:spcPct val="80000"/>
              </a:lnSpc>
              <a:buFontTx/>
              <a:buNone/>
            </a:pPr>
            <a:r>
              <a:rPr lang="en-US" sz="2800"/>
              <a:t>A) Psychosocial Therapy:</a:t>
            </a:r>
          </a:p>
          <a:p>
            <a:pPr marL="609600" indent="-609600">
              <a:lnSpc>
                <a:spcPct val="80000"/>
              </a:lnSpc>
              <a:buFont typeface="Wingdings" pitchFamily="2" charset="2"/>
              <a:buNone/>
            </a:pPr>
            <a:r>
              <a:rPr lang="en-US" sz="2800"/>
              <a:t>         Behavior therapy is the most widely accepted &amp; well-proven psychological therapy.</a:t>
            </a:r>
          </a:p>
          <a:p>
            <a:pPr marL="609600" indent="-609600">
              <a:lnSpc>
                <a:spcPct val="80000"/>
              </a:lnSpc>
              <a:buFont typeface="Wingdings" pitchFamily="2" charset="2"/>
              <a:buNone/>
            </a:pPr>
            <a:r>
              <a:rPr lang="en-US" sz="2800"/>
              <a:t>B) Psychopharmacological therapy:</a:t>
            </a:r>
          </a:p>
          <a:p>
            <a:pPr marL="609600" indent="-609600">
              <a:lnSpc>
                <a:spcPct val="80000"/>
              </a:lnSpc>
              <a:buFont typeface="Wingdings" pitchFamily="2" charset="2"/>
              <a:buNone/>
            </a:pPr>
            <a:r>
              <a:rPr lang="en-US" sz="2800"/>
              <a:t>          1- Nicotine Replacement:</a:t>
            </a:r>
          </a:p>
          <a:p>
            <a:pPr marL="609600" indent="-609600">
              <a:lnSpc>
                <a:spcPct val="80000"/>
              </a:lnSpc>
              <a:buFont typeface="Wingdings" pitchFamily="2" charset="2"/>
              <a:buNone/>
            </a:pPr>
            <a:r>
              <a:rPr lang="en-US" sz="2800"/>
              <a:t>                a) nicotine gum.</a:t>
            </a:r>
          </a:p>
          <a:p>
            <a:pPr marL="609600" indent="-609600">
              <a:lnSpc>
                <a:spcPct val="80000"/>
              </a:lnSpc>
              <a:buFont typeface="Wingdings" pitchFamily="2" charset="2"/>
              <a:buNone/>
            </a:pPr>
            <a:r>
              <a:rPr lang="en-US" sz="2800"/>
              <a:t>                b) nicotine patches.</a:t>
            </a:r>
          </a:p>
          <a:p>
            <a:pPr marL="609600" indent="-609600">
              <a:lnSpc>
                <a:spcPct val="80000"/>
              </a:lnSpc>
              <a:buFont typeface="Wingdings" pitchFamily="2" charset="2"/>
              <a:buNone/>
            </a:pPr>
            <a:r>
              <a:rPr lang="en-US" sz="2800"/>
              <a:t>                c) nicotine nasal spray.</a:t>
            </a:r>
          </a:p>
          <a:p>
            <a:pPr marL="609600" indent="-609600">
              <a:lnSpc>
                <a:spcPct val="80000"/>
              </a:lnSpc>
              <a:buFont typeface="Wingdings" pitchFamily="2" charset="2"/>
              <a:buNone/>
            </a:pPr>
            <a:r>
              <a:rPr lang="en-US" sz="2800"/>
              <a:t>                d) nicotine inhaler.</a:t>
            </a:r>
          </a:p>
          <a:p>
            <a:pPr marL="609600" indent="-609600">
              <a:lnSpc>
                <a:spcPct val="80000"/>
              </a:lnSpc>
              <a:buFont typeface="Wingdings" pitchFamily="2" charset="2"/>
              <a:buNone/>
            </a:pPr>
            <a:endParaRPr lang="en-US" sz="2800"/>
          </a:p>
          <a:p>
            <a:pPr marL="609600" indent="-609600">
              <a:lnSpc>
                <a:spcPct val="80000"/>
              </a:lnSpc>
              <a:buFontTx/>
              <a:buNone/>
            </a:pPr>
            <a:r>
              <a:rPr lang="en-US" sz="2800"/>
              <a:t>     </a:t>
            </a:r>
          </a:p>
        </p:txBody>
      </p:sp>
    </p:spTree>
    <p:extLst>
      <p:ext uri="{BB962C8B-B14F-4D97-AF65-F5344CB8AC3E}">
        <p14:creationId xmlns:p14="http://schemas.microsoft.com/office/powerpoint/2010/main" val="1000464627"/>
      </p:ext>
    </p:extLst>
  </p:cSld>
  <p:clrMapOvr>
    <a:masterClrMapping/>
  </p:clrMapOvr>
  <p:transition xmlns:p14="http://schemas.microsoft.com/office/powerpoint/2010/main">
    <p:comb dir="vert"/>
    <p:sndAc>
      <p:stSnd>
        <p:snd r:embed="rId2" name="arrow.wav"/>
      </p:stSnd>
    </p:sndAc>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290"/>
                                        </p:tgtEl>
                                        <p:attrNameLst>
                                          <p:attrName>style.visibility</p:attrName>
                                        </p:attrNameLst>
                                      </p:cBhvr>
                                      <p:to>
                                        <p:strVal val="visible"/>
                                      </p:to>
                                    </p:set>
                                    <p:anim calcmode="lin" valueType="num">
                                      <p:cBhvr>
                                        <p:cTn id="7" dur="500" fill="hold"/>
                                        <p:tgtEl>
                                          <p:spTgt spid="1229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290"/>
                                        </p:tgtEl>
                                        <p:attrNameLst>
                                          <p:attrName>ppt_y</p:attrName>
                                        </p:attrNameLst>
                                      </p:cBhvr>
                                      <p:tavLst>
                                        <p:tav tm="0">
                                          <p:val>
                                            <p:strVal val="#ppt_y"/>
                                          </p:val>
                                        </p:tav>
                                        <p:tav tm="100000">
                                          <p:val>
                                            <p:strVal val="#ppt_y"/>
                                          </p:val>
                                        </p:tav>
                                      </p:tavLst>
                                    </p:anim>
                                    <p:anim calcmode="lin" valueType="num">
                                      <p:cBhvr>
                                        <p:cTn id="9" dur="500" fill="hold"/>
                                        <p:tgtEl>
                                          <p:spTgt spid="1229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29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290"/>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2291">
                                            <p:txEl>
                                              <p:pRg st="0" end="0"/>
                                            </p:txEl>
                                          </p:spTgt>
                                        </p:tgtEl>
                                        <p:attrNameLst>
                                          <p:attrName>style.visibility</p:attrName>
                                        </p:attrNameLst>
                                      </p:cBhvr>
                                      <p:to>
                                        <p:strVal val="visible"/>
                                      </p:to>
                                    </p:set>
                                    <p:animEffect transition="in" filter="fade">
                                      <p:cBhvr>
                                        <p:cTn id="16" dur="1000"/>
                                        <p:tgtEl>
                                          <p:spTgt spid="12291">
                                            <p:txEl>
                                              <p:pRg st="0" end="0"/>
                                            </p:txEl>
                                          </p:spTgt>
                                        </p:tgtEl>
                                      </p:cBhvr>
                                    </p:animEffect>
                                    <p:anim calcmode="lin" valueType="num">
                                      <p:cBhvr>
                                        <p:cTn id="17" dur="10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12291">
                                            <p:txEl>
                                              <p:pRg st="0" end="0"/>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2291">
                                            <p:txEl>
                                              <p:pRg st="1" end="1"/>
                                            </p:txEl>
                                          </p:spTgt>
                                        </p:tgtEl>
                                        <p:attrNameLst>
                                          <p:attrName>style.visibility</p:attrName>
                                        </p:attrNameLst>
                                      </p:cBhvr>
                                      <p:to>
                                        <p:strVal val="visible"/>
                                      </p:to>
                                    </p:set>
                                    <p:animEffect transition="in" filter="fade">
                                      <p:cBhvr>
                                        <p:cTn id="21" dur="1000"/>
                                        <p:tgtEl>
                                          <p:spTgt spid="12291">
                                            <p:txEl>
                                              <p:pRg st="1" end="1"/>
                                            </p:txEl>
                                          </p:spTgt>
                                        </p:tgtEl>
                                      </p:cBhvr>
                                    </p:animEffect>
                                    <p:anim calcmode="lin" valueType="num">
                                      <p:cBhvr>
                                        <p:cTn id="22" dur="10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229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291">
                                            <p:txEl>
                                              <p:pRg st="2" end="2"/>
                                            </p:txEl>
                                          </p:spTgt>
                                        </p:tgtEl>
                                        <p:attrNameLst>
                                          <p:attrName>style.visibility</p:attrName>
                                        </p:attrNameLst>
                                      </p:cBhvr>
                                      <p:to>
                                        <p:strVal val="visible"/>
                                      </p:to>
                                    </p:set>
                                    <p:animEffect transition="in" filter="fade">
                                      <p:cBhvr>
                                        <p:cTn id="28" dur="1000"/>
                                        <p:tgtEl>
                                          <p:spTgt spid="12291">
                                            <p:txEl>
                                              <p:pRg st="2" end="2"/>
                                            </p:txEl>
                                          </p:spTgt>
                                        </p:tgtEl>
                                      </p:cBhvr>
                                    </p:animEffect>
                                    <p:anim calcmode="lin" valueType="num">
                                      <p:cBhvr>
                                        <p:cTn id="29" dur="10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229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2291">
                                            <p:txEl>
                                              <p:pRg st="3" end="3"/>
                                            </p:txEl>
                                          </p:spTgt>
                                        </p:tgtEl>
                                        <p:attrNameLst>
                                          <p:attrName>style.visibility</p:attrName>
                                        </p:attrNameLst>
                                      </p:cBhvr>
                                      <p:to>
                                        <p:strVal val="visible"/>
                                      </p:to>
                                    </p:set>
                                    <p:animEffect transition="in" filter="fade">
                                      <p:cBhvr>
                                        <p:cTn id="35" dur="1000"/>
                                        <p:tgtEl>
                                          <p:spTgt spid="12291">
                                            <p:txEl>
                                              <p:pRg st="3" end="3"/>
                                            </p:txEl>
                                          </p:spTgt>
                                        </p:tgtEl>
                                      </p:cBhvr>
                                    </p:animEffect>
                                    <p:anim calcmode="lin" valueType="num">
                                      <p:cBhvr>
                                        <p:cTn id="36" dur="10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2291">
                                            <p:txEl>
                                              <p:pRg st="3" end="3"/>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2291">
                                            <p:txEl>
                                              <p:pRg st="4" end="4"/>
                                            </p:txEl>
                                          </p:spTgt>
                                        </p:tgtEl>
                                        <p:attrNameLst>
                                          <p:attrName>style.visibility</p:attrName>
                                        </p:attrNameLst>
                                      </p:cBhvr>
                                      <p:to>
                                        <p:strVal val="visible"/>
                                      </p:to>
                                    </p:set>
                                    <p:animEffect transition="in" filter="fade">
                                      <p:cBhvr>
                                        <p:cTn id="40" dur="1000"/>
                                        <p:tgtEl>
                                          <p:spTgt spid="12291">
                                            <p:txEl>
                                              <p:pRg st="4" end="4"/>
                                            </p:txEl>
                                          </p:spTgt>
                                        </p:tgtEl>
                                      </p:cBhvr>
                                    </p:animEffect>
                                    <p:anim calcmode="lin" valueType="num">
                                      <p:cBhvr>
                                        <p:cTn id="41" dur="10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2291">
                                            <p:txEl>
                                              <p:pRg st="4" end="4"/>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2291">
                                            <p:txEl>
                                              <p:pRg st="5" end="5"/>
                                            </p:txEl>
                                          </p:spTgt>
                                        </p:tgtEl>
                                        <p:attrNameLst>
                                          <p:attrName>style.visibility</p:attrName>
                                        </p:attrNameLst>
                                      </p:cBhvr>
                                      <p:to>
                                        <p:strVal val="visible"/>
                                      </p:to>
                                    </p:set>
                                    <p:animEffect transition="in" filter="fade">
                                      <p:cBhvr>
                                        <p:cTn id="45" dur="1000"/>
                                        <p:tgtEl>
                                          <p:spTgt spid="12291">
                                            <p:txEl>
                                              <p:pRg st="5" end="5"/>
                                            </p:txEl>
                                          </p:spTgt>
                                        </p:tgtEl>
                                      </p:cBhvr>
                                    </p:animEffect>
                                    <p:anim calcmode="lin" valueType="num">
                                      <p:cBhvr>
                                        <p:cTn id="46" dur="1000" fill="hold"/>
                                        <p:tgtEl>
                                          <p:spTgt spid="12291">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12291">
                                            <p:txEl>
                                              <p:pRg st="5" end="5"/>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2291">
                                            <p:txEl>
                                              <p:pRg st="6" end="6"/>
                                            </p:txEl>
                                          </p:spTgt>
                                        </p:tgtEl>
                                        <p:attrNameLst>
                                          <p:attrName>style.visibility</p:attrName>
                                        </p:attrNameLst>
                                      </p:cBhvr>
                                      <p:to>
                                        <p:strVal val="visible"/>
                                      </p:to>
                                    </p:set>
                                    <p:animEffect transition="in" filter="fade">
                                      <p:cBhvr>
                                        <p:cTn id="50" dur="1000"/>
                                        <p:tgtEl>
                                          <p:spTgt spid="12291">
                                            <p:txEl>
                                              <p:pRg st="6" end="6"/>
                                            </p:txEl>
                                          </p:spTgt>
                                        </p:tgtEl>
                                      </p:cBhvr>
                                    </p:animEffect>
                                    <p:anim calcmode="lin" valueType="num">
                                      <p:cBhvr>
                                        <p:cTn id="51" dur="1000" fill="hold"/>
                                        <p:tgtEl>
                                          <p:spTgt spid="12291">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12291">
                                            <p:txEl>
                                              <p:pRg st="6" end="6"/>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2291">
                                            <p:txEl>
                                              <p:pRg st="7" end="7"/>
                                            </p:txEl>
                                          </p:spTgt>
                                        </p:tgtEl>
                                        <p:attrNameLst>
                                          <p:attrName>style.visibility</p:attrName>
                                        </p:attrNameLst>
                                      </p:cBhvr>
                                      <p:to>
                                        <p:strVal val="visible"/>
                                      </p:to>
                                    </p:set>
                                    <p:animEffect transition="in" filter="fade">
                                      <p:cBhvr>
                                        <p:cTn id="55" dur="1000"/>
                                        <p:tgtEl>
                                          <p:spTgt spid="12291">
                                            <p:txEl>
                                              <p:pRg st="7" end="7"/>
                                            </p:txEl>
                                          </p:spTgt>
                                        </p:tgtEl>
                                      </p:cBhvr>
                                    </p:animEffect>
                                    <p:anim calcmode="lin" valueType="num">
                                      <p:cBhvr>
                                        <p:cTn id="56" dur="1000" fill="hold"/>
                                        <p:tgtEl>
                                          <p:spTgt spid="12291">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1229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6934200" cy="1143000"/>
          </a:xfrm>
        </p:spPr>
        <p:txBody>
          <a:bodyPr/>
          <a:lstStyle/>
          <a:p>
            <a:pPr algn="l"/>
            <a:r>
              <a:rPr lang="en-US" b="1"/>
              <a:t>Treatment</a:t>
            </a:r>
          </a:p>
        </p:txBody>
      </p:sp>
      <p:sp>
        <p:nvSpPr>
          <p:cNvPr id="13315" name="Rectangle 3"/>
          <p:cNvSpPr>
            <a:spLocks noGrp="1" noChangeArrowheads="1"/>
          </p:cNvSpPr>
          <p:nvPr>
            <p:ph idx="1"/>
          </p:nvPr>
        </p:nvSpPr>
        <p:spPr/>
        <p:txBody>
          <a:bodyPr/>
          <a:lstStyle/>
          <a:p>
            <a:pPr>
              <a:buFontTx/>
              <a:buNone/>
            </a:pPr>
            <a:r>
              <a:rPr lang="en-US"/>
              <a:t>      2- Non-nicotine medications:</a:t>
            </a:r>
          </a:p>
          <a:p>
            <a:pPr>
              <a:buFontTx/>
              <a:buNone/>
            </a:pPr>
            <a:r>
              <a:rPr lang="en-US"/>
              <a:t>             a) Bupropion.</a:t>
            </a:r>
          </a:p>
          <a:p>
            <a:pPr>
              <a:buFontTx/>
              <a:buNone/>
            </a:pPr>
            <a:r>
              <a:rPr lang="en-US"/>
              <a:t>             b) Clonidine.</a:t>
            </a:r>
          </a:p>
          <a:p>
            <a:pPr>
              <a:buFontTx/>
              <a:buNone/>
            </a:pPr>
            <a:r>
              <a:rPr lang="en-US"/>
              <a:t>             c) Nicotine vaccine.</a:t>
            </a:r>
          </a:p>
          <a:p>
            <a:pPr>
              <a:buFontTx/>
              <a:buNone/>
            </a:pPr>
            <a:r>
              <a:rPr lang="en-US"/>
              <a:t>C) Combined psychosocial &amp; pharmacological therapy:   </a:t>
            </a:r>
          </a:p>
          <a:p>
            <a:pPr>
              <a:buFontTx/>
              <a:buNone/>
            </a:pPr>
            <a:r>
              <a:rPr lang="en-US"/>
              <a:t>	- Increases quit rates over either therapy alone.</a:t>
            </a:r>
          </a:p>
        </p:txBody>
      </p:sp>
    </p:spTree>
    <p:extLst>
      <p:ext uri="{BB962C8B-B14F-4D97-AF65-F5344CB8AC3E}">
        <p14:creationId xmlns:p14="http://schemas.microsoft.com/office/powerpoint/2010/main" val="26774770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1000"/>
                                        <p:tgtEl>
                                          <p:spTgt spid="13315">
                                            <p:txEl>
                                              <p:pRg st="0" end="0"/>
                                            </p:txEl>
                                          </p:spTgt>
                                        </p:tgtEl>
                                      </p:cBhvr>
                                    </p:animEffect>
                                    <p:anim calcmode="lin" valueType="num">
                                      <p:cBhvr>
                                        <p:cTn id="8" dur="10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31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fade">
                                      <p:cBhvr>
                                        <p:cTn id="12" dur="1000"/>
                                        <p:tgtEl>
                                          <p:spTgt spid="13315">
                                            <p:txEl>
                                              <p:pRg st="1" end="1"/>
                                            </p:txEl>
                                          </p:spTgt>
                                        </p:tgtEl>
                                      </p:cBhvr>
                                    </p:animEffect>
                                    <p:anim calcmode="lin" valueType="num">
                                      <p:cBhvr>
                                        <p:cTn id="13" dur="10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331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fade">
                                      <p:cBhvr>
                                        <p:cTn id="17" dur="1000"/>
                                        <p:tgtEl>
                                          <p:spTgt spid="13315">
                                            <p:txEl>
                                              <p:pRg st="2" end="2"/>
                                            </p:txEl>
                                          </p:spTgt>
                                        </p:tgtEl>
                                      </p:cBhvr>
                                    </p:animEffect>
                                    <p:anim calcmode="lin" valueType="num">
                                      <p:cBhvr>
                                        <p:cTn id="18" dur="10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331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Effect transition="in" filter="fade">
                                      <p:cBhvr>
                                        <p:cTn id="22" dur="1000"/>
                                        <p:tgtEl>
                                          <p:spTgt spid="13315">
                                            <p:txEl>
                                              <p:pRg st="3" end="3"/>
                                            </p:txEl>
                                          </p:spTgt>
                                        </p:tgtEl>
                                      </p:cBhvr>
                                    </p:animEffect>
                                    <p:anim calcmode="lin" valueType="num">
                                      <p:cBhvr>
                                        <p:cTn id="23" dur="10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33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3315">
                                            <p:txEl>
                                              <p:pRg st="4" end="4"/>
                                            </p:txEl>
                                          </p:spTgt>
                                        </p:tgtEl>
                                        <p:attrNameLst>
                                          <p:attrName>style.visibility</p:attrName>
                                        </p:attrNameLst>
                                      </p:cBhvr>
                                      <p:to>
                                        <p:strVal val="visible"/>
                                      </p:to>
                                    </p:set>
                                    <p:animEffect transition="in" filter="fade">
                                      <p:cBhvr>
                                        <p:cTn id="29" dur="1000"/>
                                        <p:tgtEl>
                                          <p:spTgt spid="13315">
                                            <p:txEl>
                                              <p:pRg st="4" end="4"/>
                                            </p:txEl>
                                          </p:spTgt>
                                        </p:tgtEl>
                                      </p:cBhvr>
                                    </p:animEffect>
                                    <p:anim calcmode="lin" valueType="num">
                                      <p:cBhvr>
                                        <p:cTn id="30" dur="10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13315">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3315">
                                            <p:txEl>
                                              <p:pRg st="5" end="5"/>
                                            </p:txEl>
                                          </p:spTgt>
                                        </p:tgtEl>
                                        <p:attrNameLst>
                                          <p:attrName>style.visibility</p:attrName>
                                        </p:attrNameLst>
                                      </p:cBhvr>
                                      <p:to>
                                        <p:strVal val="visible"/>
                                      </p:to>
                                    </p:set>
                                    <p:animEffect transition="in" filter="fade">
                                      <p:cBhvr>
                                        <p:cTn id="34" dur="1000"/>
                                        <p:tgtEl>
                                          <p:spTgt spid="13315">
                                            <p:txEl>
                                              <p:pRg st="5" end="5"/>
                                            </p:txEl>
                                          </p:spTgt>
                                        </p:tgtEl>
                                      </p:cBhvr>
                                    </p:animEffect>
                                    <p:anim calcmode="lin" valueType="num">
                                      <p:cBhvr>
                                        <p:cTn id="35" dur="10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1331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295400" y="685800"/>
            <a:ext cx="6248400" cy="1139825"/>
          </a:xfrm>
        </p:spPr>
        <p:txBody>
          <a:bodyPr/>
          <a:lstStyle/>
          <a:p>
            <a:r>
              <a:rPr lang="en-US" sz="5400">
                <a:latin typeface="Arial Black" pitchFamily="34" charset="0"/>
              </a:rPr>
              <a:t>CANNABIS</a:t>
            </a:r>
          </a:p>
        </p:txBody>
      </p:sp>
      <p:pic>
        <p:nvPicPr>
          <p:cNvPr id="18435" name="Picture 3" descr="cannabis"/>
          <p:cNvPicPr>
            <a:picLocks noGrp="1" noChangeAspect="1" noChangeArrowheads="1"/>
          </p:cNvPicPr>
          <p:nvPr>
            <p:ph idx="1"/>
          </p:nvPr>
        </p:nvPicPr>
        <p:blipFill>
          <a:blip r:embed="rId2" cstate="print"/>
          <a:stretch>
            <a:fillRect/>
          </a:stretch>
        </p:blipFill>
        <p:spPr>
          <a:xfrm>
            <a:off x="3562350" y="2433637"/>
            <a:ext cx="2476500" cy="2600325"/>
          </a:xfrm>
          <a:noFill/>
          <a:ln/>
        </p:spPr>
      </p:pic>
    </p:spTree>
    <p:extLst>
      <p:ext uri="{BB962C8B-B14F-4D97-AF65-F5344CB8AC3E}">
        <p14:creationId xmlns:p14="http://schemas.microsoft.com/office/powerpoint/2010/main" val="4056294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770" decel="100000"/>
                                        <p:tgtEl>
                                          <p:spTgt spid="18434"/>
                                        </p:tgtEl>
                                      </p:cBhvr>
                                    </p:animEffect>
                                    <p:animScale>
                                      <p:cBhvr>
                                        <p:cTn id="8" dur="770" decel="100000"/>
                                        <p:tgtEl>
                                          <p:spTgt spid="18434"/>
                                        </p:tgtEl>
                                      </p:cBhvr>
                                      <p:from x="10000" y="10000"/>
                                      <p:to x="200000" y="450000"/>
                                    </p:animScale>
                                    <p:animScale>
                                      <p:cBhvr>
                                        <p:cTn id="9" dur="1230" accel="100000" fill="hold">
                                          <p:stCondLst>
                                            <p:cond delay="770"/>
                                          </p:stCondLst>
                                        </p:cTn>
                                        <p:tgtEl>
                                          <p:spTgt spid="18434"/>
                                        </p:tgtEl>
                                      </p:cBhvr>
                                      <p:from x="200000" y="450000"/>
                                      <p:to x="100000" y="100000"/>
                                    </p:animScale>
                                    <p:set>
                                      <p:cBhvr>
                                        <p:cTn id="10" dur="770" fill="hold"/>
                                        <p:tgtEl>
                                          <p:spTgt spid="18434"/>
                                        </p:tgtEl>
                                        <p:attrNameLst>
                                          <p:attrName>ppt_x</p:attrName>
                                        </p:attrNameLst>
                                      </p:cBhvr>
                                      <p:to>
                                        <p:strVal val="(0.5)"/>
                                      </p:to>
                                    </p:set>
                                    <p:anim from="(0.5)" to="(#ppt_x)" calcmode="lin" valueType="num">
                                      <p:cBhvr>
                                        <p:cTn id="11" dur="1230" accel="100000" fill="hold">
                                          <p:stCondLst>
                                            <p:cond delay="770"/>
                                          </p:stCondLst>
                                        </p:cTn>
                                        <p:tgtEl>
                                          <p:spTgt spid="18434"/>
                                        </p:tgtEl>
                                        <p:attrNameLst>
                                          <p:attrName>ppt_x</p:attrName>
                                        </p:attrNameLst>
                                      </p:cBhvr>
                                    </p:anim>
                                    <p:set>
                                      <p:cBhvr>
                                        <p:cTn id="12" dur="770" fill="hold"/>
                                        <p:tgtEl>
                                          <p:spTgt spid="18434"/>
                                        </p:tgtEl>
                                        <p:attrNameLst>
                                          <p:attrName>ppt_y</p:attrName>
                                        </p:attrNameLst>
                                      </p:cBhvr>
                                      <p:to>
                                        <p:strVal val="(#ppt_y+0.4)"/>
                                      </p:to>
                                    </p:set>
                                    <p:anim from="(#ppt_y+0.4)" to="(#ppt_y)" calcmode="lin" valueType="num">
                                      <p:cBhvr>
                                        <p:cTn id="13" dur="1230" accel="100000" fill="hold">
                                          <p:stCondLst>
                                            <p:cond delay="770"/>
                                          </p:stCondLst>
                                        </p:cTn>
                                        <p:tgtEl>
                                          <p:spTgt spid="1843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8435"/>
                                        </p:tgtEl>
                                        <p:attrNameLst>
                                          <p:attrName>style.visibility</p:attrName>
                                        </p:attrNameLst>
                                      </p:cBhvr>
                                      <p:to>
                                        <p:strVal val="visible"/>
                                      </p:to>
                                    </p:set>
                                    <p:animEffect transition="in" filter="blinds(horizontal)">
                                      <p:cBhvr>
                                        <p:cTn id="18"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1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346075"/>
            <a:ext cx="7086600" cy="1071563"/>
          </a:xfrm>
        </p:spPr>
        <p:txBody>
          <a:bodyPr>
            <a:normAutofit/>
          </a:bodyPr>
          <a:lstStyle/>
          <a:p>
            <a:pPr algn="l"/>
            <a:r>
              <a:rPr lang="en-US" sz="3600" b="1"/>
              <a:t>What is Cannabis (marijuana)?</a:t>
            </a:r>
          </a:p>
        </p:txBody>
      </p:sp>
      <p:sp>
        <p:nvSpPr>
          <p:cNvPr id="21507" name="Rectangle 3"/>
          <p:cNvSpPr>
            <a:spLocks noGrp="1" noChangeArrowheads="1"/>
          </p:cNvSpPr>
          <p:nvPr>
            <p:ph idx="1"/>
          </p:nvPr>
        </p:nvSpPr>
        <p:spPr/>
        <p:txBody>
          <a:bodyPr>
            <a:normAutofit lnSpcReduction="10000"/>
          </a:bodyPr>
          <a:lstStyle/>
          <a:p>
            <a:pPr>
              <a:lnSpc>
                <a:spcPct val="90000"/>
              </a:lnSpc>
            </a:pPr>
            <a:endParaRPr lang="en-US" sz="2900"/>
          </a:p>
          <a:p>
            <a:pPr>
              <a:lnSpc>
                <a:spcPct val="90000"/>
              </a:lnSpc>
              <a:buFontTx/>
              <a:buNone/>
            </a:pPr>
            <a:r>
              <a:rPr lang="en-US" sz="2900"/>
              <a:t>Cannabis sativa.</a:t>
            </a:r>
          </a:p>
          <a:p>
            <a:pPr>
              <a:lnSpc>
                <a:spcPct val="90000"/>
              </a:lnSpc>
            </a:pPr>
            <a:r>
              <a:rPr lang="en-US" sz="2900"/>
              <a:t>psychoactive cannabinoids, (delta9-THC) is most abundant.</a:t>
            </a:r>
          </a:p>
          <a:p>
            <a:pPr>
              <a:lnSpc>
                <a:spcPct val="90000"/>
              </a:lnSpc>
            </a:pPr>
            <a:r>
              <a:rPr lang="en-US" sz="2900"/>
              <a:t>From flowering tops of the plants or from the dried, black- brown, resinous exudates from the leaves (hashish).</a:t>
            </a:r>
          </a:p>
          <a:p>
            <a:pPr>
              <a:lnSpc>
                <a:spcPct val="90000"/>
              </a:lnSpc>
            </a:pPr>
            <a:r>
              <a:rPr lang="en-US" sz="2900"/>
              <a:t>Common names: marijuana, grass, pot, weed, tea, and Mary Jane.</a:t>
            </a:r>
          </a:p>
        </p:txBody>
      </p:sp>
    </p:spTree>
    <p:extLst>
      <p:ext uri="{BB962C8B-B14F-4D97-AF65-F5344CB8AC3E}">
        <p14:creationId xmlns:p14="http://schemas.microsoft.com/office/powerpoint/2010/main" val="176217165"/>
      </p:ext>
    </p:extLst>
  </p:cSld>
  <p:clrMapOvr>
    <a:masterClrMapping/>
  </p:clrMapOvr>
  <p:transition xmlns:p14="http://schemas.microsoft.com/office/powerpoint/2010/main">
    <p:comb dir="vert"/>
    <p:sndAc>
      <p:stSnd>
        <p:snd r:embed="rId2" name="arrow.wav"/>
      </p:stSnd>
    </p:sndAc>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1506"/>
                                        </p:tgtEl>
                                        <p:attrNameLst>
                                          <p:attrName>style.visibility</p:attrName>
                                        </p:attrNameLst>
                                      </p:cBhvr>
                                      <p:to>
                                        <p:strVal val="visible"/>
                                      </p:to>
                                    </p:set>
                                    <p:anim calcmode="lin" valueType="num">
                                      <p:cBhvr>
                                        <p:cTn id="7" dur="500" fill="hold"/>
                                        <p:tgtEl>
                                          <p:spTgt spid="2150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1506"/>
                                        </p:tgtEl>
                                        <p:attrNameLst>
                                          <p:attrName>ppt_y</p:attrName>
                                        </p:attrNameLst>
                                      </p:cBhvr>
                                      <p:tavLst>
                                        <p:tav tm="0">
                                          <p:val>
                                            <p:strVal val="#ppt_y"/>
                                          </p:val>
                                        </p:tav>
                                        <p:tav tm="100000">
                                          <p:val>
                                            <p:strVal val="#ppt_y"/>
                                          </p:val>
                                        </p:tav>
                                      </p:tavLst>
                                    </p:anim>
                                    <p:anim calcmode="lin" valueType="num">
                                      <p:cBhvr>
                                        <p:cTn id="9" dur="500" fill="hold"/>
                                        <p:tgtEl>
                                          <p:spTgt spid="2150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150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150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1507">
                                            <p:txEl>
                                              <p:pRg st="1" end="1"/>
                                            </p:txEl>
                                          </p:spTgt>
                                        </p:tgtEl>
                                        <p:attrNameLst>
                                          <p:attrName>style.visibility</p:attrName>
                                        </p:attrNameLst>
                                      </p:cBhvr>
                                      <p:to>
                                        <p:strVal val="visible"/>
                                      </p:to>
                                    </p:set>
                                    <p:animEffect transition="in" filter="fade">
                                      <p:cBhvr>
                                        <p:cTn id="16" dur="1000"/>
                                        <p:tgtEl>
                                          <p:spTgt spid="21507">
                                            <p:txEl>
                                              <p:pRg st="1" end="1"/>
                                            </p:txEl>
                                          </p:spTgt>
                                        </p:tgtEl>
                                      </p:cBhvr>
                                    </p:animEffect>
                                    <p:anim calcmode="lin" valueType="num">
                                      <p:cBhvr>
                                        <p:cTn id="17" dur="10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2150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1507">
                                            <p:txEl>
                                              <p:pRg st="2" end="2"/>
                                            </p:txEl>
                                          </p:spTgt>
                                        </p:tgtEl>
                                        <p:attrNameLst>
                                          <p:attrName>style.visibility</p:attrName>
                                        </p:attrNameLst>
                                      </p:cBhvr>
                                      <p:to>
                                        <p:strVal val="visible"/>
                                      </p:to>
                                    </p:set>
                                    <p:animEffect transition="in" filter="fade">
                                      <p:cBhvr>
                                        <p:cTn id="23" dur="1000"/>
                                        <p:tgtEl>
                                          <p:spTgt spid="21507">
                                            <p:txEl>
                                              <p:pRg st="2" end="2"/>
                                            </p:txEl>
                                          </p:spTgt>
                                        </p:tgtEl>
                                      </p:cBhvr>
                                    </p:animEffect>
                                    <p:anim calcmode="lin" valueType="num">
                                      <p:cBhvr>
                                        <p:cTn id="24" dur="10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2150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1507">
                                            <p:txEl>
                                              <p:pRg st="3" end="3"/>
                                            </p:txEl>
                                          </p:spTgt>
                                        </p:tgtEl>
                                        <p:attrNameLst>
                                          <p:attrName>style.visibility</p:attrName>
                                        </p:attrNameLst>
                                      </p:cBhvr>
                                      <p:to>
                                        <p:strVal val="visible"/>
                                      </p:to>
                                    </p:set>
                                    <p:animEffect transition="in" filter="fade">
                                      <p:cBhvr>
                                        <p:cTn id="30" dur="1000"/>
                                        <p:tgtEl>
                                          <p:spTgt spid="21507">
                                            <p:txEl>
                                              <p:pRg st="3" end="3"/>
                                            </p:txEl>
                                          </p:spTgt>
                                        </p:tgtEl>
                                      </p:cBhvr>
                                    </p:animEffect>
                                    <p:anim calcmode="lin" valueType="num">
                                      <p:cBhvr>
                                        <p:cTn id="31" dur="10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150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1507">
                                            <p:txEl>
                                              <p:pRg st="4" end="4"/>
                                            </p:txEl>
                                          </p:spTgt>
                                        </p:tgtEl>
                                        <p:attrNameLst>
                                          <p:attrName>style.visibility</p:attrName>
                                        </p:attrNameLst>
                                      </p:cBhvr>
                                      <p:to>
                                        <p:strVal val="visible"/>
                                      </p:to>
                                    </p:set>
                                    <p:animEffect transition="in" filter="fade">
                                      <p:cBhvr>
                                        <p:cTn id="37" dur="1000"/>
                                        <p:tgtEl>
                                          <p:spTgt spid="21507">
                                            <p:txEl>
                                              <p:pRg st="4" end="4"/>
                                            </p:txEl>
                                          </p:spTgt>
                                        </p:tgtEl>
                                      </p:cBhvr>
                                    </p:animEffect>
                                    <p:anim calcmode="lin" valueType="num">
                                      <p:cBhvr>
                                        <p:cTn id="38" dur="10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2150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Lst>
  </p:timing>
</p:sld>
</file>

<file path=ppt/slides/slide1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6934200" cy="1143000"/>
          </a:xfrm>
        </p:spPr>
        <p:txBody>
          <a:bodyPr/>
          <a:lstStyle/>
          <a:p>
            <a:pPr algn="l"/>
            <a:r>
              <a:rPr lang="en-US" b="1"/>
              <a:t>Epidemiology</a:t>
            </a:r>
          </a:p>
        </p:txBody>
      </p:sp>
      <p:sp>
        <p:nvSpPr>
          <p:cNvPr id="22531" name="Rectangle 3"/>
          <p:cNvSpPr>
            <a:spLocks noGrp="1" noChangeArrowheads="1"/>
          </p:cNvSpPr>
          <p:nvPr>
            <p:ph idx="1"/>
          </p:nvPr>
        </p:nvSpPr>
        <p:spPr>
          <a:xfrm>
            <a:off x="457200" y="1600200"/>
            <a:ext cx="8229600" cy="4924425"/>
          </a:xfrm>
        </p:spPr>
        <p:txBody>
          <a:bodyPr/>
          <a:lstStyle/>
          <a:p>
            <a:pPr>
              <a:lnSpc>
                <a:spcPct val="80000"/>
              </a:lnSpc>
            </a:pPr>
            <a:r>
              <a:rPr lang="en-US" sz="2800"/>
              <a:t>In 1995, about 9.8 million people in the USA</a:t>
            </a:r>
          </a:p>
          <a:p>
            <a:pPr>
              <a:lnSpc>
                <a:spcPct val="80000"/>
              </a:lnSpc>
            </a:pPr>
            <a:r>
              <a:rPr lang="en-US" sz="2800"/>
              <a:t>4.7% of the population 12 years and older</a:t>
            </a:r>
          </a:p>
          <a:p>
            <a:pPr>
              <a:lnSpc>
                <a:spcPct val="80000"/>
              </a:lnSpc>
            </a:pPr>
            <a:r>
              <a:rPr lang="en-US" sz="2800"/>
              <a:t>Most common illicit drug used </a:t>
            </a:r>
          </a:p>
          <a:p>
            <a:pPr>
              <a:lnSpc>
                <a:spcPct val="80000"/>
              </a:lnSpc>
            </a:pPr>
            <a:r>
              <a:rPr lang="en-US" sz="2800"/>
              <a:t>Similar trends among both boys &amp; girls, Whites, Blacks and Hispanics</a:t>
            </a:r>
          </a:p>
          <a:p>
            <a:pPr>
              <a:lnSpc>
                <a:spcPct val="80000"/>
              </a:lnSpc>
            </a:pPr>
            <a:r>
              <a:rPr lang="en-US" sz="2800"/>
              <a:t>In 2001, a contributing factor in more than 110,000 ER cases</a:t>
            </a:r>
          </a:p>
          <a:p>
            <a:pPr>
              <a:lnSpc>
                <a:spcPct val="80000"/>
              </a:lnSpc>
            </a:pPr>
            <a:r>
              <a:rPr lang="en-US" sz="2800"/>
              <a:t>Frequently combined with other drugs, such as crack, cocaine, PCP &amp; formaldehyde, without the user being aware</a:t>
            </a:r>
          </a:p>
        </p:txBody>
      </p:sp>
    </p:spTree>
    <p:extLst>
      <p:ext uri="{BB962C8B-B14F-4D97-AF65-F5344CB8AC3E}">
        <p14:creationId xmlns:p14="http://schemas.microsoft.com/office/powerpoint/2010/main" val="3300641068"/>
      </p:ext>
    </p:extLst>
  </p:cSld>
  <p:clrMapOvr>
    <a:masterClrMapping/>
  </p:clrMapOvr>
  <p:transition xmlns:p14="http://schemas.microsoft.com/office/powerpoint/2010/main">
    <p:comb dir="vert"/>
    <p:sndAc>
      <p:stSnd>
        <p:snd r:embed="rId2" name="arrow.wav"/>
      </p:stSnd>
    </p:sndAc>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2530"/>
                                        </p:tgtEl>
                                        <p:attrNameLst>
                                          <p:attrName>style.visibility</p:attrName>
                                        </p:attrNameLst>
                                      </p:cBhvr>
                                      <p:to>
                                        <p:strVal val="visible"/>
                                      </p:to>
                                    </p:set>
                                    <p:anim calcmode="lin" valueType="num">
                                      <p:cBhvr>
                                        <p:cTn id="7" dur="500" fill="hold"/>
                                        <p:tgtEl>
                                          <p:spTgt spid="2253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2530"/>
                                        </p:tgtEl>
                                        <p:attrNameLst>
                                          <p:attrName>ppt_y</p:attrName>
                                        </p:attrNameLst>
                                      </p:cBhvr>
                                      <p:tavLst>
                                        <p:tav tm="0">
                                          <p:val>
                                            <p:strVal val="#ppt_y"/>
                                          </p:val>
                                        </p:tav>
                                        <p:tav tm="100000">
                                          <p:val>
                                            <p:strVal val="#ppt_y"/>
                                          </p:val>
                                        </p:tav>
                                      </p:tavLst>
                                    </p:anim>
                                    <p:anim calcmode="lin" valueType="num">
                                      <p:cBhvr>
                                        <p:cTn id="9" dur="500" fill="hold"/>
                                        <p:tgtEl>
                                          <p:spTgt spid="2253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253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2530"/>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2531">
                                            <p:txEl>
                                              <p:pRg st="0" end="0"/>
                                            </p:txEl>
                                          </p:spTgt>
                                        </p:tgtEl>
                                        <p:attrNameLst>
                                          <p:attrName>style.visibility</p:attrName>
                                        </p:attrNameLst>
                                      </p:cBhvr>
                                      <p:to>
                                        <p:strVal val="visible"/>
                                      </p:to>
                                    </p:set>
                                    <p:animEffect transition="in" filter="fade">
                                      <p:cBhvr>
                                        <p:cTn id="16" dur="1000"/>
                                        <p:tgtEl>
                                          <p:spTgt spid="22531">
                                            <p:txEl>
                                              <p:pRg st="0" end="0"/>
                                            </p:txEl>
                                          </p:spTgt>
                                        </p:tgtEl>
                                      </p:cBhvr>
                                    </p:animEffect>
                                    <p:anim calcmode="lin" valueType="num">
                                      <p:cBhvr>
                                        <p:cTn id="17" dur="10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225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2531">
                                            <p:txEl>
                                              <p:pRg st="1" end="1"/>
                                            </p:txEl>
                                          </p:spTgt>
                                        </p:tgtEl>
                                        <p:attrNameLst>
                                          <p:attrName>style.visibility</p:attrName>
                                        </p:attrNameLst>
                                      </p:cBhvr>
                                      <p:to>
                                        <p:strVal val="visible"/>
                                      </p:to>
                                    </p:set>
                                    <p:animEffect transition="in" filter="fade">
                                      <p:cBhvr>
                                        <p:cTn id="23" dur="1000"/>
                                        <p:tgtEl>
                                          <p:spTgt spid="22531">
                                            <p:txEl>
                                              <p:pRg st="1" end="1"/>
                                            </p:txEl>
                                          </p:spTgt>
                                        </p:tgtEl>
                                      </p:cBhvr>
                                    </p:animEffect>
                                    <p:anim calcmode="lin" valueType="num">
                                      <p:cBhvr>
                                        <p:cTn id="24" dur="10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2253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2531">
                                            <p:txEl>
                                              <p:pRg st="2" end="2"/>
                                            </p:txEl>
                                          </p:spTgt>
                                        </p:tgtEl>
                                        <p:attrNameLst>
                                          <p:attrName>style.visibility</p:attrName>
                                        </p:attrNameLst>
                                      </p:cBhvr>
                                      <p:to>
                                        <p:strVal val="visible"/>
                                      </p:to>
                                    </p:set>
                                    <p:animEffect transition="in" filter="fade">
                                      <p:cBhvr>
                                        <p:cTn id="30" dur="1000"/>
                                        <p:tgtEl>
                                          <p:spTgt spid="22531">
                                            <p:txEl>
                                              <p:pRg st="2" end="2"/>
                                            </p:txEl>
                                          </p:spTgt>
                                        </p:tgtEl>
                                      </p:cBhvr>
                                    </p:animEffect>
                                    <p:anim calcmode="lin" valueType="num">
                                      <p:cBhvr>
                                        <p:cTn id="31" dur="10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2253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2531">
                                            <p:txEl>
                                              <p:pRg st="3" end="3"/>
                                            </p:txEl>
                                          </p:spTgt>
                                        </p:tgtEl>
                                        <p:attrNameLst>
                                          <p:attrName>style.visibility</p:attrName>
                                        </p:attrNameLst>
                                      </p:cBhvr>
                                      <p:to>
                                        <p:strVal val="visible"/>
                                      </p:to>
                                    </p:set>
                                    <p:animEffect transition="in" filter="fade">
                                      <p:cBhvr>
                                        <p:cTn id="37" dur="1000"/>
                                        <p:tgtEl>
                                          <p:spTgt spid="22531">
                                            <p:txEl>
                                              <p:pRg st="3" end="3"/>
                                            </p:txEl>
                                          </p:spTgt>
                                        </p:tgtEl>
                                      </p:cBhvr>
                                    </p:animEffect>
                                    <p:anim calcmode="lin" valueType="num">
                                      <p:cBhvr>
                                        <p:cTn id="38" dur="10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2253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2531">
                                            <p:txEl>
                                              <p:pRg st="4" end="4"/>
                                            </p:txEl>
                                          </p:spTgt>
                                        </p:tgtEl>
                                        <p:attrNameLst>
                                          <p:attrName>style.visibility</p:attrName>
                                        </p:attrNameLst>
                                      </p:cBhvr>
                                      <p:to>
                                        <p:strVal val="visible"/>
                                      </p:to>
                                    </p:set>
                                    <p:animEffect transition="in" filter="fade">
                                      <p:cBhvr>
                                        <p:cTn id="44" dur="1000"/>
                                        <p:tgtEl>
                                          <p:spTgt spid="22531">
                                            <p:txEl>
                                              <p:pRg st="4" end="4"/>
                                            </p:txEl>
                                          </p:spTgt>
                                        </p:tgtEl>
                                      </p:cBhvr>
                                    </p:animEffect>
                                    <p:anim calcmode="lin" valueType="num">
                                      <p:cBhvr>
                                        <p:cTn id="45" dur="10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2253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22531">
                                            <p:txEl>
                                              <p:pRg st="5" end="5"/>
                                            </p:txEl>
                                          </p:spTgt>
                                        </p:tgtEl>
                                        <p:attrNameLst>
                                          <p:attrName>style.visibility</p:attrName>
                                        </p:attrNameLst>
                                      </p:cBhvr>
                                      <p:to>
                                        <p:strVal val="visible"/>
                                      </p:to>
                                    </p:set>
                                    <p:animEffect transition="in" filter="fade">
                                      <p:cBhvr>
                                        <p:cTn id="51" dur="1000"/>
                                        <p:tgtEl>
                                          <p:spTgt spid="22531">
                                            <p:txEl>
                                              <p:pRg st="5" end="5"/>
                                            </p:txEl>
                                          </p:spTgt>
                                        </p:tgtEl>
                                      </p:cBhvr>
                                    </p:animEffect>
                                    <p:anim calcmode="lin" valueType="num">
                                      <p:cBhvr>
                                        <p:cTn id="52" dur="1000" fill="hold"/>
                                        <p:tgtEl>
                                          <p:spTgt spid="22531">
                                            <p:txEl>
                                              <p:pRg st="5" end="5"/>
                                            </p:txEl>
                                          </p:spTgt>
                                        </p:tgtEl>
                                        <p:attrNameLst>
                                          <p:attrName>ppt_x</p:attrName>
                                        </p:attrNameLst>
                                      </p:cBhvr>
                                      <p:tavLst>
                                        <p:tav tm="0">
                                          <p:val>
                                            <p:strVal val="#ppt_x"/>
                                          </p:val>
                                        </p:tav>
                                        <p:tav tm="100000">
                                          <p:val>
                                            <p:strVal val="#ppt_x"/>
                                          </p:val>
                                        </p:tav>
                                      </p:tavLst>
                                    </p:anim>
                                    <p:anim calcmode="lin" valueType="num">
                                      <p:cBhvr>
                                        <p:cTn id="53" dur="1000" fill="hold"/>
                                        <p:tgtEl>
                                          <p:spTgt spid="2253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ChangeArrowheads="1"/>
          </p:cNvSpPr>
          <p:nvPr/>
        </p:nvSpPr>
        <p:spPr bwMode="auto">
          <a:xfrm>
            <a:off x="685800" y="1752600"/>
            <a:ext cx="7772400" cy="3743325"/>
          </a:xfrm>
          <a:prstGeom prst="rect">
            <a:avLst/>
          </a:prstGeom>
          <a:noFill/>
          <a:ln w="9525">
            <a:noFill/>
            <a:miter lim="800000"/>
            <a:headEnd/>
            <a:tailEnd/>
          </a:ln>
          <a:effectLst/>
        </p:spPr>
        <p:txBody>
          <a:bodyPr>
            <a:spAutoFit/>
          </a:bodyPr>
          <a:lstStyle/>
          <a:p>
            <a:pPr rtl="1"/>
            <a:r>
              <a:rPr lang="en-US" sz="2400" b="1"/>
              <a:t>High School Seniors and Drugs</a:t>
            </a:r>
          </a:p>
          <a:p>
            <a:pPr rtl="1"/>
            <a:r>
              <a:rPr lang="en-US" sz="2400" b="1"/>
              <a:t>During the past 12 months….</a:t>
            </a:r>
          </a:p>
          <a:p>
            <a:pPr rtl="1"/>
            <a:r>
              <a:rPr lang="en-US" sz="2400" b="1"/>
              <a:t>85% drank alcohol</a:t>
            </a:r>
          </a:p>
          <a:p>
            <a:pPr rtl="1"/>
            <a:r>
              <a:rPr lang="en-US" sz="2400" b="1"/>
              <a:t>40% smoked marijuana</a:t>
            </a:r>
          </a:p>
          <a:p>
            <a:pPr rtl="1"/>
            <a:r>
              <a:rPr lang="en-US" sz="2400" b="1"/>
              <a:t>25% used “stimulants”</a:t>
            </a:r>
          </a:p>
          <a:p>
            <a:pPr rtl="1"/>
            <a:r>
              <a:rPr lang="en-US" sz="2400" b="1"/>
              <a:t>10% used cocaine</a:t>
            </a:r>
          </a:p>
          <a:p>
            <a:pPr rtl="1"/>
            <a:r>
              <a:rPr lang="en-US" sz="2400" b="1"/>
              <a:t>10% used hallucinogens or tranquilizers, or both</a:t>
            </a:r>
          </a:p>
          <a:p>
            <a:pPr rtl="1"/>
            <a:r>
              <a:rPr lang="en-US" sz="2400" b="1"/>
              <a:t>5% used barbiturates…</a:t>
            </a:r>
          </a:p>
          <a:p>
            <a:pPr rtl="1"/>
            <a:r>
              <a:rPr lang="en-US" sz="2400" b="1"/>
              <a:t>…AND ONLY 5- 10% DIDN’T USE ANYTHING AT ALL</a:t>
            </a:r>
          </a:p>
        </p:txBody>
      </p:sp>
      <p:sp>
        <p:nvSpPr>
          <p:cNvPr id="19461" name="Rectangle 5"/>
          <p:cNvSpPr>
            <a:spLocks noGrp="1" noChangeArrowheads="1"/>
          </p:cNvSpPr>
          <p:nvPr>
            <p:ph type="title"/>
          </p:nvPr>
        </p:nvSpPr>
        <p:spPr>
          <a:xfrm>
            <a:off x="457200" y="381000"/>
            <a:ext cx="7162800" cy="1112838"/>
          </a:xfrm>
          <a:noFill/>
          <a:ln/>
        </p:spPr>
        <p:txBody>
          <a:bodyPr/>
          <a:lstStyle/>
          <a:p>
            <a:pPr algn="l"/>
            <a:r>
              <a:rPr lang="en-US" b="1"/>
              <a:t>Epidemiology</a:t>
            </a:r>
          </a:p>
        </p:txBody>
      </p:sp>
    </p:spTree>
    <p:extLst>
      <p:ext uri="{BB962C8B-B14F-4D97-AF65-F5344CB8AC3E}">
        <p14:creationId xmlns:p14="http://schemas.microsoft.com/office/powerpoint/2010/main" val="24209542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9461"/>
                                        </p:tgtEl>
                                        <p:attrNameLst>
                                          <p:attrName>style.visibility</p:attrName>
                                        </p:attrNameLst>
                                      </p:cBhvr>
                                      <p:to>
                                        <p:strVal val="visible"/>
                                      </p:to>
                                    </p:set>
                                    <p:anim calcmode="lin" valueType="num">
                                      <p:cBhvr>
                                        <p:cTn id="7" dur="500" fill="hold"/>
                                        <p:tgtEl>
                                          <p:spTgt spid="1946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461"/>
                                        </p:tgtEl>
                                        <p:attrNameLst>
                                          <p:attrName>ppt_y</p:attrName>
                                        </p:attrNameLst>
                                      </p:cBhvr>
                                      <p:tavLst>
                                        <p:tav tm="0">
                                          <p:val>
                                            <p:strVal val="#ppt_y"/>
                                          </p:val>
                                        </p:tav>
                                        <p:tav tm="100000">
                                          <p:val>
                                            <p:strVal val="#ppt_y"/>
                                          </p:val>
                                        </p:tav>
                                      </p:tavLst>
                                    </p:anim>
                                    <p:anim calcmode="lin" valueType="num">
                                      <p:cBhvr>
                                        <p:cTn id="9" dur="500" fill="hold"/>
                                        <p:tgtEl>
                                          <p:spTgt spid="1946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46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studies</a:t>
            </a:r>
            <a:endParaRPr lang="en-US" dirty="0"/>
          </a:p>
        </p:txBody>
      </p:sp>
      <p:sp>
        <p:nvSpPr>
          <p:cNvPr id="3" name="Content Placeholder 2"/>
          <p:cNvSpPr>
            <a:spLocks noGrp="1"/>
          </p:cNvSpPr>
          <p:nvPr>
            <p:ph idx="1"/>
          </p:nvPr>
        </p:nvSpPr>
        <p:spPr/>
        <p:txBody>
          <a:bodyPr>
            <a:normAutofit/>
          </a:bodyPr>
          <a:lstStyle/>
          <a:p>
            <a:r>
              <a:rPr lang="en-US" b="1" dirty="0" smtClean="0"/>
              <a:t>Cannabis Use Linked to Earlier Onset of Psychotic Disorders</a:t>
            </a:r>
          </a:p>
          <a:p>
            <a:pPr lvl="2"/>
            <a:r>
              <a:rPr lang="en-US" sz="1400" i="1" dirty="0" smtClean="0"/>
              <a:t>Arch Gen Psychiatry</a:t>
            </a:r>
            <a:r>
              <a:rPr lang="en-US" sz="1400" dirty="0" smtClean="0"/>
              <a:t>. ;</a:t>
            </a:r>
            <a:r>
              <a:rPr lang="en-US" sz="1400" dirty="0" smtClean="0">
                <a:hlinkClick r:id="rId2"/>
              </a:rPr>
              <a:t>February 7, 2011</a:t>
            </a:r>
            <a:r>
              <a:rPr lang="en-US" sz="1400" dirty="0" smtClean="0"/>
              <a:t>.</a:t>
            </a:r>
          </a:p>
          <a:p>
            <a:r>
              <a:rPr lang="en-US" b="1" dirty="0" smtClean="0"/>
              <a:t>Cannabis Use Increases Psychosis Risk and Persistence of Subclinical Psychosis</a:t>
            </a:r>
          </a:p>
          <a:p>
            <a:pPr lvl="2"/>
            <a:r>
              <a:rPr lang="en-US" sz="1600" dirty="0" smtClean="0"/>
              <a:t>23rd European College of </a:t>
            </a:r>
            <a:r>
              <a:rPr lang="en-US" sz="1600" dirty="0" err="1" smtClean="0"/>
              <a:t>Neuropsychopharmacology</a:t>
            </a:r>
            <a:r>
              <a:rPr lang="en-US" sz="1600" dirty="0" smtClean="0"/>
              <a:t> (ECNP) Congress: Abstract S.27.04. September 1, 2010</a:t>
            </a:r>
            <a:endParaRPr lang="en-US" sz="1600" b="1" dirty="0" smtClean="0"/>
          </a:p>
          <a:p>
            <a:r>
              <a:rPr lang="en-US" b="1" dirty="0" smtClean="0"/>
              <a:t>Casual Cannabis, Alcohol Use Reduces Treatment Efficacy in Adolescents With Major Depression</a:t>
            </a:r>
          </a:p>
          <a:p>
            <a:pPr lvl="2"/>
            <a:r>
              <a:rPr lang="en-US" sz="1200" i="1" dirty="0" smtClean="0"/>
              <a:t>American Academy of Child &amp; Adolescent Psychiatry 56th Annual Meeting: Abstract 1.41. October 26, 2009.</a:t>
            </a:r>
          </a:p>
          <a:p>
            <a:endParaRPr lang="en-US" dirty="0"/>
          </a:p>
        </p:txBody>
      </p:sp>
    </p:spTree>
    <p:extLst>
      <p:ext uri="{BB962C8B-B14F-4D97-AF65-F5344CB8AC3E}">
        <p14:creationId xmlns:p14="http://schemas.microsoft.com/office/powerpoint/2010/main" val="302043597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7086600" cy="1143000"/>
          </a:xfrm>
        </p:spPr>
        <p:txBody>
          <a:bodyPr>
            <a:normAutofit/>
          </a:bodyPr>
          <a:lstStyle/>
          <a:p>
            <a:pPr algn="l"/>
            <a:r>
              <a:rPr lang="en-US" sz="4000" b="1"/>
              <a:t>What are the acute effects?</a:t>
            </a:r>
          </a:p>
        </p:txBody>
      </p:sp>
      <p:sp>
        <p:nvSpPr>
          <p:cNvPr id="24579" name="Rectangle 3"/>
          <p:cNvSpPr>
            <a:spLocks noGrp="1" noChangeArrowheads="1"/>
          </p:cNvSpPr>
          <p:nvPr>
            <p:ph idx="1"/>
          </p:nvPr>
        </p:nvSpPr>
        <p:spPr/>
        <p:txBody>
          <a:bodyPr>
            <a:normAutofit lnSpcReduction="10000"/>
          </a:bodyPr>
          <a:lstStyle/>
          <a:p>
            <a:pPr>
              <a:lnSpc>
                <a:spcPct val="80000"/>
              </a:lnSpc>
            </a:pPr>
            <a:r>
              <a:rPr lang="en-US" sz="2800"/>
              <a:t>When smoked, euphoric effects appear within minutes, peak in about 30 minutes, and last 2 to 4 hours.</a:t>
            </a:r>
          </a:p>
          <a:p>
            <a:pPr>
              <a:lnSpc>
                <a:spcPct val="80000"/>
              </a:lnSpc>
            </a:pPr>
            <a:r>
              <a:rPr lang="en-US" sz="2800"/>
              <a:t>If ingested, short term effects begin more slowly, usually 0.5 to1h.</a:t>
            </a:r>
          </a:p>
          <a:p>
            <a:pPr>
              <a:lnSpc>
                <a:spcPct val="80000"/>
              </a:lnSpc>
            </a:pPr>
            <a:r>
              <a:rPr lang="en-US" sz="2800"/>
              <a:t>After few min. heart begins beating, the bronchial passages relax and became enlarged, and the blood vessels in the eyes look red.</a:t>
            </a:r>
          </a:p>
          <a:p>
            <a:pPr>
              <a:lnSpc>
                <a:spcPct val="80000"/>
              </a:lnSpc>
            </a:pPr>
            <a:r>
              <a:rPr lang="en-US" sz="2800"/>
              <a:t>THC activates the reward system - releasing dopamine.</a:t>
            </a:r>
          </a:p>
        </p:txBody>
      </p:sp>
    </p:spTree>
    <p:extLst>
      <p:ext uri="{BB962C8B-B14F-4D97-AF65-F5344CB8AC3E}">
        <p14:creationId xmlns:p14="http://schemas.microsoft.com/office/powerpoint/2010/main" val="207497234"/>
      </p:ext>
    </p:extLst>
  </p:cSld>
  <p:clrMapOvr>
    <a:masterClrMapping/>
  </p:clrMapOvr>
  <p:transition xmlns:p14="http://schemas.microsoft.com/office/powerpoint/2010/main">
    <p:comb dir="vert"/>
    <p:sndAc>
      <p:stSnd>
        <p:snd r:embed="rId2" name="arrow.wav"/>
      </p:stSnd>
    </p:sndAc>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4578"/>
                                        </p:tgtEl>
                                        <p:attrNameLst>
                                          <p:attrName>style.visibility</p:attrName>
                                        </p:attrNameLst>
                                      </p:cBhvr>
                                      <p:to>
                                        <p:strVal val="visible"/>
                                      </p:to>
                                    </p:set>
                                    <p:anim calcmode="lin" valueType="num">
                                      <p:cBhvr>
                                        <p:cTn id="7" dur="500" fill="hold"/>
                                        <p:tgtEl>
                                          <p:spTgt spid="2457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4578"/>
                                        </p:tgtEl>
                                        <p:attrNameLst>
                                          <p:attrName>ppt_y</p:attrName>
                                        </p:attrNameLst>
                                      </p:cBhvr>
                                      <p:tavLst>
                                        <p:tav tm="0">
                                          <p:val>
                                            <p:strVal val="#ppt_y"/>
                                          </p:val>
                                        </p:tav>
                                        <p:tav tm="100000">
                                          <p:val>
                                            <p:strVal val="#ppt_y"/>
                                          </p:val>
                                        </p:tav>
                                      </p:tavLst>
                                    </p:anim>
                                    <p:anim calcmode="lin" valueType="num">
                                      <p:cBhvr>
                                        <p:cTn id="9" dur="500" fill="hold"/>
                                        <p:tgtEl>
                                          <p:spTgt spid="2457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457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457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4579">
                                            <p:txEl>
                                              <p:pRg st="0" end="0"/>
                                            </p:txEl>
                                          </p:spTgt>
                                        </p:tgtEl>
                                        <p:attrNameLst>
                                          <p:attrName>style.visibility</p:attrName>
                                        </p:attrNameLst>
                                      </p:cBhvr>
                                      <p:to>
                                        <p:strVal val="visible"/>
                                      </p:to>
                                    </p:set>
                                    <p:animEffect transition="in" filter="fade">
                                      <p:cBhvr>
                                        <p:cTn id="16" dur="1000"/>
                                        <p:tgtEl>
                                          <p:spTgt spid="24579">
                                            <p:txEl>
                                              <p:pRg st="0" end="0"/>
                                            </p:txEl>
                                          </p:spTgt>
                                        </p:tgtEl>
                                      </p:cBhvr>
                                    </p:animEffect>
                                    <p:anim calcmode="lin" valueType="num">
                                      <p:cBhvr>
                                        <p:cTn id="17" dur="10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245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4579">
                                            <p:txEl>
                                              <p:pRg st="1" end="1"/>
                                            </p:txEl>
                                          </p:spTgt>
                                        </p:tgtEl>
                                        <p:attrNameLst>
                                          <p:attrName>style.visibility</p:attrName>
                                        </p:attrNameLst>
                                      </p:cBhvr>
                                      <p:to>
                                        <p:strVal val="visible"/>
                                      </p:to>
                                    </p:set>
                                    <p:animEffect transition="in" filter="fade">
                                      <p:cBhvr>
                                        <p:cTn id="23" dur="1000"/>
                                        <p:tgtEl>
                                          <p:spTgt spid="24579">
                                            <p:txEl>
                                              <p:pRg st="1" end="1"/>
                                            </p:txEl>
                                          </p:spTgt>
                                        </p:tgtEl>
                                      </p:cBhvr>
                                    </p:animEffect>
                                    <p:anim calcmode="lin" valueType="num">
                                      <p:cBhvr>
                                        <p:cTn id="24" dur="10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2457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4579">
                                            <p:txEl>
                                              <p:pRg st="2" end="2"/>
                                            </p:txEl>
                                          </p:spTgt>
                                        </p:tgtEl>
                                        <p:attrNameLst>
                                          <p:attrName>style.visibility</p:attrName>
                                        </p:attrNameLst>
                                      </p:cBhvr>
                                      <p:to>
                                        <p:strVal val="visible"/>
                                      </p:to>
                                    </p:set>
                                    <p:animEffect transition="in" filter="fade">
                                      <p:cBhvr>
                                        <p:cTn id="30" dur="1000"/>
                                        <p:tgtEl>
                                          <p:spTgt spid="24579">
                                            <p:txEl>
                                              <p:pRg st="2" end="2"/>
                                            </p:txEl>
                                          </p:spTgt>
                                        </p:tgtEl>
                                      </p:cBhvr>
                                    </p:animEffect>
                                    <p:anim calcmode="lin" valueType="num">
                                      <p:cBhvr>
                                        <p:cTn id="31" dur="10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2457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4579">
                                            <p:txEl>
                                              <p:pRg st="3" end="3"/>
                                            </p:txEl>
                                          </p:spTgt>
                                        </p:tgtEl>
                                        <p:attrNameLst>
                                          <p:attrName>style.visibility</p:attrName>
                                        </p:attrNameLst>
                                      </p:cBhvr>
                                      <p:to>
                                        <p:strVal val="visible"/>
                                      </p:to>
                                    </p:set>
                                    <p:animEffect transition="in" filter="fade">
                                      <p:cBhvr>
                                        <p:cTn id="37" dur="1000"/>
                                        <p:tgtEl>
                                          <p:spTgt spid="24579">
                                            <p:txEl>
                                              <p:pRg st="3" end="3"/>
                                            </p:txEl>
                                          </p:spTgt>
                                        </p:tgtEl>
                                      </p:cBhvr>
                                    </p:animEffect>
                                    <p:anim calcmode="lin" valueType="num">
                                      <p:cBhvr>
                                        <p:cTn id="38" dur="10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2457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AutoShape 2"/>
          <p:cNvSpPr>
            <a:spLocks noChangeArrowheads="1"/>
          </p:cNvSpPr>
          <p:nvPr/>
        </p:nvSpPr>
        <p:spPr bwMode="auto">
          <a:xfrm>
            <a:off x="3962400" y="2895600"/>
            <a:ext cx="2133600" cy="1752600"/>
          </a:xfrm>
          <a:prstGeom prst="flowChartDecision">
            <a:avLst/>
          </a:prstGeom>
          <a:solidFill>
            <a:schemeClr val="accent1"/>
          </a:solidFill>
          <a:ln w="9525">
            <a:solidFill>
              <a:schemeClr val="tx1"/>
            </a:solidFill>
            <a:miter lim="800000"/>
            <a:headEnd/>
            <a:tailEnd/>
          </a:ln>
          <a:effectLst/>
        </p:spPr>
        <p:txBody>
          <a:bodyPr wrap="none" anchor="ctr"/>
          <a:lstStyle/>
          <a:p>
            <a:pPr algn="ctr" eaLnBrk="0" hangingPunct="0"/>
            <a:r>
              <a:rPr lang="en-US" sz="3600" b="1">
                <a:solidFill>
                  <a:schemeClr val="bg1"/>
                </a:solidFill>
                <a:effectLst>
                  <a:outerShdw blurRad="38100" dist="38100" dir="2700000" algn="tl">
                    <a:srgbClr val="000000"/>
                  </a:outerShdw>
                </a:effectLst>
              </a:rPr>
              <a:t>Drugs</a:t>
            </a:r>
            <a:endParaRPr lang="en-US"/>
          </a:p>
        </p:txBody>
      </p:sp>
      <p:sp>
        <p:nvSpPr>
          <p:cNvPr id="219139" name="AutoShape 3"/>
          <p:cNvSpPr>
            <a:spLocks noChangeArrowheads="1"/>
          </p:cNvSpPr>
          <p:nvPr/>
        </p:nvSpPr>
        <p:spPr bwMode="auto">
          <a:xfrm>
            <a:off x="1828800" y="4343400"/>
            <a:ext cx="2055813" cy="685800"/>
          </a:xfrm>
          <a:prstGeom prst="flowChartProcess">
            <a:avLst/>
          </a:prstGeom>
          <a:solidFill>
            <a:srgbClr val="FFFFCC"/>
          </a:solidFill>
          <a:ln w="9525">
            <a:solidFill>
              <a:schemeClr val="bg2"/>
            </a:solidFill>
            <a:miter lim="800000"/>
            <a:headEnd/>
            <a:tailEnd/>
          </a:ln>
          <a:effectLst/>
        </p:spPr>
        <p:txBody>
          <a:bodyPr wrap="none" anchor="ctr"/>
          <a:lstStyle/>
          <a:p>
            <a:pPr algn="ctr" eaLnBrk="0" hangingPunct="0"/>
            <a:r>
              <a:rPr lang="en-US" sz="3600" b="1" dirty="0">
                <a:solidFill>
                  <a:srgbClr val="3F8DE2"/>
                </a:solidFill>
              </a:rPr>
              <a:t>Social</a:t>
            </a:r>
            <a:endParaRPr lang="en-US" dirty="0">
              <a:solidFill>
                <a:srgbClr val="3F8DE2"/>
              </a:solidFill>
            </a:endParaRPr>
          </a:p>
        </p:txBody>
      </p:sp>
      <p:sp>
        <p:nvSpPr>
          <p:cNvPr id="219140" name="AutoShape 4"/>
          <p:cNvSpPr>
            <a:spLocks noChangeArrowheads="1"/>
          </p:cNvSpPr>
          <p:nvPr/>
        </p:nvSpPr>
        <p:spPr bwMode="auto">
          <a:xfrm>
            <a:off x="6324600" y="4343400"/>
            <a:ext cx="1828800" cy="762000"/>
          </a:xfrm>
          <a:prstGeom prst="flowChartProcess">
            <a:avLst/>
          </a:prstGeom>
          <a:solidFill>
            <a:srgbClr val="FFFFCC"/>
          </a:solidFill>
          <a:ln w="9525">
            <a:solidFill>
              <a:schemeClr val="bg2"/>
            </a:solidFill>
            <a:miter lim="800000"/>
            <a:headEnd/>
            <a:tailEnd/>
          </a:ln>
          <a:effectLst/>
        </p:spPr>
        <p:txBody>
          <a:bodyPr wrap="none" anchor="ctr"/>
          <a:lstStyle/>
          <a:p>
            <a:pPr algn="ctr" eaLnBrk="0" hangingPunct="0"/>
            <a:r>
              <a:rPr lang="en-US" sz="3600" b="1" dirty="0">
                <a:solidFill>
                  <a:srgbClr val="3F8DE2"/>
                </a:solidFill>
              </a:rPr>
              <a:t>Medical</a:t>
            </a:r>
            <a:endParaRPr lang="en-US" dirty="0">
              <a:solidFill>
                <a:srgbClr val="3F8DE2"/>
              </a:solidFill>
            </a:endParaRPr>
          </a:p>
        </p:txBody>
      </p:sp>
      <p:sp>
        <p:nvSpPr>
          <p:cNvPr id="219141" name="AutoShape 5"/>
          <p:cNvSpPr>
            <a:spLocks noChangeArrowheads="1"/>
          </p:cNvSpPr>
          <p:nvPr/>
        </p:nvSpPr>
        <p:spPr bwMode="auto">
          <a:xfrm>
            <a:off x="3581400" y="1905000"/>
            <a:ext cx="3048000" cy="685800"/>
          </a:xfrm>
          <a:prstGeom prst="flowChartProcess">
            <a:avLst/>
          </a:prstGeom>
          <a:solidFill>
            <a:srgbClr val="FFFFCC"/>
          </a:solidFill>
          <a:ln w="9525">
            <a:solidFill>
              <a:schemeClr val="bg2"/>
            </a:solidFill>
            <a:miter lim="800000"/>
            <a:headEnd/>
            <a:tailEnd/>
          </a:ln>
          <a:effectLst/>
        </p:spPr>
        <p:txBody>
          <a:bodyPr wrap="none" anchor="ctr"/>
          <a:lstStyle/>
          <a:p>
            <a:pPr algn="ctr" eaLnBrk="0" hangingPunct="0"/>
            <a:r>
              <a:rPr lang="en-US" sz="3600" b="1" dirty="0">
                <a:solidFill>
                  <a:schemeClr val="tx2">
                    <a:lumMod val="50000"/>
                    <a:lumOff val="50000"/>
                  </a:schemeClr>
                </a:solidFill>
              </a:rPr>
              <a:t>Psychological</a:t>
            </a:r>
            <a:endParaRPr lang="en-US" dirty="0">
              <a:solidFill>
                <a:schemeClr val="tx2">
                  <a:lumMod val="50000"/>
                  <a:lumOff val="50000"/>
                </a:schemeClr>
              </a:solidFill>
            </a:endParaRPr>
          </a:p>
        </p:txBody>
      </p:sp>
      <p:sp>
        <p:nvSpPr>
          <p:cNvPr id="219142" name="Rectangle 6"/>
          <p:cNvSpPr>
            <a:spLocks noGrp="1" noChangeArrowheads="1"/>
          </p:cNvSpPr>
          <p:nvPr>
            <p:ph type="title"/>
          </p:nvPr>
        </p:nvSpPr>
        <p:spPr>
          <a:xfrm>
            <a:off x="1371600" y="533400"/>
            <a:ext cx="7086600" cy="1143000"/>
          </a:xfrm>
        </p:spPr>
        <p:txBody>
          <a:bodyPr/>
          <a:lstStyle/>
          <a:p>
            <a:r>
              <a:rPr lang="en-US"/>
              <a:t>Complications</a:t>
            </a:r>
          </a:p>
        </p:txBody>
      </p:sp>
    </p:spTree>
    <p:extLst>
      <p:ext uri="{BB962C8B-B14F-4D97-AF65-F5344CB8AC3E}">
        <p14:creationId xmlns:p14="http://schemas.microsoft.com/office/powerpoint/2010/main" val="17838521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304800"/>
            <a:ext cx="7162800" cy="1143000"/>
          </a:xfrm>
        </p:spPr>
        <p:txBody>
          <a:bodyPr>
            <a:normAutofit/>
          </a:bodyPr>
          <a:lstStyle/>
          <a:p>
            <a:pPr algn="l"/>
            <a:r>
              <a:rPr lang="en-US" sz="4000" b="1"/>
              <a:t>What are the acute effects?</a:t>
            </a:r>
          </a:p>
        </p:txBody>
      </p:sp>
      <p:sp>
        <p:nvSpPr>
          <p:cNvPr id="25603" name="Rectangle 3"/>
          <p:cNvSpPr>
            <a:spLocks noGrp="1" noChangeArrowheads="1"/>
          </p:cNvSpPr>
          <p:nvPr>
            <p:ph idx="1"/>
          </p:nvPr>
        </p:nvSpPr>
        <p:spPr/>
        <p:txBody>
          <a:bodyPr>
            <a:normAutofit fontScale="92500"/>
          </a:bodyPr>
          <a:lstStyle/>
          <a:p>
            <a:pPr>
              <a:lnSpc>
                <a:spcPct val="90000"/>
              </a:lnSpc>
            </a:pPr>
            <a:r>
              <a:rPr lang="en-US" sz="2800"/>
              <a:t>A pleasant sensation, color and sounds may seem more intense, and time appears to pass very slowly, mouth feels dry and he or she become very hungry and thirsty. </a:t>
            </a:r>
          </a:p>
          <a:p>
            <a:pPr>
              <a:lnSpc>
                <a:spcPct val="90000"/>
              </a:lnSpc>
            </a:pPr>
            <a:r>
              <a:rPr lang="en-US" sz="2800"/>
              <a:t>After, feels sleepy or depressed.</a:t>
            </a:r>
          </a:p>
          <a:p>
            <a:pPr>
              <a:lnSpc>
                <a:spcPct val="90000"/>
              </a:lnSpc>
            </a:pPr>
            <a:r>
              <a:rPr lang="en-US" sz="2800"/>
              <a:t>Impairs ability to form memories, recall events &amp; shift attention from one thing to anther.</a:t>
            </a:r>
          </a:p>
          <a:p>
            <a:pPr>
              <a:lnSpc>
                <a:spcPct val="90000"/>
              </a:lnSpc>
            </a:pPr>
            <a:r>
              <a:rPr lang="en-US" sz="2800"/>
              <a:t>THC disrupts coordination and balance.</a:t>
            </a:r>
          </a:p>
          <a:p>
            <a:pPr>
              <a:lnSpc>
                <a:spcPct val="90000"/>
              </a:lnSpc>
            </a:pPr>
            <a:r>
              <a:rPr lang="en-US" sz="2800"/>
              <a:t>High doses may cause acute toxic psychosis. </a:t>
            </a:r>
          </a:p>
        </p:txBody>
      </p:sp>
    </p:spTree>
    <p:extLst>
      <p:ext uri="{BB962C8B-B14F-4D97-AF65-F5344CB8AC3E}">
        <p14:creationId xmlns:p14="http://schemas.microsoft.com/office/powerpoint/2010/main" val="651486884"/>
      </p:ext>
    </p:extLst>
  </p:cSld>
  <p:clrMapOvr>
    <a:masterClrMapping/>
  </p:clrMapOvr>
  <p:transition xmlns:p14="http://schemas.microsoft.com/office/powerpoint/2010/main">
    <p:comb dir="vert"/>
    <p:sndAc>
      <p:stSnd>
        <p:snd r:embed="rId2" name="arrow.wav"/>
      </p:stSnd>
    </p:sndAc>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5602"/>
                                        </p:tgtEl>
                                        <p:attrNameLst>
                                          <p:attrName>style.visibility</p:attrName>
                                        </p:attrNameLst>
                                      </p:cBhvr>
                                      <p:to>
                                        <p:strVal val="visible"/>
                                      </p:to>
                                    </p:set>
                                    <p:anim calcmode="lin" valueType="num">
                                      <p:cBhvr>
                                        <p:cTn id="7" dur="500" fill="hold"/>
                                        <p:tgtEl>
                                          <p:spTgt spid="2560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602"/>
                                        </p:tgtEl>
                                        <p:attrNameLst>
                                          <p:attrName>ppt_y</p:attrName>
                                        </p:attrNameLst>
                                      </p:cBhvr>
                                      <p:tavLst>
                                        <p:tav tm="0">
                                          <p:val>
                                            <p:strVal val="#ppt_y"/>
                                          </p:val>
                                        </p:tav>
                                        <p:tav tm="100000">
                                          <p:val>
                                            <p:strVal val="#ppt_y"/>
                                          </p:val>
                                        </p:tav>
                                      </p:tavLst>
                                    </p:anim>
                                    <p:anim calcmode="lin" valueType="num">
                                      <p:cBhvr>
                                        <p:cTn id="9" dur="500" fill="hold"/>
                                        <p:tgtEl>
                                          <p:spTgt spid="2560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60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60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iterate type="lt">
                                    <p:tmPct val="0"/>
                                  </p:iterate>
                                  <p:childTnLst>
                                    <p:set>
                                      <p:cBhvr>
                                        <p:cTn id="15" dur="1" fill="hold">
                                          <p:stCondLst>
                                            <p:cond delay="0"/>
                                          </p:stCondLst>
                                        </p:cTn>
                                        <p:tgtEl>
                                          <p:spTgt spid="25603">
                                            <p:txEl>
                                              <p:pRg st="0" end="0"/>
                                            </p:txEl>
                                          </p:spTgt>
                                        </p:tgtEl>
                                        <p:attrNameLst>
                                          <p:attrName>style.visibility</p:attrName>
                                        </p:attrNameLst>
                                      </p:cBhvr>
                                      <p:to>
                                        <p:strVal val="visible"/>
                                      </p:to>
                                    </p:set>
                                    <p:animEffect transition="in" filter="fade">
                                      <p:cBhvr>
                                        <p:cTn id="16" dur="1000"/>
                                        <p:tgtEl>
                                          <p:spTgt spid="25603">
                                            <p:txEl>
                                              <p:pRg st="0" end="0"/>
                                            </p:txEl>
                                          </p:spTgt>
                                        </p:tgtEl>
                                      </p:cBhvr>
                                    </p:animEffect>
                                    <p:anim calcmode="lin" valueType="num">
                                      <p:cBhvr>
                                        <p:cTn id="17" dur="10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256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iterate type="lt">
                                    <p:tmPct val="0"/>
                                  </p:iterate>
                                  <p:childTnLst>
                                    <p:set>
                                      <p:cBhvr>
                                        <p:cTn id="22" dur="1" fill="hold">
                                          <p:stCondLst>
                                            <p:cond delay="0"/>
                                          </p:stCondLst>
                                        </p:cTn>
                                        <p:tgtEl>
                                          <p:spTgt spid="25603">
                                            <p:txEl>
                                              <p:pRg st="1" end="1"/>
                                            </p:txEl>
                                          </p:spTgt>
                                        </p:tgtEl>
                                        <p:attrNameLst>
                                          <p:attrName>style.visibility</p:attrName>
                                        </p:attrNameLst>
                                      </p:cBhvr>
                                      <p:to>
                                        <p:strVal val="visible"/>
                                      </p:to>
                                    </p:set>
                                    <p:animEffect transition="in" filter="fade">
                                      <p:cBhvr>
                                        <p:cTn id="23" dur="1000"/>
                                        <p:tgtEl>
                                          <p:spTgt spid="25603">
                                            <p:txEl>
                                              <p:pRg st="1" end="1"/>
                                            </p:txEl>
                                          </p:spTgt>
                                        </p:tgtEl>
                                      </p:cBhvr>
                                    </p:animEffect>
                                    <p:anim calcmode="lin" valueType="num">
                                      <p:cBhvr>
                                        <p:cTn id="24" dur="10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2560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iterate type="lt">
                                    <p:tmPct val="0"/>
                                  </p:iterate>
                                  <p:childTnLst>
                                    <p:set>
                                      <p:cBhvr>
                                        <p:cTn id="29" dur="1" fill="hold">
                                          <p:stCondLst>
                                            <p:cond delay="0"/>
                                          </p:stCondLst>
                                        </p:cTn>
                                        <p:tgtEl>
                                          <p:spTgt spid="25603">
                                            <p:txEl>
                                              <p:pRg st="2" end="2"/>
                                            </p:txEl>
                                          </p:spTgt>
                                        </p:tgtEl>
                                        <p:attrNameLst>
                                          <p:attrName>style.visibility</p:attrName>
                                        </p:attrNameLst>
                                      </p:cBhvr>
                                      <p:to>
                                        <p:strVal val="visible"/>
                                      </p:to>
                                    </p:set>
                                    <p:animEffect transition="in" filter="fade">
                                      <p:cBhvr>
                                        <p:cTn id="30" dur="1000"/>
                                        <p:tgtEl>
                                          <p:spTgt spid="25603">
                                            <p:txEl>
                                              <p:pRg st="2" end="2"/>
                                            </p:txEl>
                                          </p:spTgt>
                                        </p:tgtEl>
                                      </p:cBhvr>
                                    </p:animEffect>
                                    <p:anim calcmode="lin" valueType="num">
                                      <p:cBhvr>
                                        <p:cTn id="31" dur="10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2560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iterate type="lt">
                                    <p:tmPct val="0"/>
                                  </p:iterate>
                                  <p:childTnLst>
                                    <p:set>
                                      <p:cBhvr>
                                        <p:cTn id="36" dur="1" fill="hold">
                                          <p:stCondLst>
                                            <p:cond delay="0"/>
                                          </p:stCondLst>
                                        </p:cTn>
                                        <p:tgtEl>
                                          <p:spTgt spid="25603">
                                            <p:txEl>
                                              <p:pRg st="3" end="3"/>
                                            </p:txEl>
                                          </p:spTgt>
                                        </p:tgtEl>
                                        <p:attrNameLst>
                                          <p:attrName>style.visibility</p:attrName>
                                        </p:attrNameLst>
                                      </p:cBhvr>
                                      <p:to>
                                        <p:strVal val="visible"/>
                                      </p:to>
                                    </p:set>
                                    <p:animEffect transition="in" filter="fade">
                                      <p:cBhvr>
                                        <p:cTn id="37" dur="1000"/>
                                        <p:tgtEl>
                                          <p:spTgt spid="25603">
                                            <p:txEl>
                                              <p:pRg st="3" end="3"/>
                                            </p:txEl>
                                          </p:spTgt>
                                        </p:tgtEl>
                                      </p:cBhvr>
                                    </p:animEffect>
                                    <p:anim calcmode="lin" valueType="num">
                                      <p:cBhvr>
                                        <p:cTn id="38" dur="10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2560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iterate type="lt">
                                    <p:tmPct val="0"/>
                                  </p:iterate>
                                  <p:childTnLst>
                                    <p:set>
                                      <p:cBhvr>
                                        <p:cTn id="43" dur="1" fill="hold">
                                          <p:stCondLst>
                                            <p:cond delay="0"/>
                                          </p:stCondLst>
                                        </p:cTn>
                                        <p:tgtEl>
                                          <p:spTgt spid="25603">
                                            <p:txEl>
                                              <p:pRg st="4" end="4"/>
                                            </p:txEl>
                                          </p:spTgt>
                                        </p:tgtEl>
                                        <p:attrNameLst>
                                          <p:attrName>style.visibility</p:attrName>
                                        </p:attrNameLst>
                                      </p:cBhvr>
                                      <p:to>
                                        <p:strVal val="visible"/>
                                      </p:to>
                                    </p:set>
                                    <p:animEffect transition="in" filter="fade">
                                      <p:cBhvr>
                                        <p:cTn id="44" dur="1000"/>
                                        <p:tgtEl>
                                          <p:spTgt spid="25603">
                                            <p:txEl>
                                              <p:pRg st="4" end="4"/>
                                            </p:txEl>
                                          </p:spTgt>
                                        </p:tgtEl>
                                      </p:cBhvr>
                                    </p:animEffect>
                                    <p:anim calcmode="lin" valueType="num">
                                      <p:cBhvr>
                                        <p:cTn id="45" dur="10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2560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Lst>
  </p:timing>
</p:sld>
</file>

<file path=ppt/slides/slide1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7239000" cy="1143000"/>
          </a:xfrm>
        </p:spPr>
        <p:txBody>
          <a:bodyPr/>
          <a:lstStyle/>
          <a:p>
            <a:pPr algn="l"/>
            <a:r>
              <a:rPr lang="en-US" b="1"/>
              <a:t>Effect on physical health?</a:t>
            </a:r>
          </a:p>
        </p:txBody>
      </p:sp>
      <p:sp>
        <p:nvSpPr>
          <p:cNvPr id="26627" name="Rectangle 3"/>
          <p:cNvSpPr>
            <a:spLocks noGrp="1" noChangeArrowheads="1"/>
          </p:cNvSpPr>
          <p:nvPr>
            <p:ph idx="1"/>
          </p:nvPr>
        </p:nvSpPr>
        <p:spPr>
          <a:xfrm>
            <a:off x="457200" y="1600200"/>
            <a:ext cx="8435975" cy="4924425"/>
          </a:xfrm>
        </p:spPr>
        <p:txBody>
          <a:bodyPr/>
          <a:lstStyle/>
          <a:p>
            <a:pPr>
              <a:lnSpc>
                <a:spcPct val="90000"/>
              </a:lnSpc>
            </a:pPr>
            <a:r>
              <a:rPr lang="en-US" sz="2400"/>
              <a:t>Increases difficulty in trying to quit smoking tobacco.</a:t>
            </a:r>
          </a:p>
          <a:p>
            <a:pPr>
              <a:lnSpc>
                <a:spcPct val="90000"/>
              </a:lnSpc>
            </a:pPr>
            <a:r>
              <a:rPr lang="en-US" sz="2400"/>
              <a:t>Red eyes, tachycardia.  At high doses: orthostatic hypotension, increased appetite &amp; dry mouth.</a:t>
            </a:r>
          </a:p>
          <a:p>
            <a:pPr>
              <a:lnSpc>
                <a:spcPct val="90000"/>
              </a:lnSpc>
            </a:pPr>
            <a:r>
              <a:rPr lang="en-US" sz="2400"/>
              <a:t>Heavy users are at risk for chronic respiratory disease</a:t>
            </a:r>
          </a:p>
          <a:p>
            <a:pPr>
              <a:lnSpc>
                <a:spcPct val="90000"/>
              </a:lnSpc>
            </a:pPr>
            <a:r>
              <a:rPr lang="en-US" sz="2400"/>
              <a:t>Also associated with: cerebral atrophy, seizure susceptibility, chromosomal damage, birth defects, impaired immune reactivity, alterations in testosterone conc. &amp; dysregulation of menstrual cycles. </a:t>
            </a:r>
          </a:p>
          <a:p>
            <a:pPr>
              <a:lnSpc>
                <a:spcPct val="90000"/>
              </a:lnSpc>
            </a:pPr>
            <a:r>
              <a:rPr lang="en-US" sz="2400"/>
              <a:t>Same carcinogenic hydrocarbons in conventional tobacco.</a:t>
            </a:r>
          </a:p>
        </p:txBody>
      </p:sp>
    </p:spTree>
    <p:extLst>
      <p:ext uri="{BB962C8B-B14F-4D97-AF65-F5344CB8AC3E}">
        <p14:creationId xmlns:p14="http://schemas.microsoft.com/office/powerpoint/2010/main" val="1108201954"/>
      </p:ext>
    </p:extLst>
  </p:cSld>
  <p:clrMapOvr>
    <a:masterClrMapping/>
  </p:clrMapOvr>
  <p:transition xmlns:p14="http://schemas.microsoft.com/office/powerpoint/2010/main">
    <p:comb dir="vert"/>
    <p:sndAc>
      <p:stSnd>
        <p:snd r:embed="rId2" name="arrow.wav"/>
      </p:stSnd>
    </p:sndAc>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6626"/>
                                        </p:tgtEl>
                                        <p:attrNameLst>
                                          <p:attrName>style.visibility</p:attrName>
                                        </p:attrNameLst>
                                      </p:cBhvr>
                                      <p:to>
                                        <p:strVal val="visible"/>
                                      </p:to>
                                    </p:set>
                                    <p:anim calcmode="lin" valueType="num">
                                      <p:cBhvr>
                                        <p:cTn id="7" dur="500" fill="hold"/>
                                        <p:tgtEl>
                                          <p:spTgt spid="2662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6626"/>
                                        </p:tgtEl>
                                        <p:attrNameLst>
                                          <p:attrName>ppt_y</p:attrName>
                                        </p:attrNameLst>
                                      </p:cBhvr>
                                      <p:tavLst>
                                        <p:tav tm="0">
                                          <p:val>
                                            <p:strVal val="#ppt_y"/>
                                          </p:val>
                                        </p:tav>
                                        <p:tav tm="100000">
                                          <p:val>
                                            <p:strVal val="#ppt_y"/>
                                          </p:val>
                                        </p:tav>
                                      </p:tavLst>
                                    </p:anim>
                                    <p:anim calcmode="lin" valueType="num">
                                      <p:cBhvr>
                                        <p:cTn id="9" dur="500" fill="hold"/>
                                        <p:tgtEl>
                                          <p:spTgt spid="2662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662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662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6627">
                                            <p:txEl>
                                              <p:pRg st="0" end="0"/>
                                            </p:txEl>
                                          </p:spTgt>
                                        </p:tgtEl>
                                        <p:attrNameLst>
                                          <p:attrName>style.visibility</p:attrName>
                                        </p:attrNameLst>
                                      </p:cBhvr>
                                      <p:to>
                                        <p:strVal val="visible"/>
                                      </p:to>
                                    </p:set>
                                    <p:animEffect transition="in" filter="fade">
                                      <p:cBhvr>
                                        <p:cTn id="16" dur="1000"/>
                                        <p:tgtEl>
                                          <p:spTgt spid="26627">
                                            <p:txEl>
                                              <p:pRg st="0" end="0"/>
                                            </p:txEl>
                                          </p:spTgt>
                                        </p:tgtEl>
                                      </p:cBhvr>
                                    </p:animEffect>
                                    <p:anim calcmode="lin" valueType="num">
                                      <p:cBhvr>
                                        <p:cTn id="17" dur="10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266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6627">
                                            <p:txEl>
                                              <p:pRg st="1" end="1"/>
                                            </p:txEl>
                                          </p:spTgt>
                                        </p:tgtEl>
                                        <p:attrNameLst>
                                          <p:attrName>style.visibility</p:attrName>
                                        </p:attrNameLst>
                                      </p:cBhvr>
                                      <p:to>
                                        <p:strVal val="visible"/>
                                      </p:to>
                                    </p:set>
                                    <p:animEffect transition="in" filter="fade">
                                      <p:cBhvr>
                                        <p:cTn id="23" dur="1000"/>
                                        <p:tgtEl>
                                          <p:spTgt spid="26627">
                                            <p:txEl>
                                              <p:pRg st="1" end="1"/>
                                            </p:txEl>
                                          </p:spTgt>
                                        </p:tgtEl>
                                      </p:cBhvr>
                                    </p:animEffect>
                                    <p:anim calcmode="lin" valueType="num">
                                      <p:cBhvr>
                                        <p:cTn id="24" dur="10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2662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6627">
                                            <p:txEl>
                                              <p:pRg st="2" end="2"/>
                                            </p:txEl>
                                          </p:spTgt>
                                        </p:tgtEl>
                                        <p:attrNameLst>
                                          <p:attrName>style.visibility</p:attrName>
                                        </p:attrNameLst>
                                      </p:cBhvr>
                                      <p:to>
                                        <p:strVal val="visible"/>
                                      </p:to>
                                    </p:set>
                                    <p:animEffect transition="in" filter="fade">
                                      <p:cBhvr>
                                        <p:cTn id="30" dur="1000"/>
                                        <p:tgtEl>
                                          <p:spTgt spid="26627">
                                            <p:txEl>
                                              <p:pRg st="2" end="2"/>
                                            </p:txEl>
                                          </p:spTgt>
                                        </p:tgtEl>
                                      </p:cBhvr>
                                    </p:animEffect>
                                    <p:anim calcmode="lin" valueType="num">
                                      <p:cBhvr>
                                        <p:cTn id="31" dur="10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2662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6627">
                                            <p:txEl>
                                              <p:pRg st="3" end="3"/>
                                            </p:txEl>
                                          </p:spTgt>
                                        </p:tgtEl>
                                        <p:attrNameLst>
                                          <p:attrName>style.visibility</p:attrName>
                                        </p:attrNameLst>
                                      </p:cBhvr>
                                      <p:to>
                                        <p:strVal val="visible"/>
                                      </p:to>
                                    </p:set>
                                    <p:animEffect transition="in" filter="fade">
                                      <p:cBhvr>
                                        <p:cTn id="37" dur="1000"/>
                                        <p:tgtEl>
                                          <p:spTgt spid="26627">
                                            <p:txEl>
                                              <p:pRg st="3" end="3"/>
                                            </p:txEl>
                                          </p:spTgt>
                                        </p:tgtEl>
                                      </p:cBhvr>
                                    </p:animEffect>
                                    <p:anim calcmode="lin" valueType="num">
                                      <p:cBhvr>
                                        <p:cTn id="38" dur="10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2662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6627">
                                            <p:txEl>
                                              <p:pRg st="4" end="4"/>
                                            </p:txEl>
                                          </p:spTgt>
                                        </p:tgtEl>
                                        <p:attrNameLst>
                                          <p:attrName>style.visibility</p:attrName>
                                        </p:attrNameLst>
                                      </p:cBhvr>
                                      <p:to>
                                        <p:strVal val="visible"/>
                                      </p:to>
                                    </p:set>
                                    <p:animEffect transition="in" filter="fade">
                                      <p:cBhvr>
                                        <p:cTn id="44" dur="1000"/>
                                        <p:tgtEl>
                                          <p:spTgt spid="26627">
                                            <p:txEl>
                                              <p:pRg st="4" end="4"/>
                                            </p:txEl>
                                          </p:spTgt>
                                        </p:tgtEl>
                                      </p:cBhvr>
                                    </p:animEffect>
                                    <p:anim calcmode="lin" valueType="num">
                                      <p:cBhvr>
                                        <p:cTn id="45" dur="10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2662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Lst>
  </p:timing>
</p:sld>
</file>

<file path=ppt/slides/slide1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81000" y="381000"/>
            <a:ext cx="7391400" cy="1036638"/>
          </a:xfrm>
        </p:spPr>
        <p:txBody>
          <a:bodyPr>
            <a:normAutofit/>
          </a:bodyPr>
          <a:lstStyle/>
          <a:p>
            <a:pPr algn="l"/>
            <a:r>
              <a:rPr lang="en-US" sz="4000" b="1"/>
              <a:t>Treatment and Rehabilitation </a:t>
            </a:r>
          </a:p>
        </p:txBody>
      </p:sp>
      <p:sp>
        <p:nvSpPr>
          <p:cNvPr id="28675" name="Rectangle 3"/>
          <p:cNvSpPr>
            <a:spLocks noGrp="1" noChangeArrowheads="1"/>
          </p:cNvSpPr>
          <p:nvPr>
            <p:ph idx="1"/>
          </p:nvPr>
        </p:nvSpPr>
        <p:spPr/>
        <p:txBody>
          <a:bodyPr/>
          <a:lstStyle/>
          <a:p>
            <a:pPr lvl="1"/>
            <a:r>
              <a:rPr lang="en-US"/>
              <a:t>Same principles as Rx of other substances of abuse-abstinence and support</a:t>
            </a:r>
          </a:p>
          <a:p>
            <a:pPr lvl="1"/>
            <a:r>
              <a:rPr lang="en-US"/>
              <a:t>Support through individual, family, and group psychotherapies.</a:t>
            </a:r>
          </a:p>
          <a:p>
            <a:pPr lvl="1"/>
            <a:r>
              <a:rPr lang="en-US"/>
              <a:t>Education is cornerstone for both abstinence &amp; support.</a:t>
            </a:r>
          </a:p>
          <a:p>
            <a:pPr lvl="1"/>
            <a:r>
              <a:rPr lang="en-US"/>
              <a:t>Anti-anxiety drug may be useful.</a:t>
            </a:r>
          </a:p>
          <a:p>
            <a:pPr lvl="1"/>
            <a:r>
              <a:rPr lang="en-US"/>
              <a:t>Antidepressant treatment.</a:t>
            </a:r>
          </a:p>
        </p:txBody>
      </p:sp>
    </p:spTree>
    <p:extLst>
      <p:ext uri="{BB962C8B-B14F-4D97-AF65-F5344CB8AC3E}">
        <p14:creationId xmlns:p14="http://schemas.microsoft.com/office/powerpoint/2010/main" val="1438812013"/>
      </p:ext>
    </p:extLst>
  </p:cSld>
  <p:clrMapOvr>
    <a:masterClrMapping/>
  </p:clrMapOvr>
  <p:transition xmlns:p14="http://schemas.microsoft.com/office/powerpoint/2010/main">
    <p:comb dir="vert"/>
    <p:sndAc>
      <p:stSnd>
        <p:snd r:embed="rId2" name="arrow.wav"/>
      </p:stSnd>
    </p:sndAc>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8674"/>
                                        </p:tgtEl>
                                        <p:attrNameLst>
                                          <p:attrName>style.visibility</p:attrName>
                                        </p:attrNameLst>
                                      </p:cBhvr>
                                      <p:to>
                                        <p:strVal val="visible"/>
                                      </p:to>
                                    </p:set>
                                    <p:anim calcmode="lin" valueType="num">
                                      <p:cBhvr>
                                        <p:cTn id="7" dur="500" fill="hold"/>
                                        <p:tgtEl>
                                          <p:spTgt spid="2867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8674"/>
                                        </p:tgtEl>
                                        <p:attrNameLst>
                                          <p:attrName>ppt_y</p:attrName>
                                        </p:attrNameLst>
                                      </p:cBhvr>
                                      <p:tavLst>
                                        <p:tav tm="0">
                                          <p:val>
                                            <p:strVal val="#ppt_y"/>
                                          </p:val>
                                        </p:tav>
                                        <p:tav tm="100000">
                                          <p:val>
                                            <p:strVal val="#ppt_y"/>
                                          </p:val>
                                        </p:tav>
                                      </p:tavLst>
                                    </p:anim>
                                    <p:anim calcmode="lin" valueType="num">
                                      <p:cBhvr>
                                        <p:cTn id="9" dur="500" fill="hold"/>
                                        <p:tgtEl>
                                          <p:spTgt spid="2867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867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867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8675">
                                            <p:txEl>
                                              <p:pRg st="0" end="0"/>
                                            </p:txEl>
                                          </p:spTgt>
                                        </p:tgtEl>
                                        <p:attrNameLst>
                                          <p:attrName>style.visibility</p:attrName>
                                        </p:attrNameLst>
                                      </p:cBhvr>
                                      <p:to>
                                        <p:strVal val="visible"/>
                                      </p:to>
                                    </p:set>
                                    <p:animEffect transition="in" filter="fade">
                                      <p:cBhvr>
                                        <p:cTn id="16" dur="1000"/>
                                        <p:tgtEl>
                                          <p:spTgt spid="28675">
                                            <p:txEl>
                                              <p:pRg st="0" end="0"/>
                                            </p:txEl>
                                          </p:spTgt>
                                        </p:tgtEl>
                                      </p:cBhvr>
                                    </p:animEffect>
                                    <p:anim calcmode="lin" valueType="num">
                                      <p:cBhvr>
                                        <p:cTn id="17" dur="10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286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8675">
                                            <p:txEl>
                                              <p:pRg st="1" end="1"/>
                                            </p:txEl>
                                          </p:spTgt>
                                        </p:tgtEl>
                                        <p:attrNameLst>
                                          <p:attrName>style.visibility</p:attrName>
                                        </p:attrNameLst>
                                      </p:cBhvr>
                                      <p:to>
                                        <p:strVal val="visible"/>
                                      </p:to>
                                    </p:set>
                                    <p:animEffect transition="in" filter="fade">
                                      <p:cBhvr>
                                        <p:cTn id="23" dur="1000"/>
                                        <p:tgtEl>
                                          <p:spTgt spid="28675">
                                            <p:txEl>
                                              <p:pRg st="1" end="1"/>
                                            </p:txEl>
                                          </p:spTgt>
                                        </p:tgtEl>
                                      </p:cBhvr>
                                    </p:animEffect>
                                    <p:anim calcmode="lin" valueType="num">
                                      <p:cBhvr>
                                        <p:cTn id="24" dur="10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2867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8675">
                                            <p:txEl>
                                              <p:pRg st="2" end="2"/>
                                            </p:txEl>
                                          </p:spTgt>
                                        </p:tgtEl>
                                        <p:attrNameLst>
                                          <p:attrName>style.visibility</p:attrName>
                                        </p:attrNameLst>
                                      </p:cBhvr>
                                      <p:to>
                                        <p:strVal val="visible"/>
                                      </p:to>
                                    </p:set>
                                    <p:animEffect transition="in" filter="fade">
                                      <p:cBhvr>
                                        <p:cTn id="30" dur="1000"/>
                                        <p:tgtEl>
                                          <p:spTgt spid="28675">
                                            <p:txEl>
                                              <p:pRg st="2" end="2"/>
                                            </p:txEl>
                                          </p:spTgt>
                                        </p:tgtEl>
                                      </p:cBhvr>
                                    </p:animEffect>
                                    <p:anim calcmode="lin" valueType="num">
                                      <p:cBhvr>
                                        <p:cTn id="31" dur="10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286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8675">
                                            <p:txEl>
                                              <p:pRg st="3" end="3"/>
                                            </p:txEl>
                                          </p:spTgt>
                                        </p:tgtEl>
                                        <p:attrNameLst>
                                          <p:attrName>style.visibility</p:attrName>
                                        </p:attrNameLst>
                                      </p:cBhvr>
                                      <p:to>
                                        <p:strVal val="visible"/>
                                      </p:to>
                                    </p:set>
                                    <p:animEffect transition="in" filter="fade">
                                      <p:cBhvr>
                                        <p:cTn id="37" dur="1000"/>
                                        <p:tgtEl>
                                          <p:spTgt spid="28675">
                                            <p:txEl>
                                              <p:pRg st="3" end="3"/>
                                            </p:txEl>
                                          </p:spTgt>
                                        </p:tgtEl>
                                      </p:cBhvr>
                                    </p:animEffect>
                                    <p:anim calcmode="lin" valueType="num">
                                      <p:cBhvr>
                                        <p:cTn id="38" dur="10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2867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8675">
                                            <p:txEl>
                                              <p:pRg st="4" end="4"/>
                                            </p:txEl>
                                          </p:spTgt>
                                        </p:tgtEl>
                                        <p:attrNameLst>
                                          <p:attrName>style.visibility</p:attrName>
                                        </p:attrNameLst>
                                      </p:cBhvr>
                                      <p:to>
                                        <p:strVal val="visible"/>
                                      </p:to>
                                    </p:set>
                                    <p:animEffect transition="in" filter="fade">
                                      <p:cBhvr>
                                        <p:cTn id="44" dur="1000"/>
                                        <p:tgtEl>
                                          <p:spTgt spid="28675">
                                            <p:txEl>
                                              <p:pRg st="4" end="4"/>
                                            </p:txEl>
                                          </p:spTgt>
                                        </p:tgtEl>
                                      </p:cBhvr>
                                    </p:animEffect>
                                    <p:anim calcmode="lin" valueType="num">
                                      <p:cBhvr>
                                        <p:cTn id="45" dur="10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2867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Lst>
  </p:timing>
</p:sld>
</file>

<file path=ppt/slides/slide1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7162800" cy="1143000"/>
          </a:xfrm>
        </p:spPr>
        <p:txBody>
          <a:bodyPr>
            <a:normAutofit/>
          </a:bodyPr>
          <a:lstStyle/>
          <a:p>
            <a:pPr algn="l"/>
            <a:r>
              <a:rPr lang="en-US" sz="4000" b="1"/>
              <a:t>Therapeutic use of cannabis</a:t>
            </a:r>
          </a:p>
        </p:txBody>
      </p:sp>
      <p:sp>
        <p:nvSpPr>
          <p:cNvPr id="29699" name="Rectangle 3"/>
          <p:cNvSpPr>
            <a:spLocks noGrp="1" noChangeArrowheads="1"/>
          </p:cNvSpPr>
          <p:nvPr>
            <p:ph idx="1"/>
          </p:nvPr>
        </p:nvSpPr>
        <p:spPr/>
        <p:txBody>
          <a:bodyPr/>
          <a:lstStyle/>
          <a:p>
            <a:pPr lvl="1"/>
            <a:r>
              <a:rPr lang="en-US" dirty="0"/>
              <a:t>Medical uses found in Chinese medical texts dating to 2500 BC.</a:t>
            </a:r>
          </a:p>
          <a:p>
            <a:pPr lvl="1"/>
            <a:r>
              <a:rPr lang="en-US" dirty="0"/>
              <a:t>In 1941 prescribed legally as an analgesic, anticonvulsant, and muscle relaxant.</a:t>
            </a:r>
          </a:p>
          <a:p>
            <a:pPr lvl="1"/>
            <a:r>
              <a:rPr lang="en-US" dirty="0"/>
              <a:t>Rx in certain cases of </a:t>
            </a:r>
            <a:r>
              <a:rPr lang="en-US" dirty="0" err="1"/>
              <a:t>neuraesthenia</a:t>
            </a:r>
            <a:r>
              <a:rPr lang="en-US" dirty="0"/>
              <a:t>. Recently to treat nausea 2ry to chemotherapy. </a:t>
            </a:r>
          </a:p>
          <a:p>
            <a:pPr lvl="1"/>
            <a:r>
              <a:rPr lang="en-US" dirty="0"/>
              <a:t>Appetite stimulant for AIDS patients &amp; treatment of glaucoma.	</a:t>
            </a:r>
          </a:p>
        </p:txBody>
      </p:sp>
    </p:spTree>
    <p:extLst>
      <p:ext uri="{BB962C8B-B14F-4D97-AF65-F5344CB8AC3E}">
        <p14:creationId xmlns:p14="http://schemas.microsoft.com/office/powerpoint/2010/main" val="436023403"/>
      </p:ext>
    </p:extLst>
  </p:cSld>
  <p:clrMapOvr>
    <a:masterClrMapping/>
  </p:clrMapOvr>
  <p:transition xmlns:p14="http://schemas.microsoft.com/office/powerpoint/2010/main">
    <p:comb dir="vert"/>
    <p:sndAc>
      <p:stSnd>
        <p:snd r:embed="rId2" name="arrow.wav"/>
      </p:stSnd>
    </p:sndAc>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9698"/>
                                        </p:tgtEl>
                                        <p:attrNameLst>
                                          <p:attrName>style.visibility</p:attrName>
                                        </p:attrNameLst>
                                      </p:cBhvr>
                                      <p:to>
                                        <p:strVal val="visible"/>
                                      </p:to>
                                    </p:set>
                                    <p:anim calcmode="lin" valueType="num">
                                      <p:cBhvr>
                                        <p:cTn id="7" dur="500" fill="hold"/>
                                        <p:tgtEl>
                                          <p:spTgt spid="2969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9698"/>
                                        </p:tgtEl>
                                        <p:attrNameLst>
                                          <p:attrName>ppt_y</p:attrName>
                                        </p:attrNameLst>
                                      </p:cBhvr>
                                      <p:tavLst>
                                        <p:tav tm="0">
                                          <p:val>
                                            <p:strVal val="#ppt_y"/>
                                          </p:val>
                                        </p:tav>
                                        <p:tav tm="100000">
                                          <p:val>
                                            <p:strVal val="#ppt_y"/>
                                          </p:val>
                                        </p:tav>
                                      </p:tavLst>
                                    </p:anim>
                                    <p:anim calcmode="lin" valueType="num">
                                      <p:cBhvr>
                                        <p:cTn id="9" dur="500" fill="hold"/>
                                        <p:tgtEl>
                                          <p:spTgt spid="2969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969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969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9699">
                                            <p:txEl>
                                              <p:pRg st="0" end="0"/>
                                            </p:txEl>
                                          </p:spTgt>
                                        </p:tgtEl>
                                        <p:attrNameLst>
                                          <p:attrName>style.visibility</p:attrName>
                                        </p:attrNameLst>
                                      </p:cBhvr>
                                      <p:to>
                                        <p:strVal val="visible"/>
                                      </p:to>
                                    </p:set>
                                    <p:animEffect transition="in" filter="fade">
                                      <p:cBhvr>
                                        <p:cTn id="16" dur="1000"/>
                                        <p:tgtEl>
                                          <p:spTgt spid="29699">
                                            <p:txEl>
                                              <p:pRg st="0" end="0"/>
                                            </p:txEl>
                                          </p:spTgt>
                                        </p:tgtEl>
                                      </p:cBhvr>
                                    </p:animEffect>
                                    <p:anim calcmode="lin" valueType="num">
                                      <p:cBhvr>
                                        <p:cTn id="17" dur="10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296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9699">
                                            <p:txEl>
                                              <p:pRg st="1" end="1"/>
                                            </p:txEl>
                                          </p:spTgt>
                                        </p:tgtEl>
                                        <p:attrNameLst>
                                          <p:attrName>style.visibility</p:attrName>
                                        </p:attrNameLst>
                                      </p:cBhvr>
                                      <p:to>
                                        <p:strVal val="visible"/>
                                      </p:to>
                                    </p:set>
                                    <p:animEffect transition="in" filter="fade">
                                      <p:cBhvr>
                                        <p:cTn id="23" dur="1000"/>
                                        <p:tgtEl>
                                          <p:spTgt spid="29699">
                                            <p:txEl>
                                              <p:pRg st="1" end="1"/>
                                            </p:txEl>
                                          </p:spTgt>
                                        </p:tgtEl>
                                      </p:cBhvr>
                                    </p:animEffect>
                                    <p:anim calcmode="lin" valueType="num">
                                      <p:cBhvr>
                                        <p:cTn id="24" dur="10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296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9699">
                                            <p:txEl>
                                              <p:pRg st="2" end="2"/>
                                            </p:txEl>
                                          </p:spTgt>
                                        </p:tgtEl>
                                        <p:attrNameLst>
                                          <p:attrName>style.visibility</p:attrName>
                                        </p:attrNameLst>
                                      </p:cBhvr>
                                      <p:to>
                                        <p:strVal val="visible"/>
                                      </p:to>
                                    </p:set>
                                    <p:animEffect transition="in" filter="fade">
                                      <p:cBhvr>
                                        <p:cTn id="30" dur="1000"/>
                                        <p:tgtEl>
                                          <p:spTgt spid="29699">
                                            <p:txEl>
                                              <p:pRg st="2" end="2"/>
                                            </p:txEl>
                                          </p:spTgt>
                                        </p:tgtEl>
                                      </p:cBhvr>
                                    </p:animEffect>
                                    <p:anim calcmode="lin" valueType="num">
                                      <p:cBhvr>
                                        <p:cTn id="31" dur="10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296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9699">
                                            <p:txEl>
                                              <p:pRg st="3" end="3"/>
                                            </p:txEl>
                                          </p:spTgt>
                                        </p:tgtEl>
                                        <p:attrNameLst>
                                          <p:attrName>style.visibility</p:attrName>
                                        </p:attrNameLst>
                                      </p:cBhvr>
                                      <p:to>
                                        <p:strVal val="visible"/>
                                      </p:to>
                                    </p:set>
                                    <p:animEffect transition="in" filter="fade">
                                      <p:cBhvr>
                                        <p:cTn id="37" dur="1000"/>
                                        <p:tgtEl>
                                          <p:spTgt spid="29699">
                                            <p:txEl>
                                              <p:pRg st="3" end="3"/>
                                            </p:txEl>
                                          </p:spTgt>
                                        </p:tgtEl>
                                      </p:cBhvr>
                                    </p:animEffect>
                                    <p:anim calcmode="lin" valueType="num">
                                      <p:cBhvr>
                                        <p:cTn id="38" dur="10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2969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704850"/>
            <a:ext cx="8229600" cy="492125"/>
          </a:xfrm>
        </p:spPr>
        <p:txBody>
          <a:bodyPr>
            <a:normAutofit fontScale="90000"/>
          </a:bodyPr>
          <a:lstStyle/>
          <a:p>
            <a:pPr eaLnBrk="1" hangingPunct="1"/>
            <a:r>
              <a:rPr lang="en-CA">
                <a:latin typeface="Arial" charset="0"/>
                <a:cs typeface="Arial" charset="0"/>
              </a:rPr>
              <a:t>Assessement</a:t>
            </a:r>
          </a:p>
        </p:txBody>
      </p:sp>
      <p:sp>
        <p:nvSpPr>
          <p:cNvPr id="3" name="Content Placeholder 2"/>
          <p:cNvSpPr>
            <a:spLocks noGrp="1"/>
          </p:cNvSpPr>
          <p:nvPr>
            <p:ph idx="1"/>
          </p:nvPr>
        </p:nvSpPr>
        <p:spPr>
          <a:xfrm>
            <a:off x="457200" y="1268413"/>
            <a:ext cx="8229600" cy="5400675"/>
          </a:xfrm>
        </p:spPr>
        <p:txBody>
          <a:bodyPr>
            <a:normAutofit fontScale="92500" lnSpcReduction="10000"/>
          </a:bodyPr>
          <a:lstStyle/>
          <a:p>
            <a:pPr eaLnBrk="1" hangingPunct="1">
              <a:lnSpc>
                <a:spcPct val="90000"/>
              </a:lnSpc>
            </a:pPr>
            <a:r>
              <a:rPr lang="en-CA">
                <a:latin typeface="Arial" charset="0"/>
                <a:cs typeface="Arial" charset="0"/>
              </a:rPr>
              <a:t>Collateral history.</a:t>
            </a:r>
          </a:p>
          <a:p>
            <a:pPr eaLnBrk="1" hangingPunct="1">
              <a:lnSpc>
                <a:spcPct val="90000"/>
              </a:lnSpc>
            </a:pPr>
            <a:r>
              <a:rPr lang="en-US">
                <a:latin typeface="Arial" charset="0"/>
                <a:cs typeface="Arial" charset="0"/>
              </a:rPr>
              <a:t>Urine screening tests.</a:t>
            </a:r>
          </a:p>
          <a:p>
            <a:pPr eaLnBrk="1" hangingPunct="1">
              <a:lnSpc>
                <a:spcPct val="90000"/>
              </a:lnSpc>
            </a:pPr>
            <a:r>
              <a:rPr lang="en-US">
                <a:latin typeface="Arial" charset="0"/>
                <a:cs typeface="Arial" charset="0"/>
              </a:rPr>
              <a:t>blood screening tests (alcohol, barbiturates).</a:t>
            </a:r>
          </a:p>
          <a:p>
            <a:pPr eaLnBrk="1" hangingPunct="1">
              <a:lnSpc>
                <a:spcPct val="90000"/>
              </a:lnSpc>
            </a:pPr>
            <a:r>
              <a:rPr lang="en-US">
                <a:latin typeface="Arial" charset="0"/>
                <a:cs typeface="Arial" charset="0"/>
              </a:rPr>
              <a:t>Pattern of Abuse:</a:t>
            </a:r>
          </a:p>
          <a:p>
            <a:pPr eaLnBrk="1" hangingPunct="1">
              <a:lnSpc>
                <a:spcPct val="90000"/>
              </a:lnSpc>
              <a:spcBef>
                <a:spcPct val="0"/>
              </a:spcBef>
              <a:buFont typeface="Wingdings" charset="0"/>
              <a:buChar char="q"/>
            </a:pPr>
            <a:r>
              <a:rPr lang="en-US" sz="2400" b="1">
                <a:latin typeface="Arial" charset="0"/>
                <a:cs typeface="Arial" charset="0"/>
              </a:rPr>
              <a:t>What? </a:t>
            </a:r>
            <a:r>
              <a:rPr lang="en-US" sz="2400">
                <a:latin typeface="Arial" charset="0"/>
                <a:cs typeface="Arial" charset="0"/>
              </a:rPr>
              <a:t>(type, dose, route, effect: nature and duration).</a:t>
            </a:r>
            <a:endParaRPr lang="en-CA" sz="2400">
              <a:latin typeface="Arial" charset="0"/>
              <a:cs typeface="Arial" charset="0"/>
            </a:endParaRPr>
          </a:p>
          <a:p>
            <a:pPr eaLnBrk="1" hangingPunct="1">
              <a:lnSpc>
                <a:spcPct val="90000"/>
              </a:lnSpc>
              <a:spcBef>
                <a:spcPct val="0"/>
              </a:spcBef>
              <a:buFont typeface="Wingdings" charset="0"/>
              <a:buChar char="q"/>
            </a:pPr>
            <a:r>
              <a:rPr lang="en-US" sz="2400" b="1">
                <a:latin typeface="Arial" charset="0"/>
                <a:cs typeface="Arial" charset="0"/>
              </a:rPr>
              <a:t>How? </a:t>
            </a:r>
            <a:r>
              <a:rPr lang="en-US" sz="2400">
                <a:latin typeface="Arial" charset="0"/>
                <a:cs typeface="Arial" charset="0"/>
              </a:rPr>
              <a:t> (frequency, duration, how long, source, and situation)</a:t>
            </a:r>
            <a:endParaRPr lang="en-CA" sz="2400">
              <a:latin typeface="Arial" charset="0"/>
              <a:cs typeface="Arial" charset="0"/>
            </a:endParaRPr>
          </a:p>
          <a:p>
            <a:pPr eaLnBrk="1" hangingPunct="1">
              <a:lnSpc>
                <a:spcPct val="90000"/>
              </a:lnSpc>
              <a:spcBef>
                <a:spcPct val="0"/>
              </a:spcBef>
              <a:buFont typeface="Wingdings" charset="0"/>
              <a:buChar char="q"/>
            </a:pPr>
            <a:r>
              <a:rPr lang="en-US" sz="2400" b="1">
                <a:latin typeface="Arial" charset="0"/>
                <a:cs typeface="Arial" charset="0"/>
              </a:rPr>
              <a:t>Why?</a:t>
            </a:r>
            <a:r>
              <a:rPr lang="en-US" sz="2400">
                <a:latin typeface="Arial" charset="0"/>
                <a:cs typeface="Arial" charset="0"/>
              </a:rPr>
              <a:t> (? psychosocial problems).</a:t>
            </a:r>
          </a:p>
          <a:p>
            <a:pPr eaLnBrk="1" hangingPunct="1">
              <a:lnSpc>
                <a:spcPct val="90000"/>
              </a:lnSpc>
              <a:buFont typeface="Wingdings" charset="0"/>
              <a:buChar char="q"/>
            </a:pPr>
            <a:r>
              <a:rPr lang="en-US" sz="2400" b="1">
                <a:latin typeface="Arial" charset="0"/>
                <a:cs typeface="Arial" charset="0"/>
              </a:rPr>
              <a:t>Dependence?</a:t>
            </a:r>
          </a:p>
          <a:p>
            <a:pPr eaLnBrk="1" hangingPunct="1">
              <a:lnSpc>
                <a:spcPct val="90000"/>
              </a:lnSpc>
              <a:buFont typeface="Wingdings" charset="0"/>
              <a:buChar char="q"/>
            </a:pPr>
            <a:endParaRPr lang="en-US" sz="1800">
              <a:latin typeface="Arial" charset="0"/>
              <a:cs typeface="Arial" charset="0"/>
            </a:endParaRPr>
          </a:p>
          <a:p>
            <a:pPr eaLnBrk="1" hangingPunct="1">
              <a:lnSpc>
                <a:spcPct val="90000"/>
              </a:lnSpc>
            </a:pPr>
            <a:r>
              <a:rPr lang="en-US">
                <a:latin typeface="Arial" charset="0"/>
                <a:cs typeface="Arial" charset="0"/>
              </a:rPr>
              <a:t>Complications :</a:t>
            </a:r>
          </a:p>
          <a:p>
            <a:pPr eaLnBrk="1" hangingPunct="1">
              <a:lnSpc>
                <a:spcPct val="90000"/>
              </a:lnSpc>
              <a:buFont typeface="Wingdings" charset="0"/>
              <a:buChar char="q"/>
            </a:pPr>
            <a:r>
              <a:rPr lang="en-US">
                <a:latin typeface="Arial" charset="0"/>
                <a:cs typeface="Arial" charset="0"/>
              </a:rPr>
              <a:t>Psychosocial…..</a:t>
            </a:r>
          </a:p>
          <a:p>
            <a:pPr eaLnBrk="1" hangingPunct="1">
              <a:lnSpc>
                <a:spcPct val="90000"/>
              </a:lnSpc>
              <a:buFont typeface="Wingdings" charset="0"/>
              <a:buChar char="q"/>
            </a:pPr>
            <a:r>
              <a:rPr lang="en-US">
                <a:latin typeface="Arial" charset="0"/>
                <a:cs typeface="Arial" charset="0"/>
              </a:rPr>
              <a:t>Physical…..</a:t>
            </a:r>
          </a:p>
          <a:p>
            <a:pPr eaLnBrk="1" hangingPunct="1">
              <a:lnSpc>
                <a:spcPct val="90000"/>
              </a:lnSpc>
            </a:pPr>
            <a:endParaRPr lang="en-CA">
              <a:latin typeface="Arial" charset="0"/>
              <a:cs typeface="Arial" charset="0"/>
            </a:endParaRPr>
          </a:p>
        </p:txBody>
      </p:sp>
    </p:spTree>
    <p:extLst>
      <p:ext uri="{BB962C8B-B14F-4D97-AF65-F5344CB8AC3E}">
        <p14:creationId xmlns:p14="http://schemas.microsoft.com/office/powerpoint/2010/main" val="118253709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1" name="Picture 5" descr="addict"/>
          <p:cNvPicPr>
            <a:picLocks noChangeAspect="1" noChangeArrowheads="1"/>
          </p:cNvPicPr>
          <p:nvPr/>
        </p:nvPicPr>
        <p:blipFill>
          <a:blip r:embed="rId2" cstate="print"/>
          <a:srcRect/>
          <a:stretch>
            <a:fillRect/>
          </a:stretch>
        </p:blipFill>
        <p:spPr bwMode="auto">
          <a:xfrm>
            <a:off x="914400" y="1752600"/>
            <a:ext cx="3259138" cy="3873500"/>
          </a:xfrm>
          <a:prstGeom prst="rect">
            <a:avLst/>
          </a:prstGeom>
          <a:noFill/>
        </p:spPr>
      </p:pic>
    </p:spTree>
    <p:extLst>
      <p:ext uri="{BB962C8B-B14F-4D97-AF65-F5344CB8AC3E}">
        <p14:creationId xmlns:p14="http://schemas.microsoft.com/office/powerpoint/2010/main" val="145449616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90600" y="1524000"/>
            <a:ext cx="6858000" cy="1600200"/>
          </a:xfrm>
        </p:spPr>
        <p:txBody>
          <a:bodyPr>
            <a:normAutofit/>
          </a:bodyPr>
          <a:lstStyle/>
          <a:p>
            <a:r>
              <a:rPr lang="en-US" dirty="0"/>
              <a:t>Alcohol and Related Mental </a:t>
            </a:r>
            <a:r>
              <a:rPr lang="en-US" dirty="0" smtClean="0"/>
              <a:t>Disorders</a:t>
            </a:r>
            <a:endParaRPr lang="en-US" dirty="0"/>
          </a:p>
        </p:txBody>
      </p:sp>
    </p:spTree>
    <p:extLst>
      <p:ext uri="{BB962C8B-B14F-4D97-AF65-F5344CB8AC3E}">
        <p14:creationId xmlns:p14="http://schemas.microsoft.com/office/powerpoint/2010/main" val="23786601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704850"/>
            <a:ext cx="8229600" cy="1500188"/>
          </a:xfrm>
        </p:spPr>
        <p:txBody>
          <a:bodyPr>
            <a:normAutofit fontScale="90000"/>
          </a:bodyPr>
          <a:lstStyle/>
          <a:p>
            <a:r>
              <a:rPr lang="en-CA" sz="4400" b="1">
                <a:latin typeface="Calibri" charset="0"/>
              </a:rPr>
              <a:t>Alcohol Kills More Than AIDS, TB or Violence-WHO report (Feb 2011)</a:t>
            </a:r>
            <a:br>
              <a:rPr lang="en-CA" sz="4400" b="1">
                <a:latin typeface="Calibri" charset="0"/>
              </a:rPr>
            </a:br>
            <a:endParaRPr lang="en-CA" sz="4400">
              <a:latin typeface="Calibri" charset="0"/>
            </a:endParaRPr>
          </a:p>
        </p:txBody>
      </p:sp>
      <p:sp>
        <p:nvSpPr>
          <p:cNvPr id="24579" name="Content Placeholder 2"/>
          <p:cNvSpPr>
            <a:spLocks noGrp="1"/>
          </p:cNvSpPr>
          <p:nvPr>
            <p:ph idx="1"/>
          </p:nvPr>
        </p:nvSpPr>
        <p:spPr/>
        <p:txBody>
          <a:bodyPr>
            <a:normAutofit lnSpcReduction="10000"/>
          </a:bodyPr>
          <a:lstStyle/>
          <a:p>
            <a:r>
              <a:rPr lang="en-CA" sz="2800" dirty="0">
                <a:latin typeface="Arial" charset="0"/>
                <a:cs typeface="Arial" charset="0"/>
              </a:rPr>
              <a:t>Alcohol causes nearly </a:t>
            </a:r>
            <a:r>
              <a:rPr lang="en-CA" sz="2800" dirty="0">
                <a:solidFill>
                  <a:srgbClr val="FF0000"/>
                </a:solidFill>
                <a:latin typeface="Arial" charset="0"/>
                <a:cs typeface="Arial" charset="0"/>
              </a:rPr>
              <a:t>4% of deaths worldwide</a:t>
            </a:r>
            <a:r>
              <a:rPr lang="en-CA" sz="2800" dirty="0">
                <a:latin typeface="Arial" charset="0"/>
                <a:cs typeface="Arial" charset="0"/>
              </a:rPr>
              <a:t>, more than AIDS, tuberculosis or violence.</a:t>
            </a:r>
          </a:p>
          <a:p>
            <a:r>
              <a:rPr lang="en-CA" sz="2800" dirty="0">
                <a:latin typeface="Arial" charset="0"/>
                <a:cs typeface="Arial" charset="0"/>
              </a:rPr>
              <a:t>Alcohol is </a:t>
            </a:r>
            <a:r>
              <a:rPr lang="en-CA" sz="2800" dirty="0">
                <a:solidFill>
                  <a:srgbClr val="FF0000"/>
                </a:solidFill>
                <a:latin typeface="Arial" charset="0"/>
                <a:cs typeface="Arial" charset="0"/>
              </a:rPr>
              <a:t>the world's leading risk factor for death </a:t>
            </a:r>
            <a:r>
              <a:rPr lang="en-CA" sz="2800" dirty="0">
                <a:latin typeface="Arial" charset="0"/>
                <a:cs typeface="Arial" charset="0"/>
              </a:rPr>
              <a:t>among </a:t>
            </a:r>
            <a:r>
              <a:rPr lang="en-CA" sz="2800" dirty="0">
                <a:solidFill>
                  <a:srgbClr val="FF0000"/>
                </a:solidFill>
                <a:latin typeface="Arial" charset="0"/>
                <a:cs typeface="Arial" charset="0"/>
              </a:rPr>
              <a:t>males aged 15-</a:t>
            </a:r>
            <a:r>
              <a:rPr lang="en-CA" sz="2800" dirty="0" smtClean="0">
                <a:solidFill>
                  <a:srgbClr val="FF0000"/>
                </a:solidFill>
                <a:latin typeface="Arial" charset="0"/>
                <a:cs typeface="Arial" charset="0"/>
              </a:rPr>
              <a:t>59</a:t>
            </a:r>
            <a:endParaRPr lang="en-CA" sz="2800" dirty="0">
              <a:latin typeface="Arial" charset="0"/>
              <a:cs typeface="Arial" charset="0"/>
            </a:endParaRPr>
          </a:p>
          <a:p>
            <a:r>
              <a:rPr lang="en-CA" sz="2800" dirty="0">
                <a:latin typeface="Arial" charset="0"/>
                <a:cs typeface="Arial" charset="0"/>
              </a:rPr>
              <a:t>Alcohol is a </a:t>
            </a:r>
            <a:r>
              <a:rPr lang="en-CA" sz="2800" dirty="0">
                <a:solidFill>
                  <a:srgbClr val="FF0000"/>
                </a:solidFill>
                <a:latin typeface="Arial" charset="0"/>
                <a:cs typeface="Arial" charset="0"/>
              </a:rPr>
              <a:t>causal factor </a:t>
            </a:r>
            <a:r>
              <a:rPr lang="en-CA" sz="2800" dirty="0">
                <a:latin typeface="Arial" charset="0"/>
                <a:cs typeface="Arial" charset="0"/>
              </a:rPr>
              <a:t>in </a:t>
            </a:r>
            <a:r>
              <a:rPr lang="en-CA" sz="2800" dirty="0">
                <a:solidFill>
                  <a:srgbClr val="FF0000"/>
                </a:solidFill>
                <a:latin typeface="Arial" charset="0"/>
                <a:cs typeface="Arial" charset="0"/>
              </a:rPr>
              <a:t>60 types of diseases and injuries</a:t>
            </a:r>
            <a:r>
              <a:rPr lang="en-CA" sz="2800" dirty="0">
                <a:latin typeface="Arial" charset="0"/>
                <a:cs typeface="Arial" charset="0"/>
              </a:rPr>
              <a:t>.</a:t>
            </a:r>
          </a:p>
          <a:p>
            <a:r>
              <a:rPr lang="en-CA" sz="2800" dirty="0">
                <a:latin typeface="Arial" charset="0"/>
                <a:cs typeface="Arial" charset="0"/>
              </a:rPr>
              <a:t>Now we have strong evidence of a causal relationship between drinking and breast cancer. </a:t>
            </a:r>
          </a:p>
          <a:p>
            <a:endParaRPr lang="en-CA" sz="2800" dirty="0">
              <a:latin typeface="Arial" charset="0"/>
              <a:cs typeface="Arial" charset="0"/>
            </a:endParaRPr>
          </a:p>
          <a:p>
            <a:endParaRPr lang="en-CA" sz="2800" dirty="0">
              <a:latin typeface="Arial" charset="0"/>
              <a:cs typeface="Arial" charset="0"/>
            </a:endParaRPr>
          </a:p>
          <a:p>
            <a:endParaRPr lang="en-CA" sz="2800" dirty="0">
              <a:latin typeface="Arial" charset="0"/>
              <a:cs typeface="Arial" charset="0"/>
            </a:endParaRPr>
          </a:p>
        </p:txBody>
      </p:sp>
    </p:spTree>
    <p:extLst>
      <p:ext uri="{BB962C8B-B14F-4D97-AF65-F5344CB8AC3E}">
        <p14:creationId xmlns:p14="http://schemas.microsoft.com/office/powerpoint/2010/main" val="201594054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a:xfrm>
            <a:off x="381000" y="0"/>
            <a:ext cx="8153400" cy="1143000"/>
          </a:xfrm>
        </p:spPr>
        <p:txBody>
          <a:bodyPr/>
          <a:lstStyle/>
          <a:p>
            <a:r>
              <a:rPr lang="en-US">
                <a:latin typeface="Arial" charset="0"/>
                <a:cs typeface="Arial" charset="0"/>
              </a:rPr>
              <a:t>Epidemiology</a:t>
            </a:r>
          </a:p>
        </p:txBody>
      </p:sp>
      <p:sp>
        <p:nvSpPr>
          <p:cNvPr id="25605" name="Rectangle 4"/>
          <p:cNvSpPr>
            <a:spLocks noGrp="1" noChangeArrowheads="1"/>
          </p:cNvSpPr>
          <p:nvPr>
            <p:ph type="body" sz="half" idx="2"/>
          </p:nvPr>
        </p:nvSpPr>
        <p:spPr>
          <a:xfrm>
            <a:off x="457200" y="1676400"/>
            <a:ext cx="7848600" cy="4876800"/>
          </a:xfrm>
          <a:noFill/>
        </p:spPr>
        <p:txBody>
          <a:bodyPr>
            <a:normAutofit lnSpcReduction="10000"/>
          </a:bodyPr>
          <a:lstStyle/>
          <a:p>
            <a:r>
              <a:rPr lang="en-US" sz="2800">
                <a:latin typeface="Arial" charset="0"/>
                <a:cs typeface="Arial" charset="0"/>
              </a:rPr>
              <a:t>dependence is most common in </a:t>
            </a:r>
          </a:p>
          <a:p>
            <a:pPr>
              <a:buFont typeface="Wingdings 2" charset="0"/>
              <a:buNone/>
            </a:pPr>
            <a:r>
              <a:rPr lang="en-US" sz="2800">
                <a:latin typeface="Arial" charset="0"/>
                <a:cs typeface="Arial" charset="0"/>
              </a:rPr>
              <a:t>those aged 40 – 55 years.</a:t>
            </a:r>
          </a:p>
          <a:p>
            <a:pPr>
              <a:buFont typeface="Arial" charset="0"/>
              <a:buChar char="•"/>
            </a:pPr>
            <a:r>
              <a:rPr lang="en-US" sz="2800">
                <a:latin typeface="Arial" charset="0"/>
                <a:cs typeface="Arial" charset="0"/>
              </a:rPr>
              <a:t>In USA :</a:t>
            </a:r>
          </a:p>
          <a:p>
            <a:pPr>
              <a:buFont typeface="Arial" charset="0"/>
              <a:buChar char="•"/>
            </a:pPr>
            <a:r>
              <a:rPr lang="en-US" sz="2800">
                <a:latin typeface="Arial" charset="0"/>
                <a:cs typeface="Arial" charset="0"/>
              </a:rPr>
              <a:t>13 % men and 4 % women </a:t>
            </a:r>
          </a:p>
          <a:p>
            <a:pPr>
              <a:buFont typeface="Wingdings 2" charset="0"/>
              <a:buNone/>
            </a:pPr>
            <a:r>
              <a:rPr lang="en-US" sz="2800">
                <a:latin typeface="Arial" charset="0"/>
                <a:cs typeface="Arial" charset="0"/>
              </a:rPr>
              <a:t>age </a:t>
            </a:r>
            <a:r>
              <a:rPr lang="en-US" sz="2800">
                <a:latin typeface="Arial" charset="0"/>
                <a:cs typeface="Arial" charset="0"/>
                <a:sym typeface="Symbol" charset="0"/>
              </a:rPr>
              <a:t></a:t>
            </a:r>
            <a:r>
              <a:rPr lang="en-US" sz="2800">
                <a:latin typeface="Arial" charset="0"/>
                <a:cs typeface="Arial" charset="0"/>
              </a:rPr>
              <a:t>18</a:t>
            </a:r>
          </a:p>
          <a:p>
            <a:r>
              <a:rPr lang="en-US" sz="2800">
                <a:latin typeface="Arial" charset="0"/>
                <a:cs typeface="Arial" charset="0"/>
              </a:rPr>
              <a:t>20-40% hospital admissions</a:t>
            </a:r>
          </a:p>
          <a:p>
            <a:r>
              <a:rPr lang="en-US" sz="2800">
                <a:latin typeface="Arial" charset="0"/>
                <a:cs typeface="Arial" charset="0"/>
              </a:rPr>
              <a:t>Alcoholics who continue drinking have a shortened life-span of </a:t>
            </a:r>
            <a:r>
              <a:rPr lang="en-US" sz="2800" u="sng">
                <a:latin typeface="Arial" charset="0"/>
                <a:cs typeface="Arial" charset="0"/>
              </a:rPr>
              <a:t>15 years</a:t>
            </a:r>
            <a:r>
              <a:rPr lang="en-US" sz="2800">
                <a:latin typeface="Arial" charset="0"/>
                <a:cs typeface="Arial" charset="0"/>
              </a:rPr>
              <a:t>  why?</a:t>
            </a:r>
          </a:p>
        </p:txBody>
      </p:sp>
      <p:sp>
        <p:nvSpPr>
          <p:cNvPr id="7"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75BA505-20EF-034E-BAAA-C38502182CF4}" type="slidenum">
              <a:rPr lang="en-US">
                <a:solidFill>
                  <a:srgbClr val="045C75"/>
                </a:solidFill>
                <a:latin typeface="Constantia" charset="0"/>
              </a:rPr>
              <a:pPr eaLnBrk="1" hangingPunct="1"/>
              <a:t>19</a:t>
            </a:fld>
            <a:endParaRPr lang="en-US">
              <a:solidFill>
                <a:srgbClr val="045C75"/>
              </a:solidFill>
              <a:latin typeface="Constantia" charset="0"/>
            </a:endParaRPr>
          </a:p>
        </p:txBody>
      </p:sp>
      <p:pic>
        <p:nvPicPr>
          <p:cNvPr id="25606" name="Picture 6" descr="C:\Documents\CLINICAL\CAPS\ALCOHOLBOTTL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7100" y="914400"/>
            <a:ext cx="29845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 Box 8"/>
          <p:cNvSpPr txBox="1">
            <a:spLocks noChangeArrowheads="1"/>
          </p:cNvSpPr>
          <p:nvPr/>
        </p:nvSpPr>
        <p:spPr bwMode="auto">
          <a:xfrm>
            <a:off x="4745038" y="6507163"/>
            <a:ext cx="184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sz="1200">
              <a:solidFill>
                <a:srgbClr val="FFFF00"/>
              </a:solidFill>
            </a:endParaRPr>
          </a:p>
        </p:txBody>
      </p:sp>
    </p:spTree>
    <p:extLst>
      <p:ext uri="{BB962C8B-B14F-4D97-AF65-F5344CB8AC3E}">
        <p14:creationId xmlns:p14="http://schemas.microsoft.com/office/powerpoint/2010/main" val="51455784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7588" name="Picture 4" descr="bismillah"/>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17118969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0"/>
            <a:ext cx="7772400" cy="762000"/>
          </a:xfrm>
        </p:spPr>
        <p:txBody>
          <a:bodyPr>
            <a:normAutofit fontScale="90000"/>
          </a:bodyPr>
          <a:lstStyle/>
          <a:p>
            <a:r>
              <a:rPr lang="en-US" sz="3200"/>
              <a:t>Clinical presentation</a:t>
            </a:r>
            <a:r>
              <a:rPr lang="en-US"/>
              <a:t> </a:t>
            </a:r>
          </a:p>
        </p:txBody>
      </p:sp>
      <p:sp>
        <p:nvSpPr>
          <p:cNvPr id="48131" name="Rectangle 3"/>
          <p:cNvSpPr>
            <a:spLocks noGrp="1" noChangeArrowheads="1"/>
          </p:cNvSpPr>
          <p:nvPr>
            <p:ph idx="1"/>
          </p:nvPr>
        </p:nvSpPr>
        <p:spPr>
          <a:xfrm>
            <a:off x="0" y="990600"/>
            <a:ext cx="9144000" cy="6477000"/>
          </a:xfrm>
        </p:spPr>
        <p:txBody>
          <a:bodyPr/>
          <a:lstStyle/>
          <a:p>
            <a:r>
              <a:rPr lang="en-US" b="1">
                <a:solidFill>
                  <a:schemeClr val="tx2"/>
                </a:solidFill>
              </a:rPr>
              <a:t>Alcohol intoxication: </a:t>
            </a:r>
            <a:r>
              <a:rPr lang="en-US"/>
              <a:t>early intoxication includes sense of well-being, emotional lability, irritability and incoordination </a:t>
            </a:r>
            <a:r>
              <a:rPr lang="en-US">
                <a:sym typeface="Wingdings" pitchFamily="2" charset="2"/>
              </a:rPr>
              <a:t></a:t>
            </a:r>
            <a:r>
              <a:rPr lang="en-US"/>
              <a:t> to ataxia and slurred speech</a:t>
            </a:r>
          </a:p>
          <a:p>
            <a:endParaRPr lang="en-US"/>
          </a:p>
          <a:p>
            <a:r>
              <a:rPr lang="en-US"/>
              <a:t>Heavy intoxication (bl &gt; 300 mg/ml) </a:t>
            </a:r>
            <a:r>
              <a:rPr lang="en-US">
                <a:sym typeface="Wingdings" pitchFamily="2" charset="2"/>
              </a:rPr>
              <a:t></a:t>
            </a:r>
            <a:r>
              <a:rPr lang="en-US"/>
              <a:t> alcoholic coma &amp; death</a:t>
            </a:r>
          </a:p>
        </p:txBody>
      </p:sp>
    </p:spTree>
    <p:extLst>
      <p:ext uri="{BB962C8B-B14F-4D97-AF65-F5344CB8AC3E}">
        <p14:creationId xmlns:p14="http://schemas.microsoft.com/office/powerpoint/2010/main" val="3923244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6" name="Picture 4" descr="3rd"/>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23684066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7772400" cy="519113"/>
          </a:xfrm>
        </p:spPr>
        <p:txBody>
          <a:bodyPr>
            <a:normAutofit/>
          </a:bodyPr>
          <a:lstStyle/>
          <a:p>
            <a:r>
              <a:rPr lang="en-US" sz="2800"/>
              <a:t>Alcohol Dependence</a:t>
            </a:r>
          </a:p>
        </p:txBody>
      </p:sp>
      <p:sp>
        <p:nvSpPr>
          <p:cNvPr id="51203" name="Rectangle 3"/>
          <p:cNvSpPr>
            <a:spLocks noGrp="1" noChangeArrowheads="1"/>
          </p:cNvSpPr>
          <p:nvPr>
            <p:ph idx="1"/>
          </p:nvPr>
        </p:nvSpPr>
        <p:spPr>
          <a:xfrm>
            <a:off x="457200" y="990600"/>
            <a:ext cx="8382000" cy="4114800"/>
          </a:xfrm>
        </p:spPr>
        <p:txBody>
          <a:bodyPr/>
          <a:lstStyle/>
          <a:p>
            <a:r>
              <a:rPr lang="en-US"/>
              <a:t>Current rate of alcohol dependence is 5%.</a:t>
            </a:r>
          </a:p>
          <a:p>
            <a:endParaRPr lang="en-US"/>
          </a:p>
          <a:p>
            <a:r>
              <a:rPr lang="en-US"/>
              <a:t>Common symptoms:  need for daily use of larger amounts of alcohol for adequate functioning, and inability to cut down or stop the drinking.</a:t>
            </a:r>
          </a:p>
        </p:txBody>
      </p:sp>
    </p:spTree>
    <p:extLst>
      <p:ext uri="{BB962C8B-B14F-4D97-AF65-F5344CB8AC3E}">
        <p14:creationId xmlns:p14="http://schemas.microsoft.com/office/powerpoint/2010/main" val="11777650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0" name="Picture 4" descr="dependenc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30329068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0"/>
            <a:ext cx="7772400" cy="762000"/>
          </a:xfrm>
        </p:spPr>
        <p:txBody>
          <a:bodyPr>
            <a:normAutofit fontScale="90000"/>
          </a:bodyPr>
          <a:lstStyle/>
          <a:p>
            <a:r>
              <a:rPr lang="en-US" sz="2800"/>
              <a:t>Clinical presentation (cont)</a:t>
            </a:r>
            <a:r>
              <a:rPr lang="en-US"/>
              <a:t> </a:t>
            </a:r>
          </a:p>
        </p:txBody>
      </p:sp>
      <p:sp>
        <p:nvSpPr>
          <p:cNvPr id="53251" name="Rectangle 3"/>
          <p:cNvSpPr>
            <a:spLocks noGrp="1" noChangeArrowheads="1"/>
          </p:cNvSpPr>
          <p:nvPr>
            <p:ph idx="1"/>
          </p:nvPr>
        </p:nvSpPr>
        <p:spPr>
          <a:xfrm>
            <a:off x="0" y="1143000"/>
            <a:ext cx="9144000" cy="6477000"/>
          </a:xfrm>
        </p:spPr>
        <p:txBody>
          <a:bodyPr/>
          <a:lstStyle/>
          <a:p>
            <a:r>
              <a:rPr lang="en-US" b="1" dirty="0">
                <a:solidFill>
                  <a:schemeClr val="tx2"/>
                </a:solidFill>
              </a:rPr>
              <a:t>Alcohol withdrawal</a:t>
            </a:r>
            <a:r>
              <a:rPr lang="en-US" b="1" dirty="0" smtClean="0">
                <a:solidFill>
                  <a:schemeClr val="tx2"/>
                </a:solidFill>
              </a:rPr>
              <a:t>:</a:t>
            </a:r>
            <a:r>
              <a:rPr lang="en-US" dirty="0" smtClean="0"/>
              <a:t> </a:t>
            </a:r>
            <a:r>
              <a:rPr lang="en-US" dirty="0" err="1" smtClean="0"/>
              <a:t>Sx</a:t>
            </a:r>
            <a:r>
              <a:rPr lang="en-US" dirty="0" smtClean="0"/>
              <a:t> may </a:t>
            </a:r>
            <a:r>
              <a:rPr lang="en-US" dirty="0"/>
              <a:t>begin after </a:t>
            </a:r>
            <a:r>
              <a:rPr lang="en-US" dirty="0" smtClean="0"/>
              <a:t>6 </a:t>
            </a:r>
            <a:r>
              <a:rPr lang="en-US" dirty="0"/>
              <a:t>hours of cessation or reduction of alcohol and peak by 48 hours, they follow a drop in blood </a:t>
            </a:r>
            <a:r>
              <a:rPr lang="en-US" dirty="0" smtClean="0"/>
              <a:t>concentration, symptoms </a:t>
            </a:r>
            <a:r>
              <a:rPr lang="en-US" dirty="0"/>
              <a:t>subside over the course of 6-7 </a:t>
            </a:r>
            <a:r>
              <a:rPr lang="en-US" dirty="0" smtClean="0"/>
              <a:t>days</a:t>
            </a:r>
          </a:p>
          <a:p>
            <a:r>
              <a:rPr lang="en-US" dirty="0" smtClean="0"/>
              <a:t> epileptic </a:t>
            </a:r>
            <a:r>
              <a:rPr lang="en-US" dirty="0"/>
              <a:t>tonic </a:t>
            </a:r>
            <a:r>
              <a:rPr lang="en-US" dirty="0" err="1"/>
              <a:t>clonic</a:t>
            </a:r>
            <a:r>
              <a:rPr lang="en-US" dirty="0"/>
              <a:t> seizures may develop within 12-24 hours after cessation of alcohol </a:t>
            </a:r>
            <a:r>
              <a:rPr lang="en-US" dirty="0" smtClean="0"/>
              <a:t>intake</a:t>
            </a:r>
          </a:p>
          <a:p>
            <a:r>
              <a:rPr lang="en-US" dirty="0" smtClean="0"/>
              <a:t> Delirium </a:t>
            </a:r>
            <a:r>
              <a:rPr lang="en-US" dirty="0"/>
              <a:t>tremens may develop after about 48 </a:t>
            </a:r>
            <a:r>
              <a:rPr lang="en-US" dirty="0" smtClean="0"/>
              <a:t>hours</a:t>
            </a:r>
            <a:endParaRPr lang="en-US" b="1" dirty="0">
              <a:solidFill>
                <a:schemeClr val="tx2"/>
              </a:solidFill>
            </a:endParaRPr>
          </a:p>
        </p:txBody>
      </p:sp>
    </p:spTree>
    <p:extLst>
      <p:ext uri="{BB962C8B-B14F-4D97-AF65-F5344CB8AC3E}">
        <p14:creationId xmlns:p14="http://schemas.microsoft.com/office/powerpoint/2010/main" val="1354555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228600"/>
            <a:ext cx="7772400" cy="457200"/>
          </a:xfrm>
        </p:spPr>
        <p:txBody>
          <a:bodyPr>
            <a:normAutofit/>
          </a:bodyPr>
          <a:lstStyle/>
          <a:p>
            <a:r>
              <a:rPr lang="en-US" sz="2400" b="1" i="1" dirty="0"/>
              <a:t>DSM</a:t>
            </a:r>
            <a:r>
              <a:rPr lang="en-US" sz="2400" b="1" i="1" dirty="0" smtClean="0"/>
              <a:t>-5 </a:t>
            </a:r>
            <a:r>
              <a:rPr lang="en-US" sz="2400" dirty="0"/>
              <a:t>criteria for Alcohol withdrawal :</a:t>
            </a:r>
          </a:p>
        </p:txBody>
      </p:sp>
      <p:sp>
        <p:nvSpPr>
          <p:cNvPr id="54275" name="Rectangle 3"/>
          <p:cNvSpPr>
            <a:spLocks noGrp="1" noChangeArrowheads="1"/>
          </p:cNvSpPr>
          <p:nvPr>
            <p:ph idx="1"/>
          </p:nvPr>
        </p:nvSpPr>
        <p:spPr>
          <a:xfrm>
            <a:off x="304800" y="914400"/>
            <a:ext cx="8839200" cy="5715000"/>
          </a:xfrm>
        </p:spPr>
        <p:txBody>
          <a:bodyPr>
            <a:normAutofit fontScale="62500" lnSpcReduction="20000"/>
          </a:bodyPr>
          <a:lstStyle/>
          <a:p>
            <a:pPr>
              <a:lnSpc>
                <a:spcPct val="90000"/>
              </a:lnSpc>
            </a:pPr>
            <a:r>
              <a:rPr lang="en-US" sz="2400" i="1" dirty="0"/>
              <a:t>- Cessation or reduction in heavy alcohol use.</a:t>
            </a:r>
          </a:p>
          <a:p>
            <a:pPr>
              <a:lnSpc>
                <a:spcPct val="90000"/>
              </a:lnSpc>
            </a:pPr>
            <a:endParaRPr lang="en-US" sz="2400" i="1" dirty="0"/>
          </a:p>
          <a:p>
            <a:pPr>
              <a:lnSpc>
                <a:spcPct val="90000"/>
              </a:lnSpc>
            </a:pPr>
            <a:r>
              <a:rPr lang="en-US" sz="2400" i="1" dirty="0"/>
              <a:t> - two or more of the following (several hours – few days):</a:t>
            </a:r>
          </a:p>
          <a:p>
            <a:pPr>
              <a:lnSpc>
                <a:spcPct val="90000"/>
              </a:lnSpc>
              <a:buFont typeface="Wingdings" pitchFamily="2" charset="2"/>
              <a:buNone/>
            </a:pPr>
            <a:r>
              <a:rPr lang="en-US" sz="2400" i="1" dirty="0"/>
              <a:t>		- autonomic hyperactivity</a:t>
            </a:r>
          </a:p>
          <a:p>
            <a:pPr>
              <a:lnSpc>
                <a:spcPct val="90000"/>
              </a:lnSpc>
              <a:buFont typeface="Wingdings" pitchFamily="2" charset="2"/>
              <a:buNone/>
            </a:pPr>
            <a:r>
              <a:rPr lang="en-US" sz="2400" i="1" dirty="0"/>
              <a:t>		- increased hand tremor</a:t>
            </a:r>
          </a:p>
          <a:p>
            <a:pPr>
              <a:lnSpc>
                <a:spcPct val="90000"/>
              </a:lnSpc>
              <a:buFont typeface="Wingdings" pitchFamily="2" charset="2"/>
              <a:buNone/>
            </a:pPr>
            <a:r>
              <a:rPr lang="en-US" sz="2400" i="1" dirty="0"/>
              <a:t>		- insomnia</a:t>
            </a:r>
          </a:p>
          <a:p>
            <a:pPr>
              <a:lnSpc>
                <a:spcPct val="90000"/>
              </a:lnSpc>
              <a:buFont typeface="Wingdings" pitchFamily="2" charset="2"/>
              <a:buNone/>
            </a:pPr>
            <a:r>
              <a:rPr lang="en-US" sz="2400" i="1" dirty="0"/>
              <a:t>		- nausea or vomiting</a:t>
            </a:r>
          </a:p>
          <a:p>
            <a:pPr>
              <a:lnSpc>
                <a:spcPct val="90000"/>
              </a:lnSpc>
              <a:buFont typeface="Wingdings" pitchFamily="2" charset="2"/>
              <a:buNone/>
            </a:pPr>
            <a:r>
              <a:rPr lang="en-US" sz="2400" i="1" dirty="0"/>
              <a:t>		- transient hallucinations or illusions</a:t>
            </a:r>
          </a:p>
          <a:p>
            <a:pPr>
              <a:lnSpc>
                <a:spcPct val="90000"/>
              </a:lnSpc>
              <a:buFont typeface="Wingdings" pitchFamily="2" charset="2"/>
              <a:buNone/>
            </a:pPr>
            <a:r>
              <a:rPr lang="en-US" sz="2400" i="1" dirty="0"/>
              <a:t>		- psychomotor agitation</a:t>
            </a:r>
          </a:p>
          <a:p>
            <a:pPr>
              <a:lnSpc>
                <a:spcPct val="90000"/>
              </a:lnSpc>
              <a:buFont typeface="Wingdings" pitchFamily="2" charset="2"/>
              <a:buNone/>
            </a:pPr>
            <a:r>
              <a:rPr lang="en-US" sz="2400" i="1" dirty="0"/>
              <a:t>		- anxiety </a:t>
            </a:r>
          </a:p>
          <a:p>
            <a:pPr>
              <a:lnSpc>
                <a:spcPct val="90000"/>
              </a:lnSpc>
              <a:buFont typeface="Wingdings" pitchFamily="2" charset="2"/>
              <a:buNone/>
            </a:pPr>
            <a:r>
              <a:rPr lang="en-US" sz="2400" i="1" dirty="0"/>
              <a:t>		- grand mal seizures</a:t>
            </a:r>
          </a:p>
          <a:p>
            <a:pPr>
              <a:lnSpc>
                <a:spcPct val="90000"/>
              </a:lnSpc>
              <a:buFont typeface="Wingdings" pitchFamily="2" charset="2"/>
              <a:buNone/>
            </a:pPr>
            <a:r>
              <a:rPr lang="en-US" sz="2400" i="1" dirty="0"/>
              <a:t>		- impairment in function</a:t>
            </a:r>
          </a:p>
          <a:p>
            <a:pPr>
              <a:lnSpc>
                <a:spcPct val="90000"/>
              </a:lnSpc>
              <a:buFont typeface="Wingdings" pitchFamily="2" charset="2"/>
              <a:buNone/>
            </a:pPr>
            <a:endParaRPr lang="en-US" sz="2400" i="1" dirty="0"/>
          </a:p>
          <a:p>
            <a:pPr>
              <a:lnSpc>
                <a:spcPct val="90000"/>
              </a:lnSpc>
            </a:pPr>
            <a:r>
              <a:rPr lang="en-US" sz="2400" i="1" dirty="0"/>
              <a:t>Not due to a general medical condition or mental disorder</a:t>
            </a:r>
            <a:endParaRPr lang="en-US" sz="2400" dirty="0"/>
          </a:p>
        </p:txBody>
      </p:sp>
    </p:spTree>
    <p:extLst>
      <p:ext uri="{BB962C8B-B14F-4D97-AF65-F5344CB8AC3E}">
        <p14:creationId xmlns:p14="http://schemas.microsoft.com/office/powerpoint/2010/main" val="10670963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4" name="Picture 4" descr="abus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395702493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body" sz="half" idx="2"/>
          </p:nvPr>
        </p:nvSpPr>
        <p:spPr>
          <a:xfrm>
            <a:off x="304800" y="457200"/>
            <a:ext cx="8458200" cy="5867400"/>
          </a:xfrm>
        </p:spPr>
        <p:txBody>
          <a:bodyPr>
            <a:normAutofit lnSpcReduction="10000"/>
          </a:bodyPr>
          <a:lstStyle/>
          <a:p>
            <a:pPr>
              <a:spcAft>
                <a:spcPct val="20000"/>
              </a:spcAft>
            </a:pPr>
            <a:r>
              <a:rPr lang="en-US" sz="2800" b="1" dirty="0">
                <a:solidFill>
                  <a:schemeClr val="tx2"/>
                </a:solidFill>
                <a:latin typeface="Times New Roman" pitchFamily="18" charset="0"/>
              </a:rPr>
              <a:t>Delirium Tremens (DTs):</a:t>
            </a:r>
          </a:p>
          <a:p>
            <a:pPr>
              <a:spcAft>
                <a:spcPct val="20000"/>
              </a:spcAft>
              <a:buFont typeface="Wingdings" pitchFamily="2" charset="2"/>
              <a:buNone/>
            </a:pPr>
            <a:r>
              <a:rPr lang="en-US" sz="2800" b="1" dirty="0">
                <a:solidFill>
                  <a:schemeClr val="tx2"/>
                </a:solidFill>
                <a:latin typeface="Times New Roman" pitchFamily="18" charset="0"/>
              </a:rPr>
              <a:t> </a:t>
            </a:r>
            <a:r>
              <a:rPr lang="en-US" sz="2800" dirty="0">
                <a:latin typeface="Times New Roman" pitchFamily="18" charset="0"/>
              </a:rPr>
              <a:t>Severe form of alcohol withdrawal after 2-3 days:</a:t>
            </a:r>
          </a:p>
          <a:p>
            <a:pPr>
              <a:spcAft>
                <a:spcPct val="20000"/>
              </a:spcAft>
              <a:buFont typeface="Wingdings" pitchFamily="2" charset="2"/>
              <a:buNone/>
            </a:pPr>
            <a:r>
              <a:rPr lang="en-US" sz="2800" dirty="0">
                <a:latin typeface="Times New Roman" pitchFamily="18" charset="0"/>
              </a:rPr>
              <a:t>	- gradual onset of delirium, fluctuating consciousness, disorientation, agitation, hallucinations, illusions and delusions.</a:t>
            </a:r>
          </a:p>
          <a:p>
            <a:pPr>
              <a:spcAft>
                <a:spcPct val="20000"/>
              </a:spcAft>
              <a:buFont typeface="Wingdings" pitchFamily="2" charset="2"/>
              <a:buNone/>
            </a:pPr>
            <a:r>
              <a:rPr lang="en-US" sz="2800" dirty="0">
                <a:latin typeface="Times New Roman" pitchFamily="18" charset="0"/>
              </a:rPr>
              <a:t>	- gross tremors</a:t>
            </a:r>
          </a:p>
          <a:p>
            <a:pPr>
              <a:spcAft>
                <a:spcPct val="20000"/>
              </a:spcAft>
              <a:buFont typeface="Wingdings" pitchFamily="2" charset="2"/>
              <a:buNone/>
            </a:pPr>
            <a:r>
              <a:rPr lang="en-US" sz="2800" dirty="0">
                <a:latin typeface="Times New Roman" pitchFamily="18" charset="0"/>
              </a:rPr>
              <a:t>	- autonomic disturbance</a:t>
            </a:r>
          </a:p>
          <a:p>
            <a:pPr>
              <a:spcAft>
                <a:spcPct val="20000"/>
              </a:spcAft>
              <a:buFont typeface="Wingdings" pitchFamily="2" charset="2"/>
              <a:buNone/>
            </a:pPr>
            <a:r>
              <a:rPr lang="en-US" sz="2800" dirty="0">
                <a:latin typeface="Times New Roman" pitchFamily="18" charset="0"/>
              </a:rPr>
              <a:t>	- dehydration and electrolyte disturbance</a:t>
            </a:r>
          </a:p>
          <a:p>
            <a:pPr>
              <a:spcAft>
                <a:spcPct val="20000"/>
              </a:spcAft>
              <a:buFont typeface="Wingdings" pitchFamily="2" charset="2"/>
              <a:buNone/>
            </a:pPr>
            <a:r>
              <a:rPr lang="en-US" sz="2800" dirty="0">
                <a:latin typeface="Times New Roman" pitchFamily="18" charset="0"/>
              </a:rPr>
              <a:t>	- marked insomnia</a:t>
            </a:r>
          </a:p>
        </p:txBody>
      </p:sp>
    </p:spTree>
    <p:extLst>
      <p:ext uri="{BB962C8B-B14F-4D97-AF65-F5344CB8AC3E}">
        <p14:creationId xmlns:p14="http://schemas.microsoft.com/office/powerpoint/2010/main" val="152753235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sz="half" idx="2"/>
          </p:nvPr>
        </p:nvSpPr>
        <p:spPr>
          <a:xfrm>
            <a:off x="0" y="0"/>
            <a:ext cx="9144000" cy="6858000"/>
          </a:xfrm>
        </p:spPr>
        <p:txBody>
          <a:bodyPr>
            <a:normAutofit lnSpcReduction="10000"/>
          </a:bodyPr>
          <a:lstStyle/>
          <a:p>
            <a:pPr marL="533400" indent="-533400">
              <a:lnSpc>
                <a:spcPct val="80000"/>
              </a:lnSpc>
              <a:spcAft>
                <a:spcPct val="20000"/>
              </a:spcAft>
              <a:buFont typeface="Wingdings" pitchFamily="2" charset="2"/>
              <a:buNone/>
            </a:pPr>
            <a:endParaRPr lang="en-US" sz="2500" b="1" dirty="0">
              <a:solidFill>
                <a:schemeClr val="tx2"/>
              </a:solidFill>
              <a:latin typeface="Times New Roman" pitchFamily="18" charset="0"/>
            </a:endParaRPr>
          </a:p>
          <a:p>
            <a:pPr marL="533400" indent="-533400">
              <a:lnSpc>
                <a:spcPct val="80000"/>
              </a:lnSpc>
              <a:spcAft>
                <a:spcPct val="20000"/>
              </a:spcAft>
            </a:pPr>
            <a:r>
              <a:rPr lang="en-US" sz="2500" dirty="0">
                <a:latin typeface="Times New Roman" pitchFamily="18" charset="0"/>
              </a:rPr>
              <a:t>Peaks on 3</a:t>
            </a:r>
            <a:r>
              <a:rPr lang="en-US" sz="2500" baseline="30000" dirty="0">
                <a:latin typeface="Times New Roman" pitchFamily="18" charset="0"/>
              </a:rPr>
              <a:t>rd</a:t>
            </a:r>
            <a:r>
              <a:rPr lang="en-US" sz="2500" dirty="0">
                <a:latin typeface="Times New Roman" pitchFamily="18" charset="0"/>
              </a:rPr>
              <a:t> or 4th day and lasts  3-5 days, worsens at night and followed by a period of prolonged deep sleep from which the person awakes with no symptoms and has amnesia for the period of the </a:t>
            </a:r>
            <a:r>
              <a:rPr lang="en-US" sz="2500" dirty="0" smtClean="0">
                <a:latin typeface="Times New Roman" pitchFamily="18" charset="0"/>
              </a:rPr>
              <a:t>delirium.</a:t>
            </a:r>
          </a:p>
          <a:p>
            <a:pPr marL="533400" indent="-533400">
              <a:lnSpc>
                <a:spcPct val="80000"/>
              </a:lnSpc>
              <a:spcAft>
                <a:spcPct val="20000"/>
              </a:spcAft>
            </a:pPr>
            <a:r>
              <a:rPr lang="en-US" sz="2500" b="1" dirty="0" smtClean="0">
                <a:solidFill>
                  <a:schemeClr val="tx2"/>
                </a:solidFill>
                <a:latin typeface="Times New Roman" pitchFamily="18" charset="0"/>
              </a:rPr>
              <a:t>Complications </a:t>
            </a:r>
            <a:r>
              <a:rPr lang="en-US" sz="2500" b="1" dirty="0">
                <a:solidFill>
                  <a:schemeClr val="tx2"/>
                </a:solidFill>
                <a:latin typeface="Times New Roman" pitchFamily="18" charset="0"/>
              </a:rPr>
              <a:t>include:</a:t>
            </a:r>
          </a:p>
          <a:p>
            <a:pPr marL="914400" lvl="1" indent="-457200">
              <a:lnSpc>
                <a:spcPct val="80000"/>
              </a:lnSpc>
              <a:spcAft>
                <a:spcPct val="20000"/>
              </a:spcAft>
              <a:buFontTx/>
              <a:buAutoNum type="arabicPeriod"/>
            </a:pPr>
            <a:r>
              <a:rPr lang="en-US" sz="2100" dirty="0">
                <a:latin typeface="Times New Roman" pitchFamily="18" charset="0"/>
              </a:rPr>
              <a:t>Seizures </a:t>
            </a:r>
          </a:p>
          <a:p>
            <a:pPr marL="914400" lvl="1" indent="-457200">
              <a:lnSpc>
                <a:spcPct val="80000"/>
              </a:lnSpc>
              <a:spcAft>
                <a:spcPct val="20000"/>
              </a:spcAft>
              <a:buFontTx/>
              <a:buAutoNum type="arabicPeriod"/>
            </a:pPr>
            <a:r>
              <a:rPr lang="en-US" sz="2100" dirty="0">
                <a:latin typeface="Times New Roman" pitchFamily="18" charset="0"/>
              </a:rPr>
              <a:t>Chest infection &amp; aspiration</a:t>
            </a:r>
          </a:p>
          <a:p>
            <a:pPr marL="914400" lvl="1" indent="-457200">
              <a:lnSpc>
                <a:spcPct val="80000"/>
              </a:lnSpc>
              <a:spcAft>
                <a:spcPct val="20000"/>
              </a:spcAft>
              <a:buFontTx/>
              <a:buAutoNum type="arabicPeriod"/>
            </a:pPr>
            <a:r>
              <a:rPr lang="en-US" sz="2100" dirty="0">
                <a:latin typeface="Times New Roman" pitchFamily="18" charset="0"/>
              </a:rPr>
              <a:t>Violent behavior </a:t>
            </a:r>
          </a:p>
          <a:p>
            <a:pPr marL="914400" lvl="1" indent="-457200">
              <a:lnSpc>
                <a:spcPct val="80000"/>
              </a:lnSpc>
              <a:spcAft>
                <a:spcPct val="20000"/>
              </a:spcAft>
              <a:buFontTx/>
              <a:buAutoNum type="arabicPeriod"/>
            </a:pPr>
            <a:r>
              <a:rPr lang="en-US" sz="2100" dirty="0">
                <a:latin typeface="Times New Roman" pitchFamily="18" charset="0"/>
              </a:rPr>
              <a:t>Coma </a:t>
            </a:r>
          </a:p>
          <a:p>
            <a:pPr marL="914400" lvl="1" indent="-457200">
              <a:lnSpc>
                <a:spcPct val="80000"/>
              </a:lnSpc>
              <a:spcAft>
                <a:spcPct val="20000"/>
              </a:spcAft>
              <a:buFontTx/>
              <a:buAutoNum type="arabicPeriod"/>
            </a:pPr>
            <a:r>
              <a:rPr lang="en-US" sz="2100" dirty="0">
                <a:latin typeface="Times New Roman" pitchFamily="18" charset="0"/>
              </a:rPr>
              <a:t>Death (mortality rate: 5-15%)</a:t>
            </a:r>
          </a:p>
          <a:p>
            <a:pPr marL="914400" lvl="1" indent="-457200">
              <a:lnSpc>
                <a:spcPct val="80000"/>
              </a:lnSpc>
              <a:spcAft>
                <a:spcPct val="20000"/>
              </a:spcAft>
              <a:buFontTx/>
              <a:buNone/>
            </a:pPr>
            <a:r>
              <a:rPr lang="en-US" sz="2100" b="1" dirty="0">
                <a:solidFill>
                  <a:schemeClr val="tx2"/>
                </a:solidFill>
                <a:latin typeface="Times New Roman" pitchFamily="18" charset="0"/>
              </a:rPr>
              <a:t>Causes:</a:t>
            </a:r>
          </a:p>
          <a:p>
            <a:pPr marL="914400" lvl="1" indent="-457200">
              <a:lnSpc>
                <a:spcPct val="80000"/>
              </a:lnSpc>
              <a:spcAft>
                <a:spcPct val="20000"/>
              </a:spcAft>
              <a:buFontTx/>
              <a:buAutoNum type="arabicPeriod"/>
            </a:pPr>
            <a:r>
              <a:rPr lang="en-US" sz="2100" dirty="0">
                <a:latin typeface="Times New Roman" pitchFamily="18" charset="0"/>
              </a:rPr>
              <a:t>Volume depletion</a:t>
            </a:r>
          </a:p>
          <a:p>
            <a:pPr marL="914400" lvl="1" indent="-457200">
              <a:lnSpc>
                <a:spcPct val="80000"/>
              </a:lnSpc>
              <a:spcAft>
                <a:spcPct val="20000"/>
              </a:spcAft>
              <a:buFontTx/>
              <a:buAutoNum type="arabicPeriod"/>
            </a:pPr>
            <a:r>
              <a:rPr lang="en-US" sz="2100" dirty="0">
                <a:latin typeface="Times New Roman" pitchFamily="18" charset="0"/>
              </a:rPr>
              <a:t>Cardiac arrhythmias </a:t>
            </a:r>
          </a:p>
          <a:p>
            <a:pPr marL="914400" lvl="1" indent="-457200">
              <a:lnSpc>
                <a:spcPct val="80000"/>
              </a:lnSpc>
              <a:spcAft>
                <a:spcPct val="20000"/>
              </a:spcAft>
              <a:buFontTx/>
              <a:buAutoNum type="arabicPeriod"/>
            </a:pPr>
            <a:r>
              <a:rPr lang="en-US" sz="2100" dirty="0">
                <a:latin typeface="Times New Roman" pitchFamily="18" charset="0"/>
              </a:rPr>
              <a:t>Electrolyte imbalance   </a:t>
            </a:r>
          </a:p>
          <a:p>
            <a:pPr marL="914400" lvl="1" indent="-457200">
              <a:lnSpc>
                <a:spcPct val="80000"/>
              </a:lnSpc>
              <a:spcAft>
                <a:spcPct val="20000"/>
              </a:spcAft>
              <a:buFontTx/>
              <a:buAutoNum type="arabicPeriod"/>
            </a:pPr>
            <a:r>
              <a:rPr lang="en-US" sz="2100" dirty="0">
                <a:latin typeface="Times New Roman" pitchFamily="18" charset="0"/>
              </a:rPr>
              <a:t>Infections</a:t>
            </a:r>
          </a:p>
          <a:p>
            <a:pPr marL="533400" indent="-533400">
              <a:lnSpc>
                <a:spcPct val="80000"/>
              </a:lnSpc>
              <a:spcAft>
                <a:spcPct val="20000"/>
              </a:spcAft>
              <a:buFontTx/>
              <a:buNone/>
            </a:pPr>
            <a:r>
              <a:rPr lang="en-US" sz="2500" dirty="0">
                <a:latin typeface="Times New Roman" pitchFamily="18" charset="0"/>
              </a:rPr>
              <a:t>DT is a serious MEDICAL emergency </a:t>
            </a:r>
            <a:r>
              <a:rPr lang="en-US" sz="2500" dirty="0">
                <a:latin typeface="Times New Roman" pitchFamily="18" charset="0"/>
                <a:sym typeface="Wingdings" pitchFamily="2" charset="2"/>
              </a:rPr>
              <a:t></a:t>
            </a:r>
            <a:r>
              <a:rPr lang="en-US" sz="2500" dirty="0">
                <a:latin typeface="Times New Roman" pitchFamily="18" charset="0"/>
              </a:rPr>
              <a:t> detection and treatment</a:t>
            </a:r>
            <a:endParaRPr lang="en-US" sz="1200" dirty="0">
              <a:latin typeface="Times New Roman" pitchFamily="18" charset="0"/>
            </a:endParaRPr>
          </a:p>
        </p:txBody>
      </p:sp>
    </p:spTree>
    <p:extLst>
      <p:ext uri="{BB962C8B-B14F-4D97-AF65-F5344CB8AC3E}">
        <p14:creationId xmlns:p14="http://schemas.microsoft.com/office/powerpoint/2010/main" val="206696652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0"/>
            <a:ext cx="9144000" cy="519113"/>
          </a:xfrm>
        </p:spPr>
        <p:txBody>
          <a:bodyPr>
            <a:normAutofit/>
          </a:bodyPr>
          <a:lstStyle/>
          <a:p>
            <a:r>
              <a:rPr lang="en-US" sz="2800"/>
              <a:t>Alcohol-Induced Persisting Amnestic disorder </a:t>
            </a:r>
          </a:p>
        </p:txBody>
      </p:sp>
      <p:sp>
        <p:nvSpPr>
          <p:cNvPr id="60419" name="Rectangle 3"/>
          <p:cNvSpPr>
            <a:spLocks noGrp="1" noChangeArrowheads="1"/>
          </p:cNvSpPr>
          <p:nvPr>
            <p:ph idx="1"/>
          </p:nvPr>
        </p:nvSpPr>
        <p:spPr>
          <a:xfrm>
            <a:off x="0" y="708874"/>
            <a:ext cx="9144000" cy="6149125"/>
          </a:xfrm>
        </p:spPr>
        <p:txBody>
          <a:bodyPr>
            <a:normAutofit lnSpcReduction="10000"/>
          </a:bodyPr>
          <a:lstStyle/>
          <a:p>
            <a:pPr>
              <a:lnSpc>
                <a:spcPct val="80000"/>
              </a:lnSpc>
            </a:pPr>
            <a:r>
              <a:rPr lang="en-US" sz="2400" dirty="0"/>
              <a:t>Wernicke-</a:t>
            </a:r>
            <a:r>
              <a:rPr lang="en-US" sz="2400" dirty="0" err="1"/>
              <a:t>Korsakoff</a:t>
            </a:r>
            <a:r>
              <a:rPr lang="en-US" sz="2400" dirty="0"/>
              <a:t> syndrome</a:t>
            </a:r>
          </a:p>
          <a:p>
            <a:pPr>
              <a:lnSpc>
                <a:spcPct val="80000"/>
              </a:lnSpc>
            </a:pPr>
            <a:r>
              <a:rPr lang="en-US" sz="2400" dirty="0"/>
              <a:t>Prolonged heavy use of </a:t>
            </a:r>
            <a:r>
              <a:rPr lang="en-US" sz="2400" dirty="0" smtClean="0"/>
              <a:t>alcohol</a:t>
            </a:r>
            <a:endParaRPr lang="en-US" sz="2400" dirty="0"/>
          </a:p>
          <a:p>
            <a:pPr>
              <a:lnSpc>
                <a:spcPct val="80000"/>
              </a:lnSpc>
            </a:pPr>
            <a:r>
              <a:rPr lang="en-US" sz="2400" dirty="0"/>
              <a:t>Wernicke’s encephalopathy is an acute reversible syndrome characterized by ataxia, vestibular dysfunction, confusion and ocular motility abnormalities, it may resolve spontaneously in a few days or progress to:</a:t>
            </a:r>
          </a:p>
          <a:p>
            <a:pPr>
              <a:lnSpc>
                <a:spcPct val="80000"/>
              </a:lnSpc>
              <a:buFont typeface="Wingdings" pitchFamily="2" charset="2"/>
              <a:buNone/>
            </a:pPr>
            <a:endParaRPr lang="en-US" sz="2400" dirty="0"/>
          </a:p>
          <a:p>
            <a:pPr>
              <a:lnSpc>
                <a:spcPct val="80000"/>
              </a:lnSpc>
            </a:pPr>
            <a:r>
              <a:rPr lang="en-US" sz="2400" dirty="0" err="1"/>
              <a:t>Korsakoff’s</a:t>
            </a:r>
            <a:r>
              <a:rPr lang="en-US" sz="2400" dirty="0"/>
              <a:t> syndrome: a chronic amnestic syndrome that can follow Wernicke’s encephalopathy, characterized by impaired mental syndrome (esp. recent memory)</a:t>
            </a:r>
            <a:r>
              <a:rPr lang="en-US" sz="2400" i="1" dirty="0"/>
              <a:t> </a:t>
            </a:r>
            <a:r>
              <a:rPr lang="en-US" sz="2400" dirty="0"/>
              <a:t>and anterograde amnesia in an alert and responsive pt.</a:t>
            </a:r>
          </a:p>
          <a:p>
            <a:pPr>
              <a:lnSpc>
                <a:spcPct val="80000"/>
              </a:lnSpc>
            </a:pPr>
            <a:endParaRPr lang="en-US" sz="2400" dirty="0"/>
          </a:p>
          <a:p>
            <a:pPr>
              <a:lnSpc>
                <a:spcPct val="80000"/>
              </a:lnSpc>
            </a:pPr>
            <a:r>
              <a:rPr lang="en-US" sz="2400" dirty="0"/>
              <a:t>Only 20% of </a:t>
            </a:r>
            <a:r>
              <a:rPr lang="en-US" sz="2400" dirty="0" err="1"/>
              <a:t>Korsakoff’s</a:t>
            </a:r>
            <a:r>
              <a:rPr lang="en-US" sz="2400" dirty="0"/>
              <a:t> syndrome fully recover </a:t>
            </a:r>
          </a:p>
          <a:p>
            <a:pPr>
              <a:lnSpc>
                <a:spcPct val="80000"/>
              </a:lnSpc>
            </a:pPr>
            <a:r>
              <a:rPr lang="en-US" sz="2400" dirty="0"/>
              <a:t>Treated by  thiamine 100mg two – three times daily for 1 to 2 weeks (if the case develops to </a:t>
            </a:r>
            <a:r>
              <a:rPr lang="en-US" sz="2400" dirty="0" err="1"/>
              <a:t>Korsakoff’s</a:t>
            </a:r>
            <a:r>
              <a:rPr lang="en-US" sz="2400" dirty="0"/>
              <a:t> syndrome treatment should be continued for 3 to 12 months)</a:t>
            </a:r>
          </a:p>
          <a:p>
            <a:pPr>
              <a:lnSpc>
                <a:spcPct val="80000"/>
              </a:lnSpc>
            </a:pPr>
            <a:endParaRPr lang="en-US" sz="2400" dirty="0"/>
          </a:p>
        </p:txBody>
      </p:sp>
    </p:spTree>
    <p:extLst>
      <p:ext uri="{BB962C8B-B14F-4D97-AF65-F5344CB8AC3E}">
        <p14:creationId xmlns:p14="http://schemas.microsoft.com/office/powerpoint/2010/main" val="37877747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dirty="0">
                <a:solidFill>
                  <a:schemeClr val="folHlink"/>
                </a:solidFill>
              </a:rPr>
              <a:t>Introduction</a:t>
            </a:r>
          </a:p>
        </p:txBody>
      </p:sp>
      <p:sp>
        <p:nvSpPr>
          <p:cNvPr id="11267" name="Rectangle 3"/>
          <p:cNvSpPr>
            <a:spLocks noGrp="1" noChangeArrowheads="1"/>
          </p:cNvSpPr>
          <p:nvPr>
            <p:ph idx="1"/>
          </p:nvPr>
        </p:nvSpPr>
        <p:spPr/>
        <p:txBody>
          <a:bodyPr/>
          <a:lstStyle/>
          <a:p>
            <a:r>
              <a:rPr lang="en-US"/>
              <a:t>Many implications for brain research &amp; clinical psychiatry.</a:t>
            </a:r>
          </a:p>
          <a:p>
            <a:r>
              <a:rPr lang="en-US"/>
              <a:t>Affect mental state and behavior.</a:t>
            </a:r>
          </a:p>
          <a:p>
            <a:r>
              <a:rPr lang="en-US"/>
              <a:t>Sx similar to the psychiatric disorders.</a:t>
            </a:r>
          </a:p>
        </p:txBody>
      </p:sp>
    </p:spTree>
    <p:extLst>
      <p:ext uri="{BB962C8B-B14F-4D97-AF65-F5344CB8AC3E}">
        <p14:creationId xmlns:p14="http://schemas.microsoft.com/office/powerpoint/2010/main" val="403909020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1267">
                                            <p:txEl>
                                              <p:pRg st="0" end="0"/>
                                            </p:txEl>
                                          </p:spTgt>
                                        </p:tgtEl>
                                        <p:attrNameLst>
                                          <p:attrName>style.opacity</p:attrName>
                                        </p:attrNameLst>
                                      </p:cBhvr>
                                      <p:to>
                                        <p:strVal val="0.25"/>
                                      </p:to>
                                    </p:set>
                                    <p:animEffect filter="image" prLst="opacity: 0.25">
                                      <p:cBhvr rctx="IE">
                                        <p:cTn id="7" dur="indefinite"/>
                                        <p:tgtEl>
                                          <p:spTgt spid="11267">
                                            <p:txEl>
                                              <p:pRg st="0" end="0"/>
                                            </p:txEl>
                                          </p:spTgt>
                                        </p:tgtEl>
                                      </p:cBhvr>
                                    </p:animEffect>
                                  </p:childTnLst>
                                </p:cTn>
                              </p:par>
                              <p:par>
                                <p:cTn id="8" presetID="9" presetClass="emph" presetSubtype="0" grpId="0" nodeType="withEffect">
                                  <p:stCondLst>
                                    <p:cond delay="0"/>
                                  </p:stCondLst>
                                  <p:childTnLst>
                                    <p:set>
                                      <p:cBhvr rctx="PPT">
                                        <p:cTn id="9" dur="indefinite"/>
                                        <p:tgtEl>
                                          <p:spTgt spid="11267">
                                            <p:txEl>
                                              <p:pRg st="1" end="1"/>
                                            </p:txEl>
                                          </p:spTgt>
                                        </p:tgtEl>
                                        <p:attrNameLst>
                                          <p:attrName>style.opacity</p:attrName>
                                        </p:attrNameLst>
                                      </p:cBhvr>
                                      <p:to>
                                        <p:strVal val="0.25"/>
                                      </p:to>
                                    </p:set>
                                    <p:animEffect filter="image" prLst="opacity: 0.25">
                                      <p:cBhvr rctx="IE">
                                        <p:cTn id="10" dur="indefinite"/>
                                        <p:tgtEl>
                                          <p:spTgt spid="11267">
                                            <p:txEl>
                                              <p:pRg st="1" end="1"/>
                                            </p:txEl>
                                          </p:spTgt>
                                        </p:tgtEl>
                                      </p:cBhvr>
                                    </p:animEffect>
                                  </p:childTnLst>
                                </p:cTn>
                              </p:par>
                              <p:par>
                                <p:cTn id="11" presetID="9" presetClass="emph" presetSubtype="0" grpId="0" nodeType="withEffect">
                                  <p:stCondLst>
                                    <p:cond delay="0"/>
                                  </p:stCondLst>
                                  <p:childTnLst>
                                    <p:set>
                                      <p:cBhvr rctx="PPT">
                                        <p:cTn id="12" dur="indefinite"/>
                                        <p:tgtEl>
                                          <p:spTgt spid="11267">
                                            <p:txEl>
                                              <p:pRg st="2" end="2"/>
                                            </p:txEl>
                                          </p:spTgt>
                                        </p:tgtEl>
                                        <p:attrNameLst>
                                          <p:attrName>style.opacity</p:attrName>
                                        </p:attrNameLst>
                                      </p:cBhvr>
                                      <p:to>
                                        <p:strVal val="0.25"/>
                                      </p:to>
                                    </p:set>
                                    <p:animEffect filter="image" prLst="opacity: 0.25">
                                      <p:cBhvr rctx="IE">
                                        <p:cTn id="13" dur="indefinite"/>
                                        <p:tgtEl>
                                          <p:spTgt spid="1126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mph" presetSubtype="0" grpId="1" nodeType="clickEffect">
                                  <p:stCondLst>
                                    <p:cond delay="0"/>
                                  </p:stCondLst>
                                  <p:endCondLst>
                                    <p:cond evt="onNext" delay="0">
                                      <p:tgtEl>
                                        <p:sldTgt/>
                                      </p:tgtEl>
                                    </p:cond>
                                  </p:endCondLst>
                                  <p:childTnLst>
                                    <p:set>
                                      <p:cBhvr rctx="PPT">
                                        <p:cTn id="17" dur="indefinite"/>
                                        <p:tgtEl>
                                          <p:spTgt spid="11267">
                                            <p:txEl>
                                              <p:pRg st="0" end="0"/>
                                            </p:txEl>
                                          </p:spTgt>
                                        </p:tgtEl>
                                        <p:attrNameLst>
                                          <p:attrName>style.opacity</p:attrName>
                                        </p:attrNameLst>
                                      </p:cBhvr>
                                      <p:to>
                                        <p:strVal val="1.0"/>
                                      </p:to>
                                    </p:set>
                                    <p:animEffect filter="image" prLst="opacity: 1.0">
                                      <p:cBhvr rctx="IE">
                                        <p:cTn id="18" dur="indefinite"/>
                                        <p:tgtEl>
                                          <p:spTgt spid="1126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mph" presetSubtype="0" grpId="1" nodeType="clickEffect">
                                  <p:stCondLst>
                                    <p:cond delay="0"/>
                                  </p:stCondLst>
                                  <p:endCondLst>
                                    <p:cond evt="onNext" delay="0">
                                      <p:tgtEl>
                                        <p:sldTgt/>
                                      </p:tgtEl>
                                    </p:cond>
                                  </p:endCondLst>
                                  <p:childTnLst>
                                    <p:set>
                                      <p:cBhvr rctx="PPT">
                                        <p:cTn id="22" dur="indefinite"/>
                                        <p:tgtEl>
                                          <p:spTgt spid="11267">
                                            <p:txEl>
                                              <p:pRg st="1" end="1"/>
                                            </p:txEl>
                                          </p:spTgt>
                                        </p:tgtEl>
                                        <p:attrNameLst>
                                          <p:attrName>style.opacity</p:attrName>
                                        </p:attrNameLst>
                                      </p:cBhvr>
                                      <p:to>
                                        <p:strVal val="1.0"/>
                                      </p:to>
                                    </p:set>
                                    <p:animEffect filter="image" prLst="opacity: 1.0">
                                      <p:cBhvr rctx="IE">
                                        <p:cTn id="23" dur="indefinite"/>
                                        <p:tgtEl>
                                          <p:spTgt spid="1126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mph" presetSubtype="0" grpId="1" nodeType="clickEffect">
                                  <p:stCondLst>
                                    <p:cond delay="0"/>
                                  </p:stCondLst>
                                  <p:endCondLst>
                                    <p:cond evt="onNext" delay="0">
                                      <p:tgtEl>
                                        <p:sldTgt/>
                                      </p:tgtEl>
                                    </p:cond>
                                  </p:endCondLst>
                                  <p:childTnLst>
                                    <p:set>
                                      <p:cBhvr rctx="PPT">
                                        <p:cTn id="27" dur="indefinite"/>
                                        <p:tgtEl>
                                          <p:spTgt spid="11267">
                                            <p:txEl>
                                              <p:pRg st="2" end="2"/>
                                            </p:txEl>
                                          </p:spTgt>
                                        </p:tgtEl>
                                        <p:attrNameLst>
                                          <p:attrName>style.opacity</p:attrName>
                                        </p:attrNameLst>
                                      </p:cBhvr>
                                      <p:to>
                                        <p:strVal val="1.0"/>
                                      </p:to>
                                    </p:set>
                                    <p:animEffect filter="image" prLst="opacity: 1.0">
                                      <p:cBhvr rctx="IE">
                                        <p:cTn id="28" dur="indefinite"/>
                                        <p:tgtEl>
                                          <p:spTgt spid="11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allAtOnce"/>
      <p:bldP spid="11267" grpI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52400" y="228600"/>
            <a:ext cx="7772400" cy="457200"/>
          </a:xfrm>
        </p:spPr>
        <p:txBody>
          <a:bodyPr>
            <a:normAutofit/>
          </a:bodyPr>
          <a:lstStyle/>
          <a:p>
            <a:r>
              <a:rPr lang="en-US" sz="2400"/>
              <a:t>Complications of chronic alcohol abuse</a:t>
            </a:r>
          </a:p>
        </p:txBody>
      </p:sp>
      <p:graphicFrame>
        <p:nvGraphicFramePr>
          <p:cNvPr id="62489" name="Group 25"/>
          <p:cNvGraphicFramePr>
            <a:graphicFrameLocks noGrp="1"/>
          </p:cNvGraphicFramePr>
          <p:nvPr>
            <p:ph idx="1"/>
          </p:nvPr>
        </p:nvGraphicFramePr>
        <p:xfrm>
          <a:off x="228600" y="990600"/>
          <a:ext cx="8686800" cy="5621972"/>
        </p:xfrm>
        <a:graphic>
          <a:graphicData uri="http://schemas.openxmlformats.org/drawingml/2006/table">
            <a:tbl>
              <a:tblPr/>
              <a:tblGrid>
                <a:gridCol w="3006725"/>
                <a:gridCol w="2840038"/>
                <a:gridCol w="2840037"/>
              </a:tblGrid>
              <a:tr h="381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Medical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Psychiatric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8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Social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038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rPr>
                        <a:t>Neurological</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Cerebral degeneration</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Seizures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Peripheral neuropathy</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Optic nerve atrophy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2"/>
                          </a:solidFill>
                          <a:effectLst>
                            <a:outerShdw blurRad="38100" dist="38100" dir="2700000" algn="tl">
                              <a:srgbClr val="000000"/>
                            </a:outerShdw>
                          </a:effectLst>
                          <a:latin typeface="Tahoma" pitchFamily="34" charset="0"/>
                          <a:cs typeface="Arial" charset="0"/>
                        </a:rPr>
                        <a:t>Alimentary</a:t>
                      </a: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 Tumors (esophagus, liver)</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Gastritis, peptic ulcer</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Pancreatitis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Hepatitis, liver cirrhosis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Cardiomyopathy </a:t>
                      </a:r>
                      <a:endParaRPr kumimoji="0" lang="x-none"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Anemia </a:t>
                      </a:r>
                      <a:endParaRPr kumimoji="0" lang="x-none"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Gynaecomastia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Amnestic disorder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Delirium </a:t>
                      </a:r>
                      <a:endParaRPr kumimoji="0" lang="x-none"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Dementia</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Psychosis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Depression</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Reduced sexual desire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Insomnia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Personality deterioration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Increased risk of suicide </a:t>
                      </a:r>
                      <a:endParaRPr kumimoji="0" lang="x-none"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Morbid jealousy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Social isolation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Job loss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Marital conflicts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Family problems</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Legal troubles </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Social stigma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1497100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40" name="Picture 4" descr="burden"/>
          <p:cNvPicPr>
            <a:picLocks noChangeAspect="1" noChangeArrowheads="1"/>
          </p:cNvPicPr>
          <p:nvPr/>
        </p:nvPicPr>
        <p:blipFill>
          <a:blip r:embed="rId2" cstate="print"/>
          <a:srcRect/>
          <a:stretch>
            <a:fillRect/>
          </a:stretch>
        </p:blipFill>
        <p:spPr bwMode="auto">
          <a:xfrm>
            <a:off x="0" y="522288"/>
            <a:ext cx="9144000" cy="5813425"/>
          </a:xfrm>
          <a:prstGeom prst="rect">
            <a:avLst/>
          </a:prstGeom>
          <a:noFill/>
        </p:spPr>
      </p:pic>
    </p:spTree>
    <p:extLst>
      <p:ext uri="{BB962C8B-B14F-4D97-AF65-F5344CB8AC3E}">
        <p14:creationId xmlns:p14="http://schemas.microsoft.com/office/powerpoint/2010/main" val="5936290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9092" name="Picture 4" descr="alcohol"/>
          <p:cNvPicPr>
            <a:picLocks noChangeAspect="1" noChangeArrowheads="1"/>
          </p:cNvPicPr>
          <p:nvPr/>
        </p:nvPicPr>
        <p:blipFill>
          <a:blip r:embed="rId2" cstate="print"/>
          <a:srcRect/>
          <a:stretch>
            <a:fillRect/>
          </a:stretch>
        </p:blipFill>
        <p:spPr bwMode="auto">
          <a:xfrm>
            <a:off x="0" y="609600"/>
            <a:ext cx="9144000" cy="5667375"/>
          </a:xfrm>
          <a:prstGeom prst="rect">
            <a:avLst/>
          </a:prstGeom>
          <a:noFill/>
        </p:spPr>
      </p:pic>
    </p:spTree>
    <p:extLst>
      <p:ext uri="{BB962C8B-B14F-4D97-AF65-F5344CB8AC3E}">
        <p14:creationId xmlns:p14="http://schemas.microsoft.com/office/powerpoint/2010/main" val="16367751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t>How much is too much?</a:t>
            </a:r>
          </a:p>
        </p:txBody>
      </p:sp>
      <p:pic>
        <p:nvPicPr>
          <p:cNvPr id="92166" name="Picture 6" descr="top_awareness"/>
          <p:cNvPicPr>
            <a:picLocks noChangeAspect="1" noChangeArrowheads="1"/>
          </p:cNvPicPr>
          <p:nvPr/>
        </p:nvPicPr>
        <p:blipFill>
          <a:blip r:embed="rId2" cstate="print"/>
          <a:srcRect/>
          <a:stretch>
            <a:fillRect/>
          </a:stretch>
        </p:blipFill>
        <p:spPr bwMode="auto">
          <a:xfrm>
            <a:off x="2438400" y="1676400"/>
            <a:ext cx="4572000" cy="4313238"/>
          </a:xfrm>
          <a:prstGeom prst="rect">
            <a:avLst/>
          </a:prstGeom>
          <a:noFill/>
        </p:spPr>
      </p:pic>
    </p:spTree>
    <p:extLst>
      <p:ext uri="{BB962C8B-B14F-4D97-AF65-F5344CB8AC3E}">
        <p14:creationId xmlns:p14="http://schemas.microsoft.com/office/powerpoint/2010/main" val="295323831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2166"/>
                                        </p:tgtEl>
                                        <p:attrNameLst>
                                          <p:attrName>style.visibility</p:attrName>
                                        </p:attrNameLst>
                                      </p:cBhvr>
                                      <p:to>
                                        <p:strVal val="visible"/>
                                      </p:to>
                                    </p:set>
                                    <p:animEffect transition="in" filter="box(in)">
                                      <p:cBhvr>
                                        <p:cTn id="7" dur="500"/>
                                        <p:tgtEl>
                                          <p:spTgt spid="92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pPr algn="ctr"/>
            <a:r>
              <a:rPr lang="en-GB" sz="3600">
                <a:latin typeface="Arial" charset="0"/>
                <a:cs typeface="Arial" charset="0"/>
              </a:rPr>
              <a:t/>
            </a:r>
            <a:br>
              <a:rPr lang="en-GB" sz="3600">
                <a:latin typeface="Arial" charset="0"/>
                <a:cs typeface="Arial" charset="0"/>
              </a:rPr>
            </a:br>
            <a:r>
              <a:rPr lang="en-GB" sz="3600">
                <a:latin typeface="Arial" charset="0"/>
                <a:cs typeface="Arial" charset="0"/>
              </a:rPr>
              <a:t/>
            </a:r>
            <a:br>
              <a:rPr lang="en-GB" sz="3600">
                <a:latin typeface="Arial" charset="0"/>
                <a:cs typeface="Arial" charset="0"/>
              </a:rPr>
            </a:br>
            <a:r>
              <a:rPr lang="en-GB" sz="3600">
                <a:latin typeface="Arial" charset="0"/>
                <a:cs typeface="Arial" charset="0"/>
              </a:rPr>
              <a:t/>
            </a:r>
            <a:br>
              <a:rPr lang="en-GB" sz="3600">
                <a:latin typeface="Arial" charset="0"/>
                <a:cs typeface="Arial" charset="0"/>
              </a:rPr>
            </a:br>
            <a:r>
              <a:rPr lang="en-GB" sz="3600">
                <a:latin typeface="Arial" charset="0"/>
                <a:cs typeface="Arial" charset="0"/>
              </a:rPr>
              <a:t>Alcohol intoxication </a:t>
            </a:r>
            <a:br>
              <a:rPr lang="en-GB" sz="3600">
                <a:latin typeface="Arial" charset="0"/>
                <a:cs typeface="Arial" charset="0"/>
              </a:rPr>
            </a:br>
            <a:r>
              <a:rPr lang="en-GB" sz="2800">
                <a:latin typeface="Arial" charset="0"/>
                <a:cs typeface="Arial" charset="0"/>
              </a:rPr>
              <a:t>Ethanol plasma concentrations Vs. CNS effects</a:t>
            </a:r>
            <a:endParaRPr lang="en-GB" sz="3600">
              <a:latin typeface="Arial" charset="0"/>
              <a:cs typeface="Arial" charset="0"/>
            </a:endParaRPr>
          </a:p>
        </p:txBody>
      </p:sp>
      <p:graphicFrame>
        <p:nvGraphicFramePr>
          <p:cNvPr id="148560" name="Group 80"/>
          <p:cNvGraphicFramePr>
            <a:graphicFrameLocks noGrp="1"/>
          </p:cNvGraphicFramePr>
          <p:nvPr/>
        </p:nvGraphicFramePr>
        <p:xfrm>
          <a:off x="665163" y="1989138"/>
          <a:ext cx="7812087" cy="3640456"/>
        </p:xfrm>
        <a:graphic>
          <a:graphicData uri="http://schemas.openxmlformats.org/drawingml/2006/table">
            <a:tbl>
              <a:tblPr/>
              <a:tblGrid>
                <a:gridCol w="4103687"/>
                <a:gridCol w="3708400"/>
              </a:tblGrid>
              <a:tr h="703263">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a:ln>
                            <a:noFill/>
                          </a:ln>
                          <a:solidFill>
                            <a:schemeClr val="tx1"/>
                          </a:solidFill>
                          <a:effectLst>
                            <a:outerShdw blurRad="38100" dist="38100" dir="2700000" algn="tl">
                              <a:srgbClr val="DDDDDD"/>
                            </a:outerShdw>
                          </a:effectLst>
                          <a:latin typeface="Arial" charset="0"/>
                          <a:ea typeface="ＭＳ Ｐゴシック" charset="0"/>
                          <a:cs typeface="Arial" charset="0"/>
                        </a:rPr>
                        <a:t>Ethanol plasma concentration </a:t>
                      </a:r>
                    </a:p>
                    <a:p>
                      <a:pPr marL="0" marR="0" lvl="0" indent="0" algn="ctr"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a:ln>
                            <a:noFill/>
                          </a:ln>
                          <a:solidFill>
                            <a:schemeClr val="tx1"/>
                          </a:solidFill>
                          <a:effectLst>
                            <a:outerShdw blurRad="38100" dist="38100" dir="2700000" algn="tl">
                              <a:srgbClr val="DDDDDD"/>
                            </a:outerShdw>
                          </a:effectLst>
                          <a:latin typeface="Arial" charset="0"/>
                          <a:ea typeface="ＭＳ Ｐゴシック" charset="0"/>
                          <a:cs typeface="Arial" charset="0"/>
                        </a:rPr>
                        <a:t>(per mill)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a:ln>
                            <a:noFill/>
                          </a:ln>
                          <a:solidFill>
                            <a:schemeClr val="tx1"/>
                          </a:solidFill>
                          <a:effectLst>
                            <a:outerShdw blurRad="38100" dist="38100" dir="2700000" algn="tl">
                              <a:srgbClr val="DDDDDD"/>
                            </a:outerShdw>
                          </a:effectLst>
                          <a:latin typeface="Arial" charset="0"/>
                          <a:ea typeface="ＭＳ Ｐゴシック" charset="0"/>
                          <a:cs typeface="Arial" charset="0"/>
                        </a:rPr>
                        <a:t>Effect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70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a:ln>
                            <a:noFill/>
                          </a:ln>
                          <a:solidFill>
                            <a:schemeClr val="tx1"/>
                          </a:solidFill>
                          <a:effectLst>
                            <a:outerShdw blurRad="38100" dist="38100" dir="2700000" algn="tl">
                              <a:srgbClr val="DDDDDD"/>
                            </a:outerShdw>
                          </a:effectLst>
                          <a:latin typeface="Arial" charset="0"/>
                          <a:ea typeface="ＭＳ Ｐゴシック" charset="0"/>
                          <a:cs typeface="Arial" charset="0"/>
                        </a:rPr>
                        <a:t>0.2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a:ln>
                            <a:noFill/>
                          </a:ln>
                          <a:solidFill>
                            <a:schemeClr val="tx1"/>
                          </a:solidFill>
                          <a:effectLst>
                            <a:outerShdw blurRad="38100" dist="38100" dir="2700000" algn="tl">
                              <a:srgbClr val="DDDDDD"/>
                            </a:outerShdw>
                          </a:effectLst>
                          <a:latin typeface="Arial" charset="0"/>
                          <a:ea typeface="ＭＳ Ｐゴシック" charset="0"/>
                          <a:cs typeface="Arial" charset="0"/>
                        </a:rPr>
                        <a:t>Feeling of relaxation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a:ln>
                            <a:noFill/>
                          </a:ln>
                          <a:solidFill>
                            <a:schemeClr val="tx1"/>
                          </a:solidFill>
                          <a:effectLst>
                            <a:outerShdw blurRad="38100" dist="38100" dir="2700000" algn="tl">
                              <a:srgbClr val="DDDDDD"/>
                            </a:outerShdw>
                          </a:effectLst>
                          <a:latin typeface="Arial" charset="0"/>
                          <a:ea typeface="ＭＳ Ｐゴシック" charset="0"/>
                          <a:cs typeface="Arial" charset="0"/>
                        </a:rPr>
                        <a:t>0.3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a:ln>
                            <a:noFill/>
                          </a:ln>
                          <a:solidFill>
                            <a:schemeClr val="tx1"/>
                          </a:solidFill>
                          <a:effectLst>
                            <a:outerShdw blurRad="38100" dist="38100" dir="2700000" algn="tl">
                              <a:srgbClr val="DDDDDD"/>
                            </a:outerShdw>
                          </a:effectLst>
                          <a:latin typeface="Arial" charset="0"/>
                          <a:ea typeface="ＭＳ Ｐゴシック" charset="0"/>
                          <a:cs typeface="Arial" charset="0"/>
                        </a:rPr>
                        <a:t>Slight euphoria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a:ln>
                            <a:noFill/>
                          </a:ln>
                          <a:solidFill>
                            <a:schemeClr val="tx1"/>
                          </a:solidFill>
                          <a:effectLst>
                            <a:outerShdw blurRad="38100" dist="38100" dir="2700000" algn="tl">
                              <a:srgbClr val="DDDDDD"/>
                            </a:outerShdw>
                          </a:effectLst>
                          <a:latin typeface="Arial" charset="0"/>
                          <a:ea typeface="ＭＳ Ｐゴシック" charset="0"/>
                          <a:cs typeface="Arial" charset="0"/>
                        </a:rPr>
                        <a:t>0.5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a:ln>
                            <a:noFill/>
                          </a:ln>
                          <a:solidFill>
                            <a:schemeClr val="tx1"/>
                          </a:solidFill>
                          <a:effectLst>
                            <a:outerShdw blurRad="38100" dist="38100" dir="2700000" algn="tl">
                              <a:srgbClr val="DDDDDD"/>
                            </a:outerShdw>
                          </a:effectLst>
                          <a:latin typeface="Arial" charset="0"/>
                          <a:ea typeface="ＭＳ Ｐゴシック" charset="0"/>
                          <a:cs typeface="Arial" charset="0"/>
                        </a:rPr>
                        <a:t>Slight motor incoordination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0525">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a:ln>
                            <a:noFill/>
                          </a:ln>
                          <a:solidFill>
                            <a:schemeClr val="tx1"/>
                          </a:solidFill>
                          <a:effectLst>
                            <a:outerShdw blurRad="38100" dist="38100" dir="2700000" algn="tl">
                              <a:srgbClr val="DDDDDD"/>
                            </a:outerShdw>
                          </a:effectLst>
                          <a:latin typeface="Arial" charset="0"/>
                          <a:ea typeface="ＭＳ Ｐゴシック" charset="0"/>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a:ln>
                            <a:noFill/>
                          </a:ln>
                          <a:solidFill>
                            <a:schemeClr val="tx1"/>
                          </a:solidFill>
                          <a:effectLst>
                            <a:outerShdw blurRad="38100" dist="38100" dir="2700000" algn="tl">
                              <a:srgbClr val="DDDDDD"/>
                            </a:outerShdw>
                          </a:effectLst>
                          <a:latin typeface="Arial" charset="0"/>
                          <a:ea typeface="ＭＳ Ｐゴシック" charset="0"/>
                          <a:cs typeface="Arial" charset="0"/>
                        </a:rPr>
                        <a:t>ataxia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8463">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a:ln>
                            <a:noFill/>
                          </a:ln>
                          <a:solidFill>
                            <a:schemeClr val="tx1"/>
                          </a:solidFill>
                          <a:effectLst>
                            <a:outerShdw blurRad="38100" dist="38100" dir="2700000" algn="tl">
                              <a:srgbClr val="DDDDDD"/>
                            </a:outerShdw>
                          </a:effectLst>
                          <a:latin typeface="Arial" charset="0"/>
                          <a:ea typeface="ＭＳ Ｐゴシック"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a:ln>
                            <a:noFill/>
                          </a:ln>
                          <a:solidFill>
                            <a:schemeClr val="tx1"/>
                          </a:solidFill>
                          <a:effectLst>
                            <a:outerShdw blurRad="38100" dist="38100" dir="2700000" algn="tl">
                              <a:srgbClr val="DDDDDD"/>
                            </a:outerShdw>
                          </a:effectLst>
                          <a:latin typeface="Arial" charset="0"/>
                          <a:ea typeface="ＭＳ Ｐゴシック" charset="0"/>
                          <a:cs typeface="Arial" charset="0"/>
                        </a:rPr>
                        <a:t>stupor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5625">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US" sz="2000" b="0" i="0" u="none" strike="noStrike" cap="none" normalizeH="0" baseline="0">
                          <a:ln>
                            <a:noFill/>
                          </a:ln>
                          <a:solidFill>
                            <a:schemeClr val="tx1"/>
                          </a:solidFill>
                          <a:effectLst>
                            <a:outerShdw blurRad="38100" dist="38100" dir="2700000" algn="tl">
                              <a:srgbClr val="DDDDDD"/>
                            </a:outerShdw>
                          </a:effectLst>
                          <a:latin typeface="Arial" charset="0"/>
                          <a:ea typeface="ＭＳ Ｐゴシック" charset="0"/>
                          <a:cs typeface="Arial" charset="0"/>
                        </a:rPr>
                        <a:t>&gt;</a:t>
                      </a:r>
                      <a:r>
                        <a:rPr kumimoji="0" lang="en-GB" sz="2000" b="0" i="0" u="none" strike="noStrike" cap="none" normalizeH="0" baseline="0">
                          <a:ln>
                            <a:noFill/>
                          </a:ln>
                          <a:solidFill>
                            <a:schemeClr val="tx1"/>
                          </a:solidFill>
                          <a:effectLst>
                            <a:outerShdw blurRad="38100" dist="38100" dir="2700000" algn="tl">
                              <a:srgbClr val="DDDDDD"/>
                            </a:outerShdw>
                          </a:effectLst>
                          <a:latin typeface="Arial" charset="0"/>
                          <a:ea typeface="ＭＳ Ｐゴシック" charset="0"/>
                          <a:cs typeface="Arial" charset="0"/>
                        </a:rPr>
                        <a:t>4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0"/>
                        <a:buNone/>
                        <a:tabLst/>
                      </a:pPr>
                      <a:r>
                        <a:rPr kumimoji="0" lang="en-GB" sz="2000" b="0" i="0" u="none" strike="noStrike" cap="none" normalizeH="0" baseline="0">
                          <a:ln>
                            <a:noFill/>
                          </a:ln>
                          <a:solidFill>
                            <a:schemeClr val="tx1"/>
                          </a:solidFill>
                          <a:effectLst>
                            <a:outerShdw blurRad="38100" dist="38100" dir="2700000" algn="tl">
                              <a:srgbClr val="DDDDDD"/>
                            </a:outerShdw>
                          </a:effectLst>
                          <a:latin typeface="Arial" charset="0"/>
                          <a:ea typeface="ＭＳ Ｐゴシック" charset="0"/>
                          <a:cs typeface="Arial" charset="0"/>
                        </a:rPr>
                        <a:t>Coma, death due to the respiratory failure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7663911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affectonbrain"/>
          <p:cNvPicPr>
            <a:picLocks noChangeAspect="1" noChangeArrowheads="1"/>
          </p:cNvPicPr>
          <p:nvPr/>
        </p:nvPicPr>
        <p:blipFill>
          <a:blip r:embed="rId2" cstate="print"/>
          <a:srcRect/>
          <a:stretch>
            <a:fillRect/>
          </a:stretch>
        </p:blipFill>
        <p:spPr bwMode="auto">
          <a:xfrm>
            <a:off x="0" y="609600"/>
            <a:ext cx="9144000" cy="5549900"/>
          </a:xfrm>
          <a:prstGeom prst="rect">
            <a:avLst/>
          </a:prstGeom>
          <a:noFill/>
        </p:spPr>
      </p:pic>
    </p:spTree>
    <p:extLst>
      <p:ext uri="{BB962C8B-B14F-4D97-AF65-F5344CB8AC3E}">
        <p14:creationId xmlns:p14="http://schemas.microsoft.com/office/powerpoint/2010/main" val="31988036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333375"/>
            <a:ext cx="8229600" cy="779463"/>
          </a:xfrm>
        </p:spPr>
        <p:txBody>
          <a:bodyPr/>
          <a:lstStyle/>
          <a:p>
            <a:r>
              <a:rPr lang="en-CA">
                <a:latin typeface="Arial" charset="0"/>
                <a:cs typeface="Arial" charset="0"/>
              </a:rPr>
              <a:t>Alcohol withdrawal</a:t>
            </a:r>
          </a:p>
        </p:txBody>
      </p:sp>
      <p:sp>
        <p:nvSpPr>
          <p:cNvPr id="3" name="Content Placeholder 2"/>
          <p:cNvSpPr>
            <a:spLocks noGrp="1"/>
          </p:cNvSpPr>
          <p:nvPr>
            <p:ph idx="1"/>
          </p:nvPr>
        </p:nvSpPr>
        <p:spPr>
          <a:xfrm>
            <a:off x="457200" y="1196975"/>
            <a:ext cx="8229600" cy="4695825"/>
          </a:xfrm>
        </p:spPr>
        <p:txBody>
          <a:bodyPr>
            <a:normAutofit fontScale="47500" lnSpcReduction="20000"/>
          </a:bodyPr>
          <a:lstStyle/>
          <a:p>
            <a:pPr marL="609600" indent="-609600">
              <a:buClr>
                <a:schemeClr val="tx1"/>
              </a:buClr>
              <a:buSzTx/>
              <a:buFont typeface="Wingdings 2" pitchFamily="18" charset="2"/>
              <a:buChar char=""/>
              <a:defRPr/>
            </a:pPr>
            <a:r>
              <a:rPr lang="en-US" sz="2400" dirty="0" smtClean="0">
                <a:latin typeface="Arial" pitchFamily="34" charset="0"/>
                <a:ea typeface="+mn-ea"/>
                <a:cs typeface="Arial" pitchFamily="34" charset="0"/>
              </a:rPr>
              <a:t>70 % of AD patients &amp;</a:t>
            </a:r>
            <a:r>
              <a:rPr lang="en-US" sz="2400" dirty="0" smtClean="0">
                <a:latin typeface="Arial" pitchFamily="34" charset="0"/>
                <a:ea typeface="+mn-ea"/>
                <a:cs typeface="Arial" pitchFamily="34" charset="0"/>
                <a:sym typeface="Symbol" pitchFamily="18" charset="2"/>
              </a:rPr>
              <a:t></a:t>
            </a:r>
            <a:r>
              <a:rPr lang="en-US" sz="2400" dirty="0" smtClean="0">
                <a:latin typeface="Arial" pitchFamily="34" charset="0"/>
                <a:ea typeface="+mn-ea"/>
                <a:cs typeface="Arial" pitchFamily="34" charset="0"/>
              </a:rPr>
              <a:t> Rate in the elderly.</a:t>
            </a:r>
          </a:p>
          <a:p>
            <a:pPr marL="609600" indent="-609600">
              <a:buClr>
                <a:schemeClr val="tx1"/>
              </a:buClr>
              <a:buSzTx/>
              <a:buFont typeface="Wingdings 2" pitchFamily="18" charset="2"/>
              <a:buChar char=""/>
              <a:defRPr/>
            </a:pPr>
            <a:r>
              <a:rPr lang="en-US" sz="2400" dirty="0" smtClean="0">
                <a:latin typeface="Arial" pitchFamily="34" charset="0"/>
                <a:ea typeface="+mn-ea"/>
                <a:cs typeface="Arial" pitchFamily="34" charset="0"/>
              </a:rPr>
              <a:t>No gender/ethnic differences</a:t>
            </a:r>
          </a:p>
          <a:p>
            <a:pPr marL="609600" indent="-609600">
              <a:buClr>
                <a:schemeClr val="tx1"/>
              </a:buClr>
              <a:buSzTx/>
              <a:buFont typeface="Wingdings 2" pitchFamily="18" charset="2"/>
              <a:buChar char=""/>
              <a:defRPr/>
            </a:pPr>
            <a:r>
              <a:rPr lang="en-US" sz="2400" dirty="0" smtClean="0">
                <a:latin typeface="Arial" pitchFamily="34" charset="0"/>
                <a:ea typeface="+mn-ea"/>
                <a:cs typeface="Arial" pitchFamily="34" charset="0"/>
              </a:rPr>
              <a:t>85% mild-to-moderate</a:t>
            </a:r>
          </a:p>
          <a:p>
            <a:pPr marL="609600" indent="-609600">
              <a:buClr>
                <a:schemeClr val="tx1"/>
              </a:buClr>
              <a:buSzTx/>
              <a:buFont typeface="Wingdings 2" pitchFamily="18" charset="2"/>
              <a:buChar char=""/>
              <a:defRPr/>
            </a:pPr>
            <a:r>
              <a:rPr lang="en-US" sz="2400" dirty="0" smtClean="0">
                <a:latin typeface="Arial" pitchFamily="34" charset="0"/>
                <a:ea typeface="+mn-ea"/>
                <a:cs typeface="Arial" pitchFamily="34" charset="0"/>
              </a:rPr>
              <a:t>15% severe and complicated:</a:t>
            </a:r>
          </a:p>
          <a:p>
            <a:pPr marL="2209800" lvl="4" indent="-381000">
              <a:buClr>
                <a:schemeClr val="tx1"/>
              </a:buClr>
              <a:buFont typeface="Wingdings" pitchFamily="2" charset="2"/>
              <a:buChar char="Ø"/>
              <a:defRPr/>
            </a:pPr>
            <a:r>
              <a:rPr lang="en-US" sz="2400" dirty="0" smtClean="0">
                <a:latin typeface="Arial" pitchFamily="34" charset="0"/>
                <a:ea typeface="+mn-ea"/>
                <a:cs typeface="Arial" pitchFamily="34" charset="0"/>
              </a:rPr>
              <a:t> </a:t>
            </a:r>
            <a:r>
              <a:rPr lang="en-US" dirty="0" smtClean="0">
                <a:latin typeface="Arial" pitchFamily="34" charset="0"/>
                <a:ea typeface="+mn-ea"/>
                <a:cs typeface="Arial" pitchFamily="34" charset="0"/>
              </a:rPr>
              <a:t>Seizures</a:t>
            </a:r>
          </a:p>
          <a:p>
            <a:pPr marL="2209800" lvl="4" indent="-381000">
              <a:buClr>
                <a:schemeClr val="tx1"/>
              </a:buClr>
              <a:buFont typeface="Wingdings" pitchFamily="2" charset="2"/>
              <a:buChar char="Ø"/>
              <a:defRPr/>
            </a:pPr>
            <a:r>
              <a:rPr lang="en-US" dirty="0" smtClean="0">
                <a:latin typeface="Arial" pitchFamily="34" charset="0"/>
                <a:ea typeface="+mn-ea"/>
                <a:cs typeface="Arial" pitchFamily="34" charset="0"/>
              </a:rPr>
              <a:t> Delirium Tremens</a:t>
            </a:r>
            <a:endParaRPr lang="en-US" sz="1800" dirty="0" smtClean="0">
              <a:latin typeface="Arial" pitchFamily="34" charset="0"/>
              <a:ea typeface="+mn-ea"/>
              <a:cs typeface="Arial" pitchFamily="34" charset="0"/>
            </a:endParaRPr>
          </a:p>
          <a:p>
            <a:pPr>
              <a:buFont typeface="Wingdings 2" pitchFamily="18" charset="2"/>
              <a:buChar char=""/>
              <a:defRPr/>
            </a:pPr>
            <a:r>
              <a:rPr lang="en-US" sz="3200" b="1" dirty="0" smtClean="0">
                <a:latin typeface="Arial" pitchFamily="34" charset="0"/>
                <a:ea typeface="+mn-ea"/>
                <a:cs typeface="Arial" pitchFamily="34" charset="0"/>
              </a:rPr>
              <a:t>Features :</a:t>
            </a:r>
          </a:p>
          <a:p>
            <a:pPr>
              <a:buFont typeface="Wingdings 2" pitchFamily="18" charset="2"/>
              <a:buChar char=""/>
              <a:defRPr/>
            </a:pPr>
            <a:r>
              <a:rPr lang="en-US" sz="2000" u="sng" dirty="0" smtClean="0">
                <a:latin typeface="Arial" pitchFamily="34" charset="0"/>
                <a:ea typeface="+mn-ea"/>
                <a:cs typeface="Arial" pitchFamily="34" charset="0"/>
              </a:rPr>
              <a:t>Tremulousness </a:t>
            </a:r>
            <a:r>
              <a:rPr lang="en-US" sz="2000" dirty="0" smtClean="0">
                <a:latin typeface="Arial" pitchFamily="34" charset="0"/>
                <a:ea typeface="+mn-ea"/>
                <a:cs typeface="Arial" pitchFamily="34" charset="0"/>
              </a:rPr>
              <a:t>(hands, legs and trunk).</a:t>
            </a:r>
            <a:endParaRPr lang="en-CA" sz="2000" dirty="0" smtClean="0">
              <a:latin typeface="Arial" pitchFamily="34" charset="0"/>
              <a:ea typeface="+mn-ea"/>
              <a:cs typeface="Arial" pitchFamily="34" charset="0"/>
            </a:endParaRPr>
          </a:p>
          <a:p>
            <a:pPr>
              <a:buFont typeface="Wingdings 2" pitchFamily="18" charset="2"/>
              <a:buChar char=""/>
              <a:defRPr/>
            </a:pPr>
            <a:r>
              <a:rPr lang="en-US" sz="2000" dirty="0" smtClean="0">
                <a:latin typeface="Arial" pitchFamily="34" charset="0"/>
                <a:ea typeface="+mn-ea"/>
                <a:cs typeface="Arial" pitchFamily="34" charset="0"/>
              </a:rPr>
              <a:t>Nausea, retching and vomiting.</a:t>
            </a:r>
            <a:endParaRPr lang="en-CA" sz="2000" dirty="0" smtClean="0">
              <a:latin typeface="Arial" pitchFamily="34" charset="0"/>
              <a:ea typeface="+mn-ea"/>
              <a:cs typeface="Arial" pitchFamily="34" charset="0"/>
            </a:endParaRPr>
          </a:p>
          <a:p>
            <a:pPr>
              <a:buFont typeface="Wingdings 2" pitchFamily="18" charset="2"/>
              <a:buChar char=""/>
              <a:defRPr/>
            </a:pPr>
            <a:r>
              <a:rPr lang="en-US" sz="2000" dirty="0" smtClean="0">
                <a:latin typeface="Arial" pitchFamily="34" charset="0"/>
                <a:ea typeface="+mn-ea"/>
                <a:cs typeface="Arial" pitchFamily="34" charset="0"/>
              </a:rPr>
              <a:t>Sweating, tachycardia and fever.</a:t>
            </a:r>
            <a:endParaRPr lang="en-CA" sz="2000" dirty="0" smtClean="0">
              <a:latin typeface="Arial" pitchFamily="34" charset="0"/>
              <a:ea typeface="+mn-ea"/>
              <a:cs typeface="Arial" pitchFamily="34" charset="0"/>
            </a:endParaRPr>
          </a:p>
          <a:p>
            <a:pPr>
              <a:buFont typeface="Wingdings 2" pitchFamily="18" charset="2"/>
              <a:buChar char=""/>
              <a:defRPr/>
            </a:pPr>
            <a:r>
              <a:rPr lang="en-US" sz="2000" dirty="0" smtClean="0">
                <a:latin typeface="Arial" pitchFamily="34" charset="0"/>
                <a:ea typeface="+mn-ea"/>
                <a:cs typeface="Arial" pitchFamily="34" charset="0"/>
              </a:rPr>
              <a:t>Anxiety, insomnia and irritability.</a:t>
            </a:r>
            <a:endParaRPr lang="en-CA" sz="2000" dirty="0" smtClean="0">
              <a:latin typeface="Arial" pitchFamily="34" charset="0"/>
              <a:ea typeface="+mn-ea"/>
              <a:cs typeface="Arial" pitchFamily="34" charset="0"/>
            </a:endParaRPr>
          </a:p>
          <a:p>
            <a:pPr>
              <a:buFont typeface="Wingdings 2" pitchFamily="18" charset="2"/>
              <a:buChar char=""/>
              <a:defRPr/>
            </a:pPr>
            <a:r>
              <a:rPr lang="en-US" sz="2000" dirty="0" smtClean="0">
                <a:latin typeface="Arial" pitchFamily="34" charset="0"/>
                <a:ea typeface="+mn-ea"/>
                <a:cs typeface="Arial" pitchFamily="34" charset="0"/>
              </a:rPr>
              <a:t>Cognitive dysfunctions.</a:t>
            </a:r>
            <a:endParaRPr lang="en-CA" sz="2000" dirty="0" smtClean="0">
              <a:latin typeface="Arial" pitchFamily="34" charset="0"/>
              <a:ea typeface="+mn-ea"/>
              <a:cs typeface="Arial" pitchFamily="34" charset="0"/>
            </a:endParaRPr>
          </a:p>
          <a:p>
            <a:pPr>
              <a:buFont typeface="Wingdings 2" pitchFamily="18" charset="2"/>
              <a:buChar char=""/>
              <a:defRPr/>
            </a:pPr>
            <a:r>
              <a:rPr lang="en-US" sz="2000" dirty="0" smtClean="0">
                <a:latin typeface="Arial" pitchFamily="34" charset="0"/>
                <a:ea typeface="+mn-ea"/>
                <a:cs typeface="Arial" pitchFamily="34" charset="0"/>
              </a:rPr>
              <a:t>Thinking and perceptual disturbances.</a:t>
            </a:r>
            <a:endParaRPr lang="en-CA" sz="2000" dirty="0" smtClean="0">
              <a:latin typeface="Arial" pitchFamily="34" charset="0"/>
              <a:ea typeface="+mn-ea"/>
              <a:cs typeface="Arial" pitchFamily="34" charset="0"/>
            </a:endParaRPr>
          </a:p>
          <a:p>
            <a:pPr>
              <a:buFont typeface="Wingdings 2" pitchFamily="18" charset="2"/>
              <a:buNone/>
              <a:defRPr/>
            </a:pPr>
            <a:endParaRPr lang="en-CA" dirty="0">
              <a:latin typeface="Arial" pitchFamily="34" charset="0"/>
              <a:ea typeface="+mn-ea"/>
              <a:cs typeface="Arial" pitchFamily="34" charset="0"/>
            </a:endParaRPr>
          </a:p>
        </p:txBody>
      </p:sp>
    </p:spTree>
    <p:extLst>
      <p:ext uri="{BB962C8B-B14F-4D97-AF65-F5344CB8AC3E}">
        <p14:creationId xmlns:p14="http://schemas.microsoft.com/office/powerpoint/2010/main" val="267912094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1727200" y="190500"/>
            <a:ext cx="4927600" cy="571500"/>
          </a:xfrm>
        </p:spPr>
        <p:txBody>
          <a:bodyPr>
            <a:normAutofit fontScale="90000"/>
          </a:bodyPr>
          <a:lstStyle/>
          <a:p>
            <a:pPr algn="ctr"/>
            <a:r>
              <a:rPr lang="en-US">
                <a:latin typeface="Arial" charset="0"/>
                <a:cs typeface="Arial" charset="0"/>
              </a:rPr>
              <a:t>Course of AW</a:t>
            </a:r>
          </a:p>
        </p:txBody>
      </p:sp>
      <p:sp>
        <p:nvSpPr>
          <p:cNvPr id="32773" name="Rectangle 3"/>
          <p:cNvSpPr>
            <a:spLocks noGrp="1" noChangeArrowheads="1"/>
          </p:cNvSpPr>
          <p:nvPr>
            <p:ph sz="half" idx="1"/>
          </p:nvPr>
        </p:nvSpPr>
        <p:spPr>
          <a:xfrm>
            <a:off x="520700" y="1079500"/>
            <a:ext cx="4673600" cy="4305300"/>
          </a:xfrm>
        </p:spPr>
        <p:txBody>
          <a:bodyPr>
            <a:normAutofit fontScale="85000" lnSpcReduction="20000"/>
          </a:bodyPr>
          <a:lstStyle/>
          <a:p>
            <a:pPr>
              <a:lnSpc>
                <a:spcPct val="90000"/>
              </a:lnSpc>
              <a:buClr>
                <a:schemeClr val="hlink"/>
              </a:buClr>
              <a:buFont typeface="Wingdings" charset="0"/>
              <a:buNone/>
            </a:pPr>
            <a:r>
              <a:rPr lang="en-US" u="sng">
                <a:latin typeface="Arial" charset="0"/>
                <a:cs typeface="Arial" charset="0"/>
              </a:rPr>
              <a:t>Stages</a:t>
            </a:r>
          </a:p>
          <a:p>
            <a:pPr>
              <a:lnSpc>
                <a:spcPct val="90000"/>
              </a:lnSpc>
              <a:buClr>
                <a:schemeClr val="tx1"/>
              </a:buClr>
              <a:buSzTx/>
            </a:pPr>
            <a:r>
              <a:rPr lang="en-US" sz="2400">
                <a:latin typeface="Arial" charset="0"/>
                <a:cs typeface="Arial" charset="0"/>
              </a:rPr>
              <a:t>I (24 – 48 hours):</a:t>
            </a:r>
          </a:p>
          <a:p>
            <a:pPr>
              <a:lnSpc>
                <a:spcPct val="125000"/>
              </a:lnSpc>
              <a:buClr>
                <a:schemeClr val="tx1"/>
              </a:buClr>
              <a:buSzTx/>
            </a:pPr>
            <a:endParaRPr lang="en-US" sz="2400">
              <a:latin typeface="Arial" charset="0"/>
              <a:cs typeface="Arial" charset="0"/>
            </a:endParaRPr>
          </a:p>
          <a:p>
            <a:pPr>
              <a:lnSpc>
                <a:spcPct val="125000"/>
              </a:lnSpc>
              <a:buClr>
                <a:schemeClr val="tx1"/>
              </a:buClr>
              <a:buSzTx/>
            </a:pPr>
            <a:endParaRPr lang="en-US" sz="2400">
              <a:latin typeface="Arial" charset="0"/>
              <a:cs typeface="Arial" charset="0"/>
            </a:endParaRPr>
          </a:p>
          <a:p>
            <a:pPr>
              <a:lnSpc>
                <a:spcPct val="125000"/>
              </a:lnSpc>
              <a:buClr>
                <a:schemeClr val="tx1"/>
              </a:buClr>
              <a:buSzTx/>
            </a:pPr>
            <a:r>
              <a:rPr lang="en-US" sz="2400">
                <a:latin typeface="Arial" charset="0"/>
                <a:cs typeface="Arial" charset="0"/>
              </a:rPr>
              <a:t>II (48 – 72 hours):</a:t>
            </a:r>
          </a:p>
          <a:p>
            <a:pPr lvl="1">
              <a:lnSpc>
                <a:spcPct val="125000"/>
              </a:lnSpc>
              <a:buClr>
                <a:schemeClr val="tx1"/>
              </a:buClr>
              <a:buFont typeface="Wingdings" charset="0"/>
              <a:buChar char="l"/>
            </a:pPr>
            <a:endParaRPr lang="en-US">
              <a:latin typeface="Arial" charset="0"/>
              <a:cs typeface="Arial" charset="0"/>
            </a:endParaRPr>
          </a:p>
          <a:p>
            <a:pPr>
              <a:lnSpc>
                <a:spcPct val="125000"/>
              </a:lnSpc>
              <a:buClr>
                <a:schemeClr val="tx1"/>
              </a:buClr>
              <a:buSzTx/>
            </a:pPr>
            <a:r>
              <a:rPr lang="en-US" sz="2400">
                <a:latin typeface="Arial" charset="0"/>
                <a:cs typeface="Arial" charset="0"/>
              </a:rPr>
              <a:t>III (72 – 105 hours):</a:t>
            </a:r>
          </a:p>
          <a:p>
            <a:pPr>
              <a:lnSpc>
                <a:spcPct val="125000"/>
              </a:lnSpc>
              <a:buClr>
                <a:schemeClr val="tx1"/>
              </a:buClr>
              <a:buSzTx/>
            </a:pPr>
            <a:endParaRPr lang="en-US" sz="2400">
              <a:latin typeface="Arial" charset="0"/>
              <a:cs typeface="Arial" charset="0"/>
            </a:endParaRPr>
          </a:p>
          <a:p>
            <a:pPr>
              <a:lnSpc>
                <a:spcPct val="125000"/>
              </a:lnSpc>
              <a:buClr>
                <a:schemeClr val="tx1"/>
              </a:buClr>
              <a:buSzTx/>
            </a:pPr>
            <a:r>
              <a:rPr lang="en-US" sz="2400">
                <a:latin typeface="Arial" charset="0"/>
                <a:cs typeface="Arial" charset="0"/>
              </a:rPr>
              <a:t>IV (&gt; 7 days):</a:t>
            </a:r>
          </a:p>
        </p:txBody>
      </p:sp>
      <p:sp>
        <p:nvSpPr>
          <p:cNvPr id="32774" name="Rectangle 4"/>
          <p:cNvSpPr>
            <a:spLocks noGrp="1" noChangeArrowheads="1"/>
          </p:cNvSpPr>
          <p:nvPr>
            <p:ph sz="half" idx="2"/>
          </p:nvPr>
        </p:nvSpPr>
        <p:spPr>
          <a:xfrm>
            <a:off x="4635500" y="1066800"/>
            <a:ext cx="4127500" cy="4686300"/>
          </a:xfrm>
        </p:spPr>
        <p:txBody>
          <a:bodyPr>
            <a:normAutofit fontScale="85000" lnSpcReduction="20000"/>
          </a:bodyPr>
          <a:lstStyle/>
          <a:p>
            <a:pPr>
              <a:lnSpc>
                <a:spcPct val="90000"/>
              </a:lnSpc>
              <a:buFont typeface="Wingdings" charset="0"/>
              <a:buNone/>
            </a:pPr>
            <a:r>
              <a:rPr lang="en-US" u="sng">
                <a:latin typeface="Arial" charset="0"/>
                <a:cs typeface="Arial" charset="0"/>
              </a:rPr>
              <a:t>Symptoms</a:t>
            </a:r>
          </a:p>
          <a:p>
            <a:pPr>
              <a:lnSpc>
                <a:spcPct val="90000"/>
              </a:lnSpc>
              <a:buClr>
                <a:schemeClr val="tx1"/>
              </a:buClr>
              <a:buFont typeface="Wingdings" charset="0"/>
              <a:buChar char="Ø"/>
            </a:pPr>
            <a:r>
              <a:rPr lang="en-US" sz="2400">
                <a:latin typeface="Arial" charset="0"/>
                <a:cs typeface="Arial" charset="0"/>
              </a:rPr>
              <a:t>Peak severity at 36 hours</a:t>
            </a:r>
          </a:p>
          <a:p>
            <a:pPr>
              <a:lnSpc>
                <a:spcPct val="90000"/>
              </a:lnSpc>
              <a:buClr>
                <a:schemeClr val="tx1"/>
              </a:buClr>
              <a:buFont typeface="Wingdings" charset="0"/>
              <a:buNone/>
            </a:pPr>
            <a:r>
              <a:rPr lang="en-US" sz="2400">
                <a:latin typeface="Arial" charset="0"/>
                <a:cs typeface="Arial" charset="0"/>
              </a:rPr>
              <a:t>	90% of AW seizures</a:t>
            </a:r>
          </a:p>
          <a:p>
            <a:pPr>
              <a:lnSpc>
                <a:spcPct val="90000"/>
              </a:lnSpc>
              <a:buClr>
                <a:schemeClr val="tx1"/>
              </a:buClr>
              <a:buFont typeface="Wingdings" charset="0"/>
              <a:buNone/>
            </a:pPr>
            <a:r>
              <a:rPr lang="en-US" sz="2400">
                <a:latin typeface="Arial" charset="0"/>
                <a:cs typeface="Arial" charset="0"/>
              </a:rPr>
              <a:t>	Most cases self-limited</a:t>
            </a:r>
          </a:p>
          <a:p>
            <a:pPr>
              <a:lnSpc>
                <a:spcPct val="90000"/>
              </a:lnSpc>
              <a:buClr>
                <a:schemeClr val="tx1"/>
              </a:buClr>
              <a:buFont typeface="Wingdings" charset="0"/>
              <a:buNone/>
            </a:pPr>
            <a:endParaRPr lang="en-US" sz="2400">
              <a:latin typeface="Arial" charset="0"/>
              <a:cs typeface="Arial" charset="0"/>
              <a:sym typeface="Symbol" charset="0"/>
            </a:endParaRPr>
          </a:p>
          <a:p>
            <a:pPr>
              <a:lnSpc>
                <a:spcPct val="150000"/>
              </a:lnSpc>
              <a:buClr>
                <a:schemeClr val="tx1"/>
              </a:buClr>
              <a:buFont typeface="Wingdings" charset="0"/>
              <a:buChar char="Ø"/>
            </a:pPr>
            <a:r>
              <a:rPr lang="en-US" sz="2400">
                <a:latin typeface="Arial" charset="0"/>
                <a:cs typeface="Arial" charset="0"/>
                <a:sym typeface="Symbol" charset="0"/>
              </a:rPr>
              <a:t> </a:t>
            </a:r>
            <a:r>
              <a:rPr lang="en-US" sz="2400">
                <a:latin typeface="Arial" charset="0"/>
                <a:cs typeface="Arial" charset="0"/>
              </a:rPr>
              <a:t>Stage I symptoms</a:t>
            </a:r>
          </a:p>
          <a:p>
            <a:pPr>
              <a:lnSpc>
                <a:spcPct val="90000"/>
              </a:lnSpc>
              <a:buClr>
                <a:schemeClr val="tx1"/>
              </a:buClr>
              <a:buFont typeface="Symbol" charset="0"/>
              <a:buChar char="­"/>
            </a:pPr>
            <a:endParaRPr lang="en-US" sz="2400">
              <a:latin typeface="Arial" charset="0"/>
              <a:cs typeface="Arial" charset="0"/>
            </a:endParaRPr>
          </a:p>
          <a:p>
            <a:pPr>
              <a:lnSpc>
                <a:spcPct val="125000"/>
              </a:lnSpc>
              <a:buClr>
                <a:schemeClr val="tx1"/>
              </a:buClr>
              <a:buFont typeface="Wingdings" charset="0"/>
              <a:buChar char="Ø"/>
            </a:pPr>
            <a:r>
              <a:rPr lang="ja-JP" altLang="en-US" sz="2400">
                <a:latin typeface="Arial" charset="0"/>
                <a:cs typeface="Arial" charset="0"/>
              </a:rPr>
              <a:t>“</a:t>
            </a:r>
            <a:r>
              <a:rPr lang="en-US" sz="2400">
                <a:latin typeface="Arial" charset="0"/>
                <a:cs typeface="Arial" charset="0"/>
              </a:rPr>
              <a:t>Delirium Tremens</a:t>
            </a:r>
            <a:r>
              <a:rPr lang="ja-JP" altLang="en-US" sz="2400">
                <a:latin typeface="Arial" charset="0"/>
                <a:cs typeface="Arial" charset="0"/>
              </a:rPr>
              <a:t>”</a:t>
            </a:r>
            <a:endParaRPr lang="en-US" sz="2400">
              <a:latin typeface="Arial" charset="0"/>
              <a:cs typeface="Arial" charset="0"/>
            </a:endParaRPr>
          </a:p>
          <a:p>
            <a:pPr>
              <a:lnSpc>
                <a:spcPct val="90000"/>
              </a:lnSpc>
              <a:buClr>
                <a:schemeClr val="tx1"/>
              </a:buClr>
              <a:buFont typeface="Wingdings" charset="0"/>
              <a:buChar char="Ø"/>
            </a:pPr>
            <a:endParaRPr lang="en-US" sz="2400">
              <a:latin typeface="Arial" charset="0"/>
              <a:cs typeface="Arial" charset="0"/>
            </a:endParaRPr>
          </a:p>
          <a:p>
            <a:pPr>
              <a:lnSpc>
                <a:spcPct val="125000"/>
              </a:lnSpc>
              <a:buClr>
                <a:schemeClr val="tx1"/>
              </a:buClr>
              <a:buFont typeface="Wingdings" charset="0"/>
              <a:buChar char="Ø"/>
            </a:pPr>
            <a:r>
              <a:rPr lang="en-US" sz="2400">
                <a:latin typeface="Arial" charset="0"/>
                <a:cs typeface="Arial" charset="0"/>
              </a:rPr>
              <a:t>Protracted withdrawal</a:t>
            </a:r>
          </a:p>
        </p:txBody>
      </p:sp>
      <p:sp>
        <p:nvSpPr>
          <p:cNvPr id="5" name="Footer Placeholder 4"/>
          <p:cNvSpPr>
            <a:spLocks noGrp="1"/>
          </p:cNvSpPr>
          <p:nvPr>
            <p:ph type="ftr" sz="quarter" idx="11"/>
          </p:nvPr>
        </p:nvSpPr>
        <p:spPr>
          <a:xfrm>
            <a:off x="457200" y="6356350"/>
            <a:ext cx="2133600" cy="365125"/>
          </a:xfrm>
        </p:spPr>
        <p:txBody>
          <a:bodyPr/>
          <a:lstStyle/>
          <a:p>
            <a:pPr>
              <a:defRPr/>
            </a:pPr>
            <a:endParaRPr lang="en-US" dirty="0"/>
          </a:p>
        </p:txBody>
      </p:sp>
      <p:sp>
        <p:nvSpPr>
          <p:cNvPr id="6" name="Slide Number Placeholder 5"/>
          <p:cNvSpPr>
            <a:spLocks noGrp="1"/>
          </p:cNvSpPr>
          <p:nvPr>
            <p:ph type="sldNum" sz="quarter" idx="12"/>
          </p:nvPr>
        </p:nvSpPr>
        <p:spPr>
          <a:xfrm>
            <a:off x="2667000" y="6356350"/>
            <a:ext cx="3352800" cy="365125"/>
          </a:xfrm>
        </p:spPr>
        <p:txBody>
          <a:bodyPr/>
          <a:lstStyle/>
          <a:p>
            <a:pPr algn="l" fontAlgn="auto">
              <a:spcBef>
                <a:spcPts val="0"/>
              </a:spcBef>
              <a:spcAft>
                <a:spcPts val="0"/>
              </a:spcAft>
              <a:defRPr/>
            </a:pPr>
            <a:endParaRPr lang="en-US" dirty="0">
              <a:solidFill>
                <a:schemeClr val="tx2">
                  <a:shade val="90000"/>
                </a:schemeClr>
              </a:solidFill>
              <a:latin typeface="+mn-lt"/>
              <a:ea typeface="+mn-ea"/>
              <a:cs typeface="+mn-cs"/>
            </a:endParaRPr>
          </a:p>
        </p:txBody>
      </p:sp>
    </p:spTree>
    <p:extLst>
      <p:ext uri="{BB962C8B-B14F-4D97-AF65-F5344CB8AC3E}">
        <p14:creationId xmlns:p14="http://schemas.microsoft.com/office/powerpoint/2010/main" val="233640568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CA">
                <a:latin typeface="Arial" charset="0"/>
                <a:cs typeface="Arial" charset="0"/>
              </a:rPr>
              <a:t>Risk factors of Alcohol abuse</a:t>
            </a:r>
          </a:p>
        </p:txBody>
      </p:sp>
      <p:sp>
        <p:nvSpPr>
          <p:cNvPr id="27651" name="Content Placeholder 2"/>
          <p:cNvSpPr>
            <a:spLocks noGrp="1"/>
          </p:cNvSpPr>
          <p:nvPr>
            <p:ph idx="1"/>
          </p:nvPr>
        </p:nvSpPr>
        <p:spPr/>
        <p:txBody>
          <a:bodyPr>
            <a:normAutofit/>
          </a:bodyPr>
          <a:lstStyle/>
          <a:p>
            <a:r>
              <a:rPr lang="en-US" b="1">
                <a:latin typeface="Arial" charset="0"/>
                <a:cs typeface="Arial" charset="0"/>
              </a:rPr>
              <a:t>Vulnerable personality:</a:t>
            </a:r>
            <a:r>
              <a:rPr lang="en-US">
                <a:latin typeface="Arial" charset="0"/>
                <a:cs typeface="Arial" charset="0"/>
              </a:rPr>
              <a:t> impulsive, gregarious, less conforming, isolated or avoidant persons.</a:t>
            </a:r>
            <a:endParaRPr lang="en-CA">
              <a:latin typeface="Arial" charset="0"/>
              <a:cs typeface="Arial" charset="0"/>
            </a:endParaRPr>
          </a:p>
          <a:p>
            <a:r>
              <a:rPr lang="en-US" b="1">
                <a:latin typeface="Arial" charset="0"/>
                <a:cs typeface="Arial" charset="0"/>
              </a:rPr>
              <a:t>Vulnerable occupation:</a:t>
            </a:r>
            <a:r>
              <a:rPr lang="en-US">
                <a:latin typeface="Arial" charset="0"/>
                <a:cs typeface="Arial" charset="0"/>
              </a:rPr>
              <a:t> senior businessmen, journalists, doctors.</a:t>
            </a:r>
            <a:endParaRPr lang="en-CA">
              <a:latin typeface="Arial" charset="0"/>
              <a:cs typeface="Arial" charset="0"/>
            </a:endParaRPr>
          </a:p>
          <a:p>
            <a:r>
              <a:rPr lang="en-US" b="1">
                <a:latin typeface="Arial" charset="0"/>
                <a:cs typeface="Arial" charset="0"/>
              </a:rPr>
              <a:t>Psychosocial stresses:</a:t>
            </a:r>
            <a:r>
              <a:rPr lang="en-US">
                <a:latin typeface="Arial" charset="0"/>
                <a:cs typeface="Arial" charset="0"/>
              </a:rPr>
              <a:t> social isolation, financial, occupational or academic difficulties, and marital conflicts.</a:t>
            </a:r>
            <a:endParaRPr lang="en-CA">
              <a:latin typeface="Arial" charset="0"/>
              <a:cs typeface="Arial" charset="0"/>
            </a:endParaRPr>
          </a:p>
          <a:p>
            <a:r>
              <a:rPr lang="en-US" b="1">
                <a:latin typeface="Arial" charset="0"/>
                <a:cs typeface="Arial" charset="0"/>
              </a:rPr>
              <a:t>Emotional problems:</a:t>
            </a:r>
            <a:r>
              <a:rPr lang="en-US">
                <a:latin typeface="Arial" charset="0"/>
                <a:cs typeface="Arial" charset="0"/>
              </a:rPr>
              <a:t> anxiety, chronic insomnia depression.</a:t>
            </a:r>
            <a:endParaRPr lang="en-CA">
              <a:latin typeface="Arial" charset="0"/>
              <a:cs typeface="Arial" charset="0"/>
            </a:endParaRPr>
          </a:p>
          <a:p>
            <a:endParaRPr lang="en-CA">
              <a:latin typeface="Arial" charset="0"/>
              <a:cs typeface="Arial" charset="0"/>
            </a:endParaRPr>
          </a:p>
        </p:txBody>
      </p:sp>
    </p:spTree>
    <p:extLst>
      <p:ext uri="{BB962C8B-B14F-4D97-AF65-F5344CB8AC3E}">
        <p14:creationId xmlns:p14="http://schemas.microsoft.com/office/powerpoint/2010/main" val="104424394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fontScale="90000"/>
          </a:bodyPr>
          <a:lstStyle/>
          <a:p>
            <a:r>
              <a:rPr lang="ar-sa" b="1">
                <a:latin typeface="Arial" charset="0"/>
                <a:cs typeface="Arial" charset="0"/>
              </a:rPr>
              <a:t>    </a:t>
            </a:r>
            <a:r>
              <a:rPr lang="en-CA" sz="3600" b="1">
                <a:latin typeface="Arial" charset="0"/>
                <a:cs typeface="Arial" charset="0"/>
              </a:rPr>
              <a:t>Is your patient ETOH dependent?</a:t>
            </a:r>
            <a:br>
              <a:rPr lang="en-CA" sz="3600" b="1">
                <a:latin typeface="Arial" charset="0"/>
                <a:cs typeface="Arial" charset="0"/>
              </a:rPr>
            </a:br>
            <a:r>
              <a:rPr lang="en-US" sz="3600" b="1">
                <a:solidFill>
                  <a:srgbClr val="FF0000"/>
                </a:solidFill>
                <a:latin typeface="Arial" charset="0"/>
                <a:cs typeface="Arial" charset="0"/>
              </a:rPr>
              <a:t>CAGE questionnaire</a:t>
            </a:r>
            <a:endParaRPr lang="en-CA">
              <a:solidFill>
                <a:srgbClr val="FF0000"/>
              </a:solidFill>
              <a:latin typeface="Arial" charset="0"/>
              <a:cs typeface="Arial" charset="0"/>
            </a:endParaRPr>
          </a:p>
        </p:txBody>
      </p:sp>
      <p:sp>
        <p:nvSpPr>
          <p:cNvPr id="28675" name="Content Placeholder 2"/>
          <p:cNvSpPr>
            <a:spLocks noGrp="1"/>
          </p:cNvSpPr>
          <p:nvPr>
            <p:ph idx="1"/>
          </p:nvPr>
        </p:nvSpPr>
        <p:spPr/>
        <p:txBody>
          <a:bodyPr>
            <a:normAutofit/>
          </a:bodyPr>
          <a:lstStyle/>
          <a:p>
            <a:pPr>
              <a:buFont typeface="Wingdings 2" charset="0"/>
              <a:buNone/>
            </a:pPr>
            <a:r>
              <a:rPr lang="en-US" b="1">
                <a:latin typeface="Arial" charset="0"/>
                <a:cs typeface="Arial" charset="0"/>
              </a:rPr>
              <a:t> </a:t>
            </a:r>
            <a:endParaRPr lang="en-CA">
              <a:latin typeface="Arial" charset="0"/>
              <a:cs typeface="Arial" charset="0"/>
            </a:endParaRPr>
          </a:p>
          <a:p>
            <a:r>
              <a:rPr lang="en-US" b="1">
                <a:solidFill>
                  <a:srgbClr val="FF0000"/>
                </a:solidFill>
                <a:latin typeface="Arial" charset="0"/>
                <a:cs typeface="Arial" charset="0"/>
              </a:rPr>
              <a:t>C</a:t>
            </a:r>
            <a:r>
              <a:rPr lang="en-US">
                <a:latin typeface="Arial" charset="0"/>
                <a:cs typeface="Arial" charset="0"/>
              </a:rPr>
              <a:t> = Have you ever felt you must </a:t>
            </a:r>
            <a:r>
              <a:rPr lang="en-US" b="1">
                <a:latin typeface="Arial" charset="0"/>
                <a:cs typeface="Arial" charset="0"/>
              </a:rPr>
              <a:t>C</a:t>
            </a:r>
            <a:r>
              <a:rPr lang="en-US">
                <a:latin typeface="Arial" charset="0"/>
                <a:cs typeface="Arial" charset="0"/>
              </a:rPr>
              <a:t>ut down your drinking?</a:t>
            </a:r>
            <a:endParaRPr lang="en-CA">
              <a:latin typeface="Arial" charset="0"/>
              <a:cs typeface="Arial" charset="0"/>
            </a:endParaRPr>
          </a:p>
          <a:p>
            <a:r>
              <a:rPr lang="en-US" b="1">
                <a:solidFill>
                  <a:srgbClr val="FF0000"/>
                </a:solidFill>
                <a:latin typeface="Arial" charset="0"/>
                <a:cs typeface="Arial" charset="0"/>
              </a:rPr>
              <a:t>A</a:t>
            </a:r>
            <a:r>
              <a:rPr lang="en-US">
                <a:solidFill>
                  <a:srgbClr val="FF0000"/>
                </a:solidFill>
                <a:latin typeface="Arial" charset="0"/>
                <a:cs typeface="Arial" charset="0"/>
              </a:rPr>
              <a:t> </a:t>
            </a:r>
            <a:r>
              <a:rPr lang="en-US">
                <a:latin typeface="Arial" charset="0"/>
                <a:cs typeface="Arial" charset="0"/>
              </a:rPr>
              <a:t>= Have people </a:t>
            </a:r>
            <a:r>
              <a:rPr lang="en-US" b="1">
                <a:latin typeface="Arial" charset="0"/>
                <a:cs typeface="Arial" charset="0"/>
              </a:rPr>
              <a:t>A</a:t>
            </a:r>
            <a:r>
              <a:rPr lang="en-US">
                <a:latin typeface="Arial" charset="0"/>
                <a:cs typeface="Arial" charset="0"/>
              </a:rPr>
              <a:t>nnoyed you by criticizing your drinking?</a:t>
            </a:r>
            <a:endParaRPr lang="en-CA">
              <a:latin typeface="Arial" charset="0"/>
              <a:cs typeface="Arial" charset="0"/>
            </a:endParaRPr>
          </a:p>
          <a:p>
            <a:r>
              <a:rPr lang="en-US" b="1">
                <a:solidFill>
                  <a:srgbClr val="FF0000"/>
                </a:solidFill>
                <a:latin typeface="Arial" charset="0"/>
                <a:cs typeface="Arial" charset="0"/>
              </a:rPr>
              <a:t>G</a:t>
            </a:r>
            <a:r>
              <a:rPr lang="en-US">
                <a:latin typeface="Arial" charset="0"/>
                <a:cs typeface="Arial" charset="0"/>
              </a:rPr>
              <a:t> = Have you ever felt </a:t>
            </a:r>
            <a:r>
              <a:rPr lang="en-US" b="1">
                <a:latin typeface="Arial" charset="0"/>
                <a:cs typeface="Arial" charset="0"/>
              </a:rPr>
              <a:t>G</a:t>
            </a:r>
            <a:r>
              <a:rPr lang="en-US">
                <a:latin typeface="Arial" charset="0"/>
                <a:cs typeface="Arial" charset="0"/>
              </a:rPr>
              <a:t>uilty about your drinking?</a:t>
            </a:r>
            <a:endParaRPr lang="en-CA">
              <a:latin typeface="Arial" charset="0"/>
              <a:cs typeface="Arial" charset="0"/>
            </a:endParaRPr>
          </a:p>
          <a:p>
            <a:r>
              <a:rPr lang="en-US" b="1">
                <a:solidFill>
                  <a:srgbClr val="FF0000"/>
                </a:solidFill>
                <a:latin typeface="Arial" charset="0"/>
                <a:cs typeface="Arial" charset="0"/>
              </a:rPr>
              <a:t>E</a:t>
            </a:r>
            <a:r>
              <a:rPr lang="en-US">
                <a:latin typeface="Arial" charset="0"/>
                <a:cs typeface="Arial" charset="0"/>
              </a:rPr>
              <a:t> = Have you ever had a drink first thing in the morning as an </a:t>
            </a:r>
            <a:r>
              <a:rPr lang="ja-JP" altLang="en-US">
                <a:latin typeface="Arial" charset="0"/>
                <a:cs typeface="Arial" charset="0"/>
              </a:rPr>
              <a:t>“</a:t>
            </a:r>
            <a:r>
              <a:rPr lang="en-US" b="1">
                <a:latin typeface="Arial" charset="0"/>
                <a:cs typeface="Arial" charset="0"/>
              </a:rPr>
              <a:t>E</a:t>
            </a:r>
            <a:r>
              <a:rPr lang="en-US">
                <a:latin typeface="Arial" charset="0"/>
                <a:cs typeface="Arial" charset="0"/>
              </a:rPr>
              <a:t>ye opener</a:t>
            </a:r>
            <a:r>
              <a:rPr lang="ja-JP" altLang="en-US">
                <a:latin typeface="Arial" charset="0"/>
                <a:cs typeface="Arial" charset="0"/>
              </a:rPr>
              <a:t>”</a:t>
            </a:r>
            <a:r>
              <a:rPr lang="en-US">
                <a:latin typeface="Arial" charset="0"/>
                <a:cs typeface="Arial" charset="0"/>
              </a:rPr>
              <a:t>?</a:t>
            </a:r>
            <a:endParaRPr lang="en-CA">
              <a:latin typeface="Arial" charset="0"/>
              <a:cs typeface="Arial" charset="0"/>
            </a:endParaRPr>
          </a:p>
          <a:p>
            <a:endParaRPr lang="en-CA">
              <a:latin typeface="Arial" charset="0"/>
              <a:cs typeface="Arial" charset="0"/>
            </a:endParaRPr>
          </a:p>
        </p:txBody>
      </p:sp>
    </p:spTree>
    <p:extLst>
      <p:ext uri="{BB962C8B-B14F-4D97-AF65-F5344CB8AC3E}">
        <p14:creationId xmlns:p14="http://schemas.microsoft.com/office/powerpoint/2010/main" val="15895431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atin typeface="Calibri" charset="0"/>
              </a:rPr>
              <a:t>What is addiction?</a:t>
            </a:r>
          </a:p>
        </p:txBody>
      </p:sp>
      <p:sp>
        <p:nvSpPr>
          <p:cNvPr id="3" name="Content Placeholder 2"/>
          <p:cNvSpPr>
            <a:spLocks noGrp="1"/>
          </p:cNvSpPr>
          <p:nvPr>
            <p:ph idx="1"/>
          </p:nvPr>
        </p:nvSpPr>
        <p:spPr/>
        <p:txBody>
          <a:bodyPr>
            <a:normAutofit fontScale="92500" lnSpcReduction="10000"/>
          </a:bodyPr>
          <a:lstStyle/>
          <a:p>
            <a:pPr>
              <a:buFont typeface="Wingdings 2" pitchFamily="18" charset="2"/>
              <a:buChar char=""/>
              <a:defRPr/>
            </a:pPr>
            <a:r>
              <a:rPr lang="en-US" dirty="0" smtClean="0">
                <a:ea typeface="+mn-ea"/>
              </a:rPr>
              <a:t>In Aug 2011, The American Society of Addiction Medicine (ASAM) has officially recognized Addiction as mostly:</a:t>
            </a:r>
          </a:p>
          <a:p>
            <a:pPr marL="514350" indent="-514350">
              <a:buFont typeface="+mj-lt"/>
              <a:buAutoNum type="alphaLcParenR"/>
              <a:defRPr/>
            </a:pPr>
            <a:r>
              <a:rPr lang="en-US" dirty="0" smtClean="0">
                <a:ea typeface="+mn-ea"/>
              </a:rPr>
              <a:t>a social problem </a:t>
            </a:r>
          </a:p>
          <a:p>
            <a:pPr marL="514350" indent="-514350">
              <a:buFont typeface="+mj-lt"/>
              <a:buAutoNum type="alphaLcParenR"/>
              <a:defRPr/>
            </a:pPr>
            <a:r>
              <a:rPr lang="en-US" dirty="0" smtClean="0">
                <a:ea typeface="+mn-ea"/>
              </a:rPr>
              <a:t>a </a:t>
            </a:r>
            <a:r>
              <a:rPr lang="en-US" dirty="0" smtClean="0">
                <a:ea typeface="+mn-ea"/>
              </a:rPr>
              <a:t>moral problem </a:t>
            </a:r>
          </a:p>
          <a:p>
            <a:pPr marL="514350" indent="-514350">
              <a:buFont typeface="+mj-lt"/>
              <a:buAutoNum type="alphaLcParenR"/>
              <a:defRPr/>
            </a:pPr>
            <a:r>
              <a:rPr lang="en-US" dirty="0" smtClean="0">
                <a:ea typeface="+mn-ea"/>
              </a:rPr>
              <a:t>a criminal problem</a:t>
            </a:r>
          </a:p>
          <a:p>
            <a:pPr marL="514350" indent="-514350">
              <a:buFont typeface="+mj-lt"/>
              <a:buAutoNum type="alphaLcParenR"/>
              <a:defRPr/>
            </a:pPr>
            <a:r>
              <a:rPr lang="en-US" dirty="0" smtClean="0">
                <a:ea typeface="+mn-ea"/>
              </a:rPr>
              <a:t>a primary chronic brain problem</a:t>
            </a:r>
          </a:p>
          <a:p>
            <a:pPr marL="514350" indent="-514350">
              <a:buFont typeface="+mj-lt"/>
              <a:buAutoNum type="alphaLcParenR"/>
              <a:defRPr/>
            </a:pPr>
            <a:r>
              <a:rPr lang="en-US" dirty="0" smtClean="0">
                <a:ea typeface="+mn-ea"/>
              </a:rPr>
              <a:t>a behavioral disorder occur as the result of other causes such as emotional or psychiatric problems.</a:t>
            </a:r>
          </a:p>
          <a:p>
            <a:pPr marL="514350" indent="-514350">
              <a:buFont typeface="+mj-lt"/>
              <a:buAutoNum type="alphaLcParenR"/>
              <a:defRPr/>
            </a:pPr>
            <a:endParaRPr lang="en-US" dirty="0">
              <a:ea typeface="+mn-ea"/>
            </a:endParaRPr>
          </a:p>
        </p:txBody>
      </p:sp>
      <p:sp>
        <p:nvSpPr>
          <p:cNvPr id="5" name="Cloud Callout 4"/>
          <p:cNvSpPr/>
          <p:nvPr/>
        </p:nvSpPr>
        <p:spPr>
          <a:xfrm>
            <a:off x="900113" y="2997200"/>
            <a:ext cx="7107237" cy="244792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400">
                <a:solidFill>
                  <a:srgbClr val="FFFFFF"/>
                </a:solidFill>
                <a:latin typeface="Constantia" charset="0"/>
                <a:ea typeface="ＭＳ Ｐゴシック" charset="0"/>
                <a:cs typeface="Arial" charset="0"/>
              </a:rPr>
              <a:t>Addiction is not a choice, but  choice still plays an important role in getting help. </a:t>
            </a:r>
          </a:p>
        </p:txBody>
      </p:sp>
      <p:sp>
        <p:nvSpPr>
          <p:cNvPr id="8" name="Right Arrow 7"/>
          <p:cNvSpPr/>
          <p:nvPr/>
        </p:nvSpPr>
        <p:spPr>
          <a:xfrm>
            <a:off x="153194" y="4418170"/>
            <a:ext cx="792162"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0715428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xit" presetSubtype="10" fill="hold" grpId="1" nodeType="clickEffect">
                                  <p:stCondLst>
                                    <p:cond delay="0"/>
                                  </p:stCondLst>
                                  <p:childTnLst>
                                    <p:animEffect transition="out" filter="blinds(horizontal)">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xit" presetSubtype="10" fill="hold" nodeType="clickEffect">
                                  <p:stCondLst>
                                    <p:cond delay="0"/>
                                  </p:stCondLst>
                                  <p:childTnLst>
                                    <p:animEffect transition="out" filter="blinds(horizontal)">
                                      <p:cBhvr>
                                        <p:cTn id="36" dur="500"/>
                                        <p:tgtEl>
                                          <p:spTgt spid="3">
                                            <p:txEl>
                                              <p:pRg st="0" end="0"/>
                                            </p:txEl>
                                          </p:spTgt>
                                        </p:tgtEl>
                                      </p:cBhvr>
                                    </p:animEffect>
                                    <p:set>
                                      <p:cBhvr>
                                        <p:cTn id="37" dur="1" fill="hold">
                                          <p:stCondLst>
                                            <p:cond delay="499"/>
                                          </p:stCondLst>
                                        </p:cTn>
                                        <p:tgtEl>
                                          <p:spTgt spid="3">
                                            <p:txEl>
                                              <p:pRg st="0" end="0"/>
                                            </p:txEl>
                                          </p:spTgt>
                                        </p:tgtEl>
                                        <p:attrNameLst>
                                          <p:attrName>style.visibility</p:attrName>
                                        </p:attrNameLst>
                                      </p:cBhvr>
                                      <p:to>
                                        <p:strVal val="hidden"/>
                                      </p:to>
                                    </p:set>
                                  </p:childTnLst>
                                </p:cTn>
                              </p:par>
                              <p:par>
                                <p:cTn id="38" presetID="3" presetClass="exit" presetSubtype="10" fill="hold" nodeType="withEffect">
                                  <p:stCondLst>
                                    <p:cond delay="0"/>
                                  </p:stCondLst>
                                  <p:childTnLst>
                                    <p:animEffect transition="out" filter="blinds(horizontal)">
                                      <p:cBhvr>
                                        <p:cTn id="39" dur="500"/>
                                        <p:tgtEl>
                                          <p:spTgt spid="3">
                                            <p:txEl>
                                              <p:pRg st="1" end="1"/>
                                            </p:txEl>
                                          </p:spTgt>
                                        </p:tgtEl>
                                      </p:cBhvr>
                                    </p:animEffect>
                                    <p:set>
                                      <p:cBhvr>
                                        <p:cTn id="40" dur="1" fill="hold">
                                          <p:stCondLst>
                                            <p:cond delay="499"/>
                                          </p:stCondLst>
                                        </p:cTn>
                                        <p:tgtEl>
                                          <p:spTgt spid="3">
                                            <p:txEl>
                                              <p:pRg st="1" end="1"/>
                                            </p:txEl>
                                          </p:spTgt>
                                        </p:tgtEl>
                                        <p:attrNameLst>
                                          <p:attrName>style.visibility</p:attrName>
                                        </p:attrNameLst>
                                      </p:cBhvr>
                                      <p:to>
                                        <p:strVal val="hidden"/>
                                      </p:to>
                                    </p:set>
                                  </p:childTnLst>
                                </p:cTn>
                              </p:par>
                              <p:par>
                                <p:cTn id="41" presetID="3" presetClass="exit" presetSubtype="10" fill="hold" nodeType="withEffect">
                                  <p:stCondLst>
                                    <p:cond delay="0"/>
                                  </p:stCondLst>
                                  <p:childTnLst>
                                    <p:animEffect transition="out" filter="blinds(horizontal)">
                                      <p:cBhvr>
                                        <p:cTn id="42" dur="500"/>
                                        <p:tgtEl>
                                          <p:spTgt spid="3">
                                            <p:txEl>
                                              <p:pRg st="2" end="2"/>
                                            </p:txEl>
                                          </p:spTgt>
                                        </p:tgtEl>
                                      </p:cBhvr>
                                    </p:animEffect>
                                    <p:set>
                                      <p:cBhvr>
                                        <p:cTn id="43" dur="1" fill="hold">
                                          <p:stCondLst>
                                            <p:cond delay="499"/>
                                          </p:stCondLst>
                                        </p:cTn>
                                        <p:tgtEl>
                                          <p:spTgt spid="3">
                                            <p:txEl>
                                              <p:pRg st="2" end="2"/>
                                            </p:txEl>
                                          </p:spTgt>
                                        </p:tgtEl>
                                        <p:attrNameLst>
                                          <p:attrName>style.visibility</p:attrName>
                                        </p:attrNameLst>
                                      </p:cBhvr>
                                      <p:to>
                                        <p:strVal val="hidden"/>
                                      </p:to>
                                    </p:set>
                                  </p:childTnLst>
                                </p:cTn>
                              </p:par>
                              <p:par>
                                <p:cTn id="44" presetID="3" presetClass="exit" presetSubtype="10" fill="hold" nodeType="withEffect">
                                  <p:stCondLst>
                                    <p:cond delay="0"/>
                                  </p:stCondLst>
                                  <p:childTnLst>
                                    <p:animEffect transition="out" filter="blinds(horizontal)">
                                      <p:cBhvr>
                                        <p:cTn id="45" dur="500"/>
                                        <p:tgtEl>
                                          <p:spTgt spid="3">
                                            <p:txEl>
                                              <p:pRg st="3" end="3"/>
                                            </p:txEl>
                                          </p:spTgt>
                                        </p:tgtEl>
                                      </p:cBhvr>
                                    </p:animEffect>
                                    <p:set>
                                      <p:cBhvr>
                                        <p:cTn id="46" dur="1" fill="hold">
                                          <p:stCondLst>
                                            <p:cond delay="499"/>
                                          </p:stCondLst>
                                        </p:cTn>
                                        <p:tgtEl>
                                          <p:spTgt spid="3">
                                            <p:txEl>
                                              <p:pRg st="3" end="3"/>
                                            </p:txEl>
                                          </p:spTgt>
                                        </p:tgtEl>
                                        <p:attrNameLst>
                                          <p:attrName>style.visibility</p:attrName>
                                        </p:attrNameLst>
                                      </p:cBhvr>
                                      <p:to>
                                        <p:strVal val="hidden"/>
                                      </p:to>
                                    </p:set>
                                  </p:childTnLst>
                                </p:cTn>
                              </p:par>
                              <p:par>
                                <p:cTn id="47" presetID="3" presetClass="exit" presetSubtype="10" fill="hold" nodeType="withEffect">
                                  <p:stCondLst>
                                    <p:cond delay="0"/>
                                  </p:stCondLst>
                                  <p:childTnLst>
                                    <p:animEffect transition="out" filter="blinds(horizontal)">
                                      <p:cBhvr>
                                        <p:cTn id="48" dur="500"/>
                                        <p:tgtEl>
                                          <p:spTgt spid="3">
                                            <p:txEl>
                                              <p:pRg st="4" end="4"/>
                                            </p:txEl>
                                          </p:spTgt>
                                        </p:tgtEl>
                                      </p:cBhvr>
                                    </p:animEffect>
                                    <p:set>
                                      <p:cBhvr>
                                        <p:cTn id="49" dur="1" fill="hold">
                                          <p:stCondLst>
                                            <p:cond delay="499"/>
                                          </p:stCondLst>
                                        </p:cTn>
                                        <p:tgtEl>
                                          <p:spTgt spid="3">
                                            <p:txEl>
                                              <p:pRg st="4" end="4"/>
                                            </p:txEl>
                                          </p:spTgt>
                                        </p:tgtEl>
                                        <p:attrNameLst>
                                          <p:attrName>style.visibility</p:attrName>
                                        </p:attrNameLst>
                                      </p:cBhvr>
                                      <p:to>
                                        <p:strVal val="hidden"/>
                                      </p:to>
                                    </p:set>
                                  </p:childTnLst>
                                </p:cTn>
                              </p:par>
                              <p:par>
                                <p:cTn id="50" presetID="3" presetClass="exit" presetSubtype="10" fill="hold" nodeType="withEffect">
                                  <p:stCondLst>
                                    <p:cond delay="0"/>
                                  </p:stCondLst>
                                  <p:childTnLst>
                                    <p:animEffect transition="out" filter="blinds(horizontal)">
                                      <p:cBhvr>
                                        <p:cTn id="51" dur="500"/>
                                        <p:tgtEl>
                                          <p:spTgt spid="3">
                                            <p:txEl>
                                              <p:pRg st="5" end="5"/>
                                            </p:txEl>
                                          </p:spTgt>
                                        </p:tgtEl>
                                      </p:cBhvr>
                                    </p:animEffect>
                                    <p:set>
                                      <p:cBhvr>
                                        <p:cTn id="52"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blinds(horizontal)">
                                      <p:cBhvr>
                                        <p:cTn id="5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8"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711200" y="165100"/>
            <a:ext cx="7772400" cy="742950"/>
          </a:xfrm>
        </p:spPr>
        <p:txBody>
          <a:bodyPr>
            <a:normAutofit fontScale="90000"/>
          </a:bodyPr>
          <a:lstStyle/>
          <a:p>
            <a:pPr algn="ctr"/>
            <a:r>
              <a:rPr lang="en-US">
                <a:latin typeface="Arial" charset="0"/>
                <a:cs typeface="Arial" charset="0"/>
              </a:rPr>
              <a:t>Laboratory Tests </a:t>
            </a:r>
          </a:p>
        </p:txBody>
      </p:sp>
      <p:sp>
        <p:nvSpPr>
          <p:cNvPr id="29701" name="Rectangle 3"/>
          <p:cNvSpPr>
            <a:spLocks noGrp="1" noChangeArrowheads="1"/>
          </p:cNvSpPr>
          <p:nvPr>
            <p:ph idx="1"/>
          </p:nvPr>
        </p:nvSpPr>
        <p:spPr>
          <a:xfrm>
            <a:off x="0" y="1268413"/>
            <a:ext cx="9144000" cy="4691062"/>
          </a:xfrm>
        </p:spPr>
        <p:txBody>
          <a:bodyPr>
            <a:normAutofit fontScale="92500" lnSpcReduction="10000"/>
          </a:bodyPr>
          <a:lstStyle/>
          <a:p>
            <a:pPr>
              <a:lnSpc>
                <a:spcPct val="150000"/>
              </a:lnSpc>
              <a:spcAft>
                <a:spcPct val="20000"/>
              </a:spcAft>
              <a:buClr>
                <a:schemeClr val="tx1"/>
              </a:buClr>
              <a:buSzTx/>
            </a:pPr>
            <a:r>
              <a:rPr lang="en-US" sz="2400">
                <a:latin typeface="Arial" charset="0"/>
                <a:cs typeface="Arial" charset="0"/>
              </a:rPr>
              <a:t>Identify acute and/or heavy drinking (</a:t>
            </a:r>
            <a:r>
              <a:rPr lang="en-US" sz="2400" u="sng">
                <a:latin typeface="Arial" charset="0"/>
                <a:cs typeface="Arial" charset="0"/>
              </a:rPr>
              <a:t>&gt;</a:t>
            </a:r>
            <a:r>
              <a:rPr lang="en-US" sz="2400">
                <a:latin typeface="Arial" charset="0"/>
                <a:cs typeface="Arial" charset="0"/>
              </a:rPr>
              <a:t> 5 drinks/day):</a:t>
            </a:r>
          </a:p>
          <a:p>
            <a:pPr lvl="2">
              <a:lnSpc>
                <a:spcPct val="150000"/>
              </a:lnSpc>
              <a:spcAft>
                <a:spcPct val="20000"/>
              </a:spcAft>
              <a:buClr>
                <a:schemeClr val="tx1"/>
              </a:buClr>
              <a:buFont typeface="Wingdings" charset="0"/>
              <a:buChar char="q"/>
            </a:pPr>
            <a:r>
              <a:rPr lang="en-US" sz="3600">
                <a:latin typeface="Arial" charset="0"/>
                <a:cs typeface="Arial" charset="0"/>
              </a:rPr>
              <a:t> </a:t>
            </a:r>
            <a:r>
              <a:rPr lang="en-US" sz="2400">
                <a:latin typeface="Arial" charset="0"/>
                <a:cs typeface="Arial" charset="0"/>
              </a:rPr>
              <a:t>Blood Alcohol Levels (BAL).</a:t>
            </a:r>
          </a:p>
          <a:p>
            <a:pPr lvl="2">
              <a:lnSpc>
                <a:spcPct val="150000"/>
              </a:lnSpc>
              <a:spcAft>
                <a:spcPct val="20000"/>
              </a:spcAft>
              <a:buClr>
                <a:schemeClr val="tx1"/>
              </a:buClr>
              <a:buFont typeface="Wingdings" charset="0"/>
              <a:buChar char="q"/>
            </a:pPr>
            <a:r>
              <a:rPr lang="en-US" sz="2400">
                <a:latin typeface="Arial" charset="0"/>
                <a:cs typeface="Arial" charset="0"/>
              </a:rPr>
              <a:t> Gamma-glutamyltransferase (GGTP &gt; 35 IU/L)</a:t>
            </a:r>
          </a:p>
          <a:p>
            <a:pPr lvl="2">
              <a:lnSpc>
                <a:spcPct val="150000"/>
              </a:lnSpc>
              <a:spcAft>
                <a:spcPct val="20000"/>
              </a:spcAft>
              <a:buClr>
                <a:schemeClr val="tx1"/>
              </a:buClr>
              <a:buFont typeface="Wingdings" charset="0"/>
              <a:buChar char="q"/>
            </a:pPr>
            <a:r>
              <a:rPr lang="en-US" sz="2400">
                <a:latin typeface="Arial" charset="0"/>
                <a:cs typeface="Arial" charset="0"/>
              </a:rPr>
              <a:t> Carbohydrate Deficient Transferrin (CDT &gt; 20 IU/L)</a:t>
            </a:r>
          </a:p>
          <a:p>
            <a:pPr lvl="2">
              <a:lnSpc>
                <a:spcPct val="150000"/>
              </a:lnSpc>
              <a:spcAft>
                <a:spcPct val="20000"/>
              </a:spcAft>
              <a:buClr>
                <a:schemeClr val="tx1"/>
              </a:buClr>
              <a:buFont typeface="Wingdings" charset="0"/>
              <a:buChar char="q"/>
            </a:pPr>
            <a:r>
              <a:rPr lang="en-US" sz="2400">
                <a:latin typeface="Arial" charset="0"/>
                <a:cs typeface="Arial" charset="0"/>
              </a:rPr>
              <a:t> Erythrocyte mean corpuscular volume (MCV &gt;91.5 </a:t>
            </a:r>
            <a:r>
              <a:rPr lang="en-US" sz="2400">
                <a:latin typeface="Arial" charset="0"/>
                <a:cs typeface="Arial" charset="0"/>
                <a:sym typeface="Symbol" charset="0"/>
              </a:rPr>
              <a:t></a:t>
            </a:r>
            <a:r>
              <a:rPr lang="en-US" sz="2400" baseline="30000">
                <a:latin typeface="Arial" charset="0"/>
                <a:cs typeface="Arial" charset="0"/>
              </a:rPr>
              <a:t>3</a:t>
            </a:r>
            <a:r>
              <a:rPr lang="en-US" sz="2400">
                <a:latin typeface="Arial" charset="0"/>
                <a:cs typeface="Arial" charset="0"/>
              </a:rPr>
              <a:t>) </a:t>
            </a:r>
          </a:p>
          <a:p>
            <a:pPr lvl="2">
              <a:lnSpc>
                <a:spcPct val="150000"/>
              </a:lnSpc>
              <a:spcAft>
                <a:spcPct val="20000"/>
              </a:spcAft>
              <a:buClr>
                <a:schemeClr val="tx1"/>
              </a:buClr>
              <a:buFont typeface="Wingdings" charset="0"/>
              <a:buChar char="q"/>
            </a:pPr>
            <a:r>
              <a:rPr lang="en-US" sz="2400">
                <a:latin typeface="Arial" charset="0"/>
                <a:cs typeface="Arial" charset="0"/>
              </a:rPr>
              <a:t>High AST/ALT</a:t>
            </a:r>
          </a:p>
          <a:p>
            <a:pPr lvl="2">
              <a:lnSpc>
                <a:spcPct val="150000"/>
              </a:lnSpc>
              <a:spcAft>
                <a:spcPct val="20000"/>
              </a:spcAft>
              <a:buClr>
                <a:schemeClr val="tx1"/>
              </a:buClr>
              <a:buFont typeface="Wingdings 2" charset="0"/>
              <a:buNone/>
            </a:pPr>
            <a:r>
              <a:rPr lang="en-US" sz="2400">
                <a:latin typeface="Arial" charset="0"/>
                <a:cs typeface="Arial" charset="0"/>
              </a:rPr>
              <a:t>*** CDT + GGTP best diagnostic combination.</a:t>
            </a:r>
          </a:p>
        </p:txBody>
      </p:sp>
    </p:spTree>
    <p:extLst>
      <p:ext uri="{BB962C8B-B14F-4D97-AF65-F5344CB8AC3E}">
        <p14:creationId xmlns:p14="http://schemas.microsoft.com/office/powerpoint/2010/main" val="130912377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100013"/>
            <a:ext cx="8229600" cy="1143001"/>
          </a:xfrm>
        </p:spPr>
        <p:txBody>
          <a:bodyPr/>
          <a:lstStyle/>
          <a:p>
            <a:r>
              <a:rPr lang="en-CA">
                <a:latin typeface="Arial" charset="0"/>
                <a:cs typeface="Arial" charset="0"/>
              </a:rPr>
              <a:t>Treatment</a:t>
            </a:r>
          </a:p>
        </p:txBody>
      </p:sp>
      <p:sp>
        <p:nvSpPr>
          <p:cNvPr id="35843" name="Content Placeholder 2"/>
          <p:cNvSpPr>
            <a:spLocks noGrp="1"/>
          </p:cNvSpPr>
          <p:nvPr>
            <p:ph idx="1"/>
          </p:nvPr>
        </p:nvSpPr>
        <p:spPr>
          <a:xfrm>
            <a:off x="457200" y="1196975"/>
            <a:ext cx="8229600" cy="4389438"/>
          </a:xfrm>
        </p:spPr>
        <p:txBody>
          <a:bodyPr>
            <a:normAutofit fontScale="55000" lnSpcReduction="20000"/>
          </a:bodyPr>
          <a:lstStyle/>
          <a:p>
            <a:r>
              <a:rPr lang="en-US" b="1" dirty="0">
                <a:latin typeface="Arial" charset="0"/>
                <a:cs typeface="Arial" charset="0"/>
              </a:rPr>
              <a:t>Treating Alcohol Intoxicated Patient: </a:t>
            </a:r>
          </a:p>
          <a:p>
            <a:pPr>
              <a:buFont typeface="Wingdings 2" charset="0"/>
              <a:buNone/>
            </a:pPr>
            <a:r>
              <a:rPr lang="en-US" sz="1800" b="1" dirty="0">
                <a:latin typeface="Arial" charset="0"/>
                <a:cs typeface="Arial" charset="0"/>
              </a:rPr>
              <a:t>Conscious : supportive, antipsychotic if agitated. Unconscious: ABC</a:t>
            </a:r>
          </a:p>
          <a:p>
            <a:r>
              <a:rPr lang="en-US" b="1" dirty="0">
                <a:latin typeface="Arial" charset="0"/>
                <a:cs typeface="Arial" charset="0"/>
              </a:rPr>
              <a:t>Treating Alcohol Withdrawal:</a:t>
            </a:r>
          </a:p>
          <a:p>
            <a:pPr>
              <a:buFont typeface="Wingdings 2" charset="0"/>
              <a:buNone/>
            </a:pPr>
            <a:r>
              <a:rPr lang="en-US" sz="1800" b="1" dirty="0">
                <a:latin typeface="Arial" charset="0"/>
                <a:cs typeface="Arial" charset="0"/>
              </a:rPr>
              <a:t>Supportive,  thiamine &amp; long acting BDZ  </a:t>
            </a:r>
            <a:r>
              <a:rPr lang="en-US" sz="1800" b="1" dirty="0" smtClean="0">
                <a:latin typeface="Arial" charset="0"/>
                <a:cs typeface="Arial" charset="0"/>
              </a:rPr>
              <a:t>± </a:t>
            </a:r>
            <a:r>
              <a:rPr lang="en-US" sz="1800" b="1" dirty="0">
                <a:latin typeface="Arial" charset="0"/>
                <a:cs typeface="Arial" charset="0"/>
              </a:rPr>
              <a:t>anticonvulsants for seizure.</a:t>
            </a:r>
            <a:r>
              <a:rPr lang="en-US" sz="1800" dirty="0">
                <a:latin typeface="Arial" charset="0"/>
                <a:cs typeface="Arial" charset="0"/>
              </a:rPr>
              <a:t> </a:t>
            </a:r>
            <a:endParaRPr lang="en-CA" sz="1800" dirty="0">
              <a:latin typeface="Arial" charset="0"/>
              <a:cs typeface="Arial" charset="0"/>
            </a:endParaRPr>
          </a:p>
          <a:p>
            <a:r>
              <a:rPr lang="en-US" b="1" dirty="0">
                <a:latin typeface="Arial" charset="0"/>
                <a:cs typeface="Arial" charset="0"/>
              </a:rPr>
              <a:t>Maintaining Abstinence:</a:t>
            </a:r>
          </a:p>
          <a:p>
            <a:r>
              <a:rPr lang="en-GB" sz="2000" b="1" dirty="0" smtClean="0">
                <a:latin typeface="Arial" charset="0"/>
                <a:cs typeface="Arial" charset="0"/>
              </a:rPr>
              <a:t>Medications</a:t>
            </a:r>
            <a:r>
              <a:rPr lang="en-GB" sz="2000" b="1" dirty="0">
                <a:latin typeface="Arial" charset="0"/>
                <a:cs typeface="Arial" charset="0"/>
              </a:rPr>
              <a:t>:</a:t>
            </a:r>
          </a:p>
          <a:p>
            <a:r>
              <a:rPr lang="en-GB" sz="1800" b="1" dirty="0" err="1">
                <a:latin typeface="Arial" charset="0"/>
                <a:cs typeface="Arial" charset="0"/>
              </a:rPr>
              <a:t>Disulfiram</a:t>
            </a:r>
            <a:r>
              <a:rPr lang="en-GB" sz="1800" dirty="0">
                <a:latin typeface="Arial" charset="0"/>
                <a:cs typeface="Arial" charset="0"/>
              </a:rPr>
              <a:t> – blockade of </a:t>
            </a:r>
            <a:r>
              <a:rPr lang="en-GB" sz="1800" dirty="0" err="1">
                <a:latin typeface="Arial" charset="0"/>
                <a:cs typeface="Arial" charset="0"/>
              </a:rPr>
              <a:t>aldehydedehydrogenase</a:t>
            </a:r>
            <a:r>
              <a:rPr lang="en-GB" sz="1800" dirty="0">
                <a:latin typeface="Arial" charset="0"/>
                <a:cs typeface="Arial" charset="0"/>
              </a:rPr>
              <a:t> </a:t>
            </a:r>
            <a:r>
              <a:rPr lang="en-GB" sz="1800" dirty="0">
                <a:latin typeface="Arial" charset="0"/>
                <a:cs typeface="Arial" charset="0"/>
                <a:sym typeface="Symbol" charset="0"/>
              </a:rPr>
              <a:t> </a:t>
            </a:r>
            <a:r>
              <a:rPr lang="en-GB" sz="1800" dirty="0" err="1">
                <a:latin typeface="Arial" charset="0"/>
                <a:cs typeface="Arial" charset="0"/>
              </a:rPr>
              <a:t>cummulation</a:t>
            </a:r>
            <a:r>
              <a:rPr lang="en-GB" sz="1800" dirty="0">
                <a:latin typeface="Arial" charset="0"/>
                <a:cs typeface="Arial" charset="0"/>
              </a:rPr>
              <a:t> of acetaldehyde - nausea, flushing, tachycardia, hyperventilation, panic…</a:t>
            </a:r>
          </a:p>
          <a:p>
            <a:r>
              <a:rPr lang="en-GB" sz="1800" b="1" dirty="0">
                <a:latin typeface="Arial" charset="0"/>
                <a:cs typeface="Arial" charset="0"/>
              </a:rPr>
              <a:t>Naloxone</a:t>
            </a:r>
            <a:r>
              <a:rPr lang="en-GB" sz="1800" dirty="0">
                <a:latin typeface="Arial" charset="0"/>
                <a:cs typeface="Arial" charset="0"/>
              </a:rPr>
              <a:t> – reduces alcohol-induced reward.</a:t>
            </a:r>
          </a:p>
          <a:p>
            <a:r>
              <a:rPr lang="en-GB" sz="1800" b="1" dirty="0" err="1">
                <a:latin typeface="Arial" charset="0"/>
                <a:cs typeface="Arial" charset="0"/>
              </a:rPr>
              <a:t>Acamprosate</a:t>
            </a:r>
            <a:r>
              <a:rPr lang="en-GB" sz="1800" dirty="0">
                <a:latin typeface="Arial" charset="0"/>
                <a:cs typeface="Arial" charset="0"/>
              </a:rPr>
              <a:t> – anti-craving effects .</a:t>
            </a:r>
          </a:p>
          <a:p>
            <a:endParaRPr lang="en-GB" sz="1400" dirty="0">
              <a:latin typeface="Arial" charset="0"/>
              <a:cs typeface="Arial" charset="0"/>
            </a:endParaRPr>
          </a:p>
          <a:p>
            <a:r>
              <a:rPr lang="en-GB" sz="2400" b="1" dirty="0">
                <a:latin typeface="Arial" charset="0"/>
                <a:cs typeface="Arial" charset="0"/>
              </a:rPr>
              <a:t>Psychological: group </a:t>
            </a:r>
            <a:r>
              <a:rPr lang="en-GB" sz="2400" b="1" dirty="0" err="1">
                <a:latin typeface="Arial" charset="0"/>
                <a:cs typeface="Arial" charset="0"/>
              </a:rPr>
              <a:t>Tx</a:t>
            </a:r>
            <a:r>
              <a:rPr lang="en-GB" sz="2400" b="1" dirty="0">
                <a:latin typeface="Arial" charset="0"/>
                <a:cs typeface="Arial" charset="0"/>
              </a:rPr>
              <a:t>, </a:t>
            </a:r>
            <a:r>
              <a:rPr lang="en-GB" sz="2400" dirty="0">
                <a:latin typeface="Arial" charset="0"/>
                <a:cs typeface="Arial" charset="0"/>
              </a:rPr>
              <a:t>AA, relapse prevention.</a:t>
            </a:r>
          </a:p>
          <a:p>
            <a:pPr>
              <a:buFont typeface="Wingdings 2" charset="0"/>
              <a:buNone/>
            </a:pPr>
            <a:endParaRPr lang="en-CA" dirty="0">
              <a:latin typeface="Arial" charset="0"/>
              <a:cs typeface="Arial" charset="0"/>
            </a:endParaRPr>
          </a:p>
          <a:p>
            <a:pPr>
              <a:buFont typeface="Wingdings 2" charset="0"/>
              <a:buNone/>
            </a:pPr>
            <a:endParaRPr lang="en-CA" b="1" dirty="0">
              <a:latin typeface="Arial" charset="0"/>
              <a:cs typeface="Arial" charset="0"/>
            </a:endParaRPr>
          </a:p>
          <a:p>
            <a:endParaRPr lang="en-US" b="1" dirty="0">
              <a:latin typeface="Arial" charset="0"/>
              <a:cs typeface="Arial" charset="0"/>
            </a:endParaRPr>
          </a:p>
          <a:p>
            <a:endParaRPr lang="en-CA" b="1" dirty="0">
              <a:latin typeface="Arial" charset="0"/>
              <a:cs typeface="Arial" charset="0"/>
            </a:endParaRPr>
          </a:p>
          <a:p>
            <a:endParaRPr lang="en-CA" dirty="0">
              <a:latin typeface="Arial" charset="0"/>
              <a:cs typeface="Arial" charset="0"/>
            </a:endParaRPr>
          </a:p>
        </p:txBody>
      </p:sp>
    </p:spTree>
    <p:extLst>
      <p:ext uri="{BB962C8B-B14F-4D97-AF65-F5344CB8AC3E}">
        <p14:creationId xmlns:p14="http://schemas.microsoft.com/office/powerpoint/2010/main" val="368463166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0" y="381000"/>
            <a:ext cx="9144000" cy="5867400"/>
          </a:xfrm>
          <a:prstGeom prst="rect">
            <a:avLst/>
          </a:prstGeom>
          <a:noFill/>
          <a:ln w="9525">
            <a:noFill/>
            <a:miter lim="800000"/>
            <a:headEnd/>
            <a:tailEnd/>
          </a:ln>
          <a:effectLst/>
        </p:spPr>
        <p:txBody>
          <a:bodyPr/>
          <a:lstStyle/>
          <a:p>
            <a:pPr marL="342900" indent="-342900">
              <a:lnSpc>
                <a:spcPct val="90000"/>
              </a:lnSpc>
              <a:spcBef>
                <a:spcPct val="20000"/>
              </a:spcBef>
              <a:spcAft>
                <a:spcPct val="80000"/>
              </a:spcAft>
              <a:buSzPct val="85000"/>
              <a:buFontTx/>
              <a:buBlip>
                <a:blip r:embed="rId2"/>
              </a:buBlip>
            </a:pPr>
            <a:endParaRPr lang="en-US" sz="3200">
              <a:latin typeface="Times New Roman" pitchFamily="18" charset="0"/>
              <a:cs typeface="Times New Roman" pitchFamily="18" charset="0"/>
            </a:endParaRPr>
          </a:p>
        </p:txBody>
      </p:sp>
      <p:pic>
        <p:nvPicPr>
          <p:cNvPr id="66564" name="Picture 4" descr="Alcoholic_Man_with_Bottle-192x245"/>
          <p:cNvPicPr>
            <a:picLocks noChangeAspect="1" noChangeArrowheads="1"/>
          </p:cNvPicPr>
          <p:nvPr/>
        </p:nvPicPr>
        <p:blipFill>
          <a:blip r:embed="rId3" cstate="print"/>
          <a:srcRect/>
          <a:stretch>
            <a:fillRect/>
          </a:stretch>
        </p:blipFill>
        <p:spPr bwMode="auto">
          <a:xfrm>
            <a:off x="3200400" y="762000"/>
            <a:ext cx="2903538" cy="3705225"/>
          </a:xfrm>
          <a:prstGeom prst="rect">
            <a:avLst/>
          </a:prstGeom>
          <a:noFill/>
        </p:spPr>
      </p:pic>
    </p:spTree>
    <p:extLst>
      <p:ext uri="{BB962C8B-B14F-4D97-AF65-F5344CB8AC3E}">
        <p14:creationId xmlns:p14="http://schemas.microsoft.com/office/powerpoint/2010/main" val="404891222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6564"/>
                                        </p:tgtEl>
                                        <p:attrNameLst>
                                          <p:attrName>style.visibility</p:attrName>
                                        </p:attrNameLst>
                                      </p:cBhvr>
                                      <p:to>
                                        <p:strVal val="visible"/>
                                      </p:to>
                                    </p:set>
                                    <p:animEffect transition="in" filter="box(in)">
                                      <p:cBhvr>
                                        <p:cTn id="7" dur="500"/>
                                        <p:tgtEl>
                                          <p:spTgt spid="66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704850"/>
            <a:ext cx="8229600" cy="852488"/>
          </a:xfrm>
        </p:spPr>
        <p:txBody>
          <a:bodyPr>
            <a:normAutofit fontScale="90000"/>
          </a:bodyPr>
          <a:lstStyle/>
          <a:p>
            <a:pPr algn="ctr"/>
            <a:r>
              <a:rPr lang="en-US" b="1">
                <a:latin typeface="Arial" charset="0"/>
                <a:cs typeface="Arial" charset="0"/>
              </a:rPr>
              <a:t>Sedatives, Hypnotics, and Anxiolytics</a:t>
            </a:r>
            <a:endParaRPr lang="en-CA">
              <a:latin typeface="Arial" charset="0"/>
              <a:cs typeface="Arial" charset="0"/>
            </a:endParaRPr>
          </a:p>
        </p:txBody>
      </p:sp>
      <p:sp>
        <p:nvSpPr>
          <p:cNvPr id="36867" name="Content Placeholder 2"/>
          <p:cNvSpPr>
            <a:spLocks noGrp="1"/>
          </p:cNvSpPr>
          <p:nvPr>
            <p:ph idx="1"/>
          </p:nvPr>
        </p:nvSpPr>
        <p:spPr>
          <a:xfrm>
            <a:off x="457200" y="1628775"/>
            <a:ext cx="8229600" cy="4695825"/>
          </a:xfrm>
        </p:spPr>
        <p:txBody>
          <a:bodyPr>
            <a:normAutofit fontScale="85000" lnSpcReduction="10000"/>
          </a:bodyPr>
          <a:lstStyle/>
          <a:p>
            <a:r>
              <a:rPr lang="en-CA" sz="2400" dirty="0">
                <a:latin typeface="Arial" charset="0"/>
                <a:cs typeface="Arial" charset="0"/>
              </a:rPr>
              <a:t>Similar clinical manifestations to </a:t>
            </a:r>
            <a:r>
              <a:rPr lang="en-CA" sz="2400" dirty="0" smtClean="0">
                <a:latin typeface="Arial" charset="0"/>
                <a:cs typeface="Arial" charset="0"/>
              </a:rPr>
              <a:t>alcohol</a:t>
            </a:r>
            <a:r>
              <a:rPr lang="en-CA" sz="2400" dirty="0">
                <a:latin typeface="Arial" charset="0"/>
                <a:cs typeface="Arial" charset="0"/>
              </a:rPr>
              <a:t>.</a:t>
            </a:r>
          </a:p>
          <a:p>
            <a:r>
              <a:rPr lang="en-US" sz="2400" dirty="0">
                <a:latin typeface="Arial" charset="0"/>
                <a:cs typeface="Arial" charset="0"/>
              </a:rPr>
              <a:t>withdrawal from short-acting </a:t>
            </a:r>
            <a:r>
              <a:rPr lang="en-US" sz="2400" dirty="0" smtClean="0">
                <a:latin typeface="Arial" charset="0"/>
                <a:cs typeface="Arial" charset="0"/>
              </a:rPr>
              <a:t>substances </a:t>
            </a:r>
            <a:r>
              <a:rPr lang="en-US" sz="2400" dirty="0">
                <a:latin typeface="Arial" charset="0"/>
                <a:cs typeface="Arial" charset="0"/>
              </a:rPr>
              <a:t>(e.g. </a:t>
            </a:r>
            <a:r>
              <a:rPr lang="en-US" sz="2400" dirty="0" err="1">
                <a:latin typeface="Arial" charset="0"/>
                <a:cs typeface="Arial" charset="0"/>
              </a:rPr>
              <a:t>triazolam</a:t>
            </a:r>
            <a:r>
              <a:rPr lang="en-US" sz="2400" dirty="0">
                <a:latin typeface="Arial" charset="0"/>
                <a:cs typeface="Arial" charset="0"/>
              </a:rPr>
              <a:t>) can begin within 4 - 6 </a:t>
            </a:r>
            <a:r>
              <a:rPr lang="en-US" sz="2400" dirty="0" smtClean="0">
                <a:latin typeface="Arial" charset="0"/>
                <a:cs typeface="Arial" charset="0"/>
              </a:rPr>
              <a:t>hours.</a:t>
            </a:r>
            <a:endParaRPr lang="en-US" sz="2400" dirty="0">
              <a:latin typeface="Arial" charset="0"/>
              <a:cs typeface="Arial" charset="0"/>
            </a:endParaRPr>
          </a:p>
          <a:p>
            <a:r>
              <a:rPr lang="en-US" sz="2400" dirty="0">
                <a:latin typeface="Arial" charset="0"/>
                <a:cs typeface="Arial" charset="0"/>
              </a:rPr>
              <a:t>Alcohol and all drugs of this class are brain depressants any risk</a:t>
            </a:r>
            <a:r>
              <a:rPr lang="en-US" sz="2400" dirty="0" smtClean="0">
                <a:latin typeface="Arial" charset="0"/>
                <a:cs typeface="Arial" charset="0"/>
              </a:rPr>
              <a:t>? - are </a:t>
            </a:r>
            <a:r>
              <a:rPr lang="en-US" sz="2400" dirty="0">
                <a:latin typeface="Arial" charset="0"/>
                <a:cs typeface="Arial" charset="0"/>
              </a:rPr>
              <a:t>cross-tolerant and cross-</a:t>
            </a:r>
            <a:r>
              <a:rPr lang="en-US" sz="2400" dirty="0" err="1">
                <a:latin typeface="Arial" charset="0"/>
                <a:cs typeface="Arial" charset="0"/>
              </a:rPr>
              <a:t>dependant</a:t>
            </a:r>
            <a:r>
              <a:rPr lang="en-US" sz="2400" dirty="0">
                <a:latin typeface="Arial" charset="0"/>
                <a:cs typeface="Arial" charset="0"/>
              </a:rPr>
              <a:t>.</a:t>
            </a:r>
          </a:p>
          <a:p>
            <a:r>
              <a:rPr lang="en-US" sz="2400" dirty="0">
                <a:latin typeface="Arial" charset="0"/>
                <a:cs typeface="Arial" charset="0"/>
              </a:rPr>
              <a:t>withdrawal can be accomplished safely using diazepam, phenobarbital, and pentobarbital, dose reduced in steps (about 1/4 - 1/10 of daily benzodiazepine dose, every two weeks).  </a:t>
            </a:r>
          </a:p>
          <a:p>
            <a:r>
              <a:rPr lang="en-US" sz="2400" dirty="0">
                <a:latin typeface="Arial" charset="0"/>
                <a:cs typeface="Arial" charset="0"/>
              </a:rPr>
              <a:t>BDZ have  a large margin of safety &amp; less addiction potentials.</a:t>
            </a:r>
          </a:p>
          <a:p>
            <a:r>
              <a:rPr lang="en-US" sz="2400" b="1" dirty="0">
                <a:latin typeface="Arial" charset="0"/>
                <a:cs typeface="Arial" charset="0"/>
              </a:rPr>
              <a:t>Flumazenil</a:t>
            </a:r>
            <a:r>
              <a:rPr lang="en-US" sz="2400" dirty="0">
                <a:latin typeface="Arial" charset="0"/>
                <a:cs typeface="Arial" charset="0"/>
              </a:rPr>
              <a:t> is a BDZ receptor antagonists used in BDZ overdose.</a:t>
            </a:r>
          </a:p>
          <a:p>
            <a:endParaRPr lang="en-US" sz="2400" dirty="0">
              <a:latin typeface="Arial" charset="0"/>
              <a:cs typeface="Arial" charset="0"/>
            </a:endParaRPr>
          </a:p>
          <a:p>
            <a:endParaRPr lang="en-CA" sz="2400" dirty="0">
              <a:latin typeface="Arial" charset="0"/>
              <a:cs typeface="Arial" charset="0"/>
            </a:endParaRPr>
          </a:p>
          <a:p>
            <a:endParaRPr lang="en-US" dirty="0">
              <a:latin typeface="Arial" charset="0"/>
              <a:cs typeface="Arial" charset="0"/>
            </a:endParaRPr>
          </a:p>
          <a:p>
            <a:endParaRPr lang="en-CA" dirty="0">
              <a:latin typeface="Arial" charset="0"/>
              <a:cs typeface="Arial" charset="0"/>
            </a:endParaRPr>
          </a:p>
        </p:txBody>
      </p:sp>
    </p:spTree>
    <p:extLst>
      <p:ext uri="{BB962C8B-B14F-4D97-AF65-F5344CB8AC3E}">
        <p14:creationId xmlns:p14="http://schemas.microsoft.com/office/powerpoint/2010/main" val="376673907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4" name="Rectangle 4"/>
          <p:cNvSpPr>
            <a:spLocks noGrp="1" noChangeArrowheads="1"/>
          </p:cNvSpPr>
          <p:nvPr>
            <p:ph type="title"/>
          </p:nvPr>
        </p:nvSpPr>
        <p:spPr>
          <a:xfrm>
            <a:off x="685800" y="409575"/>
            <a:ext cx="7772400" cy="762000"/>
          </a:xfrm>
        </p:spPr>
        <p:txBody>
          <a:bodyPr/>
          <a:lstStyle/>
          <a:p>
            <a:r>
              <a:rPr lang="en-US"/>
              <a:t>OPIOIDS </a:t>
            </a:r>
          </a:p>
        </p:txBody>
      </p:sp>
      <p:pic>
        <p:nvPicPr>
          <p:cNvPr id="153606" name="Picture 6" descr="opioids"/>
          <p:cNvPicPr>
            <a:picLocks noGrp="1" noChangeAspect="1" noChangeArrowheads="1"/>
          </p:cNvPicPr>
          <p:nvPr>
            <p:ph idx="1"/>
          </p:nvPr>
        </p:nvPicPr>
        <p:blipFill>
          <a:blip r:embed="rId2" cstate="print"/>
          <a:srcRect/>
          <a:stretch>
            <a:fillRect/>
          </a:stretch>
        </p:blipFill>
        <p:spPr>
          <a:xfrm>
            <a:off x="2901950" y="1524000"/>
            <a:ext cx="3036888" cy="4572000"/>
          </a:xfrm>
          <a:noFill/>
          <a:ln/>
        </p:spPr>
      </p:pic>
    </p:spTree>
    <p:extLst>
      <p:ext uri="{BB962C8B-B14F-4D97-AF65-F5344CB8AC3E}">
        <p14:creationId xmlns:p14="http://schemas.microsoft.com/office/powerpoint/2010/main" val="8170911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0" y="0"/>
            <a:ext cx="7772400" cy="762000"/>
          </a:xfrm>
        </p:spPr>
        <p:txBody>
          <a:bodyPr/>
          <a:lstStyle/>
          <a:p>
            <a:pPr algn="l"/>
            <a:r>
              <a:rPr lang="en-US"/>
              <a:t>Introduction </a:t>
            </a:r>
          </a:p>
        </p:txBody>
      </p:sp>
      <p:sp>
        <p:nvSpPr>
          <p:cNvPr id="175107" name="Rectangle 3"/>
          <p:cNvSpPr>
            <a:spLocks noGrp="1" noChangeArrowheads="1"/>
          </p:cNvSpPr>
          <p:nvPr>
            <p:ph idx="1"/>
          </p:nvPr>
        </p:nvSpPr>
        <p:spPr>
          <a:xfrm>
            <a:off x="0" y="838200"/>
            <a:ext cx="9144000" cy="5562600"/>
          </a:xfrm>
        </p:spPr>
        <p:txBody>
          <a:bodyPr/>
          <a:lstStyle/>
          <a:p>
            <a:r>
              <a:rPr lang="en-US" dirty="0"/>
              <a:t>Opioids have been used for at least 3500 </a:t>
            </a:r>
            <a:r>
              <a:rPr lang="en-US" dirty="0" smtClean="0"/>
              <a:t>years</a:t>
            </a:r>
            <a:endParaRPr lang="en-US" dirty="0"/>
          </a:p>
          <a:p>
            <a:r>
              <a:rPr lang="en-US" dirty="0"/>
              <a:t>Mostly in the form of crude </a:t>
            </a:r>
            <a:r>
              <a:rPr lang="en-US" dirty="0" smtClean="0"/>
              <a:t>opium</a:t>
            </a:r>
            <a:endParaRPr lang="en-US" dirty="0"/>
          </a:p>
          <a:p>
            <a:r>
              <a:rPr lang="en-US" dirty="0"/>
              <a:t>Morphine was the first to be isolated in 1806 and codeine in </a:t>
            </a:r>
            <a:r>
              <a:rPr lang="en-US" dirty="0" smtClean="0"/>
              <a:t>1832</a:t>
            </a:r>
            <a:endParaRPr lang="en-US" dirty="0"/>
          </a:p>
          <a:p>
            <a:r>
              <a:rPr lang="en-US" dirty="0"/>
              <a:t>Opium comes from the juice of the opium poppy (</a:t>
            </a:r>
            <a:r>
              <a:rPr lang="en-US" i="1" dirty="0" err="1"/>
              <a:t>papaver</a:t>
            </a:r>
            <a:r>
              <a:rPr lang="en-US" i="1" dirty="0"/>
              <a:t> </a:t>
            </a:r>
            <a:r>
              <a:rPr lang="en-US" i="1" dirty="0" err="1"/>
              <a:t>somniferum</a:t>
            </a:r>
            <a:r>
              <a:rPr lang="en-US" i="1" dirty="0" smtClean="0"/>
              <a:t>) </a:t>
            </a:r>
            <a:r>
              <a:rPr lang="en-US" i="1" dirty="0"/>
              <a:t>which contains about 20 opium alkaloids including </a:t>
            </a:r>
            <a:r>
              <a:rPr lang="en-US" i="1" dirty="0" smtClean="0"/>
              <a:t>morphine</a:t>
            </a:r>
            <a:endParaRPr lang="en-US" dirty="0"/>
          </a:p>
        </p:txBody>
      </p:sp>
    </p:spTree>
    <p:extLst>
      <p:ext uri="{BB962C8B-B14F-4D97-AF65-F5344CB8AC3E}">
        <p14:creationId xmlns:p14="http://schemas.microsoft.com/office/powerpoint/2010/main" val="35641321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body" sz="half" idx="2"/>
          </p:nvPr>
        </p:nvSpPr>
        <p:spPr>
          <a:xfrm>
            <a:off x="0" y="152400"/>
            <a:ext cx="9067800" cy="6705600"/>
          </a:xfrm>
        </p:spPr>
        <p:txBody>
          <a:bodyPr>
            <a:normAutofit fontScale="85000" lnSpcReduction="20000"/>
          </a:bodyPr>
          <a:lstStyle/>
          <a:p>
            <a:pPr marL="533400" indent="-533400">
              <a:lnSpc>
                <a:spcPct val="80000"/>
              </a:lnSpc>
            </a:pPr>
            <a:r>
              <a:rPr lang="en-US" sz="2600" dirty="0">
                <a:latin typeface="Times New Roman" pitchFamily="18" charset="0"/>
              </a:rPr>
              <a:t>This group includes several narcotic substances </a:t>
            </a:r>
          </a:p>
          <a:p>
            <a:pPr marL="533400" indent="-533400">
              <a:lnSpc>
                <a:spcPct val="80000"/>
              </a:lnSpc>
              <a:buFontTx/>
              <a:buAutoNum type="arabicPeriod"/>
            </a:pPr>
            <a:r>
              <a:rPr lang="en-US" sz="2600" b="1" dirty="0">
                <a:latin typeface="Times New Roman" pitchFamily="18" charset="0"/>
              </a:rPr>
              <a:t>Opium </a:t>
            </a:r>
          </a:p>
          <a:p>
            <a:pPr marL="533400" indent="-533400">
              <a:lnSpc>
                <a:spcPct val="80000"/>
              </a:lnSpc>
              <a:buFontTx/>
              <a:buAutoNum type="arabicPeriod"/>
            </a:pPr>
            <a:r>
              <a:rPr lang="en-US" sz="2600" b="1" dirty="0">
                <a:latin typeface="Times New Roman" pitchFamily="18" charset="0"/>
              </a:rPr>
              <a:t>Heroin</a:t>
            </a:r>
          </a:p>
          <a:p>
            <a:pPr marL="533400" indent="-533400">
              <a:lnSpc>
                <a:spcPct val="80000"/>
              </a:lnSpc>
              <a:buFontTx/>
              <a:buAutoNum type="arabicPeriod"/>
            </a:pPr>
            <a:r>
              <a:rPr lang="en-US" sz="2600" b="1" dirty="0">
                <a:latin typeface="Times New Roman" pitchFamily="18" charset="0"/>
              </a:rPr>
              <a:t>Morphine </a:t>
            </a:r>
          </a:p>
          <a:p>
            <a:pPr marL="533400" indent="-533400">
              <a:lnSpc>
                <a:spcPct val="80000"/>
              </a:lnSpc>
              <a:buFontTx/>
              <a:buAutoNum type="arabicPeriod"/>
            </a:pPr>
            <a:r>
              <a:rPr lang="en-US" sz="2600" b="1" dirty="0">
                <a:latin typeface="Times New Roman" pitchFamily="18" charset="0"/>
              </a:rPr>
              <a:t>Codeine </a:t>
            </a:r>
          </a:p>
          <a:p>
            <a:pPr marL="533400" indent="-533400">
              <a:lnSpc>
                <a:spcPct val="80000"/>
              </a:lnSpc>
              <a:buFontTx/>
              <a:buAutoNum type="arabicPeriod"/>
            </a:pPr>
            <a:r>
              <a:rPr lang="en-US" sz="2600" b="1" dirty="0" err="1">
                <a:latin typeface="Times New Roman" pitchFamily="18" charset="0"/>
              </a:rPr>
              <a:t>Pethidine</a:t>
            </a:r>
            <a:r>
              <a:rPr lang="en-US" sz="2600" b="1" dirty="0">
                <a:latin typeface="Times New Roman" pitchFamily="18" charset="0"/>
              </a:rPr>
              <a:t> </a:t>
            </a:r>
          </a:p>
          <a:p>
            <a:pPr marL="533400" indent="-533400">
              <a:lnSpc>
                <a:spcPct val="80000"/>
              </a:lnSpc>
              <a:buFontTx/>
              <a:buAutoNum type="arabicPeriod"/>
            </a:pPr>
            <a:r>
              <a:rPr lang="en-US" sz="2600" b="1" dirty="0">
                <a:latin typeface="Times New Roman" pitchFamily="18" charset="0"/>
              </a:rPr>
              <a:t>Methadone</a:t>
            </a:r>
          </a:p>
          <a:p>
            <a:pPr marL="533400" indent="-533400">
              <a:lnSpc>
                <a:spcPct val="80000"/>
              </a:lnSpc>
              <a:buFontTx/>
              <a:buAutoNum type="arabicPeriod"/>
            </a:pPr>
            <a:r>
              <a:rPr lang="en-US" sz="2600" b="1" dirty="0" err="1">
                <a:latin typeface="Times New Roman" pitchFamily="18" charset="0"/>
              </a:rPr>
              <a:t>Pentazocain</a:t>
            </a:r>
            <a:r>
              <a:rPr lang="en-US" sz="2600" b="1" dirty="0">
                <a:latin typeface="Times New Roman" pitchFamily="18" charset="0"/>
              </a:rPr>
              <a:t> </a:t>
            </a:r>
          </a:p>
          <a:p>
            <a:pPr marL="533400" indent="-533400">
              <a:lnSpc>
                <a:spcPct val="80000"/>
              </a:lnSpc>
            </a:pPr>
            <a:r>
              <a:rPr lang="en-US" sz="2600" dirty="0">
                <a:latin typeface="Times New Roman" pitchFamily="18" charset="0"/>
              </a:rPr>
              <a:t>Some of these compounds are naturally occurring (e.g. opium, codeine) while others are synthetic or semi-</a:t>
            </a:r>
            <a:r>
              <a:rPr lang="en-US" sz="2600" dirty="0" smtClean="0">
                <a:latin typeface="Times New Roman" pitchFamily="18" charset="0"/>
              </a:rPr>
              <a:t>synthetic</a:t>
            </a:r>
            <a:endParaRPr lang="en-US" sz="2600" dirty="0">
              <a:latin typeface="Times New Roman" pitchFamily="18" charset="0"/>
            </a:endParaRPr>
          </a:p>
          <a:p>
            <a:pPr marL="533400" indent="-533400">
              <a:lnSpc>
                <a:spcPct val="80000"/>
              </a:lnSpc>
            </a:pPr>
            <a:r>
              <a:rPr lang="en-US" sz="2600" dirty="0">
                <a:latin typeface="Times New Roman" pitchFamily="18" charset="0"/>
              </a:rPr>
              <a:t>Some of these substances are for medical use like </a:t>
            </a:r>
            <a:r>
              <a:rPr lang="en-US" sz="2600" dirty="0" err="1">
                <a:latin typeface="Times New Roman" pitchFamily="18" charset="0"/>
              </a:rPr>
              <a:t>pethidine</a:t>
            </a:r>
            <a:r>
              <a:rPr lang="en-US" sz="2600" dirty="0">
                <a:latin typeface="Times New Roman" pitchFamily="18" charset="0"/>
              </a:rPr>
              <a:t> while others are solely substance of abuse like heroin </a:t>
            </a:r>
          </a:p>
          <a:p>
            <a:pPr marL="533400" indent="-533400">
              <a:lnSpc>
                <a:spcPct val="80000"/>
              </a:lnSpc>
            </a:pPr>
            <a:r>
              <a:rPr lang="en-US" sz="2600" dirty="0">
                <a:latin typeface="Times New Roman" pitchFamily="18" charset="0"/>
              </a:rPr>
              <a:t>The medical use of opioids are mainly for there powerful analgesic effect </a:t>
            </a:r>
            <a:r>
              <a:rPr lang="en-US" sz="2600" dirty="0" smtClean="0">
                <a:latin typeface="Times New Roman" pitchFamily="18" charset="0"/>
              </a:rPr>
              <a:t>- </a:t>
            </a:r>
            <a:r>
              <a:rPr lang="en-US" sz="2600" dirty="0">
                <a:latin typeface="Times New Roman" pitchFamily="18" charset="0"/>
              </a:rPr>
              <a:t>while they are abused for they are </a:t>
            </a:r>
            <a:r>
              <a:rPr lang="en-US" sz="2600" dirty="0" err="1">
                <a:latin typeface="Times New Roman" pitchFamily="18" charset="0"/>
              </a:rPr>
              <a:t>euphoriant</a:t>
            </a:r>
            <a:r>
              <a:rPr lang="en-US" sz="2600" dirty="0">
                <a:latin typeface="Times New Roman" pitchFamily="18" charset="0"/>
              </a:rPr>
              <a:t> </a:t>
            </a:r>
            <a:r>
              <a:rPr lang="en-US" sz="2600" dirty="0" smtClean="0">
                <a:latin typeface="Times New Roman" pitchFamily="18" charset="0"/>
              </a:rPr>
              <a:t>effect</a:t>
            </a:r>
            <a:endParaRPr lang="en-US" sz="2600" dirty="0">
              <a:latin typeface="Times New Roman" pitchFamily="18" charset="0"/>
            </a:endParaRPr>
          </a:p>
          <a:p>
            <a:pPr marL="0" indent="0">
              <a:lnSpc>
                <a:spcPct val="80000"/>
              </a:lnSpc>
              <a:buNone/>
            </a:pPr>
            <a:endParaRPr lang="en-US" sz="2600" b="1" dirty="0">
              <a:latin typeface="Times New Roman" pitchFamily="18" charset="0"/>
            </a:endParaRPr>
          </a:p>
          <a:p>
            <a:pPr marL="533400" indent="-533400">
              <a:lnSpc>
                <a:spcPct val="80000"/>
              </a:lnSpc>
            </a:pPr>
            <a:endParaRPr lang="en-US" sz="2000" dirty="0">
              <a:latin typeface="Times New Roman" pitchFamily="18" charset="0"/>
            </a:endParaRPr>
          </a:p>
          <a:p>
            <a:pPr marL="533400" indent="-533400">
              <a:lnSpc>
                <a:spcPct val="80000"/>
              </a:lnSpc>
              <a:spcAft>
                <a:spcPct val="80000"/>
              </a:spcAft>
              <a:buFontTx/>
              <a:buNone/>
            </a:pPr>
            <a:r>
              <a:rPr lang="en-US" sz="1800" dirty="0">
                <a:latin typeface="Times New Roman" pitchFamily="18" charset="0"/>
              </a:rPr>
              <a:t> </a:t>
            </a:r>
          </a:p>
        </p:txBody>
      </p:sp>
    </p:spTree>
    <p:extLst>
      <p:ext uri="{BB962C8B-B14F-4D97-AF65-F5344CB8AC3E}">
        <p14:creationId xmlns:p14="http://schemas.microsoft.com/office/powerpoint/2010/main" val="255581295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0" y="0"/>
            <a:ext cx="7772400" cy="762000"/>
          </a:xfrm>
        </p:spPr>
        <p:txBody>
          <a:bodyPr/>
          <a:lstStyle/>
          <a:p>
            <a:pPr algn="l"/>
            <a:r>
              <a:rPr lang="en-US"/>
              <a:t>Neuropharmacology   </a:t>
            </a:r>
          </a:p>
        </p:txBody>
      </p:sp>
      <p:sp>
        <p:nvSpPr>
          <p:cNvPr id="177155" name="Rectangle 3"/>
          <p:cNvSpPr>
            <a:spLocks noGrp="1" noChangeArrowheads="1"/>
          </p:cNvSpPr>
          <p:nvPr>
            <p:ph idx="1"/>
          </p:nvPr>
        </p:nvSpPr>
        <p:spPr>
          <a:xfrm>
            <a:off x="0" y="838200"/>
            <a:ext cx="9144000" cy="6019800"/>
          </a:xfrm>
        </p:spPr>
        <p:txBody>
          <a:bodyPr>
            <a:normAutofit lnSpcReduction="10000"/>
          </a:bodyPr>
          <a:lstStyle/>
          <a:p>
            <a:r>
              <a:rPr lang="en-US" sz="2800" dirty="0"/>
              <a:t>The primary effects of opioids mediated through the opioids receptors</a:t>
            </a:r>
          </a:p>
          <a:p>
            <a:r>
              <a:rPr lang="en-US" sz="2800" dirty="0"/>
              <a:t>There is three type of </a:t>
            </a:r>
            <a:r>
              <a:rPr lang="en-US" sz="2800" dirty="0" smtClean="0"/>
              <a:t>receptors, </a:t>
            </a:r>
            <a:r>
              <a:rPr lang="en-US" sz="2800" dirty="0"/>
              <a:t>and they are responsible for regulating and mediating analgesic </a:t>
            </a:r>
            <a:r>
              <a:rPr lang="en-US" sz="2800" dirty="0" smtClean="0"/>
              <a:t>effect, respiratory </a:t>
            </a:r>
            <a:r>
              <a:rPr lang="en-US" sz="2800" dirty="0"/>
              <a:t>depression, constipation, sedation and </a:t>
            </a:r>
            <a:r>
              <a:rPr lang="en-US" sz="2800" dirty="0" smtClean="0"/>
              <a:t>dependence</a:t>
            </a:r>
            <a:endParaRPr lang="en-US" sz="2800" dirty="0"/>
          </a:p>
          <a:p>
            <a:r>
              <a:rPr lang="en-US" sz="2800" dirty="0"/>
              <a:t>Opioids </a:t>
            </a:r>
            <a:r>
              <a:rPr lang="en-US" sz="2800" dirty="0" smtClean="0"/>
              <a:t>have </a:t>
            </a:r>
            <a:r>
              <a:rPr lang="en-US" sz="2800" dirty="0"/>
              <a:t>an effect on the dopaminergic and noradrenergic neurotransmitters </a:t>
            </a:r>
            <a:r>
              <a:rPr lang="en-US" sz="2800" dirty="0" smtClean="0"/>
              <a:t>system</a:t>
            </a:r>
            <a:endParaRPr lang="en-US" sz="2800" dirty="0"/>
          </a:p>
          <a:p>
            <a:r>
              <a:rPr lang="en-US" sz="2800" dirty="0"/>
              <a:t>Heroin is the most commonly abused opioid and is more potent and lipid soluble than </a:t>
            </a:r>
            <a:r>
              <a:rPr lang="en-US" sz="2800" dirty="0" smtClean="0"/>
              <a:t>morphine</a:t>
            </a:r>
            <a:endParaRPr lang="en-US" sz="2800" dirty="0"/>
          </a:p>
          <a:p>
            <a:r>
              <a:rPr lang="en-US" sz="2800" dirty="0"/>
              <a:t>It crosses the BBB faster and has more rapid of onset than </a:t>
            </a:r>
            <a:r>
              <a:rPr lang="en-US" sz="2800" dirty="0" smtClean="0"/>
              <a:t>morphine</a:t>
            </a:r>
            <a:endParaRPr lang="en-US" sz="2800" dirty="0"/>
          </a:p>
        </p:txBody>
      </p:sp>
    </p:spTree>
    <p:extLst>
      <p:ext uri="{BB962C8B-B14F-4D97-AF65-F5344CB8AC3E}">
        <p14:creationId xmlns:p14="http://schemas.microsoft.com/office/powerpoint/2010/main" val="23838556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6" name="Rectangle 4"/>
          <p:cNvSpPr>
            <a:spLocks noGrp="1" noChangeArrowheads="1"/>
          </p:cNvSpPr>
          <p:nvPr>
            <p:ph type="title"/>
          </p:nvPr>
        </p:nvSpPr>
        <p:spPr>
          <a:xfrm>
            <a:off x="609600" y="0"/>
            <a:ext cx="7772400" cy="762000"/>
          </a:xfrm>
        </p:spPr>
        <p:txBody>
          <a:bodyPr/>
          <a:lstStyle/>
          <a:p>
            <a:r>
              <a:rPr lang="en-US" sz="2800"/>
              <a:t>Clinical effects</a:t>
            </a:r>
            <a:r>
              <a:rPr lang="en-US"/>
              <a:t> </a:t>
            </a:r>
          </a:p>
        </p:txBody>
      </p:sp>
      <p:graphicFrame>
        <p:nvGraphicFramePr>
          <p:cNvPr id="156698" name="Group 26"/>
          <p:cNvGraphicFramePr>
            <a:graphicFrameLocks noGrp="1"/>
          </p:cNvGraphicFramePr>
          <p:nvPr>
            <p:ph idx="1"/>
          </p:nvPr>
        </p:nvGraphicFramePr>
        <p:xfrm>
          <a:off x="685800" y="838200"/>
          <a:ext cx="7772400" cy="4108704"/>
        </p:xfrm>
        <a:graphic>
          <a:graphicData uri="http://schemas.openxmlformats.org/drawingml/2006/table">
            <a:tbl>
              <a:tblPr/>
              <a:tblGrid>
                <a:gridCol w="3886200"/>
                <a:gridCol w="3886200"/>
              </a:tblGrid>
              <a:tr h="493713">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2800" b="0" i="0" u="none" strike="noStrike" cap="none" normalizeH="0" baseline="0" smtClean="0">
                          <a:ln>
                            <a:noFill/>
                          </a:ln>
                          <a:solidFill>
                            <a:schemeClr val="tx1"/>
                          </a:solidFill>
                          <a:effectLst/>
                          <a:latin typeface="Arial" charset="0"/>
                          <a:cs typeface="Times New Roman" pitchFamily="18" charset="0"/>
                        </a:rPr>
                        <a:t>Psychological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2800" b="0" i="0" u="none" strike="noStrike" cap="none" normalizeH="0" baseline="0" smtClean="0">
                          <a:ln>
                            <a:noFill/>
                          </a:ln>
                          <a:solidFill>
                            <a:schemeClr val="tx1"/>
                          </a:solidFill>
                          <a:effectLst/>
                          <a:latin typeface="Arial" charset="0"/>
                          <a:cs typeface="Times New Roman" pitchFamily="18" charset="0"/>
                        </a:rPr>
                        <a:t>Physical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6600">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800" b="0" i="0" u="none" strike="noStrike" cap="none" normalizeH="0" baseline="0" smtClean="0">
                          <a:ln>
                            <a:noFill/>
                          </a:ln>
                          <a:solidFill>
                            <a:schemeClr val="tx1"/>
                          </a:solidFill>
                          <a:effectLst/>
                          <a:latin typeface="Arial" charset="0"/>
                          <a:cs typeface="Times New Roman" pitchFamily="18" charset="0"/>
                        </a:rPr>
                        <a:t>Euphoria</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800" b="0" i="0" u="none" strike="noStrike" cap="none" normalizeH="0" baseline="0" smtClean="0">
                          <a:ln>
                            <a:noFill/>
                          </a:ln>
                          <a:solidFill>
                            <a:schemeClr val="tx1"/>
                          </a:solidFill>
                          <a:effectLst/>
                          <a:latin typeface="Arial" charset="0"/>
                          <a:cs typeface="Times New Roman" pitchFamily="18" charset="0"/>
                        </a:rPr>
                        <a:t>Relaxation</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800" b="0" i="0" u="none" strike="noStrike" cap="none" normalizeH="0" baseline="0" smtClean="0">
                          <a:ln>
                            <a:noFill/>
                          </a:ln>
                          <a:solidFill>
                            <a:schemeClr val="tx1"/>
                          </a:solidFill>
                          <a:effectLst/>
                          <a:latin typeface="Arial" charset="0"/>
                          <a:cs typeface="Times New Roman" pitchFamily="18" charset="0"/>
                        </a:rPr>
                        <a:t>Hyperactivity </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800" b="0" i="0" u="none" strike="noStrike" cap="none" normalizeH="0" baseline="0" smtClean="0">
                          <a:ln>
                            <a:noFill/>
                          </a:ln>
                          <a:solidFill>
                            <a:schemeClr val="tx1"/>
                          </a:solidFill>
                          <a:effectLst/>
                          <a:latin typeface="Arial" charset="0"/>
                          <a:cs typeface="Times New Roman" pitchFamily="18" charset="0"/>
                        </a:rPr>
                        <a:t>Drowsiness</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800" b="0" i="0" u="none" strike="noStrike" cap="none" normalizeH="0" baseline="0" smtClean="0">
                          <a:ln>
                            <a:noFill/>
                          </a:ln>
                          <a:solidFill>
                            <a:schemeClr val="tx1"/>
                          </a:solidFill>
                          <a:effectLst/>
                          <a:latin typeface="Arial" charset="0"/>
                          <a:cs typeface="Times New Roman" pitchFamily="18" charset="0"/>
                        </a:rPr>
                        <a:t>Analgesia </a:t>
                      </a:r>
                    </a:p>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en-US" sz="28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en-US" sz="2800" b="0" i="0" u="none" strike="noStrike" cap="none" normalizeH="0" baseline="0" smtClean="0">
                        <a:ln>
                          <a:noFill/>
                        </a:ln>
                        <a:solidFill>
                          <a:schemeClr val="tx1"/>
                        </a:solidFill>
                        <a:effectLst/>
                        <a:latin typeface="Arial"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800" b="0" i="0" u="none" strike="noStrike" cap="none" normalizeH="0" baseline="0" smtClean="0">
                          <a:ln>
                            <a:noFill/>
                          </a:ln>
                          <a:solidFill>
                            <a:schemeClr val="tx1"/>
                          </a:solidFill>
                          <a:effectLst/>
                          <a:latin typeface="Arial" charset="0"/>
                          <a:cs typeface="Times New Roman" pitchFamily="18" charset="0"/>
                        </a:rPr>
                        <a:t>Small pupil </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800" b="0" i="0" u="none" strike="noStrike" cap="none" normalizeH="0" baseline="0" smtClean="0">
                          <a:ln>
                            <a:noFill/>
                          </a:ln>
                          <a:solidFill>
                            <a:schemeClr val="tx1"/>
                          </a:solidFill>
                          <a:effectLst/>
                          <a:latin typeface="Arial" charset="0"/>
                          <a:cs typeface="Times New Roman" pitchFamily="18" charset="0"/>
                        </a:rPr>
                        <a:t>Bradycardia</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800" b="0" i="0" u="none" strike="noStrike" cap="none" normalizeH="0" baseline="0" smtClean="0">
                          <a:ln>
                            <a:noFill/>
                          </a:ln>
                          <a:solidFill>
                            <a:schemeClr val="tx1"/>
                          </a:solidFill>
                          <a:effectLst/>
                          <a:latin typeface="Arial" charset="0"/>
                          <a:cs typeface="Times New Roman" pitchFamily="18" charset="0"/>
                        </a:rPr>
                        <a:t>Reduced appetite</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800" b="0" i="0" u="none" strike="noStrike" cap="none" normalizeH="0" baseline="0" smtClean="0">
                          <a:ln>
                            <a:noFill/>
                          </a:ln>
                          <a:solidFill>
                            <a:schemeClr val="tx1"/>
                          </a:solidFill>
                          <a:effectLst/>
                          <a:latin typeface="Arial" charset="0"/>
                          <a:cs typeface="Times New Roman" pitchFamily="18" charset="0"/>
                        </a:rPr>
                        <a:t>Constipation</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800" b="0" i="0" u="none" strike="noStrike" cap="none" normalizeH="0" baseline="0" smtClean="0">
                          <a:ln>
                            <a:noFill/>
                          </a:ln>
                          <a:solidFill>
                            <a:schemeClr val="tx1"/>
                          </a:solidFill>
                          <a:effectLst/>
                          <a:latin typeface="Arial" charset="0"/>
                          <a:cs typeface="Times New Roman" pitchFamily="18" charset="0"/>
                        </a:rPr>
                        <a:t>Respiratory depression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5769674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0" y="0"/>
            <a:ext cx="7772400" cy="762000"/>
          </a:xfrm>
        </p:spPr>
        <p:txBody>
          <a:bodyPr/>
          <a:lstStyle/>
          <a:p>
            <a:pPr algn="l"/>
            <a:r>
              <a:rPr lang="en-US"/>
              <a:t>Intoxication </a:t>
            </a:r>
          </a:p>
        </p:txBody>
      </p:sp>
      <p:sp>
        <p:nvSpPr>
          <p:cNvPr id="180227" name="Rectangle 3"/>
          <p:cNvSpPr>
            <a:spLocks noGrp="1" noChangeArrowheads="1"/>
          </p:cNvSpPr>
          <p:nvPr>
            <p:ph idx="1"/>
          </p:nvPr>
        </p:nvSpPr>
        <p:spPr>
          <a:xfrm>
            <a:off x="0" y="762000"/>
            <a:ext cx="9144000" cy="5410200"/>
          </a:xfrm>
        </p:spPr>
        <p:txBody>
          <a:bodyPr/>
          <a:lstStyle/>
          <a:p>
            <a:r>
              <a:rPr lang="en-US" dirty="0"/>
              <a:t>Significant maladaptive behavior </a:t>
            </a:r>
          </a:p>
          <a:p>
            <a:r>
              <a:rPr lang="en-US" dirty="0"/>
              <a:t>Including : </a:t>
            </a:r>
            <a:r>
              <a:rPr lang="en-US" dirty="0" err="1" smtClean="0"/>
              <a:t>dysphoria</a:t>
            </a:r>
            <a:r>
              <a:rPr lang="en-US" dirty="0" smtClean="0"/>
              <a:t>, agitation</a:t>
            </a:r>
            <a:r>
              <a:rPr lang="en-US" dirty="0"/>
              <a:t>, retardation, impaired judgment </a:t>
            </a:r>
            <a:r>
              <a:rPr lang="en-US" dirty="0">
                <a:latin typeface="Times New Roman"/>
              </a:rPr>
              <a:t>…</a:t>
            </a:r>
            <a:endParaRPr lang="en-US" dirty="0"/>
          </a:p>
          <a:p>
            <a:r>
              <a:rPr lang="en-US" dirty="0"/>
              <a:t>Papillary constriction or </a:t>
            </a:r>
            <a:r>
              <a:rPr lang="en-US" dirty="0" smtClean="0"/>
              <a:t>dilatation (in </a:t>
            </a:r>
            <a:r>
              <a:rPr lang="en-US" dirty="0"/>
              <a:t>OD)</a:t>
            </a:r>
          </a:p>
          <a:p>
            <a:r>
              <a:rPr lang="en-US" dirty="0"/>
              <a:t>Or one or more of the </a:t>
            </a:r>
            <a:r>
              <a:rPr lang="en-US" dirty="0" smtClean="0"/>
              <a:t>following: </a:t>
            </a:r>
            <a:r>
              <a:rPr lang="en-US" dirty="0"/>
              <a:t>drowsiness or </a:t>
            </a:r>
            <a:r>
              <a:rPr lang="en-US" dirty="0" smtClean="0"/>
              <a:t>coma, </a:t>
            </a:r>
            <a:r>
              <a:rPr lang="en-US" dirty="0"/>
              <a:t>slurred </a:t>
            </a:r>
            <a:r>
              <a:rPr lang="en-US" dirty="0" smtClean="0"/>
              <a:t>speech, </a:t>
            </a:r>
            <a:r>
              <a:rPr lang="en-US" dirty="0"/>
              <a:t>impairment in attention or memory</a:t>
            </a:r>
            <a:r>
              <a:rPr lang="en-US" dirty="0" smtClean="0"/>
              <a:t>.</a:t>
            </a:r>
            <a:endParaRPr lang="en-US" dirty="0"/>
          </a:p>
          <a:p>
            <a:r>
              <a:rPr lang="en-US" dirty="0"/>
              <a:t>Symptoms are not due to a medical </a:t>
            </a:r>
            <a:r>
              <a:rPr lang="en-US" dirty="0" smtClean="0"/>
              <a:t>condition</a:t>
            </a:r>
            <a:r>
              <a:rPr lang="en-US" dirty="0"/>
              <a:t>.</a:t>
            </a:r>
          </a:p>
        </p:txBody>
      </p:sp>
    </p:spTree>
    <p:extLst>
      <p:ext uri="{BB962C8B-B14F-4D97-AF65-F5344CB8AC3E}">
        <p14:creationId xmlns:p14="http://schemas.microsoft.com/office/powerpoint/2010/main" val="4955710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b="1">
                <a:solidFill>
                  <a:schemeClr val="folHlink"/>
                </a:solidFill>
              </a:rPr>
              <a:t>Introduction (cont.)</a:t>
            </a:r>
          </a:p>
        </p:txBody>
      </p:sp>
      <p:sp>
        <p:nvSpPr>
          <p:cNvPr id="12291" name="Rectangle 3"/>
          <p:cNvSpPr>
            <a:spLocks noGrp="1" noChangeArrowheads="1"/>
          </p:cNvSpPr>
          <p:nvPr>
            <p:ph idx="1"/>
          </p:nvPr>
        </p:nvSpPr>
        <p:spPr/>
        <p:txBody>
          <a:bodyPr/>
          <a:lstStyle/>
          <a:p>
            <a:r>
              <a:rPr lang="en-US" dirty="0"/>
              <a:t>DSM</a:t>
            </a:r>
            <a:r>
              <a:rPr lang="en-US" dirty="0" smtClean="0"/>
              <a:t>-5:</a:t>
            </a:r>
            <a:endParaRPr lang="en-US" dirty="0"/>
          </a:p>
          <a:p>
            <a:pPr lvl="1"/>
            <a:r>
              <a:rPr lang="en-US" i="1" dirty="0"/>
              <a:t>Substances + substance related disorders</a:t>
            </a:r>
          </a:p>
          <a:p>
            <a:r>
              <a:rPr lang="en-US" i="1" dirty="0"/>
              <a:t>Substance vs. drug </a:t>
            </a:r>
          </a:p>
          <a:p>
            <a:r>
              <a:rPr lang="en-US" dirty="0"/>
              <a:t>Legal &amp; illegal substances </a:t>
            </a:r>
          </a:p>
          <a:p>
            <a:r>
              <a:rPr lang="en-US" dirty="0"/>
              <a:t>Chemicals with brain-altering properties (e.g. organic solvents)</a:t>
            </a:r>
          </a:p>
        </p:txBody>
      </p:sp>
    </p:spTree>
    <p:extLst>
      <p:ext uri="{BB962C8B-B14F-4D97-AF65-F5344CB8AC3E}">
        <p14:creationId xmlns:p14="http://schemas.microsoft.com/office/powerpoint/2010/main" val="39307587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2291">
                                            <p:txEl>
                                              <p:pRg st="0" end="0"/>
                                            </p:txEl>
                                          </p:spTgt>
                                        </p:tgtEl>
                                        <p:attrNameLst>
                                          <p:attrName>style.opacity</p:attrName>
                                        </p:attrNameLst>
                                      </p:cBhvr>
                                      <p:to>
                                        <p:strVal val="0.25"/>
                                      </p:to>
                                    </p:set>
                                    <p:animEffect filter="image" prLst="opacity: 0.25">
                                      <p:cBhvr rctx="IE">
                                        <p:cTn id="7" dur="indefinite"/>
                                        <p:tgtEl>
                                          <p:spTgt spid="12291">
                                            <p:txEl>
                                              <p:pRg st="0" end="0"/>
                                            </p:txEl>
                                          </p:spTgt>
                                        </p:tgtEl>
                                      </p:cBhvr>
                                    </p:animEffect>
                                  </p:childTnLst>
                                </p:cTn>
                              </p:par>
                              <p:par>
                                <p:cTn id="8" presetID="9" presetClass="emph" presetSubtype="0" grpId="0" nodeType="withEffect">
                                  <p:stCondLst>
                                    <p:cond delay="0"/>
                                  </p:stCondLst>
                                  <p:childTnLst>
                                    <p:set>
                                      <p:cBhvr rctx="PPT">
                                        <p:cTn id="9" dur="indefinite"/>
                                        <p:tgtEl>
                                          <p:spTgt spid="12291">
                                            <p:txEl>
                                              <p:pRg st="1" end="1"/>
                                            </p:txEl>
                                          </p:spTgt>
                                        </p:tgtEl>
                                        <p:attrNameLst>
                                          <p:attrName>style.opacity</p:attrName>
                                        </p:attrNameLst>
                                      </p:cBhvr>
                                      <p:to>
                                        <p:strVal val="0.25"/>
                                      </p:to>
                                    </p:set>
                                    <p:animEffect filter="image" prLst="opacity: 0.25">
                                      <p:cBhvr rctx="IE">
                                        <p:cTn id="10" dur="indefinite"/>
                                        <p:tgtEl>
                                          <p:spTgt spid="12291">
                                            <p:txEl>
                                              <p:pRg st="1" end="1"/>
                                            </p:txEl>
                                          </p:spTgt>
                                        </p:tgtEl>
                                      </p:cBhvr>
                                    </p:animEffect>
                                  </p:childTnLst>
                                </p:cTn>
                              </p:par>
                              <p:par>
                                <p:cTn id="11" presetID="9" presetClass="emph" presetSubtype="0" grpId="0" nodeType="withEffect">
                                  <p:stCondLst>
                                    <p:cond delay="0"/>
                                  </p:stCondLst>
                                  <p:childTnLst>
                                    <p:set>
                                      <p:cBhvr rctx="PPT">
                                        <p:cTn id="12" dur="indefinite"/>
                                        <p:tgtEl>
                                          <p:spTgt spid="12291">
                                            <p:txEl>
                                              <p:pRg st="2" end="2"/>
                                            </p:txEl>
                                          </p:spTgt>
                                        </p:tgtEl>
                                        <p:attrNameLst>
                                          <p:attrName>style.opacity</p:attrName>
                                        </p:attrNameLst>
                                      </p:cBhvr>
                                      <p:to>
                                        <p:strVal val="0.25"/>
                                      </p:to>
                                    </p:set>
                                    <p:animEffect filter="image" prLst="opacity: 0.25">
                                      <p:cBhvr rctx="IE">
                                        <p:cTn id="13" dur="indefinite"/>
                                        <p:tgtEl>
                                          <p:spTgt spid="12291">
                                            <p:txEl>
                                              <p:pRg st="2" end="2"/>
                                            </p:txEl>
                                          </p:spTgt>
                                        </p:tgtEl>
                                      </p:cBhvr>
                                    </p:animEffect>
                                  </p:childTnLst>
                                </p:cTn>
                              </p:par>
                              <p:par>
                                <p:cTn id="14" presetID="9" presetClass="emph" presetSubtype="0" grpId="0" nodeType="withEffect">
                                  <p:stCondLst>
                                    <p:cond delay="0"/>
                                  </p:stCondLst>
                                  <p:childTnLst>
                                    <p:set>
                                      <p:cBhvr rctx="PPT">
                                        <p:cTn id="15" dur="indefinite"/>
                                        <p:tgtEl>
                                          <p:spTgt spid="12291">
                                            <p:txEl>
                                              <p:pRg st="3" end="3"/>
                                            </p:txEl>
                                          </p:spTgt>
                                        </p:tgtEl>
                                        <p:attrNameLst>
                                          <p:attrName>style.opacity</p:attrName>
                                        </p:attrNameLst>
                                      </p:cBhvr>
                                      <p:to>
                                        <p:strVal val="0.25"/>
                                      </p:to>
                                    </p:set>
                                    <p:animEffect filter="image" prLst="opacity: 0.25">
                                      <p:cBhvr rctx="IE">
                                        <p:cTn id="16" dur="indefinite"/>
                                        <p:tgtEl>
                                          <p:spTgt spid="12291">
                                            <p:txEl>
                                              <p:pRg st="3" end="3"/>
                                            </p:txEl>
                                          </p:spTgt>
                                        </p:tgtEl>
                                      </p:cBhvr>
                                    </p:animEffect>
                                  </p:childTnLst>
                                </p:cTn>
                              </p:par>
                              <p:par>
                                <p:cTn id="17" presetID="9" presetClass="emph" presetSubtype="0" grpId="0" nodeType="withEffect">
                                  <p:stCondLst>
                                    <p:cond delay="0"/>
                                  </p:stCondLst>
                                  <p:childTnLst>
                                    <p:set>
                                      <p:cBhvr rctx="PPT">
                                        <p:cTn id="18" dur="indefinite"/>
                                        <p:tgtEl>
                                          <p:spTgt spid="12291">
                                            <p:txEl>
                                              <p:pRg st="4" end="4"/>
                                            </p:txEl>
                                          </p:spTgt>
                                        </p:tgtEl>
                                        <p:attrNameLst>
                                          <p:attrName>style.opacity</p:attrName>
                                        </p:attrNameLst>
                                      </p:cBhvr>
                                      <p:to>
                                        <p:strVal val="0.25"/>
                                      </p:to>
                                    </p:set>
                                    <p:animEffect filter="image" prLst="opacity: 0.25">
                                      <p:cBhvr rctx="IE">
                                        <p:cTn id="19" dur="indefinite"/>
                                        <p:tgtEl>
                                          <p:spTgt spid="12291">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mph" presetSubtype="0" grpId="1" nodeType="clickEffect">
                                  <p:stCondLst>
                                    <p:cond delay="0"/>
                                  </p:stCondLst>
                                  <p:endCondLst>
                                    <p:cond evt="onNext" delay="0">
                                      <p:tgtEl>
                                        <p:sldTgt/>
                                      </p:tgtEl>
                                    </p:cond>
                                  </p:endCondLst>
                                  <p:childTnLst>
                                    <p:set>
                                      <p:cBhvr rctx="PPT">
                                        <p:cTn id="23" dur="indefinite"/>
                                        <p:tgtEl>
                                          <p:spTgt spid="12291">
                                            <p:txEl>
                                              <p:pRg st="0" end="0"/>
                                            </p:txEl>
                                          </p:spTgt>
                                        </p:tgtEl>
                                        <p:attrNameLst>
                                          <p:attrName>style.opacity</p:attrName>
                                        </p:attrNameLst>
                                      </p:cBhvr>
                                      <p:to>
                                        <p:strVal val="1.0"/>
                                      </p:to>
                                    </p:set>
                                    <p:animEffect filter="image" prLst="opacity: 1.0">
                                      <p:cBhvr rctx="IE">
                                        <p:cTn id="24" dur="indefinite"/>
                                        <p:tgtEl>
                                          <p:spTgt spid="12291">
                                            <p:txEl>
                                              <p:pRg st="0" end="0"/>
                                            </p:txEl>
                                          </p:spTgt>
                                        </p:tgtEl>
                                      </p:cBhvr>
                                    </p:animEffect>
                                  </p:childTnLst>
                                </p:cTn>
                              </p:par>
                              <p:par>
                                <p:cTn id="25" presetID="9" presetClass="emph" presetSubtype="0" grpId="1" nodeType="withEffect">
                                  <p:stCondLst>
                                    <p:cond delay="0"/>
                                  </p:stCondLst>
                                  <p:endCondLst>
                                    <p:cond evt="onNext" delay="0">
                                      <p:tgtEl>
                                        <p:sldTgt/>
                                      </p:tgtEl>
                                    </p:cond>
                                  </p:endCondLst>
                                  <p:childTnLst>
                                    <p:set>
                                      <p:cBhvr rctx="PPT">
                                        <p:cTn id="26" dur="indefinite"/>
                                        <p:tgtEl>
                                          <p:spTgt spid="12291">
                                            <p:txEl>
                                              <p:pRg st="1" end="1"/>
                                            </p:txEl>
                                          </p:spTgt>
                                        </p:tgtEl>
                                        <p:attrNameLst>
                                          <p:attrName>style.opacity</p:attrName>
                                        </p:attrNameLst>
                                      </p:cBhvr>
                                      <p:to>
                                        <p:strVal val="1.0"/>
                                      </p:to>
                                    </p:set>
                                    <p:animEffect filter="image" prLst="opacity: 1.0">
                                      <p:cBhvr rctx="IE">
                                        <p:cTn id="27" dur="indefinite"/>
                                        <p:tgtEl>
                                          <p:spTgt spid="1229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mph" presetSubtype="0" grpId="1" nodeType="clickEffect">
                                  <p:stCondLst>
                                    <p:cond delay="0"/>
                                  </p:stCondLst>
                                  <p:endCondLst>
                                    <p:cond evt="onNext" delay="0">
                                      <p:tgtEl>
                                        <p:sldTgt/>
                                      </p:tgtEl>
                                    </p:cond>
                                  </p:endCondLst>
                                  <p:childTnLst>
                                    <p:set>
                                      <p:cBhvr rctx="PPT">
                                        <p:cTn id="31" dur="indefinite"/>
                                        <p:tgtEl>
                                          <p:spTgt spid="12291">
                                            <p:txEl>
                                              <p:pRg st="2" end="2"/>
                                            </p:txEl>
                                          </p:spTgt>
                                        </p:tgtEl>
                                        <p:attrNameLst>
                                          <p:attrName>style.opacity</p:attrName>
                                        </p:attrNameLst>
                                      </p:cBhvr>
                                      <p:to>
                                        <p:strVal val="1.0"/>
                                      </p:to>
                                    </p:set>
                                    <p:animEffect filter="image" prLst="opacity: 1.0">
                                      <p:cBhvr rctx="IE">
                                        <p:cTn id="32" dur="indefinite"/>
                                        <p:tgtEl>
                                          <p:spTgt spid="12291">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mph" presetSubtype="0" grpId="1" nodeType="clickEffect">
                                  <p:stCondLst>
                                    <p:cond delay="0"/>
                                  </p:stCondLst>
                                  <p:endCondLst>
                                    <p:cond evt="onNext" delay="0">
                                      <p:tgtEl>
                                        <p:sldTgt/>
                                      </p:tgtEl>
                                    </p:cond>
                                  </p:endCondLst>
                                  <p:childTnLst>
                                    <p:set>
                                      <p:cBhvr rctx="PPT">
                                        <p:cTn id="36" dur="indefinite"/>
                                        <p:tgtEl>
                                          <p:spTgt spid="12291">
                                            <p:txEl>
                                              <p:pRg st="3" end="3"/>
                                            </p:txEl>
                                          </p:spTgt>
                                        </p:tgtEl>
                                        <p:attrNameLst>
                                          <p:attrName>style.opacity</p:attrName>
                                        </p:attrNameLst>
                                      </p:cBhvr>
                                      <p:to>
                                        <p:strVal val="1.0"/>
                                      </p:to>
                                    </p:set>
                                    <p:animEffect filter="image" prLst="opacity: 1.0">
                                      <p:cBhvr rctx="IE">
                                        <p:cTn id="37" dur="indefinite"/>
                                        <p:tgtEl>
                                          <p:spTgt spid="12291">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mph" presetSubtype="0" grpId="1" nodeType="clickEffect">
                                  <p:stCondLst>
                                    <p:cond delay="0"/>
                                  </p:stCondLst>
                                  <p:endCondLst>
                                    <p:cond evt="onNext" delay="0">
                                      <p:tgtEl>
                                        <p:sldTgt/>
                                      </p:tgtEl>
                                    </p:cond>
                                  </p:endCondLst>
                                  <p:childTnLst>
                                    <p:set>
                                      <p:cBhvr rctx="PPT">
                                        <p:cTn id="41" dur="indefinite"/>
                                        <p:tgtEl>
                                          <p:spTgt spid="12291">
                                            <p:txEl>
                                              <p:pRg st="4" end="4"/>
                                            </p:txEl>
                                          </p:spTgt>
                                        </p:tgtEl>
                                        <p:attrNameLst>
                                          <p:attrName>style.opacity</p:attrName>
                                        </p:attrNameLst>
                                      </p:cBhvr>
                                      <p:to>
                                        <p:strVal val="1.0"/>
                                      </p:to>
                                    </p:set>
                                    <p:animEffect filter="image" prLst="opacity: 1.0">
                                      <p:cBhvr rctx="IE">
                                        <p:cTn id="42" dur="indefinite"/>
                                        <p:tgtEl>
                                          <p:spTgt spid="122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allAtOnce"/>
      <p:bldP spid="12291" grpI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body" sz="half" idx="2"/>
          </p:nvPr>
        </p:nvSpPr>
        <p:spPr>
          <a:xfrm>
            <a:off x="0" y="304800"/>
            <a:ext cx="9067800" cy="6858000"/>
          </a:xfrm>
        </p:spPr>
        <p:txBody>
          <a:bodyPr>
            <a:normAutofit fontScale="92500" lnSpcReduction="20000"/>
          </a:bodyPr>
          <a:lstStyle/>
          <a:p>
            <a:pPr marL="533400" indent="-533400">
              <a:lnSpc>
                <a:spcPct val="90000"/>
              </a:lnSpc>
            </a:pPr>
            <a:r>
              <a:rPr lang="en-US" sz="2400" b="1" dirty="0">
                <a:solidFill>
                  <a:schemeClr val="tx2"/>
                </a:solidFill>
              </a:rPr>
              <a:t>Opioid withdrawal ..</a:t>
            </a:r>
          </a:p>
          <a:p>
            <a:pPr marL="533400" indent="-533400">
              <a:lnSpc>
                <a:spcPct val="90000"/>
              </a:lnSpc>
            </a:pPr>
            <a:r>
              <a:rPr lang="en-US" sz="2400" dirty="0"/>
              <a:t>The symptoms due to withdrawal from </a:t>
            </a:r>
            <a:r>
              <a:rPr lang="en-US" sz="2400" dirty="0" err="1"/>
              <a:t>opiods</a:t>
            </a:r>
            <a:r>
              <a:rPr lang="en-US" sz="2400" dirty="0"/>
              <a:t> are flulike </a:t>
            </a:r>
            <a:r>
              <a:rPr lang="en-US" sz="2400" dirty="0" smtClean="0"/>
              <a:t>including:</a:t>
            </a:r>
            <a:endParaRPr lang="en-US" sz="2400" dirty="0"/>
          </a:p>
          <a:p>
            <a:pPr marL="533400" indent="-533400">
              <a:lnSpc>
                <a:spcPct val="90000"/>
              </a:lnSpc>
              <a:buFontTx/>
              <a:buAutoNum type="arabicPeriod"/>
            </a:pPr>
            <a:r>
              <a:rPr lang="en-US" sz="2400" dirty="0"/>
              <a:t>Lacrimation</a:t>
            </a:r>
          </a:p>
          <a:p>
            <a:pPr marL="533400" indent="-533400">
              <a:lnSpc>
                <a:spcPct val="90000"/>
              </a:lnSpc>
              <a:buFontTx/>
              <a:buAutoNum type="arabicPeriod"/>
            </a:pPr>
            <a:r>
              <a:rPr lang="en-US" sz="2400" dirty="0" err="1"/>
              <a:t>Dysphoric</a:t>
            </a:r>
            <a:r>
              <a:rPr lang="en-US" sz="2400" dirty="0"/>
              <a:t> mood  </a:t>
            </a:r>
          </a:p>
          <a:p>
            <a:pPr marL="533400" indent="-533400">
              <a:lnSpc>
                <a:spcPct val="90000"/>
              </a:lnSpc>
              <a:buFontTx/>
              <a:buAutoNum type="arabicPeriod"/>
            </a:pPr>
            <a:r>
              <a:rPr lang="en-US" sz="2400" dirty="0"/>
              <a:t>Insomnia </a:t>
            </a:r>
          </a:p>
          <a:p>
            <a:pPr marL="533400" indent="-533400">
              <a:lnSpc>
                <a:spcPct val="90000"/>
              </a:lnSpc>
              <a:buFontTx/>
              <a:buAutoNum type="arabicPeriod"/>
            </a:pPr>
            <a:r>
              <a:rPr lang="en-US" sz="2400" dirty="0"/>
              <a:t>Muscle and joint pain </a:t>
            </a:r>
          </a:p>
          <a:p>
            <a:pPr marL="533400" indent="-533400">
              <a:lnSpc>
                <a:spcPct val="90000"/>
              </a:lnSpc>
              <a:buFontTx/>
              <a:buAutoNum type="arabicPeriod"/>
            </a:pPr>
            <a:r>
              <a:rPr lang="en-US" sz="2400" dirty="0"/>
              <a:t>Cold and hot flushes </a:t>
            </a:r>
          </a:p>
          <a:p>
            <a:pPr marL="533400" indent="-533400">
              <a:lnSpc>
                <a:spcPct val="90000"/>
              </a:lnSpc>
              <a:buFontTx/>
              <a:buAutoNum type="arabicPeriod"/>
            </a:pPr>
            <a:r>
              <a:rPr lang="en-US" sz="2400" dirty="0" smtClean="0"/>
              <a:t>Nausea, vomiting </a:t>
            </a:r>
            <a:r>
              <a:rPr lang="en-US" sz="2400" dirty="0"/>
              <a:t>and diarrhea</a:t>
            </a:r>
          </a:p>
          <a:p>
            <a:pPr marL="533400" indent="-533400">
              <a:lnSpc>
                <a:spcPct val="90000"/>
              </a:lnSpc>
            </a:pPr>
            <a:r>
              <a:rPr lang="en-US" sz="2400" dirty="0"/>
              <a:t>Intense craving for the drug is a recognized feature of the drug </a:t>
            </a:r>
            <a:r>
              <a:rPr lang="en-US" sz="2400" dirty="0" smtClean="0"/>
              <a:t>- it </a:t>
            </a:r>
            <a:r>
              <a:rPr lang="en-US" sz="2400" dirty="0"/>
              <a:t>begins about 6 hours after the last dose and peaks after 36-48 hours </a:t>
            </a:r>
            <a:r>
              <a:rPr lang="en-US" sz="2400" dirty="0" smtClean="0"/>
              <a:t>- then wanes </a:t>
            </a:r>
            <a:endParaRPr lang="en-US" sz="2400" dirty="0"/>
          </a:p>
          <a:p>
            <a:pPr marL="533400" indent="-533400">
              <a:lnSpc>
                <a:spcPct val="90000"/>
              </a:lnSpc>
            </a:pPr>
            <a:r>
              <a:rPr lang="en-US" sz="2400" dirty="0"/>
              <a:t>Untreated withdrawal result in no serious medical sequence </a:t>
            </a:r>
            <a:r>
              <a:rPr lang="en-US" sz="2400" dirty="0" smtClean="0"/>
              <a:t>- but </a:t>
            </a:r>
            <a:r>
              <a:rPr lang="en-US" sz="2400" dirty="0"/>
              <a:t>they cause great  </a:t>
            </a:r>
            <a:r>
              <a:rPr lang="en-US" sz="2400" dirty="0" smtClean="0"/>
              <a:t>distress</a:t>
            </a:r>
            <a:endParaRPr lang="en-US" sz="2400" dirty="0"/>
          </a:p>
          <a:p>
            <a:pPr marL="533400" indent="-533400">
              <a:lnSpc>
                <a:spcPct val="90000"/>
              </a:lnSpc>
            </a:pPr>
            <a:r>
              <a:rPr lang="en-US" sz="2400" dirty="0" smtClean="0"/>
              <a:t>Tolerance </a:t>
            </a:r>
            <a:r>
              <a:rPr lang="en-US" sz="2400" dirty="0"/>
              <a:t>can develop very rapidly (esp. in IV use) leading to increasing dosage </a:t>
            </a:r>
            <a:r>
              <a:rPr lang="en-US" sz="2400" dirty="0" smtClean="0"/>
              <a:t>- then </a:t>
            </a:r>
            <a:r>
              <a:rPr lang="en-US" sz="2400" dirty="0"/>
              <a:t>it diminishes very </a:t>
            </a:r>
            <a:r>
              <a:rPr lang="en-US" sz="2400" dirty="0" smtClean="0"/>
              <a:t>rapidly</a:t>
            </a:r>
            <a:endParaRPr lang="en-US" sz="2000" dirty="0">
              <a:latin typeface="Times New Roman" pitchFamily="18" charset="0"/>
            </a:endParaRPr>
          </a:p>
        </p:txBody>
      </p:sp>
    </p:spTree>
    <p:extLst>
      <p:ext uri="{BB962C8B-B14F-4D97-AF65-F5344CB8AC3E}">
        <p14:creationId xmlns:p14="http://schemas.microsoft.com/office/powerpoint/2010/main" val="76498641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body" sz="half" idx="2"/>
          </p:nvPr>
        </p:nvSpPr>
        <p:spPr>
          <a:xfrm>
            <a:off x="76200" y="0"/>
            <a:ext cx="9067800" cy="6858000"/>
          </a:xfrm>
        </p:spPr>
        <p:txBody>
          <a:bodyPr>
            <a:normAutofit fontScale="92500" lnSpcReduction="20000"/>
          </a:bodyPr>
          <a:lstStyle/>
          <a:p>
            <a:r>
              <a:rPr lang="en-US" sz="2800" b="1" dirty="0">
                <a:solidFill>
                  <a:schemeClr val="tx2"/>
                </a:solidFill>
              </a:rPr>
              <a:t>TX. Opioids OD,,</a:t>
            </a:r>
          </a:p>
          <a:p>
            <a:r>
              <a:rPr lang="en-US" sz="2800" dirty="0"/>
              <a:t>Opioids overdose can be very dangerous </a:t>
            </a:r>
            <a:r>
              <a:rPr lang="en-US" sz="2800" dirty="0" smtClean="0"/>
              <a:t>(due </a:t>
            </a:r>
            <a:r>
              <a:rPr lang="en-US" sz="2800" dirty="0"/>
              <a:t>to respiratory </a:t>
            </a:r>
            <a:r>
              <a:rPr lang="en-US" sz="2800" dirty="0" smtClean="0"/>
              <a:t>depression) </a:t>
            </a:r>
            <a:r>
              <a:rPr lang="en-US" sz="2800" dirty="0"/>
              <a:t>therefore they should be treated carefully in the </a:t>
            </a:r>
            <a:r>
              <a:rPr lang="en-US" sz="2800" dirty="0" smtClean="0"/>
              <a:t>ICU</a:t>
            </a:r>
            <a:endParaRPr lang="en-US" sz="2800" dirty="0"/>
          </a:p>
          <a:p>
            <a:pPr>
              <a:buFontTx/>
              <a:buNone/>
            </a:pPr>
            <a:r>
              <a:rPr lang="en-US" sz="2800" dirty="0"/>
              <a:t>  - Naloxone is a short acting antidote that is used to normalize respiration and to restore consciousness </a:t>
            </a:r>
          </a:p>
          <a:p>
            <a:pPr>
              <a:buFontTx/>
              <a:buNone/>
            </a:pPr>
            <a:r>
              <a:rPr lang="en-US" sz="2800" dirty="0"/>
              <a:t>  - open </a:t>
            </a:r>
            <a:r>
              <a:rPr lang="en-US" sz="2800" dirty="0" smtClean="0"/>
              <a:t>airway, O2, </a:t>
            </a:r>
            <a:r>
              <a:rPr lang="en-US" sz="2800" dirty="0"/>
              <a:t>IV </a:t>
            </a:r>
            <a:r>
              <a:rPr lang="en-US" sz="2800" dirty="0" smtClean="0"/>
              <a:t>fluids</a:t>
            </a:r>
            <a:endParaRPr lang="en-US" sz="2800" dirty="0"/>
          </a:p>
          <a:p>
            <a:pPr>
              <a:buFontTx/>
              <a:buNone/>
            </a:pPr>
            <a:r>
              <a:rPr lang="en-US" sz="2800" dirty="0"/>
              <a:t>  - vital signs monitoring.   </a:t>
            </a:r>
          </a:p>
          <a:p>
            <a:r>
              <a:rPr lang="en-US" sz="2800" b="1" dirty="0">
                <a:solidFill>
                  <a:schemeClr val="tx2"/>
                </a:solidFill>
              </a:rPr>
              <a:t>Opioid withdrawal </a:t>
            </a:r>
            <a:endParaRPr lang="en-US" sz="2800" b="1" dirty="0" smtClean="0">
              <a:solidFill>
                <a:schemeClr val="tx2"/>
              </a:solidFill>
            </a:endParaRPr>
          </a:p>
          <a:p>
            <a:r>
              <a:rPr lang="en-US" sz="2800" dirty="0" smtClean="0"/>
              <a:t>- </a:t>
            </a:r>
            <a:r>
              <a:rPr lang="en-US" sz="2800" dirty="0"/>
              <a:t>Assess the severity and give symptomatic </a:t>
            </a:r>
            <a:r>
              <a:rPr lang="en-US" sz="2800" dirty="0" smtClean="0"/>
              <a:t>treatment: </a:t>
            </a:r>
            <a:r>
              <a:rPr lang="en-US" sz="2800" dirty="0"/>
              <a:t>pain killer and sedatives </a:t>
            </a:r>
          </a:p>
          <a:p>
            <a:pPr>
              <a:buFontTx/>
              <a:buNone/>
            </a:pPr>
            <a:r>
              <a:rPr lang="en-US" sz="2800" dirty="0"/>
              <a:t>  - Treatment of </a:t>
            </a:r>
            <a:r>
              <a:rPr lang="en-US" sz="2800" dirty="0" smtClean="0"/>
              <a:t>complications; counseling; individual </a:t>
            </a:r>
            <a:r>
              <a:rPr lang="en-US" sz="2800" dirty="0"/>
              <a:t>and group therapy  </a:t>
            </a:r>
          </a:p>
          <a:p>
            <a:pPr>
              <a:spcAft>
                <a:spcPct val="80000"/>
              </a:spcAft>
              <a:buFontTx/>
              <a:buNone/>
            </a:pPr>
            <a:r>
              <a:rPr lang="en-US" sz="2400" dirty="0">
                <a:latin typeface="Times New Roman" pitchFamily="18" charset="0"/>
              </a:rPr>
              <a:t> </a:t>
            </a:r>
          </a:p>
        </p:txBody>
      </p:sp>
    </p:spTree>
    <p:extLst>
      <p:ext uri="{BB962C8B-B14F-4D97-AF65-F5344CB8AC3E}">
        <p14:creationId xmlns:p14="http://schemas.microsoft.com/office/powerpoint/2010/main" val="187363121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ctrTitle"/>
          </p:nvPr>
        </p:nvSpPr>
        <p:spPr>
          <a:xfrm>
            <a:off x="762000" y="1447800"/>
            <a:ext cx="7772400" cy="1143000"/>
          </a:xfrm>
        </p:spPr>
        <p:txBody>
          <a:bodyPr>
            <a:noAutofit/>
          </a:bodyPr>
          <a:lstStyle/>
          <a:p>
            <a:pPr algn="ctr"/>
            <a:r>
              <a:rPr lang="en-US" sz="4400" dirty="0" err="1"/>
              <a:t>Psychostimulants</a:t>
            </a:r>
            <a:r>
              <a:rPr lang="en-US" sz="2800" dirty="0"/>
              <a:t/>
            </a:r>
            <a:br>
              <a:rPr lang="en-US" sz="2800" dirty="0"/>
            </a:br>
            <a:r>
              <a:rPr lang="en-US" sz="3200" dirty="0"/>
              <a:t>and</a:t>
            </a:r>
            <a:r>
              <a:rPr lang="en-US" sz="2800" dirty="0"/>
              <a:t> </a:t>
            </a:r>
            <a:r>
              <a:rPr lang="en-US" sz="4400" dirty="0"/>
              <a:t>Hallucinogens</a:t>
            </a:r>
          </a:p>
        </p:txBody>
      </p:sp>
      <p:sp>
        <p:nvSpPr>
          <p:cNvPr id="95236" name="Rectangle 4"/>
          <p:cNvSpPr>
            <a:spLocks noChangeArrowheads="1"/>
          </p:cNvSpPr>
          <p:nvPr/>
        </p:nvSpPr>
        <p:spPr bwMode="auto">
          <a:xfrm>
            <a:off x="609600" y="4191000"/>
            <a:ext cx="7772400" cy="762000"/>
          </a:xfrm>
          <a:prstGeom prst="rect">
            <a:avLst/>
          </a:prstGeom>
          <a:noFill/>
          <a:ln w="9525">
            <a:noFill/>
            <a:miter lim="800000"/>
            <a:headEnd/>
            <a:tailEnd/>
          </a:ln>
        </p:spPr>
        <p:txBody>
          <a:bodyPr/>
          <a:lstStyle/>
          <a:p>
            <a:pPr algn="ctr">
              <a:spcBef>
                <a:spcPct val="20000"/>
              </a:spcBef>
              <a:buClr>
                <a:schemeClr val="accent1"/>
              </a:buClr>
              <a:buSzPct val="80000"/>
              <a:buFont typeface="Wingdings" pitchFamily="2" charset="2"/>
              <a:buNone/>
            </a:pPr>
            <a:endParaRPr lang="en-US" sz="2800" dirty="0">
              <a:latin typeface="Arial" charset="0"/>
            </a:endParaRPr>
          </a:p>
        </p:txBody>
      </p:sp>
    </p:spTree>
    <p:extLst>
      <p:ext uri="{BB962C8B-B14F-4D97-AF65-F5344CB8AC3E}">
        <p14:creationId xmlns:p14="http://schemas.microsoft.com/office/powerpoint/2010/main" val="950897310"/>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219200" y="762000"/>
            <a:ext cx="6675438" cy="608013"/>
          </a:xfrm>
        </p:spPr>
        <p:txBody>
          <a:bodyPr>
            <a:normAutofit fontScale="90000"/>
          </a:bodyPr>
          <a:lstStyle/>
          <a:p>
            <a:pPr algn="ctr"/>
            <a:r>
              <a:rPr lang="en-US" sz="4000"/>
              <a:t>Commonly used Stimulants</a:t>
            </a:r>
          </a:p>
        </p:txBody>
      </p:sp>
      <p:sp>
        <p:nvSpPr>
          <p:cNvPr id="98307" name="Rectangle 3"/>
          <p:cNvSpPr>
            <a:spLocks noGrp="1" noChangeArrowheads="1"/>
          </p:cNvSpPr>
          <p:nvPr>
            <p:ph idx="1"/>
          </p:nvPr>
        </p:nvSpPr>
        <p:spPr/>
        <p:txBody>
          <a:bodyPr/>
          <a:lstStyle/>
          <a:p>
            <a:pPr>
              <a:lnSpc>
                <a:spcPct val="90000"/>
              </a:lnSpc>
            </a:pPr>
            <a:r>
              <a:rPr lang="en-US"/>
              <a:t>Nicotine</a:t>
            </a:r>
          </a:p>
          <a:p>
            <a:pPr>
              <a:lnSpc>
                <a:spcPct val="90000"/>
              </a:lnSpc>
            </a:pPr>
            <a:r>
              <a:rPr lang="en-US"/>
              <a:t>Caffeine</a:t>
            </a:r>
          </a:p>
          <a:p>
            <a:pPr>
              <a:lnSpc>
                <a:spcPct val="90000"/>
              </a:lnSpc>
            </a:pPr>
            <a:r>
              <a:rPr lang="en-US"/>
              <a:t>Cocaine – Freebase/crack</a:t>
            </a:r>
          </a:p>
          <a:p>
            <a:pPr>
              <a:lnSpc>
                <a:spcPct val="90000"/>
              </a:lnSpc>
            </a:pPr>
            <a:r>
              <a:rPr lang="en-US"/>
              <a:t>Amphetamine/Methamphetamine</a:t>
            </a:r>
          </a:p>
          <a:p>
            <a:pPr>
              <a:lnSpc>
                <a:spcPct val="90000"/>
              </a:lnSpc>
            </a:pPr>
            <a:r>
              <a:rPr lang="en-US"/>
              <a:t>Methylenedioxymethamphetamine (MDMA)</a:t>
            </a:r>
          </a:p>
          <a:p>
            <a:pPr>
              <a:lnSpc>
                <a:spcPct val="90000"/>
              </a:lnSpc>
            </a:pPr>
            <a:r>
              <a:rPr lang="en-US"/>
              <a:t>Appetite suppressants</a:t>
            </a:r>
            <a:r>
              <a:rPr lang="en-US" sz="2800"/>
              <a:t> </a:t>
            </a:r>
          </a:p>
          <a:p>
            <a:pPr lvl="1">
              <a:lnSpc>
                <a:spcPct val="90000"/>
              </a:lnSpc>
            </a:pPr>
            <a:r>
              <a:rPr lang="en-US"/>
              <a:t>(e.g. phentermine and diethylpropion)</a:t>
            </a:r>
          </a:p>
        </p:txBody>
      </p:sp>
    </p:spTree>
    <p:extLst>
      <p:ext uri="{BB962C8B-B14F-4D97-AF65-F5344CB8AC3E}">
        <p14:creationId xmlns:p14="http://schemas.microsoft.com/office/powerpoint/2010/main" val="321260468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r>
              <a:rPr lang="en-US"/>
              <a:t>Psychostimulants</a:t>
            </a:r>
          </a:p>
        </p:txBody>
      </p:sp>
      <p:sp>
        <p:nvSpPr>
          <p:cNvPr id="198659" name="Rectangle 3"/>
          <p:cNvSpPr>
            <a:spLocks noGrp="1" noChangeArrowheads="1"/>
          </p:cNvSpPr>
          <p:nvPr>
            <p:ph idx="1"/>
          </p:nvPr>
        </p:nvSpPr>
        <p:spPr>
          <a:xfrm>
            <a:off x="990600" y="1752600"/>
            <a:ext cx="7772400" cy="4538663"/>
          </a:xfrm>
        </p:spPr>
        <p:txBody>
          <a:bodyPr/>
          <a:lstStyle/>
          <a:p>
            <a:pPr marL="0" indent="0">
              <a:buFont typeface="Wingdings" pitchFamily="2" charset="2"/>
              <a:buNone/>
            </a:pPr>
            <a:r>
              <a:rPr lang="en-US" sz="2800"/>
              <a:t>The most common psychostimulants (cocaine, MDMA and amphetamine) act on the synapse to increase the activity of dopamine, noradrenaline and serotonin.</a:t>
            </a:r>
          </a:p>
        </p:txBody>
      </p:sp>
      <p:pic>
        <p:nvPicPr>
          <p:cNvPr id="198660" name="Picture 4" descr="Image151"/>
          <p:cNvPicPr>
            <a:picLocks noChangeAspect="1" noChangeArrowheads="1"/>
          </p:cNvPicPr>
          <p:nvPr/>
        </p:nvPicPr>
        <p:blipFill>
          <a:blip r:embed="rId3" cstate="print"/>
          <a:srcRect/>
          <a:stretch>
            <a:fillRect/>
          </a:stretch>
        </p:blipFill>
        <p:spPr bwMode="auto">
          <a:xfrm>
            <a:off x="2195513" y="3933825"/>
            <a:ext cx="4905375" cy="2286000"/>
          </a:xfrm>
          <a:prstGeom prst="rect">
            <a:avLst/>
          </a:prstGeom>
          <a:noFill/>
        </p:spPr>
      </p:pic>
      <p:sp>
        <p:nvSpPr>
          <p:cNvPr id="198661" name="Text Box 5"/>
          <p:cNvSpPr txBox="1">
            <a:spLocks noChangeArrowheads="1"/>
          </p:cNvSpPr>
          <p:nvPr/>
        </p:nvSpPr>
        <p:spPr bwMode="auto">
          <a:xfrm>
            <a:off x="7239000" y="4495800"/>
            <a:ext cx="1585913" cy="13112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000" b="1">
                <a:solidFill>
                  <a:srgbClr val="FF0000"/>
                </a:solidFill>
                <a:effectLst>
                  <a:outerShdw blurRad="38100" dist="38100" dir="2700000" algn="tl">
                    <a:srgbClr val="C0C0C0"/>
                  </a:outerShdw>
                </a:effectLst>
              </a:rPr>
              <a:t>Cocaine blocks </a:t>
            </a:r>
            <a:br>
              <a:rPr lang="en-US" sz="2000" b="1">
                <a:solidFill>
                  <a:srgbClr val="FF0000"/>
                </a:solidFill>
                <a:effectLst>
                  <a:outerShdw blurRad="38100" dist="38100" dir="2700000" algn="tl">
                    <a:srgbClr val="C0C0C0"/>
                  </a:outerShdw>
                </a:effectLst>
              </a:rPr>
            </a:br>
            <a:r>
              <a:rPr lang="en-US" sz="2000" b="1">
                <a:solidFill>
                  <a:srgbClr val="FF0000"/>
                </a:solidFill>
                <a:effectLst>
                  <a:outerShdw blurRad="38100" dist="38100" dir="2700000" algn="tl">
                    <a:srgbClr val="C0C0C0"/>
                  </a:outerShdw>
                </a:effectLst>
              </a:rPr>
              <a:t>pre-synaptic reuptake</a:t>
            </a:r>
          </a:p>
        </p:txBody>
      </p:sp>
      <p:sp>
        <p:nvSpPr>
          <p:cNvPr id="198662" name="Rectangle 6"/>
          <p:cNvSpPr>
            <a:spLocks noChangeArrowheads="1"/>
          </p:cNvSpPr>
          <p:nvPr/>
        </p:nvSpPr>
        <p:spPr bwMode="auto">
          <a:xfrm>
            <a:off x="2133600" y="3886200"/>
            <a:ext cx="152400" cy="2438400"/>
          </a:xfrm>
          <a:prstGeom prst="rect">
            <a:avLst/>
          </a:prstGeom>
          <a:solidFill>
            <a:schemeClr val="bg1"/>
          </a:solidFill>
          <a:ln w="12700" cap="sq">
            <a:noFill/>
            <a:miter lim="800000"/>
            <a:headEnd type="none" w="sm" len="sm"/>
            <a:tailEnd type="none" w="sm" len="sm"/>
          </a:ln>
          <a:effectLst/>
        </p:spPr>
        <p:txBody>
          <a:bodyPr wrap="none" anchor="ctr"/>
          <a:lstStyle/>
          <a:p>
            <a:endParaRPr lang="en-US"/>
          </a:p>
        </p:txBody>
      </p:sp>
      <p:sp>
        <p:nvSpPr>
          <p:cNvPr id="198663" name="Rectangle 7"/>
          <p:cNvSpPr>
            <a:spLocks noChangeArrowheads="1"/>
          </p:cNvSpPr>
          <p:nvPr/>
        </p:nvSpPr>
        <p:spPr bwMode="auto">
          <a:xfrm>
            <a:off x="2286000" y="6172200"/>
            <a:ext cx="4876800" cy="152400"/>
          </a:xfrm>
          <a:prstGeom prst="rect">
            <a:avLst/>
          </a:prstGeom>
          <a:solidFill>
            <a:schemeClr val="bg1"/>
          </a:solidFill>
          <a:ln w="12700" cap="sq">
            <a:noFill/>
            <a:miter lim="800000"/>
            <a:headEnd type="none" w="sm" len="sm"/>
            <a:tailEnd type="none" w="sm" len="sm"/>
          </a:ln>
          <a:effectLst/>
        </p:spPr>
        <p:txBody>
          <a:bodyPr wrap="none" anchor="ctr"/>
          <a:lstStyle/>
          <a:p>
            <a:endParaRPr lang="en-US"/>
          </a:p>
        </p:txBody>
      </p:sp>
    </p:spTree>
    <p:extLst>
      <p:ext uri="{BB962C8B-B14F-4D97-AF65-F5344CB8AC3E}">
        <p14:creationId xmlns:p14="http://schemas.microsoft.com/office/powerpoint/2010/main" val="6413333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1066800" y="609600"/>
            <a:ext cx="7848600" cy="1143000"/>
          </a:xfrm>
        </p:spPr>
        <p:txBody>
          <a:bodyPr>
            <a:normAutofit fontScale="90000"/>
          </a:bodyPr>
          <a:lstStyle/>
          <a:p>
            <a:r>
              <a:rPr lang="en-AU" sz="3600"/>
              <a:t>Psychological FX of non dependent use</a:t>
            </a:r>
            <a:endParaRPr lang="en-US" sz="3600"/>
          </a:p>
        </p:txBody>
      </p:sp>
      <p:sp>
        <p:nvSpPr>
          <p:cNvPr id="221187" name="Rectangle 3"/>
          <p:cNvSpPr>
            <a:spLocks noGrp="1" noChangeArrowheads="1"/>
          </p:cNvSpPr>
          <p:nvPr>
            <p:ph idx="1"/>
          </p:nvPr>
        </p:nvSpPr>
        <p:spPr>
          <a:xfrm>
            <a:off x="1295400" y="1989138"/>
            <a:ext cx="7448550" cy="4114800"/>
          </a:xfrm>
        </p:spPr>
        <p:txBody>
          <a:bodyPr/>
          <a:lstStyle/>
          <a:p>
            <a:r>
              <a:rPr lang="en-AU" sz="2400" dirty="0"/>
              <a:t>Recurrent intoxication </a:t>
            </a:r>
          </a:p>
          <a:p>
            <a:r>
              <a:rPr lang="en-AU" sz="2400" dirty="0" smtClean="0"/>
              <a:t>Some </a:t>
            </a:r>
            <a:r>
              <a:rPr lang="en-AU" sz="2400" dirty="0"/>
              <a:t>users may self-medicate with antidepressants and/or benzodiazepines</a:t>
            </a:r>
          </a:p>
          <a:p>
            <a:r>
              <a:rPr lang="en-AU" sz="2400" dirty="0"/>
              <a:t>After-effects: termed ‘crash’ or ‘come down’</a:t>
            </a:r>
          </a:p>
          <a:p>
            <a:pPr lvl="1"/>
            <a:r>
              <a:rPr lang="en-AU" sz="2000" dirty="0" err="1"/>
              <a:t>Dysphoria</a:t>
            </a:r>
            <a:endParaRPr lang="en-AU" sz="2000" dirty="0"/>
          </a:p>
          <a:p>
            <a:pPr lvl="1"/>
            <a:r>
              <a:rPr lang="en-AU" sz="2000" dirty="0"/>
              <a:t>Depressed mood</a:t>
            </a:r>
          </a:p>
          <a:p>
            <a:pPr lvl="1"/>
            <a:r>
              <a:rPr lang="en-AU" sz="2000" dirty="0"/>
              <a:t>Anxiety</a:t>
            </a:r>
          </a:p>
          <a:p>
            <a:pPr lvl="1"/>
            <a:r>
              <a:rPr lang="en-AU" sz="2000" dirty="0"/>
              <a:t>Reduced appetite</a:t>
            </a:r>
          </a:p>
          <a:p>
            <a:pPr lvl="1"/>
            <a:r>
              <a:rPr lang="en-AU" sz="2000" dirty="0"/>
              <a:t>Restlessness</a:t>
            </a:r>
            <a:endParaRPr lang="en-US" sz="2000" dirty="0"/>
          </a:p>
        </p:txBody>
      </p:sp>
    </p:spTree>
    <p:extLst>
      <p:ext uri="{BB962C8B-B14F-4D97-AF65-F5344CB8AC3E}">
        <p14:creationId xmlns:p14="http://schemas.microsoft.com/office/powerpoint/2010/main" val="39164633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p:txBody>
          <a:bodyPr/>
          <a:lstStyle/>
          <a:p>
            <a:r>
              <a:rPr lang="en-US"/>
              <a:t>Dependent user</a:t>
            </a:r>
          </a:p>
        </p:txBody>
      </p:sp>
      <p:sp>
        <p:nvSpPr>
          <p:cNvPr id="402435" name="Rectangle 3"/>
          <p:cNvSpPr>
            <a:spLocks noGrp="1" noChangeArrowheads="1"/>
          </p:cNvSpPr>
          <p:nvPr>
            <p:ph idx="1"/>
          </p:nvPr>
        </p:nvSpPr>
        <p:spPr>
          <a:xfrm>
            <a:off x="838200" y="1704975"/>
            <a:ext cx="7772400" cy="4467225"/>
          </a:xfrm>
        </p:spPr>
        <p:txBody>
          <a:bodyPr>
            <a:normAutofit fontScale="92500" lnSpcReduction="20000"/>
          </a:bodyPr>
          <a:lstStyle/>
          <a:p>
            <a:r>
              <a:rPr lang="en-AU" sz="2800"/>
              <a:t>Defining criteria (need &gt;2): </a:t>
            </a:r>
          </a:p>
          <a:p>
            <a:pPr lvl="1"/>
            <a:r>
              <a:rPr lang="en-AU" sz="2400"/>
              <a:t>Desire to use; difficulty ceasing or reducing use; evidence of withdrawal syndrome; tolerance; increased time spent searching out substance; and continued use despite negative consequences</a:t>
            </a:r>
            <a:endParaRPr lang="en-US" sz="2400"/>
          </a:p>
          <a:p>
            <a:endParaRPr lang="en-US" sz="1000"/>
          </a:p>
          <a:p>
            <a:r>
              <a:rPr lang="en-US" sz="2800"/>
              <a:t>Often polysubstance use</a:t>
            </a:r>
          </a:p>
          <a:p>
            <a:endParaRPr lang="en-US" sz="1000"/>
          </a:p>
          <a:p>
            <a:r>
              <a:rPr lang="en-US" sz="2800"/>
              <a:t>Marginalised, with high levels of morbidity</a:t>
            </a:r>
          </a:p>
          <a:p>
            <a:endParaRPr lang="en-US" sz="1000"/>
          </a:p>
          <a:p>
            <a:r>
              <a:rPr lang="en-AU" sz="2800"/>
              <a:t>Withdrawal: acute and prolonged</a:t>
            </a:r>
            <a:endParaRPr lang="en-US" sz="2800"/>
          </a:p>
        </p:txBody>
      </p:sp>
    </p:spTree>
    <p:extLst>
      <p:ext uri="{BB962C8B-B14F-4D97-AF65-F5344CB8AC3E}">
        <p14:creationId xmlns:p14="http://schemas.microsoft.com/office/powerpoint/2010/main" val="32402528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914400" y="228600"/>
            <a:ext cx="7543800" cy="533400"/>
          </a:xfrm>
        </p:spPr>
        <p:txBody>
          <a:bodyPr>
            <a:normAutofit fontScale="90000"/>
          </a:bodyPr>
          <a:lstStyle/>
          <a:p>
            <a:r>
              <a:rPr lang="en-US" sz="3600"/>
              <a:t>Clinical effects of stimulants</a:t>
            </a:r>
            <a:r>
              <a:rPr lang="en-US"/>
              <a:t> </a:t>
            </a:r>
          </a:p>
        </p:txBody>
      </p:sp>
      <p:graphicFrame>
        <p:nvGraphicFramePr>
          <p:cNvPr id="241686" name="Group 22"/>
          <p:cNvGraphicFramePr>
            <a:graphicFrameLocks noGrp="1"/>
          </p:cNvGraphicFramePr>
          <p:nvPr>
            <p:ph idx="1"/>
          </p:nvPr>
        </p:nvGraphicFramePr>
        <p:xfrm>
          <a:off x="1143000" y="1295400"/>
          <a:ext cx="7848600" cy="5181600"/>
        </p:xfrm>
        <a:graphic>
          <a:graphicData uri="http://schemas.openxmlformats.org/drawingml/2006/table">
            <a:tbl>
              <a:tblPr/>
              <a:tblGrid>
                <a:gridCol w="3962400"/>
                <a:gridCol w="3886200"/>
              </a:tblGrid>
              <a:tr h="5683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800" b="0" i="0" u="none" strike="noStrike" cap="none" normalizeH="0" baseline="0" smtClean="0">
                          <a:ln>
                            <a:noFill/>
                          </a:ln>
                          <a:solidFill>
                            <a:schemeClr val="tx1"/>
                          </a:solidFill>
                          <a:effectLst/>
                          <a:latin typeface="Arial" charset="0"/>
                        </a:rPr>
                        <a:t>Psychological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800" b="0" i="0" u="none" strike="noStrike" cap="none" normalizeH="0" baseline="0" smtClean="0">
                          <a:ln>
                            <a:noFill/>
                          </a:ln>
                          <a:solidFill>
                            <a:schemeClr val="tx1"/>
                          </a:solidFill>
                          <a:effectLst/>
                          <a:latin typeface="Arial" charset="0"/>
                        </a:rPr>
                        <a:t>Physical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32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Enhanced cognitive function</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Elevated mood</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Over activity</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Increased confidence, self-esteem and sociability</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Overtalkativeness</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Insomnia </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1" i="0" u="none" strike="noStrike" cap="none" normalizeH="0" baseline="0" smtClean="0">
                          <a:ln>
                            <a:noFill/>
                          </a:ln>
                          <a:solidFill>
                            <a:schemeClr val="tx2"/>
                          </a:solidFill>
                          <a:effectLst/>
                          <a:latin typeface="Arial" charset="0"/>
                        </a:rPr>
                        <a:t>In high doses/prolonged use:</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Restlessness, irritability</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Paranoid psychosis</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Aggressiveness, hostility </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Reduced sense of fatigue</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Reduced appetite (anorexia)</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Dilated pupils </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Tremors </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000" b="0"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1" i="0" u="none" strike="noStrike" cap="none" normalizeH="0" baseline="0" smtClean="0">
                          <a:ln>
                            <a:noFill/>
                          </a:ln>
                          <a:solidFill>
                            <a:schemeClr val="tx2"/>
                          </a:solidFill>
                          <a:effectLst/>
                          <a:latin typeface="Arial" charset="0"/>
                        </a:rPr>
                        <a:t>In high doses/prolonged use:</a:t>
                      </a:r>
                      <a:endParaRPr kumimoji="0" lang="x-none" sz="2000" b="1" i="0" u="none" strike="noStrike" cap="none" normalizeH="0" baseline="0" smtClean="0">
                        <a:ln>
                          <a:noFill/>
                        </a:ln>
                        <a:solidFill>
                          <a:schemeClr val="tx2"/>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Nausea, vomiting, hyperthermia, cardiac arrhythmias, severe hypertension, CVA, seizures </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Dizziness, respiratory distress,</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Cyanosis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7244044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normAutofit fontScale="90000"/>
          </a:bodyPr>
          <a:lstStyle/>
          <a:p>
            <a:r>
              <a:rPr lang="en-AU"/>
              <a:t>Stimulant-induced psychosis</a:t>
            </a:r>
            <a:endParaRPr lang="en-US"/>
          </a:p>
        </p:txBody>
      </p:sp>
      <p:sp>
        <p:nvSpPr>
          <p:cNvPr id="223235" name="Rectangle 3"/>
          <p:cNvSpPr>
            <a:spLocks noGrp="1" noChangeArrowheads="1"/>
          </p:cNvSpPr>
          <p:nvPr>
            <p:ph idx="1"/>
          </p:nvPr>
        </p:nvSpPr>
        <p:spPr/>
        <p:txBody>
          <a:bodyPr>
            <a:normAutofit/>
          </a:bodyPr>
          <a:lstStyle/>
          <a:p>
            <a:pPr>
              <a:lnSpc>
                <a:spcPct val="120000"/>
              </a:lnSpc>
            </a:pPr>
            <a:r>
              <a:rPr lang="en-US" sz="2400" dirty="0"/>
              <a:t>Now one of the most common causes for presentation to hospital with psychosis</a:t>
            </a:r>
          </a:p>
          <a:p>
            <a:pPr>
              <a:lnSpc>
                <a:spcPct val="120000"/>
              </a:lnSpc>
            </a:pPr>
            <a:r>
              <a:rPr lang="en-AU" sz="2400" dirty="0" smtClean="0"/>
              <a:t>There </a:t>
            </a:r>
            <a:r>
              <a:rPr lang="en-AU" sz="2400" dirty="0"/>
              <a:t>is some evidence of neurobiological vulnerability to low dose amphetamine psychosis (Poole et al 1996)</a:t>
            </a:r>
          </a:p>
          <a:p>
            <a:pPr>
              <a:lnSpc>
                <a:spcPct val="120000"/>
              </a:lnSpc>
            </a:pPr>
            <a:r>
              <a:rPr lang="en-US" sz="2400" dirty="0" smtClean="0"/>
              <a:t>Typically</a:t>
            </a:r>
            <a:r>
              <a:rPr lang="en-US" sz="2400" dirty="0"/>
              <a:t>, symptoms settle within a few days without specific </a:t>
            </a:r>
            <a:r>
              <a:rPr lang="en-US" sz="2400" dirty="0" smtClean="0"/>
              <a:t>treatment</a:t>
            </a:r>
            <a:endParaRPr lang="en-US" sz="2400" dirty="0" smtClean="0"/>
          </a:p>
        </p:txBody>
      </p:sp>
    </p:spTree>
    <p:extLst>
      <p:ext uri="{BB962C8B-B14F-4D97-AF65-F5344CB8AC3E}">
        <p14:creationId xmlns:p14="http://schemas.microsoft.com/office/powerpoint/2010/main" val="1135070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r>
              <a:rPr lang="en-AU"/>
              <a:t>Social complications</a:t>
            </a:r>
            <a:endParaRPr lang="en-US"/>
          </a:p>
        </p:txBody>
      </p:sp>
      <p:sp>
        <p:nvSpPr>
          <p:cNvPr id="225283" name="Rectangle 3"/>
          <p:cNvSpPr>
            <a:spLocks noGrp="1" noChangeArrowheads="1"/>
          </p:cNvSpPr>
          <p:nvPr>
            <p:ph idx="1"/>
          </p:nvPr>
        </p:nvSpPr>
        <p:spPr>
          <a:xfrm>
            <a:off x="1173163" y="1981200"/>
            <a:ext cx="4572000" cy="4114800"/>
          </a:xfrm>
        </p:spPr>
        <p:txBody>
          <a:bodyPr/>
          <a:lstStyle/>
          <a:p>
            <a:pPr>
              <a:lnSpc>
                <a:spcPct val="90000"/>
              </a:lnSpc>
            </a:pPr>
            <a:r>
              <a:rPr lang="en-AU" sz="2800"/>
              <a:t>Consequence of intoxication, illicit nature and dependence</a:t>
            </a:r>
          </a:p>
          <a:p>
            <a:pPr>
              <a:lnSpc>
                <a:spcPct val="90000"/>
              </a:lnSpc>
            </a:pPr>
            <a:r>
              <a:rPr lang="en-AU" sz="2800"/>
              <a:t>Problems in 4 domains</a:t>
            </a:r>
          </a:p>
          <a:p>
            <a:pPr lvl="1">
              <a:lnSpc>
                <a:spcPct val="90000"/>
              </a:lnSpc>
            </a:pPr>
            <a:r>
              <a:rPr lang="en-AU"/>
              <a:t>Forensic</a:t>
            </a:r>
          </a:p>
          <a:p>
            <a:pPr lvl="1">
              <a:lnSpc>
                <a:spcPct val="90000"/>
              </a:lnSpc>
            </a:pPr>
            <a:r>
              <a:rPr lang="en-AU"/>
              <a:t>Relationships</a:t>
            </a:r>
          </a:p>
          <a:p>
            <a:pPr lvl="1">
              <a:lnSpc>
                <a:spcPct val="90000"/>
              </a:lnSpc>
            </a:pPr>
            <a:r>
              <a:rPr lang="en-AU"/>
              <a:t>Financial</a:t>
            </a:r>
          </a:p>
          <a:p>
            <a:pPr lvl="1">
              <a:lnSpc>
                <a:spcPct val="90000"/>
              </a:lnSpc>
            </a:pPr>
            <a:r>
              <a:rPr lang="en-AU"/>
              <a:t>Occupational</a:t>
            </a:r>
            <a:endParaRPr lang="en-US"/>
          </a:p>
        </p:txBody>
      </p:sp>
      <p:pic>
        <p:nvPicPr>
          <p:cNvPr id="225284" name="Picture 4" descr="couple_argument2"/>
          <p:cNvPicPr>
            <a:picLocks noChangeAspect="1" noChangeArrowheads="1"/>
          </p:cNvPicPr>
          <p:nvPr/>
        </p:nvPicPr>
        <p:blipFill>
          <a:blip r:embed="rId3" cstate="print"/>
          <a:srcRect/>
          <a:stretch>
            <a:fillRect/>
          </a:stretch>
        </p:blipFill>
        <p:spPr bwMode="auto">
          <a:xfrm>
            <a:off x="5715000" y="2590800"/>
            <a:ext cx="3048000" cy="2133600"/>
          </a:xfrm>
          <a:prstGeom prst="rect">
            <a:avLst/>
          </a:prstGeom>
          <a:noFill/>
        </p:spPr>
      </p:pic>
    </p:spTree>
    <p:extLst>
      <p:ext uri="{BB962C8B-B14F-4D97-AF65-F5344CB8AC3E}">
        <p14:creationId xmlns:p14="http://schemas.microsoft.com/office/powerpoint/2010/main" val="5832564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b="1">
                <a:solidFill>
                  <a:schemeClr val="folHlink"/>
                </a:solidFill>
              </a:rPr>
              <a:t>Terminology</a:t>
            </a:r>
          </a:p>
        </p:txBody>
      </p:sp>
      <p:sp>
        <p:nvSpPr>
          <p:cNvPr id="21507" name="Rectangle 3"/>
          <p:cNvSpPr>
            <a:spLocks noGrp="1" noChangeArrowheads="1"/>
          </p:cNvSpPr>
          <p:nvPr>
            <p:ph idx="1"/>
          </p:nvPr>
        </p:nvSpPr>
        <p:spPr/>
        <p:txBody>
          <a:bodyPr/>
          <a:lstStyle/>
          <a:p>
            <a:pPr>
              <a:lnSpc>
                <a:spcPct val="80000"/>
              </a:lnSpc>
              <a:buFont typeface="Wingdings" pitchFamily="2" charset="2"/>
              <a:buNone/>
            </a:pPr>
            <a:r>
              <a:rPr lang="en-US" sz="2800" b="1">
                <a:solidFill>
                  <a:schemeClr val="accent1"/>
                </a:solidFill>
              </a:rPr>
              <a:t>Abuse:</a:t>
            </a:r>
            <a:r>
              <a:rPr lang="en-US" sz="2800" b="1">
                <a:solidFill>
                  <a:srgbClr val="FFFF00"/>
                </a:solidFill>
              </a:rPr>
              <a:t>  </a:t>
            </a:r>
            <a:r>
              <a:rPr lang="en-US" sz="2800"/>
              <a:t>self-administration of any substance in a culturally disapproved manner that causes adverse consequences.</a:t>
            </a:r>
          </a:p>
          <a:p>
            <a:pPr>
              <a:lnSpc>
                <a:spcPct val="80000"/>
              </a:lnSpc>
              <a:buFont typeface="Wingdings" pitchFamily="2" charset="2"/>
              <a:buNone/>
            </a:pPr>
            <a:r>
              <a:rPr lang="en-US" sz="2800" b="1">
                <a:solidFill>
                  <a:schemeClr val="accent1"/>
                </a:solidFill>
              </a:rPr>
              <a:t>Intoxication:</a:t>
            </a:r>
            <a:r>
              <a:rPr lang="en-US" sz="2800" b="1">
                <a:solidFill>
                  <a:schemeClr val="tx2"/>
                </a:solidFill>
              </a:rPr>
              <a:t>  </a:t>
            </a:r>
            <a:r>
              <a:rPr lang="en-US" sz="2800"/>
              <a:t>the transient effect (physical and psychological) due to recent substance ingestion, which disappears when the substance is eliminated.</a:t>
            </a:r>
          </a:p>
          <a:p>
            <a:pPr>
              <a:lnSpc>
                <a:spcPct val="80000"/>
              </a:lnSpc>
              <a:buFont typeface="Wingdings" pitchFamily="2" charset="2"/>
              <a:buNone/>
            </a:pPr>
            <a:r>
              <a:rPr lang="en-US" sz="2800" b="1">
                <a:solidFill>
                  <a:schemeClr val="accent1"/>
                </a:solidFill>
              </a:rPr>
              <a:t>Withdrawal:</a:t>
            </a:r>
            <a:r>
              <a:rPr lang="en-US" sz="2800"/>
              <a:t> a group of symptoms and signs occurring when the drug is withdrawn or reduced in amount.</a:t>
            </a:r>
          </a:p>
        </p:txBody>
      </p:sp>
    </p:spTree>
    <p:extLst>
      <p:ext uri="{BB962C8B-B14F-4D97-AF65-F5344CB8AC3E}">
        <p14:creationId xmlns:p14="http://schemas.microsoft.com/office/powerpoint/2010/main" val="413415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21507">
                                            <p:txEl>
                                              <p:pRg st="0" end="0"/>
                                            </p:txEl>
                                          </p:spTgt>
                                        </p:tgtEl>
                                        <p:attrNameLst>
                                          <p:attrName>style.opacity</p:attrName>
                                        </p:attrNameLst>
                                      </p:cBhvr>
                                      <p:to>
                                        <p:strVal val="0.25"/>
                                      </p:to>
                                    </p:set>
                                    <p:animEffect filter="image" prLst="opacity: 0.25">
                                      <p:cBhvr rctx="IE">
                                        <p:cTn id="7" dur="indefinite"/>
                                        <p:tgtEl>
                                          <p:spTgt spid="21507">
                                            <p:txEl>
                                              <p:pRg st="0" end="0"/>
                                            </p:txEl>
                                          </p:spTgt>
                                        </p:tgtEl>
                                      </p:cBhvr>
                                    </p:animEffect>
                                  </p:childTnLst>
                                </p:cTn>
                              </p:par>
                              <p:par>
                                <p:cTn id="8" presetID="9" presetClass="emph" presetSubtype="0" grpId="0" nodeType="withEffect">
                                  <p:stCondLst>
                                    <p:cond delay="0"/>
                                  </p:stCondLst>
                                  <p:childTnLst>
                                    <p:set>
                                      <p:cBhvr rctx="PPT">
                                        <p:cTn id="9" dur="indefinite"/>
                                        <p:tgtEl>
                                          <p:spTgt spid="21507">
                                            <p:txEl>
                                              <p:pRg st="1" end="1"/>
                                            </p:txEl>
                                          </p:spTgt>
                                        </p:tgtEl>
                                        <p:attrNameLst>
                                          <p:attrName>style.opacity</p:attrName>
                                        </p:attrNameLst>
                                      </p:cBhvr>
                                      <p:to>
                                        <p:strVal val="0.25"/>
                                      </p:to>
                                    </p:set>
                                    <p:animEffect filter="image" prLst="opacity: 0.25">
                                      <p:cBhvr rctx="IE">
                                        <p:cTn id="10" dur="indefinite"/>
                                        <p:tgtEl>
                                          <p:spTgt spid="21507">
                                            <p:txEl>
                                              <p:pRg st="1" end="1"/>
                                            </p:txEl>
                                          </p:spTgt>
                                        </p:tgtEl>
                                      </p:cBhvr>
                                    </p:animEffect>
                                  </p:childTnLst>
                                </p:cTn>
                              </p:par>
                              <p:par>
                                <p:cTn id="11" presetID="9" presetClass="emph" presetSubtype="0" grpId="0" nodeType="withEffect">
                                  <p:stCondLst>
                                    <p:cond delay="0"/>
                                  </p:stCondLst>
                                  <p:childTnLst>
                                    <p:set>
                                      <p:cBhvr rctx="PPT">
                                        <p:cTn id="12" dur="indefinite"/>
                                        <p:tgtEl>
                                          <p:spTgt spid="21507">
                                            <p:txEl>
                                              <p:pRg st="2" end="2"/>
                                            </p:txEl>
                                          </p:spTgt>
                                        </p:tgtEl>
                                        <p:attrNameLst>
                                          <p:attrName>style.opacity</p:attrName>
                                        </p:attrNameLst>
                                      </p:cBhvr>
                                      <p:to>
                                        <p:strVal val="0.25"/>
                                      </p:to>
                                    </p:set>
                                    <p:animEffect filter="image" prLst="opacity: 0.25">
                                      <p:cBhvr rctx="IE">
                                        <p:cTn id="13" dur="indefinite"/>
                                        <p:tgtEl>
                                          <p:spTgt spid="2150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mph" presetSubtype="0" grpId="1" nodeType="clickEffect">
                                  <p:stCondLst>
                                    <p:cond delay="0"/>
                                  </p:stCondLst>
                                  <p:endCondLst>
                                    <p:cond evt="onNext" delay="0">
                                      <p:tgtEl>
                                        <p:sldTgt/>
                                      </p:tgtEl>
                                    </p:cond>
                                  </p:endCondLst>
                                  <p:childTnLst>
                                    <p:set>
                                      <p:cBhvr rctx="PPT">
                                        <p:cTn id="17" dur="indefinite"/>
                                        <p:tgtEl>
                                          <p:spTgt spid="21507">
                                            <p:txEl>
                                              <p:pRg st="0" end="0"/>
                                            </p:txEl>
                                          </p:spTgt>
                                        </p:tgtEl>
                                        <p:attrNameLst>
                                          <p:attrName>style.opacity</p:attrName>
                                        </p:attrNameLst>
                                      </p:cBhvr>
                                      <p:to>
                                        <p:strVal val="1.0"/>
                                      </p:to>
                                    </p:set>
                                    <p:animEffect filter="image" prLst="opacity: 1.0">
                                      <p:cBhvr rctx="IE">
                                        <p:cTn id="18" dur="indefinite"/>
                                        <p:tgtEl>
                                          <p:spTgt spid="2150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mph" presetSubtype="0" grpId="1" nodeType="clickEffect">
                                  <p:stCondLst>
                                    <p:cond delay="0"/>
                                  </p:stCondLst>
                                  <p:endCondLst>
                                    <p:cond evt="onNext" delay="0">
                                      <p:tgtEl>
                                        <p:sldTgt/>
                                      </p:tgtEl>
                                    </p:cond>
                                  </p:endCondLst>
                                  <p:childTnLst>
                                    <p:set>
                                      <p:cBhvr rctx="PPT">
                                        <p:cTn id="22" dur="indefinite"/>
                                        <p:tgtEl>
                                          <p:spTgt spid="21507">
                                            <p:txEl>
                                              <p:pRg st="1" end="1"/>
                                            </p:txEl>
                                          </p:spTgt>
                                        </p:tgtEl>
                                        <p:attrNameLst>
                                          <p:attrName>style.opacity</p:attrName>
                                        </p:attrNameLst>
                                      </p:cBhvr>
                                      <p:to>
                                        <p:strVal val="1.0"/>
                                      </p:to>
                                    </p:set>
                                    <p:animEffect filter="image" prLst="opacity: 1.0">
                                      <p:cBhvr rctx="IE">
                                        <p:cTn id="23" dur="indefinite"/>
                                        <p:tgtEl>
                                          <p:spTgt spid="2150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mph" presetSubtype="0" grpId="1" nodeType="clickEffect">
                                  <p:stCondLst>
                                    <p:cond delay="0"/>
                                  </p:stCondLst>
                                  <p:endCondLst>
                                    <p:cond evt="onNext" delay="0">
                                      <p:tgtEl>
                                        <p:sldTgt/>
                                      </p:tgtEl>
                                    </p:cond>
                                  </p:endCondLst>
                                  <p:childTnLst>
                                    <p:set>
                                      <p:cBhvr rctx="PPT">
                                        <p:cTn id="27" dur="indefinite"/>
                                        <p:tgtEl>
                                          <p:spTgt spid="21507">
                                            <p:txEl>
                                              <p:pRg st="2" end="2"/>
                                            </p:txEl>
                                          </p:spTgt>
                                        </p:tgtEl>
                                        <p:attrNameLst>
                                          <p:attrName>style.opacity</p:attrName>
                                        </p:attrNameLst>
                                      </p:cBhvr>
                                      <p:to>
                                        <p:strVal val="1.0"/>
                                      </p:to>
                                    </p:set>
                                    <p:animEffect filter="image" prLst="opacity: 1.0">
                                      <p:cBhvr rctx="IE">
                                        <p:cTn id="28" dur="indefinite"/>
                                        <p:tgtEl>
                                          <p:spTgt spid="215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allAtOnce"/>
      <p:bldP spid="21507" grpI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2" name="Rectangle 4"/>
          <p:cNvSpPr>
            <a:spLocks noGrp="1" noChangeArrowheads="1"/>
          </p:cNvSpPr>
          <p:nvPr>
            <p:ph type="title"/>
          </p:nvPr>
        </p:nvSpPr>
        <p:spPr>
          <a:xfrm>
            <a:off x="1371600" y="381000"/>
            <a:ext cx="7772400" cy="1143000"/>
          </a:xfrm>
          <a:noFill/>
          <a:ln/>
        </p:spPr>
        <p:txBody>
          <a:bodyPr lIns="92075" tIns="46038" rIns="92075" bIns="46038"/>
          <a:lstStyle/>
          <a:p>
            <a:r>
              <a:rPr lang="en-AU"/>
              <a:t>Complications of injecting</a:t>
            </a:r>
            <a:endParaRPr lang="en-US"/>
          </a:p>
        </p:txBody>
      </p:sp>
      <p:sp>
        <p:nvSpPr>
          <p:cNvPr id="227330" name="Rectangle 2"/>
          <p:cNvSpPr>
            <a:spLocks noGrp="1" noChangeArrowheads="1"/>
          </p:cNvSpPr>
          <p:nvPr>
            <p:ph idx="1"/>
          </p:nvPr>
        </p:nvSpPr>
        <p:spPr>
          <a:xfrm>
            <a:off x="4495800" y="2514600"/>
            <a:ext cx="4419600" cy="3505200"/>
          </a:xfrm>
        </p:spPr>
        <p:txBody>
          <a:bodyPr>
            <a:normAutofit fontScale="92500" lnSpcReduction="10000"/>
          </a:bodyPr>
          <a:lstStyle/>
          <a:p>
            <a:pPr>
              <a:lnSpc>
                <a:spcPct val="80000"/>
              </a:lnSpc>
            </a:pPr>
            <a:r>
              <a:rPr lang="en-US" sz="2400"/>
              <a:t>Bacterial, local and systemic </a:t>
            </a:r>
          </a:p>
          <a:p>
            <a:pPr>
              <a:lnSpc>
                <a:spcPct val="80000"/>
              </a:lnSpc>
            </a:pPr>
            <a:r>
              <a:rPr lang="en-US" sz="2400"/>
              <a:t>Blood-borne viruses</a:t>
            </a:r>
          </a:p>
          <a:p>
            <a:pPr>
              <a:lnSpc>
                <a:spcPct val="80000"/>
              </a:lnSpc>
            </a:pPr>
            <a:r>
              <a:rPr lang="en-US" sz="2400"/>
              <a:t>Vascular damage</a:t>
            </a:r>
          </a:p>
          <a:p>
            <a:pPr lvl="1">
              <a:lnSpc>
                <a:spcPct val="80000"/>
              </a:lnSpc>
            </a:pPr>
            <a:endParaRPr lang="en-US" sz="2000"/>
          </a:p>
          <a:p>
            <a:pPr lvl="1">
              <a:lnSpc>
                <a:spcPct val="80000"/>
              </a:lnSpc>
            </a:pPr>
            <a:endParaRPr lang="en-US" sz="2000"/>
          </a:p>
          <a:p>
            <a:pPr>
              <a:lnSpc>
                <a:spcPct val="80000"/>
              </a:lnSpc>
            </a:pPr>
            <a:r>
              <a:rPr lang="en-US" sz="2400"/>
              <a:t>In this case:</a:t>
            </a:r>
          </a:p>
          <a:p>
            <a:pPr lvl="1">
              <a:lnSpc>
                <a:spcPct val="80000"/>
              </a:lnSpc>
            </a:pPr>
            <a:r>
              <a:rPr lang="en-US" sz="2000"/>
              <a:t>Track marks</a:t>
            </a:r>
          </a:p>
          <a:p>
            <a:pPr lvl="1">
              <a:lnSpc>
                <a:spcPct val="80000"/>
              </a:lnSpc>
            </a:pPr>
            <a:r>
              <a:rPr lang="en-US" sz="2000"/>
              <a:t>Early cellulitis</a:t>
            </a:r>
          </a:p>
          <a:p>
            <a:pPr lvl="1">
              <a:lnSpc>
                <a:spcPct val="80000"/>
              </a:lnSpc>
            </a:pPr>
            <a:r>
              <a:rPr lang="en-US" sz="2000"/>
              <a:t>Multiple injections over a short period suggests cocaine use</a:t>
            </a:r>
          </a:p>
          <a:p>
            <a:pPr>
              <a:lnSpc>
                <a:spcPct val="80000"/>
              </a:lnSpc>
            </a:pPr>
            <a:endParaRPr lang="en-US" sz="2400"/>
          </a:p>
        </p:txBody>
      </p:sp>
      <p:pic>
        <p:nvPicPr>
          <p:cNvPr id="227331" name="Picture 3" descr="trax 1"/>
          <p:cNvPicPr>
            <a:picLocks noChangeAspect="1" noChangeArrowheads="1"/>
          </p:cNvPicPr>
          <p:nvPr/>
        </p:nvPicPr>
        <p:blipFill>
          <a:blip r:embed="rId3" cstate="print"/>
          <a:srcRect/>
          <a:stretch>
            <a:fillRect/>
          </a:stretch>
        </p:blipFill>
        <p:spPr bwMode="auto">
          <a:xfrm>
            <a:off x="1298575" y="2286000"/>
            <a:ext cx="2951163" cy="4038600"/>
          </a:xfrm>
          <a:prstGeom prst="rect">
            <a:avLst/>
          </a:prstGeom>
          <a:noFill/>
        </p:spPr>
      </p:pic>
    </p:spTree>
    <p:extLst>
      <p:ext uri="{BB962C8B-B14F-4D97-AF65-F5344CB8AC3E}">
        <p14:creationId xmlns:p14="http://schemas.microsoft.com/office/powerpoint/2010/main" val="36933625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2" name="Picture 1028" descr="coffea_arabica1"/>
          <p:cNvPicPr>
            <a:picLocks noChangeAspect="1" noChangeArrowheads="1"/>
          </p:cNvPicPr>
          <p:nvPr/>
        </p:nvPicPr>
        <p:blipFill>
          <a:blip r:embed="rId3" cstate="print"/>
          <a:srcRect/>
          <a:stretch>
            <a:fillRect/>
          </a:stretch>
        </p:blipFill>
        <p:spPr bwMode="auto">
          <a:xfrm>
            <a:off x="1066800" y="381000"/>
            <a:ext cx="4724400" cy="3149600"/>
          </a:xfrm>
          <a:prstGeom prst="rect">
            <a:avLst/>
          </a:prstGeom>
          <a:noFill/>
        </p:spPr>
      </p:pic>
      <p:pic>
        <p:nvPicPr>
          <p:cNvPr id="119813" name="Picture 1029" descr="theobroma_cacao_fruit1"/>
          <p:cNvPicPr>
            <a:picLocks noChangeAspect="1" noChangeArrowheads="1"/>
          </p:cNvPicPr>
          <p:nvPr/>
        </p:nvPicPr>
        <p:blipFill>
          <a:blip r:embed="rId4" cstate="print"/>
          <a:srcRect/>
          <a:stretch>
            <a:fillRect/>
          </a:stretch>
        </p:blipFill>
        <p:spPr bwMode="auto">
          <a:xfrm>
            <a:off x="6056313" y="2209800"/>
            <a:ext cx="2700337" cy="4229100"/>
          </a:xfrm>
          <a:prstGeom prst="rect">
            <a:avLst/>
          </a:prstGeom>
          <a:noFill/>
        </p:spPr>
      </p:pic>
    </p:spTree>
    <p:extLst>
      <p:ext uri="{BB962C8B-B14F-4D97-AF65-F5344CB8AC3E}">
        <p14:creationId xmlns:p14="http://schemas.microsoft.com/office/powerpoint/2010/main" val="1053841231"/>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lstStyle/>
          <a:p>
            <a:r>
              <a:rPr lang="en-US"/>
              <a:t>Caffeine</a:t>
            </a:r>
          </a:p>
        </p:txBody>
      </p:sp>
      <p:sp>
        <p:nvSpPr>
          <p:cNvPr id="295939" name="Rectangle 3"/>
          <p:cNvSpPr>
            <a:spLocks noGrp="1" noChangeArrowheads="1"/>
          </p:cNvSpPr>
          <p:nvPr>
            <p:ph idx="1"/>
          </p:nvPr>
        </p:nvSpPr>
        <p:spPr/>
        <p:txBody>
          <a:bodyPr/>
          <a:lstStyle/>
          <a:p>
            <a:pPr>
              <a:lnSpc>
                <a:spcPct val="90000"/>
              </a:lnSpc>
            </a:pPr>
            <a:r>
              <a:rPr lang="en-US" sz="2400"/>
              <a:t>Coffee is the second largest commodity traded in the world after oil!</a:t>
            </a:r>
          </a:p>
          <a:p>
            <a:pPr>
              <a:lnSpc>
                <a:spcPct val="90000"/>
              </a:lnSpc>
            </a:pPr>
            <a:r>
              <a:rPr lang="en-US" sz="2400"/>
              <a:t>Highly caff</a:t>
            </a:r>
            <a:r>
              <a:rPr lang="en-AU" sz="2400"/>
              <a:t>ei</a:t>
            </a:r>
            <a:r>
              <a:rPr lang="en-US" sz="2400"/>
              <a:t>nated soft drinks (eg Red Bull) </a:t>
            </a:r>
          </a:p>
          <a:p>
            <a:pPr>
              <a:lnSpc>
                <a:spcPct val="90000"/>
              </a:lnSpc>
            </a:pPr>
            <a:r>
              <a:rPr lang="en-US" sz="2400"/>
              <a:t>Adverse effects</a:t>
            </a:r>
          </a:p>
          <a:p>
            <a:pPr lvl="1">
              <a:lnSpc>
                <a:spcPct val="90000"/>
              </a:lnSpc>
            </a:pPr>
            <a:r>
              <a:rPr lang="en-US" sz="2400"/>
              <a:t>Raised cholesterol</a:t>
            </a:r>
          </a:p>
          <a:p>
            <a:pPr lvl="1">
              <a:lnSpc>
                <a:spcPct val="90000"/>
              </a:lnSpc>
            </a:pPr>
            <a:r>
              <a:rPr lang="en-US" sz="2400"/>
              <a:t>Insomnia</a:t>
            </a:r>
          </a:p>
          <a:p>
            <a:pPr lvl="1">
              <a:lnSpc>
                <a:spcPct val="90000"/>
              </a:lnSpc>
            </a:pPr>
            <a:r>
              <a:rPr lang="en-US" sz="2400"/>
              <a:t>Anxiety</a:t>
            </a:r>
          </a:p>
          <a:p>
            <a:pPr lvl="1">
              <a:lnSpc>
                <a:spcPct val="90000"/>
              </a:lnSpc>
            </a:pPr>
            <a:r>
              <a:rPr lang="en-US" sz="2400"/>
              <a:t>SVT</a:t>
            </a:r>
          </a:p>
          <a:p>
            <a:pPr lvl="1">
              <a:lnSpc>
                <a:spcPct val="90000"/>
              </a:lnSpc>
            </a:pPr>
            <a:r>
              <a:rPr lang="en-US" sz="2400"/>
              <a:t>Dependence syndrome is recognised (withdrawal headaches) but is this addiction?</a:t>
            </a:r>
            <a:endParaRPr lang="en-US" sz="2000"/>
          </a:p>
        </p:txBody>
      </p:sp>
    </p:spTree>
    <p:extLst>
      <p:ext uri="{BB962C8B-B14F-4D97-AF65-F5344CB8AC3E}">
        <p14:creationId xmlns:p14="http://schemas.microsoft.com/office/powerpoint/2010/main" val="10965045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026"/>
          <p:cNvSpPr>
            <a:spLocks noGrp="1" noChangeArrowheads="1"/>
          </p:cNvSpPr>
          <p:nvPr>
            <p:ph type="title"/>
          </p:nvPr>
        </p:nvSpPr>
        <p:spPr>
          <a:xfrm>
            <a:off x="1173163" y="992188"/>
            <a:ext cx="7772400" cy="608012"/>
          </a:xfrm>
        </p:spPr>
        <p:txBody>
          <a:bodyPr>
            <a:normAutofit fontScale="90000"/>
          </a:bodyPr>
          <a:lstStyle/>
          <a:p>
            <a:r>
              <a:rPr lang="en-US"/>
              <a:t>Caffeine – Dosage Forms</a:t>
            </a:r>
          </a:p>
        </p:txBody>
      </p:sp>
      <p:sp>
        <p:nvSpPr>
          <p:cNvPr id="115715" name="Rectangle 1027"/>
          <p:cNvSpPr>
            <a:spLocks noGrp="1" noChangeArrowheads="1"/>
          </p:cNvSpPr>
          <p:nvPr>
            <p:ph idx="1"/>
          </p:nvPr>
        </p:nvSpPr>
        <p:spPr>
          <a:xfrm>
            <a:off x="1143000" y="2286000"/>
            <a:ext cx="7772400" cy="4114800"/>
          </a:xfrm>
        </p:spPr>
        <p:txBody>
          <a:bodyPr/>
          <a:lstStyle/>
          <a:p>
            <a:pPr>
              <a:lnSpc>
                <a:spcPct val="90000"/>
              </a:lnSpc>
            </a:pPr>
            <a:r>
              <a:rPr lang="en-US" sz="2400"/>
              <a:t>150-200mg 	Strong coffee, espresso</a:t>
            </a:r>
          </a:p>
          <a:p>
            <a:pPr>
              <a:lnSpc>
                <a:spcPct val="90000"/>
              </a:lnSpc>
            </a:pPr>
            <a:r>
              <a:rPr lang="en-US" sz="2400"/>
              <a:t>100-150mg	High caffeine soda				 			(e.g. Power Horse)</a:t>
            </a:r>
          </a:p>
          <a:p>
            <a:pPr>
              <a:lnSpc>
                <a:spcPct val="90000"/>
              </a:lnSpc>
            </a:pPr>
            <a:r>
              <a:rPr lang="en-US" sz="2400"/>
              <a:t>50-75mg		Normal soda (e.g. Coke, Pepsi)</a:t>
            </a:r>
          </a:p>
          <a:p>
            <a:pPr>
              <a:lnSpc>
                <a:spcPct val="90000"/>
              </a:lnSpc>
            </a:pPr>
            <a:r>
              <a:rPr lang="en-US" sz="2400"/>
              <a:t>25-75mg		Tea </a:t>
            </a:r>
          </a:p>
          <a:p>
            <a:pPr>
              <a:lnSpc>
                <a:spcPct val="90000"/>
              </a:lnSpc>
            </a:pPr>
            <a:r>
              <a:rPr lang="en-US" sz="2400"/>
              <a:t>&lt;25			Chocolate</a:t>
            </a:r>
          </a:p>
        </p:txBody>
      </p:sp>
    </p:spTree>
    <p:extLst>
      <p:ext uri="{BB962C8B-B14F-4D97-AF65-F5344CB8AC3E}">
        <p14:creationId xmlns:p14="http://schemas.microsoft.com/office/powerpoint/2010/main" val="2226247240"/>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1173163" y="992188"/>
            <a:ext cx="7772400" cy="608012"/>
          </a:xfrm>
        </p:spPr>
        <p:txBody>
          <a:bodyPr>
            <a:normAutofit fontScale="90000"/>
          </a:bodyPr>
          <a:lstStyle/>
          <a:p>
            <a:r>
              <a:rPr lang="en-US"/>
              <a:t>Use and Abuse</a:t>
            </a:r>
          </a:p>
        </p:txBody>
      </p:sp>
      <p:sp>
        <p:nvSpPr>
          <p:cNvPr id="117763" name="Rectangle 3"/>
          <p:cNvSpPr>
            <a:spLocks noGrp="1" noChangeArrowheads="1"/>
          </p:cNvSpPr>
          <p:nvPr>
            <p:ph idx="1"/>
          </p:nvPr>
        </p:nvSpPr>
        <p:spPr/>
        <p:txBody>
          <a:bodyPr/>
          <a:lstStyle/>
          <a:p>
            <a:r>
              <a:rPr lang="en-US"/>
              <a:t>Alert, competent, reduced fatique</a:t>
            </a:r>
          </a:p>
          <a:p>
            <a:r>
              <a:rPr lang="en-US"/>
              <a:t>Caffeine is clearly addictive, although the addiction is relatively benign</a:t>
            </a:r>
          </a:p>
          <a:p>
            <a:r>
              <a:rPr lang="en-US"/>
              <a:t>Withdrawal reactions include fatigue, sedation, headaches and nausea</a:t>
            </a:r>
          </a:p>
        </p:txBody>
      </p:sp>
    </p:spTree>
    <p:extLst>
      <p:ext uri="{BB962C8B-B14F-4D97-AF65-F5344CB8AC3E}">
        <p14:creationId xmlns:p14="http://schemas.microsoft.com/office/powerpoint/2010/main" val="3215739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77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77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77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1714" name="Picture 2" descr="erythroxylum_coca3"/>
          <p:cNvPicPr>
            <a:picLocks noChangeAspect="1" noChangeArrowheads="1"/>
          </p:cNvPicPr>
          <p:nvPr/>
        </p:nvPicPr>
        <p:blipFill>
          <a:blip r:embed="rId3" cstate="print"/>
          <a:srcRect/>
          <a:stretch>
            <a:fillRect/>
          </a:stretch>
        </p:blipFill>
        <p:spPr bwMode="auto">
          <a:xfrm>
            <a:off x="2540000" y="939800"/>
            <a:ext cx="5080000" cy="5080000"/>
          </a:xfrm>
          <a:prstGeom prst="rect">
            <a:avLst/>
          </a:prstGeom>
          <a:noFill/>
        </p:spPr>
      </p:pic>
    </p:spTree>
    <p:extLst>
      <p:ext uri="{BB962C8B-B14F-4D97-AF65-F5344CB8AC3E}">
        <p14:creationId xmlns:p14="http://schemas.microsoft.com/office/powerpoint/2010/main" val="3509278469"/>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3762" name="Picture 2" descr="cocaine_ad_coke1"/>
          <p:cNvPicPr>
            <a:picLocks noChangeAspect="1" noChangeArrowheads="1"/>
          </p:cNvPicPr>
          <p:nvPr/>
        </p:nvPicPr>
        <p:blipFill>
          <a:blip r:embed="rId3" cstate="print"/>
          <a:srcRect/>
          <a:stretch>
            <a:fillRect/>
          </a:stretch>
        </p:blipFill>
        <p:spPr bwMode="auto">
          <a:xfrm>
            <a:off x="1066800" y="609600"/>
            <a:ext cx="2971800" cy="2259013"/>
          </a:xfrm>
          <a:prstGeom prst="rect">
            <a:avLst/>
          </a:prstGeom>
          <a:noFill/>
        </p:spPr>
      </p:pic>
      <p:pic>
        <p:nvPicPr>
          <p:cNvPr id="373763" name="Picture 3" descr="cocaine_ad1"/>
          <p:cNvPicPr>
            <a:picLocks noChangeAspect="1" noChangeArrowheads="1"/>
          </p:cNvPicPr>
          <p:nvPr/>
        </p:nvPicPr>
        <p:blipFill>
          <a:blip r:embed="rId4" cstate="print"/>
          <a:srcRect/>
          <a:stretch>
            <a:fillRect/>
          </a:stretch>
        </p:blipFill>
        <p:spPr bwMode="auto">
          <a:xfrm>
            <a:off x="3581400" y="3200400"/>
            <a:ext cx="5092700" cy="3514725"/>
          </a:xfrm>
          <a:prstGeom prst="rect">
            <a:avLst/>
          </a:prstGeom>
          <a:noFill/>
        </p:spPr>
      </p:pic>
    </p:spTree>
    <p:extLst>
      <p:ext uri="{BB962C8B-B14F-4D97-AF65-F5344CB8AC3E}">
        <p14:creationId xmlns:p14="http://schemas.microsoft.com/office/powerpoint/2010/main" val="3967775737"/>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a:xfrm>
            <a:off x="1173163" y="457200"/>
            <a:ext cx="4953000" cy="1143000"/>
          </a:xfrm>
        </p:spPr>
        <p:txBody>
          <a:bodyPr/>
          <a:lstStyle/>
          <a:p>
            <a:r>
              <a:rPr lang="en-US"/>
              <a:t>Cocaine</a:t>
            </a:r>
          </a:p>
        </p:txBody>
      </p:sp>
      <p:sp>
        <p:nvSpPr>
          <p:cNvPr id="375811" name="Rectangle 3"/>
          <p:cNvSpPr>
            <a:spLocks noGrp="1" noChangeArrowheads="1"/>
          </p:cNvSpPr>
          <p:nvPr>
            <p:ph idx="1"/>
          </p:nvPr>
        </p:nvSpPr>
        <p:spPr>
          <a:xfrm>
            <a:off x="1630363" y="1981200"/>
            <a:ext cx="7315200" cy="4114800"/>
          </a:xfrm>
        </p:spPr>
        <p:txBody>
          <a:bodyPr/>
          <a:lstStyle/>
          <a:p>
            <a:r>
              <a:rPr lang="en-US" sz="2800"/>
              <a:t>Forms of cocaine:</a:t>
            </a:r>
          </a:p>
          <a:p>
            <a:pPr lvl="1"/>
            <a:r>
              <a:rPr lang="en-US"/>
              <a:t>Free base</a:t>
            </a:r>
          </a:p>
          <a:p>
            <a:pPr lvl="1"/>
            <a:r>
              <a:rPr lang="en-US"/>
              <a:t>Crack</a:t>
            </a:r>
          </a:p>
          <a:p>
            <a:pPr lvl="1"/>
            <a:endParaRPr lang="en-US"/>
          </a:p>
          <a:p>
            <a:r>
              <a:rPr lang="en-AU" sz="2800"/>
              <a:t>Routes of use:</a:t>
            </a:r>
          </a:p>
          <a:p>
            <a:pPr lvl="1"/>
            <a:r>
              <a:rPr lang="en-AU"/>
              <a:t>Intranasal</a:t>
            </a:r>
          </a:p>
          <a:p>
            <a:pPr lvl="1"/>
            <a:r>
              <a:rPr lang="en-AU"/>
              <a:t>Intravenous/SC</a:t>
            </a:r>
          </a:p>
        </p:txBody>
      </p:sp>
      <p:pic>
        <p:nvPicPr>
          <p:cNvPr id="375812" name="Picture 4" descr="cocaine_3d_mid"/>
          <p:cNvPicPr>
            <a:picLocks noChangeAspect="1" noChangeArrowheads="1"/>
          </p:cNvPicPr>
          <p:nvPr/>
        </p:nvPicPr>
        <p:blipFill>
          <a:blip r:embed="rId3" cstate="print"/>
          <a:srcRect/>
          <a:stretch>
            <a:fillRect/>
          </a:stretch>
        </p:blipFill>
        <p:spPr bwMode="auto">
          <a:xfrm>
            <a:off x="6096000" y="762000"/>
            <a:ext cx="2411413" cy="2028825"/>
          </a:xfrm>
          <a:prstGeom prst="rect">
            <a:avLst/>
          </a:prstGeom>
          <a:noFill/>
        </p:spPr>
      </p:pic>
      <p:sp>
        <p:nvSpPr>
          <p:cNvPr id="375813" name="Text Box 5"/>
          <p:cNvSpPr txBox="1">
            <a:spLocks noChangeArrowheads="1"/>
          </p:cNvSpPr>
          <p:nvPr/>
        </p:nvSpPr>
        <p:spPr bwMode="auto">
          <a:xfrm>
            <a:off x="6019800" y="5791200"/>
            <a:ext cx="2592388" cy="396875"/>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2000" b="1" i="1">
                <a:solidFill>
                  <a:srgbClr val="FF0000"/>
                </a:solidFill>
                <a:effectLst>
                  <a:outerShdw blurRad="38100" dist="38100" dir="2700000" algn="tl">
                    <a:srgbClr val="C0C0C0"/>
                  </a:outerShdw>
                </a:effectLst>
              </a:rPr>
              <a:t>Crack cocaine</a:t>
            </a:r>
          </a:p>
        </p:txBody>
      </p:sp>
      <p:pic>
        <p:nvPicPr>
          <p:cNvPr id="375814" name="Picture 6" descr="crack150"/>
          <p:cNvPicPr>
            <a:picLocks noChangeAspect="1" noChangeArrowheads="1"/>
          </p:cNvPicPr>
          <p:nvPr/>
        </p:nvPicPr>
        <p:blipFill>
          <a:blip r:embed="rId4" cstate="print"/>
          <a:srcRect/>
          <a:stretch>
            <a:fillRect/>
          </a:stretch>
        </p:blipFill>
        <p:spPr bwMode="auto">
          <a:xfrm>
            <a:off x="6096000" y="2819400"/>
            <a:ext cx="2413000" cy="2895600"/>
          </a:xfrm>
          <a:prstGeom prst="rect">
            <a:avLst/>
          </a:prstGeom>
          <a:noFill/>
        </p:spPr>
      </p:pic>
    </p:spTree>
    <p:extLst>
      <p:ext uri="{BB962C8B-B14F-4D97-AF65-F5344CB8AC3E}">
        <p14:creationId xmlns:p14="http://schemas.microsoft.com/office/powerpoint/2010/main" val="36443426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a:xfrm>
            <a:off x="1143000" y="609600"/>
            <a:ext cx="7772400" cy="836613"/>
          </a:xfrm>
        </p:spPr>
        <p:txBody>
          <a:bodyPr/>
          <a:lstStyle/>
          <a:p>
            <a:r>
              <a:rPr lang="en-US"/>
              <a:t>Cocaine</a:t>
            </a:r>
          </a:p>
        </p:txBody>
      </p:sp>
      <p:sp>
        <p:nvSpPr>
          <p:cNvPr id="377859" name="Rectangle 3"/>
          <p:cNvSpPr>
            <a:spLocks noGrp="1" noChangeArrowheads="1"/>
          </p:cNvSpPr>
          <p:nvPr>
            <p:ph idx="1"/>
          </p:nvPr>
        </p:nvSpPr>
        <p:spPr>
          <a:xfrm>
            <a:off x="1173163" y="1676400"/>
            <a:ext cx="7772400" cy="4419600"/>
          </a:xfrm>
        </p:spPr>
        <p:txBody>
          <a:bodyPr>
            <a:normAutofit fontScale="70000" lnSpcReduction="20000"/>
          </a:bodyPr>
          <a:lstStyle/>
          <a:p>
            <a:r>
              <a:rPr lang="en-US" sz="2400"/>
              <a:t>History: Derived from </a:t>
            </a:r>
            <a:r>
              <a:rPr lang="en-US" sz="2400" i="1"/>
              <a:t>Erythoxylum coca</a:t>
            </a:r>
            <a:endParaRPr lang="en-US" sz="2400"/>
          </a:p>
          <a:p>
            <a:endParaRPr lang="en-US" sz="2400"/>
          </a:p>
          <a:p>
            <a:r>
              <a:rPr lang="en-US" sz="2400"/>
              <a:t>Dates back almost 2000 years</a:t>
            </a:r>
          </a:p>
          <a:p>
            <a:endParaRPr lang="en-US" sz="2400"/>
          </a:p>
          <a:p>
            <a:r>
              <a:rPr lang="en-US" sz="2400"/>
              <a:t>Exported to Europe in 1580</a:t>
            </a:r>
          </a:p>
          <a:p>
            <a:endParaRPr lang="en-US" sz="2400"/>
          </a:p>
          <a:p>
            <a:r>
              <a:rPr lang="en-US" sz="2400"/>
              <a:t>Isolated as the active ingredient in 1860</a:t>
            </a:r>
          </a:p>
          <a:p>
            <a:endParaRPr lang="en-US" sz="2400"/>
          </a:p>
          <a:p>
            <a:r>
              <a:rPr lang="en-US" sz="2400"/>
              <a:t>Use became widespread by the end of the nineteenth century (Sigmund Freud amongst others)</a:t>
            </a:r>
          </a:p>
        </p:txBody>
      </p:sp>
    </p:spTree>
    <p:extLst>
      <p:ext uri="{BB962C8B-B14F-4D97-AF65-F5344CB8AC3E}">
        <p14:creationId xmlns:p14="http://schemas.microsoft.com/office/powerpoint/2010/main" val="32754272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78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78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7785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7785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778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9"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a:xfrm>
            <a:off x="914400" y="533400"/>
            <a:ext cx="7772400" cy="1143000"/>
          </a:xfrm>
        </p:spPr>
        <p:txBody>
          <a:bodyPr/>
          <a:lstStyle/>
          <a:p>
            <a:r>
              <a:rPr lang="en-US"/>
              <a:t>Cocaine - recent trends</a:t>
            </a:r>
          </a:p>
        </p:txBody>
      </p:sp>
      <p:sp>
        <p:nvSpPr>
          <p:cNvPr id="381955" name="Rectangle 3"/>
          <p:cNvSpPr>
            <a:spLocks noGrp="1" noChangeArrowheads="1"/>
          </p:cNvSpPr>
          <p:nvPr>
            <p:ph idx="1"/>
          </p:nvPr>
        </p:nvSpPr>
        <p:spPr>
          <a:xfrm>
            <a:off x="1371600" y="1600200"/>
            <a:ext cx="7772400" cy="4495800"/>
          </a:xfrm>
          <a:ln/>
        </p:spPr>
        <p:txBody>
          <a:bodyPr>
            <a:normAutofit fontScale="92500" lnSpcReduction="20000"/>
          </a:bodyPr>
          <a:lstStyle/>
          <a:p>
            <a:pPr>
              <a:lnSpc>
                <a:spcPct val="90000"/>
              </a:lnSpc>
              <a:buFont typeface="Wingdings" pitchFamily="2" charset="2"/>
              <a:buNone/>
            </a:pPr>
            <a:endParaRPr lang="en-GB" sz="2400"/>
          </a:p>
          <a:p>
            <a:pPr>
              <a:lnSpc>
                <a:spcPct val="90000"/>
              </a:lnSpc>
            </a:pPr>
            <a:r>
              <a:rPr lang="en-GB" sz="2400"/>
              <a:t>Use </a:t>
            </a:r>
            <a:r>
              <a:rPr lang="en-GB" sz="2400" u="sng"/>
              <a:t>among IDU</a:t>
            </a:r>
            <a:r>
              <a:rPr lang="en-GB" sz="2400"/>
              <a:t> has sharply increased: </a:t>
            </a:r>
          </a:p>
          <a:p>
            <a:pPr lvl="1">
              <a:lnSpc>
                <a:spcPct val="90000"/>
              </a:lnSpc>
            </a:pPr>
            <a:r>
              <a:rPr lang="en-GB" sz="2400"/>
              <a:t>41% in 1996</a:t>
            </a:r>
          </a:p>
          <a:p>
            <a:pPr lvl="1">
              <a:lnSpc>
                <a:spcPct val="90000"/>
              </a:lnSpc>
            </a:pPr>
            <a:r>
              <a:rPr lang="en-GB" sz="2400"/>
              <a:t>67% in 1999 </a:t>
            </a:r>
          </a:p>
          <a:p>
            <a:pPr lvl="1">
              <a:lnSpc>
                <a:spcPct val="90000"/>
              </a:lnSpc>
            </a:pPr>
            <a:endParaRPr lang="en-GB" sz="2400"/>
          </a:p>
          <a:p>
            <a:pPr>
              <a:lnSpc>
                <a:spcPct val="90000"/>
              </a:lnSpc>
            </a:pPr>
            <a:r>
              <a:rPr lang="en-GB" sz="2400"/>
              <a:t>Cocaine supplanting amphetamines as the stimulant drug of choice</a:t>
            </a:r>
            <a:endParaRPr lang="en-US" sz="2400"/>
          </a:p>
          <a:p>
            <a:pPr>
              <a:lnSpc>
                <a:spcPct val="90000"/>
              </a:lnSpc>
              <a:buFont typeface="Wingdings" pitchFamily="2" charset="2"/>
              <a:buNone/>
            </a:pPr>
            <a:endParaRPr lang="en-US" sz="2400"/>
          </a:p>
          <a:p>
            <a:pPr>
              <a:lnSpc>
                <a:spcPct val="90000"/>
              </a:lnSpc>
            </a:pPr>
            <a:r>
              <a:rPr lang="en-US" sz="2400"/>
              <a:t>Recent inner city trend to inject 20+ times per day (due to short half-life) with high risk of viral infections: </a:t>
            </a:r>
          </a:p>
          <a:p>
            <a:pPr>
              <a:lnSpc>
                <a:spcPct val="90000"/>
              </a:lnSpc>
              <a:buFont typeface="Wingdings" pitchFamily="2" charset="2"/>
              <a:buNone/>
            </a:pPr>
            <a:r>
              <a:rPr lang="en-US" sz="2400"/>
              <a:t>	Hep C, HIV</a:t>
            </a:r>
          </a:p>
        </p:txBody>
      </p:sp>
    </p:spTree>
    <p:extLst>
      <p:ext uri="{BB962C8B-B14F-4D97-AF65-F5344CB8AC3E}">
        <p14:creationId xmlns:p14="http://schemas.microsoft.com/office/powerpoint/2010/main" val="4416930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b="1">
                <a:solidFill>
                  <a:schemeClr val="folHlink"/>
                </a:solidFill>
              </a:rPr>
              <a:t>Terminology (cont.)</a:t>
            </a:r>
          </a:p>
        </p:txBody>
      </p:sp>
      <p:sp>
        <p:nvSpPr>
          <p:cNvPr id="22531" name="Rectangle 3"/>
          <p:cNvSpPr>
            <a:spLocks noGrp="1" noChangeArrowheads="1"/>
          </p:cNvSpPr>
          <p:nvPr>
            <p:ph idx="1"/>
          </p:nvPr>
        </p:nvSpPr>
        <p:spPr/>
        <p:txBody>
          <a:bodyPr/>
          <a:lstStyle/>
          <a:p>
            <a:pPr>
              <a:lnSpc>
                <a:spcPct val="80000"/>
              </a:lnSpc>
              <a:buFont typeface="Wingdings" pitchFamily="2" charset="2"/>
              <a:buNone/>
            </a:pPr>
            <a:r>
              <a:rPr lang="en-US" sz="2800" b="1">
                <a:solidFill>
                  <a:schemeClr val="accent1"/>
                </a:solidFill>
              </a:rPr>
              <a:t>Dependence:</a:t>
            </a:r>
            <a:r>
              <a:rPr lang="en-US" sz="2800" b="1">
                <a:solidFill>
                  <a:schemeClr val="tx2"/>
                </a:solidFill>
              </a:rPr>
              <a:t> </a:t>
            </a:r>
            <a:r>
              <a:rPr lang="en-US" sz="2800"/>
              <a:t>the physiological state of neuroadaptation produced by repeated administration of a drug, necessitating continued administration to prevent appearance of withdrawal state.</a:t>
            </a:r>
          </a:p>
          <a:p>
            <a:pPr>
              <a:lnSpc>
                <a:spcPct val="80000"/>
              </a:lnSpc>
            </a:pPr>
            <a:endParaRPr lang="en-US" sz="2800"/>
          </a:p>
          <a:p>
            <a:pPr>
              <a:lnSpc>
                <a:spcPct val="80000"/>
              </a:lnSpc>
              <a:buFont typeface="Wingdings" pitchFamily="2" charset="2"/>
              <a:buNone/>
            </a:pPr>
            <a:r>
              <a:rPr lang="en-US" sz="2800" b="1">
                <a:solidFill>
                  <a:schemeClr val="accent1"/>
                </a:solidFill>
              </a:rPr>
              <a:t>Addiction:</a:t>
            </a:r>
            <a:r>
              <a:rPr lang="en-US" sz="2800" b="1">
                <a:solidFill>
                  <a:schemeClr val="tx2"/>
                </a:solidFill>
              </a:rPr>
              <a:t> </a:t>
            </a:r>
            <a:r>
              <a:rPr lang="en-US" sz="2800">
                <a:solidFill>
                  <a:schemeClr val="tx2"/>
                </a:solidFill>
              </a:rPr>
              <a:t>a n</a:t>
            </a:r>
            <a:r>
              <a:rPr lang="en-US" sz="2800"/>
              <a:t>onscientific term that implies dependence and associated deterioration of physical mental health as well as high tendency to relapse after discontinuation.</a:t>
            </a:r>
          </a:p>
        </p:txBody>
      </p:sp>
    </p:spTree>
    <p:extLst>
      <p:ext uri="{BB962C8B-B14F-4D97-AF65-F5344CB8AC3E}">
        <p14:creationId xmlns:p14="http://schemas.microsoft.com/office/powerpoint/2010/main" val="21278023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22531">
                                            <p:txEl>
                                              <p:pRg st="0" end="0"/>
                                            </p:txEl>
                                          </p:spTgt>
                                        </p:tgtEl>
                                        <p:attrNameLst>
                                          <p:attrName>style.opacity</p:attrName>
                                        </p:attrNameLst>
                                      </p:cBhvr>
                                      <p:to>
                                        <p:strVal val="0.25"/>
                                      </p:to>
                                    </p:set>
                                    <p:animEffect filter="image" prLst="opacity: 0.25">
                                      <p:cBhvr rctx="IE">
                                        <p:cTn id="7" dur="indefinite"/>
                                        <p:tgtEl>
                                          <p:spTgt spid="22531">
                                            <p:txEl>
                                              <p:pRg st="0" end="0"/>
                                            </p:txEl>
                                          </p:spTgt>
                                        </p:tgtEl>
                                      </p:cBhvr>
                                    </p:animEffect>
                                  </p:childTnLst>
                                </p:cTn>
                              </p:par>
                              <p:par>
                                <p:cTn id="8" presetID="9" presetClass="emph" presetSubtype="0" grpId="0" nodeType="withEffect">
                                  <p:stCondLst>
                                    <p:cond delay="0"/>
                                  </p:stCondLst>
                                  <p:childTnLst>
                                    <p:set>
                                      <p:cBhvr rctx="PPT">
                                        <p:cTn id="9" dur="indefinite"/>
                                        <p:tgtEl>
                                          <p:spTgt spid="22531">
                                            <p:txEl>
                                              <p:pRg st="2" end="2"/>
                                            </p:txEl>
                                          </p:spTgt>
                                        </p:tgtEl>
                                        <p:attrNameLst>
                                          <p:attrName>style.opacity</p:attrName>
                                        </p:attrNameLst>
                                      </p:cBhvr>
                                      <p:to>
                                        <p:strVal val="0.25"/>
                                      </p:to>
                                    </p:set>
                                    <p:animEffect filter="image" prLst="opacity: 0.25">
                                      <p:cBhvr rctx="IE">
                                        <p:cTn id="10" dur="indefinite"/>
                                        <p:tgtEl>
                                          <p:spTgt spid="22531">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mph" presetSubtype="0" grpId="1" nodeType="clickEffect">
                                  <p:stCondLst>
                                    <p:cond delay="0"/>
                                  </p:stCondLst>
                                  <p:endCondLst>
                                    <p:cond evt="onNext" delay="0">
                                      <p:tgtEl>
                                        <p:sldTgt/>
                                      </p:tgtEl>
                                    </p:cond>
                                  </p:endCondLst>
                                  <p:childTnLst>
                                    <p:set>
                                      <p:cBhvr rctx="PPT">
                                        <p:cTn id="14" dur="indefinite"/>
                                        <p:tgtEl>
                                          <p:spTgt spid="22531">
                                            <p:txEl>
                                              <p:pRg st="0" end="0"/>
                                            </p:txEl>
                                          </p:spTgt>
                                        </p:tgtEl>
                                        <p:attrNameLst>
                                          <p:attrName>style.opacity</p:attrName>
                                        </p:attrNameLst>
                                      </p:cBhvr>
                                      <p:to>
                                        <p:strVal val="1.0"/>
                                      </p:to>
                                    </p:set>
                                    <p:animEffect filter="image" prLst="opacity: 1.0">
                                      <p:cBhvr rctx="IE">
                                        <p:cTn id="15" dur="indefinite"/>
                                        <p:tgtEl>
                                          <p:spTgt spid="2253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mph" presetSubtype="0" grpId="1" nodeType="clickEffect">
                                  <p:stCondLst>
                                    <p:cond delay="0"/>
                                  </p:stCondLst>
                                  <p:endCondLst>
                                    <p:cond evt="onNext" delay="0">
                                      <p:tgtEl>
                                        <p:sldTgt/>
                                      </p:tgtEl>
                                    </p:cond>
                                  </p:endCondLst>
                                  <p:childTnLst>
                                    <p:set>
                                      <p:cBhvr rctx="PPT">
                                        <p:cTn id="19" dur="indefinite"/>
                                        <p:tgtEl>
                                          <p:spTgt spid="22531">
                                            <p:txEl>
                                              <p:pRg st="2" end="2"/>
                                            </p:txEl>
                                          </p:spTgt>
                                        </p:tgtEl>
                                        <p:attrNameLst>
                                          <p:attrName>style.opacity</p:attrName>
                                        </p:attrNameLst>
                                      </p:cBhvr>
                                      <p:to>
                                        <p:strVal val="1.0"/>
                                      </p:to>
                                    </p:set>
                                    <p:animEffect filter="image" prLst="opacity: 1.0">
                                      <p:cBhvr rctx="IE">
                                        <p:cTn id="20" dur="indefinite"/>
                                        <p:tgtEl>
                                          <p:spTgt spid="225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allAtOnce"/>
      <p:bldP spid="22531" grpI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a:xfrm>
            <a:off x="1042988" y="538163"/>
            <a:ext cx="7772400" cy="1143000"/>
          </a:xfrm>
        </p:spPr>
        <p:txBody>
          <a:bodyPr>
            <a:normAutofit fontScale="90000"/>
          </a:bodyPr>
          <a:lstStyle/>
          <a:p>
            <a:r>
              <a:rPr lang="en-US"/>
              <a:t>Cocaine users - patterns of use</a:t>
            </a:r>
          </a:p>
        </p:txBody>
      </p:sp>
      <p:sp>
        <p:nvSpPr>
          <p:cNvPr id="384003" name="Rectangle 3"/>
          <p:cNvSpPr>
            <a:spLocks noGrp="1" noChangeArrowheads="1"/>
          </p:cNvSpPr>
          <p:nvPr>
            <p:ph idx="1"/>
          </p:nvPr>
        </p:nvSpPr>
        <p:spPr>
          <a:xfrm>
            <a:off x="990600" y="1905000"/>
            <a:ext cx="7620000" cy="4343400"/>
          </a:xfrm>
        </p:spPr>
        <p:txBody>
          <a:bodyPr/>
          <a:lstStyle/>
          <a:p>
            <a:r>
              <a:rPr lang="en-AU" sz="2800"/>
              <a:t>Typically aged in the twenties  </a:t>
            </a:r>
          </a:p>
          <a:p>
            <a:r>
              <a:rPr lang="en-AU" sz="2800"/>
              <a:t>Two common patterns of cocaine users:</a:t>
            </a:r>
          </a:p>
          <a:p>
            <a:pPr lvl="1" algn="just">
              <a:lnSpc>
                <a:spcPct val="120000"/>
              </a:lnSpc>
            </a:pPr>
            <a:r>
              <a:rPr lang="en-AU" u="sng"/>
              <a:t>Lower SES</a:t>
            </a:r>
            <a:r>
              <a:rPr lang="en-AU"/>
              <a:t>, unemployed, with low levels of education.  I</a:t>
            </a:r>
            <a:r>
              <a:rPr lang="en-US"/>
              <a:t>nject cocaine, use it as often as possible and inject other drugs</a:t>
            </a:r>
            <a:endParaRPr lang="en-AU"/>
          </a:p>
          <a:p>
            <a:pPr lvl="1" algn="just">
              <a:lnSpc>
                <a:spcPct val="120000"/>
              </a:lnSpc>
            </a:pPr>
            <a:r>
              <a:rPr lang="en-AU" u="sng"/>
              <a:t>Higher SES,</a:t>
            </a:r>
            <a:r>
              <a:rPr lang="en-AU"/>
              <a:t> employed and use </a:t>
            </a:r>
            <a:r>
              <a:rPr lang="en-US"/>
              <a:t>intra-nasally</a:t>
            </a:r>
            <a:endParaRPr lang="en-AU"/>
          </a:p>
        </p:txBody>
      </p:sp>
    </p:spTree>
    <p:extLst>
      <p:ext uri="{BB962C8B-B14F-4D97-AF65-F5344CB8AC3E}">
        <p14:creationId xmlns:p14="http://schemas.microsoft.com/office/powerpoint/2010/main" val="27456079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a:xfrm>
            <a:off x="990600" y="552450"/>
            <a:ext cx="7467600" cy="1143000"/>
          </a:xfrm>
        </p:spPr>
        <p:txBody>
          <a:bodyPr/>
          <a:lstStyle/>
          <a:p>
            <a:r>
              <a:rPr lang="en-US"/>
              <a:t>Cocaine: Acute toxicity</a:t>
            </a:r>
          </a:p>
        </p:txBody>
      </p:sp>
      <p:sp>
        <p:nvSpPr>
          <p:cNvPr id="386051" name="Rectangle 3"/>
          <p:cNvSpPr>
            <a:spLocks noGrp="1" noChangeArrowheads="1"/>
          </p:cNvSpPr>
          <p:nvPr>
            <p:ph idx="1"/>
          </p:nvPr>
        </p:nvSpPr>
        <p:spPr>
          <a:xfrm>
            <a:off x="1066800" y="1828800"/>
            <a:ext cx="7342188" cy="4114800"/>
          </a:xfrm>
        </p:spPr>
        <p:txBody>
          <a:bodyPr>
            <a:normAutofit fontScale="92500" lnSpcReduction="10000"/>
          </a:bodyPr>
          <a:lstStyle/>
          <a:p>
            <a:pPr>
              <a:lnSpc>
                <a:spcPct val="120000"/>
              </a:lnSpc>
            </a:pPr>
            <a:r>
              <a:rPr lang="en-US" sz="2400"/>
              <a:t>Resembles that of amphetamines</a:t>
            </a:r>
          </a:p>
          <a:p>
            <a:pPr>
              <a:lnSpc>
                <a:spcPct val="120000"/>
              </a:lnSpc>
            </a:pPr>
            <a:r>
              <a:rPr lang="en-US" sz="2400"/>
              <a:t>Respiratory </a:t>
            </a:r>
          </a:p>
          <a:p>
            <a:pPr lvl="1">
              <a:lnSpc>
                <a:spcPct val="120000"/>
              </a:lnSpc>
            </a:pPr>
            <a:r>
              <a:rPr lang="en-US" sz="2400"/>
              <a:t>includes non-cardiac pulmonary oedema</a:t>
            </a:r>
          </a:p>
          <a:p>
            <a:pPr>
              <a:lnSpc>
                <a:spcPct val="120000"/>
              </a:lnSpc>
            </a:pPr>
            <a:r>
              <a:rPr lang="en-US" sz="2400"/>
              <a:t>Vasoconstriction: </a:t>
            </a:r>
          </a:p>
          <a:p>
            <a:pPr lvl="1">
              <a:lnSpc>
                <a:spcPct val="120000"/>
              </a:lnSpc>
            </a:pPr>
            <a:r>
              <a:rPr lang="en-US" sz="2400"/>
              <a:t>Myocardial infarction: a common cause of MI in young people</a:t>
            </a:r>
          </a:p>
          <a:p>
            <a:pPr lvl="1">
              <a:lnSpc>
                <a:spcPct val="120000"/>
              </a:lnSpc>
            </a:pPr>
            <a:r>
              <a:rPr lang="en-US" sz="2400"/>
              <a:t>CNS: seizure, stroke, other</a:t>
            </a:r>
          </a:p>
          <a:p>
            <a:pPr>
              <a:lnSpc>
                <a:spcPct val="120000"/>
              </a:lnSpc>
              <a:spcBef>
                <a:spcPct val="40000"/>
              </a:spcBef>
            </a:pPr>
            <a:r>
              <a:rPr lang="en-US" sz="2400"/>
              <a:t>Rhabdomyolysis</a:t>
            </a:r>
          </a:p>
        </p:txBody>
      </p:sp>
    </p:spTree>
    <p:extLst>
      <p:ext uri="{BB962C8B-B14F-4D97-AF65-F5344CB8AC3E}">
        <p14:creationId xmlns:p14="http://schemas.microsoft.com/office/powerpoint/2010/main" val="20734157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8756" name="Picture 4" descr="cocaine"/>
          <p:cNvPicPr>
            <a:picLocks noChangeAspect="1" noChangeArrowheads="1"/>
          </p:cNvPicPr>
          <p:nvPr/>
        </p:nvPicPr>
        <p:blipFill>
          <a:blip r:embed="rId2" cstate="print"/>
          <a:srcRect/>
          <a:stretch>
            <a:fillRect/>
          </a:stretch>
        </p:blipFill>
        <p:spPr bwMode="auto">
          <a:xfrm>
            <a:off x="1828800" y="0"/>
            <a:ext cx="6629400" cy="6858000"/>
          </a:xfrm>
          <a:prstGeom prst="rect">
            <a:avLst/>
          </a:prstGeom>
          <a:noFill/>
        </p:spPr>
      </p:pic>
    </p:spTree>
    <p:extLst>
      <p:ext uri="{BB962C8B-B14F-4D97-AF65-F5344CB8AC3E}">
        <p14:creationId xmlns:p14="http://schemas.microsoft.com/office/powerpoint/2010/main" val="690415771"/>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a:xfrm>
            <a:off x="1173163" y="992188"/>
            <a:ext cx="7772400" cy="608012"/>
          </a:xfrm>
        </p:spPr>
        <p:txBody>
          <a:bodyPr>
            <a:normAutofit fontScale="90000"/>
          </a:bodyPr>
          <a:lstStyle/>
          <a:p>
            <a:r>
              <a:rPr lang="en-US"/>
              <a:t>Cocaine</a:t>
            </a:r>
          </a:p>
        </p:txBody>
      </p:sp>
      <p:sp>
        <p:nvSpPr>
          <p:cNvPr id="388099" name="Rectangle 3"/>
          <p:cNvSpPr>
            <a:spLocks noGrp="1" noChangeArrowheads="1"/>
          </p:cNvSpPr>
          <p:nvPr>
            <p:ph idx="1"/>
          </p:nvPr>
        </p:nvSpPr>
        <p:spPr/>
        <p:txBody>
          <a:bodyPr/>
          <a:lstStyle/>
          <a:p>
            <a:pPr>
              <a:lnSpc>
                <a:spcPct val="90000"/>
              </a:lnSpc>
            </a:pPr>
            <a:r>
              <a:rPr lang="en-US" sz="2400"/>
              <a:t>Mechanism of action: Cocaine is an effective blocker of dopamine, serotonin and norepinephrine uptake.  It is also a local anesthetic.</a:t>
            </a:r>
          </a:p>
          <a:p>
            <a:pPr>
              <a:lnSpc>
                <a:spcPct val="90000"/>
              </a:lnSpc>
            </a:pPr>
            <a:r>
              <a:rPr lang="en-US" sz="2400"/>
              <a:t>Effects: Release of dopamine in the critical reward centers in the basal ganglia.  </a:t>
            </a:r>
          </a:p>
          <a:p>
            <a:pPr>
              <a:lnSpc>
                <a:spcPct val="90000"/>
              </a:lnSpc>
            </a:pPr>
            <a:r>
              <a:rPr lang="en-US" sz="2400"/>
              <a:t>It produces a rapid euphoria, a strong sense of reward, decreased fatigue, and the enhancement of a variety of sensations including sexual arousal.</a:t>
            </a:r>
          </a:p>
          <a:p>
            <a:pPr>
              <a:lnSpc>
                <a:spcPct val="90000"/>
              </a:lnSpc>
            </a:pPr>
            <a:r>
              <a:rPr lang="en-US" sz="2400"/>
              <a:t>Cocaine is frequently included with other drugs of abuse, especially heroin</a:t>
            </a:r>
          </a:p>
          <a:p>
            <a:pPr>
              <a:lnSpc>
                <a:spcPct val="90000"/>
              </a:lnSpc>
            </a:pPr>
            <a:endParaRPr lang="en-US" sz="2400"/>
          </a:p>
        </p:txBody>
      </p:sp>
    </p:spTree>
    <p:extLst>
      <p:ext uri="{BB962C8B-B14F-4D97-AF65-F5344CB8AC3E}">
        <p14:creationId xmlns:p14="http://schemas.microsoft.com/office/powerpoint/2010/main" val="31209379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8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88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88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880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099" grpId="0" build="p"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a:xfrm>
            <a:off x="1173163" y="992188"/>
            <a:ext cx="7772400" cy="608012"/>
          </a:xfrm>
        </p:spPr>
        <p:txBody>
          <a:bodyPr>
            <a:normAutofit fontScale="90000"/>
          </a:bodyPr>
          <a:lstStyle/>
          <a:p>
            <a:r>
              <a:rPr lang="en-US"/>
              <a:t>Cocaine</a:t>
            </a:r>
          </a:p>
        </p:txBody>
      </p:sp>
      <p:sp>
        <p:nvSpPr>
          <p:cNvPr id="390147" name="Rectangle 3"/>
          <p:cNvSpPr>
            <a:spLocks noGrp="1" noChangeArrowheads="1"/>
          </p:cNvSpPr>
          <p:nvPr>
            <p:ph idx="1"/>
          </p:nvPr>
        </p:nvSpPr>
        <p:spPr/>
        <p:txBody>
          <a:bodyPr/>
          <a:lstStyle/>
          <a:p>
            <a:r>
              <a:rPr lang="en-US" sz="2800"/>
              <a:t>Clinical Uses: Cocaine is still used as a topical anesthetic in opthalmic applications.</a:t>
            </a:r>
          </a:p>
          <a:p>
            <a:endParaRPr lang="en-US" sz="2800"/>
          </a:p>
          <a:p>
            <a:r>
              <a:rPr lang="en-US" sz="2800"/>
              <a:t>Toxicity:  Death occurs from hypertensive crisis, arrhythmias, seizures or respiratory depression.  Cocaine use is associated with profound dependence and tolerance.</a:t>
            </a:r>
          </a:p>
          <a:p>
            <a:endParaRPr lang="en-US" sz="2800"/>
          </a:p>
          <a:p>
            <a:endParaRPr lang="en-US" sz="2800"/>
          </a:p>
        </p:txBody>
      </p:sp>
    </p:spTree>
    <p:extLst>
      <p:ext uri="{BB962C8B-B14F-4D97-AF65-F5344CB8AC3E}">
        <p14:creationId xmlns:p14="http://schemas.microsoft.com/office/powerpoint/2010/main" val="13658127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90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901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47" grpId="0" build="p"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4" name="Picture 4" descr="methamphetamine3"/>
          <p:cNvPicPr>
            <a:picLocks noChangeAspect="1" noChangeArrowheads="1"/>
          </p:cNvPicPr>
          <p:nvPr/>
        </p:nvPicPr>
        <p:blipFill>
          <a:blip r:embed="rId3" cstate="print"/>
          <a:srcRect/>
          <a:stretch>
            <a:fillRect/>
          </a:stretch>
        </p:blipFill>
        <p:spPr bwMode="auto">
          <a:xfrm>
            <a:off x="4419600" y="2971800"/>
            <a:ext cx="4495800" cy="3754438"/>
          </a:xfrm>
          <a:prstGeom prst="rect">
            <a:avLst/>
          </a:prstGeom>
          <a:noFill/>
        </p:spPr>
      </p:pic>
      <p:pic>
        <p:nvPicPr>
          <p:cNvPr id="122885" name="Picture 5" descr="methamphetamine_desoxyn2"/>
          <p:cNvPicPr>
            <a:picLocks noChangeAspect="1" noChangeArrowheads="1"/>
          </p:cNvPicPr>
          <p:nvPr/>
        </p:nvPicPr>
        <p:blipFill>
          <a:blip r:embed="rId4" cstate="print"/>
          <a:srcRect/>
          <a:stretch>
            <a:fillRect/>
          </a:stretch>
        </p:blipFill>
        <p:spPr bwMode="auto">
          <a:xfrm>
            <a:off x="1066800" y="152400"/>
            <a:ext cx="4505325" cy="2744788"/>
          </a:xfrm>
          <a:prstGeom prst="rect">
            <a:avLst/>
          </a:prstGeom>
          <a:noFill/>
        </p:spPr>
      </p:pic>
    </p:spTree>
    <p:extLst>
      <p:ext uri="{BB962C8B-B14F-4D97-AF65-F5344CB8AC3E}">
        <p14:creationId xmlns:p14="http://schemas.microsoft.com/office/powerpoint/2010/main" val="2924170765"/>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a:xfrm>
            <a:off x="990600" y="228600"/>
            <a:ext cx="7086600" cy="762000"/>
          </a:xfrm>
        </p:spPr>
        <p:txBody>
          <a:bodyPr/>
          <a:lstStyle/>
          <a:p>
            <a:r>
              <a:rPr lang="en-US" sz="4000"/>
              <a:t>Introduction</a:t>
            </a:r>
          </a:p>
        </p:txBody>
      </p:sp>
      <p:sp>
        <p:nvSpPr>
          <p:cNvPr id="358403" name="Rectangle 3"/>
          <p:cNvSpPr>
            <a:spLocks noGrp="1" noChangeArrowheads="1"/>
          </p:cNvSpPr>
          <p:nvPr>
            <p:ph idx="1"/>
          </p:nvPr>
        </p:nvSpPr>
        <p:spPr>
          <a:xfrm>
            <a:off x="1143000" y="1371600"/>
            <a:ext cx="7772400" cy="4800600"/>
          </a:xfrm>
        </p:spPr>
        <p:txBody>
          <a:bodyPr>
            <a:normAutofit fontScale="92500" lnSpcReduction="10000"/>
          </a:bodyPr>
          <a:lstStyle/>
          <a:p>
            <a:pPr>
              <a:lnSpc>
                <a:spcPct val="80000"/>
              </a:lnSpc>
            </a:pPr>
            <a:r>
              <a:rPr lang="en-US" sz="2800"/>
              <a:t>4% of the U.S population used psychostimuants in 2000</a:t>
            </a:r>
          </a:p>
          <a:p>
            <a:pPr>
              <a:lnSpc>
                <a:spcPct val="80000"/>
              </a:lnSpc>
            </a:pPr>
            <a:r>
              <a:rPr lang="en-US" sz="2800"/>
              <a:t>Age group - 18 to 25 then 12 to17</a:t>
            </a:r>
          </a:p>
          <a:p>
            <a:pPr>
              <a:lnSpc>
                <a:spcPct val="80000"/>
              </a:lnSpc>
            </a:pPr>
            <a:r>
              <a:rPr lang="en-US" sz="2800"/>
              <a:t>Occurs in all socioeconomic groups</a:t>
            </a:r>
          </a:p>
          <a:p>
            <a:pPr>
              <a:lnSpc>
                <a:spcPct val="80000"/>
              </a:lnSpc>
            </a:pPr>
            <a:r>
              <a:rPr lang="en-US" sz="2800"/>
              <a:t>DSM-VI lifetime prevalence of amphetamine dependence is 1.5 percent</a:t>
            </a:r>
          </a:p>
          <a:p>
            <a:pPr>
              <a:lnSpc>
                <a:spcPct val="80000"/>
              </a:lnSpc>
            </a:pPr>
            <a:r>
              <a:rPr lang="en-US" sz="2800"/>
              <a:t>Classic Amphetamine drugs include &gt;&gt;&gt; dextroamphetamine, methamphetamine and methylphenidate</a:t>
            </a:r>
          </a:p>
          <a:p>
            <a:pPr>
              <a:lnSpc>
                <a:spcPct val="80000"/>
              </a:lnSpc>
            </a:pPr>
            <a:r>
              <a:rPr lang="en-US" sz="2800"/>
              <a:t>Other amphetamine like substances include &gt;&gt;&gt; ephedrine, psuedoephidrine and phenylpropanolamine (PPA)</a:t>
            </a:r>
          </a:p>
        </p:txBody>
      </p:sp>
    </p:spTree>
    <p:extLst>
      <p:ext uri="{BB962C8B-B14F-4D97-AF65-F5344CB8AC3E}">
        <p14:creationId xmlns:p14="http://schemas.microsoft.com/office/powerpoint/2010/main" val="15168164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1173163" y="609600"/>
            <a:ext cx="7772400" cy="608013"/>
          </a:xfrm>
        </p:spPr>
        <p:txBody>
          <a:bodyPr>
            <a:normAutofit fontScale="90000"/>
          </a:bodyPr>
          <a:lstStyle/>
          <a:p>
            <a:r>
              <a:rPr lang="en-US"/>
              <a:t>Methamphetamine/Amphetamine</a:t>
            </a:r>
          </a:p>
        </p:txBody>
      </p:sp>
      <p:sp>
        <p:nvSpPr>
          <p:cNvPr id="110595" name="Rectangle 3"/>
          <p:cNvSpPr>
            <a:spLocks noGrp="1" noChangeArrowheads="1"/>
          </p:cNvSpPr>
          <p:nvPr>
            <p:ph idx="1"/>
          </p:nvPr>
        </p:nvSpPr>
        <p:spPr>
          <a:xfrm>
            <a:off x="1173163" y="2057400"/>
            <a:ext cx="7772400" cy="4114800"/>
          </a:xfrm>
        </p:spPr>
        <p:txBody>
          <a:bodyPr>
            <a:normAutofit fontScale="92500" lnSpcReduction="10000"/>
          </a:bodyPr>
          <a:lstStyle/>
          <a:p>
            <a:pPr>
              <a:lnSpc>
                <a:spcPct val="90000"/>
              </a:lnSpc>
            </a:pPr>
            <a:r>
              <a:rPr lang="en-US" sz="2400"/>
              <a:t>Amphetamine was synthesized in 1887, but not introduced commercially until 1932. Methamphetamine was synthesized in the 1920's and introduced into clinical practice a decade later.</a:t>
            </a:r>
          </a:p>
          <a:p>
            <a:pPr>
              <a:lnSpc>
                <a:spcPct val="90000"/>
              </a:lnSpc>
            </a:pPr>
            <a:r>
              <a:rPr lang="en-US" sz="2400"/>
              <a:t>The inclusion of dexamphetamine in nasal decongestants lead to abuse, becoming apparent in the 1940's.</a:t>
            </a:r>
          </a:p>
          <a:p>
            <a:pPr>
              <a:lnSpc>
                <a:spcPct val="90000"/>
              </a:lnSpc>
            </a:pPr>
            <a:r>
              <a:rPr lang="en-US" sz="2400"/>
              <a:t>Amphetamines were also widely used as appetite suppressants</a:t>
            </a:r>
          </a:p>
          <a:p>
            <a:pPr>
              <a:lnSpc>
                <a:spcPct val="90000"/>
              </a:lnSpc>
            </a:pPr>
            <a:r>
              <a:rPr lang="en-US" sz="2400"/>
              <a:t>Amphetamine was used by the military in several wars for the stimulant effects, and this propagated the use and abuse.  </a:t>
            </a:r>
          </a:p>
        </p:txBody>
      </p:sp>
      <p:sp>
        <p:nvSpPr>
          <p:cNvPr id="110596" name="Text Box 4"/>
          <p:cNvSpPr txBox="1">
            <a:spLocks noChangeArrowheads="1"/>
          </p:cNvSpPr>
          <p:nvPr/>
        </p:nvSpPr>
        <p:spPr bwMode="auto">
          <a:xfrm>
            <a:off x="4114800" y="1295400"/>
            <a:ext cx="1447800" cy="579438"/>
          </a:xfrm>
          <a:prstGeom prst="rect">
            <a:avLst/>
          </a:prstGeom>
          <a:noFill/>
          <a:ln w="9525">
            <a:noFill/>
            <a:miter lim="800000"/>
            <a:headEnd/>
            <a:tailEnd/>
          </a:ln>
          <a:effectLst/>
        </p:spPr>
        <p:txBody>
          <a:bodyPr wrap="none">
            <a:spAutoFit/>
          </a:bodyPr>
          <a:lstStyle/>
          <a:p>
            <a:r>
              <a:rPr lang="en-US" sz="3200">
                <a:latin typeface="Arial" charset="0"/>
              </a:rPr>
              <a:t>History</a:t>
            </a:r>
          </a:p>
        </p:txBody>
      </p:sp>
    </p:spTree>
    <p:extLst>
      <p:ext uri="{BB962C8B-B14F-4D97-AF65-F5344CB8AC3E}">
        <p14:creationId xmlns:p14="http://schemas.microsoft.com/office/powerpoint/2010/main" val="5783200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0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05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05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1371600" y="685800"/>
            <a:ext cx="4038600" cy="1143000"/>
          </a:xfrm>
        </p:spPr>
        <p:txBody>
          <a:bodyPr/>
          <a:lstStyle/>
          <a:p>
            <a:r>
              <a:rPr lang="en-AU"/>
              <a:t>Amphetamines</a:t>
            </a:r>
            <a:endParaRPr lang="en-US"/>
          </a:p>
        </p:txBody>
      </p:sp>
      <p:sp>
        <p:nvSpPr>
          <p:cNvPr id="271363" name="Rectangle 3"/>
          <p:cNvSpPr>
            <a:spLocks noGrp="1" noChangeArrowheads="1"/>
          </p:cNvSpPr>
          <p:nvPr>
            <p:ph idx="1"/>
          </p:nvPr>
        </p:nvSpPr>
        <p:spPr>
          <a:xfrm>
            <a:off x="1295400" y="3048000"/>
            <a:ext cx="7239000" cy="2209800"/>
          </a:xfrm>
        </p:spPr>
        <p:txBody>
          <a:bodyPr>
            <a:normAutofit fontScale="92500" lnSpcReduction="10000"/>
          </a:bodyPr>
          <a:lstStyle/>
          <a:p>
            <a:r>
              <a:rPr lang="en-US" sz="2000"/>
              <a:t>L-amphetamine 	Benzedrine; Speed</a:t>
            </a:r>
          </a:p>
          <a:p>
            <a:r>
              <a:rPr lang="en-US" sz="2000"/>
              <a:t>D-amphetamine 	Dexedrine; Speed</a:t>
            </a:r>
          </a:p>
          <a:p>
            <a:r>
              <a:rPr lang="en-US" sz="2000"/>
              <a:t>Methamphetamine 	Methedrine; Shabu, 						Crystal, Ice</a:t>
            </a:r>
          </a:p>
          <a:p>
            <a:r>
              <a:rPr lang="en-AU" sz="2000"/>
              <a:t>MDMA 		Ecstasy, Pills</a:t>
            </a:r>
            <a:endParaRPr lang="en-US" sz="2000"/>
          </a:p>
          <a:p>
            <a:pPr>
              <a:buFont typeface="Wingdings" pitchFamily="2" charset="2"/>
              <a:buNone/>
            </a:pPr>
            <a:endParaRPr lang="en-US" sz="2000"/>
          </a:p>
        </p:txBody>
      </p:sp>
      <p:pic>
        <p:nvPicPr>
          <p:cNvPr id="271364" name="Picture 4" descr="a_ice"/>
          <p:cNvPicPr>
            <a:picLocks noChangeAspect="1" noChangeArrowheads="1"/>
          </p:cNvPicPr>
          <p:nvPr/>
        </p:nvPicPr>
        <p:blipFill>
          <a:blip r:embed="rId3" cstate="print"/>
          <a:srcRect/>
          <a:stretch>
            <a:fillRect/>
          </a:stretch>
        </p:blipFill>
        <p:spPr bwMode="auto">
          <a:xfrm>
            <a:off x="5638800" y="228600"/>
            <a:ext cx="3238500" cy="2609850"/>
          </a:xfrm>
          <a:prstGeom prst="rect">
            <a:avLst/>
          </a:prstGeom>
          <a:noFill/>
        </p:spPr>
      </p:pic>
      <p:sp>
        <p:nvSpPr>
          <p:cNvPr id="271365" name="Text Box 5"/>
          <p:cNvSpPr txBox="1">
            <a:spLocks noChangeArrowheads="1"/>
          </p:cNvSpPr>
          <p:nvPr/>
        </p:nvSpPr>
        <p:spPr bwMode="auto">
          <a:xfrm>
            <a:off x="1524000" y="2057400"/>
            <a:ext cx="1371600" cy="641350"/>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sz="3600" b="1" i="1">
                <a:effectLst>
                  <a:outerShdw blurRad="38100" dist="38100" dir="2700000" algn="tl">
                    <a:srgbClr val="C0C0C0"/>
                  </a:outerShdw>
                </a:effectLst>
              </a:rPr>
              <a:t>Ice</a:t>
            </a:r>
          </a:p>
        </p:txBody>
      </p:sp>
    </p:spTree>
    <p:extLst>
      <p:ext uri="{BB962C8B-B14F-4D97-AF65-F5344CB8AC3E}">
        <p14:creationId xmlns:p14="http://schemas.microsoft.com/office/powerpoint/2010/main" val="5267606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1143000" y="200025"/>
            <a:ext cx="7315200" cy="762000"/>
          </a:xfrm>
        </p:spPr>
        <p:txBody>
          <a:bodyPr>
            <a:normAutofit fontScale="90000"/>
          </a:bodyPr>
          <a:lstStyle/>
          <a:p>
            <a:r>
              <a:rPr lang="en-US"/>
              <a:t>Captagon (Fenethylline)</a:t>
            </a:r>
          </a:p>
        </p:txBody>
      </p:sp>
      <p:pic>
        <p:nvPicPr>
          <p:cNvPr id="242691" name="Picture 3" descr="03046fig1"/>
          <p:cNvPicPr>
            <a:picLocks noGrp="1" noChangeAspect="1" noChangeArrowheads="1"/>
          </p:cNvPicPr>
          <p:nvPr>
            <p:ph idx="1"/>
          </p:nvPr>
        </p:nvPicPr>
        <p:blipFill>
          <a:blip r:embed="rId2" cstate="print"/>
          <a:stretch>
            <a:fillRect/>
          </a:stretch>
        </p:blipFill>
        <p:spPr>
          <a:xfrm>
            <a:off x="1981200" y="989584"/>
            <a:ext cx="5867400" cy="5340096"/>
          </a:xfrm>
          <a:noFill/>
          <a:ln/>
        </p:spPr>
      </p:pic>
    </p:spTree>
    <p:extLst>
      <p:ext uri="{BB962C8B-B14F-4D97-AF65-F5344CB8AC3E}">
        <p14:creationId xmlns:p14="http://schemas.microsoft.com/office/powerpoint/2010/main" val="15172245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pin13i02"/>
          <p:cNvPicPr>
            <a:picLocks noChangeAspect="1" noChangeArrowheads="1"/>
          </p:cNvPicPr>
          <p:nvPr/>
        </p:nvPicPr>
        <p:blipFill>
          <a:blip r:embed="rId2" cstate="print"/>
          <a:srcRect/>
          <a:stretch>
            <a:fillRect/>
          </a:stretch>
        </p:blipFill>
        <p:spPr bwMode="auto">
          <a:xfrm>
            <a:off x="228600" y="533400"/>
            <a:ext cx="8569325" cy="6172200"/>
          </a:xfrm>
          <a:prstGeom prst="rect">
            <a:avLst/>
          </a:prstGeom>
          <a:noFill/>
          <a:ln w="9525">
            <a:noFill/>
            <a:miter lim="800000"/>
            <a:headEnd/>
            <a:tailEnd/>
          </a:ln>
          <a:effectLst/>
        </p:spPr>
      </p:pic>
    </p:spTree>
    <p:extLst>
      <p:ext uri="{BB962C8B-B14F-4D97-AF65-F5344CB8AC3E}">
        <p14:creationId xmlns:p14="http://schemas.microsoft.com/office/powerpoint/2010/main" val="417628054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fade">
                                      <p:cBhvr>
                                        <p:cTn id="7" dur="20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a:xfrm>
            <a:off x="990600" y="304800"/>
            <a:ext cx="7772400" cy="641350"/>
          </a:xfrm>
        </p:spPr>
        <p:txBody>
          <a:bodyPr>
            <a:normAutofit/>
          </a:bodyPr>
          <a:lstStyle/>
          <a:p>
            <a:r>
              <a:rPr lang="en-US" sz="3600"/>
              <a:t>Neuropharmacology</a:t>
            </a:r>
          </a:p>
        </p:txBody>
      </p:sp>
      <p:sp>
        <p:nvSpPr>
          <p:cNvPr id="359427" name="Rectangle 3"/>
          <p:cNvSpPr>
            <a:spLocks noGrp="1" noChangeArrowheads="1"/>
          </p:cNvSpPr>
          <p:nvPr>
            <p:ph idx="1"/>
          </p:nvPr>
        </p:nvSpPr>
        <p:spPr>
          <a:xfrm>
            <a:off x="990600" y="1066800"/>
            <a:ext cx="8153400" cy="5181600"/>
          </a:xfrm>
        </p:spPr>
        <p:txBody>
          <a:bodyPr>
            <a:normAutofit lnSpcReduction="10000"/>
          </a:bodyPr>
          <a:lstStyle/>
          <a:p>
            <a:r>
              <a:rPr lang="en-US" sz="2800" dirty="0"/>
              <a:t>Amphetamines are absorbed rapidly orally, and have a rapid onset of action, usually within 1 hour</a:t>
            </a:r>
          </a:p>
          <a:p>
            <a:r>
              <a:rPr lang="en-US" sz="2800" dirty="0"/>
              <a:t>Can also be taken intravenously and inhaled (snorting)</a:t>
            </a:r>
          </a:p>
          <a:p>
            <a:r>
              <a:rPr lang="en-US" sz="2800" dirty="0"/>
              <a:t>Amphetamines produce their effect by the release of catecholamine, particularly dopamine from presynaptic terminals</a:t>
            </a:r>
          </a:p>
          <a:p>
            <a:r>
              <a:rPr lang="en-US" sz="2800" dirty="0" smtClean="0"/>
              <a:t>Amphetamine </a:t>
            </a:r>
            <a:r>
              <a:rPr lang="en-US" sz="2800" dirty="0"/>
              <a:t>causes the </a:t>
            </a:r>
            <a:r>
              <a:rPr lang="en-US" sz="2800" dirty="0" smtClean="0"/>
              <a:t>release of </a:t>
            </a:r>
            <a:r>
              <a:rPr lang="en-US" sz="2800" dirty="0"/>
              <a:t>catecholamine (dopamine and norepinephrine) and serotonin</a:t>
            </a:r>
          </a:p>
        </p:txBody>
      </p:sp>
    </p:spTree>
    <p:extLst>
      <p:ext uri="{BB962C8B-B14F-4D97-AF65-F5344CB8AC3E}">
        <p14:creationId xmlns:p14="http://schemas.microsoft.com/office/powerpoint/2010/main" val="24779078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1524000" y="609600"/>
            <a:ext cx="7772400" cy="608013"/>
          </a:xfrm>
        </p:spPr>
        <p:txBody>
          <a:bodyPr>
            <a:normAutofit fontScale="90000"/>
          </a:bodyPr>
          <a:lstStyle/>
          <a:p>
            <a:r>
              <a:rPr lang="en-US"/>
              <a:t>Use and toxicity</a:t>
            </a:r>
          </a:p>
        </p:txBody>
      </p:sp>
      <p:sp>
        <p:nvSpPr>
          <p:cNvPr id="112643" name="Rectangle 3"/>
          <p:cNvSpPr>
            <a:spLocks noGrp="1" noChangeArrowheads="1"/>
          </p:cNvSpPr>
          <p:nvPr>
            <p:ph idx="1"/>
          </p:nvPr>
        </p:nvSpPr>
        <p:spPr>
          <a:xfrm>
            <a:off x="1143000" y="1676400"/>
            <a:ext cx="7772400" cy="4114800"/>
          </a:xfrm>
        </p:spPr>
        <p:txBody>
          <a:bodyPr>
            <a:normAutofit fontScale="92500" lnSpcReduction="20000"/>
          </a:bodyPr>
          <a:lstStyle/>
          <a:p>
            <a:pPr>
              <a:lnSpc>
                <a:spcPct val="90000"/>
              </a:lnSpc>
            </a:pPr>
            <a:r>
              <a:rPr lang="en-US" sz="2000"/>
              <a:t>Uses: Amphetamines have been used as stimulants and diet aids.  Some are still used in attention deficit disorder (e.g. methylphenidate, or Ritalin).</a:t>
            </a:r>
          </a:p>
          <a:p>
            <a:pPr>
              <a:lnSpc>
                <a:spcPct val="90000"/>
              </a:lnSpc>
            </a:pPr>
            <a:endParaRPr lang="en-US" sz="2000"/>
          </a:p>
          <a:p>
            <a:pPr>
              <a:lnSpc>
                <a:spcPct val="90000"/>
              </a:lnSpc>
            </a:pPr>
            <a:r>
              <a:rPr lang="en-US" sz="2000"/>
              <a:t>Toxicity: Neurochemically, amphetamines have been shown to damage dopaminergic neurons, manifested by a prolonged depletion of neurotransmitter. This has been shown in humans as well.  Hyperthermia is a consequence of amphetamine injection, and seems to be necessary for the expression of injury. Fatalities from amphetamine overdose are rare.</a:t>
            </a:r>
          </a:p>
          <a:p>
            <a:pPr>
              <a:lnSpc>
                <a:spcPct val="90000"/>
              </a:lnSpc>
            </a:pPr>
            <a:endParaRPr lang="en-US" sz="2000"/>
          </a:p>
          <a:p>
            <a:pPr>
              <a:lnSpc>
                <a:spcPct val="90000"/>
              </a:lnSpc>
            </a:pPr>
            <a:r>
              <a:rPr lang="en-US" sz="2000"/>
              <a:t>Other agents: There are a number of amphetamine-like agents.  Khat is a natural product with amphetamine-like properties.</a:t>
            </a:r>
            <a:endParaRPr lang="en-US"/>
          </a:p>
        </p:txBody>
      </p:sp>
    </p:spTree>
    <p:extLst>
      <p:ext uri="{BB962C8B-B14F-4D97-AF65-F5344CB8AC3E}">
        <p14:creationId xmlns:p14="http://schemas.microsoft.com/office/powerpoint/2010/main" val="19219681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6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26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26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p"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Khat-bouqet.png"/>
          <p:cNvPicPr>
            <a:picLocks noGrp="1" noChangeAspect="1"/>
          </p:cNvPicPr>
          <p:nvPr>
            <p:ph idx="1"/>
          </p:nvPr>
        </p:nvPicPr>
        <p:blipFill>
          <a:blip r:embed="rId2">
            <a:extLst>
              <a:ext uri="{28A0092B-C50C-407E-A947-70E740481C1C}">
                <a14:useLocalDpi xmlns:a14="http://schemas.microsoft.com/office/drawing/2010/main" val="0"/>
              </a:ext>
            </a:extLst>
          </a:blip>
          <a:srcRect t="10236" b="10236"/>
          <a:stretch>
            <a:fillRect/>
          </a:stretch>
        </p:blipFill>
        <p:spPr>
          <a:xfrm>
            <a:off x="685800" y="990600"/>
            <a:ext cx="7772400" cy="4572000"/>
          </a:xfrm>
        </p:spPr>
      </p:pic>
    </p:spTree>
    <p:extLst>
      <p:ext uri="{BB962C8B-B14F-4D97-AF65-F5344CB8AC3E}">
        <p14:creationId xmlns:p14="http://schemas.microsoft.com/office/powerpoint/2010/main" val="4229445932"/>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body" sz="half" idx="2"/>
          </p:nvPr>
        </p:nvSpPr>
        <p:spPr>
          <a:xfrm>
            <a:off x="1066800" y="381000"/>
            <a:ext cx="8001000" cy="6629400"/>
          </a:xfrm>
        </p:spPr>
        <p:txBody>
          <a:bodyPr>
            <a:normAutofit lnSpcReduction="10000"/>
          </a:bodyPr>
          <a:lstStyle/>
          <a:p>
            <a:pPr marL="533400" indent="-533400">
              <a:lnSpc>
                <a:spcPct val="90000"/>
              </a:lnSpc>
            </a:pPr>
            <a:r>
              <a:rPr lang="en-US" sz="2800"/>
              <a:t>Amphetamine, pemoline and methylphenidate have certain therapeutic uses:</a:t>
            </a:r>
          </a:p>
          <a:p>
            <a:pPr marL="914400" lvl="1" indent="-457200">
              <a:lnSpc>
                <a:spcPct val="90000"/>
              </a:lnSpc>
              <a:buFontTx/>
              <a:buAutoNum type="arabicPeriod"/>
            </a:pPr>
            <a:r>
              <a:rPr lang="en-US" sz="2400"/>
              <a:t>ADHD</a:t>
            </a:r>
          </a:p>
          <a:p>
            <a:pPr marL="914400" lvl="1" indent="-457200">
              <a:lnSpc>
                <a:spcPct val="90000"/>
              </a:lnSpc>
              <a:buFontTx/>
              <a:buAutoNum type="arabicPeriod"/>
            </a:pPr>
            <a:r>
              <a:rPr lang="en-US" sz="2400"/>
              <a:t>Narcolepsy </a:t>
            </a:r>
          </a:p>
          <a:p>
            <a:pPr marL="914400" lvl="1" indent="-457200">
              <a:lnSpc>
                <a:spcPct val="90000"/>
              </a:lnSpc>
              <a:buFontTx/>
              <a:buAutoNum type="arabicPeriod"/>
            </a:pPr>
            <a:r>
              <a:rPr lang="en-US" sz="2400"/>
              <a:t>Depression </a:t>
            </a:r>
          </a:p>
          <a:p>
            <a:pPr marL="914400" lvl="1" indent="-457200">
              <a:lnSpc>
                <a:spcPct val="90000"/>
              </a:lnSpc>
              <a:buFontTx/>
              <a:buAutoNum type="arabicPeriod"/>
            </a:pPr>
            <a:r>
              <a:rPr lang="en-US" sz="2400"/>
              <a:t>Obesity </a:t>
            </a:r>
          </a:p>
          <a:p>
            <a:pPr marL="533400" indent="-533400">
              <a:lnSpc>
                <a:spcPct val="90000"/>
              </a:lnSpc>
            </a:pPr>
            <a:r>
              <a:rPr lang="en-US" sz="2800"/>
              <a:t>These substances are </a:t>
            </a:r>
            <a:r>
              <a:rPr lang="en-US" sz="2800" b="1"/>
              <a:t>abused </a:t>
            </a:r>
            <a:r>
              <a:rPr lang="en-US" sz="2800"/>
              <a:t>to increase performance and achievement and to induce euphoria - they are commonly abused by people who desire attentiveness and wakefulness:</a:t>
            </a:r>
          </a:p>
          <a:p>
            <a:pPr marL="914400" lvl="1" indent="-457200">
              <a:lnSpc>
                <a:spcPct val="90000"/>
              </a:lnSpc>
              <a:buFontTx/>
              <a:buAutoNum type="arabicPeriod"/>
            </a:pPr>
            <a:r>
              <a:rPr lang="en-US" sz="2400"/>
              <a:t>Students studying for exams</a:t>
            </a:r>
          </a:p>
          <a:p>
            <a:pPr marL="914400" lvl="1" indent="-457200">
              <a:lnSpc>
                <a:spcPct val="90000"/>
              </a:lnSpc>
              <a:buFontTx/>
              <a:buAutoNum type="arabicPeriod"/>
            </a:pPr>
            <a:r>
              <a:rPr lang="en-US" sz="2400"/>
              <a:t>Long-distance truck drivers </a:t>
            </a:r>
          </a:p>
          <a:p>
            <a:pPr marL="914400" lvl="1" indent="-457200">
              <a:lnSpc>
                <a:spcPct val="90000"/>
              </a:lnSpc>
              <a:buFontTx/>
              <a:buAutoNum type="arabicPeriod"/>
            </a:pPr>
            <a:r>
              <a:rPr lang="en-US" sz="2400"/>
              <a:t>Athletes in competition </a:t>
            </a:r>
          </a:p>
          <a:p>
            <a:pPr marL="914400" lvl="1" indent="-457200">
              <a:lnSpc>
                <a:spcPct val="90000"/>
              </a:lnSpc>
              <a:buFontTx/>
              <a:buAutoNum type="arabicPeriod"/>
            </a:pPr>
            <a:r>
              <a:rPr lang="en-US" sz="2400"/>
              <a:t>Business people with important deadlines</a:t>
            </a:r>
            <a:endParaRPr lang="en-US" sz="1600">
              <a:latin typeface="Times New Roman" pitchFamily="18" charset="0"/>
            </a:endParaRPr>
          </a:p>
        </p:txBody>
      </p:sp>
    </p:spTree>
    <p:extLst>
      <p:ext uri="{BB962C8B-B14F-4D97-AF65-F5344CB8AC3E}">
        <p14:creationId xmlns:p14="http://schemas.microsoft.com/office/powerpoint/2010/main" val="330584897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838200" y="381000"/>
            <a:ext cx="7848600" cy="1143000"/>
          </a:xfrm>
        </p:spPr>
        <p:txBody>
          <a:bodyPr/>
          <a:lstStyle/>
          <a:p>
            <a:r>
              <a:rPr lang="en-US"/>
              <a:t>Other uses for amphetamines</a:t>
            </a:r>
          </a:p>
        </p:txBody>
      </p:sp>
      <p:sp>
        <p:nvSpPr>
          <p:cNvPr id="275459" name="Rectangle 3"/>
          <p:cNvSpPr>
            <a:spLocks noGrp="1" noChangeArrowheads="1"/>
          </p:cNvSpPr>
          <p:nvPr>
            <p:ph idx="1"/>
          </p:nvPr>
        </p:nvSpPr>
        <p:spPr>
          <a:xfrm>
            <a:off x="1066800" y="1676400"/>
            <a:ext cx="7696200" cy="1143000"/>
          </a:xfrm>
        </p:spPr>
        <p:txBody>
          <a:bodyPr/>
          <a:lstStyle/>
          <a:p>
            <a:pPr algn="ctr">
              <a:lnSpc>
                <a:spcPct val="70000"/>
              </a:lnSpc>
              <a:buClr>
                <a:srgbClr val="00FFCC"/>
              </a:buClr>
              <a:buFont typeface="Wingdings" pitchFamily="2" charset="2"/>
              <a:buNone/>
            </a:pPr>
            <a:r>
              <a:rPr lang="en-US" sz="2800" i="1"/>
              <a:t>Globally and historically, probably most common use crosses social and occupational boundaries</a:t>
            </a:r>
          </a:p>
        </p:txBody>
      </p:sp>
      <p:sp>
        <p:nvSpPr>
          <p:cNvPr id="275460" name="Rectangle 4"/>
          <p:cNvSpPr>
            <a:spLocks noChangeArrowheads="1"/>
          </p:cNvSpPr>
          <p:nvPr/>
        </p:nvSpPr>
        <p:spPr bwMode="auto">
          <a:xfrm>
            <a:off x="7940675" y="5718175"/>
            <a:ext cx="184150" cy="457200"/>
          </a:xfrm>
          <a:prstGeom prst="rect">
            <a:avLst/>
          </a:prstGeom>
          <a:noFill/>
          <a:ln w="9525">
            <a:noFill/>
            <a:miter lim="800000"/>
            <a:headEnd/>
            <a:tailEnd/>
          </a:ln>
          <a:effectLst/>
        </p:spPr>
        <p:txBody>
          <a:bodyPr wrap="none">
            <a:spAutoFit/>
          </a:bodyPr>
          <a:lstStyle/>
          <a:p>
            <a:endParaRPr lang="en-US"/>
          </a:p>
        </p:txBody>
      </p:sp>
      <p:graphicFrame>
        <p:nvGraphicFramePr>
          <p:cNvPr id="275509" name="Group 53"/>
          <p:cNvGraphicFramePr>
            <a:graphicFrameLocks noGrp="1"/>
          </p:cNvGraphicFramePr>
          <p:nvPr/>
        </p:nvGraphicFramePr>
        <p:xfrm>
          <a:off x="1143000" y="3124200"/>
          <a:ext cx="7772400" cy="3038475"/>
        </p:xfrm>
        <a:graphic>
          <a:graphicData uri="http://schemas.openxmlformats.org/drawingml/2006/table">
            <a:tbl>
              <a:tblPr/>
              <a:tblGrid>
                <a:gridCol w="1752600"/>
                <a:gridCol w="1311275"/>
                <a:gridCol w="1566863"/>
                <a:gridCol w="1646237"/>
                <a:gridCol w="1495425"/>
              </a:tblGrid>
              <a:tr h="1809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Driver</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Student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Women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Sports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40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1800" b="0" i="0" u="none" strike="noStrike" cap="none" normalizeH="0" baseline="0" smtClean="0">
                          <a:ln>
                            <a:noFill/>
                          </a:ln>
                          <a:solidFill>
                            <a:schemeClr val="tx1"/>
                          </a:solidFill>
                          <a:effectLst/>
                          <a:latin typeface="Arial" charset="0"/>
                        </a:rPr>
                        <a:t>Euphoria</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40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1800" b="0" i="0" u="none" strike="noStrike" cap="none" normalizeH="0" baseline="0" smtClean="0">
                          <a:ln>
                            <a:noFill/>
                          </a:ln>
                          <a:solidFill>
                            <a:schemeClr val="tx1"/>
                          </a:solidFill>
                          <a:effectLst/>
                          <a:latin typeface="Arial" charset="0"/>
                        </a:rPr>
                        <a:t>Energy</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40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1800" b="0" i="0" u="none" strike="noStrike" cap="none" normalizeH="0" baseline="0" smtClean="0">
                          <a:ln>
                            <a:noFill/>
                          </a:ln>
                          <a:solidFill>
                            <a:schemeClr val="tx1"/>
                          </a:solidFill>
                          <a:effectLst/>
                          <a:latin typeface="Arial" charset="0"/>
                        </a:rPr>
                        <a:t>Concentration</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40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1800" b="0" i="0" u="none" strike="noStrike" cap="none" normalizeH="0" baseline="0" smtClean="0">
                          <a:ln>
                            <a:noFill/>
                          </a:ln>
                          <a:solidFill>
                            <a:schemeClr val="tx1"/>
                          </a:solidFill>
                          <a:effectLst/>
                          <a:latin typeface="Arial" charset="0"/>
                        </a:rPr>
                        <a:t>Reduction of hunger</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40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1800" b="0" i="0" u="none" strike="noStrike" cap="none" normalizeH="0" baseline="0" smtClean="0">
                          <a:ln>
                            <a:noFill/>
                          </a:ln>
                          <a:solidFill>
                            <a:schemeClr val="tx1"/>
                          </a:solidFill>
                          <a:effectLst/>
                          <a:latin typeface="Arial" charset="0"/>
                        </a:rPr>
                        <a:t>Sexual function/ libido</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18873773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506" name="Picture 2" descr="drugs-thin"/>
          <p:cNvPicPr>
            <a:picLocks noChangeAspect="1" noChangeArrowheads="1"/>
          </p:cNvPicPr>
          <p:nvPr/>
        </p:nvPicPr>
        <p:blipFill>
          <a:blip r:embed="rId3" cstate="print"/>
          <a:srcRect/>
          <a:stretch>
            <a:fillRect/>
          </a:stretch>
        </p:blipFill>
        <p:spPr bwMode="auto">
          <a:xfrm>
            <a:off x="0" y="0"/>
            <a:ext cx="4614863" cy="6858000"/>
          </a:xfrm>
          <a:prstGeom prst="rect">
            <a:avLst/>
          </a:prstGeom>
          <a:noFill/>
        </p:spPr>
      </p:pic>
      <p:pic>
        <p:nvPicPr>
          <p:cNvPr id="277507" name="Picture 3" descr="drugs-thin2"/>
          <p:cNvPicPr>
            <a:picLocks noChangeAspect="1" noChangeArrowheads="1"/>
          </p:cNvPicPr>
          <p:nvPr/>
        </p:nvPicPr>
        <p:blipFill>
          <a:blip r:embed="rId4" cstate="print"/>
          <a:srcRect/>
          <a:stretch>
            <a:fillRect/>
          </a:stretch>
        </p:blipFill>
        <p:spPr bwMode="auto">
          <a:xfrm>
            <a:off x="4495800" y="0"/>
            <a:ext cx="4648200" cy="6858000"/>
          </a:xfrm>
          <a:prstGeom prst="rect">
            <a:avLst/>
          </a:prstGeom>
          <a:noFill/>
        </p:spPr>
      </p:pic>
    </p:spTree>
    <p:extLst>
      <p:ext uri="{BB962C8B-B14F-4D97-AF65-F5344CB8AC3E}">
        <p14:creationId xmlns:p14="http://schemas.microsoft.com/office/powerpoint/2010/main" val="4166986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1173163" y="992188"/>
            <a:ext cx="7772400" cy="608012"/>
          </a:xfrm>
        </p:spPr>
        <p:txBody>
          <a:bodyPr>
            <a:normAutofit fontScale="90000"/>
          </a:bodyPr>
          <a:lstStyle/>
          <a:p>
            <a:r>
              <a:rPr lang="en-US"/>
              <a:t>Mechanism of action</a:t>
            </a:r>
          </a:p>
        </p:txBody>
      </p:sp>
      <p:sp>
        <p:nvSpPr>
          <p:cNvPr id="111619" name="Rectangle 3"/>
          <p:cNvSpPr>
            <a:spLocks noGrp="1" noChangeArrowheads="1"/>
          </p:cNvSpPr>
          <p:nvPr>
            <p:ph idx="1"/>
          </p:nvPr>
        </p:nvSpPr>
        <p:spPr/>
        <p:txBody>
          <a:bodyPr/>
          <a:lstStyle/>
          <a:p>
            <a:pPr>
              <a:lnSpc>
                <a:spcPct val="90000"/>
              </a:lnSpc>
            </a:pPr>
            <a:endParaRPr lang="en-US" sz="2400"/>
          </a:p>
          <a:p>
            <a:pPr>
              <a:lnSpc>
                <a:spcPct val="90000"/>
              </a:lnSpc>
            </a:pPr>
            <a:r>
              <a:rPr lang="en-US" sz="2400"/>
              <a:t>Mechanism of action: Drugs of this class are indirectly acting sympathomimetics that appear to act by releasing catecholamines from nerve terminals.</a:t>
            </a:r>
          </a:p>
          <a:p>
            <a:pPr>
              <a:lnSpc>
                <a:spcPct val="90000"/>
              </a:lnSpc>
            </a:pPr>
            <a:r>
              <a:rPr lang="en-US" sz="2400"/>
              <a:t>Peripheral effects are probably attributable to norepinephrine release, while the profound behavioral effects result from dopamine release.  </a:t>
            </a:r>
          </a:p>
          <a:p>
            <a:pPr>
              <a:lnSpc>
                <a:spcPct val="90000"/>
              </a:lnSpc>
            </a:pPr>
            <a:endParaRPr lang="en-US" sz="2400"/>
          </a:p>
          <a:p>
            <a:pPr>
              <a:lnSpc>
                <a:spcPct val="90000"/>
              </a:lnSpc>
            </a:pPr>
            <a:endParaRPr lang="en-US" sz="2400"/>
          </a:p>
        </p:txBody>
      </p:sp>
    </p:spTree>
    <p:extLst>
      <p:ext uri="{BB962C8B-B14F-4D97-AF65-F5344CB8AC3E}">
        <p14:creationId xmlns:p14="http://schemas.microsoft.com/office/powerpoint/2010/main" val="18200419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16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16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1173163" y="554038"/>
            <a:ext cx="7772400" cy="1046162"/>
          </a:xfrm>
        </p:spPr>
        <p:txBody>
          <a:bodyPr/>
          <a:lstStyle/>
          <a:p>
            <a:r>
              <a:rPr lang="en-US" sz="4000"/>
              <a:t>Behavioral effects</a:t>
            </a:r>
          </a:p>
        </p:txBody>
      </p:sp>
      <p:sp>
        <p:nvSpPr>
          <p:cNvPr id="123907" name="Rectangle 3"/>
          <p:cNvSpPr>
            <a:spLocks noGrp="1" noChangeArrowheads="1"/>
          </p:cNvSpPr>
          <p:nvPr>
            <p:ph idx="1"/>
          </p:nvPr>
        </p:nvSpPr>
        <p:spPr/>
        <p:txBody>
          <a:bodyPr/>
          <a:lstStyle/>
          <a:p>
            <a:r>
              <a:rPr lang="en-US" sz="2800"/>
              <a:t>Amphetamines produce an initial rush (sometimes described as an “orgasm-like” reaction) followed by euphoria and mental alertness that is quite sustained (more so than cocaine).  There is a pattern of repeated self-administration that can culminate in a paranoid schizophreniform psychosis.  The typical prolonged high is followed by a rebound depressive effect.</a:t>
            </a:r>
          </a:p>
        </p:txBody>
      </p:sp>
    </p:spTree>
    <p:extLst>
      <p:ext uri="{BB962C8B-B14F-4D97-AF65-F5344CB8AC3E}">
        <p14:creationId xmlns:p14="http://schemas.microsoft.com/office/powerpoint/2010/main" val="2907841707"/>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7730" name="Picture 2" descr="amphetamines"/>
          <p:cNvPicPr>
            <a:picLocks noChangeAspect="1" noChangeArrowheads="1"/>
          </p:cNvPicPr>
          <p:nvPr/>
        </p:nvPicPr>
        <p:blipFill>
          <a:blip r:embed="rId2" cstate="print"/>
          <a:srcRect/>
          <a:stretch>
            <a:fillRect/>
          </a:stretch>
        </p:blipFill>
        <p:spPr bwMode="auto">
          <a:xfrm>
            <a:off x="1676400" y="304800"/>
            <a:ext cx="6477000" cy="6400800"/>
          </a:xfrm>
          <a:prstGeom prst="rect">
            <a:avLst/>
          </a:prstGeom>
          <a:noFill/>
        </p:spPr>
      </p:pic>
    </p:spTree>
    <p:extLst>
      <p:ext uri="{BB962C8B-B14F-4D97-AF65-F5344CB8AC3E}">
        <p14:creationId xmlns:p14="http://schemas.microsoft.com/office/powerpoint/2010/main" val="1129920016"/>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990600" y="304800"/>
            <a:ext cx="7772400" cy="641350"/>
          </a:xfrm>
        </p:spPr>
        <p:txBody>
          <a:bodyPr>
            <a:normAutofit/>
          </a:bodyPr>
          <a:lstStyle/>
          <a:p>
            <a:r>
              <a:rPr lang="en-US" sz="3600"/>
              <a:t>Amphetamine withdrawal</a:t>
            </a:r>
          </a:p>
        </p:txBody>
      </p:sp>
      <p:sp>
        <p:nvSpPr>
          <p:cNvPr id="235523" name="Rectangle 3"/>
          <p:cNvSpPr>
            <a:spLocks noGrp="1" noChangeArrowheads="1"/>
          </p:cNvSpPr>
          <p:nvPr>
            <p:ph idx="1"/>
          </p:nvPr>
        </p:nvSpPr>
        <p:spPr>
          <a:xfrm>
            <a:off x="990600" y="990600"/>
            <a:ext cx="7848600" cy="5181600"/>
          </a:xfrm>
        </p:spPr>
        <p:txBody>
          <a:bodyPr>
            <a:normAutofit lnSpcReduction="10000"/>
          </a:bodyPr>
          <a:lstStyle/>
          <a:p>
            <a:r>
              <a:rPr lang="en-US" sz="2800"/>
              <a:t>Cessation or reduction of amphetamine after prolonged use</a:t>
            </a:r>
          </a:p>
          <a:p>
            <a:r>
              <a:rPr lang="en-US" sz="2800"/>
              <a:t>Dysphoric mood and two or more of the following, within few hours to several days: </a:t>
            </a:r>
          </a:p>
          <a:p>
            <a:pPr lvl="1"/>
            <a:r>
              <a:rPr lang="en-US" sz="2000"/>
              <a:t>Fatigue</a:t>
            </a:r>
          </a:p>
          <a:p>
            <a:pPr lvl="1"/>
            <a:r>
              <a:rPr lang="en-US" sz="2000"/>
              <a:t>Vivid unpleasant dreams</a:t>
            </a:r>
          </a:p>
          <a:p>
            <a:pPr lvl="1"/>
            <a:r>
              <a:rPr lang="en-US" sz="2000"/>
              <a:t>Insomnia or hypersomnia</a:t>
            </a:r>
          </a:p>
          <a:p>
            <a:pPr lvl="1"/>
            <a:r>
              <a:rPr lang="en-US" sz="2000"/>
              <a:t>Increased appetite</a:t>
            </a:r>
          </a:p>
          <a:p>
            <a:pPr lvl="1"/>
            <a:r>
              <a:rPr lang="en-US" sz="2000"/>
              <a:t>Pychomotor agitation or retardation</a:t>
            </a:r>
          </a:p>
          <a:p>
            <a:pPr lvl="1"/>
            <a:r>
              <a:rPr lang="en-US" sz="2400"/>
              <a:t>Impairment in function</a:t>
            </a:r>
          </a:p>
          <a:p>
            <a:r>
              <a:rPr lang="en-US" sz="2800"/>
              <a:t>- Not due to general medical condition or other mental disorder</a:t>
            </a:r>
          </a:p>
        </p:txBody>
      </p:sp>
    </p:spTree>
    <p:extLst>
      <p:ext uri="{BB962C8B-B14F-4D97-AF65-F5344CB8AC3E}">
        <p14:creationId xmlns:p14="http://schemas.microsoft.com/office/powerpoint/2010/main" val="42076510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descr="coke addiction"/>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2428873239"/>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idx="1"/>
          </p:nvPr>
        </p:nvSpPr>
        <p:spPr>
          <a:xfrm>
            <a:off x="1143000" y="1219200"/>
            <a:ext cx="7696200" cy="4648200"/>
          </a:xfrm>
        </p:spPr>
        <p:txBody>
          <a:bodyPr>
            <a:normAutofit fontScale="92500" lnSpcReduction="10000"/>
          </a:bodyPr>
          <a:lstStyle/>
          <a:p>
            <a:pPr>
              <a:lnSpc>
                <a:spcPct val="90000"/>
              </a:lnSpc>
            </a:pPr>
            <a:r>
              <a:rPr lang="en-US" sz="2400"/>
              <a:t>Symptoms of intoxication usually resolved in 24 hours and are completely resolved in 48 hours</a:t>
            </a:r>
          </a:p>
          <a:p>
            <a:pPr>
              <a:lnSpc>
                <a:spcPct val="90000"/>
              </a:lnSpc>
            </a:pPr>
            <a:endParaRPr lang="en-US" sz="2400"/>
          </a:p>
          <a:p>
            <a:pPr>
              <a:lnSpc>
                <a:spcPct val="90000"/>
              </a:lnSpc>
            </a:pPr>
            <a:r>
              <a:rPr lang="en-US" sz="2400"/>
              <a:t>Withdrawal symptoms peak in 2-4 days and are resolved in 1 week</a:t>
            </a:r>
          </a:p>
          <a:p>
            <a:pPr>
              <a:lnSpc>
                <a:spcPct val="90000"/>
              </a:lnSpc>
            </a:pPr>
            <a:endParaRPr lang="en-US" sz="2400"/>
          </a:p>
          <a:p>
            <a:pPr>
              <a:lnSpc>
                <a:spcPct val="90000"/>
              </a:lnSpc>
            </a:pPr>
            <a:r>
              <a:rPr lang="en-US" sz="2400"/>
              <a:t>The most serious withdrawal symptom is depression that can be associated with suicidal ideation</a:t>
            </a:r>
          </a:p>
          <a:p>
            <a:pPr>
              <a:lnSpc>
                <a:spcPct val="90000"/>
              </a:lnSpc>
            </a:pPr>
            <a:endParaRPr lang="en-US" sz="2400"/>
          </a:p>
          <a:p>
            <a:pPr>
              <a:lnSpc>
                <a:spcPct val="90000"/>
              </a:lnSpc>
            </a:pPr>
            <a:r>
              <a:rPr lang="en-US" sz="2400"/>
              <a:t>Other symptoms include, anxiety, headaches, nightmares and muscle cramps</a:t>
            </a:r>
          </a:p>
        </p:txBody>
      </p:sp>
    </p:spTree>
    <p:extLst>
      <p:ext uri="{BB962C8B-B14F-4D97-AF65-F5344CB8AC3E}">
        <p14:creationId xmlns:p14="http://schemas.microsoft.com/office/powerpoint/2010/main" val="38573209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a:xfrm>
            <a:off x="838200" y="533400"/>
            <a:ext cx="8305800" cy="1143000"/>
          </a:xfrm>
        </p:spPr>
        <p:txBody>
          <a:bodyPr>
            <a:normAutofit fontScale="90000"/>
          </a:bodyPr>
          <a:lstStyle/>
          <a:p>
            <a:r>
              <a:rPr lang="en-AU"/>
              <a:t>Why do people take party drugs?</a:t>
            </a:r>
            <a:endParaRPr lang="en-US"/>
          </a:p>
        </p:txBody>
      </p:sp>
      <p:sp>
        <p:nvSpPr>
          <p:cNvPr id="291843" name="Rectangle 3"/>
          <p:cNvSpPr>
            <a:spLocks noGrp="1" noChangeArrowheads="1"/>
          </p:cNvSpPr>
          <p:nvPr>
            <p:ph idx="1"/>
          </p:nvPr>
        </p:nvSpPr>
        <p:spPr>
          <a:xfrm>
            <a:off x="838200" y="2057400"/>
            <a:ext cx="7543800" cy="4267200"/>
          </a:xfrm>
        </p:spPr>
        <p:txBody>
          <a:bodyPr>
            <a:normAutofit lnSpcReduction="10000"/>
          </a:bodyPr>
          <a:lstStyle/>
          <a:p>
            <a:r>
              <a:rPr lang="en-AU" sz="2800"/>
              <a:t>Achieve desired effects:</a:t>
            </a:r>
          </a:p>
          <a:p>
            <a:pPr lvl="1"/>
            <a:r>
              <a:rPr lang="en-AU" sz="2400"/>
              <a:t>Stimulants: sense </a:t>
            </a:r>
          </a:p>
          <a:p>
            <a:pPr lvl="1">
              <a:buFontTx/>
              <a:buNone/>
            </a:pPr>
            <a:r>
              <a:rPr lang="en-AU" sz="2400"/>
              <a:t>	of energy, euphoria, </a:t>
            </a:r>
          </a:p>
          <a:p>
            <a:pPr lvl="1">
              <a:buFontTx/>
              <a:buNone/>
            </a:pPr>
            <a:r>
              <a:rPr lang="en-AU" sz="2400"/>
              <a:t>	alertness, increased </a:t>
            </a:r>
          </a:p>
          <a:p>
            <a:pPr lvl="1">
              <a:buFontTx/>
              <a:buNone/>
            </a:pPr>
            <a:r>
              <a:rPr lang="en-AU" sz="2400"/>
              <a:t>	libido</a:t>
            </a:r>
          </a:p>
          <a:p>
            <a:pPr lvl="1"/>
            <a:r>
              <a:rPr lang="en-AU" sz="2400"/>
              <a:t>Hallucinogens: altered mood or perception</a:t>
            </a:r>
          </a:p>
          <a:p>
            <a:pPr lvl="1"/>
            <a:endParaRPr lang="en-AU" sz="2000"/>
          </a:p>
          <a:p>
            <a:r>
              <a:rPr lang="en-AU" sz="2800"/>
              <a:t>Other reasons: risk factors (eg psychiatric illness), peer pressure, curiosity, rebelliousness</a:t>
            </a:r>
            <a:endParaRPr lang="en-US" sz="2800"/>
          </a:p>
        </p:txBody>
      </p:sp>
      <p:pic>
        <p:nvPicPr>
          <p:cNvPr id="291844" name="Picture 4" descr="partydrugs"/>
          <p:cNvPicPr>
            <a:picLocks noChangeAspect="1" noChangeArrowheads="1"/>
          </p:cNvPicPr>
          <p:nvPr/>
        </p:nvPicPr>
        <p:blipFill>
          <a:blip r:embed="rId3" cstate="print"/>
          <a:srcRect/>
          <a:stretch>
            <a:fillRect/>
          </a:stretch>
        </p:blipFill>
        <p:spPr bwMode="auto">
          <a:xfrm>
            <a:off x="5105400" y="1600200"/>
            <a:ext cx="3352800" cy="2514600"/>
          </a:xfrm>
          <a:prstGeom prst="rect">
            <a:avLst/>
          </a:prstGeom>
          <a:noFill/>
        </p:spPr>
      </p:pic>
    </p:spTree>
    <p:extLst>
      <p:ext uri="{BB962C8B-B14F-4D97-AF65-F5344CB8AC3E}">
        <p14:creationId xmlns:p14="http://schemas.microsoft.com/office/powerpoint/2010/main" val="4001463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p:txBody>
          <a:bodyPr/>
          <a:lstStyle/>
          <a:p>
            <a:r>
              <a:rPr lang="en-AU"/>
              <a:t>MDMA (‘Ecstasy’)</a:t>
            </a:r>
            <a:endParaRPr lang="en-US"/>
          </a:p>
        </p:txBody>
      </p:sp>
      <p:pic>
        <p:nvPicPr>
          <p:cNvPr id="306179" name="Picture 3" descr="ecstacy"/>
          <p:cNvPicPr>
            <a:picLocks noChangeAspect="1" noChangeArrowheads="1"/>
          </p:cNvPicPr>
          <p:nvPr/>
        </p:nvPicPr>
        <p:blipFill>
          <a:blip r:embed="rId3" cstate="print"/>
          <a:srcRect/>
          <a:stretch>
            <a:fillRect/>
          </a:stretch>
        </p:blipFill>
        <p:spPr bwMode="auto">
          <a:xfrm>
            <a:off x="6172200" y="1828800"/>
            <a:ext cx="2400300" cy="2033588"/>
          </a:xfrm>
          <a:prstGeom prst="rect">
            <a:avLst/>
          </a:prstGeom>
          <a:noFill/>
        </p:spPr>
      </p:pic>
      <p:pic>
        <p:nvPicPr>
          <p:cNvPr id="306180" name="Picture 4" descr="mdma_3d_mid"/>
          <p:cNvPicPr>
            <a:picLocks noChangeAspect="1" noChangeArrowheads="1"/>
          </p:cNvPicPr>
          <p:nvPr/>
        </p:nvPicPr>
        <p:blipFill>
          <a:blip r:embed="rId4" cstate="print"/>
          <a:srcRect/>
          <a:stretch>
            <a:fillRect/>
          </a:stretch>
        </p:blipFill>
        <p:spPr bwMode="auto">
          <a:xfrm>
            <a:off x="1371600" y="3352800"/>
            <a:ext cx="4411663" cy="2468563"/>
          </a:xfrm>
          <a:prstGeom prst="rect">
            <a:avLst/>
          </a:prstGeom>
          <a:noFill/>
        </p:spPr>
      </p:pic>
    </p:spTree>
    <p:extLst>
      <p:ext uri="{BB962C8B-B14F-4D97-AF65-F5344CB8AC3E}">
        <p14:creationId xmlns:p14="http://schemas.microsoft.com/office/powerpoint/2010/main" val="37207712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a:xfrm>
            <a:off x="1066800" y="533400"/>
            <a:ext cx="7620000" cy="1219200"/>
          </a:xfrm>
        </p:spPr>
        <p:txBody>
          <a:bodyPr>
            <a:normAutofit fontScale="90000"/>
          </a:bodyPr>
          <a:lstStyle/>
          <a:p>
            <a:r>
              <a:rPr lang="en-AU" sz="4000"/>
              <a:t>Management</a:t>
            </a:r>
            <a:r>
              <a:rPr lang="en-US" sz="4000"/>
              <a:t> of acute intoxication</a:t>
            </a:r>
          </a:p>
        </p:txBody>
      </p:sp>
      <p:sp>
        <p:nvSpPr>
          <p:cNvPr id="344067" name="Rectangle 3"/>
          <p:cNvSpPr>
            <a:spLocks noGrp="1" noChangeArrowheads="1"/>
          </p:cNvSpPr>
          <p:nvPr>
            <p:ph idx="1"/>
          </p:nvPr>
        </p:nvSpPr>
        <p:spPr>
          <a:xfrm>
            <a:off x="990600" y="1828800"/>
            <a:ext cx="7543800" cy="4572000"/>
          </a:xfrm>
        </p:spPr>
        <p:txBody>
          <a:bodyPr>
            <a:normAutofit fontScale="92500" lnSpcReduction="10000"/>
          </a:bodyPr>
          <a:lstStyle/>
          <a:p>
            <a:pPr>
              <a:lnSpc>
                <a:spcPct val="80000"/>
              </a:lnSpc>
            </a:pPr>
            <a:r>
              <a:rPr lang="en-AU" sz="2400"/>
              <a:t>Uncomplicated intoxication may only require observation and monitoring of temperature and agitation</a:t>
            </a:r>
          </a:p>
          <a:p>
            <a:pPr>
              <a:lnSpc>
                <a:spcPct val="80000"/>
              </a:lnSpc>
              <a:buFont typeface="Wingdings" pitchFamily="2" charset="2"/>
              <a:buNone/>
            </a:pPr>
            <a:endParaRPr lang="en-AU" sz="2000"/>
          </a:p>
          <a:p>
            <a:pPr>
              <a:lnSpc>
                <a:spcPct val="80000"/>
              </a:lnSpc>
            </a:pPr>
            <a:r>
              <a:rPr lang="en-AU" sz="2400"/>
              <a:t>Strategies to promote cooling are recommended</a:t>
            </a:r>
          </a:p>
          <a:p>
            <a:pPr>
              <a:lnSpc>
                <a:spcPct val="80000"/>
              </a:lnSpc>
            </a:pPr>
            <a:endParaRPr lang="en-AU" sz="2000"/>
          </a:p>
          <a:p>
            <a:pPr>
              <a:lnSpc>
                <a:spcPct val="80000"/>
              </a:lnSpc>
            </a:pPr>
            <a:r>
              <a:rPr lang="en-AU" sz="2400"/>
              <a:t>Sedation may be necessary if cooling measures fail or if the patient is showing signs of psychosis or is highly agitated </a:t>
            </a:r>
          </a:p>
          <a:p>
            <a:pPr>
              <a:lnSpc>
                <a:spcPct val="80000"/>
              </a:lnSpc>
            </a:pPr>
            <a:endParaRPr lang="en-AU" sz="2000"/>
          </a:p>
          <a:p>
            <a:pPr>
              <a:lnSpc>
                <a:spcPct val="80000"/>
              </a:lnSpc>
            </a:pPr>
            <a:r>
              <a:rPr lang="en-US" sz="2400"/>
              <a:t>The use of benzodiazepines has been recommended for the management of psychostimulant toxicity</a:t>
            </a:r>
          </a:p>
        </p:txBody>
      </p:sp>
    </p:spTree>
    <p:extLst>
      <p:ext uri="{BB962C8B-B14F-4D97-AF65-F5344CB8AC3E}">
        <p14:creationId xmlns:p14="http://schemas.microsoft.com/office/powerpoint/2010/main" val="30774987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body" sz="half" idx="2"/>
          </p:nvPr>
        </p:nvSpPr>
        <p:spPr>
          <a:xfrm>
            <a:off x="398689" y="533400"/>
            <a:ext cx="8669111" cy="5867400"/>
          </a:xfrm>
        </p:spPr>
        <p:txBody>
          <a:bodyPr>
            <a:normAutofit fontScale="55000" lnSpcReduction="20000"/>
          </a:bodyPr>
          <a:lstStyle/>
          <a:p>
            <a:pPr marL="533400" indent="-533400">
              <a:lnSpc>
                <a:spcPct val="90000"/>
              </a:lnSpc>
            </a:pPr>
            <a:r>
              <a:rPr lang="en-US" sz="2900" b="1" dirty="0">
                <a:solidFill>
                  <a:schemeClr val="tx2"/>
                </a:solidFill>
              </a:rPr>
              <a:t>Rx. of intoxication:</a:t>
            </a:r>
          </a:p>
          <a:p>
            <a:pPr marL="533400" indent="-533400">
              <a:lnSpc>
                <a:spcPct val="90000"/>
              </a:lnSpc>
              <a:buFontTx/>
              <a:buAutoNum type="arabicPeriod"/>
            </a:pPr>
            <a:r>
              <a:rPr lang="en-US" sz="2900" dirty="0"/>
              <a:t>Sedation</a:t>
            </a:r>
          </a:p>
          <a:p>
            <a:pPr marL="533400" indent="-533400">
              <a:lnSpc>
                <a:spcPct val="90000"/>
              </a:lnSpc>
              <a:buFontTx/>
              <a:buAutoNum type="arabicPeriod"/>
            </a:pPr>
            <a:r>
              <a:rPr lang="en-US" sz="2900" dirty="0" err="1"/>
              <a:t>Antiarrhythimic</a:t>
            </a:r>
            <a:r>
              <a:rPr lang="en-US" sz="2900" dirty="0"/>
              <a:t> drugs</a:t>
            </a:r>
          </a:p>
          <a:p>
            <a:pPr marL="533400" indent="-533400">
              <a:lnSpc>
                <a:spcPct val="90000"/>
              </a:lnSpc>
              <a:buFontTx/>
              <a:buAutoNum type="arabicPeriod"/>
            </a:pPr>
            <a:r>
              <a:rPr lang="en-US" sz="2900" dirty="0"/>
              <a:t>Management of hyperpyrexia </a:t>
            </a:r>
          </a:p>
          <a:p>
            <a:pPr marL="533400" indent="-533400">
              <a:lnSpc>
                <a:spcPct val="90000"/>
              </a:lnSpc>
              <a:buFontTx/>
              <a:buAutoNum type="arabicPeriod"/>
            </a:pPr>
            <a:r>
              <a:rPr lang="en-US" sz="2900" dirty="0"/>
              <a:t>Antipsychotics (to control psychosis)</a:t>
            </a:r>
          </a:p>
          <a:p>
            <a:pPr marL="533400" indent="-533400">
              <a:lnSpc>
                <a:spcPct val="90000"/>
              </a:lnSpc>
              <a:buFontTx/>
              <a:buAutoNum type="arabicPeriod"/>
            </a:pPr>
            <a:r>
              <a:rPr lang="en-US" sz="2900" dirty="0"/>
              <a:t>Urine identification </a:t>
            </a:r>
          </a:p>
          <a:p>
            <a:pPr marL="533400" indent="-533400">
              <a:lnSpc>
                <a:spcPct val="90000"/>
              </a:lnSpc>
            </a:pPr>
            <a:r>
              <a:rPr lang="en-US" sz="2900" b="1" dirty="0">
                <a:solidFill>
                  <a:schemeClr val="tx2"/>
                </a:solidFill>
              </a:rPr>
              <a:t>Rx of withdrawal:</a:t>
            </a:r>
          </a:p>
          <a:p>
            <a:pPr marL="533400" indent="-533400">
              <a:lnSpc>
                <a:spcPct val="90000"/>
              </a:lnSpc>
              <a:buFontTx/>
              <a:buAutoNum type="arabicPeriod"/>
            </a:pPr>
            <a:r>
              <a:rPr lang="en-US" sz="2900" dirty="0"/>
              <a:t>Psychosocial intervention</a:t>
            </a:r>
          </a:p>
          <a:p>
            <a:pPr marL="533400" indent="-533400">
              <a:lnSpc>
                <a:spcPct val="90000"/>
              </a:lnSpc>
              <a:buFontTx/>
              <a:buAutoNum type="arabicPeriod"/>
            </a:pPr>
            <a:r>
              <a:rPr lang="en-US" sz="2900" dirty="0"/>
              <a:t>Sedatives to reduce distress associated with severe withdrawal and agitation</a:t>
            </a:r>
          </a:p>
          <a:p>
            <a:pPr marL="533400" indent="-533400">
              <a:lnSpc>
                <a:spcPct val="90000"/>
              </a:lnSpc>
              <a:buFontTx/>
              <a:buAutoNum type="arabicPeriod"/>
            </a:pPr>
            <a:r>
              <a:rPr lang="en-US" sz="2900" dirty="0"/>
              <a:t>Antidepressants may be needed</a:t>
            </a:r>
          </a:p>
          <a:p>
            <a:pPr marL="533400" indent="-533400">
              <a:lnSpc>
                <a:spcPct val="90000"/>
              </a:lnSpc>
            </a:pPr>
            <a:endParaRPr lang="en-US" sz="2100" dirty="0"/>
          </a:p>
          <a:p>
            <a:pPr marL="533400" indent="-533400">
              <a:lnSpc>
                <a:spcPct val="90000"/>
              </a:lnSpc>
            </a:pPr>
            <a:r>
              <a:rPr lang="en-US" sz="2100" b="1" i="1" dirty="0"/>
              <a:t>Physician should establish therapeutic alliance with patient to deal with underlying depression or personality traits.</a:t>
            </a:r>
            <a:endParaRPr lang="en-US" sz="2100" dirty="0"/>
          </a:p>
          <a:p>
            <a:pPr marL="533400" indent="-533400">
              <a:lnSpc>
                <a:spcPct val="90000"/>
              </a:lnSpc>
              <a:spcAft>
                <a:spcPct val="80000"/>
              </a:spcAft>
            </a:pPr>
            <a:endParaRPr lang="en-US" sz="900" b="1" dirty="0">
              <a:solidFill>
                <a:schemeClr val="tx2"/>
              </a:solidFill>
              <a:latin typeface="Times New Roman" pitchFamily="18" charset="0"/>
            </a:endParaRPr>
          </a:p>
          <a:p>
            <a:pPr marL="533400" indent="-533400">
              <a:lnSpc>
                <a:spcPct val="90000"/>
              </a:lnSpc>
              <a:spcAft>
                <a:spcPct val="80000"/>
              </a:spcAft>
            </a:pPr>
            <a:endParaRPr lang="en-US" sz="800" dirty="0">
              <a:latin typeface="Times New Roman" pitchFamily="18" charset="0"/>
            </a:endParaRPr>
          </a:p>
          <a:p>
            <a:pPr marL="533400" indent="-533400">
              <a:lnSpc>
                <a:spcPct val="90000"/>
              </a:lnSpc>
              <a:spcAft>
                <a:spcPct val="80000"/>
              </a:spcAft>
              <a:buFont typeface="Wingdings" pitchFamily="2" charset="2"/>
              <a:buNone/>
            </a:pPr>
            <a:r>
              <a:rPr lang="en-US" sz="600" dirty="0">
                <a:latin typeface="Times New Roman" pitchFamily="18" charset="0"/>
              </a:rPr>
              <a:t> </a:t>
            </a:r>
          </a:p>
        </p:txBody>
      </p:sp>
    </p:spTree>
    <p:extLst>
      <p:ext uri="{BB962C8B-B14F-4D97-AF65-F5344CB8AC3E}">
        <p14:creationId xmlns:p14="http://schemas.microsoft.com/office/powerpoint/2010/main" val="13453187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a:xfrm>
            <a:off x="1143000" y="304800"/>
            <a:ext cx="7772400" cy="1371600"/>
          </a:xfrm>
        </p:spPr>
        <p:txBody>
          <a:bodyPr/>
          <a:lstStyle/>
          <a:p>
            <a:r>
              <a:rPr lang="en-GB" sz="3200"/>
              <a:t>Summary: Rx of psychostimulant misuse</a:t>
            </a:r>
          </a:p>
        </p:txBody>
      </p:sp>
      <p:sp>
        <p:nvSpPr>
          <p:cNvPr id="356355" name="Rectangle 3"/>
          <p:cNvSpPr>
            <a:spLocks noGrp="1" noChangeArrowheads="1"/>
          </p:cNvSpPr>
          <p:nvPr>
            <p:ph idx="1"/>
          </p:nvPr>
        </p:nvSpPr>
        <p:spPr>
          <a:xfrm>
            <a:off x="1066800" y="1828800"/>
            <a:ext cx="7543800" cy="4343400"/>
          </a:xfrm>
        </p:spPr>
        <p:txBody>
          <a:bodyPr>
            <a:normAutofit fontScale="92500" lnSpcReduction="10000"/>
          </a:bodyPr>
          <a:lstStyle/>
          <a:p>
            <a:pPr marL="457200" indent="-457200">
              <a:lnSpc>
                <a:spcPct val="120000"/>
              </a:lnSpc>
            </a:pPr>
            <a:r>
              <a:rPr lang="en-GB" sz="2400"/>
              <a:t>Infrequent use is widespread and increasing, mostly no major harms result</a:t>
            </a:r>
          </a:p>
          <a:p>
            <a:pPr marL="457200" indent="-457200">
              <a:lnSpc>
                <a:spcPct val="120000"/>
              </a:lnSpc>
            </a:pPr>
            <a:r>
              <a:rPr lang="en-GB" sz="2400"/>
              <a:t>More frequent, harmful and dependent use can result in harm across several domains</a:t>
            </a:r>
          </a:p>
          <a:p>
            <a:pPr marL="457200" indent="-457200">
              <a:lnSpc>
                <a:spcPct val="120000"/>
              </a:lnSpc>
            </a:pPr>
            <a:r>
              <a:rPr lang="en-GB" sz="2400"/>
              <a:t>Brief intervention can be useful</a:t>
            </a:r>
          </a:p>
          <a:p>
            <a:pPr marL="457200" indent="-457200">
              <a:lnSpc>
                <a:spcPct val="120000"/>
              </a:lnSpc>
            </a:pPr>
            <a:r>
              <a:rPr lang="en-GB" sz="2400"/>
              <a:t>Psychological treatment modestly effective</a:t>
            </a:r>
          </a:p>
          <a:p>
            <a:pPr marL="457200" indent="-457200">
              <a:lnSpc>
                <a:spcPct val="120000"/>
              </a:lnSpc>
            </a:pPr>
            <a:r>
              <a:rPr lang="en-GB" sz="2400"/>
              <a:t>Co-morbid disorders need identifying and treating</a:t>
            </a:r>
          </a:p>
          <a:p>
            <a:pPr marL="457200" indent="-457200">
              <a:lnSpc>
                <a:spcPct val="120000"/>
              </a:lnSpc>
            </a:pPr>
            <a:r>
              <a:rPr lang="en-GB" sz="2400"/>
              <a:t>New pharmacotherapies may offer future benefits</a:t>
            </a:r>
          </a:p>
        </p:txBody>
      </p:sp>
    </p:spTree>
    <p:extLst>
      <p:ext uri="{BB962C8B-B14F-4D97-AF65-F5344CB8AC3E}">
        <p14:creationId xmlns:p14="http://schemas.microsoft.com/office/powerpoint/2010/main" val="23809736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9" name="Rectangle 3"/>
          <p:cNvSpPr>
            <a:spLocks noGrp="1" noChangeArrowheads="1"/>
          </p:cNvSpPr>
          <p:nvPr>
            <p:ph type="title"/>
          </p:nvPr>
        </p:nvSpPr>
        <p:spPr>
          <a:xfrm>
            <a:off x="1066800" y="381000"/>
            <a:ext cx="7391400" cy="1143000"/>
          </a:xfrm>
          <a:noFill/>
          <a:ln/>
        </p:spPr>
        <p:txBody>
          <a:bodyPr/>
          <a:lstStyle/>
          <a:p>
            <a:r>
              <a:rPr lang="en-US"/>
              <a:t>Hallucinogens</a:t>
            </a:r>
          </a:p>
        </p:txBody>
      </p:sp>
      <p:sp>
        <p:nvSpPr>
          <p:cNvPr id="439298" name="Rectangle 2"/>
          <p:cNvSpPr>
            <a:spLocks noGrp="1" noChangeArrowheads="1"/>
          </p:cNvSpPr>
          <p:nvPr>
            <p:ph type="body" sz="half" idx="2"/>
          </p:nvPr>
        </p:nvSpPr>
        <p:spPr>
          <a:xfrm>
            <a:off x="1143000" y="1752600"/>
            <a:ext cx="7315200" cy="4724400"/>
          </a:xfrm>
        </p:spPr>
        <p:txBody>
          <a:bodyPr>
            <a:normAutofit lnSpcReduction="10000"/>
          </a:bodyPr>
          <a:lstStyle/>
          <a:p>
            <a:pPr>
              <a:spcAft>
                <a:spcPct val="80000"/>
              </a:spcAft>
            </a:pPr>
            <a:r>
              <a:rPr lang="en-US" sz="2800">
                <a:latin typeface="Times New Roman" pitchFamily="18" charset="0"/>
              </a:rPr>
              <a:t>These are group of substances that induce hallucination and produce loss of contact with reality</a:t>
            </a:r>
          </a:p>
          <a:p>
            <a:r>
              <a:rPr lang="en-US" sz="2400"/>
              <a:t>Natural and synthetic substances that are also called </a:t>
            </a:r>
            <a:r>
              <a:rPr lang="en-US" sz="2400" i="1"/>
              <a:t>psychedelics</a:t>
            </a:r>
            <a:r>
              <a:rPr lang="en-US" sz="2400"/>
              <a:t> or </a:t>
            </a:r>
            <a:r>
              <a:rPr lang="en-US" sz="2400" i="1"/>
              <a:t>psychotomimetics</a:t>
            </a:r>
            <a:endParaRPr lang="en-US" sz="2800" i="1">
              <a:latin typeface="Times New Roman" pitchFamily="18" charset="0"/>
            </a:endParaRPr>
          </a:p>
          <a:p>
            <a:pPr>
              <a:spcAft>
                <a:spcPct val="80000"/>
              </a:spcAft>
            </a:pPr>
            <a:r>
              <a:rPr lang="en-US" sz="2800">
                <a:latin typeface="Times New Roman" pitchFamily="18" charset="0"/>
              </a:rPr>
              <a:t>Natural e.g. psilocybin (magic mushroom) or synthetic like lysergic acid diethylamide (LSD) </a:t>
            </a:r>
          </a:p>
          <a:p>
            <a:pPr>
              <a:spcAft>
                <a:spcPct val="80000"/>
              </a:spcAft>
            </a:pPr>
            <a:r>
              <a:rPr lang="en-US" sz="2800">
                <a:latin typeface="Times New Roman" pitchFamily="18" charset="0"/>
              </a:rPr>
              <a:t>No medical use and high abuse potential</a:t>
            </a:r>
            <a:endParaRPr lang="en-US" sz="1400">
              <a:latin typeface="Times New Roman" pitchFamily="18" charset="0"/>
            </a:endParaRPr>
          </a:p>
        </p:txBody>
      </p:sp>
    </p:spTree>
    <p:extLst>
      <p:ext uri="{BB962C8B-B14F-4D97-AF65-F5344CB8AC3E}">
        <p14:creationId xmlns:p14="http://schemas.microsoft.com/office/powerpoint/2010/main" val="159418827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p:txBody>
          <a:bodyPr/>
          <a:lstStyle/>
          <a:p>
            <a:r>
              <a:rPr lang="en-US"/>
              <a:t>Different Types of Psychedelics</a:t>
            </a:r>
          </a:p>
        </p:txBody>
      </p:sp>
      <p:sp>
        <p:nvSpPr>
          <p:cNvPr id="424963" name="Rectangle 3"/>
          <p:cNvSpPr>
            <a:spLocks noGrp="1" noChangeArrowheads="1"/>
          </p:cNvSpPr>
          <p:nvPr>
            <p:ph sz="half" idx="1"/>
          </p:nvPr>
        </p:nvSpPr>
        <p:spPr/>
        <p:txBody>
          <a:bodyPr>
            <a:normAutofit/>
          </a:bodyPr>
          <a:lstStyle/>
          <a:p>
            <a:pPr>
              <a:lnSpc>
                <a:spcPct val="90000"/>
              </a:lnSpc>
            </a:pPr>
            <a:r>
              <a:rPr lang="en-US" sz="1800" b="1">
                <a:cs typeface="Arial" charset="0"/>
              </a:rPr>
              <a:t>Serotonergic</a:t>
            </a:r>
          </a:p>
          <a:p>
            <a:pPr lvl="1">
              <a:lnSpc>
                <a:spcPct val="90000"/>
              </a:lnSpc>
            </a:pPr>
            <a:r>
              <a:rPr lang="en-US" sz="1800" b="1">
                <a:solidFill>
                  <a:srgbClr val="FF0000"/>
                </a:solidFill>
                <a:cs typeface="Arial" charset="0"/>
              </a:rPr>
              <a:t>LSD</a:t>
            </a:r>
          </a:p>
          <a:p>
            <a:pPr lvl="1">
              <a:lnSpc>
                <a:spcPct val="90000"/>
              </a:lnSpc>
            </a:pPr>
            <a:r>
              <a:rPr lang="en-US" sz="1800" b="1">
                <a:solidFill>
                  <a:srgbClr val="FF0000"/>
                </a:solidFill>
                <a:cs typeface="Arial" charset="0"/>
              </a:rPr>
              <a:t>Psilocybin/Psilocin</a:t>
            </a:r>
          </a:p>
          <a:p>
            <a:pPr lvl="1">
              <a:lnSpc>
                <a:spcPct val="90000"/>
              </a:lnSpc>
            </a:pPr>
            <a:r>
              <a:rPr lang="en-US" sz="1800" b="1">
                <a:solidFill>
                  <a:srgbClr val="FF0000"/>
                </a:solidFill>
                <a:cs typeface="Arial" charset="0"/>
              </a:rPr>
              <a:t>DMT - Ayahuaca</a:t>
            </a:r>
          </a:p>
          <a:p>
            <a:pPr lvl="1">
              <a:lnSpc>
                <a:spcPct val="90000"/>
              </a:lnSpc>
            </a:pPr>
            <a:r>
              <a:rPr lang="en-US" sz="1800">
                <a:cs typeface="Arial" charset="0"/>
              </a:rPr>
              <a:t>Bufotenine</a:t>
            </a:r>
          </a:p>
          <a:p>
            <a:pPr lvl="1">
              <a:lnSpc>
                <a:spcPct val="90000"/>
              </a:lnSpc>
            </a:pPr>
            <a:r>
              <a:rPr lang="en-US" sz="1800">
                <a:cs typeface="Arial" charset="0"/>
              </a:rPr>
              <a:t>Ololiuqui</a:t>
            </a:r>
          </a:p>
          <a:p>
            <a:pPr>
              <a:lnSpc>
                <a:spcPct val="90000"/>
              </a:lnSpc>
            </a:pPr>
            <a:r>
              <a:rPr lang="en-US" sz="2000">
                <a:cs typeface="Arial" charset="0"/>
              </a:rPr>
              <a:t>Catecholamine-like</a:t>
            </a:r>
          </a:p>
          <a:p>
            <a:pPr lvl="1">
              <a:lnSpc>
                <a:spcPct val="90000"/>
              </a:lnSpc>
            </a:pPr>
            <a:r>
              <a:rPr lang="en-US" sz="1800" b="1">
                <a:solidFill>
                  <a:srgbClr val="FF0000"/>
                </a:solidFill>
                <a:cs typeface="Arial" charset="0"/>
              </a:rPr>
              <a:t>Mescaline</a:t>
            </a:r>
          </a:p>
          <a:p>
            <a:pPr lvl="1">
              <a:lnSpc>
                <a:spcPct val="90000"/>
              </a:lnSpc>
            </a:pPr>
            <a:r>
              <a:rPr lang="en-US" sz="1800" b="1">
                <a:solidFill>
                  <a:srgbClr val="FF0000"/>
                </a:solidFill>
                <a:cs typeface="Arial" charset="0"/>
              </a:rPr>
              <a:t>MDMA (ecstasy)</a:t>
            </a:r>
          </a:p>
          <a:p>
            <a:pPr lvl="2">
              <a:lnSpc>
                <a:spcPct val="90000"/>
              </a:lnSpc>
            </a:pPr>
            <a:r>
              <a:rPr lang="en-US" sz="1600">
                <a:cs typeface="Arial" charset="0"/>
              </a:rPr>
              <a:t>MDA</a:t>
            </a:r>
          </a:p>
          <a:p>
            <a:pPr lvl="2">
              <a:lnSpc>
                <a:spcPct val="90000"/>
              </a:lnSpc>
            </a:pPr>
            <a:r>
              <a:rPr lang="en-US" sz="1600">
                <a:cs typeface="Arial" charset="0"/>
              </a:rPr>
              <a:t>MDE</a:t>
            </a:r>
          </a:p>
          <a:p>
            <a:pPr lvl="1">
              <a:lnSpc>
                <a:spcPct val="90000"/>
              </a:lnSpc>
            </a:pPr>
            <a:r>
              <a:rPr lang="en-US" sz="1800">
                <a:cs typeface="Arial" charset="0"/>
              </a:rPr>
              <a:t>DOM</a:t>
            </a:r>
          </a:p>
          <a:p>
            <a:pPr lvl="1">
              <a:lnSpc>
                <a:spcPct val="90000"/>
              </a:lnSpc>
            </a:pPr>
            <a:r>
              <a:rPr lang="en-US" sz="1600" b="1">
                <a:solidFill>
                  <a:srgbClr val="FF0000"/>
                </a:solidFill>
                <a:cs typeface="Arial" charset="0"/>
              </a:rPr>
              <a:t>Myristin</a:t>
            </a:r>
            <a:r>
              <a:rPr lang="en-US" sz="1600">
                <a:cs typeface="Arial" charset="0"/>
              </a:rPr>
              <a:t> and </a:t>
            </a:r>
            <a:r>
              <a:rPr lang="en-US" sz="1600" b="1">
                <a:solidFill>
                  <a:srgbClr val="FF0000"/>
                </a:solidFill>
                <a:cs typeface="Arial" charset="0"/>
              </a:rPr>
              <a:t>Elemicin</a:t>
            </a:r>
          </a:p>
        </p:txBody>
      </p:sp>
      <p:sp>
        <p:nvSpPr>
          <p:cNvPr id="424964" name="Rectangle 4"/>
          <p:cNvSpPr>
            <a:spLocks noGrp="1" noChangeArrowheads="1"/>
          </p:cNvSpPr>
          <p:nvPr>
            <p:ph sz="half" idx="2"/>
          </p:nvPr>
        </p:nvSpPr>
        <p:spPr/>
        <p:txBody>
          <a:bodyPr>
            <a:normAutofit/>
          </a:bodyPr>
          <a:lstStyle/>
          <a:p>
            <a:r>
              <a:rPr lang="en-US" sz="2000">
                <a:cs typeface="Arial" charset="0"/>
              </a:rPr>
              <a:t>Cholinergic</a:t>
            </a:r>
          </a:p>
          <a:p>
            <a:pPr lvl="1"/>
            <a:r>
              <a:rPr lang="en-US" sz="2000" b="1">
                <a:solidFill>
                  <a:srgbClr val="FF0000"/>
                </a:solidFill>
                <a:cs typeface="Arial" charset="0"/>
              </a:rPr>
              <a:t>Muscarine</a:t>
            </a:r>
          </a:p>
          <a:p>
            <a:pPr lvl="1"/>
            <a:r>
              <a:rPr lang="en-US" sz="2000" b="1">
                <a:solidFill>
                  <a:srgbClr val="FF0000"/>
                </a:solidFill>
                <a:cs typeface="Arial" charset="0"/>
              </a:rPr>
              <a:t>Scopolamine</a:t>
            </a:r>
          </a:p>
          <a:p>
            <a:r>
              <a:rPr lang="en-US" sz="2000">
                <a:cs typeface="Arial" charset="0"/>
              </a:rPr>
              <a:t>Glutamatergic</a:t>
            </a:r>
          </a:p>
          <a:p>
            <a:pPr lvl="1"/>
            <a:r>
              <a:rPr lang="en-US" sz="2000">
                <a:solidFill>
                  <a:srgbClr val="FF0000"/>
                </a:solidFill>
                <a:cs typeface="Arial" charset="0"/>
              </a:rPr>
              <a:t>PCP</a:t>
            </a:r>
          </a:p>
          <a:p>
            <a:pPr lvl="1"/>
            <a:r>
              <a:rPr lang="en-US" sz="2000">
                <a:solidFill>
                  <a:srgbClr val="FF0000"/>
                </a:solidFill>
                <a:cs typeface="Arial" charset="0"/>
              </a:rPr>
              <a:t>Ketamine</a:t>
            </a:r>
          </a:p>
          <a:p>
            <a:pPr lvl="1"/>
            <a:r>
              <a:rPr lang="en-US" sz="2000">
                <a:solidFill>
                  <a:srgbClr val="FF0000"/>
                </a:solidFill>
                <a:cs typeface="Arial" charset="0"/>
              </a:rPr>
              <a:t>Dextromethorphan</a:t>
            </a:r>
          </a:p>
          <a:p>
            <a:r>
              <a:rPr lang="en-US" sz="2000">
                <a:cs typeface="Arial" charset="0"/>
              </a:rPr>
              <a:t>Opioid</a:t>
            </a:r>
          </a:p>
          <a:p>
            <a:pPr lvl="1"/>
            <a:r>
              <a:rPr lang="en-US" sz="2000" b="1">
                <a:solidFill>
                  <a:srgbClr val="FF0000"/>
                </a:solidFill>
                <a:cs typeface="Arial" charset="0"/>
              </a:rPr>
              <a:t>Salvinorin A</a:t>
            </a:r>
          </a:p>
          <a:p>
            <a:endParaRPr lang="en-US" sz="2000" b="1">
              <a:solidFill>
                <a:srgbClr val="FF0000"/>
              </a:solidFill>
              <a:cs typeface="Arial" charset="0"/>
            </a:endParaRPr>
          </a:p>
        </p:txBody>
      </p:sp>
    </p:spTree>
    <p:extLst>
      <p:ext uri="{BB962C8B-B14F-4D97-AF65-F5344CB8AC3E}">
        <p14:creationId xmlns:p14="http://schemas.microsoft.com/office/powerpoint/2010/main" val="251428447"/>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Grp="1" noChangeArrowheads="1"/>
          </p:cNvSpPr>
          <p:nvPr>
            <p:ph type="title"/>
          </p:nvPr>
        </p:nvSpPr>
        <p:spPr>
          <a:xfrm>
            <a:off x="990600" y="228600"/>
            <a:ext cx="7620000" cy="762000"/>
          </a:xfrm>
        </p:spPr>
        <p:txBody>
          <a:bodyPr/>
          <a:lstStyle/>
          <a:p>
            <a:r>
              <a:rPr lang="en-US" sz="4000"/>
              <a:t>Neuropharmacology</a:t>
            </a:r>
          </a:p>
        </p:txBody>
      </p:sp>
      <p:sp>
        <p:nvSpPr>
          <p:cNvPr id="441347" name="Rectangle 3"/>
          <p:cNvSpPr>
            <a:spLocks noGrp="1" noChangeArrowheads="1"/>
          </p:cNvSpPr>
          <p:nvPr>
            <p:ph idx="1"/>
          </p:nvPr>
        </p:nvSpPr>
        <p:spPr>
          <a:xfrm>
            <a:off x="1219200" y="1600200"/>
            <a:ext cx="7543800" cy="4572000"/>
          </a:xfrm>
        </p:spPr>
        <p:txBody>
          <a:bodyPr/>
          <a:lstStyle/>
          <a:p>
            <a:r>
              <a:rPr lang="en-US"/>
              <a:t>Most are well absorbed after oral ingestion, although some can be ingested by inhalation, smoking or IV injection.</a:t>
            </a:r>
          </a:p>
          <a:p>
            <a:endParaRPr lang="en-US"/>
          </a:p>
          <a:p>
            <a:r>
              <a:rPr lang="en-US"/>
              <a:t>Act on the serotonergic system, either antagonist or agonist.</a:t>
            </a:r>
          </a:p>
          <a:p>
            <a:endParaRPr lang="en-US"/>
          </a:p>
          <a:p>
            <a:pPr>
              <a:buFont typeface="Wingdings" pitchFamily="2" charset="2"/>
              <a:buNone/>
            </a:pPr>
            <a:endParaRPr lang="en-US"/>
          </a:p>
        </p:txBody>
      </p:sp>
    </p:spTree>
    <p:extLst>
      <p:ext uri="{BB962C8B-B14F-4D97-AF65-F5344CB8AC3E}">
        <p14:creationId xmlns:p14="http://schemas.microsoft.com/office/powerpoint/2010/main" val="1654237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a:xfrm>
            <a:off x="1066800" y="381000"/>
            <a:ext cx="7467600" cy="609600"/>
          </a:xfrm>
        </p:spPr>
        <p:txBody>
          <a:bodyPr>
            <a:normAutofit fontScale="90000"/>
          </a:bodyPr>
          <a:lstStyle/>
          <a:p>
            <a:r>
              <a:rPr lang="en-US" sz="4000"/>
              <a:t>Clinical effects</a:t>
            </a:r>
          </a:p>
        </p:txBody>
      </p:sp>
      <p:graphicFrame>
        <p:nvGraphicFramePr>
          <p:cNvPr id="442371" name="Group 3"/>
          <p:cNvGraphicFramePr>
            <a:graphicFrameLocks noGrp="1"/>
          </p:cNvGraphicFramePr>
          <p:nvPr>
            <p:ph idx="1"/>
          </p:nvPr>
        </p:nvGraphicFramePr>
        <p:xfrm>
          <a:off x="1295400" y="1600200"/>
          <a:ext cx="7239000" cy="4496434"/>
        </p:xfrm>
        <a:graphic>
          <a:graphicData uri="http://schemas.openxmlformats.org/drawingml/2006/table">
            <a:tbl>
              <a:tblPr/>
              <a:tblGrid>
                <a:gridCol w="3962400"/>
                <a:gridCol w="3276600"/>
              </a:tblGrid>
              <a:tr h="5175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800" b="0" i="0" u="none" strike="noStrike" cap="none" normalizeH="0" baseline="0" smtClean="0">
                          <a:ln>
                            <a:noFill/>
                          </a:ln>
                          <a:solidFill>
                            <a:schemeClr val="tx1"/>
                          </a:solidFill>
                          <a:effectLst/>
                          <a:latin typeface="Arial" charset="0"/>
                        </a:rPr>
                        <a:t>Psychological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800" b="0" i="0" u="none" strike="noStrike" cap="none" normalizeH="0" baseline="0" smtClean="0">
                          <a:ln>
                            <a:noFill/>
                          </a:ln>
                          <a:solidFill>
                            <a:schemeClr val="tx1"/>
                          </a:solidFill>
                          <a:effectLst/>
                          <a:latin typeface="Arial" charset="0"/>
                        </a:rPr>
                        <a:t>Physical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782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Marked perceptual distortion (changing shapes and colors)</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Hallucination (visual and tactile)</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False sense of achievement and strength </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Euphoria, anxiety, panic</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Paranoid ideation</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Homicide and suicide tendencies</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Flashbacks </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Delirium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Tachycardia </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Hypertension</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Cerebellar signs</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Wide pupils</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Hyperemic conjunctiva</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Blurred vision</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Hyperthermia</a:t>
                      </a: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1893112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3148</TotalTime>
  <Words>7547</Words>
  <Application>Microsoft Macintosh PowerPoint</Application>
  <PresentationFormat>On-screen Show (4:3)</PresentationFormat>
  <Paragraphs>1091</Paragraphs>
  <Slides>143</Slides>
  <Notes>45</Notes>
  <HiddenSlides>8</HiddenSlides>
  <MMClips>0</MMClips>
  <ScaleCrop>false</ScaleCrop>
  <HeadingPairs>
    <vt:vector size="4" baseType="variant">
      <vt:variant>
        <vt:lpstr>Theme</vt:lpstr>
      </vt:variant>
      <vt:variant>
        <vt:i4>1</vt:i4>
      </vt:variant>
      <vt:variant>
        <vt:lpstr>Slide Titles</vt:lpstr>
      </vt:variant>
      <vt:variant>
        <vt:i4>143</vt:i4>
      </vt:variant>
    </vt:vector>
  </HeadingPairs>
  <TitlesOfParts>
    <vt:vector size="144" baseType="lpstr">
      <vt:lpstr>Breeze</vt:lpstr>
      <vt:lpstr>Substance Use Disorders</vt:lpstr>
      <vt:lpstr>PowerPoint Presentation</vt:lpstr>
      <vt:lpstr>Introduction</vt:lpstr>
      <vt:lpstr>What is addiction?</vt:lpstr>
      <vt:lpstr>Introduction (cont.)</vt:lpstr>
      <vt:lpstr>Terminology</vt:lpstr>
      <vt:lpstr>Terminology (cont.)</vt:lpstr>
      <vt:lpstr>PowerPoint Presentation</vt:lpstr>
      <vt:lpstr>PowerPoint Presentation</vt:lpstr>
      <vt:lpstr>PowerPoint Presentation</vt:lpstr>
      <vt:lpstr> Psychopharmacological model of dependence</vt:lpstr>
      <vt:lpstr>Reward Circuitry of the Brain</vt:lpstr>
      <vt:lpstr>PowerPoint Presentation</vt:lpstr>
      <vt:lpstr>Complications</vt:lpstr>
      <vt:lpstr>Assessement</vt:lpstr>
      <vt:lpstr>PowerPoint Presentation</vt:lpstr>
      <vt:lpstr>Alcohol and Related Mental Disorders</vt:lpstr>
      <vt:lpstr>Alcohol Kills More Than AIDS, TB or Violence-WHO report (Feb 2011) </vt:lpstr>
      <vt:lpstr>Epidemiology</vt:lpstr>
      <vt:lpstr>Clinical presentation </vt:lpstr>
      <vt:lpstr>PowerPoint Presentation</vt:lpstr>
      <vt:lpstr>Alcohol Dependence</vt:lpstr>
      <vt:lpstr>PowerPoint Presentation</vt:lpstr>
      <vt:lpstr>Clinical presentation (cont) </vt:lpstr>
      <vt:lpstr>DSM-5 criteria for Alcohol withdrawal :</vt:lpstr>
      <vt:lpstr>PowerPoint Presentation</vt:lpstr>
      <vt:lpstr>PowerPoint Presentation</vt:lpstr>
      <vt:lpstr>PowerPoint Presentation</vt:lpstr>
      <vt:lpstr>Alcohol-Induced Persisting Amnestic disorder </vt:lpstr>
      <vt:lpstr>Complications of chronic alcohol abuse</vt:lpstr>
      <vt:lpstr>PowerPoint Presentation</vt:lpstr>
      <vt:lpstr>PowerPoint Presentation</vt:lpstr>
      <vt:lpstr>How much is too much?</vt:lpstr>
      <vt:lpstr>   Alcohol intoxication  Ethanol plasma concentrations Vs. CNS effects</vt:lpstr>
      <vt:lpstr>PowerPoint Presentation</vt:lpstr>
      <vt:lpstr>Alcohol withdrawal</vt:lpstr>
      <vt:lpstr>Course of AW</vt:lpstr>
      <vt:lpstr>Risk factors of Alcohol abuse</vt:lpstr>
      <vt:lpstr>    Is your patient ETOH dependent? CAGE questionnaire</vt:lpstr>
      <vt:lpstr>Laboratory Tests </vt:lpstr>
      <vt:lpstr>Treatment</vt:lpstr>
      <vt:lpstr>PowerPoint Presentation</vt:lpstr>
      <vt:lpstr>Sedatives, Hypnotics, and Anxiolytics</vt:lpstr>
      <vt:lpstr>OPIOIDS </vt:lpstr>
      <vt:lpstr>Introduction </vt:lpstr>
      <vt:lpstr>PowerPoint Presentation</vt:lpstr>
      <vt:lpstr>Neuropharmacology   </vt:lpstr>
      <vt:lpstr>Clinical effects </vt:lpstr>
      <vt:lpstr>Intoxication </vt:lpstr>
      <vt:lpstr>PowerPoint Presentation</vt:lpstr>
      <vt:lpstr>PowerPoint Presentation</vt:lpstr>
      <vt:lpstr>Psychostimulants and Hallucinogens</vt:lpstr>
      <vt:lpstr>Commonly used Stimulants</vt:lpstr>
      <vt:lpstr>Psychostimulants</vt:lpstr>
      <vt:lpstr>Psychological FX of non dependent use</vt:lpstr>
      <vt:lpstr>Dependent user</vt:lpstr>
      <vt:lpstr>Clinical effects of stimulants </vt:lpstr>
      <vt:lpstr>Stimulant-induced psychosis</vt:lpstr>
      <vt:lpstr>Social complications</vt:lpstr>
      <vt:lpstr>Complications of injecting</vt:lpstr>
      <vt:lpstr>PowerPoint Presentation</vt:lpstr>
      <vt:lpstr>Caffeine</vt:lpstr>
      <vt:lpstr>Caffeine – Dosage Forms</vt:lpstr>
      <vt:lpstr>Use and Abuse</vt:lpstr>
      <vt:lpstr>PowerPoint Presentation</vt:lpstr>
      <vt:lpstr>PowerPoint Presentation</vt:lpstr>
      <vt:lpstr>Cocaine</vt:lpstr>
      <vt:lpstr>Cocaine</vt:lpstr>
      <vt:lpstr>Cocaine - recent trends</vt:lpstr>
      <vt:lpstr>Cocaine users - patterns of use</vt:lpstr>
      <vt:lpstr>Cocaine: Acute toxicity</vt:lpstr>
      <vt:lpstr>PowerPoint Presentation</vt:lpstr>
      <vt:lpstr>Cocaine</vt:lpstr>
      <vt:lpstr>Cocaine</vt:lpstr>
      <vt:lpstr>PowerPoint Presentation</vt:lpstr>
      <vt:lpstr>Introduction</vt:lpstr>
      <vt:lpstr>Methamphetamine/Amphetamine</vt:lpstr>
      <vt:lpstr>Amphetamines</vt:lpstr>
      <vt:lpstr>Captagon (Fenethylline)</vt:lpstr>
      <vt:lpstr>Neuropharmacology</vt:lpstr>
      <vt:lpstr>Use and toxicity</vt:lpstr>
      <vt:lpstr>PowerPoint Presentation</vt:lpstr>
      <vt:lpstr>PowerPoint Presentation</vt:lpstr>
      <vt:lpstr>Other uses for amphetamines</vt:lpstr>
      <vt:lpstr>PowerPoint Presentation</vt:lpstr>
      <vt:lpstr>Mechanism of action</vt:lpstr>
      <vt:lpstr>Behavioral effects</vt:lpstr>
      <vt:lpstr>PowerPoint Presentation</vt:lpstr>
      <vt:lpstr>Amphetamine withdrawal</vt:lpstr>
      <vt:lpstr>PowerPoint Presentation</vt:lpstr>
      <vt:lpstr>Why do people take party drugs?</vt:lpstr>
      <vt:lpstr>MDMA (‘Ecstasy’)</vt:lpstr>
      <vt:lpstr>Management of acute intoxication</vt:lpstr>
      <vt:lpstr>PowerPoint Presentation</vt:lpstr>
      <vt:lpstr>Summary: Rx of psychostimulant misuse</vt:lpstr>
      <vt:lpstr>Hallucinogens</vt:lpstr>
      <vt:lpstr>Different Types of Psychedelics</vt:lpstr>
      <vt:lpstr>Neuropharmacology</vt:lpstr>
      <vt:lpstr>Clinical effects</vt:lpstr>
      <vt:lpstr>Lysergic Acid Diethylamide (LSD)</vt:lpstr>
      <vt:lpstr>PowerPoint Presentation</vt:lpstr>
      <vt:lpstr>Pharmacology of LSD</vt:lpstr>
      <vt:lpstr>LSD &amp; Neurotransmission</vt:lpstr>
      <vt:lpstr>Effects of LSD</vt:lpstr>
      <vt:lpstr>Effects of LSD</vt:lpstr>
      <vt:lpstr>Effects of LSD</vt:lpstr>
      <vt:lpstr>LSD Hallucinations</vt:lpstr>
      <vt:lpstr>LSD &amp; Bad Trips</vt:lpstr>
      <vt:lpstr>LSD &amp; Flashbacks</vt:lpstr>
      <vt:lpstr>Psilocybin/Psilocin</vt:lpstr>
      <vt:lpstr>Mescaline</vt:lpstr>
      <vt:lpstr>Phencyclidine (PCP)</vt:lpstr>
      <vt:lpstr>Ketamine</vt:lpstr>
      <vt:lpstr>Subjective Effects of PCP/Ketamine</vt:lpstr>
      <vt:lpstr>Dextromethorphan</vt:lpstr>
      <vt:lpstr>Muscarine</vt:lpstr>
      <vt:lpstr>Tolerance/Dependence</vt:lpstr>
      <vt:lpstr>Hallucinogen intoxication</vt:lpstr>
      <vt:lpstr>PowerPoint Presentation</vt:lpstr>
      <vt:lpstr>Treatment of intoxication:</vt:lpstr>
      <vt:lpstr>PowerPoint Presentation</vt:lpstr>
      <vt:lpstr>NICOTINE</vt:lpstr>
      <vt:lpstr>PowerPoint Presentation</vt:lpstr>
      <vt:lpstr> </vt:lpstr>
      <vt:lpstr>Epidemiology </vt:lpstr>
      <vt:lpstr>Epidemiology</vt:lpstr>
      <vt:lpstr>Physical health affect</vt:lpstr>
      <vt:lpstr>   Nicotine   </vt:lpstr>
      <vt:lpstr>Neuropharmacology</vt:lpstr>
      <vt:lpstr>DSM-IV Nicotine Withdrawal</vt:lpstr>
      <vt:lpstr>Adverse Effects</vt:lpstr>
      <vt:lpstr>Treatment</vt:lpstr>
      <vt:lpstr>Treatment</vt:lpstr>
      <vt:lpstr>CANNABIS</vt:lpstr>
      <vt:lpstr>What is Cannabis (marijuana)?</vt:lpstr>
      <vt:lpstr>Epidemiology</vt:lpstr>
      <vt:lpstr>Epidemiology</vt:lpstr>
      <vt:lpstr>Recent studies</vt:lpstr>
      <vt:lpstr>What are the acute effects?</vt:lpstr>
      <vt:lpstr>What are the acute effects?</vt:lpstr>
      <vt:lpstr>Effect on physical health?</vt:lpstr>
      <vt:lpstr>Treatment and Rehabilitation </vt:lpstr>
      <vt:lpstr>Therapeutic use of cannabis</vt:lpstr>
    </vt:vector>
  </TitlesOfParts>
  <Company>UBC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Majid Aldesouki</dc:creator>
  <cp:lastModifiedBy>Majid Aldesouki</cp:lastModifiedBy>
  <cp:revision>21</cp:revision>
  <cp:lastPrinted>2014-09-07T09:13:51Z</cp:lastPrinted>
  <dcterms:created xsi:type="dcterms:W3CDTF">2014-09-07T05:32:33Z</dcterms:created>
  <dcterms:modified xsi:type="dcterms:W3CDTF">2014-09-09T10:00:42Z</dcterms:modified>
</cp:coreProperties>
</file>