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61" r:id="rId8"/>
    <p:sldId id="262" r:id="rId9"/>
    <p:sldId id="263" r:id="rId10"/>
    <p:sldId id="264" r:id="rId11"/>
    <p:sldId id="265" r:id="rId12"/>
    <p:sldId id="270" r:id="rId13"/>
    <p:sldId id="266" r:id="rId14"/>
    <p:sldId id="267" r:id="rId15"/>
    <p:sldId id="269" r:id="rId16"/>
    <p:sldId id="271" r:id="rId17"/>
    <p:sldId id="273" r:id="rId18"/>
    <p:sldId id="396" r:id="rId19"/>
    <p:sldId id="397" r:id="rId20"/>
    <p:sldId id="274" r:id="rId21"/>
    <p:sldId id="278" r:id="rId22"/>
    <p:sldId id="277" r:id="rId23"/>
    <p:sldId id="398" r:id="rId24"/>
    <p:sldId id="280" r:id="rId25"/>
    <p:sldId id="281" r:id="rId26"/>
    <p:sldId id="282" r:id="rId27"/>
    <p:sldId id="283" r:id="rId28"/>
    <p:sldId id="284" r:id="rId29"/>
    <p:sldId id="285" r:id="rId30"/>
    <p:sldId id="286" r:id="rId31"/>
    <p:sldId id="287" r:id="rId32"/>
    <p:sldId id="288" r:id="rId33"/>
    <p:sldId id="399" r:id="rId34"/>
    <p:sldId id="289" r:id="rId35"/>
    <p:sldId id="290" r:id="rId36"/>
    <p:sldId id="291" r:id="rId37"/>
    <p:sldId id="292" r:id="rId38"/>
    <p:sldId id="293" r:id="rId39"/>
    <p:sldId id="295" r:id="rId40"/>
    <p:sldId id="296" r:id="rId41"/>
    <p:sldId id="297" r:id="rId42"/>
    <p:sldId id="298" r:id="rId43"/>
    <p:sldId id="400" r:id="rId44"/>
    <p:sldId id="300" r:id="rId45"/>
    <p:sldId id="301" r:id="rId46"/>
    <p:sldId id="302" r:id="rId47"/>
    <p:sldId id="401"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8" r:id="rId71"/>
    <p:sldId id="329" r:id="rId72"/>
    <p:sldId id="330" r:id="rId73"/>
    <p:sldId id="402"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403"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8" r:id="rId131"/>
    <p:sldId id="389" r:id="rId132"/>
    <p:sldId id="390" r:id="rId133"/>
    <p:sldId id="391" r:id="rId134"/>
    <p:sldId id="392" r:id="rId135"/>
    <p:sldId id="393" r:id="rId136"/>
    <p:sldId id="394" r:id="rId137"/>
    <p:sldId id="395"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4" autoAdjust="0"/>
    <p:restoredTop sz="94660"/>
  </p:normalViewPr>
  <p:slideViewPr>
    <p:cSldViewPr>
      <p:cViewPr>
        <p:scale>
          <a:sx n="66" d="100"/>
          <a:sy n="66" d="100"/>
        </p:scale>
        <p:origin x="-1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0A27E-A837-4579-A614-723DD4F9524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0A27E-A837-4579-A614-723DD4F9524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0A27E-A837-4579-A614-723DD4F9524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0A27E-A837-4579-A614-723DD4F9524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0A27E-A837-4579-A614-723DD4F95245}"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0A27E-A837-4579-A614-723DD4F9524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0A27E-A837-4579-A614-723DD4F95245}"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0A27E-A837-4579-A614-723DD4F95245}"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0A27E-A837-4579-A614-723DD4F95245}"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0A27E-A837-4579-A614-723DD4F9524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0A27E-A837-4579-A614-723DD4F95245}"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58AA-BF2C-46BB-BE95-0273684129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0A27E-A837-4579-A614-723DD4F95245}"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C58AA-BF2C-46BB-BE95-027368412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85000" lnSpcReduction="20000"/>
          </a:bodyPr>
          <a:lstStyle/>
          <a:p>
            <a:pPr algn="l"/>
            <a:r>
              <a:rPr lang="en-US" dirty="0">
                <a:solidFill>
                  <a:schemeClr val="tx1"/>
                </a:solidFill>
              </a:rPr>
              <a:t>Competent </a:t>
            </a:r>
            <a:r>
              <a:rPr lang="en-US" dirty="0" err="1">
                <a:solidFill>
                  <a:schemeClr val="tx1"/>
                </a:solidFill>
              </a:rPr>
              <a:t>perioperative</a:t>
            </a:r>
            <a:r>
              <a:rPr lang="en-US" dirty="0">
                <a:solidFill>
                  <a:schemeClr val="tx1"/>
                </a:solidFill>
              </a:rPr>
              <a:t> fluid management is of the </a:t>
            </a:r>
            <a:r>
              <a:rPr lang="en-US" b="1" dirty="0">
                <a:solidFill>
                  <a:schemeClr val="tx1"/>
                </a:solidFill>
              </a:rPr>
              <a:t>utmost importance </a:t>
            </a:r>
            <a:r>
              <a:rPr lang="en-US" dirty="0">
                <a:solidFill>
                  <a:schemeClr val="tx1"/>
                </a:solidFill>
              </a:rPr>
              <a:t>because Intravascular fluids affect all physiological and biochemical processes </a:t>
            </a:r>
            <a:r>
              <a:rPr lang="en-US" b="1" dirty="0">
                <a:solidFill>
                  <a:schemeClr val="tx1"/>
                </a:solidFill>
              </a:rPr>
              <a:t>essential for life</a:t>
            </a:r>
            <a:r>
              <a:rPr lang="en-US" dirty="0">
                <a:solidFill>
                  <a:schemeClr val="tx1"/>
                </a:solidFill>
              </a:rPr>
              <a:t>.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The </a:t>
            </a:r>
            <a:r>
              <a:rPr lang="en-US" dirty="0">
                <a:solidFill>
                  <a:schemeClr val="tx1"/>
                </a:solidFill>
              </a:rPr>
              <a:t>goals of fluid management are </a:t>
            </a:r>
            <a:endParaRPr lang="en-US" dirty="0" smtClean="0">
              <a:solidFill>
                <a:schemeClr val="tx1"/>
              </a:solidFill>
            </a:endParaRPr>
          </a:p>
          <a:p>
            <a:pPr algn="l">
              <a:buFont typeface="Arial" pitchFamily="34" charset="0"/>
              <a:buChar char="•"/>
            </a:pPr>
            <a:r>
              <a:rPr lang="en-US" dirty="0" smtClean="0">
                <a:solidFill>
                  <a:schemeClr val="tx1"/>
                </a:solidFill>
              </a:rPr>
              <a:t>to </a:t>
            </a:r>
            <a:r>
              <a:rPr lang="en-US" dirty="0">
                <a:solidFill>
                  <a:schemeClr val="tx1"/>
                </a:solidFill>
              </a:rPr>
              <a:t>provide adequate </a:t>
            </a:r>
            <a:r>
              <a:rPr lang="en-US" dirty="0">
                <a:solidFill>
                  <a:srgbClr val="FF0000"/>
                </a:solidFill>
              </a:rPr>
              <a:t>delivery of oxygen to tissues </a:t>
            </a:r>
            <a:r>
              <a:rPr lang="en-US" dirty="0" smtClean="0">
                <a:solidFill>
                  <a:schemeClr val="tx1"/>
                </a:solidFill>
              </a:rPr>
              <a:t>(Fig. 25-1) </a:t>
            </a:r>
          </a:p>
          <a:p>
            <a:pPr algn="l">
              <a:buFont typeface="Arial" pitchFamily="34" charset="0"/>
              <a:buChar char="•"/>
            </a:pPr>
            <a:r>
              <a:rPr lang="en-US" dirty="0" smtClean="0">
                <a:solidFill>
                  <a:schemeClr val="tx1"/>
                </a:solidFill>
              </a:rPr>
              <a:t>and to </a:t>
            </a:r>
            <a:r>
              <a:rPr lang="en-US" dirty="0">
                <a:solidFill>
                  <a:schemeClr val="tx1"/>
                </a:solidFill>
              </a:rPr>
              <a:t>maintain the </a:t>
            </a:r>
            <a:r>
              <a:rPr lang="en-US" dirty="0">
                <a:solidFill>
                  <a:srgbClr val="FF0000"/>
                </a:solidFill>
              </a:rPr>
              <a:t>environment necessary for proper function of cells </a:t>
            </a:r>
            <a:r>
              <a:rPr lang="en-US" dirty="0">
                <a:solidFill>
                  <a:schemeClr val="tx1"/>
                </a:solidFill>
              </a:rPr>
              <a:t>and organ systems (Table 25-1).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77500" lnSpcReduction="20000"/>
          </a:bodyPr>
          <a:lstStyle/>
          <a:p>
            <a:pPr algn="l"/>
            <a:r>
              <a:rPr lang="en-US" dirty="0">
                <a:solidFill>
                  <a:schemeClr val="tx1"/>
                </a:solidFill>
              </a:rPr>
              <a:t>RBC	</a:t>
            </a:r>
            <a:r>
              <a:rPr lang="en-US" dirty="0" err="1">
                <a:solidFill>
                  <a:schemeClr val="tx1"/>
                </a:solidFill>
              </a:rPr>
              <a:t>Hemodilution</a:t>
            </a:r>
            <a:r>
              <a:rPr lang="en-US" dirty="0">
                <a:solidFill>
                  <a:schemeClr val="tx1"/>
                </a:solidFill>
              </a:rPr>
              <a:t>, temperature, and pH affect RBC concentration and function.</a:t>
            </a:r>
          </a:p>
          <a:p>
            <a:pPr algn="l"/>
            <a:endParaRPr lang="en-US" dirty="0" smtClean="0">
              <a:solidFill>
                <a:schemeClr val="tx1"/>
              </a:solidFill>
            </a:endParaRPr>
          </a:p>
          <a:p>
            <a:pPr algn="l"/>
            <a:r>
              <a:rPr lang="en-US" dirty="0" smtClean="0">
                <a:solidFill>
                  <a:schemeClr val="tx1"/>
                </a:solidFill>
              </a:rPr>
              <a:t>Stored </a:t>
            </a:r>
            <a:r>
              <a:rPr lang="en-US" dirty="0">
                <a:solidFill>
                  <a:schemeClr val="tx1"/>
                </a:solidFill>
              </a:rPr>
              <a:t>PRBCs have lower pH and 2,3-DPG levels (decreased 0</a:t>
            </a:r>
            <a:r>
              <a:rPr lang="en-US" baseline="-25000" dirty="0">
                <a:solidFill>
                  <a:schemeClr val="tx1"/>
                </a:solidFill>
              </a:rPr>
              <a:t>,</a:t>
            </a:r>
            <a:r>
              <a:rPr lang="en-US" dirty="0">
                <a:solidFill>
                  <a:schemeClr val="tx1"/>
                </a:solidFill>
              </a:rPr>
              <a:t> delivery) and have higher ammonia, PCO2</a:t>
            </a:r>
            <a:r>
              <a:rPr lang="en-US" baseline="-25000" dirty="0">
                <a:solidFill>
                  <a:schemeClr val="tx1"/>
                </a:solidFill>
              </a:rPr>
              <a:t>,</a:t>
            </a:r>
            <a:r>
              <a:rPr lang="en-US" dirty="0">
                <a:solidFill>
                  <a:schemeClr val="tx1"/>
                </a:solidFill>
              </a:rPr>
              <a:t>, and </a:t>
            </a:r>
            <a:r>
              <a:rPr lang="en-US" dirty="0" err="1">
                <a:solidFill>
                  <a:schemeClr val="tx1"/>
                </a:solidFill>
              </a:rPr>
              <a:t>microaggregate</a:t>
            </a:r>
            <a:r>
              <a:rPr lang="en-US" dirty="0">
                <a:solidFill>
                  <a:schemeClr val="tx1"/>
                </a:solidFill>
              </a:rPr>
              <a:t> levels.</a:t>
            </a:r>
          </a:p>
          <a:p>
            <a:pPr algn="l"/>
            <a:endParaRPr lang="en-US" dirty="0" smtClean="0">
              <a:solidFill>
                <a:schemeClr val="tx1"/>
              </a:solidFill>
            </a:endParaRPr>
          </a:p>
          <a:p>
            <a:pPr algn="l"/>
            <a:r>
              <a:rPr lang="en-US" dirty="0" smtClean="0">
                <a:solidFill>
                  <a:schemeClr val="tx1"/>
                </a:solidFill>
              </a:rPr>
              <a:t>Massive </a:t>
            </a:r>
            <a:r>
              <a:rPr lang="en-US" dirty="0">
                <a:solidFill>
                  <a:schemeClr val="tx1"/>
                </a:solidFill>
              </a:rPr>
              <a:t>transfusion of PRBCs can lead to </a:t>
            </a:r>
            <a:r>
              <a:rPr lang="en-US" dirty="0" err="1">
                <a:solidFill>
                  <a:schemeClr val="tx1"/>
                </a:solidFill>
              </a:rPr>
              <a:t>hypocalcemia</a:t>
            </a:r>
            <a:r>
              <a:rPr lang="en-US" dirty="0">
                <a:solidFill>
                  <a:schemeClr val="tx1"/>
                </a:solidFill>
              </a:rPr>
              <a:t> (due to citrate additive, though this is relatively transient) and </a:t>
            </a:r>
            <a:r>
              <a:rPr lang="en-US" dirty="0" err="1">
                <a:solidFill>
                  <a:schemeClr val="tx1"/>
                </a:solidFill>
              </a:rPr>
              <a:t>hyperkalemia</a:t>
            </a:r>
            <a:r>
              <a:rPr lang="en-US" dirty="0">
                <a:solidFill>
                  <a:schemeClr val="tx1"/>
                </a:solidFill>
              </a:rPr>
              <a:t> (due to RBC cell </a:t>
            </a:r>
            <a:r>
              <a:rPr lang="en-US" dirty="0" err="1">
                <a:solidFill>
                  <a:schemeClr val="tx1"/>
                </a:solidFill>
              </a:rPr>
              <a:t>lysis</a:t>
            </a:r>
            <a:r>
              <a:rPr lang="en-US" dirty="0">
                <a:solidFill>
                  <a:schemeClr val="tx1"/>
                </a:solidFill>
              </a:rPr>
              <a:t>)</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47500" lnSpcReduction="20000"/>
          </a:bodyPr>
          <a:lstStyle/>
          <a:p>
            <a:r>
              <a:rPr lang="en-US" b="1" dirty="0"/>
              <a:t>5) Pharmacologic alternatives</a:t>
            </a:r>
          </a:p>
          <a:p>
            <a:r>
              <a:rPr lang="en-US" dirty="0"/>
              <a:t>a) </a:t>
            </a:r>
            <a:r>
              <a:rPr lang="en-US" dirty="0" err="1"/>
              <a:t>Erythropoietic</a:t>
            </a:r>
            <a:r>
              <a:rPr lang="en-US" dirty="0"/>
              <a:t> agents (5,6)</a:t>
            </a:r>
          </a:p>
          <a:p>
            <a:r>
              <a:rPr lang="en-US" dirty="0" smtClean="0"/>
              <a:t>)</a:t>
            </a:r>
            <a:r>
              <a:rPr lang="en-US" dirty="0"/>
              <a:t>Recombinant human erythropoietin (</a:t>
            </a:r>
            <a:r>
              <a:rPr lang="en-US" dirty="0" err="1"/>
              <a:t>Procrit</a:t>
            </a:r>
            <a:r>
              <a:rPr lang="en-US" dirty="0"/>
              <a:t> or </a:t>
            </a:r>
            <a:r>
              <a:rPr lang="en-US" dirty="0" err="1"/>
              <a:t>Epogen</a:t>
            </a:r>
            <a:r>
              <a:rPr lang="en-US" dirty="0"/>
              <a:t>) with </a:t>
            </a:r>
            <a:r>
              <a:rPr lang="en-US" dirty="0" err="1"/>
              <a:t>folate</a:t>
            </a:r>
            <a:r>
              <a:rPr lang="en-US" dirty="0"/>
              <a:t> and iron supplementation can be used preoperatively or postoperatively to increase RBC production.</a:t>
            </a:r>
          </a:p>
          <a:p>
            <a:r>
              <a:rPr lang="en-US" dirty="0"/>
              <a:t>Advantages</a:t>
            </a:r>
          </a:p>
          <a:p>
            <a:r>
              <a:rPr lang="en-US" sz="800" dirty="0"/>
              <a:t>(I) </a:t>
            </a:r>
            <a:r>
              <a:rPr lang="en-US" dirty="0"/>
              <a:t>May be used in patients at high risk for anemia and blood loss</a:t>
            </a:r>
          </a:p>
          <a:p>
            <a:pPr lvl="2"/>
            <a:r>
              <a:rPr lang="en-US" dirty="0"/>
              <a:t>(a) Examples include chronic renal failure and anemia.</a:t>
            </a:r>
          </a:p>
          <a:p>
            <a:r>
              <a:rPr lang="en-US" sz="800" dirty="0"/>
              <a:t>(2) </a:t>
            </a:r>
            <a:r>
              <a:rPr lang="en-US" dirty="0"/>
              <a:t>Accepted by many patients who otherwise refuse blood transfusion</a:t>
            </a:r>
          </a:p>
          <a:p>
            <a:r>
              <a:rPr lang="en-US" dirty="0" smtClean="0"/>
              <a:t>)</a:t>
            </a:r>
            <a:r>
              <a:rPr lang="en-US" dirty="0"/>
              <a:t>Disadvantages</a:t>
            </a:r>
          </a:p>
          <a:p>
            <a:r>
              <a:rPr lang="en-US" sz="2800" dirty="0"/>
              <a:t>(1) </a:t>
            </a:r>
            <a:r>
              <a:rPr lang="en-US" dirty="0"/>
              <a:t>Effect takes approximately </a:t>
            </a:r>
            <a:r>
              <a:rPr lang="en-US" sz="800" dirty="0"/>
              <a:t>2 </a:t>
            </a:r>
            <a:r>
              <a:rPr lang="en-US" dirty="0"/>
              <a:t>weeks.</a:t>
            </a:r>
          </a:p>
          <a:p>
            <a:pPr lvl="3"/>
            <a:r>
              <a:rPr lang="en-US" dirty="0"/>
              <a:t>(a) Not helpful in the acute situation or when blood loss is unexpected</a:t>
            </a:r>
          </a:p>
          <a:p>
            <a:r>
              <a:rPr lang="en-US" dirty="0"/>
              <a:t>(2) Expensive</a:t>
            </a:r>
            <a:endParaRPr lang="en-US" sz="341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r>
              <a:rPr lang="en-US" dirty="0"/>
              <a:t>b) Recombinant activated factor VII (</a:t>
            </a:r>
            <a:r>
              <a:rPr lang="en-US" dirty="0" err="1"/>
              <a:t>rFVIIa</a:t>
            </a:r>
            <a:r>
              <a:rPr lang="en-US" dirty="0"/>
              <a:t>) (7-g)</a:t>
            </a:r>
          </a:p>
          <a:p>
            <a:r>
              <a:rPr lang="en-US" dirty="0" err="1"/>
              <a:t>i</a:t>
            </a:r>
            <a:r>
              <a:rPr lang="en-US" dirty="0"/>
              <a:t>)	</a:t>
            </a:r>
            <a:r>
              <a:rPr lang="en-US" dirty="0" err="1"/>
              <a:t>rFVIIa</a:t>
            </a:r>
            <a:r>
              <a:rPr lang="en-US" dirty="0"/>
              <a:t> is identical in structure and function to human factor </a:t>
            </a:r>
            <a:r>
              <a:rPr lang="en-US" dirty="0" err="1"/>
              <a:t>VIIa</a:t>
            </a:r>
            <a:r>
              <a:rPr lang="en-US" dirty="0"/>
              <a:t>.</a:t>
            </a:r>
          </a:p>
          <a:p>
            <a:pPr lvl="1"/>
            <a:r>
              <a:rPr lang="en-US" dirty="0"/>
              <a:t>ii) Developed to prevent or control bleeding in patients with Hemophilia A or B with inhibitors to factors VIII and IX</a:t>
            </a:r>
          </a:p>
          <a:p>
            <a:pPr lvl="1"/>
            <a:r>
              <a:rPr lang="en-US" dirty="0"/>
              <a:t>iii) </a:t>
            </a:r>
            <a:r>
              <a:rPr lang="en-US" dirty="0" err="1"/>
              <a:t>rFVIIa</a:t>
            </a:r>
            <a:r>
              <a:rPr lang="en-US" dirty="0"/>
              <a:t> acts by binding with tissue factor to augment the intrinsic clotting pathway by directly activating factors IX and X.</a:t>
            </a:r>
          </a:p>
          <a:p>
            <a:r>
              <a:rPr lang="en-US" dirty="0"/>
              <a:t>iv) It is now used in many different clinical situations and is effective for treatment of life-threatening hemorrhage.</a:t>
            </a:r>
            <a:endParaRPr lang="en-US" sz="1212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r>
              <a:rPr lang="en-US" dirty="0"/>
              <a:t>b) Recombinant activated factor VII (</a:t>
            </a:r>
            <a:r>
              <a:rPr lang="en-US" dirty="0" err="1"/>
              <a:t>rFVIIa</a:t>
            </a:r>
            <a:r>
              <a:rPr lang="en-US" dirty="0"/>
              <a:t>) (7-g</a:t>
            </a:r>
            <a:r>
              <a:rPr lang="en-US" dirty="0" smtClean="0"/>
              <a:t>)</a:t>
            </a:r>
          </a:p>
          <a:p>
            <a:r>
              <a:rPr lang="en-US" dirty="0"/>
              <a:t>v) There are no specific guidelines for </a:t>
            </a:r>
            <a:r>
              <a:rPr lang="en-US" dirty="0" err="1"/>
              <a:t>rFVIIa</a:t>
            </a:r>
            <a:r>
              <a:rPr lang="en-US" dirty="0"/>
              <a:t> therapy, but it is often given for</a:t>
            </a:r>
          </a:p>
          <a:p>
            <a:r>
              <a:rPr lang="en-US" dirty="0"/>
              <a:t>life-threatening </a:t>
            </a:r>
            <a:r>
              <a:rPr lang="en-US" dirty="0" err="1"/>
              <a:t>coagulopathy</a:t>
            </a:r>
            <a:r>
              <a:rPr lang="en-US" dirty="0"/>
              <a:t> when other measures have failed.</a:t>
            </a:r>
          </a:p>
          <a:p>
            <a:r>
              <a:rPr lang="en-US" sz="2800" dirty="0"/>
              <a:t>(I) </a:t>
            </a:r>
            <a:r>
              <a:rPr lang="en-US" dirty="0"/>
              <a:t>The dose is </a:t>
            </a:r>
            <a:r>
              <a:rPr lang="en-US" sz="800" dirty="0"/>
              <a:t>50 </a:t>
            </a:r>
            <a:r>
              <a:rPr lang="en-US" dirty="0"/>
              <a:t>to 100 mg/kg IV, with most patients responding to the</a:t>
            </a:r>
          </a:p>
          <a:p>
            <a:pPr lvl="1"/>
            <a:r>
              <a:rPr lang="en-US" dirty="0"/>
              <a:t>drug within 3o minutes.</a:t>
            </a:r>
          </a:p>
          <a:p>
            <a:pPr lvl="1"/>
            <a:r>
              <a:rPr lang="en-US" dirty="0" smtClean="0"/>
              <a:t>)</a:t>
            </a:r>
            <a:r>
              <a:rPr lang="en-US" dirty="0"/>
              <a:t>It can be repeated every </a:t>
            </a:r>
            <a:r>
              <a:rPr lang="en-US" sz="800" dirty="0"/>
              <a:t>2 </a:t>
            </a:r>
            <a:r>
              <a:rPr lang="en-US" dirty="0"/>
              <a:t>hours until </a:t>
            </a:r>
            <a:r>
              <a:rPr lang="en-US" dirty="0" err="1"/>
              <a:t>hemostasis</a:t>
            </a:r>
            <a:r>
              <a:rPr lang="en-US" dirty="0"/>
              <a:t> is achieved,</a:t>
            </a:r>
          </a:p>
          <a:p>
            <a:pPr lvl="2"/>
            <a:r>
              <a:rPr lang="en-US" dirty="0"/>
              <a:t>but the vast majority of patients require only one dose.</a:t>
            </a:r>
          </a:p>
          <a:p>
            <a:pPr lvl="1"/>
            <a:r>
              <a:rPr lang="en-US" dirty="0" smtClean="0"/>
              <a:t>)</a:t>
            </a:r>
            <a:r>
              <a:rPr lang="en-US" dirty="0"/>
              <a:t>Less effective in the presence of acidosis, hypothermia, and</a:t>
            </a:r>
          </a:p>
          <a:p>
            <a:pPr lvl="2"/>
            <a:r>
              <a:rPr lang="en-US" dirty="0"/>
              <a:t>inadequate clotting factors (g</a:t>
            </a:r>
            <a:r>
              <a:rPr lang="en-US" dirty="0" smtClean="0"/>
              <a:t>).</a:t>
            </a:r>
            <a:endParaRPr lang="en-US"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r>
              <a:rPr lang="en-US" dirty="0"/>
              <a:t>b) Recombinant activated factor VII (</a:t>
            </a:r>
            <a:r>
              <a:rPr lang="en-US" dirty="0" err="1"/>
              <a:t>rFVIIa</a:t>
            </a:r>
            <a:r>
              <a:rPr lang="en-US" dirty="0"/>
              <a:t>) (7-g</a:t>
            </a:r>
            <a:r>
              <a:rPr lang="en-US" dirty="0" smtClean="0"/>
              <a:t>)</a:t>
            </a:r>
            <a:r>
              <a:rPr lang="en-US" dirty="0" smtClean="0"/>
              <a:t> vi) Advantages</a:t>
            </a:r>
          </a:p>
          <a:p>
            <a:r>
              <a:rPr lang="en-US" sz="2800" dirty="0" smtClean="0"/>
              <a:t>(I) </a:t>
            </a:r>
            <a:r>
              <a:rPr lang="en-US" dirty="0" err="1" smtClean="0"/>
              <a:t>rFVIIa</a:t>
            </a:r>
            <a:r>
              <a:rPr lang="en-US" dirty="0" smtClean="0"/>
              <a:t> is a pharmacologic agent and not a blood product.</a:t>
            </a:r>
          </a:p>
          <a:p>
            <a:r>
              <a:rPr lang="en-US" dirty="0" smtClean="0"/>
              <a:t>)Does not carry risk of transfusion-transmitted disease.</a:t>
            </a:r>
          </a:p>
          <a:p>
            <a:r>
              <a:rPr lang="en-US" dirty="0" smtClean="0"/>
              <a:t>Accepted by many patients who object to blood transfusion</a:t>
            </a:r>
          </a:p>
          <a:p>
            <a:r>
              <a:rPr lang="en-US" dirty="0" smtClean="0"/>
              <a:t>vii) Disadvantages</a:t>
            </a:r>
          </a:p>
          <a:p>
            <a:pPr lvl="1"/>
            <a:r>
              <a:rPr lang="en-US" sz="800" dirty="0" smtClean="0"/>
              <a:t>(I) </a:t>
            </a:r>
            <a:r>
              <a:rPr lang="en-US" dirty="0" smtClean="0"/>
              <a:t>Thrombotic events are the most commonly reported problems associated complications and include </a:t>
            </a:r>
            <a:r>
              <a:rPr lang="en-US" dirty="0" err="1" smtClean="0"/>
              <a:t>cerebrovascular</a:t>
            </a:r>
            <a:r>
              <a:rPr lang="en-US" dirty="0" smtClean="0"/>
              <a:t> accidents, myocardial infarction, pulmonary embolism, and clotting of indwelling devices (to).</a:t>
            </a:r>
          </a:p>
          <a:p>
            <a:r>
              <a:rPr lang="en-US" sz="800" dirty="0" smtClean="0"/>
              <a:t>(2) </a:t>
            </a:r>
            <a:r>
              <a:rPr lang="en-US" dirty="0" smtClean="0"/>
              <a:t>Very expensive</a:t>
            </a:r>
          </a:p>
          <a:p>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r>
              <a:rPr lang="en-US" dirty="0"/>
              <a:t>6) Management strategies for patients who refuse blood transfusion</a:t>
            </a:r>
          </a:p>
          <a:p>
            <a:r>
              <a:rPr lang="en-US" dirty="0"/>
              <a:t>a) Minimize blood loss</a:t>
            </a:r>
          </a:p>
          <a:p>
            <a:r>
              <a:rPr lang="en-US" dirty="0" smtClean="0"/>
              <a:t>)</a:t>
            </a:r>
            <a:r>
              <a:rPr lang="en-US" dirty="0"/>
              <a:t>Meticulous surgical technique should be discussed with the physician performing the procedure.</a:t>
            </a:r>
          </a:p>
          <a:p>
            <a:r>
              <a:rPr lang="en-US" dirty="0"/>
              <a:t>Minimizing phlebotomy and using point-of-care laboratory testing can significantly reduce blood loss.</a:t>
            </a:r>
          </a:p>
          <a:p>
            <a:r>
              <a:rPr lang="en-US" dirty="0"/>
              <a:t>b) Minimize O2 consumption</a:t>
            </a:r>
          </a:p>
          <a:p>
            <a:r>
              <a:rPr lang="en-US" dirty="0" smtClean="0"/>
              <a:t>)</a:t>
            </a:r>
            <a:r>
              <a:rPr lang="en-US" dirty="0"/>
              <a:t>Mechanical ventilation with or without muscle paralysis reduces the work of breathing (II).</a:t>
            </a:r>
          </a:p>
          <a:p>
            <a:r>
              <a:rPr lang="en-US" dirty="0"/>
              <a:t>Other strategies include hypothermia, analgesics, and sedation (5,11</a:t>
            </a:r>
            <a:r>
              <a:rPr lang="en-US" dirty="0" smtClean="0"/>
              <a:t>).</a:t>
            </a:r>
            <a:endParaRPr lang="en-US"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r>
              <a:rPr lang="en-US" dirty="0" smtClean="0"/>
              <a:t>c) Maximize O2</a:t>
            </a:r>
            <a:r>
              <a:rPr lang="en-US" baseline="-25000" dirty="0" smtClean="0"/>
              <a:t>,</a:t>
            </a:r>
            <a:r>
              <a:rPr lang="en-US" dirty="0" smtClean="0"/>
              <a:t> delivery</a:t>
            </a:r>
          </a:p>
          <a:p>
            <a:endParaRPr lang="en-US" dirty="0" smtClean="0"/>
          </a:p>
          <a:p>
            <a:r>
              <a:rPr lang="en-US" dirty="0" smtClean="0"/>
              <a:t>)</a:t>
            </a:r>
            <a:r>
              <a:rPr lang="en-US" dirty="0"/>
              <a:t>Tissue O</a:t>
            </a:r>
            <a:r>
              <a:rPr lang="en-US" baseline="-25000" dirty="0"/>
              <a:t>2 delivery can be increased by </a:t>
            </a:r>
            <a:r>
              <a:rPr lang="en-US" b="1" baseline="-25000" dirty="0"/>
              <a:t>increasing inspired oxygen (FiO2,), maintaining </a:t>
            </a:r>
            <a:r>
              <a:rPr lang="en-US" b="1" baseline="-25000" dirty="0" err="1"/>
              <a:t>normovolemia</a:t>
            </a:r>
            <a:r>
              <a:rPr lang="en-US" b="1" baseline="-25000" dirty="0"/>
              <a:t>, and increasing cardiac output, using </a:t>
            </a:r>
            <a:r>
              <a:rPr lang="en-US" b="1" baseline="-25000" dirty="0" err="1"/>
              <a:t>inotropes</a:t>
            </a:r>
            <a:r>
              <a:rPr lang="en-US" b="1" baseline="-25000" dirty="0"/>
              <a:t> if necessary (5).</a:t>
            </a:r>
          </a:p>
          <a:p>
            <a:r>
              <a:rPr lang="en-US" sz="800" dirty="0"/>
              <a:t>(1) </a:t>
            </a:r>
            <a:r>
              <a:rPr lang="en-US" dirty="0"/>
              <a:t>A pulmonary artery catheter with the capability to measure</a:t>
            </a:r>
          </a:p>
          <a:p>
            <a:pPr lvl="1"/>
            <a:r>
              <a:rPr lang="en-US" dirty="0"/>
              <a:t>cardiac output and mixed venous SpO2 can be helpful (5).</a:t>
            </a:r>
          </a:p>
          <a:p>
            <a:r>
              <a:rPr lang="en-US" dirty="0" smtClean="0"/>
              <a:t>)</a:t>
            </a:r>
            <a:r>
              <a:rPr lang="en-US" dirty="0"/>
              <a:t>Hyperbaric O2 can also be used to increase blood O</a:t>
            </a:r>
            <a:r>
              <a:rPr lang="en-US" baseline="-25000" dirty="0"/>
              <a:t>2 content if available (12).</a:t>
            </a:r>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r>
              <a:rPr lang="en-US" dirty="0"/>
              <a:t>7) The Jehovah's Witness (JW)</a:t>
            </a:r>
          </a:p>
          <a:p>
            <a:r>
              <a:rPr lang="en-US" dirty="0"/>
              <a:t>a) Definition</a:t>
            </a:r>
          </a:p>
          <a:p>
            <a:r>
              <a:rPr lang="en-US" dirty="0" smtClean="0"/>
              <a:t>)</a:t>
            </a:r>
            <a:r>
              <a:rPr lang="en-US" dirty="0"/>
              <a:t>JW are patients who object to receiving blood or blood product on religious grounds.</a:t>
            </a:r>
          </a:p>
          <a:p>
            <a:r>
              <a:rPr lang="en-US" dirty="0"/>
              <a:t>There are over one million JW in the United States and over six million worldwide (13)</a:t>
            </a:r>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r>
              <a:rPr lang="en-US" dirty="0"/>
              <a:t>b) Preoperative informed consent</a:t>
            </a:r>
          </a:p>
          <a:p>
            <a:r>
              <a:rPr lang="en-US" dirty="0" smtClean="0"/>
              <a:t>)</a:t>
            </a:r>
            <a:r>
              <a:rPr lang="en-US" dirty="0"/>
              <a:t>Whenever possible, discuss patient's wishes alone (i.e., without the presence of family or religious personnel).</a:t>
            </a:r>
          </a:p>
          <a:p>
            <a:r>
              <a:rPr lang="en-US" dirty="0"/>
              <a:t>Patients should be informed about blood transfusion when appropriate and the consequences (including death) of blood product refusal.</a:t>
            </a:r>
          </a:p>
          <a:p>
            <a:r>
              <a:rPr lang="en-US" dirty="0"/>
              <a:t>Some patients will accept </a:t>
            </a:r>
            <a:r>
              <a:rPr lang="en-US" dirty="0" err="1"/>
              <a:t>intraoperative</a:t>
            </a:r>
            <a:r>
              <a:rPr lang="en-US" dirty="0"/>
              <a:t> cell salvage, </a:t>
            </a:r>
            <a:r>
              <a:rPr lang="en-US" dirty="0" err="1"/>
              <a:t>normovolemic</a:t>
            </a:r>
            <a:r>
              <a:rPr lang="en-US" dirty="0"/>
              <a:t> </a:t>
            </a:r>
            <a:r>
              <a:rPr lang="en-US" dirty="0" err="1"/>
              <a:t>hemodilution</a:t>
            </a:r>
            <a:r>
              <a:rPr lang="en-US" dirty="0"/>
              <a:t>, or fractionated products.</a:t>
            </a:r>
          </a:p>
          <a:p>
            <a:r>
              <a:rPr lang="en-US" dirty="0"/>
              <a:t>These options need to be discussed thoroughly and the patient wishes understood prior to the operative procedure.</a:t>
            </a:r>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r>
              <a:rPr lang="en-US" dirty="0"/>
              <a:t>c) Alternative techniques and the JW patient (Table </a:t>
            </a:r>
            <a:r>
              <a:rPr lang="en-US" b="1" dirty="0"/>
              <a:t>28-1)</a:t>
            </a:r>
          </a:p>
          <a:p>
            <a:r>
              <a:rPr lang="en-US" dirty="0" smtClean="0"/>
              <a:t>)</a:t>
            </a:r>
            <a:r>
              <a:rPr lang="en-US" dirty="0"/>
              <a:t>Many techniques have variable acceptance in JW patients.</a:t>
            </a:r>
          </a:p>
          <a:p>
            <a:r>
              <a:rPr lang="en-US" dirty="0"/>
              <a:t>Therefore, preoperative discussion and documentation of acceptance or refusal of various techniques is absolutely essential.</a:t>
            </a:r>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endParaRPr lang="en-US"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pic>
        <p:nvPicPr>
          <p:cNvPr id="13314" name="Picture 2"/>
          <p:cNvPicPr>
            <a:picLocks noChangeAspect="1" noChangeArrowheads="1"/>
          </p:cNvPicPr>
          <p:nvPr/>
        </p:nvPicPr>
        <p:blipFill>
          <a:blip r:embed="rId2"/>
          <a:srcRect/>
          <a:stretch>
            <a:fillRect/>
          </a:stretch>
        </p:blipFill>
        <p:spPr bwMode="auto">
          <a:xfrm>
            <a:off x="2514600" y="2590800"/>
            <a:ext cx="4518025"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77500" lnSpcReduction="20000"/>
          </a:bodyPr>
          <a:lstStyle/>
          <a:p>
            <a:pPr algn="l"/>
            <a:r>
              <a:rPr lang="en-US" dirty="0" smtClean="0">
                <a:solidFill>
                  <a:schemeClr val="tx1"/>
                </a:solidFill>
              </a:rPr>
              <a:t>Platelets and coagulation factors</a:t>
            </a:r>
          </a:p>
          <a:p>
            <a:pPr algn="l"/>
            <a:endParaRPr lang="en-US" dirty="0" smtClean="0">
              <a:solidFill>
                <a:schemeClr val="tx1"/>
              </a:solidFill>
            </a:endParaRPr>
          </a:p>
          <a:p>
            <a:pPr algn="l"/>
            <a:r>
              <a:rPr lang="en-US" dirty="0" smtClean="0">
                <a:solidFill>
                  <a:schemeClr val="tx1"/>
                </a:solidFill>
              </a:rPr>
              <a:t>Platelets </a:t>
            </a:r>
            <a:r>
              <a:rPr lang="en-US" dirty="0">
                <a:solidFill>
                  <a:schemeClr val="tx1"/>
                </a:solidFill>
              </a:rPr>
              <a:t>and	Hypothermia and acidosis often seen with massive fluid infusions can cause or further </a:t>
            </a:r>
            <a:r>
              <a:rPr lang="en-US" dirty="0" smtClean="0">
                <a:solidFill>
                  <a:schemeClr val="tx1"/>
                </a:solidFill>
              </a:rPr>
              <a:t>exacerbate platelet </a:t>
            </a:r>
            <a:r>
              <a:rPr lang="en-US" dirty="0">
                <a:solidFill>
                  <a:schemeClr val="tx1"/>
                </a:solidFill>
              </a:rPr>
              <a:t>dysfunction and </a:t>
            </a:r>
            <a:r>
              <a:rPr lang="en-US" dirty="0" err="1">
                <a:solidFill>
                  <a:schemeClr val="tx1"/>
                </a:solidFill>
              </a:rPr>
              <a:t>coagulopathy</a:t>
            </a:r>
            <a:r>
              <a:rPr lang="en-US" dirty="0" smtClean="0">
                <a:solidFill>
                  <a:schemeClr val="tx1"/>
                </a:solidFill>
              </a:rPr>
              <a:t>.</a:t>
            </a:r>
          </a:p>
          <a:p>
            <a:pPr algn="l"/>
            <a:endParaRPr lang="en-US" dirty="0">
              <a:solidFill>
                <a:schemeClr val="tx1"/>
              </a:solidFill>
            </a:endParaRPr>
          </a:p>
          <a:p>
            <a:pPr algn="l"/>
            <a:r>
              <a:rPr lang="en-US" dirty="0">
                <a:solidFill>
                  <a:schemeClr val="tx1"/>
                </a:solidFill>
              </a:rPr>
              <a:t>Certain disease states may cause baseline platelet dysfunction (e.g., uremia, liver failure, preeclampsia/HELLP syndrome, massive trauma), and patients with these diseases maybe more affected by fluid therapies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dirty="0">
                <a:solidFill>
                  <a:schemeClr val="tx1"/>
                </a:solidFill>
              </a:rPr>
              <a:t>Massive bleeding in the operating room can be expected, as in the case of liver transplant or abdominal aortic aneurysm repair, or unexpected, as in the case of </a:t>
            </a:r>
            <a:r>
              <a:rPr lang="en-US" dirty="0" smtClean="0">
                <a:solidFill>
                  <a:schemeClr val="tx1"/>
                </a:solidFill>
              </a:rPr>
              <a:t>trauma,  </a:t>
            </a:r>
            <a:r>
              <a:rPr lang="en-US" dirty="0">
                <a:solidFill>
                  <a:schemeClr val="tx1"/>
                </a:solidFill>
              </a:rPr>
              <a:t>vascular injury or postpartum.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Hemorrhage </a:t>
            </a:r>
            <a:r>
              <a:rPr lang="en-US" dirty="0">
                <a:solidFill>
                  <a:schemeClr val="tx1"/>
                </a:solidFill>
              </a:rPr>
              <a:t>can cause decreased tissue perfusion, cellular injury, and death if not treated appropriately.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Significant </a:t>
            </a:r>
            <a:r>
              <a:rPr lang="en-US" dirty="0">
                <a:solidFill>
                  <a:schemeClr val="tx1"/>
                </a:solidFill>
              </a:rPr>
              <a:t>bleeding may result in the need for transfusion of large amounts of blood products.</a:t>
            </a:r>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b="1" dirty="0" smtClean="0">
                <a:solidFill>
                  <a:schemeClr val="tx1"/>
                </a:solidFill>
              </a:rPr>
              <a:t>Definition</a:t>
            </a:r>
            <a:endParaRPr lang="en-US" b="1" dirty="0">
              <a:solidFill>
                <a:schemeClr val="tx1"/>
              </a:solidFill>
            </a:endParaRPr>
          </a:p>
          <a:p>
            <a:pPr algn="l"/>
            <a:r>
              <a:rPr lang="en-US" dirty="0" smtClean="0">
                <a:solidFill>
                  <a:schemeClr val="tx1"/>
                </a:solidFill>
              </a:rPr>
              <a:t>Massive </a:t>
            </a:r>
            <a:r>
              <a:rPr lang="en-US" dirty="0">
                <a:solidFill>
                  <a:schemeClr val="tx1"/>
                </a:solidFill>
              </a:rPr>
              <a:t>hemorrhage has been described as the loss of one's entire blood volume in a 24-hour period or half of the entire blood volume a 3-hour </a:t>
            </a:r>
            <a:r>
              <a:rPr lang="en-US" dirty="0" smtClean="0">
                <a:solidFill>
                  <a:schemeClr val="tx1"/>
                </a:solidFill>
              </a:rPr>
              <a:t>period.</a:t>
            </a:r>
            <a:endParaRPr lang="en-US" dirty="0">
              <a:solidFill>
                <a:schemeClr val="tx1"/>
              </a:solidFill>
            </a:endParaRPr>
          </a:p>
          <a:p>
            <a:pPr algn="l"/>
            <a:endParaRPr lang="en-US" dirty="0" smtClean="0">
              <a:solidFill>
                <a:schemeClr val="tx1"/>
              </a:solidFill>
            </a:endParaRPr>
          </a:p>
          <a:p>
            <a:pPr algn="l"/>
            <a:r>
              <a:rPr lang="en-US" dirty="0" smtClean="0">
                <a:solidFill>
                  <a:schemeClr val="tx1"/>
                </a:solidFill>
              </a:rPr>
              <a:t>Massive </a:t>
            </a:r>
            <a:r>
              <a:rPr lang="en-US" dirty="0">
                <a:solidFill>
                  <a:schemeClr val="tx1"/>
                </a:solidFill>
              </a:rPr>
              <a:t>transfusion is defined as transfusion of 10 units of PRBC or blood products in 24 </a:t>
            </a:r>
            <a:r>
              <a:rPr lang="en-US" dirty="0" smtClean="0">
                <a:solidFill>
                  <a:schemeClr val="tx1"/>
                </a:solidFill>
              </a:rPr>
              <a:t>hours.</a:t>
            </a: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lnSpcReduction="10000"/>
          </a:bodyPr>
          <a:lstStyle/>
          <a:p>
            <a:pPr algn="l"/>
            <a:r>
              <a:rPr lang="en-US" b="1" dirty="0" smtClean="0">
                <a:solidFill>
                  <a:schemeClr val="tx1"/>
                </a:solidFill>
              </a:rPr>
              <a:t>Causes</a:t>
            </a:r>
            <a:endParaRPr lang="en-US" b="1" dirty="0">
              <a:solidFill>
                <a:schemeClr val="tx1"/>
              </a:solidFill>
            </a:endParaRPr>
          </a:p>
          <a:p>
            <a:pPr algn="l"/>
            <a:r>
              <a:rPr lang="en-US" dirty="0" smtClean="0">
                <a:solidFill>
                  <a:schemeClr val="tx1"/>
                </a:solidFill>
              </a:rPr>
              <a:t>Causes </a:t>
            </a:r>
            <a:r>
              <a:rPr lang="en-US" dirty="0">
                <a:solidFill>
                  <a:schemeClr val="tx1"/>
                </a:solidFill>
              </a:rPr>
              <a:t>of massive hemorrhage requiring massive transfusion are </a:t>
            </a:r>
            <a:r>
              <a:rPr lang="en-US" dirty="0" smtClean="0">
                <a:solidFill>
                  <a:schemeClr val="tx1"/>
                </a:solidFill>
              </a:rPr>
              <a:t>variable. Any </a:t>
            </a:r>
            <a:r>
              <a:rPr lang="en-US" dirty="0">
                <a:solidFill>
                  <a:schemeClr val="tx1"/>
                </a:solidFill>
              </a:rPr>
              <a:t>time of the day or night one can be faced with the potential for massive bleeding in most major centers and community hospitals</a:t>
            </a:r>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pic>
        <p:nvPicPr>
          <p:cNvPr id="16386" name="Picture 2"/>
          <p:cNvPicPr>
            <a:picLocks noChangeAspect="1" noChangeArrowheads="1"/>
          </p:cNvPicPr>
          <p:nvPr/>
        </p:nvPicPr>
        <p:blipFill>
          <a:blip r:embed="rId2"/>
          <a:srcRect/>
          <a:stretch>
            <a:fillRect/>
          </a:stretch>
        </p:blipFill>
        <p:spPr bwMode="auto">
          <a:xfrm>
            <a:off x="228600" y="2438400"/>
            <a:ext cx="8626662"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lnSpcReduction="10000"/>
          </a:bodyPr>
          <a:lstStyle/>
          <a:p>
            <a:pPr algn="l"/>
            <a:r>
              <a:rPr lang="en-US" b="1" dirty="0" smtClean="0">
                <a:solidFill>
                  <a:schemeClr val="tx1"/>
                </a:solidFill>
              </a:rPr>
              <a:t>Management </a:t>
            </a:r>
            <a:r>
              <a:rPr lang="en-US" b="1" dirty="0">
                <a:solidFill>
                  <a:schemeClr val="tx1"/>
                </a:solidFill>
              </a:rPr>
              <a:t>goals in massive hemorrhage</a:t>
            </a:r>
          </a:p>
          <a:p>
            <a:pPr algn="l">
              <a:buFont typeface="Arial" pitchFamily="34" charset="0"/>
              <a:buChar char="•"/>
            </a:pPr>
            <a:r>
              <a:rPr lang="en-US" dirty="0" smtClean="0">
                <a:solidFill>
                  <a:schemeClr val="tx1"/>
                </a:solidFill>
              </a:rPr>
              <a:t>The </a:t>
            </a:r>
            <a:r>
              <a:rPr lang="en-US" dirty="0">
                <a:solidFill>
                  <a:schemeClr val="tx1"/>
                </a:solidFill>
              </a:rPr>
              <a:t>primary goal is maintenance of adequate perfusion and cellular function. </a:t>
            </a:r>
            <a:endParaRPr lang="en-US" dirty="0" smtClean="0">
              <a:solidFill>
                <a:schemeClr val="tx1"/>
              </a:solidFill>
            </a:endParaRPr>
          </a:p>
          <a:p>
            <a:pPr algn="l">
              <a:buFont typeface="Arial" pitchFamily="34" charset="0"/>
              <a:buChar char="•"/>
            </a:pPr>
            <a:r>
              <a:rPr lang="en-US" dirty="0" smtClean="0">
                <a:solidFill>
                  <a:schemeClr val="tx1"/>
                </a:solidFill>
              </a:rPr>
              <a:t>Prevention </a:t>
            </a:r>
            <a:r>
              <a:rPr lang="en-US" dirty="0">
                <a:solidFill>
                  <a:schemeClr val="tx1"/>
                </a:solidFill>
              </a:rPr>
              <a:t>of </a:t>
            </a:r>
            <a:r>
              <a:rPr lang="en-US" dirty="0" err="1">
                <a:solidFill>
                  <a:schemeClr val="tx1"/>
                </a:solidFill>
              </a:rPr>
              <a:t>microvascular</a:t>
            </a:r>
            <a:r>
              <a:rPr lang="en-US" dirty="0">
                <a:solidFill>
                  <a:schemeClr val="tx1"/>
                </a:solidFill>
              </a:rPr>
              <a:t> bleeding is a secondary </a:t>
            </a:r>
            <a:r>
              <a:rPr lang="en-US" dirty="0" smtClean="0">
                <a:solidFill>
                  <a:schemeClr val="tx1"/>
                </a:solidFill>
              </a:rPr>
              <a:t>goal</a:t>
            </a: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b="1" dirty="0" smtClean="0">
                <a:solidFill>
                  <a:schemeClr val="tx1"/>
                </a:solidFill>
              </a:rPr>
              <a:t>Management </a:t>
            </a:r>
            <a:r>
              <a:rPr lang="en-US" b="1" dirty="0">
                <a:solidFill>
                  <a:schemeClr val="tx1"/>
                </a:solidFill>
              </a:rPr>
              <a:t>goals in massive </a:t>
            </a:r>
            <a:r>
              <a:rPr lang="en-US" b="1" dirty="0" smtClean="0">
                <a:solidFill>
                  <a:schemeClr val="tx1"/>
                </a:solidFill>
              </a:rPr>
              <a:t>hemorrhage</a:t>
            </a:r>
          </a:p>
          <a:p>
            <a:pPr algn="l">
              <a:buFont typeface="Arial" pitchFamily="34" charset="0"/>
              <a:buChar char="•"/>
            </a:pPr>
            <a:r>
              <a:rPr lang="en-US" dirty="0" smtClean="0">
                <a:solidFill>
                  <a:schemeClr val="tx1"/>
                </a:solidFill>
              </a:rPr>
              <a:t>Lines </a:t>
            </a:r>
            <a:r>
              <a:rPr lang="en-US" dirty="0">
                <a:solidFill>
                  <a:schemeClr val="tx1"/>
                </a:solidFill>
              </a:rPr>
              <a:t>and monitors</a:t>
            </a:r>
          </a:p>
          <a:p>
            <a:pPr algn="l">
              <a:buFont typeface="Arial" pitchFamily="34" charset="0"/>
              <a:buChar char="•"/>
            </a:pPr>
            <a:r>
              <a:rPr lang="en-US" dirty="0" smtClean="0">
                <a:solidFill>
                  <a:schemeClr val="tx1"/>
                </a:solidFill>
              </a:rPr>
              <a:t>Standard </a:t>
            </a:r>
            <a:r>
              <a:rPr lang="en-US" dirty="0">
                <a:solidFill>
                  <a:schemeClr val="tx1"/>
                </a:solidFill>
              </a:rPr>
              <a:t>ASA monitors plus invasive monitors are usually required.</a:t>
            </a:r>
          </a:p>
          <a:p>
            <a:pPr algn="l">
              <a:buFont typeface="Arial" pitchFamily="34" charset="0"/>
              <a:buChar char="•"/>
            </a:pPr>
            <a:r>
              <a:rPr lang="en-US" b="1" dirty="0" smtClean="0">
                <a:solidFill>
                  <a:schemeClr val="tx1"/>
                </a:solidFill>
              </a:rPr>
              <a:t>Central </a:t>
            </a:r>
            <a:r>
              <a:rPr lang="en-US" b="1" dirty="0">
                <a:solidFill>
                  <a:schemeClr val="tx1"/>
                </a:solidFill>
              </a:rPr>
              <a:t>venous access</a:t>
            </a:r>
          </a:p>
          <a:p>
            <a:pPr lvl="2" algn="l">
              <a:buFont typeface="Arial" pitchFamily="34" charset="0"/>
              <a:buChar char="•"/>
            </a:pPr>
            <a:r>
              <a:rPr lang="en-US" dirty="0" smtClean="0">
                <a:solidFill>
                  <a:schemeClr val="tx1"/>
                </a:solidFill>
              </a:rPr>
              <a:t>Large </a:t>
            </a:r>
            <a:r>
              <a:rPr lang="en-US" dirty="0">
                <a:solidFill>
                  <a:schemeClr val="tx1"/>
                </a:solidFill>
              </a:rPr>
              <a:t>bore central lines are extremely beneficial for volume replacement and can be used in conjunction with a rapid infusion device.</a:t>
            </a:r>
          </a:p>
          <a:p>
            <a:pPr lvl="2" algn="l">
              <a:buFont typeface="Arial" pitchFamily="34" charset="0"/>
              <a:buChar char="•"/>
            </a:pPr>
            <a:r>
              <a:rPr lang="en-US" b="1" dirty="0" smtClean="0">
                <a:solidFill>
                  <a:schemeClr val="tx1"/>
                </a:solidFill>
              </a:rPr>
              <a:t>Central </a:t>
            </a:r>
            <a:r>
              <a:rPr lang="en-US" b="1" dirty="0">
                <a:solidFill>
                  <a:schemeClr val="tx1"/>
                </a:solidFill>
              </a:rPr>
              <a:t>venous pressure can be used as a guide for volume replacement.</a:t>
            </a:r>
          </a:p>
          <a:p>
            <a:pPr lvl="2" algn="l">
              <a:buFont typeface="Arial" pitchFamily="34" charset="0"/>
              <a:buChar char="•"/>
            </a:pPr>
            <a:r>
              <a:rPr lang="en-US" dirty="0" smtClean="0">
                <a:solidFill>
                  <a:schemeClr val="tx1"/>
                </a:solidFill>
              </a:rPr>
              <a:t>Ultrasound </a:t>
            </a:r>
            <a:r>
              <a:rPr lang="en-US" dirty="0">
                <a:solidFill>
                  <a:schemeClr val="tx1"/>
                </a:solidFill>
              </a:rPr>
              <a:t>guidance should be used when placing central venous lines whenever possible.</a:t>
            </a:r>
          </a:p>
          <a:p>
            <a:pPr algn="l">
              <a:buFont typeface="Arial" pitchFamily="34" charset="0"/>
              <a:buChar char="•"/>
            </a:pPr>
            <a:r>
              <a:rPr lang="en-US" dirty="0">
                <a:solidFill>
                  <a:schemeClr val="tx1"/>
                </a:solidFill>
              </a:rPr>
              <a:t>While placement of central access can aid in management, it can also draw attention and personnel resources away from treatment of the patient. Ensure that the patient is being adequately resuscitated while the line is being placed, or defer placement to focus on volume replacement.</a:t>
            </a:r>
            <a:endParaRPr lang="en-US" b="1" dirty="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smtClean="0">
                <a:solidFill>
                  <a:schemeClr val="tx1"/>
                </a:solidFill>
              </a:rPr>
              <a:t>Management </a:t>
            </a:r>
            <a:r>
              <a:rPr lang="en-US" b="1" dirty="0">
                <a:solidFill>
                  <a:schemeClr val="tx1"/>
                </a:solidFill>
              </a:rPr>
              <a:t>goals in massive </a:t>
            </a:r>
            <a:r>
              <a:rPr lang="en-US" b="1" dirty="0" smtClean="0">
                <a:solidFill>
                  <a:schemeClr val="tx1"/>
                </a:solidFill>
              </a:rPr>
              <a:t>hemorrhage</a:t>
            </a:r>
          </a:p>
          <a:p>
            <a:pPr algn="l"/>
            <a:r>
              <a:rPr lang="it-IT" b="1" dirty="0" smtClean="0">
                <a:solidFill>
                  <a:schemeClr val="tx1"/>
                </a:solidFill>
              </a:rPr>
              <a:t>Intra-arterial </a:t>
            </a:r>
            <a:r>
              <a:rPr lang="it-IT" b="1" dirty="0">
                <a:solidFill>
                  <a:schemeClr val="tx1"/>
                </a:solidFill>
              </a:rPr>
              <a:t>blood pressure monitoring</a:t>
            </a:r>
          </a:p>
          <a:p>
            <a:pPr algn="l"/>
            <a:r>
              <a:rPr lang="en-US" dirty="0" smtClean="0">
                <a:solidFill>
                  <a:schemeClr val="tx1"/>
                </a:solidFill>
              </a:rPr>
              <a:t>(1)Offers </a:t>
            </a:r>
            <a:r>
              <a:rPr lang="en-US" dirty="0">
                <a:solidFill>
                  <a:schemeClr val="tx1"/>
                </a:solidFill>
              </a:rPr>
              <a:t>the ability for close monitoring of BP and frequent blood draws for laboratory analysis</a:t>
            </a:r>
          </a:p>
          <a:p>
            <a:pPr algn="l"/>
            <a:r>
              <a:rPr lang="en-US" dirty="0">
                <a:solidFill>
                  <a:schemeClr val="tx1"/>
                </a:solidFill>
              </a:rPr>
              <a:t>(2) Should be placed early in a hemorrhagic emergency because placement may be difficult once significant peripheral vasoconstriction is </a:t>
            </a:r>
            <a:r>
              <a:rPr lang="en-US" dirty="0" smtClean="0">
                <a:solidFill>
                  <a:schemeClr val="tx1"/>
                </a:solidFill>
              </a:rPr>
              <a:t>present</a:t>
            </a:r>
          </a:p>
          <a:p>
            <a:pPr algn="l"/>
            <a:r>
              <a:rPr lang="en-US" dirty="0">
                <a:solidFill>
                  <a:schemeClr val="tx1"/>
                </a:solidFill>
              </a:rPr>
              <a:t>(3) Radial artery is the most common </a:t>
            </a:r>
            <a:r>
              <a:rPr lang="en-US" dirty="0" err="1" smtClean="0">
                <a:solidFill>
                  <a:schemeClr val="tx1"/>
                </a:solidFill>
              </a:rPr>
              <a:t>cannullation</a:t>
            </a:r>
            <a:r>
              <a:rPr lang="en-US" dirty="0" smtClean="0">
                <a:solidFill>
                  <a:schemeClr val="tx1"/>
                </a:solidFill>
              </a:rPr>
              <a:t> </a:t>
            </a:r>
            <a:r>
              <a:rPr lang="en-US" dirty="0">
                <a:solidFill>
                  <a:schemeClr val="tx1"/>
                </a:solidFill>
              </a:rPr>
              <a:t>site, but femoral is often used in emergent or difficult situations.</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algn="l"/>
            <a:r>
              <a:rPr lang="en-US" b="1" dirty="0" smtClean="0">
                <a:solidFill>
                  <a:schemeClr val="tx1"/>
                </a:solidFill>
              </a:rPr>
              <a:t>Management </a:t>
            </a:r>
            <a:r>
              <a:rPr lang="en-US" b="1" dirty="0">
                <a:solidFill>
                  <a:schemeClr val="tx1"/>
                </a:solidFill>
              </a:rPr>
              <a:t>goals in massive </a:t>
            </a:r>
            <a:r>
              <a:rPr lang="en-US" b="1" dirty="0" smtClean="0">
                <a:solidFill>
                  <a:schemeClr val="tx1"/>
                </a:solidFill>
              </a:rPr>
              <a:t>hemorrhage</a:t>
            </a:r>
          </a:p>
          <a:p>
            <a:pPr algn="l"/>
            <a:endParaRPr lang="en-US" b="1" dirty="0">
              <a:solidFill>
                <a:schemeClr val="tx1"/>
              </a:solidFill>
            </a:endParaRPr>
          </a:p>
          <a:p>
            <a:pPr algn="l"/>
            <a:r>
              <a:rPr lang="en-US" dirty="0" smtClean="0">
                <a:solidFill>
                  <a:schemeClr val="tx1"/>
                </a:solidFill>
              </a:rPr>
              <a:t>Adequate </a:t>
            </a:r>
            <a:r>
              <a:rPr lang="en-US" dirty="0">
                <a:solidFill>
                  <a:schemeClr val="tx1"/>
                </a:solidFill>
              </a:rPr>
              <a:t>IV access is essential in the bleeding patient. The flow of a fluid through a catheter is proportional to the fourth power of the radius, so large bore peripheral IV access allows </a:t>
            </a:r>
            <a:r>
              <a:rPr lang="en-US" i="1" dirty="0">
                <a:solidFill>
                  <a:schemeClr val="tx1"/>
                </a:solidFill>
              </a:rPr>
              <a:t>for rapid transfusion. </a:t>
            </a:r>
            <a:endParaRPr lang="en-US" i="1" dirty="0" smtClean="0">
              <a:solidFill>
                <a:schemeClr val="tx1"/>
              </a:solidFill>
            </a:endParaRPr>
          </a:p>
          <a:p>
            <a:pPr algn="l">
              <a:buFont typeface="Arial" pitchFamily="34" charset="0"/>
              <a:buChar char="•"/>
            </a:pPr>
            <a:r>
              <a:rPr lang="en-US" i="1" dirty="0" smtClean="0">
                <a:solidFill>
                  <a:schemeClr val="tx1"/>
                </a:solidFill>
              </a:rPr>
              <a:t>Recommended </a:t>
            </a:r>
            <a:r>
              <a:rPr lang="en-US" i="1" dirty="0">
                <a:solidFill>
                  <a:schemeClr val="tx1"/>
                </a:solidFill>
              </a:rPr>
              <a:t>IV access includes two large bore (14 to 16 g) </a:t>
            </a:r>
            <a:r>
              <a:rPr lang="en-US" i="1" dirty="0" err="1" smtClean="0">
                <a:solidFill>
                  <a:schemeClr val="tx1"/>
                </a:solidFill>
              </a:rPr>
              <a:t>IV</a:t>
            </a:r>
            <a:r>
              <a:rPr lang="en-US" dirty="0" err="1" smtClean="0">
                <a:solidFill>
                  <a:schemeClr val="tx1"/>
                </a:solidFill>
              </a:rPr>
              <a:t>cannullae</a:t>
            </a:r>
            <a:r>
              <a:rPr lang="en-US" dirty="0">
                <a:solidFill>
                  <a:schemeClr val="tx1"/>
                </a:solidFill>
              </a:rPr>
              <a:t>.</a:t>
            </a:r>
            <a:endParaRPr lang="en-US" b="1" dirty="0" smtClean="0">
              <a:solidFill>
                <a:schemeClr val="tx1"/>
              </a:solidFill>
            </a:endParaRPr>
          </a:p>
          <a:p>
            <a:r>
              <a:rPr lang="en-US" b="1" dirty="0" smtClean="0"/>
              <a:t> </a:t>
            </a: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2400" b="1" dirty="0" smtClean="0">
                <a:solidFill>
                  <a:schemeClr val="tx1"/>
                </a:solidFill>
              </a:rPr>
              <a:t>Management </a:t>
            </a:r>
            <a:r>
              <a:rPr lang="en-US" sz="2400" b="1" dirty="0">
                <a:solidFill>
                  <a:schemeClr val="tx1"/>
                </a:solidFill>
              </a:rPr>
              <a:t>goals in massive </a:t>
            </a:r>
            <a:r>
              <a:rPr lang="en-US" sz="2400" b="1" dirty="0" smtClean="0">
                <a:solidFill>
                  <a:schemeClr val="tx1"/>
                </a:solidFill>
              </a:rPr>
              <a:t>hemorrhage</a:t>
            </a:r>
          </a:p>
          <a:p>
            <a:pPr algn="l"/>
            <a:endParaRPr lang="en-US" sz="2400" b="1" dirty="0">
              <a:solidFill>
                <a:schemeClr val="tx1"/>
              </a:solidFill>
            </a:endParaRPr>
          </a:p>
          <a:p>
            <a:pPr algn="l"/>
            <a:r>
              <a:rPr lang="en-US" sz="2400" b="1" dirty="0" smtClean="0">
                <a:solidFill>
                  <a:schemeClr val="tx1"/>
                </a:solidFill>
              </a:rPr>
              <a:t>Urine output</a:t>
            </a:r>
          </a:p>
          <a:p>
            <a:pPr algn="l"/>
            <a:r>
              <a:rPr lang="en-US" sz="2400" dirty="0" smtClean="0">
                <a:solidFill>
                  <a:schemeClr val="tx1"/>
                </a:solidFill>
              </a:rPr>
              <a:t>Monitoring </a:t>
            </a:r>
            <a:r>
              <a:rPr lang="en-US" sz="2400" dirty="0">
                <a:solidFill>
                  <a:schemeClr val="tx1"/>
                </a:solidFill>
              </a:rPr>
              <a:t>urine output is an effective indicator of the patient's intravascular volume status.</a:t>
            </a:r>
          </a:p>
          <a:p>
            <a:pPr lvl="1" algn="l"/>
            <a:r>
              <a:rPr lang="en-US" sz="2400" dirty="0">
                <a:solidFill>
                  <a:schemeClr val="tx1"/>
                </a:solidFill>
              </a:rPr>
              <a:t>(a) Urine output &lt;15 </a:t>
            </a:r>
            <a:r>
              <a:rPr lang="en-US" sz="2400" dirty="0" err="1">
                <a:solidFill>
                  <a:schemeClr val="tx1"/>
                </a:solidFill>
              </a:rPr>
              <a:t>mL</a:t>
            </a:r>
            <a:r>
              <a:rPr lang="en-US" sz="2400" dirty="0">
                <a:solidFill>
                  <a:schemeClr val="tx1"/>
                </a:solidFill>
              </a:rPr>
              <a:t>/kg/h is indicative of severe volume </a:t>
            </a:r>
            <a:r>
              <a:rPr lang="en-US" sz="2400" dirty="0" smtClean="0">
                <a:solidFill>
                  <a:schemeClr val="tx1"/>
                </a:solidFill>
              </a:rPr>
              <a:t>depletion.</a:t>
            </a:r>
            <a:endParaRPr lang="en-US" sz="2400" dirty="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10000"/>
          </a:bodyPr>
          <a:lstStyle/>
          <a:p>
            <a:r>
              <a:rPr lang="en-US" b="1" dirty="0" smtClean="0">
                <a:solidFill>
                  <a:schemeClr val="tx1"/>
                </a:solidFill>
              </a:rPr>
              <a:t>Management </a:t>
            </a:r>
            <a:r>
              <a:rPr lang="en-US" b="1" dirty="0">
                <a:solidFill>
                  <a:schemeClr val="tx1"/>
                </a:solidFill>
              </a:rPr>
              <a:t>goals in massive </a:t>
            </a:r>
            <a:r>
              <a:rPr lang="en-US" b="1" dirty="0" smtClean="0">
                <a:solidFill>
                  <a:schemeClr val="tx1"/>
                </a:solidFill>
              </a:rPr>
              <a:t>hemorrhage</a:t>
            </a:r>
          </a:p>
          <a:p>
            <a:pPr algn="l"/>
            <a:r>
              <a:rPr lang="en-US" b="1" dirty="0" smtClean="0">
                <a:solidFill>
                  <a:schemeClr val="tx1"/>
                </a:solidFill>
              </a:rPr>
              <a:t>Temperature </a:t>
            </a:r>
            <a:r>
              <a:rPr lang="en-US" b="1" dirty="0">
                <a:solidFill>
                  <a:schemeClr val="tx1"/>
                </a:solidFill>
              </a:rPr>
              <a:t>monitoring</a:t>
            </a:r>
          </a:p>
          <a:p>
            <a:pPr algn="l"/>
            <a:r>
              <a:rPr lang="en-US" dirty="0">
                <a:solidFill>
                  <a:schemeClr val="tx1"/>
                </a:solidFill>
              </a:rPr>
              <a:t>(I) Monitoring core temperature is </a:t>
            </a:r>
            <a:r>
              <a:rPr lang="en-US" dirty="0" smtClean="0">
                <a:solidFill>
                  <a:schemeClr val="tx1"/>
                </a:solidFill>
              </a:rPr>
              <a:t>essential in </a:t>
            </a:r>
            <a:r>
              <a:rPr lang="en-US" dirty="0">
                <a:solidFill>
                  <a:schemeClr val="tx1"/>
                </a:solidFill>
              </a:rPr>
              <a:t>patients with hemorrhage.</a:t>
            </a:r>
          </a:p>
          <a:p>
            <a:pPr algn="l"/>
            <a:r>
              <a:rPr lang="en-US" dirty="0">
                <a:solidFill>
                  <a:schemeClr val="tx1"/>
                </a:solidFill>
              </a:rPr>
              <a:t>(2) Hypothermia is extremely problematic in the massively bleeding patient because acidosis and </a:t>
            </a:r>
            <a:r>
              <a:rPr lang="en-US" dirty="0" err="1">
                <a:solidFill>
                  <a:schemeClr val="tx1"/>
                </a:solidFill>
              </a:rPr>
              <a:t>coagulopathy</a:t>
            </a:r>
            <a:r>
              <a:rPr lang="en-US" dirty="0">
                <a:solidFill>
                  <a:schemeClr val="tx1"/>
                </a:solidFill>
              </a:rPr>
              <a:t> are worsened by decreased temperature.</a:t>
            </a:r>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buFont typeface="Arial" pitchFamily="34" charset="0"/>
              <a:buChar char="•"/>
            </a:pPr>
            <a:r>
              <a:rPr lang="en-US" dirty="0">
                <a:solidFill>
                  <a:schemeClr val="tx1"/>
                </a:solidFill>
              </a:rPr>
              <a:t>HELLP, </a:t>
            </a:r>
            <a:r>
              <a:rPr lang="en-US" dirty="0" err="1">
                <a:solidFill>
                  <a:schemeClr val="tx1"/>
                </a:solidFill>
              </a:rPr>
              <a:t>hemolysis</a:t>
            </a:r>
            <a:r>
              <a:rPr lang="en-US" dirty="0">
                <a:solidFill>
                  <a:schemeClr val="tx1"/>
                </a:solidFill>
              </a:rPr>
              <a:t>, elevated liver enzymes, low platelets; </a:t>
            </a:r>
            <a:endParaRPr lang="en-US" dirty="0" smtClean="0">
              <a:solidFill>
                <a:schemeClr val="tx1"/>
              </a:solidFill>
            </a:endParaRPr>
          </a:p>
          <a:p>
            <a:pPr algn="l">
              <a:buFont typeface="Arial" pitchFamily="34" charset="0"/>
              <a:buChar char="•"/>
            </a:pPr>
            <a:r>
              <a:rPr lang="en-US" dirty="0" smtClean="0">
                <a:solidFill>
                  <a:schemeClr val="tx1"/>
                </a:solidFill>
              </a:rPr>
              <a:t>LR</a:t>
            </a:r>
            <a:r>
              <a:rPr lang="en-US" dirty="0">
                <a:solidFill>
                  <a:schemeClr val="tx1"/>
                </a:solidFill>
              </a:rPr>
              <a:t>, lactate Ringer's; </a:t>
            </a:r>
            <a:endParaRPr lang="en-US" dirty="0" smtClean="0">
              <a:solidFill>
                <a:schemeClr val="tx1"/>
              </a:solidFill>
            </a:endParaRPr>
          </a:p>
          <a:p>
            <a:pPr algn="l">
              <a:buFont typeface="Arial" pitchFamily="34" charset="0"/>
              <a:buChar char="•"/>
            </a:pPr>
            <a:r>
              <a:rPr lang="en-US" dirty="0" smtClean="0">
                <a:solidFill>
                  <a:schemeClr val="tx1"/>
                </a:solidFill>
              </a:rPr>
              <a:t>NS</a:t>
            </a:r>
            <a:r>
              <a:rPr lang="en-US" dirty="0">
                <a:solidFill>
                  <a:schemeClr val="tx1"/>
                </a:solidFill>
              </a:rPr>
              <a:t>, normal saline; </a:t>
            </a:r>
            <a:endParaRPr lang="en-US" dirty="0" smtClean="0">
              <a:solidFill>
                <a:schemeClr val="tx1"/>
              </a:solidFill>
            </a:endParaRPr>
          </a:p>
          <a:p>
            <a:pPr algn="l">
              <a:buFont typeface="Arial" pitchFamily="34" charset="0"/>
              <a:buChar char="•"/>
            </a:pPr>
            <a:r>
              <a:rPr lang="en-US" dirty="0" smtClean="0">
                <a:solidFill>
                  <a:schemeClr val="tx1"/>
                </a:solidFill>
              </a:rPr>
              <a:t>(</a:t>
            </a:r>
            <a:r>
              <a:rPr lang="en-US" dirty="0">
                <a:solidFill>
                  <a:schemeClr val="tx1"/>
                </a:solidFill>
              </a:rPr>
              <a:t>P)RBC, (packed) red blood cell; </a:t>
            </a:r>
            <a:endParaRPr lang="en-US" dirty="0" smtClean="0">
              <a:solidFill>
                <a:schemeClr val="tx1"/>
              </a:solidFill>
            </a:endParaRPr>
          </a:p>
          <a:p>
            <a:pPr algn="l">
              <a:buFont typeface="Arial" pitchFamily="34" charset="0"/>
              <a:buChar char="•"/>
            </a:pPr>
            <a:r>
              <a:rPr lang="en-US" dirty="0" smtClean="0">
                <a:solidFill>
                  <a:schemeClr val="tx1"/>
                </a:solidFill>
              </a:rPr>
              <a:t>WBC</a:t>
            </a:r>
            <a:r>
              <a:rPr lang="en-US" dirty="0">
                <a:solidFill>
                  <a:schemeClr val="tx1"/>
                </a:solidFill>
              </a:rPr>
              <a:t>, white blood cells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dirty="0" smtClean="0">
                <a:solidFill>
                  <a:schemeClr val="tx1"/>
                </a:solidFill>
              </a:rPr>
              <a:t>Airway </a:t>
            </a:r>
            <a:r>
              <a:rPr lang="en-US" b="1" dirty="0">
                <a:solidFill>
                  <a:schemeClr val="tx1"/>
                </a:solidFill>
              </a:rPr>
              <a:t>management and maintenance</a:t>
            </a:r>
          </a:p>
          <a:p>
            <a:pPr marL="571500" indent="-571500" algn="l">
              <a:buAutoNum type="romanUcParenBoth"/>
            </a:pPr>
            <a:r>
              <a:rPr lang="en-US" dirty="0" smtClean="0">
                <a:solidFill>
                  <a:schemeClr val="tx1"/>
                </a:solidFill>
              </a:rPr>
              <a:t>Massively </a:t>
            </a:r>
            <a:r>
              <a:rPr lang="en-US" dirty="0">
                <a:solidFill>
                  <a:schemeClr val="tx1"/>
                </a:solidFill>
              </a:rPr>
              <a:t>bleeding patients may arrive in the operating room </a:t>
            </a:r>
            <a:r>
              <a:rPr lang="en-US" dirty="0" smtClean="0">
                <a:solidFill>
                  <a:schemeClr val="tx1"/>
                </a:solidFill>
              </a:rPr>
              <a:t>or emergency </a:t>
            </a:r>
            <a:r>
              <a:rPr lang="en-US" dirty="0">
                <a:solidFill>
                  <a:schemeClr val="tx1"/>
                </a:solidFill>
              </a:rPr>
              <a:t>department with an </a:t>
            </a:r>
            <a:r>
              <a:rPr lang="en-US" dirty="0" err="1">
                <a:solidFill>
                  <a:schemeClr val="tx1"/>
                </a:solidFill>
              </a:rPr>
              <a:t>endotracheal</a:t>
            </a:r>
            <a:r>
              <a:rPr lang="en-US" dirty="0">
                <a:solidFill>
                  <a:schemeClr val="tx1"/>
                </a:solidFill>
              </a:rPr>
              <a:t> tube in </a:t>
            </a:r>
            <a:r>
              <a:rPr lang="en-US" dirty="0" smtClean="0">
                <a:solidFill>
                  <a:schemeClr val="tx1"/>
                </a:solidFill>
              </a:rPr>
              <a:t>place.</a:t>
            </a:r>
          </a:p>
          <a:p>
            <a:pPr marL="571500" indent="-571500" algn="l">
              <a:buAutoNum type="romanUcParenBoth"/>
            </a:pPr>
            <a:r>
              <a:rPr lang="en-US" dirty="0" smtClean="0">
                <a:solidFill>
                  <a:schemeClr val="tx1"/>
                </a:solidFill>
              </a:rPr>
              <a:t>Severe </a:t>
            </a:r>
            <a:r>
              <a:rPr lang="en-US" dirty="0">
                <a:solidFill>
                  <a:schemeClr val="tx1"/>
                </a:solidFill>
              </a:rPr>
              <a:t>blood loss significantly alters consciousness. The </a:t>
            </a:r>
            <a:r>
              <a:rPr lang="en-US" dirty="0" smtClean="0">
                <a:solidFill>
                  <a:schemeClr val="tx1"/>
                </a:solidFill>
              </a:rPr>
              <a:t>airway should </a:t>
            </a:r>
            <a:r>
              <a:rPr lang="en-US" dirty="0">
                <a:solidFill>
                  <a:schemeClr val="tx1"/>
                </a:solidFill>
              </a:rPr>
              <a:t>be protected and managed by </a:t>
            </a:r>
            <a:r>
              <a:rPr lang="en-US" dirty="0" err="1">
                <a:solidFill>
                  <a:schemeClr val="tx1"/>
                </a:solidFill>
              </a:rPr>
              <a:t>endotracheal</a:t>
            </a:r>
            <a:r>
              <a:rPr lang="en-US" dirty="0">
                <a:solidFill>
                  <a:schemeClr val="tx1"/>
                </a:solidFill>
              </a:rPr>
              <a:t> </a:t>
            </a:r>
            <a:r>
              <a:rPr lang="en-US" dirty="0" smtClean="0">
                <a:solidFill>
                  <a:schemeClr val="tx1"/>
                </a:solidFill>
              </a:rPr>
              <a:t>intubation and </a:t>
            </a:r>
            <a:r>
              <a:rPr lang="en-US" dirty="0">
                <a:solidFill>
                  <a:schemeClr val="tx1"/>
                </a:solidFill>
              </a:rPr>
              <a:t>ventilation.</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b="1" dirty="0" smtClean="0">
                <a:solidFill>
                  <a:schemeClr val="tx1"/>
                </a:solidFill>
              </a:rPr>
              <a:t>Maintenance </a:t>
            </a:r>
            <a:r>
              <a:rPr lang="en-US" b="1" dirty="0">
                <a:solidFill>
                  <a:schemeClr val="tx1"/>
                </a:solidFill>
              </a:rPr>
              <a:t>of adequate perfusion</a:t>
            </a:r>
          </a:p>
          <a:p>
            <a:pPr algn="l">
              <a:buFont typeface="Arial" pitchFamily="34" charset="0"/>
              <a:buChar char="•"/>
            </a:pPr>
            <a:r>
              <a:rPr lang="en-US" dirty="0" smtClean="0">
                <a:solidFill>
                  <a:schemeClr val="tx1"/>
                </a:solidFill>
              </a:rPr>
              <a:t>In </a:t>
            </a:r>
            <a:r>
              <a:rPr lang="en-US" dirty="0">
                <a:solidFill>
                  <a:schemeClr val="tx1"/>
                </a:solidFill>
              </a:rPr>
              <a:t>order to assure organ perfusion, intravascular volume must be maintained by large amounts of IV fluid, appropriate amounts of colloid, and potentially blood products</a:t>
            </a:r>
            <a:r>
              <a:rPr lang="en-US" dirty="0" smtClean="0">
                <a:solidFill>
                  <a:schemeClr val="tx1"/>
                </a:solidFill>
              </a:rPr>
              <a:t>.</a:t>
            </a:r>
          </a:p>
          <a:p>
            <a:pPr algn="l">
              <a:buFont typeface="Arial" pitchFamily="34" charset="0"/>
              <a:buChar char="•"/>
            </a:pPr>
            <a:r>
              <a:rPr lang="en-US" dirty="0" smtClean="0">
                <a:solidFill>
                  <a:schemeClr val="tx1"/>
                </a:solidFill>
              </a:rPr>
              <a:t>Blood </a:t>
            </a:r>
            <a:r>
              <a:rPr lang="en-US" dirty="0">
                <a:solidFill>
                  <a:schemeClr val="tx1"/>
                </a:solidFill>
              </a:rPr>
              <a:t>products should be replaced with appropriate indications. </a:t>
            </a:r>
            <a:endParaRPr lang="en-US" dirty="0" smtClean="0">
              <a:solidFill>
                <a:schemeClr val="tx1"/>
              </a:solidFill>
            </a:endParaRPr>
          </a:p>
          <a:p>
            <a:pPr algn="l"/>
            <a:endParaRPr lang="en-US" dirty="0">
              <a:solidFill>
                <a:schemeClr val="tx1"/>
              </a:solidFill>
            </a:endParaRPr>
          </a:p>
          <a:p>
            <a:pPr algn="l"/>
            <a:r>
              <a:rPr lang="en-US" b="1" dirty="0" smtClean="0">
                <a:solidFill>
                  <a:schemeClr val="tx1"/>
                </a:solidFill>
              </a:rPr>
              <a:t>Mobilization </a:t>
            </a:r>
            <a:r>
              <a:rPr lang="en-US" b="1" dirty="0">
                <a:solidFill>
                  <a:schemeClr val="tx1"/>
                </a:solidFill>
              </a:rPr>
              <a:t>of </a:t>
            </a:r>
            <a:r>
              <a:rPr lang="en-US" b="1" dirty="0" smtClean="0">
                <a:solidFill>
                  <a:schemeClr val="tx1"/>
                </a:solidFill>
              </a:rPr>
              <a:t>resources</a:t>
            </a:r>
          </a:p>
          <a:p>
            <a:pPr algn="l">
              <a:buFont typeface="Arial" pitchFamily="34" charset="0"/>
              <a:buChar char="•"/>
            </a:pPr>
            <a:r>
              <a:rPr lang="en-US" dirty="0" smtClean="0">
                <a:solidFill>
                  <a:schemeClr val="tx1"/>
                </a:solidFill>
              </a:rPr>
              <a:t>Call </a:t>
            </a:r>
            <a:r>
              <a:rPr lang="en-US" dirty="0">
                <a:solidFill>
                  <a:schemeClr val="tx1"/>
                </a:solidFill>
              </a:rPr>
              <a:t>for help of anesthesia technicians and additional anesthesia personnel.</a:t>
            </a:r>
          </a:p>
          <a:p>
            <a:pPr algn="l">
              <a:buFont typeface="Arial" pitchFamily="34" charset="0"/>
              <a:buChar char="•"/>
            </a:pPr>
            <a:r>
              <a:rPr lang="en-US" dirty="0">
                <a:solidFill>
                  <a:schemeClr val="tx1"/>
                </a:solidFill>
              </a:rPr>
              <a:t>Mobilize necessary equipment.</a:t>
            </a:r>
          </a:p>
          <a:p>
            <a:pPr algn="l">
              <a:buFont typeface="Arial" pitchFamily="34" charset="0"/>
              <a:buChar char="•"/>
            </a:pPr>
            <a:r>
              <a:rPr lang="en-US" dirty="0">
                <a:solidFill>
                  <a:schemeClr val="tx1"/>
                </a:solidFill>
              </a:rPr>
              <a:t>Notify blood bank and clinical laboratory.</a:t>
            </a:r>
          </a:p>
          <a:p>
            <a:pPr algn="l">
              <a:buFont typeface="Arial" pitchFamily="34" charset="0"/>
              <a:buChar char="•"/>
            </a:pPr>
            <a:r>
              <a:rPr lang="en-US" dirty="0">
                <a:solidFill>
                  <a:schemeClr val="tx1"/>
                </a:solidFill>
              </a:rPr>
              <a:t>Activate massive transfusion protocol (MTP), if applicable.</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it-IT" b="1" dirty="0" smtClean="0">
                <a:solidFill>
                  <a:schemeClr val="tx1"/>
                </a:solidFill>
              </a:rPr>
              <a:t>Massive </a:t>
            </a:r>
            <a:r>
              <a:rPr lang="it-IT" b="1" dirty="0">
                <a:solidFill>
                  <a:schemeClr val="tx1"/>
                </a:solidFill>
              </a:rPr>
              <a:t>transfusion </a:t>
            </a:r>
            <a:r>
              <a:rPr lang="it-IT" b="1" dirty="0" smtClean="0">
                <a:solidFill>
                  <a:schemeClr val="tx1"/>
                </a:solidFill>
              </a:rPr>
              <a:t>protocol</a:t>
            </a:r>
            <a:endParaRPr lang="it-IT" b="1" dirty="0">
              <a:solidFill>
                <a:schemeClr val="tx1"/>
              </a:solidFill>
            </a:endParaRPr>
          </a:p>
          <a:p>
            <a:pPr algn="l"/>
            <a:r>
              <a:rPr lang="en-US" b="1" dirty="0" smtClean="0">
                <a:solidFill>
                  <a:schemeClr val="tx1"/>
                </a:solidFill>
              </a:rPr>
              <a:t>Clear </a:t>
            </a:r>
            <a:r>
              <a:rPr lang="en-US" b="1" dirty="0">
                <a:solidFill>
                  <a:schemeClr val="tx1"/>
                </a:solidFill>
              </a:rPr>
              <a:t>communication among all parties involved in caring for the massively bleeding patient is essential.</a:t>
            </a:r>
          </a:p>
          <a:p>
            <a:pPr algn="l"/>
            <a:r>
              <a:rPr lang="en-US" dirty="0">
                <a:solidFill>
                  <a:schemeClr val="tx1"/>
                </a:solidFill>
              </a:rPr>
              <a:t>A MTP that gives clear directions on laboratory data, blood products availability and transport, as well as equipment and personnel is extremely helpful.</a:t>
            </a:r>
          </a:p>
          <a:p>
            <a:pPr algn="l"/>
            <a:endParaRPr lang="en-US" dirty="0" smtClean="0">
              <a:solidFill>
                <a:schemeClr val="tx1"/>
              </a:solidFill>
            </a:endParaRPr>
          </a:p>
          <a:p>
            <a:pPr algn="l"/>
            <a:r>
              <a:rPr lang="en-US" dirty="0" smtClean="0">
                <a:solidFill>
                  <a:schemeClr val="tx1"/>
                </a:solidFill>
              </a:rPr>
              <a:t>Instituting </a:t>
            </a:r>
            <a:r>
              <a:rPr lang="en-US" dirty="0">
                <a:solidFill>
                  <a:schemeClr val="tx1"/>
                </a:solidFill>
              </a:rPr>
              <a:t>a MTP should be seriously considered in every institution where the potential to treat massive hemorrhage exists</a:t>
            </a:r>
            <a:r>
              <a:rPr lang="en-US" dirty="0" smtClean="0">
                <a:solidFill>
                  <a:schemeClr val="tx1"/>
                </a:solidFill>
              </a:rPr>
              <a:t>.</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smtClean="0">
                <a:solidFill>
                  <a:schemeClr val="tx1"/>
                </a:solidFill>
              </a:rPr>
              <a:t>Blood </a:t>
            </a:r>
            <a:r>
              <a:rPr lang="en-US" b="1" dirty="0">
                <a:solidFill>
                  <a:schemeClr val="tx1"/>
                </a:solidFill>
              </a:rPr>
              <a:t>product replacement specific to massive </a:t>
            </a:r>
            <a:r>
              <a:rPr lang="en-US" b="1" dirty="0" smtClean="0">
                <a:solidFill>
                  <a:schemeClr val="tx1"/>
                </a:solidFill>
              </a:rPr>
              <a:t>transfusion</a:t>
            </a:r>
          </a:p>
          <a:p>
            <a:pPr algn="l"/>
            <a:r>
              <a:rPr lang="en-US" b="1" dirty="0" smtClean="0">
                <a:solidFill>
                  <a:schemeClr val="tx1"/>
                </a:solidFill>
              </a:rPr>
              <a:t>Packed </a:t>
            </a:r>
            <a:r>
              <a:rPr lang="en-US" b="1" dirty="0">
                <a:solidFill>
                  <a:schemeClr val="tx1"/>
                </a:solidFill>
              </a:rPr>
              <a:t>red blood cells (PRBC</a:t>
            </a:r>
            <a:r>
              <a:rPr lang="en-US" b="1" dirty="0" smtClean="0">
                <a:solidFill>
                  <a:schemeClr val="tx1"/>
                </a:solidFill>
              </a:rPr>
              <a:t>)</a:t>
            </a:r>
            <a:endParaRPr lang="en-US" b="1" dirty="0">
              <a:solidFill>
                <a:schemeClr val="tx1"/>
              </a:solidFill>
            </a:endParaRPr>
          </a:p>
          <a:p>
            <a:pPr algn="l"/>
            <a:r>
              <a:rPr lang="en-US" dirty="0" err="1" smtClean="0">
                <a:solidFill>
                  <a:schemeClr val="tx1"/>
                </a:solidFill>
              </a:rPr>
              <a:t>i</a:t>
            </a:r>
            <a:r>
              <a:rPr lang="en-US" dirty="0" smtClean="0">
                <a:solidFill>
                  <a:schemeClr val="tx1"/>
                </a:solidFill>
              </a:rPr>
              <a:t>)Given </a:t>
            </a:r>
            <a:r>
              <a:rPr lang="en-US" dirty="0">
                <a:solidFill>
                  <a:schemeClr val="tx1"/>
                </a:solidFill>
              </a:rPr>
              <a:t>to increase oxygen carrying capacity</a:t>
            </a:r>
          </a:p>
          <a:p>
            <a:pPr algn="l"/>
            <a:r>
              <a:rPr lang="en-US" dirty="0">
                <a:solidFill>
                  <a:schemeClr val="tx1"/>
                </a:solidFill>
              </a:rPr>
              <a:t>ii) Estimated blood loss is a reasonable guide to PRBC replacement, although in a massive hemorrhage, estimating blood loss is often difficult. In this situation, RBC are often given in response to clinical events or laboratory values such as hemoglobin with consideration of the patient's acid/base status.</a:t>
            </a:r>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algn="l"/>
            <a:r>
              <a:rPr lang="en-US" dirty="0" smtClean="0">
                <a:solidFill>
                  <a:schemeClr val="tx1"/>
                </a:solidFill>
              </a:rPr>
              <a:t>Often </a:t>
            </a:r>
            <a:r>
              <a:rPr lang="en-US" dirty="0">
                <a:solidFill>
                  <a:schemeClr val="tx1"/>
                </a:solidFill>
              </a:rPr>
              <a:t>in a hemorrhagic emergency, type-specific, cross-matches blood is not available.</a:t>
            </a:r>
          </a:p>
          <a:p>
            <a:pPr algn="l">
              <a:buFont typeface="Arial" pitchFamily="34" charset="0"/>
              <a:buChar char="•"/>
            </a:pPr>
            <a:r>
              <a:rPr lang="en-US" dirty="0" smtClean="0">
                <a:solidFill>
                  <a:schemeClr val="tx1"/>
                </a:solidFill>
              </a:rPr>
              <a:t>Type </a:t>
            </a:r>
            <a:r>
              <a:rPr lang="en-US" dirty="0">
                <a:solidFill>
                  <a:schemeClr val="tx1"/>
                </a:solidFill>
              </a:rPr>
              <a:t>specific, un-cross-matched blood may be given in emergency as the risk of a hemolytic transfusion reaction with un-cross-matched blood in patients who have not been previously transfused or pregnant is very </a:t>
            </a:r>
            <a:r>
              <a:rPr lang="en-US" dirty="0" smtClean="0">
                <a:solidFill>
                  <a:schemeClr val="tx1"/>
                </a:solidFill>
              </a:rPr>
              <a:t>low.</a:t>
            </a:r>
            <a:endParaRPr lang="en-US" dirty="0">
              <a:solidFill>
                <a:schemeClr val="tx1"/>
              </a:solidFill>
            </a:endParaRPr>
          </a:p>
          <a:p>
            <a:pPr lvl="1" algn="l">
              <a:buFont typeface="Arial" pitchFamily="34" charset="0"/>
              <a:buChar char="•"/>
            </a:pPr>
            <a:r>
              <a:rPr lang="en-US" dirty="0" smtClean="0">
                <a:solidFill>
                  <a:schemeClr val="tx1"/>
                </a:solidFill>
              </a:rPr>
              <a:t>If </a:t>
            </a:r>
            <a:r>
              <a:rPr lang="en-US" dirty="0">
                <a:solidFill>
                  <a:schemeClr val="tx1"/>
                </a:solidFill>
              </a:rPr>
              <a:t>no blood is available and the patient requires blood emergently, type 0 blood can be given</a:t>
            </a:r>
            <a:r>
              <a:rPr lang="en-US" dirty="0" smtClean="0">
                <a:solidFill>
                  <a:schemeClr val="tx1"/>
                </a:solidFill>
              </a:rPr>
              <a:t>.</a:t>
            </a:r>
            <a:endParaRPr lang="en-US" dirty="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dirty="0" smtClean="0">
                <a:solidFill>
                  <a:schemeClr val="tx1"/>
                </a:solidFill>
              </a:rPr>
              <a:t>Type </a:t>
            </a:r>
            <a:r>
              <a:rPr lang="en-US" dirty="0">
                <a:solidFill>
                  <a:schemeClr val="tx1"/>
                </a:solidFill>
              </a:rPr>
              <a:t>O</a:t>
            </a:r>
            <a:r>
              <a:rPr lang="en-US" dirty="0" smtClean="0">
                <a:solidFill>
                  <a:schemeClr val="tx1"/>
                </a:solidFill>
              </a:rPr>
              <a:t>, </a:t>
            </a:r>
            <a:r>
              <a:rPr lang="en-US" dirty="0" err="1" smtClean="0">
                <a:solidFill>
                  <a:schemeClr val="tx1"/>
                </a:solidFill>
              </a:rPr>
              <a:t>Rh</a:t>
            </a:r>
            <a:r>
              <a:rPr lang="en-US" dirty="0" smtClean="0">
                <a:solidFill>
                  <a:schemeClr val="tx1"/>
                </a:solidFill>
              </a:rPr>
              <a:t> negative, blood is preferred, especially in women of childbearing age.</a:t>
            </a:r>
          </a:p>
          <a:p>
            <a:pPr algn="l"/>
            <a:endParaRPr lang="en-US" dirty="0" smtClean="0">
              <a:solidFill>
                <a:schemeClr val="tx1"/>
              </a:solidFill>
            </a:endParaRPr>
          </a:p>
          <a:p>
            <a:pPr algn="l"/>
            <a:r>
              <a:rPr lang="en-US" dirty="0" smtClean="0">
                <a:solidFill>
                  <a:schemeClr val="tx1"/>
                </a:solidFill>
              </a:rPr>
              <a:t>Once a large volume of Type O blood is given in an emergency, caution must be taken when subsequently administering type specific blood due to the presence of anti-A and anti-B antigens in the circulating Type O blood leading to </a:t>
            </a:r>
            <a:r>
              <a:rPr lang="en-US" dirty="0" err="1" smtClean="0">
                <a:solidFill>
                  <a:schemeClr val="tx1"/>
                </a:solidFill>
              </a:rPr>
              <a:t>hemolysis</a:t>
            </a:r>
            <a:r>
              <a:rPr lang="en-US" dirty="0" smtClean="0">
                <a:solidFill>
                  <a:schemeClr val="tx1"/>
                </a:solidFill>
              </a:rPr>
              <a:t> in the type-specific blood.</a:t>
            </a:r>
          </a:p>
          <a:p>
            <a:pPr algn="l"/>
            <a:endParaRPr lang="en-US" dirty="0" smtClean="0">
              <a:solidFill>
                <a:schemeClr val="tx1"/>
              </a:solidFill>
            </a:endParaRPr>
          </a:p>
          <a:p>
            <a:pPr algn="l"/>
            <a:r>
              <a:rPr lang="en-US" dirty="0" smtClean="0">
                <a:solidFill>
                  <a:schemeClr val="tx1"/>
                </a:solidFill>
              </a:rPr>
              <a:t>Although the exact amount of transfused Type O  blood that</a:t>
            </a:r>
          </a:p>
          <a:p>
            <a:pPr algn="l"/>
            <a:r>
              <a:rPr lang="en-US" dirty="0" smtClean="0">
                <a:solidFill>
                  <a:schemeClr val="tx1"/>
                </a:solidFill>
              </a:rPr>
              <a:t>may cause this problem is unknown, it is prudent to consider avoiding type specific-blood when approximately one</a:t>
            </a:r>
          </a:p>
          <a:p>
            <a:pPr algn="l"/>
            <a:r>
              <a:rPr lang="en-US" dirty="0" smtClean="0">
                <a:solidFill>
                  <a:schemeClr val="tx1"/>
                </a:solidFill>
              </a:rPr>
              <a:t>blood volume of Type 0 blood has been given.</a:t>
            </a:r>
            <a:endParaRPr lang="en-US"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7010400" cy="3505200"/>
          </a:xfrm>
        </p:spPr>
        <p:txBody>
          <a:bodyPr>
            <a:normAutofit/>
          </a:bodyPr>
          <a:lstStyle/>
          <a:p>
            <a:pPr algn="l"/>
            <a:r>
              <a:rPr lang="en-US" sz="2400" dirty="0" smtClean="0">
                <a:solidFill>
                  <a:schemeClr val="tx1"/>
                </a:solidFill>
              </a:rPr>
              <a:t>Large </a:t>
            </a:r>
            <a:r>
              <a:rPr lang="en-US" sz="2400" dirty="0">
                <a:solidFill>
                  <a:schemeClr val="tx1"/>
                </a:solidFill>
              </a:rPr>
              <a:t>volume PRBC administration is associated with </a:t>
            </a:r>
            <a:r>
              <a:rPr lang="en-US" sz="2400" dirty="0" err="1">
                <a:solidFill>
                  <a:schemeClr val="tx1"/>
                </a:solidFill>
              </a:rPr>
              <a:t>coagulopathy</a:t>
            </a:r>
            <a:r>
              <a:rPr lang="en-US" sz="2400" dirty="0">
                <a:solidFill>
                  <a:schemeClr val="tx1"/>
                </a:solidFill>
              </a:rPr>
              <a:t> due to dilution of clotting factors and platelets (</a:t>
            </a:r>
            <a:r>
              <a:rPr lang="en-US" sz="2400" dirty="0" err="1" smtClean="0">
                <a:solidFill>
                  <a:schemeClr val="tx1"/>
                </a:solidFill>
              </a:rPr>
              <a:t>dilutional</a:t>
            </a:r>
            <a:r>
              <a:rPr lang="en-US" sz="2400" dirty="0" smtClean="0">
                <a:solidFill>
                  <a:schemeClr val="tx1"/>
                </a:solidFill>
              </a:rPr>
              <a:t> thrombocytopenia</a:t>
            </a:r>
            <a:r>
              <a:rPr lang="en-US" sz="2400" dirty="0">
                <a:solidFill>
                  <a:schemeClr val="tx1"/>
                </a:solidFill>
              </a:rPr>
              <a:t>).</a:t>
            </a:r>
            <a:endParaRPr lang="en-US" sz="2400"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smtClean="0">
                <a:solidFill>
                  <a:schemeClr val="tx1"/>
                </a:solidFill>
              </a:rPr>
              <a:t>Fresh </a:t>
            </a:r>
            <a:r>
              <a:rPr lang="en-US" b="1" dirty="0">
                <a:solidFill>
                  <a:schemeClr val="tx1"/>
                </a:solidFill>
              </a:rPr>
              <a:t>frozen plasma (FFP)</a:t>
            </a:r>
          </a:p>
          <a:p>
            <a:pPr algn="l"/>
            <a:endParaRPr lang="en-US" dirty="0" smtClean="0">
              <a:solidFill>
                <a:schemeClr val="tx1"/>
              </a:solidFill>
            </a:endParaRPr>
          </a:p>
          <a:p>
            <a:pPr algn="l"/>
            <a:r>
              <a:rPr lang="en-US" dirty="0" smtClean="0">
                <a:solidFill>
                  <a:schemeClr val="tx1"/>
                </a:solidFill>
              </a:rPr>
              <a:t>Current </a:t>
            </a:r>
            <a:r>
              <a:rPr lang="en-US" dirty="0">
                <a:solidFill>
                  <a:schemeClr val="tx1"/>
                </a:solidFill>
              </a:rPr>
              <a:t>ASA guidelines state that FFP should be given in the presence of </a:t>
            </a:r>
            <a:r>
              <a:rPr lang="en-US" dirty="0" err="1">
                <a:solidFill>
                  <a:schemeClr val="tx1"/>
                </a:solidFill>
              </a:rPr>
              <a:t>microvascular</a:t>
            </a:r>
            <a:r>
              <a:rPr lang="en-US" dirty="0">
                <a:solidFill>
                  <a:schemeClr val="tx1"/>
                </a:solidFill>
              </a:rPr>
              <a:t> bleeding in patients who have been transfused one blood volume or when INK is &gt;</a:t>
            </a:r>
            <a:r>
              <a:rPr lang="en-US" dirty="0" smtClean="0">
                <a:solidFill>
                  <a:schemeClr val="tx1"/>
                </a:solidFill>
              </a:rPr>
              <a:t>2.0</a:t>
            </a:r>
            <a:endParaRPr lang="en-US" dirty="0">
              <a:solidFill>
                <a:schemeClr val="tx1"/>
              </a:solidFill>
            </a:endParaRPr>
          </a:p>
          <a:p>
            <a:pPr algn="l"/>
            <a:r>
              <a:rPr lang="en-US" dirty="0">
                <a:solidFill>
                  <a:schemeClr val="tx1"/>
                </a:solidFill>
              </a:rPr>
              <a:t>Recent data suggest that early transfusion of FFP and platelets aids in prevention of </a:t>
            </a:r>
            <a:r>
              <a:rPr lang="en-US" dirty="0" err="1">
                <a:solidFill>
                  <a:schemeClr val="tx1"/>
                </a:solidFill>
              </a:rPr>
              <a:t>coagulopathy</a:t>
            </a:r>
            <a:r>
              <a:rPr lang="en-US" dirty="0">
                <a:solidFill>
                  <a:schemeClr val="tx1"/>
                </a:solidFill>
              </a:rPr>
              <a:t> associated with trauma-related massive </a:t>
            </a:r>
            <a:r>
              <a:rPr lang="en-US" dirty="0" smtClean="0">
                <a:solidFill>
                  <a:schemeClr val="tx1"/>
                </a:solidFill>
              </a:rPr>
              <a:t>transfusion.</a:t>
            </a:r>
            <a:endParaRPr lang="en-US" dirty="0">
              <a:solidFill>
                <a:schemeClr val="tx1"/>
              </a:solidFill>
            </a:endParaRPr>
          </a:p>
          <a:p>
            <a:pPr algn="l"/>
            <a:r>
              <a:rPr lang="en-US" dirty="0">
                <a:solidFill>
                  <a:schemeClr val="bg1">
                    <a:lumMod val="50000"/>
                  </a:schemeClr>
                </a:solidFill>
              </a:rPr>
              <a:t>It is unclear if this data can be extrapolated to other situations. This is an active area of research.</a:t>
            </a:r>
            <a:endParaRPr lang="en-US" b="1" dirty="0" smtClean="0">
              <a:solidFill>
                <a:schemeClr val="bg1">
                  <a:lumMod val="50000"/>
                </a:schemeClr>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b="1" dirty="0" smtClean="0">
                <a:solidFill>
                  <a:schemeClr val="tx1"/>
                </a:solidFill>
              </a:rPr>
              <a:t>Platelets</a:t>
            </a:r>
          </a:p>
          <a:p>
            <a:pPr algn="l">
              <a:buFont typeface="Arial" pitchFamily="34" charset="0"/>
              <a:buChar char="•"/>
            </a:pPr>
            <a:r>
              <a:rPr lang="en-US" sz="2400" dirty="0" smtClean="0">
                <a:solidFill>
                  <a:schemeClr val="tx1"/>
                </a:solidFill>
              </a:rPr>
              <a:t>Current </a:t>
            </a:r>
            <a:r>
              <a:rPr lang="en-US" sz="2400" dirty="0">
                <a:solidFill>
                  <a:schemeClr val="tx1"/>
                </a:solidFill>
              </a:rPr>
              <a:t>guidelines recommend a platelet count prior to platelet transfusion and state that platelet transfusion is typically not indicated for platelet counts &gt;50,000 </a:t>
            </a:r>
            <a:r>
              <a:rPr lang="en-US" sz="2400" dirty="0" smtClean="0">
                <a:solidFill>
                  <a:schemeClr val="tx1"/>
                </a:solidFill>
              </a:rPr>
              <a:t>cells/mm3</a:t>
            </a:r>
            <a:endParaRPr lang="en-US" sz="2400"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dirty="0" smtClean="0">
                <a:solidFill>
                  <a:schemeClr val="tx1"/>
                </a:solidFill>
              </a:rPr>
              <a:t>Recent </a:t>
            </a:r>
            <a:r>
              <a:rPr lang="en-US" dirty="0">
                <a:solidFill>
                  <a:schemeClr val="tx1"/>
                </a:solidFill>
              </a:rPr>
              <a:t>information in massively bleeding trauma patients suggests that platelet and plasma transfusion early in resuscitation with an attempt to approximate whole blood is associated with lower </a:t>
            </a:r>
            <a:r>
              <a:rPr lang="en-US" dirty="0" smtClean="0">
                <a:solidFill>
                  <a:schemeClr val="tx1"/>
                </a:solidFill>
              </a:rPr>
              <a:t>mortality.</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92500" lnSpcReduction="10000"/>
          </a:bodyPr>
          <a:lstStyle/>
          <a:p>
            <a:pPr algn="l"/>
            <a:r>
              <a:rPr lang="en-US" dirty="0">
                <a:solidFill>
                  <a:schemeClr val="tx1"/>
                </a:solidFill>
              </a:rPr>
              <a:t>Albumin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Albumin </a:t>
            </a:r>
            <a:r>
              <a:rPr lang="en-US" dirty="0">
                <a:solidFill>
                  <a:schemeClr val="tx1"/>
                </a:solidFill>
              </a:rPr>
              <a:t>has important drug interactions and </a:t>
            </a:r>
            <a:r>
              <a:rPr lang="en-US" dirty="0" err="1">
                <a:solidFill>
                  <a:schemeClr val="tx1"/>
                </a:solidFill>
              </a:rPr>
              <a:t>oncotic</a:t>
            </a:r>
            <a:r>
              <a:rPr lang="en-US" dirty="0">
                <a:solidFill>
                  <a:schemeClr val="tx1"/>
                </a:solidFill>
              </a:rPr>
              <a:t> pressure effects.</a:t>
            </a:r>
          </a:p>
          <a:p>
            <a:pPr algn="l"/>
            <a:r>
              <a:rPr lang="en-US" dirty="0">
                <a:solidFill>
                  <a:schemeClr val="tx1"/>
                </a:solidFill>
              </a:rPr>
              <a:t>Preexisting </a:t>
            </a:r>
            <a:r>
              <a:rPr lang="en-US" dirty="0" err="1">
                <a:solidFill>
                  <a:schemeClr val="tx1"/>
                </a:solidFill>
              </a:rPr>
              <a:t>hypoalbuminemia</a:t>
            </a:r>
            <a:r>
              <a:rPr lang="en-US" dirty="0">
                <a:solidFill>
                  <a:schemeClr val="tx1"/>
                </a:solidFill>
              </a:rPr>
              <a:t> and concomitant third-spacing is worsened by the </a:t>
            </a:r>
            <a:r>
              <a:rPr lang="en-US" dirty="0" err="1">
                <a:solidFill>
                  <a:schemeClr val="tx1"/>
                </a:solidFill>
              </a:rPr>
              <a:t>hemodilution</a:t>
            </a:r>
            <a:r>
              <a:rPr lang="en-US" dirty="0">
                <a:solidFill>
                  <a:schemeClr val="tx1"/>
                </a:solidFill>
              </a:rPr>
              <a:t> effects of large infusions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b="1" dirty="0" smtClean="0">
                <a:solidFill>
                  <a:schemeClr val="tx1"/>
                </a:solidFill>
              </a:rPr>
              <a:t>Complications </a:t>
            </a:r>
            <a:r>
              <a:rPr lang="en-US" b="1" dirty="0">
                <a:solidFill>
                  <a:schemeClr val="tx1"/>
                </a:solidFill>
              </a:rPr>
              <a:t>of massive transfusion</a:t>
            </a:r>
          </a:p>
          <a:p>
            <a:pPr algn="l">
              <a:buFont typeface="Arial" pitchFamily="34" charset="0"/>
              <a:buChar char="•"/>
            </a:pPr>
            <a:r>
              <a:rPr lang="en-US" dirty="0" smtClean="0">
                <a:solidFill>
                  <a:schemeClr val="tx1"/>
                </a:solidFill>
              </a:rPr>
              <a:t>Complications </a:t>
            </a:r>
            <a:r>
              <a:rPr lang="en-US" dirty="0">
                <a:solidFill>
                  <a:schemeClr val="tx1"/>
                </a:solidFill>
              </a:rPr>
              <a:t>associated with blood component therapy also apply to massive transfusion.</a:t>
            </a:r>
          </a:p>
          <a:p>
            <a:pPr lvl="1" algn="l">
              <a:buFont typeface="Arial" pitchFamily="34" charset="0"/>
              <a:buChar char="•"/>
            </a:pPr>
            <a:r>
              <a:rPr lang="en-US" dirty="0" smtClean="0">
                <a:solidFill>
                  <a:schemeClr val="tx1"/>
                </a:solidFill>
              </a:rPr>
              <a:t>These </a:t>
            </a:r>
            <a:r>
              <a:rPr lang="en-US" dirty="0">
                <a:solidFill>
                  <a:schemeClr val="tx1"/>
                </a:solidFill>
              </a:rPr>
              <a:t>include acute and delayed hemolytic reactions, transfusion-related acute lung injury (TRALI), transfusion-transmitted infectious disease.</a:t>
            </a:r>
          </a:p>
          <a:p>
            <a:pPr lvl="1" algn="l">
              <a:buFont typeface="Arial" pitchFamily="34" charset="0"/>
              <a:buChar char="•"/>
            </a:pPr>
            <a:r>
              <a:rPr lang="en-US" dirty="0" smtClean="0">
                <a:solidFill>
                  <a:schemeClr val="tx1"/>
                </a:solidFill>
              </a:rPr>
              <a:t>Other </a:t>
            </a:r>
            <a:r>
              <a:rPr lang="en-US" dirty="0">
                <a:solidFill>
                  <a:schemeClr val="tx1"/>
                </a:solidFill>
              </a:rPr>
              <a:t>complications are more specific to large volume transfusion.</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47500" lnSpcReduction="20000"/>
          </a:bodyPr>
          <a:lstStyle/>
          <a:p>
            <a:pPr algn="l"/>
            <a:r>
              <a:rPr lang="en-US" b="1" dirty="0" smtClean="0">
                <a:solidFill>
                  <a:schemeClr val="tx1"/>
                </a:solidFill>
              </a:rPr>
              <a:t>Hypothermia</a:t>
            </a:r>
            <a:endParaRPr lang="en-US" b="1" dirty="0">
              <a:solidFill>
                <a:schemeClr val="tx1"/>
              </a:solidFill>
            </a:endParaRPr>
          </a:p>
          <a:p>
            <a:pPr algn="l"/>
            <a:r>
              <a:rPr lang="en-US" dirty="0" smtClean="0">
                <a:solidFill>
                  <a:schemeClr val="tx1"/>
                </a:solidFill>
              </a:rPr>
              <a:t>Hypothermia </a:t>
            </a:r>
            <a:r>
              <a:rPr lang="en-US" dirty="0">
                <a:solidFill>
                  <a:schemeClr val="tx1"/>
                </a:solidFill>
              </a:rPr>
              <a:t>with a core temperature &lt;35°C significantly affects coagulation.</a:t>
            </a:r>
          </a:p>
          <a:p>
            <a:pPr lvl="1" algn="l"/>
            <a:r>
              <a:rPr lang="en-US" dirty="0">
                <a:solidFill>
                  <a:schemeClr val="tx1"/>
                </a:solidFill>
              </a:rPr>
              <a:t>(</a:t>
            </a:r>
            <a:r>
              <a:rPr lang="en-US" dirty="0" err="1">
                <a:solidFill>
                  <a:schemeClr val="tx1"/>
                </a:solidFill>
              </a:rPr>
              <a:t>i</a:t>
            </a:r>
            <a:r>
              <a:rPr lang="en-US" dirty="0">
                <a:solidFill>
                  <a:schemeClr val="tx1"/>
                </a:solidFill>
              </a:rPr>
              <a:t>) The more hypothermic the patient becomes, the higher the risk of </a:t>
            </a:r>
            <a:r>
              <a:rPr lang="en-US" dirty="0" err="1">
                <a:solidFill>
                  <a:schemeClr val="tx1"/>
                </a:solidFill>
              </a:rPr>
              <a:t>microvascular</a:t>
            </a:r>
            <a:r>
              <a:rPr lang="en-US" dirty="0">
                <a:solidFill>
                  <a:schemeClr val="tx1"/>
                </a:solidFill>
              </a:rPr>
              <a:t> bleeding.</a:t>
            </a:r>
          </a:p>
          <a:p>
            <a:pPr lvl="1" algn="l"/>
            <a:r>
              <a:rPr lang="en-US" dirty="0">
                <a:solidFill>
                  <a:schemeClr val="tx1"/>
                </a:solidFill>
              </a:rPr>
              <a:t>(2) Every effort should be made to prevent the lethal triad of hypothermia, acidosis, and </a:t>
            </a:r>
            <a:r>
              <a:rPr lang="en-US" dirty="0" err="1">
                <a:solidFill>
                  <a:schemeClr val="tx1"/>
                </a:solidFill>
              </a:rPr>
              <a:t>coagulopathy</a:t>
            </a:r>
            <a:r>
              <a:rPr lang="en-US" dirty="0">
                <a:solidFill>
                  <a:schemeClr val="tx1"/>
                </a:solidFill>
              </a:rPr>
              <a:t>.</a:t>
            </a:r>
          </a:p>
          <a:p>
            <a:pPr algn="l"/>
            <a:endParaRPr lang="en-US" dirty="0">
              <a:solidFill>
                <a:schemeClr val="tx1"/>
              </a:solidFill>
            </a:endParaRPr>
          </a:p>
          <a:p>
            <a:pPr algn="l"/>
            <a:r>
              <a:rPr lang="en-US" dirty="0" smtClean="0">
                <a:solidFill>
                  <a:schemeClr val="tx1"/>
                </a:solidFill>
              </a:rPr>
              <a:t>In </a:t>
            </a:r>
            <a:r>
              <a:rPr lang="en-US" dirty="0">
                <a:solidFill>
                  <a:schemeClr val="tx1"/>
                </a:solidFill>
              </a:rPr>
              <a:t>trauma patients, hypothermia is associated with an increased risk of developing disseminated intravascular coagulation.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Trauma </a:t>
            </a:r>
            <a:r>
              <a:rPr lang="en-US" dirty="0">
                <a:solidFill>
                  <a:schemeClr val="tx1"/>
                </a:solidFill>
              </a:rPr>
              <a:t>patients often arrive in the OR </a:t>
            </a:r>
            <a:r>
              <a:rPr lang="en-US" dirty="0" smtClean="0">
                <a:solidFill>
                  <a:schemeClr val="tx1"/>
                </a:solidFill>
              </a:rPr>
              <a:t>hypothermic</a:t>
            </a:r>
            <a:r>
              <a:rPr lang="en-US" dirty="0" smtClean="0">
                <a:solidFill>
                  <a:srgbClr val="FF0000"/>
                </a:solidFill>
              </a:rPr>
              <a:t>. </a:t>
            </a:r>
            <a:r>
              <a:rPr lang="en-US" dirty="0" err="1" smtClean="0">
                <a:solidFill>
                  <a:srgbClr val="FF0000"/>
                </a:solidFill>
              </a:rPr>
              <a:t>Rewarming</a:t>
            </a:r>
            <a:r>
              <a:rPr lang="en-US" dirty="0" smtClean="0">
                <a:solidFill>
                  <a:srgbClr val="FF0000"/>
                </a:solidFill>
              </a:rPr>
              <a:t> </a:t>
            </a:r>
            <a:r>
              <a:rPr lang="en-US" dirty="0">
                <a:solidFill>
                  <a:srgbClr val="FF0000"/>
                </a:solidFill>
              </a:rPr>
              <a:t>requires substantial effort, but the </a:t>
            </a:r>
            <a:r>
              <a:rPr lang="en-US" dirty="0" smtClean="0">
                <a:solidFill>
                  <a:srgbClr val="FF0000"/>
                </a:solidFill>
              </a:rPr>
              <a:t>difference in </a:t>
            </a:r>
            <a:r>
              <a:rPr lang="en-US" dirty="0">
                <a:solidFill>
                  <a:srgbClr val="FF0000"/>
                </a:solidFill>
              </a:rPr>
              <a:t>outcome can be significant.</a:t>
            </a:r>
          </a:p>
          <a:p>
            <a:pPr algn="l"/>
            <a:endParaRPr lang="en-US" dirty="0">
              <a:solidFill>
                <a:schemeClr val="tx1"/>
              </a:solidFill>
            </a:endParaRPr>
          </a:p>
          <a:p>
            <a:pPr algn="l"/>
            <a:r>
              <a:rPr lang="en-US" dirty="0" smtClean="0">
                <a:solidFill>
                  <a:schemeClr val="tx1"/>
                </a:solidFill>
              </a:rPr>
              <a:t>Every </a:t>
            </a:r>
            <a:r>
              <a:rPr lang="en-US" dirty="0">
                <a:solidFill>
                  <a:schemeClr val="tx1"/>
                </a:solidFill>
              </a:rPr>
              <a:t>effort to maintain </a:t>
            </a:r>
            <a:r>
              <a:rPr lang="en-US" dirty="0" err="1">
                <a:solidFill>
                  <a:srgbClr val="FF0000"/>
                </a:solidFill>
              </a:rPr>
              <a:t>normothermia</a:t>
            </a:r>
            <a:r>
              <a:rPr lang="en-US" dirty="0">
                <a:solidFill>
                  <a:schemeClr val="tx1"/>
                </a:solidFill>
              </a:rPr>
              <a:t>, including using warming devices for all </a:t>
            </a:r>
            <a:r>
              <a:rPr lang="en-US" dirty="0" smtClean="0">
                <a:solidFill>
                  <a:schemeClr val="tx1"/>
                </a:solidFill>
              </a:rPr>
              <a:t>IV </a:t>
            </a:r>
            <a:r>
              <a:rPr lang="en-US" dirty="0">
                <a:solidFill>
                  <a:schemeClr val="tx1"/>
                </a:solidFill>
              </a:rPr>
              <a:t>fluids and blood products and forced-air heating devices if </a:t>
            </a:r>
            <a:r>
              <a:rPr lang="en-US" dirty="0" smtClean="0">
                <a:solidFill>
                  <a:schemeClr val="tx1"/>
                </a:solidFill>
              </a:rPr>
              <a:t>possible</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sz="2000" b="1" dirty="0" err="1" smtClean="0">
                <a:solidFill>
                  <a:schemeClr val="tx1"/>
                </a:solidFill>
              </a:rPr>
              <a:t>Hypocalcemia</a:t>
            </a:r>
            <a:endParaRPr lang="en-US" sz="2000" b="1" dirty="0">
              <a:solidFill>
                <a:schemeClr val="tx1"/>
              </a:solidFill>
            </a:endParaRPr>
          </a:p>
          <a:p>
            <a:pPr algn="l"/>
            <a:r>
              <a:rPr lang="en-US" sz="2000" dirty="0" smtClean="0">
                <a:solidFill>
                  <a:schemeClr val="tx1"/>
                </a:solidFill>
              </a:rPr>
              <a:t>Due </a:t>
            </a:r>
            <a:r>
              <a:rPr lang="en-US" sz="2000" dirty="0">
                <a:solidFill>
                  <a:schemeClr val="tx1"/>
                </a:solidFill>
              </a:rPr>
              <a:t>to citrate anticoagulant in the blood products binding </a:t>
            </a:r>
            <a:r>
              <a:rPr lang="en-US" sz="2000" dirty="0" smtClean="0">
                <a:solidFill>
                  <a:schemeClr val="tx1"/>
                </a:solidFill>
              </a:rPr>
              <a:t>calcium.</a:t>
            </a:r>
          </a:p>
          <a:p>
            <a:pPr algn="l"/>
            <a:r>
              <a:rPr lang="en-US" sz="2000" dirty="0" smtClean="0">
                <a:solidFill>
                  <a:schemeClr val="tx1"/>
                </a:solidFill>
              </a:rPr>
              <a:t>May </a:t>
            </a:r>
            <a:r>
              <a:rPr lang="en-US" sz="2000" dirty="0">
                <a:solidFill>
                  <a:schemeClr val="tx1"/>
                </a:solidFill>
              </a:rPr>
              <a:t>manifest as </a:t>
            </a:r>
            <a:r>
              <a:rPr lang="en-US" sz="2000" dirty="0">
                <a:solidFill>
                  <a:srgbClr val="FF0000"/>
                </a:solidFill>
              </a:rPr>
              <a:t>decreased cardiac contractility and ECG </a:t>
            </a:r>
            <a:r>
              <a:rPr lang="en-US" sz="2000" dirty="0" smtClean="0">
                <a:solidFill>
                  <a:srgbClr val="FF0000"/>
                </a:solidFill>
              </a:rPr>
              <a:t>abnormalities.</a:t>
            </a:r>
          </a:p>
          <a:p>
            <a:pPr algn="l"/>
            <a:r>
              <a:rPr lang="en-US" sz="2000" dirty="0" smtClean="0">
                <a:solidFill>
                  <a:schemeClr val="tx1"/>
                </a:solidFill>
              </a:rPr>
              <a:t>Contributes </a:t>
            </a:r>
            <a:r>
              <a:rPr lang="en-US" sz="2000" dirty="0">
                <a:solidFill>
                  <a:schemeClr val="tx1"/>
                </a:solidFill>
              </a:rPr>
              <a:t>to </a:t>
            </a:r>
            <a:r>
              <a:rPr lang="en-US" sz="2000" dirty="0" err="1">
                <a:solidFill>
                  <a:schemeClr val="tx1"/>
                </a:solidFill>
              </a:rPr>
              <a:t>coagulopathy</a:t>
            </a:r>
            <a:r>
              <a:rPr lang="en-US" sz="2000" dirty="0">
                <a:solidFill>
                  <a:schemeClr val="tx1"/>
                </a:solidFill>
              </a:rPr>
              <a:t> (calcium is Factor IV in the clotting cascade).</a:t>
            </a:r>
          </a:p>
          <a:p>
            <a:pPr algn="l"/>
            <a:r>
              <a:rPr lang="en-US" sz="2000" dirty="0">
                <a:solidFill>
                  <a:schemeClr val="tx1"/>
                </a:solidFill>
              </a:rPr>
              <a:t>Carefully monitor calcium levels and treat </a:t>
            </a:r>
            <a:r>
              <a:rPr lang="en-US" sz="2000" dirty="0" err="1">
                <a:solidFill>
                  <a:schemeClr val="tx1"/>
                </a:solidFill>
              </a:rPr>
              <a:t>hypocalcemia</a:t>
            </a:r>
            <a:r>
              <a:rPr lang="en-US" sz="2000" dirty="0">
                <a:solidFill>
                  <a:schemeClr val="tx1"/>
                </a:solidFill>
              </a:rPr>
              <a:t> with IV calcium chloride.</a:t>
            </a:r>
            <a:endParaRPr lang="en-US" sz="2000"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b="1" dirty="0" err="1" smtClean="0">
                <a:solidFill>
                  <a:schemeClr val="tx1"/>
                </a:solidFill>
              </a:rPr>
              <a:t>Hyperkalemia</a:t>
            </a:r>
            <a:endParaRPr lang="en-US" b="1" dirty="0">
              <a:solidFill>
                <a:schemeClr val="tx1"/>
              </a:solidFill>
            </a:endParaRPr>
          </a:p>
          <a:p>
            <a:pPr algn="l">
              <a:buFont typeface="Arial" pitchFamily="34" charset="0"/>
              <a:buChar char="•"/>
            </a:pPr>
            <a:r>
              <a:rPr lang="en-US" dirty="0" smtClean="0">
                <a:solidFill>
                  <a:schemeClr val="tx1"/>
                </a:solidFill>
              </a:rPr>
              <a:t>Increased </a:t>
            </a:r>
            <a:r>
              <a:rPr lang="en-US" dirty="0">
                <a:solidFill>
                  <a:schemeClr val="tx1"/>
                </a:solidFill>
              </a:rPr>
              <a:t>potassium is due to RBC </a:t>
            </a:r>
            <a:r>
              <a:rPr lang="en-US" dirty="0" err="1">
                <a:solidFill>
                  <a:schemeClr val="tx1"/>
                </a:solidFill>
              </a:rPr>
              <a:t>lysis</a:t>
            </a:r>
            <a:r>
              <a:rPr lang="en-US" dirty="0">
                <a:solidFill>
                  <a:schemeClr val="tx1"/>
                </a:solidFill>
              </a:rPr>
              <a:t> during storage.</a:t>
            </a:r>
          </a:p>
          <a:p>
            <a:pPr algn="l">
              <a:buFont typeface="Arial" pitchFamily="34" charset="0"/>
              <a:buChar char="•"/>
            </a:pPr>
            <a:r>
              <a:rPr lang="en-US" dirty="0">
                <a:solidFill>
                  <a:schemeClr val="tx1"/>
                </a:solidFill>
              </a:rPr>
              <a:t>Potassium should be carefully monitored and </a:t>
            </a:r>
            <a:r>
              <a:rPr lang="en-US" dirty="0" err="1">
                <a:solidFill>
                  <a:schemeClr val="tx1"/>
                </a:solidFill>
              </a:rPr>
              <a:t>hyperkalemia</a:t>
            </a:r>
            <a:r>
              <a:rPr lang="en-US" dirty="0">
                <a:solidFill>
                  <a:schemeClr val="tx1"/>
                </a:solidFill>
              </a:rPr>
              <a:t> treated appropriately.</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b="1" dirty="0" smtClean="0">
                <a:solidFill>
                  <a:schemeClr val="tx1"/>
                </a:solidFill>
              </a:rPr>
              <a:t>Volume overload</a:t>
            </a:r>
            <a:endParaRPr lang="en-US" b="1" dirty="0">
              <a:solidFill>
                <a:schemeClr val="tx1"/>
              </a:solidFill>
            </a:endParaRPr>
          </a:p>
          <a:p>
            <a:pPr algn="l">
              <a:buFont typeface="Arial" pitchFamily="34" charset="0"/>
              <a:buChar char="•"/>
            </a:pPr>
            <a:r>
              <a:rPr lang="en-US" dirty="0" smtClean="0">
                <a:solidFill>
                  <a:schemeClr val="tx1"/>
                </a:solidFill>
              </a:rPr>
              <a:t>Care </a:t>
            </a:r>
            <a:r>
              <a:rPr lang="en-US" dirty="0">
                <a:solidFill>
                  <a:schemeClr val="tx1"/>
                </a:solidFill>
              </a:rPr>
              <a:t>must be taken to avoid excess volume replacement as circulatory overload can lead to pulmonary edema and other potential complications.</a:t>
            </a:r>
          </a:p>
          <a:p>
            <a:pPr algn="l">
              <a:buFont typeface="Arial" pitchFamily="34" charset="0"/>
              <a:buChar char="•"/>
            </a:pPr>
            <a:r>
              <a:rPr lang="en-US" dirty="0">
                <a:solidFill>
                  <a:schemeClr val="tx1"/>
                </a:solidFill>
              </a:rPr>
              <a:t>Furthermore, excessive crystalloid administration may lead to abdominal compartment syndrome and potentially other cardiopulmonary complications.</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err="1" smtClean="0">
                <a:solidFill>
                  <a:schemeClr val="tx1"/>
                </a:solidFill>
              </a:rPr>
              <a:t>Dilutional</a:t>
            </a:r>
            <a:r>
              <a:rPr lang="en-US" b="1" dirty="0" smtClean="0">
                <a:solidFill>
                  <a:schemeClr val="tx1"/>
                </a:solidFill>
              </a:rPr>
              <a:t> </a:t>
            </a:r>
            <a:r>
              <a:rPr lang="en-US" b="1" dirty="0" err="1">
                <a:solidFill>
                  <a:schemeClr val="tx1"/>
                </a:solidFill>
              </a:rPr>
              <a:t>coagulopathy</a:t>
            </a:r>
            <a:r>
              <a:rPr lang="en-US" b="1" dirty="0">
                <a:solidFill>
                  <a:schemeClr val="tx1"/>
                </a:solidFill>
              </a:rPr>
              <a:t> </a:t>
            </a:r>
          </a:p>
          <a:p>
            <a:pPr algn="l"/>
            <a:r>
              <a:rPr lang="en-US" dirty="0" smtClean="0">
                <a:solidFill>
                  <a:schemeClr val="tx1"/>
                </a:solidFill>
              </a:rPr>
              <a:t>Administration </a:t>
            </a:r>
            <a:r>
              <a:rPr lang="en-US" dirty="0">
                <a:solidFill>
                  <a:schemeClr val="tx1"/>
                </a:solidFill>
              </a:rPr>
              <a:t>of large volumes of products that do not contain clotting factors or platelets results in decreased circulating clotting factors and platelets, which may result in </a:t>
            </a:r>
            <a:r>
              <a:rPr lang="en-US" dirty="0" err="1">
                <a:solidFill>
                  <a:schemeClr val="tx1"/>
                </a:solidFill>
              </a:rPr>
              <a:t>coagulopathy</a:t>
            </a:r>
            <a:r>
              <a:rPr lang="en-US" dirty="0">
                <a:solidFill>
                  <a:schemeClr val="tx1"/>
                </a:solidFill>
              </a:rPr>
              <a:t>.</a:t>
            </a:r>
          </a:p>
          <a:p>
            <a:pPr algn="l"/>
            <a:endParaRPr lang="en-US" dirty="0" smtClean="0">
              <a:solidFill>
                <a:schemeClr val="tx1"/>
              </a:solidFill>
            </a:endParaRPr>
          </a:p>
          <a:p>
            <a:pPr algn="l"/>
            <a:r>
              <a:rPr lang="en-US" dirty="0" smtClean="0">
                <a:solidFill>
                  <a:schemeClr val="tx1"/>
                </a:solidFill>
              </a:rPr>
              <a:t>Clotting </a:t>
            </a:r>
            <a:r>
              <a:rPr lang="en-US" dirty="0">
                <a:solidFill>
                  <a:schemeClr val="tx1"/>
                </a:solidFill>
              </a:rPr>
              <a:t>factors and platelets should be administered either based on an MTP that </a:t>
            </a:r>
            <a:r>
              <a:rPr lang="en-US" dirty="0">
                <a:solidFill>
                  <a:srgbClr val="FF0000"/>
                </a:solidFill>
              </a:rPr>
              <a:t>attempts to approximate whole blood, laboratory values, or </a:t>
            </a:r>
            <a:r>
              <a:rPr lang="en-US" dirty="0" err="1">
                <a:solidFill>
                  <a:srgbClr val="FF0000"/>
                </a:solidFill>
              </a:rPr>
              <a:t>microvascular</a:t>
            </a:r>
            <a:r>
              <a:rPr lang="en-US" dirty="0">
                <a:solidFill>
                  <a:srgbClr val="FF0000"/>
                </a:solidFill>
              </a:rPr>
              <a:t> bleeding in the situation of large volume resuscitation.</a:t>
            </a:r>
            <a:endParaRPr lang="en-US" b="1" dirty="0" smtClean="0">
              <a:solidFill>
                <a:srgbClr val="FF0000"/>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7010400" cy="3505200"/>
          </a:xfrm>
        </p:spPr>
        <p:txBody>
          <a:bodyPr>
            <a:normAutofit fontScale="85000" lnSpcReduction="10000"/>
          </a:bodyPr>
          <a:lstStyle/>
          <a:p>
            <a:pPr algn="l"/>
            <a:r>
              <a:rPr lang="en-US" b="1" dirty="0" smtClean="0">
                <a:solidFill>
                  <a:schemeClr val="tx1"/>
                </a:solidFill>
              </a:rPr>
              <a:t>Decreased 2,3-diphosphoglycerate</a:t>
            </a:r>
            <a:endParaRPr lang="en-US" b="1" dirty="0">
              <a:solidFill>
                <a:schemeClr val="tx1"/>
              </a:solidFill>
            </a:endParaRPr>
          </a:p>
          <a:p>
            <a:pPr algn="l"/>
            <a:r>
              <a:rPr lang="en-US" dirty="0" smtClean="0">
                <a:solidFill>
                  <a:schemeClr val="tx1"/>
                </a:solidFill>
              </a:rPr>
              <a:t>2,3-Diphosphoglycerate </a:t>
            </a:r>
            <a:r>
              <a:rPr lang="en-US" dirty="0">
                <a:solidFill>
                  <a:schemeClr val="tx1"/>
                </a:solidFill>
              </a:rPr>
              <a:t>is a compound that binds </a:t>
            </a:r>
            <a:r>
              <a:rPr lang="en-US" dirty="0" err="1">
                <a:solidFill>
                  <a:schemeClr val="tx1"/>
                </a:solidFill>
              </a:rPr>
              <a:t>deoxyhemoglobin</a:t>
            </a:r>
            <a:r>
              <a:rPr lang="en-US" dirty="0">
                <a:solidFill>
                  <a:schemeClr val="tx1"/>
                </a:solidFill>
              </a:rPr>
              <a:t> and increases oxygen delivery to cells.</a:t>
            </a:r>
          </a:p>
          <a:p>
            <a:pPr algn="l"/>
            <a:endParaRPr lang="en-US" dirty="0" smtClean="0">
              <a:solidFill>
                <a:schemeClr val="tx1"/>
              </a:solidFill>
            </a:endParaRPr>
          </a:p>
          <a:p>
            <a:pPr algn="l"/>
            <a:r>
              <a:rPr lang="en-US" dirty="0" smtClean="0">
                <a:solidFill>
                  <a:schemeClr val="tx1"/>
                </a:solidFill>
              </a:rPr>
              <a:t>Transfusion </a:t>
            </a:r>
            <a:r>
              <a:rPr lang="en-US" dirty="0">
                <a:solidFill>
                  <a:schemeClr val="tx1"/>
                </a:solidFill>
              </a:rPr>
              <a:t>of large volumes of stored RBCs can lead to decreased </a:t>
            </a:r>
            <a:r>
              <a:rPr lang="en-US" dirty="0" smtClean="0">
                <a:solidFill>
                  <a:schemeClr val="tx1"/>
                </a:solidFill>
              </a:rPr>
              <a:t>2</a:t>
            </a:r>
            <a:r>
              <a:rPr lang="en-US" dirty="0">
                <a:solidFill>
                  <a:schemeClr val="tx1"/>
                </a:solidFill>
              </a:rPr>
              <a:t>, </a:t>
            </a:r>
            <a:r>
              <a:rPr lang="en-US" dirty="0" smtClean="0">
                <a:solidFill>
                  <a:schemeClr val="tx1"/>
                </a:solidFill>
              </a:rPr>
              <a:t>3 </a:t>
            </a:r>
            <a:r>
              <a:rPr lang="en-US" dirty="0" err="1" smtClean="0">
                <a:solidFill>
                  <a:schemeClr val="tx1"/>
                </a:solidFill>
              </a:rPr>
              <a:t>Diphosphoglycerate</a:t>
            </a:r>
            <a:r>
              <a:rPr lang="en-US" dirty="0" smtClean="0">
                <a:solidFill>
                  <a:schemeClr val="tx1"/>
                </a:solidFill>
              </a:rPr>
              <a:t> </a:t>
            </a:r>
            <a:r>
              <a:rPr lang="en-US" dirty="0">
                <a:solidFill>
                  <a:schemeClr val="tx1"/>
                </a:solidFill>
              </a:rPr>
              <a:t>thereby decreasing oxygen delivery to tissues.</a:t>
            </a:r>
            <a:endParaRPr lang="en-US" b="1" dirty="0" smtClean="0">
              <a:solidFill>
                <a:schemeClr val="tx1"/>
              </a:solidFill>
            </a:endParaRP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47500" lnSpcReduction="20000"/>
          </a:bodyPr>
          <a:lstStyle/>
          <a:p>
            <a:pPr algn="l"/>
            <a:r>
              <a:rPr lang="en-US" b="1" dirty="0" smtClean="0">
                <a:solidFill>
                  <a:schemeClr val="tx1"/>
                </a:solidFill>
              </a:rPr>
              <a:t>Disruptions </a:t>
            </a:r>
            <a:r>
              <a:rPr lang="en-US" b="1" dirty="0">
                <a:solidFill>
                  <a:schemeClr val="tx1"/>
                </a:solidFill>
              </a:rPr>
              <a:t>in acid base </a:t>
            </a:r>
            <a:r>
              <a:rPr lang="en-US" b="1" dirty="0" smtClean="0">
                <a:solidFill>
                  <a:schemeClr val="tx1"/>
                </a:solidFill>
              </a:rPr>
              <a:t>balance</a:t>
            </a:r>
          </a:p>
          <a:p>
            <a:pPr algn="l"/>
            <a:r>
              <a:rPr lang="en-US" dirty="0" smtClean="0">
                <a:solidFill>
                  <a:schemeClr val="tx1"/>
                </a:solidFill>
              </a:rPr>
              <a:t>The </a:t>
            </a:r>
            <a:r>
              <a:rPr lang="en-US" dirty="0">
                <a:solidFill>
                  <a:schemeClr val="tx1"/>
                </a:solidFill>
              </a:rPr>
              <a:t>addition of citrate-phosphate-dextrose solution during RBC storage decreases the pH to approximately 7.0.</a:t>
            </a:r>
          </a:p>
          <a:p>
            <a:pPr algn="l"/>
            <a:endParaRPr lang="en-US" dirty="0" smtClean="0">
              <a:solidFill>
                <a:schemeClr val="tx1"/>
              </a:solidFill>
            </a:endParaRPr>
          </a:p>
          <a:p>
            <a:pPr algn="l"/>
            <a:r>
              <a:rPr lang="en-US" dirty="0" smtClean="0">
                <a:solidFill>
                  <a:schemeClr val="tx1"/>
                </a:solidFill>
              </a:rPr>
              <a:t>In </a:t>
            </a:r>
            <a:r>
              <a:rPr lang="en-US" dirty="0">
                <a:solidFill>
                  <a:schemeClr val="tx1"/>
                </a:solidFill>
              </a:rPr>
              <a:t>the normally </a:t>
            </a:r>
            <a:r>
              <a:rPr lang="en-US" dirty="0" err="1">
                <a:solidFill>
                  <a:schemeClr val="tx1"/>
                </a:solidFill>
              </a:rPr>
              <a:t>perfused</a:t>
            </a:r>
            <a:r>
              <a:rPr lang="en-US" dirty="0">
                <a:solidFill>
                  <a:schemeClr val="tx1"/>
                </a:solidFill>
              </a:rPr>
              <a:t> liver, the citrate is metabolized to bicarbonate, which should mitigate the acidic pH of the transfused blood.</a:t>
            </a:r>
          </a:p>
          <a:p>
            <a:pPr algn="l"/>
            <a:endParaRPr lang="en-US" dirty="0" smtClean="0">
              <a:solidFill>
                <a:schemeClr val="tx1"/>
              </a:solidFill>
            </a:endParaRPr>
          </a:p>
          <a:p>
            <a:pPr algn="l"/>
            <a:r>
              <a:rPr lang="en-US" dirty="0" smtClean="0">
                <a:solidFill>
                  <a:schemeClr val="tx1"/>
                </a:solidFill>
              </a:rPr>
              <a:t>In </a:t>
            </a:r>
            <a:r>
              <a:rPr lang="en-US" dirty="0">
                <a:solidFill>
                  <a:schemeClr val="tx1"/>
                </a:solidFill>
              </a:rPr>
              <a:t>situations where the liver is not adequately </a:t>
            </a:r>
            <a:r>
              <a:rPr lang="en-US" dirty="0" err="1">
                <a:solidFill>
                  <a:schemeClr val="tx1"/>
                </a:solidFill>
              </a:rPr>
              <a:t>perfused</a:t>
            </a:r>
            <a:r>
              <a:rPr lang="en-US" dirty="0">
                <a:solidFill>
                  <a:schemeClr val="tx1"/>
                </a:solidFill>
              </a:rPr>
              <a:t>, this process may be altered which the potential for exacerbation of metabolic acidosis.</a:t>
            </a:r>
          </a:p>
          <a:p>
            <a:pPr algn="l"/>
            <a:endParaRPr lang="en-US" dirty="0" smtClean="0">
              <a:solidFill>
                <a:schemeClr val="tx1"/>
              </a:solidFill>
            </a:endParaRPr>
          </a:p>
          <a:p>
            <a:pPr algn="l"/>
            <a:r>
              <a:rPr lang="en-US" dirty="0" smtClean="0">
                <a:solidFill>
                  <a:schemeClr val="tx1"/>
                </a:solidFill>
              </a:rPr>
              <a:t>The </a:t>
            </a:r>
            <a:r>
              <a:rPr lang="en-US" dirty="0">
                <a:solidFill>
                  <a:schemeClr val="tx1"/>
                </a:solidFill>
              </a:rPr>
              <a:t>clinical significance of the low pH associated with stored RBC is unclear, </a:t>
            </a:r>
            <a:r>
              <a:rPr lang="en-US" dirty="0" smtClean="0">
                <a:solidFill>
                  <a:schemeClr val="tx1"/>
                </a:solidFill>
              </a:rPr>
              <a:t>but it  </a:t>
            </a:r>
            <a:r>
              <a:rPr lang="en-US" dirty="0">
                <a:solidFill>
                  <a:schemeClr val="tx1"/>
                </a:solidFill>
              </a:rPr>
              <a:t>is possible that transfusion of large volumes may significantly contribute to </a:t>
            </a:r>
            <a:r>
              <a:rPr lang="en-US" dirty="0" smtClean="0">
                <a:solidFill>
                  <a:schemeClr val="tx1"/>
                </a:solidFill>
              </a:rPr>
              <a:t>metabolic </a:t>
            </a:r>
            <a:r>
              <a:rPr lang="en-US" dirty="0">
                <a:solidFill>
                  <a:schemeClr val="tx1"/>
                </a:solidFill>
              </a:rPr>
              <a:t>acidosis</a:t>
            </a:r>
            <a:r>
              <a:rPr lang="en-US" dirty="0" smtClean="0">
                <a:solidFill>
                  <a:schemeClr val="tx1"/>
                </a:solidFill>
              </a:rPr>
              <a:t>.</a:t>
            </a:r>
          </a:p>
          <a:p>
            <a:endParaRPr lang="en-US" b="1" dirty="0" smtClean="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Massive Transfusion </a:t>
            </a:r>
            <a:r>
              <a:rPr lang="en-US" sz="2000" b="1" dirty="0" smtClean="0">
                <a:solidFill>
                  <a:srgbClr val="FF0000"/>
                </a:solidFill>
              </a:rPr>
              <a:t>and Resuscitation</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r>
              <a:rPr lang="en-US" dirty="0">
                <a:solidFill>
                  <a:schemeClr val="tx1"/>
                </a:solidFill>
              </a:rPr>
              <a:t>WBC	</a:t>
            </a:r>
            <a:endParaRPr lang="en-US" dirty="0" smtClean="0">
              <a:solidFill>
                <a:schemeClr val="tx1"/>
              </a:solidFill>
            </a:endParaRPr>
          </a:p>
          <a:p>
            <a:pPr algn="l"/>
            <a:r>
              <a:rPr lang="en-US" dirty="0" smtClean="0">
                <a:solidFill>
                  <a:schemeClr val="tx1"/>
                </a:solidFill>
              </a:rPr>
              <a:t>Artificial </a:t>
            </a:r>
            <a:r>
              <a:rPr lang="en-US" dirty="0">
                <a:solidFill>
                  <a:schemeClr val="tx1"/>
                </a:solidFill>
              </a:rPr>
              <a:t>colloids (e.g., </a:t>
            </a:r>
            <a:r>
              <a:rPr lang="en-US" dirty="0" err="1">
                <a:solidFill>
                  <a:schemeClr val="tx1"/>
                </a:solidFill>
              </a:rPr>
              <a:t>hetastarch</a:t>
            </a:r>
            <a:r>
              <a:rPr lang="en-US" dirty="0">
                <a:solidFill>
                  <a:schemeClr val="tx1"/>
                </a:solidFill>
              </a:rPr>
              <a:t>) and LR significantly activate </a:t>
            </a:r>
            <a:r>
              <a:rPr lang="en-US" dirty="0" err="1">
                <a:solidFill>
                  <a:schemeClr val="tx1"/>
                </a:solidFill>
              </a:rPr>
              <a:t>neutrophil</a:t>
            </a:r>
            <a:r>
              <a:rPr lang="en-US" dirty="0">
                <a:solidFill>
                  <a:schemeClr val="tx1"/>
                </a:solidFill>
              </a:rPr>
              <a:t> activity and may play a pivotal role in resuscitation injury</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r>
              <a:rPr lang="en-US" dirty="0" smtClean="0">
                <a:solidFill>
                  <a:schemeClr val="tx1"/>
                </a:solidFill>
              </a:rPr>
              <a:t>Inflammatory </a:t>
            </a:r>
            <a:r>
              <a:rPr lang="en-US" dirty="0" smtClean="0">
                <a:solidFill>
                  <a:schemeClr val="tx1"/>
                </a:solidFill>
              </a:rPr>
              <a:t>cytokines	</a:t>
            </a:r>
          </a:p>
          <a:p>
            <a:pPr algn="l"/>
            <a:r>
              <a:rPr lang="en-US" dirty="0">
                <a:solidFill>
                  <a:schemeClr val="tx1"/>
                </a:solidFill>
              </a:rPr>
              <a:t>	</a:t>
            </a:r>
            <a:endParaRPr lang="en-US" dirty="0" smtClean="0">
              <a:solidFill>
                <a:schemeClr val="tx1"/>
              </a:solidFill>
            </a:endParaRPr>
          </a:p>
          <a:p>
            <a:pPr algn="l"/>
            <a:r>
              <a:rPr lang="en-US" dirty="0" smtClean="0">
                <a:solidFill>
                  <a:schemeClr val="tx1"/>
                </a:solidFill>
              </a:rPr>
              <a:t>Blood </a:t>
            </a:r>
            <a:r>
              <a:rPr lang="en-US" dirty="0">
                <a:solidFill>
                  <a:schemeClr val="tx1"/>
                </a:solidFill>
              </a:rPr>
              <a:t>products and artificial colloids increase inflammatory cytokines</a:t>
            </a:r>
            <a:r>
              <a:rPr lang="en-US" dirty="0" smtClean="0">
                <a:solidFill>
                  <a:schemeClr val="tx1"/>
                </a:solidFill>
              </a:rPr>
              <a:t>.</a:t>
            </a:r>
          </a:p>
          <a:p>
            <a:pPr algn="l"/>
            <a:endParaRPr lang="en-US" dirty="0">
              <a:solidFill>
                <a:schemeClr val="tx1"/>
              </a:solidFill>
            </a:endParaRPr>
          </a:p>
          <a:p>
            <a:pPr algn="l"/>
            <a:r>
              <a:rPr lang="en-US" dirty="0" smtClean="0">
                <a:solidFill>
                  <a:schemeClr val="tx1"/>
                </a:solidFill>
              </a:rPr>
              <a:t>The </a:t>
            </a:r>
            <a:r>
              <a:rPr lang="en-US" dirty="0">
                <a:solidFill>
                  <a:schemeClr val="tx1"/>
                </a:solidFill>
              </a:rPr>
              <a:t>effect is unclear but is an area of active research</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endParaRPr lang="en-US" dirty="0" smtClean="0"/>
          </a:p>
        </p:txBody>
      </p:sp>
      <p:pic>
        <p:nvPicPr>
          <p:cNvPr id="3074" name="Picture 2"/>
          <p:cNvPicPr>
            <a:picLocks noChangeAspect="1" noChangeArrowheads="1"/>
          </p:cNvPicPr>
          <p:nvPr/>
        </p:nvPicPr>
        <p:blipFill>
          <a:blip r:embed="rId2"/>
          <a:srcRect/>
          <a:stretch>
            <a:fillRect/>
          </a:stretch>
        </p:blipFill>
        <p:spPr bwMode="auto">
          <a:xfrm>
            <a:off x="656240" y="1752600"/>
            <a:ext cx="8487760" cy="4851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85000" lnSpcReduction="10000"/>
          </a:bodyPr>
          <a:lstStyle/>
          <a:p>
            <a:pPr algn="l"/>
            <a:r>
              <a:rPr lang="en-US" b="1" dirty="0">
                <a:solidFill>
                  <a:schemeClr val="tx1"/>
                </a:solidFill>
              </a:rPr>
              <a:t>Modern </a:t>
            </a:r>
            <a:r>
              <a:rPr lang="en-US" b="1" dirty="0" err="1">
                <a:solidFill>
                  <a:schemeClr val="tx1"/>
                </a:solidFill>
              </a:rPr>
              <a:t>perioperative</a:t>
            </a:r>
            <a:r>
              <a:rPr lang="en-US" b="1" dirty="0">
                <a:solidFill>
                  <a:schemeClr val="tx1"/>
                </a:solidFill>
              </a:rPr>
              <a:t> fluid management</a:t>
            </a:r>
          </a:p>
          <a:p>
            <a:pPr algn="l"/>
            <a:endParaRPr lang="en-US" dirty="0" smtClean="0">
              <a:solidFill>
                <a:schemeClr val="tx1"/>
              </a:solidFill>
            </a:endParaRPr>
          </a:p>
          <a:p>
            <a:pPr algn="l"/>
            <a:r>
              <a:rPr lang="en-US" dirty="0" smtClean="0">
                <a:solidFill>
                  <a:schemeClr val="tx1"/>
                </a:solidFill>
              </a:rPr>
              <a:t>a</a:t>
            </a:r>
            <a:r>
              <a:rPr lang="en-US" dirty="0">
                <a:solidFill>
                  <a:schemeClr val="tx1"/>
                </a:solidFill>
              </a:rPr>
              <a:t>) The current </a:t>
            </a:r>
            <a:r>
              <a:rPr lang="en-US" dirty="0" err="1">
                <a:solidFill>
                  <a:schemeClr val="tx1"/>
                </a:solidFill>
              </a:rPr>
              <a:t>intraoperative</a:t>
            </a:r>
            <a:r>
              <a:rPr lang="en-US" dirty="0">
                <a:solidFill>
                  <a:schemeClr val="tx1"/>
                </a:solidFill>
              </a:rPr>
              <a:t> environment requires a sophisticated, individualized approach to fluid management.</a:t>
            </a:r>
          </a:p>
          <a:p>
            <a:pPr algn="l"/>
            <a:endParaRPr lang="en-US" dirty="0" smtClean="0">
              <a:solidFill>
                <a:schemeClr val="tx1"/>
              </a:solidFill>
            </a:endParaRPr>
          </a:p>
          <a:p>
            <a:pPr algn="l"/>
            <a:r>
              <a:rPr lang="en-US" dirty="0" smtClean="0">
                <a:solidFill>
                  <a:schemeClr val="tx1"/>
                </a:solidFill>
              </a:rPr>
              <a:t>b</a:t>
            </a:r>
            <a:r>
              <a:rPr lang="en-US" dirty="0">
                <a:solidFill>
                  <a:schemeClr val="tx1"/>
                </a:solidFill>
              </a:rPr>
              <a:t>) Clear goals should be used to determine the </a:t>
            </a:r>
            <a:r>
              <a:rPr lang="en-US" dirty="0" err="1">
                <a:solidFill>
                  <a:schemeClr val="tx1"/>
                </a:solidFill>
              </a:rPr>
              <a:t>typea</a:t>
            </a:r>
            <a:r>
              <a:rPr lang="en-US" dirty="0">
                <a:solidFill>
                  <a:schemeClr val="tx1"/>
                </a:solidFill>
              </a:rPr>
              <a:t> of fluid, the amount, and the method in which it should be given (Fig. 25-3 and Table 25-3</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62500" lnSpcReduction="20000"/>
          </a:bodyPr>
          <a:lstStyle/>
          <a:p>
            <a:pPr algn="l"/>
            <a:r>
              <a:rPr lang="en-US" b="1" dirty="0">
                <a:solidFill>
                  <a:schemeClr val="tx1"/>
                </a:solidFill>
              </a:rPr>
              <a:t>Modern </a:t>
            </a:r>
            <a:r>
              <a:rPr lang="en-US" b="1" dirty="0" err="1">
                <a:solidFill>
                  <a:schemeClr val="tx1"/>
                </a:solidFill>
              </a:rPr>
              <a:t>perioperative</a:t>
            </a:r>
            <a:r>
              <a:rPr lang="en-US" b="1" dirty="0">
                <a:solidFill>
                  <a:schemeClr val="tx1"/>
                </a:solidFill>
              </a:rPr>
              <a:t> fluid management</a:t>
            </a:r>
          </a:p>
          <a:p>
            <a:pPr algn="l"/>
            <a:endParaRPr lang="en-US" dirty="0" smtClean="0">
              <a:solidFill>
                <a:schemeClr val="tx1"/>
              </a:solidFill>
            </a:endParaRPr>
          </a:p>
          <a:p>
            <a:pPr algn="l"/>
            <a:r>
              <a:rPr lang="en-US" dirty="0" smtClean="0">
                <a:solidFill>
                  <a:schemeClr val="tx1"/>
                </a:solidFill>
              </a:rPr>
              <a:t>c) Fixed and dynamic variables influence fluid requirements and include:</a:t>
            </a:r>
          </a:p>
          <a:p>
            <a:pPr lvl="1" algn="l">
              <a:buFont typeface="Arial" pitchFamily="34" charset="0"/>
              <a:buChar char="•"/>
            </a:pPr>
            <a:r>
              <a:rPr lang="en-US" dirty="0" smtClean="0">
                <a:solidFill>
                  <a:schemeClr val="tx1"/>
                </a:solidFill>
              </a:rPr>
              <a:t>Patient</a:t>
            </a:r>
            <a:endParaRPr lang="en-US" dirty="0">
              <a:solidFill>
                <a:schemeClr val="tx1"/>
              </a:solidFill>
            </a:endParaRPr>
          </a:p>
          <a:p>
            <a:pPr lvl="1" algn="l">
              <a:buFont typeface="Arial" pitchFamily="34" charset="0"/>
              <a:buChar char="•"/>
            </a:pPr>
            <a:r>
              <a:rPr lang="en-US" dirty="0" smtClean="0">
                <a:solidFill>
                  <a:schemeClr val="tx1"/>
                </a:solidFill>
              </a:rPr>
              <a:t>Anesthetic technique and </a:t>
            </a:r>
            <a:r>
              <a:rPr lang="en-US" dirty="0" err="1" smtClean="0">
                <a:solidFill>
                  <a:schemeClr val="tx1"/>
                </a:solidFill>
              </a:rPr>
              <a:t>intraoperative</a:t>
            </a:r>
            <a:r>
              <a:rPr lang="en-US" dirty="0" smtClean="0">
                <a:solidFill>
                  <a:schemeClr val="tx1"/>
                </a:solidFill>
              </a:rPr>
              <a:t> course</a:t>
            </a:r>
          </a:p>
          <a:p>
            <a:pPr lvl="1" algn="l">
              <a:buFont typeface="Arial" pitchFamily="34" charset="0"/>
              <a:buChar char="•"/>
            </a:pPr>
            <a:r>
              <a:rPr lang="en-US" dirty="0" smtClean="0">
                <a:solidFill>
                  <a:schemeClr val="tx1"/>
                </a:solidFill>
              </a:rPr>
              <a:t>Type of surgery</a:t>
            </a:r>
          </a:p>
          <a:p>
            <a:pPr lvl="1" algn="l">
              <a:buFont typeface="Arial" pitchFamily="34" charset="0"/>
              <a:buChar char="•"/>
            </a:pPr>
            <a:endParaRPr lang="en-US" dirty="0" smtClean="0">
              <a:solidFill>
                <a:schemeClr val="tx1"/>
              </a:solidFill>
            </a:endParaRPr>
          </a:p>
          <a:p>
            <a:pPr algn="l"/>
            <a:r>
              <a:rPr lang="en-US" dirty="0" smtClean="0">
                <a:solidFill>
                  <a:schemeClr val="tx1"/>
                </a:solidFill>
              </a:rPr>
              <a:t>d) Different data streams should be used as necessary to gather information.</a:t>
            </a:r>
          </a:p>
          <a:p>
            <a:pPr lvl="1" algn="l">
              <a:buFont typeface="Arial" pitchFamily="34" charset="0"/>
              <a:buChar char="•"/>
            </a:pPr>
            <a:r>
              <a:rPr lang="en-US" dirty="0" smtClean="0">
                <a:solidFill>
                  <a:schemeClr val="tx1"/>
                </a:solidFill>
              </a:rPr>
              <a:t>Functional reserve</a:t>
            </a:r>
          </a:p>
          <a:p>
            <a:pPr lvl="1" algn="l">
              <a:buFont typeface="Arial" pitchFamily="34" charset="0"/>
              <a:buChar char="•"/>
            </a:pPr>
            <a:r>
              <a:rPr lang="en-US" dirty="0" smtClean="0">
                <a:solidFill>
                  <a:schemeClr val="tx1"/>
                </a:solidFill>
              </a:rPr>
              <a:t>Tissue oxygenation</a:t>
            </a:r>
          </a:p>
          <a:p>
            <a:pPr lvl="1" algn="l">
              <a:buFont typeface="Arial" pitchFamily="34" charset="0"/>
              <a:buChar char="•"/>
            </a:pPr>
            <a:r>
              <a:rPr lang="en-US" dirty="0" smtClean="0">
                <a:solidFill>
                  <a:schemeClr val="tx1"/>
                </a:solidFill>
              </a:rPr>
              <a:t>Fluid responsiveness</a:t>
            </a:r>
          </a:p>
          <a:p>
            <a:pPr lvl="1" algn="l">
              <a:buFont typeface="Arial" pitchFamily="34" charset="0"/>
              <a:buChar char="•"/>
            </a:pPr>
            <a:r>
              <a:rPr lang="en-US" dirty="0" smtClean="0">
                <a:solidFill>
                  <a:schemeClr val="tx1"/>
                </a:solidFill>
              </a:rPr>
              <a:t>Other hemodynamic variables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85000" lnSpcReduction="20000"/>
          </a:bodyPr>
          <a:lstStyle/>
          <a:p>
            <a:pPr algn="l"/>
            <a:r>
              <a:rPr lang="en-US" b="1" dirty="0">
                <a:solidFill>
                  <a:schemeClr val="tx1"/>
                </a:solidFill>
              </a:rPr>
              <a:t>Modern </a:t>
            </a:r>
            <a:r>
              <a:rPr lang="en-US" b="1" dirty="0" err="1">
                <a:solidFill>
                  <a:schemeClr val="tx1"/>
                </a:solidFill>
              </a:rPr>
              <a:t>perioperative</a:t>
            </a:r>
            <a:r>
              <a:rPr lang="en-US" b="1" dirty="0">
                <a:solidFill>
                  <a:schemeClr val="tx1"/>
                </a:solidFill>
              </a:rPr>
              <a:t> fluid management</a:t>
            </a:r>
          </a:p>
          <a:p>
            <a:pPr algn="l"/>
            <a:endParaRPr lang="en-US" dirty="0" smtClean="0">
              <a:solidFill>
                <a:schemeClr val="tx1"/>
              </a:solidFill>
            </a:endParaRPr>
          </a:p>
          <a:p>
            <a:pPr algn="l"/>
            <a:r>
              <a:rPr lang="en-US" dirty="0" smtClean="0">
                <a:solidFill>
                  <a:schemeClr val="tx1"/>
                </a:solidFill>
              </a:rPr>
              <a:t>e) One must learn the strengths and weaknesses associated with each monitor.</a:t>
            </a:r>
          </a:p>
          <a:p>
            <a:pPr lvl="1" algn="l">
              <a:buFont typeface="Arial" pitchFamily="34" charset="0"/>
              <a:buChar char="•"/>
            </a:pPr>
            <a:r>
              <a:rPr lang="en-US" dirty="0" smtClean="0">
                <a:solidFill>
                  <a:schemeClr val="tx1"/>
                </a:solidFill>
              </a:rPr>
              <a:t>Avoid over reliance on any one.</a:t>
            </a:r>
          </a:p>
          <a:p>
            <a:pPr algn="l"/>
            <a:endParaRPr lang="en-US" dirty="0" smtClean="0">
              <a:solidFill>
                <a:schemeClr val="tx1"/>
              </a:solidFill>
            </a:endParaRPr>
          </a:p>
          <a:p>
            <a:pPr algn="l"/>
            <a:r>
              <a:rPr lang="en-US" dirty="0" smtClean="0">
                <a:solidFill>
                  <a:schemeClr val="tx1"/>
                </a:solidFill>
              </a:rPr>
              <a:t>f) Taken together, </a:t>
            </a:r>
            <a:r>
              <a:rPr lang="en-US" baseline="30000" dirty="0" smtClean="0">
                <a:solidFill>
                  <a:schemeClr val="tx1"/>
                </a:solidFill>
              </a:rPr>
              <a:t>"</a:t>
            </a:r>
            <a:r>
              <a:rPr lang="en-US" dirty="0" smtClean="0">
                <a:solidFill>
                  <a:schemeClr val="tx1"/>
                </a:solidFill>
              </a:rPr>
              <a:t>goal-directed," patient and procedure-oriented fluid management approaches have been shown to decrease morbidity and mortality in a wide range of populations (2-6).</a:t>
            </a:r>
          </a:p>
          <a:p>
            <a:pPr algn="l"/>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endParaRPr 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457200" y="2819400"/>
            <a:ext cx="825579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r>
              <a:rPr lang="en-US" dirty="0"/>
              <a:t>Types of IV	fluids</a:t>
            </a:r>
          </a:p>
          <a:p>
            <a:r>
              <a:rPr lang="en-US" dirty="0"/>
              <a:t>a) See next chapter "Crystalloids and Colloids".</a:t>
            </a:r>
          </a:p>
          <a:p>
            <a:endParaRPr lang="en-US" dirty="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endParaRPr lang="en-US" dirty="0"/>
          </a:p>
          <a:p>
            <a:endParaRPr lang="en-US" dirty="0" smtClean="0"/>
          </a:p>
        </p:txBody>
      </p:sp>
      <p:pic>
        <p:nvPicPr>
          <p:cNvPr id="4098" name="Picture 2"/>
          <p:cNvPicPr>
            <a:picLocks noChangeAspect="1" noChangeArrowheads="1"/>
          </p:cNvPicPr>
          <p:nvPr/>
        </p:nvPicPr>
        <p:blipFill>
          <a:blip r:embed="rId2"/>
          <a:srcRect/>
          <a:stretch>
            <a:fillRect/>
          </a:stretch>
        </p:blipFill>
        <p:spPr bwMode="auto">
          <a:xfrm>
            <a:off x="2376488" y="0"/>
            <a:ext cx="4389437"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endParaRPr lang="en-US" dirty="0"/>
          </a:p>
          <a:p>
            <a:pPr marL="514350" indent="-514350" algn="l"/>
            <a:r>
              <a:rPr lang="en-US" dirty="0" smtClean="0">
                <a:solidFill>
                  <a:schemeClr val="tx1"/>
                </a:solidFill>
              </a:rPr>
              <a:t>Neonates</a:t>
            </a:r>
          </a:p>
          <a:p>
            <a:pPr marL="971550" lvl="1" indent="-514350" algn="l">
              <a:buAutoNum type="alphaLcPeriod"/>
            </a:pPr>
            <a:r>
              <a:rPr lang="en-US" dirty="0" smtClean="0">
                <a:solidFill>
                  <a:schemeClr val="tx1"/>
                </a:solidFill>
              </a:rPr>
              <a:t>Requires Dextrose (D5) and should go no more than 3 to 4 hours without fluids</a:t>
            </a:r>
          </a:p>
          <a:p>
            <a:pPr marL="971550" lvl="1" indent="-514350" algn="l">
              <a:buAutoNum type="alphaLcPeriod"/>
            </a:pPr>
            <a:r>
              <a:rPr lang="en-US" dirty="0" smtClean="0">
                <a:solidFill>
                  <a:schemeClr val="tx1"/>
                </a:solidFill>
              </a:rPr>
              <a:t>Monitor blood glucose level</a:t>
            </a:r>
          </a:p>
          <a:p>
            <a:pPr marL="971550" lvl="1" indent="-514350" algn="l">
              <a:buAutoNum type="alphaLcPeriod"/>
            </a:pPr>
            <a:r>
              <a:rPr lang="en-US" dirty="0" smtClean="0">
                <a:solidFill>
                  <a:schemeClr val="tx1"/>
                </a:solidFill>
              </a:rPr>
              <a:t>Limit fluid with a mini-infusion device</a:t>
            </a:r>
          </a:p>
          <a:p>
            <a:pPr marL="971550" lvl="1" indent="-514350" algn="l">
              <a:buAutoNum type="alphaLcPeriod"/>
            </a:pPr>
            <a:r>
              <a:rPr lang="en-US" dirty="0" smtClean="0">
                <a:solidFill>
                  <a:schemeClr val="tx1"/>
                </a:solidFill>
              </a:rPr>
              <a:t>Remove all air bubbles from lines to prevent any possibility of air emboli</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362200"/>
            <a:ext cx="6400800" cy="4495800"/>
          </a:xfrm>
        </p:spPr>
        <p:txBody>
          <a:bodyPr>
            <a:noAutofit/>
          </a:bodyPr>
          <a:lstStyle/>
          <a:p>
            <a:pPr algn="l"/>
            <a:r>
              <a:rPr lang="en-US" sz="1600" dirty="0" smtClean="0">
                <a:solidFill>
                  <a:schemeClr val="tx1"/>
                </a:solidFill>
              </a:rPr>
              <a:t>Preeclampsia</a:t>
            </a:r>
            <a:endParaRPr lang="en-US" sz="1600" dirty="0">
              <a:solidFill>
                <a:schemeClr val="tx1"/>
              </a:solidFill>
            </a:endParaRPr>
          </a:p>
          <a:p>
            <a:pPr marL="857250" lvl="1" indent="-400050" algn="l">
              <a:buFont typeface="+mj-lt"/>
              <a:buAutoNum type="romanLcPeriod"/>
            </a:pPr>
            <a:r>
              <a:rPr lang="en-US" sz="1600" dirty="0" smtClean="0">
                <a:solidFill>
                  <a:schemeClr val="tx1"/>
                </a:solidFill>
              </a:rPr>
              <a:t>Patients </a:t>
            </a:r>
            <a:r>
              <a:rPr lang="en-US" sz="1600" dirty="0">
                <a:solidFill>
                  <a:schemeClr val="tx1"/>
                </a:solidFill>
              </a:rPr>
              <a:t>usually have </a:t>
            </a:r>
            <a:r>
              <a:rPr lang="en-US" sz="1600" dirty="0">
                <a:solidFill>
                  <a:srgbClr val="FF0000"/>
                </a:solidFill>
              </a:rPr>
              <a:t>notable fluid deficits </a:t>
            </a:r>
            <a:r>
              <a:rPr lang="en-US" sz="1600" dirty="0">
                <a:solidFill>
                  <a:schemeClr val="tx1"/>
                </a:solidFill>
              </a:rPr>
              <a:t>and decreased </a:t>
            </a:r>
            <a:r>
              <a:rPr lang="en-US" sz="1600" dirty="0" err="1">
                <a:solidFill>
                  <a:schemeClr val="tx1"/>
                </a:solidFill>
              </a:rPr>
              <a:t>uretoplacental</a:t>
            </a:r>
            <a:r>
              <a:rPr lang="en-US" sz="1600" dirty="0">
                <a:solidFill>
                  <a:schemeClr val="tx1"/>
                </a:solidFill>
              </a:rPr>
              <a:t> blood flow </a:t>
            </a:r>
            <a:r>
              <a:rPr lang="en-US" sz="1600" dirty="0" smtClean="0">
                <a:solidFill>
                  <a:schemeClr val="tx1"/>
                </a:solidFill>
              </a:rPr>
              <a:t>.</a:t>
            </a:r>
          </a:p>
          <a:p>
            <a:pPr marL="857250" lvl="1" indent="-400050" algn="l">
              <a:buFont typeface="+mj-lt"/>
              <a:buAutoNum type="romanLcPeriod"/>
            </a:pPr>
            <a:r>
              <a:rPr lang="en-US" sz="1600" dirty="0" smtClean="0">
                <a:solidFill>
                  <a:schemeClr val="tx1"/>
                </a:solidFill>
              </a:rPr>
              <a:t>Despite </a:t>
            </a:r>
            <a:r>
              <a:rPr lang="en-US" sz="1600" dirty="0">
                <a:solidFill>
                  <a:schemeClr val="tx1"/>
                </a:solidFill>
              </a:rPr>
              <a:t>intravascular volume depletion, these patients are at </a:t>
            </a:r>
            <a:r>
              <a:rPr lang="en-US" sz="1600" dirty="0">
                <a:solidFill>
                  <a:srgbClr val="FF0000"/>
                </a:solidFill>
              </a:rPr>
              <a:t>risk for pulmonary edema.</a:t>
            </a:r>
          </a:p>
          <a:p>
            <a:pPr marL="857250" lvl="1" indent="-400050" algn="l">
              <a:buFont typeface="+mj-lt"/>
              <a:buAutoNum type="romanLcPeriod"/>
            </a:pPr>
            <a:r>
              <a:rPr lang="en-US" sz="1600" dirty="0">
                <a:solidFill>
                  <a:schemeClr val="tx1"/>
                </a:solidFill>
              </a:rPr>
              <a:t>Randomized-controlled trials to guide fluid management are </a:t>
            </a:r>
            <a:r>
              <a:rPr lang="en-US" sz="1600" dirty="0" smtClean="0">
                <a:solidFill>
                  <a:schemeClr val="tx1"/>
                </a:solidFill>
              </a:rPr>
              <a:t>lacking.</a:t>
            </a:r>
          </a:p>
          <a:p>
            <a:pPr marL="857250" lvl="1" indent="-400050" algn="l">
              <a:buFont typeface="+mj-lt"/>
              <a:buAutoNum type="romanLcPeriod"/>
            </a:pPr>
            <a:r>
              <a:rPr lang="en-US" sz="1600" dirty="0" smtClean="0">
                <a:solidFill>
                  <a:schemeClr val="tx1"/>
                </a:solidFill>
              </a:rPr>
              <a:t>Most </a:t>
            </a:r>
            <a:r>
              <a:rPr lang="en-US" sz="1600" dirty="0">
                <a:solidFill>
                  <a:schemeClr val="tx1"/>
                </a:solidFill>
              </a:rPr>
              <a:t>practitioners </a:t>
            </a:r>
            <a:r>
              <a:rPr lang="en-US" sz="1600" dirty="0" smtClean="0">
                <a:solidFill>
                  <a:srgbClr val="FF0000"/>
                </a:solidFill>
              </a:rPr>
              <a:t>limit crystalloid </a:t>
            </a:r>
            <a:r>
              <a:rPr lang="en-US" sz="1600" dirty="0" smtClean="0">
                <a:solidFill>
                  <a:schemeClr val="tx1"/>
                </a:solidFill>
              </a:rPr>
              <a:t>administration </a:t>
            </a:r>
            <a:r>
              <a:rPr lang="en-US" sz="1600" dirty="0">
                <a:solidFill>
                  <a:schemeClr val="tx1"/>
                </a:solidFill>
              </a:rPr>
              <a:t>to 1 to 2 L. </a:t>
            </a:r>
            <a:r>
              <a:rPr lang="en-US" sz="1600" dirty="0" smtClean="0">
                <a:solidFill>
                  <a:schemeClr val="tx1"/>
                </a:solidFill>
              </a:rPr>
              <a:t>(</a:t>
            </a:r>
          </a:p>
          <a:p>
            <a:pPr marL="1314450" lvl="2" indent="-400050" algn="l">
              <a:buFont typeface="Arial" pitchFamily="34" charset="0"/>
              <a:buChar char="•"/>
            </a:pPr>
            <a:r>
              <a:rPr lang="en-US" sz="1600" dirty="0" smtClean="0">
                <a:solidFill>
                  <a:schemeClr val="tx1"/>
                </a:solidFill>
              </a:rPr>
              <a:t> </a:t>
            </a:r>
            <a:r>
              <a:rPr lang="en-US" sz="1600" dirty="0">
                <a:solidFill>
                  <a:schemeClr val="tx1"/>
                </a:solidFill>
              </a:rPr>
              <a:t>Some use colloid </a:t>
            </a:r>
            <a:r>
              <a:rPr lang="en-US" sz="1600" dirty="0" smtClean="0">
                <a:solidFill>
                  <a:schemeClr val="tx1"/>
                </a:solidFill>
              </a:rPr>
              <a:t>prior </a:t>
            </a:r>
            <a:r>
              <a:rPr lang="en-US" sz="1600" dirty="0">
                <a:solidFill>
                  <a:schemeClr val="tx1"/>
                </a:solidFill>
              </a:rPr>
              <a:t>to spinal </a:t>
            </a:r>
            <a:r>
              <a:rPr lang="en-US" sz="1600" dirty="0" smtClean="0">
                <a:solidFill>
                  <a:schemeClr val="tx1"/>
                </a:solidFill>
              </a:rPr>
              <a:t>anesthesia.</a:t>
            </a:r>
          </a:p>
          <a:p>
            <a:pPr marL="1314450" lvl="2" indent="-400050" algn="l">
              <a:buFont typeface="Arial" pitchFamily="34" charset="0"/>
              <a:buChar char="•"/>
            </a:pPr>
            <a:r>
              <a:rPr lang="en-US" sz="1600" dirty="0" smtClean="0">
                <a:solidFill>
                  <a:schemeClr val="tx1"/>
                </a:solidFill>
              </a:rPr>
              <a:t>Arterial </a:t>
            </a:r>
            <a:r>
              <a:rPr lang="en-US" sz="1600" dirty="0">
                <a:solidFill>
                  <a:schemeClr val="tx1"/>
                </a:solidFill>
              </a:rPr>
              <a:t>BP monitoring should be considered in patients with severe </a:t>
            </a:r>
            <a:r>
              <a:rPr lang="en-US" sz="1600" dirty="0" smtClean="0">
                <a:solidFill>
                  <a:schemeClr val="tx1"/>
                </a:solidFill>
              </a:rPr>
              <a:t>preeclampsia.</a:t>
            </a:r>
          </a:p>
          <a:p>
            <a:pPr marL="1314450" lvl="2" indent="-400050" algn="l">
              <a:buFont typeface="Arial" pitchFamily="34" charset="0"/>
              <a:buChar char="•"/>
            </a:pPr>
            <a:r>
              <a:rPr lang="en-US" sz="1600" dirty="0" smtClean="0">
                <a:solidFill>
                  <a:schemeClr val="tx1"/>
                </a:solidFill>
              </a:rPr>
              <a:t>Other </a:t>
            </a:r>
            <a:r>
              <a:rPr lang="en-US" sz="1600" dirty="0">
                <a:solidFill>
                  <a:schemeClr val="tx1"/>
                </a:solidFill>
              </a:rPr>
              <a:t>invasive monitoring (e.g. PA catheter, TEE) may be helpful to guide fluid management in patients with renal failure in the setting of severe preeclampsia.</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marL="514350" indent="-514350" algn="l"/>
            <a:r>
              <a:rPr lang="en-US" dirty="0" smtClean="0">
                <a:solidFill>
                  <a:schemeClr val="tx1"/>
                </a:solidFill>
              </a:rPr>
              <a:t>Cerebral </a:t>
            </a:r>
            <a:r>
              <a:rPr lang="en-US" dirty="0">
                <a:solidFill>
                  <a:schemeClr val="tx1"/>
                </a:solidFill>
              </a:rPr>
              <a:t>edema and/or intracranial neurosurgical </a:t>
            </a:r>
            <a:r>
              <a:rPr lang="en-US" dirty="0" smtClean="0">
                <a:solidFill>
                  <a:schemeClr val="tx1"/>
                </a:solidFill>
              </a:rPr>
              <a:t>patients</a:t>
            </a:r>
          </a:p>
          <a:p>
            <a:pPr marL="1028700" lvl="1" indent="-571500" algn="l">
              <a:buFont typeface="+mj-lt"/>
              <a:buAutoNum type="romanLcPeriod"/>
            </a:pPr>
            <a:r>
              <a:rPr lang="en-US" dirty="0" smtClean="0">
                <a:solidFill>
                  <a:srgbClr val="FF0000"/>
                </a:solidFill>
              </a:rPr>
              <a:t>Dextrose </a:t>
            </a:r>
            <a:r>
              <a:rPr lang="en-US" dirty="0">
                <a:solidFill>
                  <a:srgbClr val="FF0000"/>
                </a:solidFill>
              </a:rPr>
              <a:t>containing fluids are contraindicated </a:t>
            </a:r>
            <a:r>
              <a:rPr lang="en-US" dirty="0">
                <a:solidFill>
                  <a:schemeClr val="tx1"/>
                </a:solidFill>
              </a:rPr>
              <a:t>because of worse neurological outcome (t0</a:t>
            </a:r>
            <a:r>
              <a:rPr lang="en-US" dirty="0" smtClean="0">
                <a:solidFill>
                  <a:schemeClr val="tx1"/>
                </a:solidFill>
              </a:rPr>
              <a:t>).</a:t>
            </a:r>
          </a:p>
          <a:p>
            <a:pPr marL="1485900" lvl="2" indent="-571500" algn="l">
              <a:buFont typeface="Arial" pitchFamily="34" charset="0"/>
              <a:buChar char="•"/>
            </a:pPr>
            <a:r>
              <a:rPr lang="en-US" dirty="0" smtClean="0">
                <a:solidFill>
                  <a:schemeClr val="tx1"/>
                </a:solidFill>
              </a:rPr>
              <a:t>Hyperglycemia </a:t>
            </a:r>
            <a:r>
              <a:rPr lang="en-US" dirty="0">
                <a:solidFill>
                  <a:schemeClr val="tx1"/>
                </a:solidFill>
              </a:rPr>
              <a:t>and oxidative </a:t>
            </a:r>
            <a:r>
              <a:rPr lang="en-US" dirty="0" smtClean="0">
                <a:solidFill>
                  <a:schemeClr val="tx1"/>
                </a:solidFill>
              </a:rPr>
              <a:t>stress leads </a:t>
            </a:r>
            <a:r>
              <a:rPr lang="en-US" dirty="0">
                <a:solidFill>
                  <a:schemeClr val="tx1"/>
                </a:solidFill>
              </a:rPr>
              <a:t>to </a:t>
            </a:r>
            <a:r>
              <a:rPr lang="en-US" i="1" dirty="0">
                <a:solidFill>
                  <a:srgbClr val="FF0000"/>
                </a:solidFill>
              </a:rPr>
              <a:t>increased </a:t>
            </a:r>
            <a:r>
              <a:rPr lang="en-US" i="1" dirty="0" err="1">
                <a:solidFill>
                  <a:srgbClr val="FF0000"/>
                </a:solidFill>
              </a:rPr>
              <a:t>glycolytic</a:t>
            </a:r>
            <a:r>
              <a:rPr lang="en-US" i="1" dirty="0">
                <a:solidFill>
                  <a:srgbClr val="FF0000"/>
                </a:solidFill>
              </a:rPr>
              <a:t> metabolism and toxic derivative </a:t>
            </a:r>
            <a:r>
              <a:rPr lang="en-US" i="1" dirty="0" smtClean="0">
                <a:solidFill>
                  <a:srgbClr val="FF0000"/>
                </a:solidFill>
              </a:rPr>
              <a:t>production</a:t>
            </a:r>
          </a:p>
          <a:p>
            <a:pPr marL="1485900" lvl="2" indent="-571500" algn="l">
              <a:buFont typeface="Arial" pitchFamily="34" charset="0"/>
              <a:buChar char="•"/>
            </a:pPr>
            <a:r>
              <a:rPr lang="en-US" dirty="0" smtClean="0">
                <a:solidFill>
                  <a:schemeClr val="tx1"/>
                </a:solidFill>
              </a:rPr>
              <a:t>The </a:t>
            </a:r>
            <a:r>
              <a:rPr lang="en-US" dirty="0">
                <a:solidFill>
                  <a:schemeClr val="tx1"/>
                </a:solidFill>
              </a:rPr>
              <a:t>optimal level of glucose is unknown, but it is generally accepted that </a:t>
            </a:r>
            <a:r>
              <a:rPr lang="en-US" dirty="0">
                <a:solidFill>
                  <a:srgbClr val="FF0000"/>
                </a:solidFill>
              </a:rPr>
              <a:t>values &gt;18o mg/ </a:t>
            </a:r>
            <a:r>
              <a:rPr lang="en-US" dirty="0" err="1">
                <a:solidFill>
                  <a:srgbClr val="FF0000"/>
                </a:solidFill>
              </a:rPr>
              <a:t>dL</a:t>
            </a:r>
            <a:r>
              <a:rPr lang="en-US" dirty="0">
                <a:solidFill>
                  <a:srgbClr val="FF0000"/>
                </a:solidFill>
              </a:rPr>
              <a:t> should be treated with insulin.</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733800"/>
          </a:xfrm>
        </p:spPr>
        <p:txBody>
          <a:bodyPr>
            <a:normAutofit fontScale="77500" lnSpcReduction="20000"/>
          </a:bodyPr>
          <a:lstStyle/>
          <a:p>
            <a:pPr algn="l"/>
            <a:r>
              <a:rPr lang="en-US" dirty="0"/>
              <a:t> </a:t>
            </a:r>
            <a:r>
              <a:rPr lang="en-US" dirty="0">
                <a:solidFill>
                  <a:schemeClr val="tx1"/>
                </a:solidFill>
              </a:rPr>
              <a:t>Congestive heart failure (CHF)</a:t>
            </a:r>
          </a:p>
          <a:p>
            <a:pPr algn="l"/>
            <a:endParaRPr lang="en-US" dirty="0" smtClean="0">
              <a:solidFill>
                <a:schemeClr val="tx1"/>
              </a:solidFill>
            </a:endParaRPr>
          </a:p>
          <a:p>
            <a:pPr marL="571500" indent="-571500" algn="l">
              <a:buFont typeface="+mj-lt"/>
              <a:buAutoNum type="romanLcPeriod"/>
            </a:pPr>
            <a:r>
              <a:rPr lang="en-US" dirty="0" smtClean="0">
                <a:solidFill>
                  <a:srgbClr val="FF0000"/>
                </a:solidFill>
              </a:rPr>
              <a:t>Judicious </a:t>
            </a:r>
            <a:r>
              <a:rPr lang="en-US" dirty="0">
                <a:solidFill>
                  <a:srgbClr val="FF0000"/>
                </a:solidFill>
              </a:rPr>
              <a:t>fluid management </a:t>
            </a:r>
            <a:r>
              <a:rPr lang="en-US" dirty="0">
                <a:solidFill>
                  <a:schemeClr val="tx1"/>
                </a:solidFill>
              </a:rPr>
              <a:t>should be the rule in CHF </a:t>
            </a:r>
            <a:r>
              <a:rPr lang="en-US" dirty="0" smtClean="0">
                <a:solidFill>
                  <a:schemeClr val="tx1"/>
                </a:solidFill>
              </a:rPr>
              <a:t>patients.</a:t>
            </a:r>
          </a:p>
          <a:p>
            <a:pPr marL="571500" indent="-571500" algn="l">
              <a:buFont typeface="+mj-lt"/>
              <a:buAutoNum type="romanLcPeriod"/>
            </a:pPr>
            <a:endParaRPr lang="en-US" dirty="0" smtClean="0">
              <a:solidFill>
                <a:schemeClr val="tx1"/>
              </a:solidFill>
            </a:endParaRPr>
          </a:p>
          <a:p>
            <a:pPr marL="571500" indent="-571500" algn="l">
              <a:buFont typeface="+mj-lt"/>
              <a:buAutoNum type="romanLcPeriod"/>
            </a:pPr>
            <a:r>
              <a:rPr lang="en-US" dirty="0" smtClean="0">
                <a:solidFill>
                  <a:schemeClr val="tx1"/>
                </a:solidFill>
              </a:rPr>
              <a:t>Expect </a:t>
            </a:r>
            <a:r>
              <a:rPr lang="en-US" dirty="0">
                <a:solidFill>
                  <a:schemeClr val="tx1"/>
                </a:solidFill>
              </a:rPr>
              <a:t>third space redistribution to stress the heart in the first </a:t>
            </a:r>
            <a:r>
              <a:rPr lang="en-US" dirty="0" smtClean="0">
                <a:solidFill>
                  <a:schemeClr val="tx1"/>
                </a:solidFill>
              </a:rPr>
              <a:t>96 </a:t>
            </a:r>
            <a:r>
              <a:rPr lang="en-US" dirty="0">
                <a:solidFill>
                  <a:schemeClr val="tx1"/>
                </a:solidFill>
              </a:rPr>
              <a:t>hours post surgery</a:t>
            </a:r>
            <a:r>
              <a:rPr lang="en-US" dirty="0" smtClean="0">
                <a:solidFill>
                  <a:schemeClr val="tx1"/>
                </a:solidFill>
              </a:rPr>
              <a:t>.</a:t>
            </a:r>
          </a:p>
          <a:p>
            <a:pPr marL="571500" indent="-571500" algn="l">
              <a:buFont typeface="+mj-lt"/>
              <a:buAutoNum type="romanLcPeriod"/>
            </a:pPr>
            <a:endParaRPr lang="en-US" dirty="0" smtClean="0">
              <a:solidFill>
                <a:schemeClr val="tx1"/>
              </a:solidFill>
            </a:endParaRPr>
          </a:p>
          <a:p>
            <a:pPr marL="571500" indent="-571500" algn="l">
              <a:buFont typeface="+mj-lt"/>
              <a:buAutoNum type="romanLcPeriod"/>
            </a:pPr>
            <a:r>
              <a:rPr lang="en-US" dirty="0" smtClean="0">
                <a:solidFill>
                  <a:schemeClr val="tx1"/>
                </a:solidFill>
              </a:rPr>
              <a:t>Consider </a:t>
            </a:r>
            <a:r>
              <a:rPr lang="en-US" dirty="0">
                <a:solidFill>
                  <a:schemeClr val="tx1"/>
                </a:solidFill>
              </a:rPr>
              <a:t>invasive monitoring and Intensive Care Unit (ICU) post-operative care.</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dirty="0">
                <a:solidFill>
                  <a:schemeClr val="tx1"/>
                </a:solidFill>
              </a:rPr>
              <a:t>Acute respiratory distress syndrome (ARDS)</a:t>
            </a:r>
          </a:p>
          <a:p>
            <a:pPr marL="571500" indent="-571500" algn="l">
              <a:buFont typeface="+mj-lt"/>
              <a:buAutoNum type="romanLcPeriod"/>
            </a:pPr>
            <a:r>
              <a:rPr lang="en-US" dirty="0" smtClean="0">
                <a:solidFill>
                  <a:schemeClr val="tx1"/>
                </a:solidFill>
              </a:rPr>
              <a:t>Patients </a:t>
            </a:r>
            <a:r>
              <a:rPr lang="en-US" dirty="0">
                <a:solidFill>
                  <a:schemeClr val="tx1"/>
                </a:solidFill>
              </a:rPr>
              <a:t>with ARDS may need emergency surgical services.</a:t>
            </a:r>
          </a:p>
          <a:p>
            <a:pPr marL="571500" indent="-571500" algn="l">
              <a:buFont typeface="+mj-lt"/>
              <a:buAutoNum type="romanLcPeriod"/>
            </a:pPr>
            <a:r>
              <a:rPr lang="en-US" dirty="0">
                <a:solidFill>
                  <a:srgbClr val="FF0000"/>
                </a:solidFill>
              </a:rPr>
              <a:t>Fluid restrictive therapy </a:t>
            </a:r>
            <a:r>
              <a:rPr lang="en-US" dirty="0">
                <a:solidFill>
                  <a:schemeClr val="tx1"/>
                </a:solidFill>
              </a:rPr>
              <a:t>has been shown </a:t>
            </a:r>
            <a:r>
              <a:rPr lang="en-US" dirty="0">
                <a:solidFill>
                  <a:srgbClr val="FF0000"/>
                </a:solidFill>
              </a:rPr>
              <a:t>to reduce morbidity</a:t>
            </a:r>
            <a:r>
              <a:rPr lang="en-US" dirty="0">
                <a:solidFill>
                  <a:schemeClr val="tx1"/>
                </a:solidFill>
              </a:rPr>
              <a:t> in </a:t>
            </a:r>
            <a:r>
              <a:rPr lang="en-US" dirty="0" smtClean="0">
                <a:solidFill>
                  <a:schemeClr val="tx1"/>
                </a:solidFill>
              </a:rPr>
              <a:t>these patients </a:t>
            </a:r>
            <a:r>
              <a:rPr lang="en-US" dirty="0">
                <a:solidFill>
                  <a:schemeClr val="tx1"/>
                </a:solidFill>
              </a:rPr>
              <a:t>in the ICU setting (10). However, this study had goals of </a:t>
            </a:r>
            <a:r>
              <a:rPr lang="en-US" dirty="0" smtClean="0">
                <a:solidFill>
                  <a:schemeClr val="tx1"/>
                </a:solidFill>
              </a:rPr>
              <a:t>CVP &lt; </a:t>
            </a:r>
            <a:r>
              <a:rPr lang="en-US" dirty="0">
                <a:solidFill>
                  <a:schemeClr val="tx1"/>
                </a:solidFill>
              </a:rPr>
              <a:t>4 mm Hg or PAOP &lt; 8 mmHg, which may be difficult to achieve.</a:t>
            </a:r>
          </a:p>
          <a:p>
            <a:pPr marL="571500" indent="-571500" algn="l">
              <a:buFont typeface="+mj-lt"/>
              <a:buAutoNum type="romanLcPeriod"/>
            </a:pPr>
            <a:r>
              <a:rPr lang="en-US" dirty="0" smtClean="0">
                <a:solidFill>
                  <a:schemeClr val="tx1"/>
                </a:solidFill>
              </a:rPr>
              <a:t>A </a:t>
            </a:r>
            <a:r>
              <a:rPr lang="en-US" dirty="0">
                <a:solidFill>
                  <a:schemeClr val="tx1"/>
                </a:solidFill>
              </a:rPr>
              <a:t>fluid restrictive approach may be beneficial, but this may be </a:t>
            </a:r>
            <a:r>
              <a:rPr lang="en-US" dirty="0" smtClean="0">
                <a:solidFill>
                  <a:schemeClr val="tx1"/>
                </a:solidFill>
              </a:rPr>
              <a:t>complicated </a:t>
            </a:r>
            <a:r>
              <a:rPr lang="en-US" dirty="0">
                <a:solidFill>
                  <a:schemeClr val="tx1"/>
                </a:solidFill>
              </a:rPr>
              <a:t>by other factors and conditions.</a:t>
            </a:r>
          </a:p>
          <a:p>
            <a:pPr marL="1028700" lvl="1" indent="-571500" algn="l">
              <a:buFont typeface="Arial" pitchFamily="34" charset="0"/>
              <a:buChar char="•"/>
            </a:pPr>
            <a:r>
              <a:rPr lang="en-US" dirty="0" smtClean="0">
                <a:solidFill>
                  <a:schemeClr val="tx1"/>
                </a:solidFill>
              </a:rPr>
              <a:t>For </a:t>
            </a:r>
            <a:r>
              <a:rPr lang="en-US" dirty="0">
                <a:solidFill>
                  <a:schemeClr val="tx1"/>
                </a:solidFill>
              </a:rPr>
              <a:t>example, a septic patient with ARDS who needs an emergent exploratory </a:t>
            </a:r>
            <a:r>
              <a:rPr lang="en-US" dirty="0" err="1">
                <a:solidFill>
                  <a:schemeClr val="tx1"/>
                </a:solidFill>
              </a:rPr>
              <a:t>laparotomy</a:t>
            </a:r>
            <a:r>
              <a:rPr lang="en-US" dirty="0">
                <a:solidFill>
                  <a:schemeClr val="tx1"/>
                </a:solidFill>
              </a:rPr>
              <a:t> due to necrotic bowel may necessitate more fluid </a:t>
            </a:r>
            <a:r>
              <a:rPr lang="en-US" dirty="0" err="1">
                <a:solidFill>
                  <a:schemeClr val="tx1"/>
                </a:solidFill>
              </a:rPr>
              <a:t>resusciation</a:t>
            </a:r>
            <a:r>
              <a:rPr lang="en-US" dirty="0" smtClean="0">
                <a:solidFill>
                  <a:schemeClr val="tx1"/>
                </a:solidFill>
              </a:rPr>
              <a:t>.</a:t>
            </a:r>
          </a:p>
          <a:p>
            <a:pPr marL="571500" indent="-571500" algn="l">
              <a:buFont typeface="+mj-lt"/>
              <a:buAutoNum type="romanLcPeriod"/>
            </a:pPr>
            <a:r>
              <a:rPr lang="en-US" dirty="0" smtClean="0">
                <a:solidFill>
                  <a:srgbClr val="FF0000"/>
                </a:solidFill>
              </a:rPr>
              <a:t>Invasive monitoring</a:t>
            </a:r>
            <a:r>
              <a:rPr lang="en-US" dirty="0" smtClean="0">
                <a:solidFill>
                  <a:schemeClr val="tx1"/>
                </a:solidFill>
              </a:rPr>
              <a:t> should be considered to guide fluid therapy.</a:t>
            </a:r>
          </a:p>
          <a:p>
            <a:pPr marL="1028700" lvl="1" indent="-571500">
              <a:buFont typeface="Arial" pitchFamily="34" charset="0"/>
              <a:buChar char="•"/>
            </a:pPr>
            <a:endParaRPr lang="en-US" dirty="0"/>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endParaRPr lang="en-US" dirty="0"/>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1524000" y="2667000"/>
            <a:ext cx="6768995" cy="37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dirty="0">
                <a:solidFill>
                  <a:schemeClr val="tx1"/>
                </a:solidFill>
              </a:rPr>
              <a:t> </a:t>
            </a:r>
            <a:r>
              <a:rPr lang="en-US" b="1" dirty="0">
                <a:solidFill>
                  <a:schemeClr val="tx1"/>
                </a:solidFill>
              </a:rPr>
              <a:t>Lung resection</a:t>
            </a:r>
          </a:p>
          <a:p>
            <a:pPr marL="571500" indent="-571500" algn="l">
              <a:buFont typeface="+mj-lt"/>
              <a:buAutoNum type="romanLcPeriod"/>
            </a:pPr>
            <a:r>
              <a:rPr lang="en-US" dirty="0" smtClean="0">
                <a:solidFill>
                  <a:schemeClr val="tx1"/>
                </a:solidFill>
              </a:rPr>
              <a:t>Although </a:t>
            </a:r>
            <a:r>
              <a:rPr lang="en-US" dirty="0" err="1">
                <a:solidFill>
                  <a:schemeClr val="tx1"/>
                </a:solidFill>
              </a:rPr>
              <a:t>multifactorial</a:t>
            </a:r>
            <a:r>
              <a:rPr lang="en-US" dirty="0">
                <a:solidFill>
                  <a:schemeClr val="tx1"/>
                </a:solidFill>
              </a:rPr>
              <a:t> in origin, </a:t>
            </a:r>
            <a:r>
              <a:rPr lang="en-US" dirty="0" err="1">
                <a:solidFill>
                  <a:schemeClr val="tx1"/>
                </a:solidFill>
              </a:rPr>
              <a:t>postpneumonectomy</a:t>
            </a:r>
            <a:r>
              <a:rPr lang="en-US" dirty="0">
                <a:solidFill>
                  <a:schemeClr val="tx1"/>
                </a:solidFill>
              </a:rPr>
              <a:t> pulmonary edema (PPE) rates increase with excessive fluid therapy (3)</a:t>
            </a:r>
            <a:r>
              <a:rPr lang="en-US" baseline="30000" dirty="0">
                <a:solidFill>
                  <a:schemeClr val="tx1"/>
                </a:solidFill>
              </a:rPr>
              <a:t>.</a:t>
            </a:r>
            <a:endParaRPr lang="en-US" dirty="0">
              <a:solidFill>
                <a:schemeClr val="tx1"/>
              </a:solidFill>
            </a:endParaRPr>
          </a:p>
          <a:p>
            <a:pPr marL="571500" indent="-571500" algn="l">
              <a:buFont typeface="+mj-lt"/>
              <a:buAutoNum type="romanLcPeriod"/>
            </a:pPr>
            <a:r>
              <a:rPr lang="en-US" dirty="0" smtClean="0">
                <a:solidFill>
                  <a:srgbClr val="FF0000"/>
                </a:solidFill>
              </a:rPr>
              <a:t>Minimize </a:t>
            </a:r>
            <a:r>
              <a:rPr lang="en-US" dirty="0">
                <a:solidFill>
                  <a:srgbClr val="FF0000"/>
                </a:solidFill>
              </a:rPr>
              <a:t>fluids </a:t>
            </a:r>
            <a:r>
              <a:rPr lang="en-US" dirty="0">
                <a:solidFill>
                  <a:schemeClr val="tx1"/>
                </a:solidFill>
              </a:rPr>
              <a:t>to approximately 1.5 L for an entire case.</a:t>
            </a:r>
          </a:p>
          <a:p>
            <a:pPr marL="1028700" lvl="1" indent="-571500" algn="l">
              <a:buFont typeface="Arial" pitchFamily="34" charset="0"/>
              <a:buChar char="•"/>
            </a:pPr>
            <a:r>
              <a:rPr lang="en-US" dirty="0" smtClean="0">
                <a:solidFill>
                  <a:schemeClr val="tx1"/>
                </a:solidFill>
              </a:rPr>
              <a:t>Use </a:t>
            </a:r>
            <a:r>
              <a:rPr lang="en-US" dirty="0" err="1">
                <a:solidFill>
                  <a:schemeClr val="tx1"/>
                </a:solidFill>
              </a:rPr>
              <a:t>vasopressors</a:t>
            </a:r>
            <a:r>
              <a:rPr lang="en-US" dirty="0">
                <a:solidFill>
                  <a:schemeClr val="tx1"/>
                </a:solidFill>
              </a:rPr>
              <a:t> </a:t>
            </a:r>
            <a:r>
              <a:rPr lang="en-US" dirty="0" err="1">
                <a:solidFill>
                  <a:schemeClr val="tx1"/>
                </a:solidFill>
              </a:rPr>
              <a:t>intraoperatively</a:t>
            </a:r>
            <a:r>
              <a:rPr lang="en-US" dirty="0">
                <a:solidFill>
                  <a:schemeClr val="tx1"/>
                </a:solidFill>
              </a:rPr>
              <a:t> as needed.</a:t>
            </a:r>
          </a:p>
          <a:p>
            <a:pPr marL="571500" indent="-571500" algn="l">
              <a:buFont typeface="+mj-lt"/>
              <a:buAutoNum type="romanLcPeriod"/>
            </a:pPr>
            <a:r>
              <a:rPr lang="en-US" dirty="0" smtClean="0">
                <a:solidFill>
                  <a:schemeClr val="tx1"/>
                </a:solidFill>
              </a:rPr>
              <a:t>Fluid </a:t>
            </a:r>
            <a:r>
              <a:rPr lang="en-US" dirty="0">
                <a:solidFill>
                  <a:schemeClr val="tx1"/>
                </a:solidFill>
              </a:rPr>
              <a:t>restriction may also be beneficial during the first 72 hours post-operatively.</a:t>
            </a:r>
          </a:p>
          <a:p>
            <a:pPr marL="571500" indent="-571500" algn="l">
              <a:buFont typeface="+mj-lt"/>
              <a:buAutoNum type="romanLcPeriod"/>
            </a:pPr>
            <a:r>
              <a:rPr lang="en-US" dirty="0" smtClean="0">
                <a:solidFill>
                  <a:srgbClr val="FF0000"/>
                </a:solidFill>
              </a:rPr>
              <a:t>Blood </a:t>
            </a:r>
            <a:r>
              <a:rPr lang="en-US" dirty="0">
                <a:solidFill>
                  <a:srgbClr val="FF0000"/>
                </a:solidFill>
              </a:rPr>
              <a:t>transfusion should be avoided</a:t>
            </a:r>
            <a:r>
              <a:rPr lang="en-US" dirty="0">
                <a:solidFill>
                  <a:schemeClr val="tx1"/>
                </a:solidFill>
              </a:rPr>
              <a:t>.</a:t>
            </a:r>
          </a:p>
          <a:p>
            <a:pPr marL="1028700" lvl="1" indent="-571500" algn="l">
              <a:buFont typeface="Arial" pitchFamily="34" charset="0"/>
              <a:buChar char="•"/>
            </a:pPr>
            <a:r>
              <a:rPr lang="en-US" dirty="0" smtClean="0">
                <a:solidFill>
                  <a:schemeClr val="tx1"/>
                </a:solidFill>
              </a:rPr>
              <a:t>It </a:t>
            </a:r>
            <a:r>
              <a:rPr lang="en-US" dirty="0">
                <a:solidFill>
                  <a:schemeClr val="tx1"/>
                </a:solidFill>
              </a:rPr>
              <a:t>is linked to worse </a:t>
            </a:r>
            <a:r>
              <a:rPr lang="en-US" dirty="0" err="1">
                <a:solidFill>
                  <a:schemeClr val="tx1"/>
                </a:solidFill>
              </a:rPr>
              <a:t>perioperative</a:t>
            </a:r>
            <a:r>
              <a:rPr lang="en-US" dirty="0">
                <a:solidFill>
                  <a:schemeClr val="tx1"/>
                </a:solidFill>
              </a:rPr>
              <a:t> pulmonary inflammatory changes and increased risk for </a:t>
            </a:r>
            <a:r>
              <a:rPr lang="en-US" dirty="0" smtClean="0">
                <a:solidFill>
                  <a:schemeClr val="tx1"/>
                </a:solidFill>
              </a:rPr>
              <a:t>PPE.</a:t>
            </a:r>
            <a:endParaRPr lang="en-US" dirty="0">
              <a:solidFill>
                <a:schemeClr val="tx1"/>
              </a:solidFill>
            </a:endParaRP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55000" lnSpcReduction="20000"/>
          </a:bodyPr>
          <a:lstStyle/>
          <a:p>
            <a:pPr marL="514350" indent="-514350" algn="l">
              <a:buAutoNum type="arabicPeriod"/>
            </a:pPr>
            <a:r>
              <a:rPr lang="en-US" dirty="0" smtClean="0">
                <a:solidFill>
                  <a:schemeClr val="tx1"/>
                </a:solidFill>
              </a:rPr>
              <a:t>Determinants </a:t>
            </a:r>
            <a:r>
              <a:rPr lang="en-US" b="1" dirty="0">
                <a:solidFill>
                  <a:schemeClr val="tx1"/>
                </a:solidFill>
              </a:rPr>
              <a:t>of O2 delivery to </a:t>
            </a:r>
            <a:r>
              <a:rPr lang="en-US" b="1" dirty="0" smtClean="0">
                <a:solidFill>
                  <a:schemeClr val="tx1"/>
                </a:solidFill>
              </a:rPr>
              <a:t>tissue</a:t>
            </a:r>
          </a:p>
          <a:p>
            <a:pPr marL="971550" lvl="1" indent="-514350" algn="l">
              <a:buFont typeface="+mj-lt"/>
              <a:buAutoNum type="alphaLcPeriod"/>
            </a:pPr>
            <a:r>
              <a:rPr lang="en-US" dirty="0" smtClean="0">
                <a:solidFill>
                  <a:schemeClr val="tx1"/>
                </a:solidFill>
              </a:rPr>
              <a:t>Generation </a:t>
            </a:r>
            <a:r>
              <a:rPr lang="en-US" dirty="0">
                <a:solidFill>
                  <a:schemeClr val="tx1"/>
                </a:solidFill>
              </a:rPr>
              <a:t>of flow (cardiac output</a:t>
            </a:r>
            <a:r>
              <a:rPr lang="en-US" dirty="0" smtClean="0">
                <a:solidFill>
                  <a:schemeClr val="tx1"/>
                </a:solidFill>
              </a:rPr>
              <a:t>)</a:t>
            </a:r>
          </a:p>
          <a:p>
            <a:pPr marL="971550" lvl="1" indent="-514350" algn="l">
              <a:buFont typeface="+mj-lt"/>
              <a:buAutoNum type="alphaLcPeriod"/>
            </a:pPr>
            <a:r>
              <a:rPr lang="en-US" dirty="0" smtClean="0">
                <a:solidFill>
                  <a:schemeClr val="tx1"/>
                </a:solidFill>
              </a:rPr>
              <a:t>O2 </a:t>
            </a:r>
            <a:r>
              <a:rPr lang="en-US" dirty="0">
                <a:solidFill>
                  <a:schemeClr val="tx1"/>
                </a:solidFill>
              </a:rPr>
              <a:t>content of </a:t>
            </a:r>
            <a:r>
              <a:rPr lang="en-US" dirty="0" smtClean="0">
                <a:solidFill>
                  <a:schemeClr val="tx1"/>
                </a:solidFill>
              </a:rPr>
              <a:t>blood </a:t>
            </a:r>
          </a:p>
          <a:p>
            <a:pPr marL="971550" lvl="1" indent="-514350" algn="l">
              <a:buFont typeface="+mj-lt"/>
              <a:buAutoNum type="alphaLcPeriod"/>
            </a:pPr>
            <a:r>
              <a:rPr lang="en-US" dirty="0" smtClean="0">
                <a:solidFill>
                  <a:schemeClr val="tx1"/>
                </a:solidFill>
              </a:rPr>
              <a:t>Preload </a:t>
            </a:r>
            <a:r>
              <a:rPr lang="en-US" dirty="0">
                <a:solidFill>
                  <a:schemeClr val="tx1"/>
                </a:solidFill>
              </a:rPr>
              <a:t>and hemoglobin (</a:t>
            </a:r>
            <a:r>
              <a:rPr lang="en-US" dirty="0" err="1">
                <a:solidFill>
                  <a:schemeClr val="tx1"/>
                </a:solidFill>
              </a:rPr>
              <a:t>Hb</a:t>
            </a:r>
            <a:r>
              <a:rPr lang="en-US" dirty="0">
                <a:solidFill>
                  <a:schemeClr val="tx1"/>
                </a:solidFill>
              </a:rPr>
              <a:t>) are most often manipulated by intravascular fluid therapy (Fig</a:t>
            </a:r>
            <a:r>
              <a:rPr lang="en-US" dirty="0" smtClean="0">
                <a:solidFill>
                  <a:schemeClr val="tx1"/>
                </a:solidFill>
              </a:rPr>
              <a:t>.</a:t>
            </a:r>
            <a:endParaRPr lang="en-US" sz="400" dirty="0">
              <a:solidFill>
                <a:schemeClr val="tx1"/>
              </a:solidFill>
            </a:endParaRPr>
          </a:p>
          <a:p>
            <a:pPr marL="1485900" lvl="2" indent="-571500" algn="l">
              <a:buFont typeface="Arial" pitchFamily="34" charset="0"/>
              <a:buChar char="•"/>
            </a:pPr>
            <a:r>
              <a:rPr lang="en-US" dirty="0" smtClean="0">
                <a:solidFill>
                  <a:schemeClr val="tx1"/>
                </a:solidFill>
              </a:rPr>
              <a:t>A </a:t>
            </a:r>
            <a:r>
              <a:rPr lang="en-US" dirty="0">
                <a:solidFill>
                  <a:schemeClr val="tx1"/>
                </a:solidFill>
              </a:rPr>
              <a:t>Key assumption is that the vascular system (i.e., vascular auto-regulation and normal endothelial permeability) is </a:t>
            </a:r>
            <a:r>
              <a:rPr lang="en-US" dirty="0" smtClean="0">
                <a:solidFill>
                  <a:schemeClr val="tx1"/>
                </a:solidFill>
              </a:rPr>
              <a:t>intact. </a:t>
            </a:r>
          </a:p>
          <a:p>
            <a:pPr marL="571500" indent="-571500" algn="l"/>
            <a:r>
              <a:rPr lang="en-US" b="1" dirty="0" smtClean="0">
                <a:solidFill>
                  <a:schemeClr val="tx1"/>
                </a:solidFill>
              </a:rPr>
              <a:t>2. </a:t>
            </a:r>
            <a:r>
              <a:rPr lang="en-US" b="1" dirty="0" err="1" smtClean="0">
                <a:solidFill>
                  <a:schemeClr val="tx1"/>
                </a:solidFill>
              </a:rPr>
              <a:t>FIuid</a:t>
            </a:r>
            <a:r>
              <a:rPr lang="en-US" b="1" dirty="0" smtClean="0">
                <a:solidFill>
                  <a:schemeClr val="tx1"/>
                </a:solidFill>
              </a:rPr>
              <a:t> </a:t>
            </a:r>
            <a:r>
              <a:rPr lang="en-US" b="1" dirty="0">
                <a:solidFill>
                  <a:schemeClr val="tx1"/>
                </a:solidFill>
              </a:rPr>
              <a:t>compartments</a:t>
            </a:r>
          </a:p>
          <a:p>
            <a:pPr marL="971550" lvl="1" indent="-514350" algn="l">
              <a:buFont typeface="+mj-lt"/>
              <a:buAutoNum type="alphaLcPeriod"/>
            </a:pPr>
            <a:r>
              <a:rPr lang="en-US" dirty="0" smtClean="0">
                <a:solidFill>
                  <a:schemeClr val="tx1"/>
                </a:solidFill>
              </a:rPr>
              <a:t>Circulating </a:t>
            </a:r>
            <a:r>
              <a:rPr lang="en-US" dirty="0">
                <a:solidFill>
                  <a:schemeClr val="tx1"/>
                </a:solidFill>
              </a:rPr>
              <a:t>blood volume makes up a small percentage of body weight and total body water (Fig. </a:t>
            </a:r>
            <a:r>
              <a:rPr lang="en-US" sz="800" dirty="0">
                <a:solidFill>
                  <a:schemeClr val="tx1"/>
                </a:solidFill>
              </a:rPr>
              <a:t>25-2</a:t>
            </a:r>
            <a:r>
              <a:rPr lang="en-US" sz="800" dirty="0" smtClean="0">
                <a:solidFill>
                  <a:schemeClr val="tx1"/>
                </a:solidFill>
              </a:rPr>
              <a:t>).</a:t>
            </a:r>
            <a:r>
              <a:rPr lang="en-US" sz="2500" dirty="0" smtClean="0">
                <a:solidFill>
                  <a:schemeClr val="tx1"/>
                </a:solidFill>
              </a:rPr>
              <a:t>) </a:t>
            </a:r>
          </a:p>
          <a:p>
            <a:pPr marL="1371600" lvl="2" indent="-457200" algn="l">
              <a:buFont typeface="Arial" pitchFamily="34" charset="0"/>
              <a:buChar char="•"/>
            </a:pPr>
            <a:r>
              <a:rPr lang="en-US" sz="2100" dirty="0" smtClean="0">
                <a:solidFill>
                  <a:schemeClr val="tx1"/>
                </a:solidFill>
              </a:rPr>
              <a:t>Yet</a:t>
            </a:r>
            <a:r>
              <a:rPr lang="en-US" sz="2100" dirty="0">
                <a:solidFill>
                  <a:schemeClr val="tx1"/>
                </a:solidFill>
              </a:rPr>
              <a:t>, one should appreciate the profound influence this small fraction has on </a:t>
            </a:r>
            <a:r>
              <a:rPr lang="en-US" sz="2100" dirty="0" smtClean="0">
                <a:solidFill>
                  <a:schemeClr val="tx1"/>
                </a:solidFill>
              </a:rPr>
              <a:t>homeostasis.</a:t>
            </a:r>
          </a:p>
          <a:p>
            <a:pPr marL="971550" lvl="1" indent="-514350" algn="l">
              <a:buFont typeface="+mj-lt"/>
              <a:buAutoNum type="alphaLcPeriod"/>
            </a:pPr>
            <a:r>
              <a:rPr lang="en-US" dirty="0" smtClean="0">
                <a:solidFill>
                  <a:schemeClr val="tx1"/>
                </a:solidFill>
              </a:rPr>
              <a:t>Estimated </a:t>
            </a:r>
            <a:r>
              <a:rPr lang="en-US" dirty="0">
                <a:solidFill>
                  <a:schemeClr val="tx1"/>
                </a:solidFill>
              </a:rPr>
              <a:t>circulating blood volume should be compared with blood loss during surgery or </a:t>
            </a:r>
            <a:r>
              <a:rPr lang="en-US" dirty="0" smtClean="0">
                <a:solidFill>
                  <a:schemeClr val="tx1"/>
                </a:solidFill>
              </a:rPr>
              <a:t>trauma.</a:t>
            </a:r>
          </a:p>
          <a:p>
            <a:pPr marL="971550" lvl="1" indent="-514350" algn="l">
              <a:buFont typeface="+mj-lt"/>
              <a:buAutoNum type="alphaLcPeriod"/>
            </a:pPr>
            <a:r>
              <a:rPr lang="en-US" dirty="0" smtClean="0">
                <a:solidFill>
                  <a:schemeClr val="tx1"/>
                </a:solidFill>
              </a:rPr>
              <a:t>The </a:t>
            </a:r>
            <a:r>
              <a:rPr lang="en-US" dirty="0">
                <a:solidFill>
                  <a:schemeClr val="tx1"/>
                </a:solidFill>
              </a:rPr>
              <a:t>type and amount of fluid therapy used to treat blood/fluid loss have a greater physiologic effect as the proportion of fluid therapy to circulating blood volume increases</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438400"/>
            <a:ext cx="6400800" cy="4419600"/>
          </a:xfrm>
        </p:spPr>
        <p:txBody>
          <a:bodyPr>
            <a:normAutofit fontScale="70000" lnSpcReduction="20000"/>
          </a:bodyPr>
          <a:lstStyle/>
          <a:p>
            <a:pPr algn="l"/>
            <a:r>
              <a:rPr lang="en-US" dirty="0">
                <a:solidFill>
                  <a:schemeClr val="tx1"/>
                </a:solidFill>
              </a:rPr>
              <a:t> </a:t>
            </a:r>
            <a:r>
              <a:rPr lang="en-US" dirty="0" err="1">
                <a:solidFill>
                  <a:schemeClr val="tx1"/>
                </a:solidFill>
              </a:rPr>
              <a:t>Anuric</a:t>
            </a:r>
            <a:r>
              <a:rPr lang="en-US" dirty="0">
                <a:solidFill>
                  <a:schemeClr val="tx1"/>
                </a:solidFill>
              </a:rPr>
              <a:t> renal failure</a:t>
            </a:r>
          </a:p>
          <a:p>
            <a:pPr marL="571500" indent="-571500" algn="l">
              <a:buFont typeface="+mj-lt"/>
              <a:buAutoNum type="romanLcPeriod"/>
            </a:pPr>
            <a:r>
              <a:rPr lang="en-US" dirty="0" smtClean="0">
                <a:solidFill>
                  <a:schemeClr val="tx1"/>
                </a:solidFill>
              </a:rPr>
              <a:t>These </a:t>
            </a:r>
            <a:r>
              <a:rPr lang="en-US" dirty="0">
                <a:solidFill>
                  <a:schemeClr val="tx1"/>
                </a:solidFill>
              </a:rPr>
              <a:t>patients are </a:t>
            </a:r>
            <a:r>
              <a:rPr lang="en-US" dirty="0">
                <a:solidFill>
                  <a:srgbClr val="FF0000"/>
                </a:solidFill>
              </a:rPr>
              <a:t>unable to compensate for fluid overload </a:t>
            </a:r>
            <a:r>
              <a:rPr lang="en-US" dirty="0">
                <a:solidFill>
                  <a:schemeClr val="tx1"/>
                </a:solidFill>
              </a:rPr>
              <a:t>and are often challenging.</a:t>
            </a:r>
          </a:p>
          <a:p>
            <a:pPr marL="571500" indent="-571500" algn="l">
              <a:buFont typeface="+mj-lt"/>
              <a:buAutoNum type="romanLcPeriod"/>
            </a:pPr>
            <a:r>
              <a:rPr lang="en-US" dirty="0">
                <a:solidFill>
                  <a:schemeClr val="tx1"/>
                </a:solidFill>
              </a:rPr>
              <a:t>Consider invasive BP monitoring with an arterial line.</a:t>
            </a:r>
          </a:p>
          <a:p>
            <a:pPr marL="571500" indent="-571500" algn="l">
              <a:buFont typeface="+mj-lt"/>
              <a:buAutoNum type="romanLcPeriod"/>
            </a:pPr>
            <a:r>
              <a:rPr lang="en-US" dirty="0">
                <a:solidFill>
                  <a:schemeClr val="tx1"/>
                </a:solidFill>
              </a:rPr>
              <a:t>Central venous access</a:t>
            </a:r>
          </a:p>
          <a:p>
            <a:pPr marL="1028700" lvl="1" indent="-571500" algn="l">
              <a:buFont typeface="Arial" pitchFamily="34" charset="0"/>
              <a:buChar char="•"/>
            </a:pPr>
            <a:r>
              <a:rPr lang="en-US" sz="3200" dirty="0" smtClean="0">
                <a:solidFill>
                  <a:schemeClr val="tx1"/>
                </a:solidFill>
              </a:rPr>
              <a:t> </a:t>
            </a:r>
            <a:r>
              <a:rPr lang="en-US" sz="3200" dirty="0">
                <a:solidFill>
                  <a:schemeClr val="tx1"/>
                </a:solidFill>
              </a:rPr>
              <a:t>If deemed necessary, </a:t>
            </a:r>
            <a:r>
              <a:rPr lang="en-US" sz="3200" dirty="0">
                <a:solidFill>
                  <a:srgbClr val="FF0000"/>
                </a:solidFill>
              </a:rPr>
              <a:t>consider consultation with a vascular surgeon </a:t>
            </a:r>
            <a:r>
              <a:rPr lang="en-US" sz="3200" dirty="0">
                <a:solidFill>
                  <a:schemeClr val="tx1"/>
                </a:solidFill>
              </a:rPr>
              <a:t>before </a:t>
            </a:r>
            <a:r>
              <a:rPr lang="en-US" sz="3200" dirty="0" err="1">
                <a:solidFill>
                  <a:schemeClr val="tx1"/>
                </a:solidFill>
              </a:rPr>
              <a:t>cannulating</a:t>
            </a:r>
            <a:r>
              <a:rPr lang="en-US" sz="3200" dirty="0">
                <a:solidFill>
                  <a:schemeClr val="tx1"/>
                </a:solidFill>
              </a:rPr>
              <a:t> upper body central veins as these maybe </a:t>
            </a:r>
            <a:r>
              <a:rPr lang="en-US" sz="3200" dirty="0">
                <a:solidFill>
                  <a:srgbClr val="FF0000"/>
                </a:solidFill>
              </a:rPr>
              <a:t>sites for future </a:t>
            </a:r>
            <a:r>
              <a:rPr lang="en-US" sz="3200" dirty="0" err="1">
                <a:solidFill>
                  <a:srgbClr val="FF0000"/>
                </a:solidFill>
              </a:rPr>
              <a:t>arteriovenous</a:t>
            </a:r>
            <a:r>
              <a:rPr lang="en-US" sz="3200" dirty="0">
                <a:solidFill>
                  <a:srgbClr val="FF0000"/>
                </a:solidFill>
              </a:rPr>
              <a:t> fistulae (AVF).</a:t>
            </a:r>
          </a:p>
          <a:p>
            <a:pPr marL="1028700" lvl="1" indent="-571500" algn="l">
              <a:buFont typeface="Arial" pitchFamily="34" charset="0"/>
              <a:buChar char="•"/>
            </a:pPr>
            <a:r>
              <a:rPr lang="en-US" sz="3200" i="1" dirty="0" smtClean="0">
                <a:solidFill>
                  <a:srgbClr val="FF0000"/>
                </a:solidFill>
              </a:rPr>
              <a:t>No </a:t>
            </a:r>
            <a:r>
              <a:rPr lang="en-US" sz="3200" i="1" dirty="0">
                <a:solidFill>
                  <a:srgbClr val="FF0000"/>
                </a:solidFill>
              </a:rPr>
              <a:t>IV catheters or BP cuffs on should be placed on same side as an </a:t>
            </a:r>
            <a:r>
              <a:rPr lang="en-US" sz="3200" i="1" dirty="0" err="1">
                <a:solidFill>
                  <a:srgbClr val="FF0000"/>
                </a:solidFill>
              </a:rPr>
              <a:t>arteriovenous</a:t>
            </a:r>
            <a:r>
              <a:rPr lang="en-US" sz="3200" i="1" dirty="0">
                <a:solidFill>
                  <a:srgbClr val="FF0000"/>
                </a:solidFill>
              </a:rPr>
              <a:t> fistula unless absolutely </a:t>
            </a:r>
            <a:r>
              <a:rPr lang="en-US" sz="3200" i="1" dirty="0" smtClean="0">
                <a:solidFill>
                  <a:srgbClr val="FF0000"/>
                </a:solidFill>
              </a:rPr>
              <a:t>necessary.</a:t>
            </a:r>
          </a:p>
          <a:p>
            <a:pPr marL="1485900" lvl="2" indent="-571500" algn="l">
              <a:buFont typeface="Arial" pitchFamily="34" charset="0"/>
              <a:buChar char="•"/>
            </a:pPr>
            <a:r>
              <a:rPr lang="en-US" dirty="0" smtClean="0">
                <a:solidFill>
                  <a:schemeClr val="tx1"/>
                </a:solidFill>
              </a:rPr>
              <a:t>Every </a:t>
            </a:r>
            <a:r>
              <a:rPr lang="en-US" dirty="0">
                <a:solidFill>
                  <a:schemeClr val="tx1"/>
                </a:solidFill>
              </a:rPr>
              <a:t>effort should be made to protect patients' fistula when anesthetized.</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b="1" dirty="0" smtClean="0">
                <a:solidFill>
                  <a:schemeClr val="tx1"/>
                </a:solidFill>
              </a:rPr>
              <a:t>Liver </a:t>
            </a:r>
            <a:r>
              <a:rPr lang="en-US" b="1" dirty="0">
                <a:solidFill>
                  <a:schemeClr val="tx1"/>
                </a:solidFill>
              </a:rPr>
              <a:t>failure/hepatic transplantation</a:t>
            </a:r>
          </a:p>
          <a:p>
            <a:pPr algn="l"/>
            <a:r>
              <a:rPr lang="en-US" dirty="0" err="1" smtClean="0">
                <a:solidFill>
                  <a:schemeClr val="tx1"/>
                </a:solidFill>
              </a:rPr>
              <a:t>i</a:t>
            </a:r>
            <a:r>
              <a:rPr lang="en-US" dirty="0" smtClean="0">
                <a:solidFill>
                  <a:schemeClr val="tx1"/>
                </a:solidFill>
              </a:rPr>
              <a:t>)Patients </a:t>
            </a:r>
            <a:r>
              <a:rPr lang="en-US" dirty="0">
                <a:solidFill>
                  <a:schemeClr val="tx1"/>
                </a:solidFill>
              </a:rPr>
              <a:t>often have multisystem organ dysfunction.</a:t>
            </a:r>
          </a:p>
          <a:p>
            <a:pPr algn="l"/>
            <a:r>
              <a:rPr lang="en-US" dirty="0">
                <a:solidFill>
                  <a:schemeClr val="tx1"/>
                </a:solidFill>
              </a:rPr>
              <a:t>ii) A wide variety of possible complications and </a:t>
            </a:r>
            <a:r>
              <a:rPr lang="en-US" dirty="0" err="1">
                <a:solidFill>
                  <a:schemeClr val="tx1"/>
                </a:solidFill>
              </a:rPr>
              <a:t>comorbidities</a:t>
            </a:r>
            <a:r>
              <a:rPr lang="en-US" dirty="0">
                <a:solidFill>
                  <a:schemeClr val="tx1"/>
                </a:solidFill>
              </a:rPr>
              <a:t> may be </a:t>
            </a:r>
            <a:r>
              <a:rPr lang="en-US" dirty="0" smtClean="0">
                <a:solidFill>
                  <a:schemeClr val="tx1"/>
                </a:solidFill>
              </a:rPr>
              <a:t>present:</a:t>
            </a:r>
            <a:endParaRPr lang="en-US" dirty="0">
              <a:solidFill>
                <a:schemeClr val="tx1"/>
              </a:solidFill>
            </a:endParaRPr>
          </a:p>
          <a:p>
            <a:pPr marL="971550" lvl="1" indent="-514350" algn="l">
              <a:buFont typeface="+mj-lt"/>
              <a:buAutoNum type="arabicParenR"/>
            </a:pPr>
            <a:r>
              <a:rPr lang="en-US" dirty="0" smtClean="0">
                <a:solidFill>
                  <a:schemeClr val="tx1"/>
                </a:solidFill>
              </a:rPr>
              <a:t>Cerebral </a:t>
            </a:r>
            <a:r>
              <a:rPr lang="en-US" dirty="0">
                <a:solidFill>
                  <a:schemeClr val="tx1"/>
                </a:solidFill>
              </a:rPr>
              <a:t>edema</a:t>
            </a:r>
          </a:p>
          <a:p>
            <a:pPr marL="971550" lvl="1" indent="-514350" algn="l">
              <a:buFont typeface="+mj-lt"/>
              <a:buAutoNum type="arabicParenR"/>
            </a:pPr>
            <a:r>
              <a:rPr lang="en-US" dirty="0" err="1">
                <a:solidFill>
                  <a:schemeClr val="tx1"/>
                </a:solidFill>
              </a:rPr>
              <a:t>Hyperdynamic</a:t>
            </a:r>
            <a:r>
              <a:rPr lang="en-US" dirty="0">
                <a:solidFill>
                  <a:schemeClr val="tx1"/>
                </a:solidFill>
              </a:rPr>
              <a:t> ventricular function</a:t>
            </a:r>
          </a:p>
          <a:p>
            <a:pPr marL="971550" lvl="1" indent="-514350" algn="l">
              <a:buFont typeface="+mj-lt"/>
              <a:buAutoNum type="arabicParenR"/>
            </a:pPr>
            <a:r>
              <a:rPr lang="en-US" dirty="0" err="1">
                <a:solidFill>
                  <a:schemeClr val="tx1"/>
                </a:solidFill>
              </a:rPr>
              <a:t>Cardiomyopathy</a:t>
            </a:r>
            <a:endParaRPr lang="en-US" dirty="0">
              <a:solidFill>
                <a:schemeClr val="tx1"/>
              </a:solidFill>
            </a:endParaRPr>
          </a:p>
          <a:p>
            <a:pPr marL="971550" lvl="1" indent="-514350" algn="l">
              <a:buFont typeface="+mj-lt"/>
              <a:buAutoNum type="arabicParenR"/>
            </a:pPr>
            <a:r>
              <a:rPr lang="en-US" dirty="0">
                <a:solidFill>
                  <a:schemeClr val="tx1"/>
                </a:solidFill>
              </a:rPr>
              <a:t>Pulmonary hypertension</a:t>
            </a:r>
          </a:p>
          <a:p>
            <a:pPr marL="971550" lvl="1" indent="-514350" algn="l">
              <a:buFont typeface="+mj-lt"/>
              <a:buAutoNum type="arabicParenR"/>
            </a:pPr>
            <a:r>
              <a:rPr lang="en-US" dirty="0" err="1">
                <a:solidFill>
                  <a:schemeClr val="tx1"/>
                </a:solidFill>
              </a:rPr>
              <a:t>Hepatopulmonary</a:t>
            </a:r>
            <a:r>
              <a:rPr lang="en-US" dirty="0">
                <a:solidFill>
                  <a:schemeClr val="tx1"/>
                </a:solidFill>
              </a:rPr>
              <a:t> syndrome</a:t>
            </a:r>
          </a:p>
          <a:p>
            <a:pPr marL="971550" lvl="1" indent="-514350" algn="l">
              <a:buFont typeface="+mj-lt"/>
              <a:buAutoNum type="arabicParenR"/>
            </a:pPr>
            <a:r>
              <a:rPr lang="en-US" dirty="0" err="1">
                <a:solidFill>
                  <a:schemeClr val="tx1"/>
                </a:solidFill>
              </a:rPr>
              <a:t>Hepatorenal</a:t>
            </a:r>
            <a:r>
              <a:rPr lang="en-US" dirty="0">
                <a:solidFill>
                  <a:schemeClr val="tx1"/>
                </a:solidFill>
              </a:rPr>
              <a:t> </a:t>
            </a:r>
            <a:r>
              <a:rPr lang="en-US" dirty="0" smtClean="0">
                <a:solidFill>
                  <a:schemeClr val="tx1"/>
                </a:solidFill>
              </a:rPr>
              <a:t>syndrome</a:t>
            </a:r>
          </a:p>
          <a:p>
            <a:pPr marL="971550" lvl="1" indent="-514350" algn="l">
              <a:buFont typeface="+mj-lt"/>
              <a:buAutoNum type="arabicParenR"/>
            </a:pPr>
            <a:r>
              <a:rPr lang="en-US" dirty="0" smtClean="0">
                <a:solidFill>
                  <a:schemeClr val="tx1"/>
                </a:solidFill>
              </a:rPr>
              <a:t>Effective </a:t>
            </a:r>
            <a:r>
              <a:rPr lang="en-US" dirty="0">
                <a:solidFill>
                  <a:schemeClr val="tx1"/>
                </a:solidFill>
              </a:rPr>
              <a:t>circulating volume depletion</a:t>
            </a:r>
          </a:p>
          <a:p>
            <a:pPr marL="971550" lvl="1" indent="-514350" algn="l">
              <a:buFont typeface="+mj-lt"/>
              <a:buAutoNum type="arabicParenR"/>
            </a:pPr>
            <a:r>
              <a:rPr lang="en-US" dirty="0">
                <a:solidFill>
                  <a:schemeClr val="tx1"/>
                </a:solidFill>
              </a:rPr>
              <a:t>Electrolyte perturbations</a:t>
            </a:r>
          </a:p>
          <a:p>
            <a:pPr marL="971550" lvl="1" indent="-514350" algn="l">
              <a:buFont typeface="+mj-lt"/>
              <a:buAutoNum type="arabicParenR"/>
            </a:pPr>
            <a:r>
              <a:rPr lang="en-US" dirty="0">
                <a:solidFill>
                  <a:schemeClr val="tx1"/>
                </a:solidFill>
              </a:rPr>
              <a:t>Anemia</a:t>
            </a:r>
          </a:p>
          <a:p>
            <a:pPr marL="971550" lvl="1" indent="-514350" algn="l">
              <a:buFont typeface="+mj-lt"/>
              <a:buAutoNum type="arabicParenR"/>
            </a:pPr>
            <a:r>
              <a:rPr lang="en-US" dirty="0" err="1" smtClean="0">
                <a:solidFill>
                  <a:schemeClr val="tx1"/>
                </a:solidFill>
              </a:rPr>
              <a:t>Coagulopathy</a:t>
            </a:r>
            <a:endParaRPr lang="en-US" dirty="0">
              <a:solidFill>
                <a:schemeClr val="tx1"/>
              </a:solidFill>
            </a:endParaRP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endParaRPr lang="en-US" dirty="0"/>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pic>
        <p:nvPicPr>
          <p:cNvPr id="6146" name="Picture 2"/>
          <p:cNvPicPr>
            <a:picLocks noChangeAspect="1" noChangeArrowheads="1"/>
          </p:cNvPicPr>
          <p:nvPr/>
        </p:nvPicPr>
        <p:blipFill>
          <a:blip r:embed="rId2"/>
          <a:srcRect/>
          <a:stretch>
            <a:fillRect/>
          </a:stretch>
        </p:blipFill>
        <p:spPr bwMode="auto">
          <a:xfrm>
            <a:off x="1981200" y="1"/>
            <a:ext cx="5244532" cy="6776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endParaRPr lang="en-US" dirty="0"/>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pic>
        <p:nvPicPr>
          <p:cNvPr id="14338" name="Picture 2"/>
          <p:cNvPicPr>
            <a:picLocks noChangeAspect="1" noChangeArrowheads="1"/>
          </p:cNvPicPr>
          <p:nvPr/>
        </p:nvPicPr>
        <p:blipFill>
          <a:blip r:embed="rId2"/>
          <a:srcRect/>
          <a:stretch>
            <a:fillRect/>
          </a:stretch>
        </p:blipFill>
        <p:spPr bwMode="auto">
          <a:xfrm>
            <a:off x="304801" y="1588964"/>
            <a:ext cx="8839200" cy="389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514600"/>
            <a:ext cx="6400800" cy="4343400"/>
          </a:xfrm>
        </p:spPr>
        <p:txBody>
          <a:bodyPr>
            <a:normAutofit fontScale="47500" lnSpcReduction="20000"/>
          </a:bodyPr>
          <a:lstStyle/>
          <a:p>
            <a:pPr algn="l"/>
            <a:r>
              <a:rPr lang="en-US" sz="3400" b="1" dirty="0" smtClean="0">
                <a:solidFill>
                  <a:schemeClr val="tx1"/>
                </a:solidFill>
              </a:rPr>
              <a:t>Burns</a:t>
            </a:r>
            <a:endParaRPr lang="en-US" sz="3400" b="1" dirty="0">
              <a:solidFill>
                <a:schemeClr val="tx1"/>
              </a:solidFill>
            </a:endParaRPr>
          </a:p>
          <a:p>
            <a:pPr marL="571500" indent="-571500" algn="l">
              <a:buFont typeface="+mj-lt"/>
              <a:buAutoNum type="romanLcPeriod"/>
            </a:pPr>
            <a:r>
              <a:rPr lang="en-US" sz="3400" dirty="0" smtClean="0">
                <a:solidFill>
                  <a:schemeClr val="tx1"/>
                </a:solidFill>
              </a:rPr>
              <a:t>These </a:t>
            </a:r>
            <a:r>
              <a:rPr lang="en-US" sz="3400" dirty="0">
                <a:solidFill>
                  <a:schemeClr val="tx1"/>
                </a:solidFill>
              </a:rPr>
              <a:t>patients often </a:t>
            </a:r>
            <a:r>
              <a:rPr lang="en-US" sz="3400" i="1" dirty="0">
                <a:solidFill>
                  <a:schemeClr val="tx1"/>
                </a:solidFill>
              </a:rPr>
              <a:t>have massive fluid requirements due to wide-spread loss of epidermal barrier and circulating </a:t>
            </a:r>
            <a:r>
              <a:rPr lang="en-US" sz="3400" i="1" dirty="0" err="1">
                <a:solidFill>
                  <a:schemeClr val="tx1"/>
                </a:solidFill>
              </a:rPr>
              <a:t>oncotically</a:t>
            </a:r>
            <a:r>
              <a:rPr lang="en-US" sz="3400" i="1" dirty="0">
                <a:solidFill>
                  <a:schemeClr val="tx1"/>
                </a:solidFill>
              </a:rPr>
              <a:t> active </a:t>
            </a:r>
            <a:r>
              <a:rPr lang="en-US" sz="3400" i="1" dirty="0" smtClean="0">
                <a:solidFill>
                  <a:schemeClr val="tx1"/>
                </a:solidFill>
              </a:rPr>
              <a:t>proteins</a:t>
            </a:r>
          </a:p>
          <a:p>
            <a:pPr marL="571500" indent="-571500" algn="l">
              <a:buFont typeface="+mj-lt"/>
              <a:buAutoNum type="romanLcPeriod"/>
            </a:pPr>
            <a:r>
              <a:rPr lang="en-US" sz="3400" dirty="0" smtClean="0">
                <a:solidFill>
                  <a:schemeClr val="tx1"/>
                </a:solidFill>
              </a:rPr>
              <a:t>The </a:t>
            </a:r>
            <a:r>
              <a:rPr lang="en-US" sz="3400" dirty="0">
                <a:solidFill>
                  <a:schemeClr val="tx1"/>
                </a:solidFill>
              </a:rPr>
              <a:t>Parkland formula is frequently used as an initial guide for fluid requirements for burns &gt;3o% total body surface area:</a:t>
            </a:r>
          </a:p>
          <a:p>
            <a:pPr marL="742950" lvl="1" indent="-285750" algn="l">
              <a:buFont typeface="+mj-lt"/>
              <a:buAutoNum type="romanLcPeriod"/>
            </a:pPr>
            <a:r>
              <a:rPr lang="en-US" sz="3000" b="1" dirty="0" smtClean="0">
                <a:solidFill>
                  <a:schemeClr val="tx1"/>
                </a:solidFill>
              </a:rPr>
              <a:t>BSA </a:t>
            </a:r>
            <a:r>
              <a:rPr lang="en-US" sz="3000" b="1" dirty="0">
                <a:solidFill>
                  <a:schemeClr val="tx1"/>
                </a:solidFill>
              </a:rPr>
              <a:t>(use % as whole number not as fraction) x wt (kg) x 4 = total </a:t>
            </a:r>
            <a:r>
              <a:rPr lang="en-US" sz="3000" b="1" dirty="0" err="1">
                <a:solidFill>
                  <a:schemeClr val="tx1"/>
                </a:solidFill>
              </a:rPr>
              <a:t>mL</a:t>
            </a:r>
            <a:r>
              <a:rPr lang="en-US" sz="3000" b="1" dirty="0">
                <a:solidFill>
                  <a:schemeClr val="tx1"/>
                </a:solidFill>
              </a:rPr>
              <a:t> over 24 hours.</a:t>
            </a:r>
            <a:endParaRPr lang="en-US" sz="2900" b="1" dirty="0">
              <a:solidFill>
                <a:schemeClr val="tx1"/>
              </a:solidFill>
            </a:endParaRPr>
          </a:p>
          <a:p>
            <a:pPr marL="1485900" lvl="2" indent="-571500" algn="l">
              <a:buFont typeface="+mj-lt"/>
              <a:buAutoNum type="romanLcPeriod"/>
            </a:pPr>
            <a:r>
              <a:rPr lang="en-US" sz="2900" dirty="0">
                <a:solidFill>
                  <a:schemeClr val="tx1"/>
                </a:solidFill>
              </a:rPr>
              <a:t>(a) Give 1/z of volume over 8 hours and second 1/2 over next r6 hours.</a:t>
            </a:r>
          </a:p>
          <a:p>
            <a:pPr marL="971550" lvl="1" indent="-514350" algn="l">
              <a:buFont typeface="+mj-lt"/>
              <a:buAutoNum type="romanLcPeriod"/>
            </a:pPr>
            <a:r>
              <a:rPr lang="en-US" sz="3400" dirty="0" smtClean="0">
                <a:solidFill>
                  <a:schemeClr val="tx1"/>
                </a:solidFill>
              </a:rPr>
              <a:t>More </a:t>
            </a:r>
            <a:r>
              <a:rPr lang="en-US" sz="3400" dirty="0">
                <a:solidFill>
                  <a:schemeClr val="tx1"/>
                </a:solidFill>
              </a:rPr>
              <a:t>importantly, titrate infusions to </a:t>
            </a:r>
            <a:r>
              <a:rPr lang="en-US" sz="3400" dirty="0" smtClean="0">
                <a:solidFill>
                  <a:schemeClr val="tx1"/>
                </a:solidFill>
              </a:rPr>
              <a:t>hemodynamic parameters </a:t>
            </a:r>
            <a:r>
              <a:rPr lang="en-US" sz="3400" dirty="0">
                <a:solidFill>
                  <a:schemeClr val="tx1"/>
                </a:solidFill>
              </a:rPr>
              <a:t>or to a urine output of 0.5-1ml/kg/h or more</a:t>
            </a:r>
            <a:r>
              <a:rPr lang="en-US" sz="3400" dirty="0" smtClean="0">
                <a:solidFill>
                  <a:schemeClr val="tx1"/>
                </a:solidFill>
              </a:rPr>
              <a:t>.</a:t>
            </a:r>
          </a:p>
          <a:p>
            <a:pPr marL="971550" lvl="1" indent="-514350" algn="l"/>
            <a:endParaRPr lang="en-US" sz="3400" dirty="0">
              <a:solidFill>
                <a:schemeClr val="tx1"/>
              </a:solidFill>
            </a:endParaRPr>
          </a:p>
          <a:p>
            <a:pPr marL="571500" indent="-571500" algn="l">
              <a:buFont typeface="+mj-lt"/>
              <a:buAutoNum type="romanLcPeriod"/>
            </a:pPr>
            <a:r>
              <a:rPr lang="en-US" sz="3400" dirty="0" smtClean="0">
                <a:solidFill>
                  <a:schemeClr val="tx1"/>
                </a:solidFill>
              </a:rPr>
              <a:t>Albumin </a:t>
            </a:r>
            <a:r>
              <a:rPr lang="en-US" sz="3400" dirty="0">
                <a:solidFill>
                  <a:schemeClr val="tx1"/>
                </a:solidFill>
              </a:rPr>
              <a:t>is often given to replace large intravascular protein losses from injury after the first 24 hours</a:t>
            </a:r>
            <a:r>
              <a:rPr lang="en-US" sz="3400" dirty="0" smtClean="0">
                <a:solidFill>
                  <a:schemeClr val="tx1"/>
                </a:solidFill>
              </a:rPr>
              <a:t>.</a:t>
            </a:r>
          </a:p>
          <a:p>
            <a:pPr marL="571500" indent="-571500" algn="l">
              <a:buFont typeface="+mj-lt"/>
              <a:buAutoNum type="romanLcPeriod"/>
            </a:pPr>
            <a:endParaRPr lang="en-US" sz="3400" dirty="0">
              <a:solidFill>
                <a:schemeClr val="tx1"/>
              </a:solidFill>
            </a:endParaRPr>
          </a:p>
          <a:p>
            <a:pPr marL="1028700" lvl="1" indent="-571500" algn="l">
              <a:buFont typeface="+mj-lt"/>
              <a:buAutoNum type="romanLcPeriod"/>
            </a:pPr>
            <a:r>
              <a:rPr lang="en-US" sz="3000" b="1" dirty="0" smtClean="0">
                <a:solidFill>
                  <a:schemeClr val="tx1"/>
                </a:solidFill>
              </a:rPr>
              <a:t> </a:t>
            </a:r>
            <a:r>
              <a:rPr lang="en-US" sz="3000" b="1" dirty="0">
                <a:solidFill>
                  <a:schemeClr val="tx1"/>
                </a:solidFill>
              </a:rPr>
              <a:t>However, timing and amount vary widely among institutions</a:t>
            </a:r>
            <a:r>
              <a:rPr lang="en-US" sz="3000" b="1" dirty="0" smtClean="0">
                <a:solidFill>
                  <a:schemeClr val="tx1"/>
                </a:solidFill>
              </a:rPr>
              <a:t>.</a:t>
            </a:r>
            <a:endParaRPr lang="en-US" sz="3000" i="1" dirty="0" smtClean="0">
              <a:solidFill>
                <a:schemeClr val="tx1"/>
              </a:solidFill>
            </a:endParaRP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514600"/>
            <a:ext cx="6400800" cy="4572000"/>
          </a:xfrm>
        </p:spPr>
        <p:txBody>
          <a:bodyPr>
            <a:normAutofit fontScale="40000" lnSpcReduction="20000"/>
          </a:bodyPr>
          <a:lstStyle/>
          <a:p>
            <a:pPr algn="l"/>
            <a:r>
              <a:rPr lang="en-US" sz="4000" b="1" dirty="0" smtClean="0">
                <a:solidFill>
                  <a:schemeClr val="tx1"/>
                </a:solidFill>
              </a:rPr>
              <a:t>Liposuction</a:t>
            </a:r>
            <a:endParaRPr lang="en-US" sz="4000" b="1" dirty="0">
              <a:solidFill>
                <a:schemeClr val="tx1"/>
              </a:solidFill>
            </a:endParaRPr>
          </a:p>
          <a:p>
            <a:pPr marL="1314450" lvl="1" indent="-857250" algn="l">
              <a:buFont typeface="+mj-lt"/>
              <a:buAutoNum type="romanLcPeriod"/>
            </a:pPr>
            <a:r>
              <a:rPr lang="en-US" sz="4000" dirty="0" smtClean="0">
                <a:solidFill>
                  <a:schemeClr val="tx1"/>
                </a:solidFill>
              </a:rPr>
              <a:t>The </a:t>
            </a:r>
            <a:r>
              <a:rPr lang="en-US" sz="4000" dirty="0">
                <a:solidFill>
                  <a:schemeClr val="tx1"/>
                </a:solidFill>
              </a:rPr>
              <a:t>"tumescent technique" consists of infiltration of the surgical region with very dilute </a:t>
            </a:r>
            <a:r>
              <a:rPr lang="en-US" sz="4000" dirty="0" err="1">
                <a:solidFill>
                  <a:schemeClr val="tx1"/>
                </a:solidFill>
              </a:rPr>
              <a:t>lidocaine</a:t>
            </a:r>
            <a:r>
              <a:rPr lang="en-US" sz="4000" dirty="0">
                <a:solidFill>
                  <a:schemeClr val="tx1"/>
                </a:solidFill>
              </a:rPr>
              <a:t> (1 mg/ml) and very dilute epinephrine (1:1,000,000 = 1 mg/L) in large volumes of saline.</a:t>
            </a:r>
          </a:p>
          <a:p>
            <a:pPr marL="1314450" lvl="1" indent="-857250" algn="l">
              <a:buFont typeface="+mj-lt"/>
              <a:buAutoNum type="romanLcPeriod"/>
            </a:pPr>
            <a:endParaRPr lang="en-US" sz="4000" dirty="0" smtClean="0">
              <a:solidFill>
                <a:schemeClr val="tx1"/>
              </a:solidFill>
            </a:endParaRPr>
          </a:p>
          <a:p>
            <a:pPr marL="1314450" lvl="1" indent="-857250" algn="l">
              <a:buFont typeface="+mj-lt"/>
              <a:buAutoNum type="romanLcPeriod"/>
            </a:pPr>
            <a:r>
              <a:rPr lang="en-US" sz="4000" dirty="0" smtClean="0">
                <a:solidFill>
                  <a:schemeClr val="tx1"/>
                </a:solidFill>
              </a:rPr>
              <a:t>The </a:t>
            </a:r>
            <a:r>
              <a:rPr lang="en-US" sz="4000" dirty="0">
                <a:solidFill>
                  <a:schemeClr val="tx1"/>
                </a:solidFill>
              </a:rPr>
              <a:t>area becomes swollen (tumescent) which helps minimize bleeding, decreases </a:t>
            </a:r>
            <a:r>
              <a:rPr lang="en-US" sz="4000" dirty="0" err="1">
                <a:solidFill>
                  <a:schemeClr val="tx1"/>
                </a:solidFill>
              </a:rPr>
              <a:t>lidocaine</a:t>
            </a:r>
            <a:r>
              <a:rPr lang="en-US" sz="4000" dirty="0">
                <a:solidFill>
                  <a:schemeClr val="tx1"/>
                </a:solidFill>
              </a:rPr>
              <a:t> absorption, and achieves effective local anesthesia in the surgical region.</a:t>
            </a:r>
          </a:p>
          <a:p>
            <a:pPr marL="1314450" lvl="1" indent="-857250" algn="l">
              <a:buFont typeface="+mj-lt"/>
              <a:buAutoNum type="romanLcPeriod"/>
            </a:pPr>
            <a:endParaRPr lang="en-US" sz="4000" dirty="0" smtClean="0">
              <a:solidFill>
                <a:schemeClr val="tx1"/>
              </a:solidFill>
            </a:endParaRPr>
          </a:p>
          <a:p>
            <a:pPr marL="1314450" lvl="1" indent="-857250" algn="l">
              <a:buFont typeface="+mj-lt"/>
              <a:buAutoNum type="romanLcPeriod"/>
            </a:pPr>
            <a:r>
              <a:rPr lang="en-US" sz="4000" dirty="0" smtClean="0">
                <a:solidFill>
                  <a:schemeClr val="tx1"/>
                </a:solidFill>
              </a:rPr>
              <a:t>Maximum </a:t>
            </a:r>
            <a:r>
              <a:rPr lang="en-US" sz="4000" dirty="0" err="1">
                <a:solidFill>
                  <a:schemeClr val="tx1"/>
                </a:solidFill>
              </a:rPr>
              <a:t>lidocaine</a:t>
            </a:r>
            <a:r>
              <a:rPr lang="en-US" sz="4000" dirty="0">
                <a:solidFill>
                  <a:schemeClr val="tx1"/>
                </a:solidFill>
              </a:rPr>
              <a:t> dose for this technique is up to 55 mg/kg versus </a:t>
            </a:r>
            <a:r>
              <a:rPr lang="en-US" sz="4000" dirty="0" smtClean="0">
                <a:solidFill>
                  <a:schemeClr val="tx1"/>
                </a:solidFill>
              </a:rPr>
              <a:t>7mg/kg </a:t>
            </a:r>
            <a:r>
              <a:rPr lang="en-US" sz="4000" dirty="0">
                <a:solidFill>
                  <a:schemeClr val="tx1"/>
                </a:solidFill>
              </a:rPr>
              <a:t>maximum for 1% to 2% </a:t>
            </a:r>
            <a:r>
              <a:rPr lang="en-US" sz="4000" dirty="0" err="1">
                <a:solidFill>
                  <a:schemeClr val="tx1"/>
                </a:solidFill>
              </a:rPr>
              <a:t>lidocaine</a:t>
            </a:r>
            <a:r>
              <a:rPr lang="en-US" sz="4000" dirty="0">
                <a:solidFill>
                  <a:schemeClr val="tx1"/>
                </a:solidFill>
              </a:rPr>
              <a:t> with 1:1,000,000 epinephrine .</a:t>
            </a:r>
          </a:p>
          <a:p>
            <a:pPr marL="1314450" lvl="1" indent="-857250" algn="l">
              <a:buFont typeface="+mj-lt"/>
              <a:buAutoNum type="romanLcPeriod"/>
            </a:pPr>
            <a:endParaRPr lang="en-US" sz="4000" dirty="0" smtClean="0">
              <a:solidFill>
                <a:schemeClr val="tx1"/>
              </a:solidFill>
            </a:endParaRPr>
          </a:p>
          <a:p>
            <a:pPr marL="1314450" lvl="1" indent="-857250" algn="l">
              <a:buFont typeface="+mj-lt"/>
              <a:buAutoNum type="romanLcPeriod"/>
            </a:pPr>
            <a:r>
              <a:rPr lang="en-US" sz="4000" dirty="0" smtClean="0">
                <a:solidFill>
                  <a:schemeClr val="tx1"/>
                </a:solidFill>
              </a:rPr>
              <a:t>Minimize </a:t>
            </a:r>
            <a:r>
              <a:rPr lang="en-US" sz="4000" dirty="0">
                <a:solidFill>
                  <a:schemeClr val="tx1"/>
                </a:solidFill>
              </a:rPr>
              <a:t>any additional fluids that may be given intravenously</a:t>
            </a:r>
          </a:p>
          <a:p>
            <a:pPr marL="1314450" lvl="1" indent="-857250" algn="l">
              <a:buFont typeface="+mj-lt"/>
              <a:buAutoNum type="romanLcPeriod"/>
            </a:pPr>
            <a:endParaRPr lang="en-US" sz="4000" dirty="0" smtClean="0">
              <a:solidFill>
                <a:schemeClr val="tx1"/>
              </a:solidFill>
            </a:endParaRPr>
          </a:p>
          <a:p>
            <a:pPr marL="1314450" lvl="1" indent="-857250" algn="l">
              <a:buFont typeface="+mj-lt"/>
              <a:buAutoNum type="romanLcPeriod"/>
            </a:pPr>
            <a:r>
              <a:rPr lang="en-US" sz="4000" dirty="0" smtClean="0">
                <a:solidFill>
                  <a:srgbClr val="FF0000"/>
                </a:solidFill>
              </a:rPr>
              <a:t>Cardiopulmonary </a:t>
            </a:r>
            <a:r>
              <a:rPr lang="en-US" sz="4000" dirty="0">
                <a:solidFill>
                  <a:srgbClr val="FF0000"/>
                </a:solidFill>
              </a:rPr>
              <a:t>complications may be increased when </a:t>
            </a:r>
            <a:r>
              <a:rPr lang="en-US" sz="4000" dirty="0" smtClean="0">
                <a:solidFill>
                  <a:srgbClr val="FF0000"/>
                </a:solidFill>
              </a:rPr>
              <a:t>liposuction volumes </a:t>
            </a:r>
            <a:r>
              <a:rPr lang="en-US" sz="4000" dirty="0">
                <a:solidFill>
                  <a:srgbClr val="FF0000"/>
                </a:solidFill>
              </a:rPr>
              <a:t>exceed 5 L due to large fluid shifts</a:t>
            </a:r>
            <a:r>
              <a:rPr lang="en-US" sz="4000" dirty="0" smtClean="0">
                <a:solidFill>
                  <a:srgbClr val="FF0000"/>
                </a:solidFill>
              </a:rPr>
              <a:t>.</a:t>
            </a:r>
            <a:endParaRPr lang="en-US" sz="4000" i="1" dirty="0">
              <a:solidFill>
                <a:srgbClr val="FF0000"/>
              </a:solidFill>
            </a:endParaRP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dirty="0" smtClean="0">
                <a:solidFill>
                  <a:schemeClr val="tx1"/>
                </a:solidFill>
              </a:rPr>
              <a:t>Laparoscopic </a:t>
            </a:r>
            <a:r>
              <a:rPr lang="en-US" dirty="0">
                <a:solidFill>
                  <a:schemeClr val="tx1"/>
                </a:solidFill>
              </a:rPr>
              <a:t>gastric bypass surgery</a:t>
            </a:r>
          </a:p>
          <a:p>
            <a:pPr marL="571500" indent="-571500" algn="l">
              <a:buFont typeface="+mj-lt"/>
              <a:buAutoNum type="romanLcPeriod"/>
            </a:pPr>
            <a:r>
              <a:rPr lang="en-US" dirty="0" smtClean="0">
                <a:solidFill>
                  <a:srgbClr val="FF0000"/>
                </a:solidFill>
              </a:rPr>
              <a:t>Transient </a:t>
            </a:r>
            <a:r>
              <a:rPr lang="en-US" dirty="0" err="1">
                <a:solidFill>
                  <a:srgbClr val="FF0000"/>
                </a:solidFill>
              </a:rPr>
              <a:t>intraoperative</a:t>
            </a:r>
            <a:r>
              <a:rPr lang="en-US" dirty="0">
                <a:solidFill>
                  <a:srgbClr val="FF0000"/>
                </a:solidFill>
              </a:rPr>
              <a:t> </a:t>
            </a:r>
            <a:r>
              <a:rPr lang="en-US" dirty="0" err="1">
                <a:solidFill>
                  <a:srgbClr val="FF0000"/>
                </a:solidFill>
              </a:rPr>
              <a:t>oliguria</a:t>
            </a:r>
            <a:r>
              <a:rPr lang="en-US" dirty="0">
                <a:solidFill>
                  <a:srgbClr val="FF0000"/>
                </a:solidFill>
              </a:rPr>
              <a:t> </a:t>
            </a:r>
            <a:r>
              <a:rPr lang="en-US" dirty="0">
                <a:solidFill>
                  <a:schemeClr val="tx1"/>
                </a:solidFill>
              </a:rPr>
              <a:t>frequently develops due to increased SVR and compression of intra-abdominal renal cortices and the inferior vena cava secondary to </a:t>
            </a:r>
            <a:r>
              <a:rPr lang="en-US" dirty="0" err="1">
                <a:solidFill>
                  <a:schemeClr val="tx1"/>
                </a:solidFill>
              </a:rPr>
              <a:t>pneumoperitoneum</a:t>
            </a:r>
            <a:r>
              <a:rPr lang="en-US" dirty="0">
                <a:solidFill>
                  <a:schemeClr val="tx1"/>
                </a:solidFill>
              </a:rPr>
              <a:t> (13)</a:t>
            </a:r>
          </a:p>
          <a:p>
            <a:pPr marL="1028700" lvl="1" indent="-571500" algn="l">
              <a:buFont typeface="Arial" pitchFamily="34" charset="0"/>
              <a:buChar char="•"/>
            </a:pPr>
            <a:r>
              <a:rPr lang="en-US" dirty="0" smtClean="0">
                <a:solidFill>
                  <a:schemeClr val="tx1"/>
                </a:solidFill>
              </a:rPr>
              <a:t>Effects </a:t>
            </a:r>
            <a:r>
              <a:rPr lang="en-US" dirty="0">
                <a:solidFill>
                  <a:schemeClr val="tx1"/>
                </a:solidFill>
              </a:rPr>
              <a:t>are reversed when </a:t>
            </a:r>
            <a:r>
              <a:rPr lang="en-US" dirty="0" err="1">
                <a:solidFill>
                  <a:schemeClr val="tx1"/>
                </a:solidFill>
              </a:rPr>
              <a:t>pneumoperitoneum</a:t>
            </a:r>
            <a:r>
              <a:rPr lang="en-US" dirty="0">
                <a:solidFill>
                  <a:schemeClr val="tx1"/>
                </a:solidFill>
              </a:rPr>
              <a:t> is abolished.</a:t>
            </a:r>
          </a:p>
          <a:p>
            <a:pPr marL="571500" indent="-571500" algn="l">
              <a:buFont typeface="+mj-lt"/>
              <a:buAutoNum type="romanLcPeriod"/>
            </a:pPr>
            <a:r>
              <a:rPr lang="en-US" dirty="0" smtClean="0">
                <a:solidFill>
                  <a:schemeClr val="tx1"/>
                </a:solidFill>
              </a:rPr>
              <a:t>A </a:t>
            </a:r>
            <a:r>
              <a:rPr lang="en-US" dirty="0">
                <a:solidFill>
                  <a:schemeClr val="tx1"/>
                </a:solidFill>
              </a:rPr>
              <a:t>liberal management strategy is often used for these patients. </a:t>
            </a:r>
            <a:r>
              <a:rPr lang="en-US" dirty="0" smtClean="0">
                <a:solidFill>
                  <a:schemeClr val="tx1"/>
                </a:solidFill>
              </a:rPr>
              <a:t>However</a:t>
            </a:r>
            <a:r>
              <a:rPr lang="en-US" dirty="0">
                <a:solidFill>
                  <a:schemeClr val="tx1"/>
                </a:solidFill>
              </a:rPr>
              <a:t>, care must be taken to </a:t>
            </a:r>
            <a:r>
              <a:rPr lang="en-US" dirty="0">
                <a:solidFill>
                  <a:srgbClr val="FF0000"/>
                </a:solidFill>
              </a:rPr>
              <a:t>avoid </a:t>
            </a:r>
            <a:r>
              <a:rPr lang="en-US" dirty="0" err="1">
                <a:solidFill>
                  <a:srgbClr val="FF0000"/>
                </a:solidFill>
              </a:rPr>
              <a:t>perioperative</a:t>
            </a:r>
            <a:r>
              <a:rPr lang="en-US" dirty="0">
                <a:solidFill>
                  <a:srgbClr val="FF0000"/>
                </a:solidFill>
              </a:rPr>
              <a:t> cardiopulmonary complications.</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dirty="0" smtClean="0">
                <a:solidFill>
                  <a:schemeClr val="tx1"/>
                </a:solidFill>
              </a:rPr>
              <a:t>Massive </a:t>
            </a:r>
            <a:r>
              <a:rPr lang="en-US" dirty="0">
                <a:solidFill>
                  <a:schemeClr val="tx1"/>
                </a:solidFill>
              </a:rPr>
              <a:t>trauma</a:t>
            </a:r>
          </a:p>
          <a:p>
            <a:pPr algn="l">
              <a:buFont typeface="Arial" pitchFamily="34" charset="0"/>
              <a:buChar char="•"/>
            </a:pPr>
            <a:r>
              <a:rPr lang="en-US" dirty="0" smtClean="0">
                <a:solidFill>
                  <a:schemeClr val="tx1"/>
                </a:solidFill>
              </a:rPr>
              <a:t>Patients </a:t>
            </a:r>
            <a:r>
              <a:rPr lang="en-US" dirty="0">
                <a:solidFill>
                  <a:schemeClr val="tx1"/>
                </a:solidFill>
              </a:rPr>
              <a:t>require close attention in order to avoid the "Lethal Triad" of acidosis, hypothermia, and </a:t>
            </a:r>
            <a:r>
              <a:rPr lang="en-US" dirty="0" err="1">
                <a:solidFill>
                  <a:schemeClr val="tx1"/>
                </a:solidFill>
              </a:rPr>
              <a:t>coagulopathy</a:t>
            </a:r>
            <a:r>
              <a:rPr lang="en-US" dirty="0">
                <a:solidFill>
                  <a:schemeClr val="tx1"/>
                </a:solidFill>
              </a:rPr>
              <a:t>.</a:t>
            </a:r>
          </a:p>
        </p:txBody>
      </p:sp>
      <p:sp>
        <p:nvSpPr>
          <p:cNvPr id="4" name="TextBox 3"/>
          <p:cNvSpPr txBox="1"/>
          <p:nvPr/>
        </p:nvSpPr>
        <p:spPr>
          <a:xfrm>
            <a:off x="838200" y="1905000"/>
            <a:ext cx="7620000" cy="369332"/>
          </a:xfrm>
          <a:prstGeom prst="rect">
            <a:avLst/>
          </a:prstGeom>
          <a:noFill/>
        </p:spPr>
        <p:txBody>
          <a:bodyPr wrap="square" rtlCol="0">
            <a:spAutoFit/>
          </a:bodyPr>
          <a:lstStyle/>
          <a:p>
            <a:pPr algn="ctr"/>
            <a:r>
              <a:rPr lang="en-US" dirty="0" smtClean="0">
                <a:solidFill>
                  <a:srgbClr val="FF0000"/>
                </a:solidFill>
              </a:rPr>
              <a:t>Pearl, and pitfalls for select surgical populations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dirty="0">
                <a:solidFill>
                  <a:schemeClr val="tx1"/>
                </a:solidFill>
              </a:rPr>
              <a:t>Crystalloids and colloids should be thought of </a:t>
            </a:r>
            <a:r>
              <a:rPr lang="en-US" dirty="0">
                <a:solidFill>
                  <a:srgbClr val="FF0000"/>
                </a:solidFill>
              </a:rPr>
              <a:t>not only as volume replacements</a:t>
            </a:r>
            <a:r>
              <a:rPr lang="en-US" dirty="0">
                <a:solidFill>
                  <a:schemeClr val="tx1"/>
                </a:solidFill>
              </a:rPr>
              <a:t> but also as </a:t>
            </a:r>
            <a:r>
              <a:rPr lang="en-US" dirty="0">
                <a:solidFill>
                  <a:srgbClr val="FF0000"/>
                </a:solidFill>
              </a:rPr>
              <a:t>pharmacologic agents</a:t>
            </a:r>
            <a:r>
              <a:rPr lang="en-US" dirty="0">
                <a:solidFill>
                  <a:schemeClr val="tx1"/>
                </a:solidFill>
              </a:rPr>
              <a:t>, each with a different composition and physiological effects. </a:t>
            </a:r>
            <a:endParaRPr lang="en-US"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It </a:t>
            </a:r>
            <a:r>
              <a:rPr lang="en-US" dirty="0">
                <a:solidFill>
                  <a:schemeClr val="tx1"/>
                </a:solidFill>
              </a:rPr>
              <a:t>is these unique properties that have led to decades of research and often heated debates.</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Crystalloids and Colloids</a:t>
            </a: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1800" b="1" dirty="0" smtClean="0">
                <a:solidFill>
                  <a:schemeClr val="tx1"/>
                </a:solidFill>
              </a:rPr>
              <a:t>Crystalloids </a:t>
            </a:r>
            <a:r>
              <a:rPr lang="en-US" sz="1800" b="1" dirty="0">
                <a:solidFill>
                  <a:schemeClr val="tx1"/>
                </a:solidFill>
              </a:rPr>
              <a:t>commonly used </a:t>
            </a:r>
            <a:r>
              <a:rPr lang="en-US" sz="1800" b="1" dirty="0" smtClean="0">
                <a:solidFill>
                  <a:schemeClr val="tx1"/>
                </a:solidFill>
              </a:rPr>
              <a:t>for resuscitation (Tables 26-1 and 26-2).</a:t>
            </a:r>
            <a:endParaRPr lang="en-US" sz="1800" b="1" dirty="0">
              <a:solidFill>
                <a:schemeClr val="tx1"/>
              </a:solidFill>
            </a:endParaRPr>
          </a:p>
          <a:p>
            <a:pPr lvl="1" algn="l"/>
            <a:r>
              <a:rPr lang="en-US" sz="1800" dirty="0" err="1">
                <a:solidFill>
                  <a:schemeClr val="tx1"/>
                </a:solidFill>
              </a:rPr>
              <a:t>i</a:t>
            </a:r>
            <a:r>
              <a:rPr lang="en-US" sz="1800" dirty="0">
                <a:solidFill>
                  <a:schemeClr val="tx1"/>
                </a:solidFill>
              </a:rPr>
              <a:t>) </a:t>
            </a:r>
            <a:r>
              <a:rPr lang="en-US" sz="1800" b="1" dirty="0">
                <a:solidFill>
                  <a:schemeClr val="tx1"/>
                </a:solidFill>
              </a:rPr>
              <a:t>Normal saline (NS)</a:t>
            </a:r>
          </a:p>
          <a:p>
            <a:pPr lvl="2" algn="l">
              <a:buFont typeface="Arial" pitchFamily="34" charset="0"/>
              <a:buChar char="•"/>
            </a:pPr>
            <a:r>
              <a:rPr lang="en-US" sz="1800" dirty="0" smtClean="0">
                <a:solidFill>
                  <a:schemeClr val="tx1"/>
                </a:solidFill>
              </a:rPr>
              <a:t>Lower </a:t>
            </a:r>
            <a:r>
              <a:rPr lang="en-US" sz="1800" dirty="0">
                <a:solidFill>
                  <a:schemeClr val="tx1"/>
                </a:solidFill>
              </a:rPr>
              <a:t>pH, higher </a:t>
            </a:r>
            <a:r>
              <a:rPr lang="en-US" sz="1800" dirty="0" err="1">
                <a:solidFill>
                  <a:schemeClr val="tx1"/>
                </a:solidFill>
              </a:rPr>
              <a:t>osmolarity</a:t>
            </a:r>
            <a:r>
              <a:rPr lang="en-US" sz="1800" dirty="0">
                <a:solidFill>
                  <a:schemeClr val="tx1"/>
                </a:solidFill>
              </a:rPr>
              <a:t>, and higher chloride content than plasma</a:t>
            </a:r>
          </a:p>
          <a:p>
            <a:pPr lvl="3" algn="l">
              <a:buFont typeface="Arial" pitchFamily="34" charset="0"/>
              <a:buChar char="•"/>
            </a:pPr>
            <a:r>
              <a:rPr lang="en-US" sz="1800" dirty="0" smtClean="0">
                <a:solidFill>
                  <a:schemeClr val="tx1"/>
                </a:solidFill>
              </a:rPr>
              <a:t> Large </a:t>
            </a:r>
            <a:r>
              <a:rPr lang="en-US" sz="1800" dirty="0">
                <a:solidFill>
                  <a:schemeClr val="tx1"/>
                </a:solidFill>
              </a:rPr>
              <a:t>volume administration (&gt;2 to 3 L) leads to </a:t>
            </a:r>
            <a:r>
              <a:rPr lang="en-US" sz="1800" dirty="0" err="1">
                <a:solidFill>
                  <a:srgbClr val="FF0000"/>
                </a:solidFill>
              </a:rPr>
              <a:t>hyperchloremic</a:t>
            </a:r>
            <a:r>
              <a:rPr lang="en-US" sz="1800" dirty="0">
                <a:solidFill>
                  <a:srgbClr val="FF0000"/>
                </a:solidFill>
              </a:rPr>
              <a:t> metabolic acidosis.</a:t>
            </a:r>
          </a:p>
          <a:p>
            <a:pPr lvl="4" algn="l">
              <a:buFont typeface="Arial" pitchFamily="34" charset="0"/>
              <a:buChar char="•"/>
            </a:pPr>
            <a:r>
              <a:rPr lang="en-US" sz="1800" dirty="0" smtClean="0">
                <a:solidFill>
                  <a:schemeClr val="tx1"/>
                </a:solidFill>
              </a:rPr>
              <a:t>This </a:t>
            </a:r>
            <a:r>
              <a:rPr lang="en-US" sz="1800" dirty="0">
                <a:solidFill>
                  <a:schemeClr val="tx1"/>
                </a:solidFill>
              </a:rPr>
              <a:t>can take hours to days to resolve in patients with acute and/or chronic renal failure.</a:t>
            </a:r>
          </a:p>
          <a:p>
            <a:pPr lvl="4" algn="l">
              <a:buFont typeface="Arial" pitchFamily="34" charset="0"/>
              <a:buChar char="•"/>
            </a:pPr>
            <a:r>
              <a:rPr lang="en-US" sz="1800" dirty="0">
                <a:solidFill>
                  <a:schemeClr val="tx1"/>
                </a:solidFill>
              </a:rPr>
              <a:t>Lactated Ringers (LR) and </a:t>
            </a:r>
            <a:r>
              <a:rPr lang="en-US" sz="1800" dirty="0" err="1">
                <a:solidFill>
                  <a:schemeClr val="tx1"/>
                </a:solidFill>
              </a:rPr>
              <a:t>Normosol</a:t>
            </a:r>
            <a:r>
              <a:rPr lang="en-US" sz="1800" dirty="0">
                <a:solidFill>
                  <a:schemeClr val="tx1"/>
                </a:solidFill>
              </a:rPr>
              <a:t> cause less perturbation to chloride and acid-base homeostasis</a:t>
            </a:r>
            <a:r>
              <a:rPr lang="en-US" sz="1800" dirty="0" smtClean="0">
                <a:solidFill>
                  <a:schemeClr val="tx1"/>
                </a:solidFill>
              </a:rPr>
              <a:t>.</a:t>
            </a:r>
            <a:endParaRPr lang="en-US" sz="1800" dirty="0">
              <a:solidFill>
                <a:schemeClr val="tx1"/>
              </a:solidFill>
            </a:endParaRPr>
          </a:p>
        </p:txBody>
      </p:sp>
      <p:sp>
        <p:nvSpPr>
          <p:cNvPr id="4" name="TextBox 3"/>
          <p:cNvSpPr txBox="1"/>
          <p:nvPr/>
        </p:nvSpPr>
        <p:spPr>
          <a:xfrm>
            <a:off x="838200" y="1905000"/>
            <a:ext cx="7620000" cy="461665"/>
          </a:xfrm>
          <a:prstGeom prst="rect">
            <a:avLst/>
          </a:prstGeom>
          <a:noFill/>
        </p:spPr>
        <p:txBody>
          <a:bodyPr wrap="square" rtlCol="0">
            <a:spAutoFit/>
          </a:bodyPr>
          <a:lstStyle/>
          <a:p>
            <a:pPr algn="ctr"/>
            <a:r>
              <a:rPr lang="en-US" sz="2400" dirty="0" smtClean="0">
                <a:solidFill>
                  <a:srgbClr val="FF0000"/>
                </a:solidFill>
              </a:rPr>
              <a:t>Crystalloids </a:t>
            </a:r>
            <a:r>
              <a:rPr lang="en-US" sz="2400" b="1" dirty="0" smtClean="0">
                <a:solidFill>
                  <a:srgbClr val="FF0000"/>
                </a:solidFill>
              </a:rPr>
              <a:t>commonly used for resuscitation </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70000" lnSpcReduction="20000"/>
          </a:bodyPr>
          <a:lstStyle/>
          <a:p>
            <a:pPr algn="l"/>
            <a:r>
              <a:rPr lang="en-US" dirty="0" smtClean="0">
                <a:solidFill>
                  <a:schemeClr val="tx1"/>
                </a:solidFill>
              </a:rPr>
              <a:t>3) Classical calculation </a:t>
            </a:r>
            <a:r>
              <a:rPr lang="en-US" b="1" dirty="0" smtClean="0">
                <a:solidFill>
                  <a:schemeClr val="tx1"/>
                </a:solidFill>
              </a:rPr>
              <a:t>of fluid requirements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a.  One </a:t>
            </a:r>
            <a:r>
              <a:rPr lang="en-US" dirty="0">
                <a:solidFill>
                  <a:schemeClr val="tx1"/>
                </a:solidFill>
              </a:rPr>
              <a:t>common method of </a:t>
            </a:r>
            <a:r>
              <a:rPr lang="en-US" dirty="0" err="1">
                <a:solidFill>
                  <a:schemeClr val="tx1"/>
                </a:solidFill>
              </a:rPr>
              <a:t>perioperative</a:t>
            </a:r>
            <a:r>
              <a:rPr lang="en-US" dirty="0">
                <a:solidFill>
                  <a:schemeClr val="tx1"/>
                </a:solidFill>
              </a:rPr>
              <a:t> fluid management calculates the fluid requirement needed to meet estimated demands and losses (Table 25-2a and b).</a:t>
            </a:r>
          </a:p>
          <a:p>
            <a:pPr>
              <a:buFont typeface="Arial" pitchFamily="34" charset="0"/>
              <a:buChar char="•"/>
            </a:pPr>
            <a:r>
              <a:rPr lang="en-US" dirty="0" smtClean="0">
                <a:solidFill>
                  <a:schemeClr val="tx1"/>
                </a:solidFill>
              </a:rPr>
              <a:t> This </a:t>
            </a:r>
            <a:r>
              <a:rPr lang="en-US" dirty="0">
                <a:solidFill>
                  <a:schemeClr val="tx1"/>
                </a:solidFill>
              </a:rPr>
              <a:t>method is often referred to as </a:t>
            </a:r>
            <a:r>
              <a:rPr lang="en-US" b="1" dirty="0">
                <a:solidFill>
                  <a:srgbClr val="FF0000"/>
                </a:solidFill>
              </a:rPr>
              <a:t>a "liberal" fluid management strategy.</a:t>
            </a:r>
          </a:p>
          <a:p>
            <a:r>
              <a:rPr lang="en-US" sz="3600" dirty="0">
                <a:solidFill>
                  <a:schemeClr val="tx1"/>
                </a:solidFill>
              </a:rPr>
              <a:t>	</a:t>
            </a:r>
            <a:r>
              <a:rPr lang="en-US" sz="3600" dirty="0" smtClean="0">
                <a:solidFill>
                  <a:schemeClr val="tx1"/>
                </a:solidFill>
              </a:rPr>
              <a:t>(</a:t>
            </a:r>
            <a:r>
              <a:rPr lang="en-US" sz="3600" dirty="0">
                <a:solidFill>
                  <a:schemeClr val="tx1"/>
                </a:solidFill>
              </a:rPr>
              <a:t>I) </a:t>
            </a:r>
            <a:r>
              <a:rPr lang="en-US" dirty="0">
                <a:solidFill>
                  <a:schemeClr val="tx1"/>
                </a:solidFill>
              </a:rPr>
              <a:t>Calculated results often lead to </a:t>
            </a:r>
            <a:r>
              <a:rPr lang="en-US" dirty="0">
                <a:solidFill>
                  <a:srgbClr val="FF0000"/>
                </a:solidFill>
              </a:rPr>
              <a:t>greater volumes being infused </a:t>
            </a:r>
            <a:r>
              <a:rPr lang="en-US" dirty="0">
                <a:solidFill>
                  <a:schemeClr val="tx1"/>
                </a:solidFill>
              </a:rPr>
              <a:t>than are actually lost during surgery.</a:t>
            </a:r>
          </a:p>
          <a:p>
            <a:r>
              <a:rPr lang="en-US" dirty="0" smtClean="0">
                <a:solidFill>
                  <a:schemeClr val="tx1"/>
                </a:solidFill>
              </a:rPr>
              <a:t>	  (2) This approach can help one gain</a:t>
            </a:r>
            <a:r>
              <a:rPr lang="en-US" dirty="0" smtClean="0">
                <a:solidFill>
                  <a:srgbClr val="FF0000"/>
                </a:solidFill>
              </a:rPr>
              <a:t> a sense of the magnitude</a:t>
            </a:r>
            <a:r>
              <a:rPr lang="en-US" dirty="0" smtClean="0">
                <a:solidFill>
                  <a:schemeClr val="tx1"/>
                </a:solidFill>
              </a:rPr>
              <a:t> of fluids needed during a case.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lvl="1" algn="l"/>
            <a:r>
              <a:rPr lang="en-US" sz="2000" dirty="0">
                <a:solidFill>
                  <a:schemeClr val="tx1"/>
                </a:solidFill>
              </a:rPr>
              <a:t> </a:t>
            </a:r>
            <a:r>
              <a:rPr lang="en-US" sz="2000" dirty="0" smtClean="0">
                <a:solidFill>
                  <a:schemeClr val="tx1"/>
                </a:solidFill>
              </a:rPr>
              <a:t>ii) Lactated Ringers (LR)</a:t>
            </a:r>
          </a:p>
          <a:p>
            <a:pPr marL="1428750" lvl="2" indent="-514350" algn="l">
              <a:buAutoNum type="romanUcParenBoth"/>
            </a:pPr>
            <a:r>
              <a:rPr lang="en-US" sz="2000" dirty="0" smtClean="0">
                <a:solidFill>
                  <a:schemeClr val="tx1"/>
                </a:solidFill>
              </a:rPr>
              <a:t>The lactate in LR is rapidly converted into </a:t>
            </a:r>
            <a:r>
              <a:rPr lang="en-US" sz="2000" dirty="0" err="1" smtClean="0">
                <a:solidFill>
                  <a:schemeClr val="tx1"/>
                </a:solidFill>
              </a:rPr>
              <a:t>pyruvate</a:t>
            </a:r>
            <a:r>
              <a:rPr lang="en-US" sz="2000" dirty="0" smtClean="0">
                <a:solidFill>
                  <a:schemeClr val="tx1"/>
                </a:solidFill>
              </a:rPr>
              <a:t> and shuttled into the Krebs cycle mostly by liver cells. </a:t>
            </a:r>
          </a:p>
          <a:p>
            <a:pPr marL="1885950" lvl="3" indent="-514350" algn="l">
              <a:buFont typeface="Arial" pitchFamily="34" charset="0"/>
              <a:buChar char="•"/>
            </a:pPr>
            <a:r>
              <a:rPr lang="en-US" dirty="0" smtClean="0">
                <a:solidFill>
                  <a:schemeClr val="tx1"/>
                </a:solidFill>
              </a:rPr>
              <a:t>During severe liver failure or overwhelming lactic acidosis, net conversion is diminished.</a:t>
            </a:r>
          </a:p>
          <a:p>
            <a:pPr lvl="2" algn="l"/>
            <a:r>
              <a:rPr lang="en-US" sz="2000" dirty="0" smtClean="0">
                <a:solidFill>
                  <a:schemeClr val="tx1"/>
                </a:solidFill>
              </a:rPr>
              <a:t>(2) LR contains a small amount of potassium.</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Crystalloids commonly used for resuscitation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pPr lvl="1" algn="l"/>
            <a:r>
              <a:rPr lang="en-US" dirty="0" smtClean="0">
                <a:solidFill>
                  <a:schemeClr val="tx1"/>
                </a:solidFill>
              </a:rPr>
              <a:t>iii) </a:t>
            </a:r>
            <a:r>
              <a:rPr lang="en-US" b="1" dirty="0" err="1" smtClean="0">
                <a:solidFill>
                  <a:schemeClr val="tx1"/>
                </a:solidFill>
              </a:rPr>
              <a:t>Normosol</a:t>
            </a:r>
            <a:endParaRPr lang="en-US" b="1" dirty="0" smtClean="0">
              <a:solidFill>
                <a:schemeClr val="tx1"/>
              </a:solidFill>
            </a:endParaRPr>
          </a:p>
          <a:p>
            <a:pPr marL="1428750" lvl="2" indent="-514350" algn="l">
              <a:buAutoNum type="romanUcParenBoth"/>
            </a:pPr>
            <a:r>
              <a:rPr lang="en-US" dirty="0" smtClean="0">
                <a:solidFill>
                  <a:schemeClr val="tx1"/>
                </a:solidFill>
              </a:rPr>
              <a:t>Currently, more expensive than other crystalloids but less expensive than colloids.</a:t>
            </a:r>
          </a:p>
          <a:p>
            <a:pPr marL="1428750" lvl="2" indent="-514350" algn="l">
              <a:buAutoNum type="romanUcParenBoth"/>
            </a:pPr>
            <a:r>
              <a:rPr lang="en-US" dirty="0" smtClean="0">
                <a:solidFill>
                  <a:schemeClr val="tx1"/>
                </a:solidFill>
              </a:rPr>
              <a:t>A reasonable, balanced choice for resuscitation crystalloid for critically ill patients who have severely diminished compensatory mechanisms</a:t>
            </a:r>
          </a:p>
          <a:p>
            <a:pPr marL="1428750" lvl="2" indent="-514350" algn="l">
              <a:buAutoNum type="romanUcParenBoth"/>
            </a:pPr>
            <a:r>
              <a:rPr lang="en-US" dirty="0" err="1" smtClean="0">
                <a:solidFill>
                  <a:schemeClr val="tx1"/>
                </a:solidFill>
              </a:rPr>
              <a:t>Normosol</a:t>
            </a:r>
            <a:r>
              <a:rPr lang="en-US" dirty="0" smtClean="0">
                <a:solidFill>
                  <a:schemeClr val="tx1"/>
                </a:solidFill>
              </a:rPr>
              <a:t> also contains a small amount of potassium.</a:t>
            </a:r>
          </a:p>
          <a:p>
            <a:pPr lvl="2"/>
            <a:r>
              <a:rPr lang="en-US" dirty="0" smtClean="0"/>
              <a:t>.</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Crystalloids commonly used for resuscitation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lvl="1" algn="l"/>
            <a:r>
              <a:rPr lang="en-US" b="1" dirty="0" smtClean="0">
                <a:solidFill>
                  <a:schemeClr val="tx1"/>
                </a:solidFill>
              </a:rPr>
              <a:t>iv) Replacement of intravascular volume with crystalloid</a:t>
            </a:r>
          </a:p>
          <a:p>
            <a:pPr marL="1428750" lvl="2" indent="-514350" algn="l">
              <a:buAutoNum type="romanLcParenBoth"/>
            </a:pPr>
            <a:r>
              <a:rPr lang="en-US" dirty="0" smtClean="0">
                <a:solidFill>
                  <a:schemeClr val="tx1"/>
                </a:solidFill>
              </a:rPr>
              <a:t>Classically, it has been taught that approximately </a:t>
            </a:r>
            <a:r>
              <a:rPr lang="en-US" dirty="0" smtClean="0">
                <a:solidFill>
                  <a:srgbClr val="FF0000"/>
                </a:solidFill>
              </a:rPr>
              <a:t>three to four liters of crystalloid</a:t>
            </a:r>
            <a:r>
              <a:rPr lang="en-US" dirty="0" smtClean="0">
                <a:solidFill>
                  <a:schemeClr val="tx1"/>
                </a:solidFill>
              </a:rPr>
              <a:t> (versus only </a:t>
            </a:r>
            <a:r>
              <a:rPr lang="en-US" dirty="0" smtClean="0">
                <a:solidFill>
                  <a:srgbClr val="FF0000"/>
                </a:solidFill>
              </a:rPr>
              <a:t>one liter of colloid) </a:t>
            </a:r>
            <a:r>
              <a:rPr lang="en-US" dirty="0" smtClean="0">
                <a:solidFill>
                  <a:schemeClr val="tx1"/>
                </a:solidFill>
              </a:rPr>
              <a:t>should be replaced </a:t>
            </a:r>
            <a:r>
              <a:rPr lang="en-US" dirty="0" smtClean="0">
                <a:solidFill>
                  <a:srgbClr val="FF0000"/>
                </a:solidFill>
              </a:rPr>
              <a:t>for every liter of blood loss . </a:t>
            </a:r>
          </a:p>
          <a:p>
            <a:pPr marL="1428750" lvl="2" indent="-514350" algn="l"/>
            <a:endParaRPr lang="en-US" dirty="0" smtClean="0">
              <a:solidFill>
                <a:schemeClr val="tx1"/>
              </a:solidFill>
            </a:endParaRPr>
          </a:p>
          <a:p>
            <a:pPr marL="1428750" lvl="2" indent="-514350" algn="l">
              <a:buAutoNum type="romanLcParenBoth"/>
            </a:pPr>
            <a:r>
              <a:rPr lang="en-US" dirty="0" smtClean="0">
                <a:solidFill>
                  <a:schemeClr val="tx1"/>
                </a:solidFill>
              </a:rPr>
              <a:t>Recent human data has shown </a:t>
            </a:r>
            <a:r>
              <a:rPr lang="en-US" dirty="0" smtClean="0">
                <a:solidFill>
                  <a:srgbClr val="FF0000"/>
                </a:solidFill>
              </a:rPr>
              <a:t>that tissue equilibration may be slower than previously thought</a:t>
            </a:r>
            <a:r>
              <a:rPr lang="en-US" dirty="0" smtClean="0">
                <a:solidFill>
                  <a:schemeClr val="tx1"/>
                </a:solidFill>
              </a:rPr>
              <a:t> (20 to 30 minutes after infusion) and that this process is complex and dynamic.</a:t>
            </a:r>
          </a:p>
          <a:p>
            <a:pPr lvl="2"/>
            <a:r>
              <a:rPr lang="en-US" dirty="0" smtClean="0"/>
              <a:t>.</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Crystalloids commonly used for resuscitation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a:bodyPr>
          <a:lstStyle/>
          <a:p>
            <a:pPr lvl="1" algn="l"/>
            <a:r>
              <a:rPr lang="en-US" b="1" dirty="0" smtClean="0">
                <a:solidFill>
                  <a:schemeClr val="tx1"/>
                </a:solidFill>
              </a:rPr>
              <a:t>iv) Replacement of intravascular volume with crystalloid</a:t>
            </a:r>
          </a:p>
          <a:p>
            <a:pPr lvl="2" algn="l"/>
            <a:endParaRPr lang="en-US" dirty="0" smtClean="0">
              <a:solidFill>
                <a:schemeClr val="tx1"/>
              </a:solidFill>
            </a:endParaRPr>
          </a:p>
          <a:p>
            <a:pPr lvl="2" algn="l"/>
            <a:r>
              <a:rPr lang="en-US" dirty="0" smtClean="0">
                <a:solidFill>
                  <a:schemeClr val="tx1"/>
                </a:solidFill>
              </a:rPr>
              <a:t>(iii) </a:t>
            </a:r>
            <a:r>
              <a:rPr lang="en-US" dirty="0" smtClean="0">
                <a:solidFill>
                  <a:schemeClr val="tx1"/>
                </a:solidFill>
              </a:rPr>
              <a:t>Furthermore, robust clinical trial data have shown that </a:t>
            </a:r>
            <a:r>
              <a:rPr lang="en-US" dirty="0" smtClean="0">
                <a:solidFill>
                  <a:srgbClr val="FF0000"/>
                </a:solidFill>
              </a:rPr>
              <a:t>titrating crystalloids and colloids </a:t>
            </a:r>
            <a:r>
              <a:rPr lang="en-US" dirty="0" smtClean="0">
                <a:solidFill>
                  <a:schemeClr val="tx1"/>
                </a:solidFill>
              </a:rPr>
              <a:t>to similar hemodynamic goals leads to a </a:t>
            </a:r>
            <a:r>
              <a:rPr lang="en-US" dirty="0" err="1" smtClean="0">
                <a:solidFill>
                  <a:schemeClr val="tx1"/>
                </a:solidFill>
              </a:rPr>
              <a:t>crystalloid:colloid</a:t>
            </a:r>
            <a:r>
              <a:rPr lang="en-US" dirty="0" smtClean="0">
                <a:solidFill>
                  <a:schemeClr val="tx1"/>
                </a:solidFill>
              </a:rPr>
              <a:t> ratio of only 1.3 to 1.6:1.0</a:t>
            </a:r>
          </a:p>
          <a:p>
            <a:pPr lvl="3" algn="l">
              <a:buFont typeface="Arial" pitchFamily="34" charset="0"/>
              <a:buChar char="•"/>
            </a:pPr>
            <a:r>
              <a:rPr lang="en-US" dirty="0" smtClean="0">
                <a:solidFill>
                  <a:schemeClr val="tx1"/>
                </a:solidFill>
              </a:rPr>
              <a:t>T</a:t>
            </a:r>
            <a:r>
              <a:rPr lang="en-US" dirty="0" smtClean="0">
                <a:solidFill>
                  <a:schemeClr val="tx1"/>
                </a:solidFill>
              </a:rPr>
              <a:t>his ratio is stable over hours to days 	</a:t>
            </a:r>
          </a:p>
          <a:p>
            <a:pPr lvl="2"/>
            <a:r>
              <a:rPr lang="en-US" dirty="0" smtClean="0"/>
              <a:t>.</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Crystalloids commonly used for resuscitation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2000" b="1" dirty="0">
                <a:solidFill>
                  <a:schemeClr val="tx1"/>
                </a:solidFill>
              </a:rPr>
              <a:t>b) Additional forms of crystalloid are available and have a diverse array of uses.</a:t>
            </a:r>
          </a:p>
          <a:p>
            <a:pPr algn="l"/>
            <a:r>
              <a:rPr lang="en-US" sz="2000" dirty="0" err="1">
                <a:solidFill>
                  <a:schemeClr val="tx1"/>
                </a:solidFill>
              </a:rPr>
              <a:t>i</a:t>
            </a:r>
            <a:r>
              <a:rPr lang="en-US" sz="2000" dirty="0">
                <a:solidFill>
                  <a:schemeClr val="tx1"/>
                </a:solidFill>
              </a:rPr>
              <a:t>) Various mixtures of </a:t>
            </a:r>
            <a:r>
              <a:rPr lang="en-US" sz="2000" baseline="30000" dirty="0">
                <a:solidFill>
                  <a:schemeClr val="tx1"/>
                </a:solidFill>
              </a:rPr>
              <a:t>1</a:t>
            </a:r>
            <a:r>
              <a:rPr lang="en-US" sz="2000" dirty="0">
                <a:solidFill>
                  <a:schemeClr val="tx1"/>
                </a:solidFill>
              </a:rPr>
              <a:t>/2 NS</a:t>
            </a:r>
          </a:p>
          <a:p>
            <a:pPr lvl="1" algn="l">
              <a:buFont typeface="Arial" pitchFamily="34" charset="0"/>
              <a:buChar char="•"/>
            </a:pPr>
            <a:r>
              <a:rPr lang="en-US" sz="2000" dirty="0" smtClean="0">
                <a:solidFill>
                  <a:schemeClr val="tx1"/>
                </a:solidFill>
              </a:rPr>
              <a:t>D5 </a:t>
            </a:r>
            <a:r>
              <a:rPr lang="en-US" sz="2000" dirty="0">
                <a:solidFill>
                  <a:schemeClr val="tx1"/>
                </a:solidFill>
              </a:rPr>
              <a:t>or 20 </a:t>
            </a:r>
            <a:r>
              <a:rPr lang="en-US" sz="2000" dirty="0" err="1">
                <a:solidFill>
                  <a:schemeClr val="tx1"/>
                </a:solidFill>
              </a:rPr>
              <a:t>mEq</a:t>
            </a:r>
            <a:r>
              <a:rPr lang="en-US" sz="2000" dirty="0">
                <a:solidFill>
                  <a:schemeClr val="tx1"/>
                </a:solidFill>
              </a:rPr>
              <a:t>/L of </a:t>
            </a:r>
            <a:r>
              <a:rPr lang="en-US" sz="2000" dirty="0" err="1">
                <a:solidFill>
                  <a:schemeClr val="tx1"/>
                </a:solidFill>
              </a:rPr>
              <a:t>KCl</a:t>
            </a:r>
            <a:r>
              <a:rPr lang="en-US" sz="2000" dirty="0">
                <a:solidFill>
                  <a:schemeClr val="tx1"/>
                </a:solidFill>
              </a:rPr>
              <a:t> may be added.</a:t>
            </a:r>
          </a:p>
          <a:p>
            <a:pPr lvl="1" algn="l">
              <a:buFont typeface="Arial" pitchFamily="34" charset="0"/>
              <a:buChar char="•"/>
            </a:pPr>
            <a:r>
              <a:rPr lang="en-US" sz="2000" dirty="0">
                <a:solidFill>
                  <a:schemeClr val="tx1"/>
                </a:solidFill>
              </a:rPr>
              <a:t>Used as maintenance fluids before and after </a:t>
            </a:r>
            <a:r>
              <a:rPr lang="en-US" sz="2000" dirty="0" smtClean="0">
                <a:solidFill>
                  <a:schemeClr val="tx1"/>
                </a:solidFill>
              </a:rPr>
              <a:t>surgery</a:t>
            </a:r>
          </a:p>
          <a:p>
            <a:pPr lvl="1" algn="l">
              <a:buFont typeface="Arial" pitchFamily="34" charset="0"/>
              <a:buChar char="•"/>
            </a:pPr>
            <a:r>
              <a:rPr lang="en-US" sz="2000" dirty="0" smtClean="0">
                <a:solidFill>
                  <a:schemeClr val="tx1"/>
                </a:solidFill>
              </a:rPr>
              <a:t>These </a:t>
            </a:r>
            <a:r>
              <a:rPr lang="en-US" sz="2000" dirty="0">
                <a:solidFill>
                  <a:srgbClr val="FF0000"/>
                </a:solidFill>
              </a:rPr>
              <a:t>hypotonic forms provide minimal intravascular volume effect </a:t>
            </a:r>
            <a:r>
              <a:rPr lang="en-US" sz="2000" dirty="0">
                <a:solidFill>
                  <a:schemeClr val="tx1"/>
                </a:solidFill>
              </a:rPr>
              <a:t>and are usually </a:t>
            </a:r>
            <a:r>
              <a:rPr lang="en-US" sz="2000" dirty="0">
                <a:solidFill>
                  <a:srgbClr val="FF0000"/>
                </a:solidFill>
              </a:rPr>
              <a:t>not used </a:t>
            </a:r>
            <a:r>
              <a:rPr lang="en-US" sz="2000" dirty="0" err="1">
                <a:solidFill>
                  <a:srgbClr val="FF0000"/>
                </a:solidFill>
              </a:rPr>
              <a:t>intraoperatively</a:t>
            </a:r>
            <a:endParaRPr lang="en-US" sz="2000" dirty="0">
              <a:solidFill>
                <a:srgbClr val="FF0000"/>
              </a:solidFill>
            </a:endParaRPr>
          </a:p>
          <a:p>
            <a:pPr algn="l"/>
            <a:r>
              <a:rPr lang="de-DE" sz="2000" dirty="0">
                <a:solidFill>
                  <a:schemeClr val="tx1"/>
                </a:solidFill>
              </a:rPr>
              <a:t>ii) Isotonic sodium bicarbonate (</a:t>
            </a:r>
            <a:r>
              <a:rPr lang="de-DE" sz="2000" dirty="0" smtClean="0">
                <a:solidFill>
                  <a:schemeClr val="tx1"/>
                </a:solidFill>
              </a:rPr>
              <a:t>300 </a:t>
            </a:r>
            <a:r>
              <a:rPr lang="de-DE" sz="2000" dirty="0">
                <a:solidFill>
                  <a:schemeClr val="tx1"/>
                </a:solidFill>
              </a:rPr>
              <a:t>mEq/L) in D5W plus n-acetylcysteine.</a:t>
            </a:r>
          </a:p>
          <a:p>
            <a:pPr lvl="1" algn="l">
              <a:buFont typeface="Arial" pitchFamily="34" charset="0"/>
              <a:buChar char="•"/>
            </a:pPr>
            <a:r>
              <a:rPr lang="en-US" sz="2000" dirty="0" smtClean="0">
                <a:solidFill>
                  <a:schemeClr val="tx1"/>
                </a:solidFill>
              </a:rPr>
              <a:t>May </a:t>
            </a:r>
            <a:r>
              <a:rPr lang="en-US" sz="2000" dirty="0">
                <a:solidFill>
                  <a:schemeClr val="tx1"/>
                </a:solidFill>
              </a:rPr>
              <a:t>be used to prevent contrast-induced nephropathy</a:t>
            </a:r>
          </a:p>
          <a:p>
            <a:pPr lvl="1" algn="l">
              <a:buFont typeface="Arial" pitchFamily="34" charset="0"/>
              <a:buChar char="•"/>
            </a:pPr>
            <a:r>
              <a:rPr lang="en-US" sz="2000" dirty="0" smtClean="0">
                <a:solidFill>
                  <a:schemeClr val="tx1"/>
                </a:solidFill>
              </a:rPr>
              <a:t>May </a:t>
            </a:r>
            <a:r>
              <a:rPr lang="en-US" sz="2000" dirty="0">
                <a:solidFill>
                  <a:schemeClr val="tx1"/>
                </a:solidFill>
              </a:rPr>
              <a:t>be superior to saline plus n-</a:t>
            </a:r>
            <a:r>
              <a:rPr lang="en-US" sz="2000" dirty="0" err="1">
                <a:solidFill>
                  <a:schemeClr val="tx1"/>
                </a:solidFill>
              </a:rPr>
              <a:t>acetylcysteine</a:t>
            </a:r>
            <a:r>
              <a:rPr lang="en-US" sz="2000" dirty="0">
                <a:solidFill>
                  <a:schemeClr val="tx1"/>
                </a:solidFill>
              </a:rPr>
              <a:t> </a:t>
            </a:r>
            <a:r>
              <a:rPr lang="en-US" sz="2000" dirty="0" smtClean="0">
                <a:solidFill>
                  <a:schemeClr val="tx1"/>
                </a:solidFill>
              </a:rPr>
              <a:t>.</a:t>
            </a:r>
            <a:endParaRPr lang="en-US" sz="2000" dirty="0" smtClean="0">
              <a:solidFill>
                <a:schemeClr val="tx1"/>
              </a:solidFill>
            </a:endParaRPr>
          </a:p>
        </p:txBody>
      </p:sp>
      <p:sp>
        <p:nvSpPr>
          <p:cNvPr id="4" name="TextBox 3"/>
          <p:cNvSpPr txBox="1"/>
          <p:nvPr/>
        </p:nvSpPr>
        <p:spPr>
          <a:xfrm>
            <a:off x="838200" y="1905000"/>
            <a:ext cx="7620000" cy="461665"/>
          </a:xfrm>
          <a:prstGeom prst="rect">
            <a:avLst/>
          </a:prstGeom>
          <a:noFill/>
        </p:spPr>
        <p:txBody>
          <a:bodyPr wrap="square" rtlCol="0">
            <a:spAutoFit/>
          </a:bodyPr>
          <a:lstStyle/>
          <a:p>
            <a:pPr algn="ctr"/>
            <a:r>
              <a:rPr lang="en-US" sz="2400" b="1" dirty="0" smtClean="0">
                <a:solidFill>
                  <a:srgbClr val="FF0000"/>
                </a:solidFill>
              </a:rPr>
              <a:t>Additional forms of crystalloid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657600"/>
          </a:xfrm>
        </p:spPr>
        <p:txBody>
          <a:bodyPr>
            <a:normAutofit fontScale="47500" lnSpcReduction="20000"/>
          </a:bodyPr>
          <a:lstStyle/>
          <a:p>
            <a:pPr algn="l"/>
            <a:r>
              <a:rPr lang="en-US" sz="3300" dirty="0" smtClean="0">
                <a:solidFill>
                  <a:schemeClr val="tx1"/>
                </a:solidFill>
              </a:rPr>
              <a:t>iii</a:t>
            </a:r>
            <a:r>
              <a:rPr lang="en-US" sz="3300" dirty="0">
                <a:solidFill>
                  <a:schemeClr val="tx1"/>
                </a:solidFill>
              </a:rPr>
              <a:t>) Hypertonic 3% or 7.5% Saline</a:t>
            </a:r>
          </a:p>
          <a:p>
            <a:pPr marL="514350" indent="-514350" algn="l">
              <a:buFont typeface="+mj-lt"/>
              <a:buAutoNum type="arabicParenR"/>
            </a:pPr>
            <a:r>
              <a:rPr lang="en-US" sz="3300" dirty="0" smtClean="0">
                <a:solidFill>
                  <a:srgbClr val="FF0000"/>
                </a:solidFill>
              </a:rPr>
              <a:t>Commonly </a:t>
            </a:r>
            <a:r>
              <a:rPr lang="en-US" sz="3300" dirty="0">
                <a:solidFill>
                  <a:srgbClr val="FF0000"/>
                </a:solidFill>
              </a:rPr>
              <a:t>administered to patients with brain injury to decrease intracranial pressure (ICP).</a:t>
            </a:r>
          </a:p>
          <a:p>
            <a:pPr marL="514350" indent="-514350" algn="l">
              <a:buFont typeface="+mj-lt"/>
              <a:buAutoNum type="arabicParenR"/>
            </a:pPr>
            <a:r>
              <a:rPr lang="en-US" sz="3300" dirty="0">
                <a:solidFill>
                  <a:schemeClr val="tx1"/>
                </a:solidFill>
              </a:rPr>
              <a:t>Thought to </a:t>
            </a:r>
            <a:r>
              <a:rPr lang="en-US" sz="3300" dirty="0" err="1">
                <a:solidFill>
                  <a:schemeClr val="tx1"/>
                </a:solidFill>
              </a:rPr>
              <a:t>osmotically</a:t>
            </a:r>
            <a:r>
              <a:rPr lang="en-US" sz="3300" dirty="0">
                <a:solidFill>
                  <a:schemeClr val="tx1"/>
                </a:solidFill>
              </a:rPr>
              <a:t> promote outflow of brain interstitial fluid from the enclosed </a:t>
            </a:r>
            <a:r>
              <a:rPr lang="en-US" sz="3300" dirty="0" err="1">
                <a:solidFill>
                  <a:schemeClr val="tx1"/>
                </a:solidFill>
              </a:rPr>
              <a:t>calvaria</a:t>
            </a:r>
            <a:r>
              <a:rPr lang="en-US" sz="3300" dirty="0">
                <a:solidFill>
                  <a:schemeClr val="tx1"/>
                </a:solidFill>
              </a:rPr>
              <a:t>.</a:t>
            </a:r>
          </a:p>
          <a:p>
            <a:pPr marL="514350" indent="-514350" algn="l">
              <a:buFont typeface="+mj-lt"/>
              <a:buAutoNum type="arabicParenR"/>
            </a:pPr>
            <a:r>
              <a:rPr lang="en-US" sz="3300" dirty="0" smtClean="0">
                <a:solidFill>
                  <a:schemeClr val="tx1"/>
                </a:solidFill>
              </a:rPr>
              <a:t>May </a:t>
            </a:r>
            <a:r>
              <a:rPr lang="en-US" sz="3300" dirty="0">
                <a:solidFill>
                  <a:schemeClr val="tx1"/>
                </a:solidFill>
              </a:rPr>
              <a:t>be more effective than </a:t>
            </a:r>
            <a:r>
              <a:rPr lang="en-US" sz="3300" dirty="0" err="1">
                <a:solidFill>
                  <a:schemeClr val="tx1"/>
                </a:solidFill>
              </a:rPr>
              <a:t>mannitol</a:t>
            </a:r>
            <a:r>
              <a:rPr lang="en-US" sz="3300" dirty="0">
                <a:solidFill>
                  <a:schemeClr val="tx1"/>
                </a:solidFill>
              </a:rPr>
              <a:t> and has a good safety profile </a:t>
            </a:r>
            <a:r>
              <a:rPr lang="en-US" sz="3300" dirty="0" smtClean="0">
                <a:solidFill>
                  <a:schemeClr val="tx1"/>
                </a:solidFill>
              </a:rPr>
              <a:t>.</a:t>
            </a:r>
            <a:endParaRPr lang="en-US" sz="3300" dirty="0">
              <a:solidFill>
                <a:schemeClr val="tx1"/>
              </a:solidFill>
            </a:endParaRPr>
          </a:p>
          <a:p>
            <a:pPr marL="971550" lvl="1" indent="-514350" algn="l">
              <a:buFont typeface="Arial" pitchFamily="34" charset="0"/>
              <a:buChar char="•"/>
            </a:pPr>
            <a:r>
              <a:rPr lang="en-US" sz="3300" dirty="0" smtClean="0">
                <a:solidFill>
                  <a:schemeClr val="tx1"/>
                </a:solidFill>
              </a:rPr>
              <a:t>Imaging </a:t>
            </a:r>
            <a:r>
              <a:rPr lang="en-US" sz="3300" dirty="0">
                <a:solidFill>
                  <a:schemeClr val="tx1"/>
                </a:solidFill>
              </a:rPr>
              <a:t>and autopsy studies have not shown evidence of central </a:t>
            </a:r>
            <a:r>
              <a:rPr lang="en-US" sz="3300" dirty="0" err="1">
                <a:solidFill>
                  <a:schemeClr val="tx1"/>
                </a:solidFill>
              </a:rPr>
              <a:t>pontine</a:t>
            </a:r>
            <a:r>
              <a:rPr lang="en-US" sz="3300" dirty="0">
                <a:solidFill>
                  <a:schemeClr val="tx1"/>
                </a:solidFill>
              </a:rPr>
              <a:t> </a:t>
            </a:r>
            <a:r>
              <a:rPr lang="en-US" sz="3300" dirty="0" err="1">
                <a:solidFill>
                  <a:schemeClr val="tx1"/>
                </a:solidFill>
              </a:rPr>
              <a:t>myelinolysis</a:t>
            </a:r>
            <a:r>
              <a:rPr lang="en-US" sz="3300" dirty="0">
                <a:solidFill>
                  <a:schemeClr val="tx1"/>
                </a:solidFill>
              </a:rPr>
              <a:t> from this </a:t>
            </a:r>
            <a:r>
              <a:rPr lang="en-US" sz="3300" dirty="0" smtClean="0">
                <a:solidFill>
                  <a:schemeClr val="tx1"/>
                </a:solidFill>
              </a:rPr>
              <a:t>therapy.</a:t>
            </a:r>
          </a:p>
          <a:p>
            <a:pPr marL="514350" indent="-514350" algn="l">
              <a:buFont typeface="+mj-lt"/>
              <a:buAutoNum type="arabicParenR"/>
            </a:pPr>
            <a:r>
              <a:rPr lang="en-US" sz="3300" dirty="0" smtClean="0">
                <a:solidFill>
                  <a:schemeClr val="tx1"/>
                </a:solidFill>
              </a:rPr>
              <a:t>H</a:t>
            </a:r>
            <a:r>
              <a:rPr lang="en-US" sz="3300" dirty="0" smtClean="0">
                <a:solidFill>
                  <a:schemeClr val="tx1"/>
                </a:solidFill>
              </a:rPr>
              <a:t>ypertonic </a:t>
            </a:r>
            <a:r>
              <a:rPr lang="en-US" sz="3300" dirty="0">
                <a:solidFill>
                  <a:schemeClr val="tx1"/>
                </a:solidFill>
              </a:rPr>
              <a:t>saline may be given through a central line as a 250 </a:t>
            </a:r>
            <a:r>
              <a:rPr lang="en-US" sz="3300" dirty="0" err="1">
                <a:solidFill>
                  <a:schemeClr val="tx1"/>
                </a:solidFill>
              </a:rPr>
              <a:t>mL</a:t>
            </a:r>
            <a:r>
              <a:rPr lang="en-US" sz="3300" dirty="0">
                <a:solidFill>
                  <a:schemeClr val="tx1"/>
                </a:solidFill>
              </a:rPr>
              <a:t> bolus every 6 hours as needed.</a:t>
            </a:r>
          </a:p>
          <a:p>
            <a:pPr marL="971550" lvl="1" indent="-514350" algn="l">
              <a:buFont typeface="Arial" pitchFamily="34" charset="0"/>
              <a:buChar char="•"/>
            </a:pPr>
            <a:r>
              <a:rPr lang="en-US" sz="3300" dirty="0" smtClean="0">
                <a:solidFill>
                  <a:schemeClr val="tx1"/>
                </a:solidFill>
              </a:rPr>
              <a:t>Gradually </a:t>
            </a:r>
            <a:r>
              <a:rPr lang="en-US" sz="3300" dirty="0">
                <a:solidFill>
                  <a:schemeClr val="tx1"/>
                </a:solidFill>
              </a:rPr>
              <a:t>achieve a plasma sodium goal of 145 to 155 </a:t>
            </a:r>
            <a:r>
              <a:rPr lang="en-US" sz="3300" dirty="0" err="1">
                <a:solidFill>
                  <a:schemeClr val="tx1"/>
                </a:solidFill>
              </a:rPr>
              <a:t>mEq</a:t>
            </a:r>
            <a:r>
              <a:rPr lang="en-US" sz="3300" dirty="0">
                <a:solidFill>
                  <a:schemeClr val="tx1"/>
                </a:solidFill>
              </a:rPr>
              <a:t>/L and an </a:t>
            </a:r>
            <a:r>
              <a:rPr lang="en-US" sz="3300" dirty="0" err="1">
                <a:solidFill>
                  <a:schemeClr val="tx1"/>
                </a:solidFill>
              </a:rPr>
              <a:t>osmolarity</a:t>
            </a:r>
            <a:r>
              <a:rPr lang="en-US" sz="3300" dirty="0">
                <a:solidFill>
                  <a:schemeClr val="tx1"/>
                </a:solidFill>
              </a:rPr>
              <a:t> of 310 to 320 </a:t>
            </a:r>
            <a:r>
              <a:rPr lang="en-US" sz="3300" dirty="0" err="1">
                <a:solidFill>
                  <a:schemeClr val="tx1"/>
                </a:solidFill>
              </a:rPr>
              <a:t>mOsm</a:t>
            </a:r>
            <a:r>
              <a:rPr lang="en-US" sz="3300" dirty="0">
                <a:solidFill>
                  <a:schemeClr val="tx1"/>
                </a:solidFill>
              </a:rPr>
              <a:t>/L.</a:t>
            </a:r>
          </a:p>
          <a:p>
            <a:pPr marL="1428750" lvl="2" indent="-514350" algn="l">
              <a:buFont typeface="Arial" pitchFamily="34" charset="0"/>
              <a:buChar char="•"/>
            </a:pPr>
            <a:r>
              <a:rPr lang="en-US" sz="3300" dirty="0" smtClean="0">
                <a:solidFill>
                  <a:schemeClr val="tx1"/>
                </a:solidFill>
              </a:rPr>
              <a:t>Increase </a:t>
            </a:r>
            <a:r>
              <a:rPr lang="en-US" sz="3300" dirty="0">
                <a:solidFill>
                  <a:schemeClr val="tx1"/>
                </a:solidFill>
              </a:rPr>
              <a:t>plasma sodium no more than 10 to 20 </a:t>
            </a:r>
            <a:r>
              <a:rPr lang="en-US" sz="3300" dirty="0" err="1">
                <a:solidFill>
                  <a:schemeClr val="tx1"/>
                </a:solidFill>
              </a:rPr>
              <a:t>mEq</a:t>
            </a:r>
            <a:r>
              <a:rPr lang="en-US" sz="3300" dirty="0">
                <a:solidFill>
                  <a:schemeClr val="tx1"/>
                </a:solidFill>
              </a:rPr>
              <a:t>/ L/24 h</a:t>
            </a:r>
            <a:r>
              <a:rPr lang="en-US" sz="3300" dirty="0" smtClean="0">
                <a:solidFill>
                  <a:schemeClr val="tx1"/>
                </a:solidFill>
              </a:rPr>
              <a:t>.</a:t>
            </a: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Additional forms of crystalloid</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2400" dirty="0" smtClean="0">
                <a:solidFill>
                  <a:schemeClr val="tx1"/>
                </a:solidFill>
              </a:rPr>
              <a:t>iv) Highly </a:t>
            </a:r>
            <a:r>
              <a:rPr lang="en-US" sz="2400" dirty="0">
                <a:solidFill>
                  <a:schemeClr val="tx1"/>
                </a:solidFill>
              </a:rPr>
              <a:t>concentrated 23.4% sodium chloride</a:t>
            </a:r>
          </a:p>
          <a:p>
            <a:pPr marL="228600" indent="-228600" algn="l">
              <a:buFont typeface="+mj-lt"/>
              <a:buAutoNum type="arabicParenR"/>
            </a:pPr>
            <a:r>
              <a:rPr lang="en-US" sz="2400" dirty="0" smtClean="0">
                <a:solidFill>
                  <a:schemeClr val="tx1"/>
                </a:solidFill>
              </a:rPr>
              <a:t> </a:t>
            </a:r>
            <a:r>
              <a:rPr lang="en-US" sz="2400" dirty="0" smtClean="0">
                <a:solidFill>
                  <a:srgbClr val="FF0000"/>
                </a:solidFill>
              </a:rPr>
              <a:t>May </a:t>
            </a:r>
            <a:r>
              <a:rPr lang="en-US" sz="2400" dirty="0">
                <a:solidFill>
                  <a:srgbClr val="FF0000"/>
                </a:solidFill>
              </a:rPr>
              <a:t>emergently reverse </a:t>
            </a:r>
            <a:r>
              <a:rPr lang="en-US" sz="2400" dirty="0" err="1">
                <a:solidFill>
                  <a:srgbClr val="FF0000"/>
                </a:solidFill>
              </a:rPr>
              <a:t>transtentorial</a:t>
            </a:r>
            <a:r>
              <a:rPr lang="en-US" sz="2400" dirty="0">
                <a:solidFill>
                  <a:srgbClr val="FF0000"/>
                </a:solidFill>
              </a:rPr>
              <a:t> </a:t>
            </a:r>
            <a:r>
              <a:rPr lang="en-US" sz="2400" dirty="0" err="1">
                <a:solidFill>
                  <a:srgbClr val="FF0000"/>
                </a:solidFill>
              </a:rPr>
              <a:t>herniation</a:t>
            </a:r>
            <a:r>
              <a:rPr lang="en-US" sz="2400" dirty="0">
                <a:solidFill>
                  <a:srgbClr val="FF0000"/>
                </a:solidFill>
              </a:rPr>
              <a:t> and temporize the </a:t>
            </a:r>
            <a:r>
              <a:rPr lang="en-US" sz="2400" dirty="0" smtClean="0">
                <a:solidFill>
                  <a:srgbClr val="FF0000"/>
                </a:solidFill>
              </a:rPr>
              <a:t>situation until </a:t>
            </a:r>
            <a:r>
              <a:rPr lang="en-US" sz="2400" dirty="0">
                <a:solidFill>
                  <a:srgbClr val="FF0000"/>
                </a:solidFill>
              </a:rPr>
              <a:t>more invasive interventions can be performed (e.g., </a:t>
            </a:r>
            <a:r>
              <a:rPr lang="en-US" sz="2400" dirty="0" err="1">
                <a:solidFill>
                  <a:srgbClr val="FF0000"/>
                </a:solidFill>
              </a:rPr>
              <a:t>craniectomy</a:t>
            </a:r>
            <a:r>
              <a:rPr lang="en-US" sz="2400" dirty="0">
                <a:solidFill>
                  <a:srgbClr val="FF0000"/>
                </a:solidFill>
              </a:rPr>
              <a:t>).</a:t>
            </a:r>
          </a:p>
          <a:p>
            <a:pPr marL="514350" indent="-514350" algn="l">
              <a:buFont typeface="+mj-lt"/>
              <a:buAutoNum type="arabicParenR"/>
            </a:pPr>
            <a:r>
              <a:rPr lang="en-US" sz="2400" dirty="0" smtClean="0">
                <a:solidFill>
                  <a:schemeClr val="tx1"/>
                </a:solidFill>
              </a:rPr>
              <a:t>Mechanism </a:t>
            </a:r>
            <a:r>
              <a:rPr lang="en-US" sz="2400" dirty="0">
                <a:solidFill>
                  <a:schemeClr val="tx1"/>
                </a:solidFill>
              </a:rPr>
              <a:t>of action is similar to lower concentration hypertonic </a:t>
            </a:r>
            <a:r>
              <a:rPr lang="en-US" sz="2400" dirty="0" smtClean="0">
                <a:solidFill>
                  <a:schemeClr val="tx1"/>
                </a:solidFill>
              </a:rPr>
              <a:t>saline administration.</a:t>
            </a:r>
            <a:endParaRPr lang="en-US" sz="24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Additional forms of crystalloid</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657600"/>
          </a:xfrm>
        </p:spPr>
        <p:txBody>
          <a:bodyPr>
            <a:normAutofit fontScale="55000" lnSpcReduction="20000"/>
          </a:bodyPr>
          <a:lstStyle/>
          <a:p>
            <a:pPr algn="l"/>
            <a:endParaRPr lang="en-US" sz="3600" dirty="0" smtClean="0">
              <a:solidFill>
                <a:schemeClr val="tx1"/>
              </a:solidFill>
            </a:endParaRPr>
          </a:p>
          <a:p>
            <a:pPr algn="l"/>
            <a:r>
              <a:rPr lang="en-US" sz="4400" dirty="0" smtClean="0">
                <a:solidFill>
                  <a:schemeClr val="tx1"/>
                </a:solidFill>
              </a:rPr>
              <a:t>iv) Highly concentrated 23.4% sodium chloride</a:t>
            </a:r>
          </a:p>
          <a:p>
            <a:pPr algn="l"/>
            <a:r>
              <a:rPr lang="en-US" sz="4400" dirty="0" smtClean="0">
                <a:solidFill>
                  <a:schemeClr val="tx1"/>
                </a:solidFill>
              </a:rPr>
              <a:t>3) May lead to transient hypotension after initial bolus (i.e., seconds to minutes).</a:t>
            </a:r>
          </a:p>
          <a:p>
            <a:pPr lvl="1" algn="l">
              <a:buFont typeface="Arial" pitchFamily="34" charset="0"/>
              <a:buChar char="•"/>
            </a:pPr>
            <a:r>
              <a:rPr lang="en-US" sz="4400" dirty="0" smtClean="0">
                <a:solidFill>
                  <a:schemeClr val="tx1"/>
                </a:solidFill>
              </a:rPr>
              <a:t>However, heart rate, mean arterial pressure, and cerebral perfusion pressure generally remain stable.</a:t>
            </a:r>
          </a:p>
          <a:p>
            <a:pPr lvl="1" algn="l">
              <a:buFont typeface="Arial" pitchFamily="34" charset="0"/>
              <a:buChar char="•"/>
            </a:pPr>
            <a:r>
              <a:rPr lang="en-US" sz="4400" dirty="0" smtClean="0">
                <a:solidFill>
                  <a:schemeClr val="tx1"/>
                </a:solidFill>
              </a:rPr>
              <a:t>ICP may continue to decrease for up to 24 hours.</a:t>
            </a:r>
          </a:p>
          <a:p>
            <a:pPr algn="l"/>
            <a:r>
              <a:rPr lang="en-US" sz="4400" dirty="0" smtClean="0">
                <a:solidFill>
                  <a:schemeClr val="tx1"/>
                </a:solidFill>
              </a:rPr>
              <a:t>4) Given centrally in 30 or 60 </a:t>
            </a:r>
            <a:r>
              <a:rPr lang="en-US" sz="4400" dirty="0" err="1" smtClean="0">
                <a:solidFill>
                  <a:schemeClr val="tx1"/>
                </a:solidFill>
              </a:rPr>
              <a:t>mL</a:t>
            </a:r>
            <a:r>
              <a:rPr lang="en-US" sz="4400" dirty="0" smtClean="0">
                <a:solidFill>
                  <a:schemeClr val="tx1"/>
                </a:solidFill>
              </a:rPr>
              <a:t> boluses over 15 to 20 minutes.</a:t>
            </a:r>
            <a:endParaRPr lang="en-US" sz="4400" b="1" dirty="0" smtClean="0">
              <a:solidFill>
                <a:schemeClr val="tx1"/>
              </a:solidFill>
            </a:endParaRPr>
          </a:p>
          <a:p>
            <a:pPr algn="l"/>
            <a:endParaRPr lang="en-US" sz="33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b="1" dirty="0" smtClean="0">
                <a:solidFill>
                  <a:srgbClr val="FF0000"/>
                </a:solidFill>
              </a:rPr>
              <a:t>Additional forms of crystalloid</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err="1" smtClean="0">
                <a:solidFill>
                  <a:srgbClr val="FF0000"/>
                </a:solidFill>
              </a:rPr>
              <a:t>Cristalloids</a:t>
            </a:r>
            <a:endParaRPr lang="en-US" sz="2800" dirty="0" smtClean="0">
              <a:solidFill>
                <a:srgbClr val="FF0000"/>
              </a:solidFill>
            </a:endParaRPr>
          </a:p>
        </p:txBody>
      </p:sp>
      <p:pic>
        <p:nvPicPr>
          <p:cNvPr id="7170" name="Picture 2"/>
          <p:cNvPicPr>
            <a:picLocks noChangeAspect="1" noChangeArrowheads="1"/>
          </p:cNvPicPr>
          <p:nvPr/>
        </p:nvPicPr>
        <p:blipFill>
          <a:blip r:embed="rId2"/>
          <a:srcRect/>
          <a:stretch>
            <a:fillRect/>
          </a:stretch>
        </p:blipFill>
        <p:spPr bwMode="auto">
          <a:xfrm>
            <a:off x="457200" y="1683154"/>
            <a:ext cx="8686800" cy="50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endParaRPr lang="en-US" b="1" dirty="0"/>
          </a:p>
        </p:txBody>
      </p:sp>
      <p:pic>
        <p:nvPicPr>
          <p:cNvPr id="8194" name="Picture 2"/>
          <p:cNvPicPr>
            <a:picLocks noChangeAspect="1" noChangeArrowheads="1"/>
          </p:cNvPicPr>
          <p:nvPr/>
        </p:nvPicPr>
        <p:blipFill>
          <a:blip r:embed="rId2"/>
          <a:srcRect/>
          <a:stretch>
            <a:fillRect/>
          </a:stretch>
        </p:blipFill>
        <p:spPr bwMode="auto">
          <a:xfrm>
            <a:off x="1143000" y="2209800"/>
            <a:ext cx="7273925" cy="417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92500" lnSpcReduction="20000"/>
          </a:bodyPr>
          <a:lstStyle/>
          <a:p>
            <a:pPr algn="l"/>
            <a:r>
              <a:rPr lang="en-US" dirty="0" smtClean="0">
                <a:solidFill>
                  <a:schemeClr val="tx1"/>
                </a:solidFill>
              </a:rPr>
              <a:t> (2) This approach can help one gain</a:t>
            </a:r>
            <a:r>
              <a:rPr lang="en-US" dirty="0" smtClean="0">
                <a:solidFill>
                  <a:srgbClr val="FF0000"/>
                </a:solidFill>
              </a:rPr>
              <a:t>  </a:t>
            </a:r>
            <a:r>
              <a:rPr lang="en-US" dirty="0" smtClean="0">
                <a:solidFill>
                  <a:schemeClr val="tx1"/>
                </a:solidFill>
              </a:rPr>
              <a:t>a </a:t>
            </a:r>
            <a:r>
              <a:rPr lang="en-US" dirty="0" smtClean="0">
                <a:solidFill>
                  <a:srgbClr val="FF0000"/>
                </a:solidFill>
              </a:rPr>
              <a:t>sense of the magnitude</a:t>
            </a:r>
            <a:r>
              <a:rPr lang="en-US" dirty="0" smtClean="0">
                <a:solidFill>
                  <a:schemeClr val="tx1"/>
                </a:solidFill>
              </a:rPr>
              <a:t> of fluids needed during a case.</a:t>
            </a:r>
            <a:endParaRPr lang="en-US" dirty="0" smtClean="0"/>
          </a:p>
          <a:p>
            <a:pPr lvl="1" algn="l">
              <a:buFont typeface="Arial" pitchFamily="34" charset="0"/>
              <a:buChar char="•"/>
            </a:pPr>
            <a:r>
              <a:rPr lang="en-US" dirty="0" smtClean="0">
                <a:solidFill>
                  <a:schemeClr val="tx1"/>
                </a:solidFill>
              </a:rPr>
              <a:t>However</a:t>
            </a:r>
            <a:r>
              <a:rPr lang="en-US" dirty="0">
                <a:solidFill>
                  <a:schemeClr val="tx1"/>
                </a:solidFill>
              </a:rPr>
              <a:t>, evidence from many different surgical populations suggests that following a "liberal" fluid infusion strategy may lead </a:t>
            </a:r>
            <a:r>
              <a:rPr lang="en-US" i="1" dirty="0">
                <a:solidFill>
                  <a:schemeClr val="tx1"/>
                </a:solidFill>
              </a:rPr>
              <a:t>to </a:t>
            </a:r>
            <a:r>
              <a:rPr lang="en-US" i="1" dirty="0">
                <a:solidFill>
                  <a:srgbClr val="FF0000"/>
                </a:solidFill>
              </a:rPr>
              <a:t>higher cardiac, pulmonary, renal, gut, and wound complications than more "restrictive" fluid strategies </a:t>
            </a:r>
            <a:r>
              <a:rPr lang="en-US" dirty="0">
                <a:solidFill>
                  <a:schemeClr val="tx1"/>
                </a:solidFill>
              </a:rPr>
              <a:t>(2).</a:t>
            </a:r>
          </a:p>
          <a:p>
            <a:pPr lvl="1" algn="l">
              <a:buFont typeface="Arial" pitchFamily="34" charset="0"/>
              <a:buChar char="•"/>
            </a:pPr>
            <a:r>
              <a:rPr lang="en-US" dirty="0" smtClean="0">
                <a:solidFill>
                  <a:schemeClr val="tx1"/>
                </a:solidFill>
              </a:rPr>
              <a:t>Thus</a:t>
            </a:r>
            <a:r>
              <a:rPr lang="en-US" dirty="0">
                <a:solidFill>
                  <a:schemeClr val="tx1"/>
                </a:solidFill>
              </a:rPr>
              <a:t>, the use of classical fluid management results should be done with caution</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a:solidFill>
                  <a:schemeClr val="tx1"/>
                </a:solidFill>
              </a:rPr>
              <a:t> Colloids</a:t>
            </a:r>
          </a:p>
          <a:p>
            <a:pPr algn="l"/>
            <a:r>
              <a:rPr lang="en-US" dirty="0">
                <a:solidFill>
                  <a:schemeClr val="tx1"/>
                </a:solidFill>
              </a:rPr>
              <a:t>a) Provides </a:t>
            </a:r>
            <a:r>
              <a:rPr lang="en-US" dirty="0" err="1">
                <a:solidFill>
                  <a:schemeClr val="tx1"/>
                </a:solidFill>
              </a:rPr>
              <a:t>oncotic</a:t>
            </a:r>
            <a:r>
              <a:rPr lang="en-US" dirty="0">
                <a:solidFill>
                  <a:schemeClr val="tx1"/>
                </a:solidFill>
              </a:rPr>
              <a:t> pressure effects in addition to volume.</a:t>
            </a:r>
          </a:p>
          <a:p>
            <a:pPr algn="l"/>
            <a:r>
              <a:rPr lang="en-US" dirty="0">
                <a:solidFill>
                  <a:schemeClr val="tx1"/>
                </a:solidFill>
              </a:rPr>
              <a:t>b) Can be further classified as protein or </a:t>
            </a:r>
            <a:r>
              <a:rPr lang="en-US" dirty="0" err="1">
                <a:solidFill>
                  <a:schemeClr val="tx1"/>
                </a:solidFill>
              </a:rPr>
              <a:t>nonprotein</a:t>
            </a:r>
            <a:r>
              <a:rPr lang="en-US" dirty="0">
                <a:solidFill>
                  <a:schemeClr val="tx1"/>
                </a:solidFill>
              </a:rPr>
              <a:t> colloids.</a:t>
            </a:r>
          </a:p>
          <a:p>
            <a:pPr lvl="1" algn="l">
              <a:buFont typeface="Arial" pitchFamily="34" charset="0"/>
              <a:buChar char="•"/>
            </a:pPr>
            <a:r>
              <a:rPr lang="en-US" dirty="0" smtClean="0">
                <a:solidFill>
                  <a:schemeClr val="tx1"/>
                </a:solidFill>
              </a:rPr>
              <a:t>Protein </a:t>
            </a:r>
            <a:r>
              <a:rPr lang="en-US" dirty="0">
                <a:solidFill>
                  <a:schemeClr val="tx1"/>
                </a:solidFill>
              </a:rPr>
              <a:t>colloids</a:t>
            </a:r>
          </a:p>
          <a:p>
            <a:pPr lvl="2" algn="l">
              <a:buFont typeface="Arial" pitchFamily="34" charset="0"/>
              <a:buChar char="•"/>
            </a:pPr>
            <a:r>
              <a:rPr lang="en-US" dirty="0" smtClean="0">
                <a:solidFill>
                  <a:schemeClr val="tx1"/>
                </a:solidFill>
              </a:rPr>
              <a:t> </a:t>
            </a:r>
            <a:r>
              <a:rPr lang="en-US" dirty="0">
                <a:solidFill>
                  <a:schemeClr val="tx1"/>
                </a:solidFill>
              </a:rPr>
              <a:t>Human serum </a:t>
            </a:r>
            <a:r>
              <a:rPr lang="en-US" dirty="0" smtClean="0">
                <a:solidFill>
                  <a:schemeClr val="tx1"/>
                </a:solidFill>
              </a:rPr>
              <a:t>albumin</a:t>
            </a:r>
          </a:p>
          <a:p>
            <a:pPr lvl="2" algn="l">
              <a:buFont typeface="Arial" pitchFamily="34" charset="0"/>
              <a:buChar char="•"/>
            </a:pPr>
            <a:r>
              <a:rPr lang="en-US" dirty="0" smtClean="0">
                <a:solidFill>
                  <a:schemeClr val="tx1"/>
                </a:solidFill>
              </a:rPr>
              <a:t>Modified </a:t>
            </a:r>
            <a:r>
              <a:rPr lang="en-US" dirty="0">
                <a:solidFill>
                  <a:schemeClr val="tx1"/>
                </a:solidFill>
              </a:rPr>
              <a:t>gelatin solutions</a:t>
            </a:r>
          </a:p>
          <a:p>
            <a:pPr lvl="1" algn="l">
              <a:buFont typeface="Arial" pitchFamily="34" charset="0"/>
              <a:buChar char="•"/>
            </a:pPr>
            <a:r>
              <a:rPr lang="en-US" dirty="0" err="1" smtClean="0">
                <a:solidFill>
                  <a:schemeClr val="tx1"/>
                </a:solidFill>
              </a:rPr>
              <a:t>Nonprotein</a:t>
            </a:r>
            <a:r>
              <a:rPr lang="en-US" dirty="0" smtClean="0">
                <a:solidFill>
                  <a:schemeClr val="tx1"/>
                </a:solidFill>
              </a:rPr>
              <a:t> colloids</a:t>
            </a:r>
          </a:p>
          <a:p>
            <a:pPr lvl="2" algn="l">
              <a:buFont typeface="Arial" pitchFamily="34" charset="0"/>
              <a:buChar char="•"/>
            </a:pPr>
            <a:r>
              <a:rPr lang="en-US" dirty="0" err="1" smtClean="0">
                <a:solidFill>
                  <a:schemeClr val="tx1"/>
                </a:solidFill>
              </a:rPr>
              <a:t>Dextrans</a:t>
            </a:r>
            <a:endParaRPr lang="en-US" dirty="0" smtClean="0">
              <a:solidFill>
                <a:schemeClr val="tx1"/>
              </a:solidFill>
            </a:endParaRPr>
          </a:p>
          <a:p>
            <a:pPr lvl="2" algn="l">
              <a:buFont typeface="Arial" pitchFamily="34" charset="0"/>
              <a:buChar char="•"/>
            </a:pPr>
            <a:r>
              <a:rPr lang="en-US" dirty="0" err="1" smtClean="0">
                <a:solidFill>
                  <a:schemeClr val="tx1"/>
                </a:solidFill>
              </a:rPr>
              <a:t>Hydroxyethyl</a:t>
            </a:r>
            <a:r>
              <a:rPr lang="en-US" dirty="0" smtClean="0">
                <a:solidFill>
                  <a:schemeClr val="tx1"/>
                </a:solidFill>
              </a:rPr>
              <a:t> </a:t>
            </a:r>
            <a:r>
              <a:rPr lang="en-US" dirty="0">
                <a:solidFill>
                  <a:schemeClr val="tx1"/>
                </a:solidFill>
              </a:rPr>
              <a:t>starches (HES)</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dirty="0">
                <a:solidFill>
                  <a:schemeClr val="tx1"/>
                </a:solidFill>
              </a:rPr>
              <a:t>Colloids commonly used for resuscitation (Table </a:t>
            </a:r>
            <a:r>
              <a:rPr lang="en-US" b="1" dirty="0">
                <a:solidFill>
                  <a:schemeClr val="tx1"/>
                </a:solidFill>
              </a:rPr>
              <a:t>26-3)</a:t>
            </a:r>
          </a:p>
          <a:p>
            <a:pPr algn="l"/>
            <a:r>
              <a:rPr lang="en-US" dirty="0" err="1">
                <a:solidFill>
                  <a:schemeClr val="tx1"/>
                </a:solidFill>
              </a:rPr>
              <a:t>i</a:t>
            </a:r>
            <a:r>
              <a:rPr lang="en-US" dirty="0">
                <a:solidFill>
                  <a:schemeClr val="tx1"/>
                </a:solidFill>
              </a:rPr>
              <a:t>) Albumin</a:t>
            </a:r>
          </a:p>
          <a:p>
            <a:pPr lvl="1" algn="l"/>
            <a:r>
              <a:rPr lang="en-US" dirty="0" smtClean="0">
                <a:solidFill>
                  <a:schemeClr val="tx1"/>
                </a:solidFill>
              </a:rPr>
              <a:t>The </a:t>
            </a:r>
            <a:r>
              <a:rPr lang="en-US" dirty="0">
                <a:solidFill>
                  <a:schemeClr val="tx1"/>
                </a:solidFill>
              </a:rPr>
              <a:t>most expensive resuscitation fluid with the exception of blood products.</a:t>
            </a:r>
          </a:p>
          <a:p>
            <a:pPr lvl="1" algn="l"/>
            <a:r>
              <a:rPr lang="en-US" dirty="0" smtClean="0">
                <a:solidFill>
                  <a:schemeClr val="tx1"/>
                </a:solidFill>
              </a:rPr>
              <a:t>Well </a:t>
            </a:r>
            <a:r>
              <a:rPr lang="en-US" dirty="0">
                <a:solidFill>
                  <a:schemeClr val="tx1"/>
                </a:solidFill>
              </a:rPr>
              <a:t>tolerated, and not associated with anaphylaxis, increased </a:t>
            </a:r>
            <a:r>
              <a:rPr lang="en-US" dirty="0" smtClean="0">
                <a:solidFill>
                  <a:schemeClr val="tx1"/>
                </a:solidFill>
              </a:rPr>
              <a:t>infection, or </a:t>
            </a:r>
            <a:r>
              <a:rPr lang="en-US" dirty="0" err="1">
                <a:solidFill>
                  <a:schemeClr val="tx1"/>
                </a:solidFill>
              </a:rPr>
              <a:t>coagulopathy</a:t>
            </a:r>
            <a:r>
              <a:rPr lang="en-US" dirty="0">
                <a:solidFill>
                  <a:schemeClr val="tx1"/>
                </a:solidFill>
              </a:rPr>
              <a:t> (aside from </a:t>
            </a:r>
            <a:r>
              <a:rPr lang="en-US" dirty="0" err="1">
                <a:solidFill>
                  <a:schemeClr val="tx1"/>
                </a:solidFill>
              </a:rPr>
              <a:t>hemodilution</a:t>
            </a:r>
            <a:r>
              <a:rPr lang="en-US" dirty="0">
                <a:solidFill>
                  <a:schemeClr val="tx1"/>
                </a:solidFill>
              </a:rPr>
              <a:t> effects) even at high </a:t>
            </a:r>
            <a:r>
              <a:rPr lang="en-US" dirty="0" smtClean="0">
                <a:solidFill>
                  <a:schemeClr val="tx1"/>
                </a:solidFill>
              </a:rPr>
              <a:t>volumes</a:t>
            </a:r>
          </a:p>
          <a:p>
            <a:pPr lvl="1" algn="l"/>
            <a:endParaRPr lang="en-US" dirty="0">
              <a:solidFill>
                <a:schemeClr val="tx1"/>
              </a:solidFill>
            </a:endParaRPr>
          </a:p>
          <a:p>
            <a:pPr algn="l"/>
            <a:r>
              <a:rPr lang="en-US" dirty="0">
                <a:solidFill>
                  <a:schemeClr val="tx1"/>
                </a:solidFill>
              </a:rPr>
              <a:t>ii) Gelatins</a:t>
            </a:r>
          </a:p>
          <a:p>
            <a:pPr marL="1028700" lvl="1" indent="-571500" algn="l">
              <a:buAutoNum type="romanUcParenBoth"/>
            </a:pPr>
            <a:r>
              <a:rPr lang="en-US" dirty="0" smtClean="0">
                <a:solidFill>
                  <a:schemeClr val="tx1"/>
                </a:solidFill>
              </a:rPr>
              <a:t>Not </a:t>
            </a:r>
            <a:r>
              <a:rPr lang="en-US" dirty="0">
                <a:solidFill>
                  <a:schemeClr val="tx1"/>
                </a:solidFill>
              </a:rPr>
              <a:t>sold in the United </a:t>
            </a:r>
            <a:r>
              <a:rPr lang="en-US" dirty="0" smtClean="0">
                <a:solidFill>
                  <a:schemeClr val="tx1"/>
                </a:solidFill>
              </a:rPr>
              <a:t>States</a:t>
            </a:r>
          </a:p>
          <a:p>
            <a:pPr marL="1028700" lvl="1" indent="-571500" algn="l">
              <a:buAutoNum type="romanUcParenBoth"/>
            </a:pPr>
            <a:r>
              <a:rPr lang="en-US" dirty="0" smtClean="0">
                <a:solidFill>
                  <a:schemeClr val="tx1"/>
                </a:solidFill>
              </a:rPr>
              <a:t>Similar </a:t>
            </a:r>
            <a:r>
              <a:rPr lang="en-US" dirty="0">
                <a:solidFill>
                  <a:schemeClr val="tx1"/>
                </a:solidFill>
              </a:rPr>
              <a:t>in safety to albumin but with much shorter effects (3-6 hours</a:t>
            </a:r>
            <a:r>
              <a:rPr lang="en-US" dirty="0" smtClean="0">
                <a:solidFill>
                  <a:schemeClr val="tx1"/>
                </a:solidFill>
              </a:rPr>
              <a:t>)</a:t>
            </a:r>
          </a:p>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dirty="0"/>
              <a:t> </a:t>
            </a:r>
            <a:r>
              <a:rPr lang="en-US" dirty="0" err="1" smtClean="0">
                <a:solidFill>
                  <a:schemeClr val="tx1"/>
                </a:solidFill>
              </a:rPr>
              <a:t>Dextrans</a:t>
            </a:r>
            <a:endParaRPr lang="en-US" dirty="0" smtClean="0">
              <a:solidFill>
                <a:schemeClr val="tx1"/>
              </a:solidFill>
            </a:endParaRPr>
          </a:p>
          <a:p>
            <a:pPr marL="514350" indent="-514350" algn="l">
              <a:buFont typeface="+mj-lt"/>
              <a:buAutoNum type="arabicPeriod"/>
            </a:pPr>
            <a:r>
              <a:rPr lang="en-US" dirty="0" smtClean="0">
                <a:solidFill>
                  <a:schemeClr val="tx1"/>
                </a:solidFill>
              </a:rPr>
              <a:t>Have </a:t>
            </a:r>
            <a:r>
              <a:rPr lang="en-US" dirty="0">
                <a:solidFill>
                  <a:schemeClr val="tx1"/>
                </a:solidFill>
              </a:rPr>
              <a:t>plasma expanding volume effects.</a:t>
            </a:r>
          </a:p>
          <a:p>
            <a:pPr marL="971550" lvl="1" indent="-514350" algn="l">
              <a:buFont typeface="+mj-lt"/>
              <a:buAutoNum type="arabicPeriod"/>
            </a:pPr>
            <a:r>
              <a:rPr lang="en-US" dirty="0" smtClean="0">
                <a:solidFill>
                  <a:schemeClr val="tx1"/>
                </a:solidFill>
              </a:rPr>
              <a:t>Also </a:t>
            </a:r>
            <a:r>
              <a:rPr lang="en-US" dirty="0">
                <a:solidFill>
                  <a:srgbClr val="FF0000"/>
                </a:solidFill>
              </a:rPr>
              <a:t>have robust anticoagulant </a:t>
            </a:r>
            <a:r>
              <a:rPr lang="en-US" dirty="0" smtClean="0">
                <a:solidFill>
                  <a:srgbClr val="FF0000"/>
                </a:solidFill>
              </a:rPr>
              <a:t>properties</a:t>
            </a:r>
            <a:r>
              <a:rPr lang="en-US" dirty="0" smtClean="0">
                <a:solidFill>
                  <a:schemeClr val="tx1"/>
                </a:solidFill>
              </a:rPr>
              <a:t>.</a:t>
            </a:r>
          </a:p>
          <a:p>
            <a:pPr marL="514350" indent="-514350" algn="l">
              <a:buFont typeface="+mj-lt"/>
              <a:buAutoNum type="arabicPeriod"/>
            </a:pPr>
            <a:r>
              <a:rPr lang="en-US" dirty="0" smtClean="0">
                <a:solidFill>
                  <a:schemeClr val="tx1"/>
                </a:solidFill>
              </a:rPr>
              <a:t>They </a:t>
            </a:r>
            <a:r>
              <a:rPr lang="en-US" dirty="0">
                <a:solidFill>
                  <a:schemeClr val="tx1"/>
                </a:solidFill>
              </a:rPr>
              <a:t>have a low but relatively higher association with </a:t>
            </a:r>
            <a:r>
              <a:rPr lang="en-US" dirty="0" err="1">
                <a:solidFill>
                  <a:schemeClr val="tx1"/>
                </a:solidFill>
              </a:rPr>
              <a:t>anaphylactoid</a:t>
            </a:r>
            <a:r>
              <a:rPr lang="en-US" dirty="0">
                <a:solidFill>
                  <a:schemeClr val="tx1"/>
                </a:solidFill>
              </a:rPr>
              <a:t> reactions than other colloids </a:t>
            </a:r>
            <a:r>
              <a:rPr lang="en-US" dirty="0" smtClean="0">
                <a:solidFill>
                  <a:schemeClr val="tx1"/>
                </a:solidFill>
              </a:rPr>
              <a:t>.</a:t>
            </a:r>
            <a:endParaRPr lang="en-US" dirty="0">
              <a:solidFill>
                <a:schemeClr val="tx1"/>
              </a:solidFill>
            </a:endParaRPr>
          </a:p>
          <a:p>
            <a:pPr marL="514350" indent="-514350" algn="l">
              <a:buFont typeface="+mj-lt"/>
              <a:buAutoNum type="arabicPeriod"/>
            </a:pPr>
            <a:r>
              <a:rPr lang="en-US" dirty="0">
                <a:solidFill>
                  <a:schemeClr val="tx1"/>
                </a:solidFill>
              </a:rPr>
              <a:t>Currently not used for resuscitation</a:t>
            </a:r>
          </a:p>
          <a:p>
            <a:pPr marL="514350" indent="-514350" algn="l">
              <a:buFont typeface="+mj-lt"/>
              <a:buAutoNum type="arabicPeriod"/>
            </a:pPr>
            <a:r>
              <a:rPr lang="en-US" dirty="0" err="1">
                <a:solidFill>
                  <a:schemeClr val="tx1"/>
                </a:solidFill>
              </a:rPr>
              <a:t>Dextrans</a:t>
            </a:r>
            <a:r>
              <a:rPr lang="en-US" dirty="0">
                <a:solidFill>
                  <a:schemeClr val="tx1"/>
                </a:solidFill>
              </a:rPr>
              <a:t> may be used during vascular cases such as free muscle flap transfers to potentially improve perfusion and decrease risk of graft thrombosis.</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10000"/>
          </a:bodyPr>
          <a:lstStyle/>
          <a:p>
            <a:pPr algn="l"/>
            <a:r>
              <a:rPr lang="en-US" dirty="0">
                <a:solidFill>
                  <a:schemeClr val="tx1"/>
                </a:solidFill>
              </a:rPr>
              <a:t>iv) </a:t>
            </a:r>
            <a:r>
              <a:rPr lang="en-US" b="1" dirty="0" err="1">
                <a:solidFill>
                  <a:schemeClr val="tx1"/>
                </a:solidFill>
              </a:rPr>
              <a:t>Hydroxyethyl</a:t>
            </a:r>
            <a:r>
              <a:rPr lang="en-US" b="1" dirty="0">
                <a:solidFill>
                  <a:schemeClr val="tx1"/>
                </a:solidFill>
              </a:rPr>
              <a:t> </a:t>
            </a:r>
            <a:r>
              <a:rPr lang="en-US" b="1" dirty="0" smtClean="0">
                <a:solidFill>
                  <a:schemeClr val="tx1"/>
                </a:solidFill>
              </a:rPr>
              <a:t>Starch</a:t>
            </a:r>
          </a:p>
          <a:p>
            <a:pPr algn="l"/>
            <a:endParaRPr lang="en-US" b="1" dirty="0" smtClean="0">
              <a:solidFill>
                <a:schemeClr val="tx1"/>
              </a:solidFill>
            </a:endParaRPr>
          </a:p>
          <a:p>
            <a:pPr algn="l"/>
            <a:r>
              <a:rPr lang="en-US" dirty="0" smtClean="0">
                <a:solidFill>
                  <a:schemeClr val="tx1"/>
                </a:solidFill>
              </a:rPr>
              <a:t>Available </a:t>
            </a:r>
            <a:r>
              <a:rPr lang="en-US" dirty="0">
                <a:solidFill>
                  <a:schemeClr val="tx1"/>
                </a:solidFill>
              </a:rPr>
              <a:t>in the United States as medium molecular weight </a:t>
            </a:r>
            <a:r>
              <a:rPr lang="en-US" dirty="0" err="1">
                <a:solidFill>
                  <a:schemeClr val="tx1"/>
                </a:solidFill>
              </a:rPr>
              <a:t>pentastarch</a:t>
            </a:r>
            <a:r>
              <a:rPr lang="en-US" dirty="0">
                <a:solidFill>
                  <a:schemeClr val="tx1"/>
                </a:solidFill>
              </a:rPr>
              <a:t> </a:t>
            </a:r>
            <a:r>
              <a:rPr lang="en-US" dirty="0" smtClean="0">
                <a:solidFill>
                  <a:schemeClr val="tx1"/>
                </a:solidFill>
              </a:rPr>
              <a:t>(200 </a:t>
            </a:r>
            <a:r>
              <a:rPr lang="en-US" dirty="0" err="1">
                <a:solidFill>
                  <a:schemeClr val="tx1"/>
                </a:solidFill>
              </a:rPr>
              <a:t>kDa</a:t>
            </a:r>
            <a:r>
              <a:rPr lang="en-US" dirty="0">
                <a:solidFill>
                  <a:schemeClr val="tx1"/>
                </a:solidFill>
              </a:rPr>
              <a:t>) and high molecular weight </a:t>
            </a:r>
            <a:r>
              <a:rPr lang="en-US" dirty="0" err="1">
                <a:solidFill>
                  <a:schemeClr val="tx1"/>
                </a:solidFill>
              </a:rPr>
              <a:t>hetastarch</a:t>
            </a:r>
            <a:r>
              <a:rPr lang="en-US" dirty="0">
                <a:solidFill>
                  <a:schemeClr val="tx1"/>
                </a:solidFill>
              </a:rPr>
              <a:t> (450 </a:t>
            </a:r>
            <a:r>
              <a:rPr lang="en-US" dirty="0" err="1">
                <a:solidFill>
                  <a:schemeClr val="tx1"/>
                </a:solidFill>
              </a:rPr>
              <a:t>kDa</a:t>
            </a:r>
            <a:r>
              <a:rPr lang="en-US" dirty="0">
                <a:solidFill>
                  <a:schemeClr val="tx1"/>
                </a:solidFill>
              </a:rPr>
              <a:t>).</a:t>
            </a:r>
          </a:p>
          <a:p>
            <a:pPr algn="l"/>
            <a:r>
              <a:rPr lang="en-US" dirty="0" err="1" smtClean="0">
                <a:solidFill>
                  <a:schemeClr val="tx1"/>
                </a:solidFill>
              </a:rPr>
              <a:t>Pentastarch</a:t>
            </a:r>
            <a:r>
              <a:rPr lang="en-US" dirty="0" smtClean="0">
                <a:solidFill>
                  <a:schemeClr val="tx1"/>
                </a:solidFill>
              </a:rPr>
              <a:t> </a:t>
            </a:r>
            <a:r>
              <a:rPr lang="en-US" dirty="0">
                <a:solidFill>
                  <a:schemeClr val="tx1"/>
                </a:solidFill>
              </a:rPr>
              <a:t>is less commonly available due to concerns regarding </a:t>
            </a:r>
            <a:r>
              <a:rPr lang="en-US" dirty="0">
                <a:solidFill>
                  <a:srgbClr val="FF0000"/>
                </a:solidFill>
              </a:rPr>
              <a:t>increased risk of acute kidney injury in diabetic </a:t>
            </a:r>
            <a:r>
              <a:rPr lang="en-US" dirty="0" smtClean="0">
                <a:solidFill>
                  <a:srgbClr val="FF0000"/>
                </a:solidFill>
              </a:rPr>
              <a:t>patients</a:t>
            </a:r>
            <a:r>
              <a:rPr lang="en-US" dirty="0" smtClean="0">
                <a:solidFill>
                  <a:schemeClr val="tx1"/>
                </a:solidFill>
              </a:rPr>
              <a:t>.</a:t>
            </a:r>
            <a:endParaRPr lang="en-US"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sz="1400" dirty="0" smtClean="0">
                <a:solidFill>
                  <a:schemeClr val="tx1"/>
                </a:solidFill>
              </a:rPr>
              <a:t>iv) </a:t>
            </a:r>
            <a:r>
              <a:rPr lang="en-US" sz="1400" dirty="0" err="1" smtClean="0">
                <a:solidFill>
                  <a:schemeClr val="tx1"/>
                </a:solidFill>
              </a:rPr>
              <a:t>Hydroxyethyl</a:t>
            </a:r>
            <a:r>
              <a:rPr lang="en-US" sz="1400" dirty="0" smtClean="0">
                <a:solidFill>
                  <a:schemeClr val="tx1"/>
                </a:solidFill>
              </a:rPr>
              <a:t> Starch</a:t>
            </a:r>
          </a:p>
          <a:p>
            <a:pPr algn="l"/>
            <a:endParaRPr lang="en-US" sz="1400" dirty="0" smtClean="0">
              <a:solidFill>
                <a:schemeClr val="tx1"/>
              </a:solidFill>
            </a:endParaRPr>
          </a:p>
          <a:p>
            <a:pPr algn="l"/>
            <a:r>
              <a:rPr lang="en-US" sz="1400" dirty="0" smtClean="0">
                <a:solidFill>
                  <a:schemeClr val="tx1"/>
                </a:solidFill>
              </a:rPr>
              <a:t>	3. </a:t>
            </a:r>
            <a:r>
              <a:rPr lang="en-US" sz="1400" dirty="0" err="1" smtClean="0">
                <a:solidFill>
                  <a:schemeClr val="tx1"/>
                </a:solidFill>
              </a:rPr>
              <a:t>Hetastarch</a:t>
            </a:r>
            <a:r>
              <a:rPr lang="en-US" sz="1400" dirty="0" smtClean="0">
                <a:solidFill>
                  <a:schemeClr val="tx1"/>
                </a:solidFill>
              </a:rPr>
              <a:t>: </a:t>
            </a:r>
            <a:r>
              <a:rPr lang="en-US" sz="1400" dirty="0" smtClean="0">
                <a:solidFill>
                  <a:schemeClr val="tx1"/>
                </a:solidFill>
              </a:rPr>
              <a:t>Generally safe for most patients, although 	there have been some safety concerns</a:t>
            </a:r>
          </a:p>
          <a:p>
            <a:pPr lvl="1" algn="l"/>
            <a:r>
              <a:rPr lang="en-US" sz="1400" dirty="0" smtClean="0">
                <a:solidFill>
                  <a:schemeClr val="tx1"/>
                </a:solidFill>
              </a:rPr>
              <a:t>		Clinically </a:t>
            </a:r>
            <a:r>
              <a:rPr lang="en-US" sz="1400" dirty="0" smtClean="0">
                <a:solidFill>
                  <a:srgbClr val="FF0000"/>
                </a:solidFill>
              </a:rPr>
              <a:t>idiosyncratic anticoagulant effects </a:t>
            </a:r>
            <a:r>
              <a:rPr lang="en-US" sz="1400" dirty="0" smtClean="0">
                <a:solidFill>
                  <a:schemeClr val="tx1"/>
                </a:solidFill>
              </a:rPr>
              <a:t>may occur in 		some patients receiving </a:t>
            </a:r>
            <a:r>
              <a:rPr lang="en-US" sz="1400" dirty="0" err="1" smtClean="0">
                <a:solidFill>
                  <a:schemeClr val="tx1"/>
                </a:solidFill>
              </a:rPr>
              <a:t>hetastarch</a:t>
            </a:r>
            <a:r>
              <a:rPr lang="en-US" sz="1400" dirty="0" smtClean="0">
                <a:solidFill>
                  <a:schemeClr val="tx1"/>
                </a:solidFill>
              </a:rPr>
              <a:t> in doses &gt;20 		</a:t>
            </a:r>
            <a:r>
              <a:rPr lang="en-US" sz="1400" dirty="0" err="1" smtClean="0">
                <a:solidFill>
                  <a:schemeClr val="tx1"/>
                </a:solidFill>
              </a:rPr>
              <a:t>mL</a:t>
            </a:r>
            <a:r>
              <a:rPr lang="en-US" sz="1400" dirty="0" smtClean="0">
                <a:solidFill>
                  <a:schemeClr val="tx1"/>
                </a:solidFill>
              </a:rPr>
              <a:t>/</a:t>
            </a:r>
            <a:r>
              <a:rPr lang="en-US" sz="1400" b="1" dirty="0" smtClean="0">
                <a:solidFill>
                  <a:schemeClr val="tx1"/>
                </a:solidFill>
              </a:rPr>
              <a:t>kg/d (approximately 1.5 L for a 75 kg patient)</a:t>
            </a:r>
          </a:p>
          <a:p>
            <a:pPr lvl="2" algn="l"/>
            <a:r>
              <a:rPr lang="en-US" sz="1400" dirty="0" smtClean="0">
                <a:solidFill>
                  <a:schemeClr val="tx1"/>
                </a:solidFill>
              </a:rPr>
              <a:t>	</a:t>
            </a:r>
            <a:r>
              <a:rPr lang="en-US" sz="1400" dirty="0" err="1" smtClean="0">
                <a:solidFill>
                  <a:schemeClr val="tx1"/>
                </a:solidFill>
              </a:rPr>
              <a:t>Hetastarch</a:t>
            </a:r>
            <a:r>
              <a:rPr lang="en-US" sz="1400" dirty="0" smtClean="0">
                <a:solidFill>
                  <a:schemeClr val="tx1"/>
                </a:solidFill>
              </a:rPr>
              <a:t> molecules are thought to bind to factor VIII, von 	</a:t>
            </a:r>
            <a:r>
              <a:rPr lang="en-US" sz="1400" dirty="0" err="1" smtClean="0">
                <a:solidFill>
                  <a:schemeClr val="tx1"/>
                </a:solidFill>
              </a:rPr>
              <a:t>Willebrand</a:t>
            </a:r>
            <a:r>
              <a:rPr lang="en-US" sz="1400" dirty="0" smtClean="0">
                <a:solidFill>
                  <a:schemeClr val="tx1"/>
                </a:solidFill>
              </a:rPr>
              <a:t> factor, and fibrinogen.</a:t>
            </a:r>
          </a:p>
          <a:p>
            <a:pPr marL="2343150" lvl="4" indent="-514350" algn="l">
              <a:buAutoNum type="romanLcParenBoth"/>
            </a:pPr>
            <a:r>
              <a:rPr lang="en-US" sz="1400" dirty="0" smtClean="0">
                <a:solidFill>
                  <a:schemeClr val="tx1"/>
                </a:solidFill>
              </a:rPr>
              <a:t>This leads to decreased function among these factors and a reduction in platelet aggregation</a:t>
            </a:r>
          </a:p>
          <a:p>
            <a:pPr marL="514350" indent="-514350" algn="l"/>
            <a:endParaRPr lang="en-US" sz="1400" dirty="0">
              <a:solidFill>
                <a:schemeClr val="tx1"/>
              </a:solidFill>
            </a:endParaRPr>
          </a:p>
          <a:p>
            <a:pPr marL="514350" indent="-514350" algn="l"/>
            <a:r>
              <a:rPr lang="en-US" sz="1400" dirty="0" smtClean="0">
                <a:solidFill>
                  <a:schemeClr val="tx1"/>
                </a:solidFill>
              </a:rPr>
              <a:t>v) </a:t>
            </a:r>
            <a:r>
              <a:rPr lang="en-US" sz="1400" b="1" dirty="0" smtClean="0">
                <a:solidFill>
                  <a:schemeClr val="tx1"/>
                </a:solidFill>
              </a:rPr>
              <a:t>Blood products</a:t>
            </a:r>
          </a:p>
          <a:p>
            <a:pPr marL="514350" indent="-514350" algn="l">
              <a:buFont typeface="Arial" pitchFamily="34" charset="0"/>
              <a:buChar char="•"/>
            </a:pPr>
            <a:r>
              <a:rPr lang="en-US" sz="1400" dirty="0" smtClean="0">
                <a:solidFill>
                  <a:schemeClr val="tx1"/>
                </a:solidFill>
              </a:rPr>
              <a:t>Have </a:t>
            </a:r>
            <a:r>
              <a:rPr lang="en-US" sz="1400" dirty="0" err="1" smtClean="0">
                <a:solidFill>
                  <a:schemeClr val="tx1"/>
                </a:solidFill>
              </a:rPr>
              <a:t>oncotic</a:t>
            </a:r>
            <a:r>
              <a:rPr lang="en-US" sz="1400" dirty="0" smtClean="0">
                <a:solidFill>
                  <a:schemeClr val="tx1"/>
                </a:solidFill>
              </a:rPr>
              <a:t> effects that expand intravascular volume similar to colloids</a:t>
            </a:r>
            <a:endParaRPr lang="en-US" sz="1400"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dirty="0">
                <a:solidFill>
                  <a:schemeClr val="tx1"/>
                </a:solidFill>
              </a:rPr>
              <a:t>d) </a:t>
            </a:r>
            <a:r>
              <a:rPr lang="en-US" b="1" dirty="0">
                <a:solidFill>
                  <a:schemeClr val="tx1"/>
                </a:solidFill>
              </a:rPr>
              <a:t>Possible benefits of colloids</a:t>
            </a:r>
          </a:p>
          <a:p>
            <a:pPr marL="571500" indent="-571500" algn="l">
              <a:buFont typeface="+mj-lt"/>
              <a:buAutoNum type="romanLcPeriod"/>
            </a:pPr>
            <a:r>
              <a:rPr lang="en-US" dirty="0" smtClean="0">
                <a:solidFill>
                  <a:schemeClr val="tx1"/>
                </a:solidFill>
              </a:rPr>
              <a:t>Require </a:t>
            </a:r>
            <a:r>
              <a:rPr lang="en-US" dirty="0">
                <a:solidFill>
                  <a:schemeClr val="tx1"/>
                </a:solidFill>
              </a:rPr>
              <a:t>less volume than crystalloids to maintain the same effective arterial circulating volume.</a:t>
            </a:r>
          </a:p>
          <a:p>
            <a:pPr marL="571500" indent="-571500" algn="l">
              <a:buFont typeface="+mj-lt"/>
              <a:buAutoNum type="romanLcPeriod"/>
            </a:pPr>
            <a:r>
              <a:rPr lang="en-US" dirty="0">
                <a:solidFill>
                  <a:schemeClr val="tx1"/>
                </a:solidFill>
              </a:rPr>
              <a:t>Remain </a:t>
            </a:r>
            <a:r>
              <a:rPr lang="en-US" dirty="0" err="1" smtClean="0">
                <a:solidFill>
                  <a:schemeClr val="tx1"/>
                </a:solidFill>
              </a:rPr>
              <a:t>intravascularly</a:t>
            </a:r>
            <a:r>
              <a:rPr lang="en-US" dirty="0" smtClean="0">
                <a:solidFill>
                  <a:schemeClr val="tx1"/>
                </a:solidFill>
              </a:rPr>
              <a:t> for </a:t>
            </a:r>
            <a:r>
              <a:rPr lang="en-US" dirty="0">
                <a:solidFill>
                  <a:schemeClr val="tx1"/>
                </a:solidFill>
              </a:rPr>
              <a:t>a much longer time period than crystalloids</a:t>
            </a:r>
          </a:p>
          <a:p>
            <a:pPr marL="571500" indent="-571500" algn="l">
              <a:buFont typeface="+mj-lt"/>
              <a:buAutoNum type="romanLcPeriod"/>
            </a:pPr>
            <a:r>
              <a:rPr lang="en-US" dirty="0">
                <a:solidFill>
                  <a:schemeClr val="tx1"/>
                </a:solidFill>
              </a:rPr>
              <a:t>May lead to less total body and organ edema</a:t>
            </a:r>
          </a:p>
          <a:p>
            <a:pPr marL="571500" indent="-571500" algn="l">
              <a:buFont typeface="+mj-lt"/>
              <a:buAutoNum type="romanLcPeriod"/>
            </a:pPr>
            <a:r>
              <a:rPr lang="en-US" dirty="0">
                <a:solidFill>
                  <a:schemeClr val="tx1"/>
                </a:solidFill>
              </a:rPr>
              <a:t>Possible greater improvement than crystalloids in myocardial contractility, tissue oxygen tension, and microcirculation in organs such as bowel after </a:t>
            </a:r>
            <a:r>
              <a:rPr lang="en-US" dirty="0" err="1" smtClean="0">
                <a:solidFill>
                  <a:schemeClr val="tx1"/>
                </a:solidFill>
              </a:rPr>
              <a:t>anastomosis</a:t>
            </a:r>
            <a:r>
              <a:rPr lang="en-US" dirty="0" smtClean="0">
                <a:solidFill>
                  <a:schemeClr val="tx1"/>
                </a:solidFill>
              </a:rPr>
              <a:t>. </a:t>
            </a:r>
            <a:endParaRPr lang="en-US" dirty="0">
              <a:solidFill>
                <a:schemeClr val="tx1"/>
              </a:solidFill>
            </a:endParaRPr>
          </a:p>
          <a:p>
            <a:pPr marL="571500" indent="-571500" algn="l">
              <a:buFont typeface="+mj-lt"/>
              <a:buAutoNum type="romanLcPeriod"/>
            </a:pPr>
            <a:r>
              <a:rPr lang="en-US" dirty="0">
                <a:solidFill>
                  <a:schemeClr val="tx1"/>
                </a:solidFill>
              </a:rPr>
              <a:t>Possible better clinical outcomes during resuscitation, although demonstrating a beneficial effect of colloids on morbidity and mortality has proven </a:t>
            </a:r>
            <a:r>
              <a:rPr lang="en-US" dirty="0" smtClean="0">
                <a:solidFill>
                  <a:schemeClr val="tx1"/>
                </a:solidFill>
              </a:rPr>
              <a:t>difficult.</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Colloids</a:t>
            </a:r>
          </a:p>
        </p:txBody>
      </p:sp>
      <p:pic>
        <p:nvPicPr>
          <p:cNvPr id="9218" name="Picture 2"/>
          <p:cNvPicPr>
            <a:picLocks noChangeAspect="1" noChangeArrowheads="1"/>
          </p:cNvPicPr>
          <p:nvPr/>
        </p:nvPicPr>
        <p:blipFill>
          <a:blip r:embed="rId2"/>
          <a:srcRect/>
          <a:stretch>
            <a:fillRect/>
          </a:stretch>
        </p:blipFill>
        <p:spPr bwMode="auto">
          <a:xfrm>
            <a:off x="0" y="1752600"/>
            <a:ext cx="939593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362200"/>
            <a:ext cx="6400800" cy="3962400"/>
          </a:xfrm>
        </p:spPr>
        <p:txBody>
          <a:bodyPr>
            <a:noAutofit/>
          </a:bodyPr>
          <a:lstStyle/>
          <a:p>
            <a:pPr algn="l"/>
            <a:r>
              <a:rPr lang="en-US" sz="1600" dirty="0">
                <a:solidFill>
                  <a:schemeClr val="tx1"/>
                </a:solidFill>
              </a:rPr>
              <a:t>3) Crystalloids versus colloids in primary resuscitation</a:t>
            </a:r>
          </a:p>
          <a:p>
            <a:pPr algn="l"/>
            <a:r>
              <a:rPr lang="en-US" sz="1600" dirty="0">
                <a:solidFill>
                  <a:schemeClr val="tx1"/>
                </a:solidFill>
              </a:rPr>
              <a:t>a) </a:t>
            </a:r>
            <a:r>
              <a:rPr lang="en-US" sz="1600" b="1" dirty="0">
                <a:solidFill>
                  <a:schemeClr val="tx1"/>
                </a:solidFill>
              </a:rPr>
              <a:t>Controversy and the emergence of meta-analyses</a:t>
            </a:r>
          </a:p>
          <a:p>
            <a:pPr lvl="1" algn="l">
              <a:buFont typeface="Arial" pitchFamily="34" charset="0"/>
              <a:buChar char="•"/>
            </a:pPr>
            <a:r>
              <a:rPr lang="en-US" sz="1600" dirty="0" smtClean="0">
                <a:solidFill>
                  <a:schemeClr val="tx1"/>
                </a:solidFill>
              </a:rPr>
              <a:t>Risk </a:t>
            </a:r>
            <a:r>
              <a:rPr lang="en-US" sz="1600" dirty="0">
                <a:solidFill>
                  <a:schemeClr val="tx1"/>
                </a:solidFill>
              </a:rPr>
              <a:t>and benefit analyses regarding crystalloids vs. colloids are </a:t>
            </a:r>
            <a:r>
              <a:rPr lang="en-US" sz="1600" dirty="0" smtClean="0">
                <a:solidFill>
                  <a:srgbClr val="FF0000"/>
                </a:solidFill>
              </a:rPr>
              <a:t>controversial </a:t>
            </a:r>
            <a:r>
              <a:rPr lang="en-US" sz="1600" dirty="0">
                <a:solidFill>
                  <a:schemeClr val="tx1"/>
                </a:solidFill>
              </a:rPr>
              <a:t>despite more than sixty clinical trials over three </a:t>
            </a:r>
            <a:r>
              <a:rPr lang="en-US" sz="1600" dirty="0" smtClean="0">
                <a:solidFill>
                  <a:schemeClr val="tx1"/>
                </a:solidFill>
              </a:rPr>
              <a:t>decades.</a:t>
            </a:r>
            <a:endParaRPr lang="en-US" sz="1600" dirty="0" smtClean="0">
              <a:solidFill>
                <a:schemeClr val="tx1"/>
              </a:solidFill>
            </a:endParaRPr>
          </a:p>
          <a:p>
            <a:pPr lvl="1" algn="l">
              <a:buFont typeface="Arial" pitchFamily="34" charset="0"/>
              <a:buChar char="•"/>
            </a:pPr>
            <a:r>
              <a:rPr lang="en-US" sz="1600" dirty="0" smtClean="0">
                <a:solidFill>
                  <a:schemeClr val="tx1"/>
                </a:solidFill>
              </a:rPr>
              <a:t>Three </a:t>
            </a:r>
            <a:r>
              <a:rPr lang="en-US" sz="1600" dirty="0">
                <a:solidFill>
                  <a:schemeClr val="tx1"/>
                </a:solidFill>
              </a:rPr>
              <a:t>issues stand out from the key meta-analyses of trial </a:t>
            </a:r>
            <a:r>
              <a:rPr lang="en-US" sz="1600" dirty="0" smtClean="0">
                <a:solidFill>
                  <a:schemeClr val="tx1"/>
                </a:solidFill>
              </a:rPr>
              <a:t>data</a:t>
            </a:r>
            <a:endParaRPr lang="en-US" sz="1600" dirty="0">
              <a:solidFill>
                <a:schemeClr val="tx1"/>
              </a:solidFill>
            </a:endParaRPr>
          </a:p>
          <a:p>
            <a:pPr lvl="2" algn="l">
              <a:buFont typeface="Arial" pitchFamily="34" charset="0"/>
              <a:buChar char="•"/>
            </a:pPr>
            <a:r>
              <a:rPr lang="en-US" sz="1600" dirty="0" smtClean="0">
                <a:solidFill>
                  <a:schemeClr val="tx1"/>
                </a:solidFill>
              </a:rPr>
              <a:t>The </a:t>
            </a:r>
            <a:r>
              <a:rPr lang="en-US" sz="1600" dirty="0">
                <a:solidFill>
                  <a:schemeClr val="tx1"/>
                </a:solidFill>
              </a:rPr>
              <a:t>majority of trials available for analysis were of poor methodological quality. Most are underpowered, poorly randomized, lacking allocation concealment, and/or not </a:t>
            </a:r>
            <a:r>
              <a:rPr lang="en-US" sz="1600" dirty="0" smtClean="0">
                <a:solidFill>
                  <a:schemeClr val="tx1"/>
                </a:solidFill>
              </a:rPr>
              <a:t>double-blinded.</a:t>
            </a:r>
          </a:p>
          <a:p>
            <a:pPr lvl="2" algn="l">
              <a:buFont typeface="Arial" pitchFamily="34" charset="0"/>
              <a:buChar char="•"/>
            </a:pPr>
            <a:r>
              <a:rPr lang="en-US" sz="1600" dirty="0" smtClean="0">
                <a:solidFill>
                  <a:schemeClr val="tx1"/>
                </a:solidFill>
              </a:rPr>
              <a:t>A </a:t>
            </a:r>
            <a:r>
              <a:rPr lang="en-US" sz="1600" dirty="0">
                <a:solidFill>
                  <a:schemeClr val="tx1"/>
                </a:solidFill>
              </a:rPr>
              <a:t>large percentage of trials analyzed from the literature were performed before </a:t>
            </a:r>
            <a:r>
              <a:rPr lang="en-US" sz="1600" dirty="0" smtClean="0">
                <a:solidFill>
                  <a:schemeClr val="tx1"/>
                </a:solidFill>
              </a:rPr>
              <a:t>1980 and </a:t>
            </a:r>
            <a:r>
              <a:rPr lang="en-US" sz="1600" dirty="0">
                <a:solidFill>
                  <a:schemeClr val="tx1"/>
                </a:solidFill>
              </a:rPr>
              <a:t>used outmoded fluid resuscitation strategies. For example, titrating albumin boluses to plasma albumin </a:t>
            </a:r>
            <a:r>
              <a:rPr lang="en-US" sz="1600" dirty="0" smtClean="0">
                <a:solidFill>
                  <a:schemeClr val="tx1"/>
                </a:solidFill>
              </a:rPr>
              <a:t>levels.</a:t>
            </a:r>
          </a:p>
          <a:p>
            <a:pPr lvl="2" algn="l">
              <a:buFont typeface="Arial" pitchFamily="34" charset="0"/>
              <a:buChar char="•"/>
            </a:pPr>
            <a:r>
              <a:rPr lang="en-US" sz="1600" dirty="0" smtClean="0">
                <a:solidFill>
                  <a:schemeClr val="tx1"/>
                </a:solidFill>
              </a:rPr>
              <a:t>Different </a:t>
            </a:r>
            <a:r>
              <a:rPr lang="en-US" sz="1600" dirty="0">
                <a:solidFill>
                  <a:schemeClr val="tx1"/>
                </a:solidFill>
              </a:rPr>
              <a:t>meta-analyses authors reached different conclusions and recommendations despite overall similar findings.</a:t>
            </a:r>
            <a:endParaRPr lang="en-US" sz="1600"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Crystalloids and Colloids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b="1" dirty="0">
                <a:solidFill>
                  <a:schemeClr val="tx1"/>
                </a:solidFill>
              </a:rPr>
              <a:t>4) The saline versus albumin fluid evaluation (SAFE) trial</a:t>
            </a:r>
          </a:p>
          <a:p>
            <a:pPr marL="514350" indent="-514350" algn="l">
              <a:buAutoNum type="alphaLcParenR"/>
            </a:pPr>
            <a:r>
              <a:rPr lang="en-US" dirty="0" smtClean="0">
                <a:solidFill>
                  <a:schemeClr val="tx1"/>
                </a:solidFill>
              </a:rPr>
              <a:t>High </a:t>
            </a:r>
            <a:r>
              <a:rPr lang="en-US" dirty="0">
                <a:solidFill>
                  <a:schemeClr val="tx1"/>
                </a:solidFill>
              </a:rPr>
              <a:t>quality, well powered, multicenter, double-blinded randomized, controlled </a:t>
            </a:r>
            <a:r>
              <a:rPr lang="en-US" dirty="0" smtClean="0">
                <a:solidFill>
                  <a:schemeClr val="tx1"/>
                </a:solidFill>
              </a:rPr>
              <a:t>study.</a:t>
            </a:r>
          </a:p>
          <a:p>
            <a:pPr marL="971550" lvl="1" indent="-514350" algn="l">
              <a:buAutoNum type="alphaLcParenR"/>
            </a:pPr>
            <a:r>
              <a:rPr lang="en-US" dirty="0" smtClean="0">
                <a:solidFill>
                  <a:schemeClr val="tx1"/>
                </a:solidFill>
              </a:rPr>
              <a:t>Designed </a:t>
            </a:r>
            <a:r>
              <a:rPr lang="en-US" dirty="0">
                <a:solidFill>
                  <a:schemeClr val="tx1"/>
                </a:solidFill>
              </a:rPr>
              <a:t>to address the safety of albumin administration </a:t>
            </a:r>
            <a:r>
              <a:rPr lang="en-US" dirty="0" smtClean="0">
                <a:solidFill>
                  <a:schemeClr val="tx1"/>
                </a:solidFill>
              </a:rPr>
              <a:t>.</a:t>
            </a:r>
          </a:p>
          <a:p>
            <a:pPr marL="971550" lvl="1" indent="-514350" algn="l">
              <a:buAutoNum type="alphaLcParenR"/>
            </a:pPr>
            <a:r>
              <a:rPr lang="en-US" dirty="0" smtClean="0">
                <a:solidFill>
                  <a:srgbClr val="FF0000"/>
                </a:solidFill>
              </a:rPr>
              <a:t>Albumin </a:t>
            </a:r>
            <a:r>
              <a:rPr lang="en-US" dirty="0">
                <a:solidFill>
                  <a:srgbClr val="FF0000"/>
                </a:solidFill>
              </a:rPr>
              <a:t>did not confer overall mortality benefit or harm </a:t>
            </a:r>
            <a:r>
              <a:rPr lang="en-US" dirty="0">
                <a:solidFill>
                  <a:schemeClr val="tx1"/>
                </a:solidFill>
              </a:rPr>
              <a:t>to a large representative group of critically ill </a:t>
            </a:r>
            <a:r>
              <a:rPr lang="en-US" dirty="0" smtClean="0">
                <a:solidFill>
                  <a:schemeClr val="tx1"/>
                </a:solidFill>
              </a:rPr>
              <a:t>patients.</a:t>
            </a:r>
          </a:p>
          <a:p>
            <a:pPr marL="1428750" lvl="2" indent="-514350" algn="l">
              <a:buAutoNum type="alphaLcParenR"/>
            </a:pPr>
            <a:r>
              <a:rPr lang="en-US" dirty="0" smtClean="0">
                <a:solidFill>
                  <a:schemeClr val="tx1"/>
                </a:solidFill>
              </a:rPr>
              <a:t>Did </a:t>
            </a:r>
            <a:r>
              <a:rPr lang="en-US" dirty="0">
                <a:solidFill>
                  <a:schemeClr val="tx1"/>
                </a:solidFill>
              </a:rPr>
              <a:t>not increase or decrease the risk of organ failure, duration </a:t>
            </a:r>
            <a:r>
              <a:rPr lang="en-US" dirty="0" smtClean="0">
                <a:solidFill>
                  <a:schemeClr val="tx1"/>
                </a:solidFill>
              </a:rPr>
              <a:t>of mechanical </a:t>
            </a:r>
            <a:r>
              <a:rPr lang="en-US" dirty="0">
                <a:solidFill>
                  <a:schemeClr val="tx1"/>
                </a:solidFill>
              </a:rPr>
              <a:t>ventilation, or duration of renal replacement </a:t>
            </a:r>
            <a:r>
              <a:rPr lang="en-US" dirty="0" smtClean="0">
                <a:solidFill>
                  <a:schemeClr val="tx1"/>
                </a:solidFill>
              </a:rPr>
              <a:t>therapy.</a:t>
            </a:r>
          </a:p>
          <a:p>
            <a:pPr marL="971550" lvl="1" indent="-514350" algn="l">
              <a:buAutoNum type="alphaLcParenR"/>
            </a:pPr>
            <a:r>
              <a:rPr lang="en-US" dirty="0" smtClean="0">
                <a:solidFill>
                  <a:srgbClr val="FF0000"/>
                </a:solidFill>
              </a:rPr>
              <a:t>A </a:t>
            </a:r>
            <a:r>
              <a:rPr lang="en-US" dirty="0">
                <a:solidFill>
                  <a:srgbClr val="FF0000"/>
                </a:solidFill>
              </a:rPr>
              <a:t>statistically significant increase in mortality in traumatic </a:t>
            </a:r>
            <a:r>
              <a:rPr lang="en-US" dirty="0" smtClean="0">
                <a:solidFill>
                  <a:srgbClr val="FF0000"/>
                </a:solidFill>
              </a:rPr>
              <a:t>brain injury </a:t>
            </a:r>
            <a:r>
              <a:rPr lang="en-US" dirty="0">
                <a:solidFill>
                  <a:srgbClr val="FF0000"/>
                </a:solidFill>
              </a:rPr>
              <a:t>patients was </a:t>
            </a:r>
            <a:r>
              <a:rPr lang="en-US" dirty="0" smtClean="0">
                <a:solidFill>
                  <a:srgbClr val="FF0000"/>
                </a:solidFill>
              </a:rPr>
              <a:t>observed.</a:t>
            </a:r>
          </a:p>
          <a:p>
            <a:pPr marL="1428750" lvl="2" indent="-514350" algn="l">
              <a:buAutoNum type="alphaLcParenR"/>
            </a:pPr>
            <a:r>
              <a:rPr lang="en-US" dirty="0" smtClean="0">
                <a:solidFill>
                  <a:schemeClr val="tx1"/>
                </a:solidFill>
              </a:rPr>
              <a:t>An </a:t>
            </a:r>
            <a:r>
              <a:rPr lang="en-US" dirty="0">
                <a:solidFill>
                  <a:schemeClr val="tx1"/>
                </a:solidFill>
              </a:rPr>
              <a:t>ad hoc follow-up study showed that this increase involved only the most severely injured (GCS 3-8) </a:t>
            </a:r>
            <a:r>
              <a:rPr lang="en-US" dirty="0" smtClean="0">
                <a:solidFill>
                  <a:schemeClr val="tx1"/>
                </a:solidFill>
              </a:rPr>
              <a:t>patients.</a:t>
            </a:r>
            <a:endParaRPr lang="en-US"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Crystalloids and Colloids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a:solidFill>
                  <a:schemeClr val="tx1"/>
                </a:solidFill>
              </a:rPr>
              <a:t>5) Rational use of crystalloids and colloids</a:t>
            </a:r>
          </a:p>
          <a:p>
            <a:pPr algn="l"/>
            <a:r>
              <a:rPr lang="en-US" dirty="0" smtClean="0">
                <a:solidFill>
                  <a:schemeClr val="tx1"/>
                </a:solidFill>
              </a:rPr>
              <a:t>a</a:t>
            </a:r>
            <a:r>
              <a:rPr lang="en-US" dirty="0">
                <a:solidFill>
                  <a:schemeClr val="tx1"/>
                </a:solidFill>
              </a:rPr>
              <a:t>) </a:t>
            </a:r>
            <a:r>
              <a:rPr lang="en-US" dirty="0">
                <a:solidFill>
                  <a:srgbClr val="FF0000"/>
                </a:solidFill>
              </a:rPr>
              <a:t>Crystalloids should usually be the initial fluids </a:t>
            </a:r>
            <a:r>
              <a:rPr lang="en-US" dirty="0">
                <a:solidFill>
                  <a:schemeClr val="tx1"/>
                </a:solidFill>
              </a:rPr>
              <a:t>used for resuscitation.</a:t>
            </a:r>
          </a:p>
          <a:p>
            <a:pPr algn="l"/>
            <a:r>
              <a:rPr lang="en-US" dirty="0" smtClean="0">
                <a:solidFill>
                  <a:schemeClr val="tx1"/>
                </a:solidFill>
              </a:rPr>
              <a:t>	</a:t>
            </a:r>
            <a:r>
              <a:rPr lang="en-US" dirty="0" err="1" smtClean="0">
                <a:solidFill>
                  <a:schemeClr val="tx1"/>
                </a:solidFill>
              </a:rPr>
              <a:t>i</a:t>
            </a:r>
            <a:r>
              <a:rPr lang="en-US" dirty="0">
                <a:solidFill>
                  <a:schemeClr val="tx1"/>
                </a:solidFill>
              </a:rPr>
              <a:t>) They are inexpensive, readily available, safe, </a:t>
            </a:r>
            <a:r>
              <a:rPr lang="en-US" dirty="0" smtClean="0">
                <a:solidFill>
                  <a:schemeClr val="tx1"/>
                </a:solidFill>
              </a:rPr>
              <a:t>	and </a:t>
            </a:r>
            <a:r>
              <a:rPr lang="en-US" dirty="0">
                <a:solidFill>
                  <a:schemeClr val="tx1"/>
                </a:solidFill>
              </a:rPr>
              <a:t>effective for intravascular volume </a:t>
            </a:r>
            <a:r>
              <a:rPr lang="en-US" dirty="0" smtClean="0">
                <a:solidFill>
                  <a:schemeClr val="tx1"/>
                </a:solidFill>
              </a:rPr>
              <a:t>	replacement </a:t>
            </a:r>
            <a:r>
              <a:rPr lang="en-US" dirty="0">
                <a:solidFill>
                  <a:schemeClr val="tx1"/>
                </a:solidFill>
              </a:rPr>
              <a:t>in a wide variety of surgical and </a:t>
            </a:r>
            <a:r>
              <a:rPr lang="en-US" dirty="0" smtClean="0">
                <a:solidFill>
                  <a:schemeClr val="tx1"/>
                </a:solidFill>
              </a:rPr>
              <a:t>	critically </a:t>
            </a:r>
            <a:r>
              <a:rPr lang="en-US" dirty="0">
                <a:solidFill>
                  <a:schemeClr val="tx1"/>
                </a:solidFill>
              </a:rPr>
              <a:t>ill populations.</a:t>
            </a:r>
          </a:p>
          <a:p>
            <a:pPr algn="l"/>
            <a:r>
              <a:rPr lang="en-US" dirty="0">
                <a:solidFill>
                  <a:schemeClr val="tx1"/>
                </a:solidFill>
              </a:rPr>
              <a:t>b) </a:t>
            </a:r>
            <a:r>
              <a:rPr lang="en-US" dirty="0" err="1">
                <a:solidFill>
                  <a:schemeClr val="tx1"/>
                </a:solidFill>
              </a:rPr>
              <a:t>Nonprotein</a:t>
            </a:r>
            <a:r>
              <a:rPr lang="en-US" dirty="0">
                <a:solidFill>
                  <a:schemeClr val="tx1"/>
                </a:solidFill>
              </a:rPr>
              <a:t> colloids maybe considered second line volume agents due to cost and possible anticoagulant effects.</a:t>
            </a:r>
          </a:p>
          <a:p>
            <a:pPr algn="l"/>
            <a:r>
              <a:rPr lang="en-US" dirty="0">
                <a:solidFill>
                  <a:schemeClr val="tx1"/>
                </a:solidFill>
              </a:rPr>
              <a:t>c) Albumin may be considered a third-line agent</a:t>
            </a:r>
            <a:r>
              <a:rPr lang="en-US" dirty="0" smtClean="0"/>
              <a:t>.</a:t>
            </a:r>
            <a:endParaRPr lang="en-US"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Crystalloids and Colloids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endParaRPr lang="en-US" dirty="0"/>
          </a:p>
        </p:txBody>
      </p:sp>
      <p:pic>
        <p:nvPicPr>
          <p:cNvPr id="2050" name="Picture 2"/>
          <p:cNvPicPr>
            <a:picLocks noChangeAspect="1" noChangeArrowheads="1"/>
          </p:cNvPicPr>
          <p:nvPr/>
        </p:nvPicPr>
        <p:blipFill>
          <a:blip r:embed="rId2"/>
          <a:srcRect/>
          <a:stretch>
            <a:fillRect/>
          </a:stretch>
        </p:blipFill>
        <p:spPr bwMode="auto">
          <a:xfrm>
            <a:off x="1828800" y="-29578"/>
            <a:ext cx="5181599" cy="6949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47500" lnSpcReduction="20000"/>
          </a:bodyPr>
          <a:lstStyle/>
          <a:p>
            <a:pPr algn="l"/>
            <a:r>
              <a:rPr lang="en-US" dirty="0" smtClean="0">
                <a:solidFill>
                  <a:schemeClr val="tx1"/>
                </a:solidFill>
              </a:rPr>
              <a:t>d) Despite being equivalent in terms of mortality and other major endpoints, there continues to be a large gap in our knowledge on what indication is best suited for colloid.</a:t>
            </a:r>
          </a:p>
          <a:p>
            <a:pPr marL="514350" indent="-514350" algn="l">
              <a:buFont typeface="+mj-lt"/>
              <a:buAutoNum type="alphaLcParenR"/>
            </a:pPr>
            <a:r>
              <a:rPr lang="en-US" dirty="0" smtClean="0">
                <a:solidFill>
                  <a:schemeClr val="tx1"/>
                </a:solidFill>
              </a:rPr>
              <a:t>Colloid may be considered if a large amount of crystalloid (&gt;3 to 4 L) has already been given and the patient still appears </a:t>
            </a:r>
            <a:r>
              <a:rPr lang="en-US" dirty="0" err="1" smtClean="0">
                <a:solidFill>
                  <a:schemeClr val="tx1"/>
                </a:solidFill>
              </a:rPr>
              <a:t>intravascularly</a:t>
            </a:r>
            <a:r>
              <a:rPr lang="en-US" dirty="0" smtClean="0">
                <a:solidFill>
                  <a:schemeClr val="tx1"/>
                </a:solidFill>
              </a:rPr>
              <a:t> depleted.</a:t>
            </a:r>
          </a:p>
          <a:p>
            <a:pPr marL="514350" indent="-514350" algn="l">
              <a:buFont typeface="+mj-lt"/>
              <a:buAutoNum type="alphaLcParenR"/>
            </a:pPr>
            <a:r>
              <a:rPr lang="en-US" dirty="0" smtClean="0">
                <a:solidFill>
                  <a:schemeClr val="tx1"/>
                </a:solidFill>
              </a:rPr>
              <a:t>Elderly or extremely frail patients (with plasma albumin &lt;2.5 g/</a:t>
            </a:r>
            <a:r>
              <a:rPr lang="en-US" dirty="0" err="1" smtClean="0">
                <a:solidFill>
                  <a:schemeClr val="tx1"/>
                </a:solidFill>
              </a:rPr>
              <a:t>dL</a:t>
            </a:r>
            <a:r>
              <a:rPr lang="en-US" dirty="0" smtClean="0">
                <a:solidFill>
                  <a:schemeClr val="tx1"/>
                </a:solidFill>
              </a:rPr>
              <a:t>) might not tolerate large volumes of fluid resuscitation and may benefit from early colloid administration.</a:t>
            </a:r>
          </a:p>
          <a:p>
            <a:pPr marL="514350" indent="-514350" algn="l">
              <a:buFont typeface="+mj-lt"/>
              <a:buAutoNum type="alphaLcParenR"/>
            </a:pPr>
            <a:r>
              <a:rPr lang="en-US" dirty="0" smtClean="0">
                <a:solidFill>
                  <a:schemeClr val="tx1"/>
                </a:solidFill>
              </a:rPr>
              <a:t>Giving albumin in special situations may provide benefits to certain patients such as:</a:t>
            </a:r>
          </a:p>
          <a:p>
            <a:pPr marL="971550" lvl="1" indent="-514350" algn="l">
              <a:buFont typeface="Arial" pitchFamily="34" charset="0"/>
              <a:buChar char="•"/>
            </a:pPr>
            <a:r>
              <a:rPr lang="en-US" dirty="0" smtClean="0">
                <a:solidFill>
                  <a:schemeClr val="tx1"/>
                </a:solidFill>
              </a:rPr>
              <a:t>After </a:t>
            </a:r>
            <a:r>
              <a:rPr lang="en-US" dirty="0" err="1" smtClean="0">
                <a:solidFill>
                  <a:schemeClr val="tx1"/>
                </a:solidFill>
              </a:rPr>
              <a:t>paracentesis</a:t>
            </a:r>
            <a:r>
              <a:rPr lang="en-US" dirty="0" smtClean="0">
                <a:solidFill>
                  <a:schemeClr val="tx1"/>
                </a:solidFill>
              </a:rPr>
              <a:t> with &gt;4 L of </a:t>
            </a:r>
            <a:r>
              <a:rPr lang="en-US" dirty="0" err="1" smtClean="0">
                <a:solidFill>
                  <a:schemeClr val="tx1"/>
                </a:solidFill>
              </a:rPr>
              <a:t>ascites</a:t>
            </a:r>
            <a:r>
              <a:rPr lang="en-US" dirty="0" smtClean="0">
                <a:solidFill>
                  <a:schemeClr val="tx1"/>
                </a:solidFill>
              </a:rPr>
              <a:t> removed.</a:t>
            </a:r>
          </a:p>
          <a:p>
            <a:pPr marL="971550" lvl="1" indent="-514350" algn="l">
              <a:buFont typeface="Arial" pitchFamily="34" charset="0"/>
              <a:buChar char="•"/>
            </a:pPr>
            <a:r>
              <a:rPr lang="en-US" dirty="0" smtClean="0">
                <a:solidFill>
                  <a:schemeClr val="tx1"/>
                </a:solidFill>
              </a:rPr>
              <a:t>After </a:t>
            </a:r>
            <a:r>
              <a:rPr lang="en-US" dirty="0" err="1" smtClean="0">
                <a:solidFill>
                  <a:schemeClr val="tx1"/>
                </a:solidFill>
              </a:rPr>
              <a:t>plasmapheresis</a:t>
            </a:r>
            <a:endParaRPr lang="en-US" dirty="0">
              <a:solidFill>
                <a:schemeClr val="tx1"/>
              </a:solidFill>
            </a:endParaRPr>
          </a:p>
          <a:p>
            <a:pPr marL="971550" lvl="1" indent="-514350" algn="l">
              <a:buFont typeface="Arial" pitchFamily="34" charset="0"/>
              <a:buChar char="•"/>
            </a:pPr>
            <a:r>
              <a:rPr lang="en-US" dirty="0" smtClean="0">
                <a:solidFill>
                  <a:schemeClr val="tx1"/>
                </a:solidFill>
              </a:rPr>
              <a:t>Resuscitation in the setting of </a:t>
            </a:r>
            <a:r>
              <a:rPr lang="en-US" dirty="0" err="1" smtClean="0">
                <a:solidFill>
                  <a:schemeClr val="tx1"/>
                </a:solidFill>
              </a:rPr>
              <a:t>nephrotic</a:t>
            </a:r>
            <a:r>
              <a:rPr lang="en-US" dirty="0" smtClean="0">
                <a:solidFill>
                  <a:schemeClr val="tx1"/>
                </a:solidFill>
              </a:rPr>
              <a:t> syndrome or severe diarrhea with albumin </a:t>
            </a:r>
            <a:r>
              <a:rPr lang="en-US" sz="1600" dirty="0" smtClean="0">
                <a:solidFill>
                  <a:schemeClr val="tx1"/>
                </a:solidFill>
              </a:rPr>
              <a:t>&lt;2 </a:t>
            </a:r>
            <a:r>
              <a:rPr lang="en-US" dirty="0" smtClean="0">
                <a:solidFill>
                  <a:schemeClr val="tx1"/>
                </a:solidFill>
              </a:rPr>
              <a:t>g/</a:t>
            </a:r>
            <a:r>
              <a:rPr lang="en-US" dirty="0" err="1" smtClean="0">
                <a:solidFill>
                  <a:schemeClr val="tx1"/>
                </a:solidFill>
              </a:rPr>
              <a:t>dL</a:t>
            </a:r>
            <a:endParaRPr lang="en-US" dirty="0" smtClean="0">
              <a:solidFill>
                <a:schemeClr val="tx1"/>
              </a:solidFill>
            </a:endParaRPr>
          </a:p>
          <a:p>
            <a:pPr marL="514350" indent="-514350" algn="l">
              <a:buFont typeface="+mj-lt"/>
              <a:buAutoNum type="alphaLcParenR"/>
            </a:pPr>
            <a:r>
              <a:rPr lang="en-US" dirty="0" smtClean="0">
                <a:solidFill>
                  <a:schemeClr val="tx1"/>
                </a:solidFill>
              </a:rPr>
              <a:t>The choice to give crystalloid or colloid is only one factor among many other considerations when administering fluid therapy.</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Crystalloids and Colloids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pPr algn="l"/>
            <a:r>
              <a:rPr lang="en-US" dirty="0">
                <a:solidFill>
                  <a:schemeClr val="tx1"/>
                </a:solidFill>
              </a:rPr>
              <a:t>Administration of blood components is often necessary in the </a:t>
            </a:r>
            <a:r>
              <a:rPr lang="en-US" dirty="0" err="1">
                <a:solidFill>
                  <a:schemeClr val="tx1"/>
                </a:solidFill>
              </a:rPr>
              <a:t>perioperative</a:t>
            </a:r>
            <a:r>
              <a:rPr lang="en-US" dirty="0">
                <a:solidFill>
                  <a:schemeClr val="tx1"/>
                </a:solidFill>
              </a:rPr>
              <a:t> period. </a:t>
            </a:r>
            <a:r>
              <a:rPr lang="en-US" dirty="0" smtClean="0">
                <a:solidFill>
                  <a:schemeClr val="tx1"/>
                </a:solidFill>
              </a:rPr>
              <a:t>Blood </a:t>
            </a:r>
            <a:r>
              <a:rPr lang="en-US" dirty="0">
                <a:solidFill>
                  <a:schemeClr val="tx1"/>
                </a:solidFill>
              </a:rPr>
              <a:t>component therapy should be used to treat specific indications, bearing in mind </a:t>
            </a:r>
            <a:r>
              <a:rPr lang="en-US" b="1" i="1" dirty="0" smtClean="0">
                <a:solidFill>
                  <a:schemeClr val="tx1"/>
                </a:solidFill>
              </a:rPr>
              <a:t>the </a:t>
            </a:r>
            <a:r>
              <a:rPr lang="en-US" b="1" i="1" dirty="0">
                <a:solidFill>
                  <a:schemeClr val="tx1"/>
                </a:solidFill>
              </a:rPr>
              <a:t>potential complications associated with transfusion. </a:t>
            </a:r>
            <a:r>
              <a:rPr lang="en-US" b="1" i="1" dirty="0">
                <a:solidFill>
                  <a:srgbClr val="FF0000"/>
                </a:solidFill>
              </a:rPr>
              <a:t>Vigilance is absolutely critical</a:t>
            </a:r>
            <a:r>
              <a:rPr lang="en-US" b="1" i="1" dirty="0">
                <a:solidFill>
                  <a:schemeClr val="tx1"/>
                </a:solidFill>
              </a:rPr>
              <a:t> as complications are most often due to human error.</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b="1" dirty="0" err="1" smtClean="0">
                <a:solidFill>
                  <a:schemeClr val="tx1"/>
                </a:solidFill>
              </a:rPr>
              <a:t>Pretransfusion</a:t>
            </a:r>
            <a:r>
              <a:rPr lang="en-US" b="1" dirty="0" smtClean="0">
                <a:solidFill>
                  <a:schemeClr val="tx1"/>
                </a:solidFill>
              </a:rPr>
              <a:t> </a:t>
            </a:r>
            <a:r>
              <a:rPr lang="en-US" b="1" dirty="0">
                <a:solidFill>
                  <a:schemeClr val="tx1"/>
                </a:solidFill>
              </a:rPr>
              <a:t>testing</a:t>
            </a:r>
          </a:p>
          <a:p>
            <a:pPr algn="l"/>
            <a:r>
              <a:rPr lang="en-US" dirty="0" smtClean="0">
                <a:solidFill>
                  <a:schemeClr val="tx1"/>
                </a:solidFill>
              </a:rPr>
              <a:t>When </a:t>
            </a:r>
            <a:r>
              <a:rPr lang="en-US" dirty="0">
                <a:solidFill>
                  <a:schemeClr val="tx1"/>
                </a:solidFill>
              </a:rPr>
              <a:t>preparing to transfuse blood, draw a blood sample from the patient and send it to the blood bank.</a:t>
            </a:r>
          </a:p>
          <a:p>
            <a:pPr algn="l"/>
            <a:r>
              <a:rPr lang="en-US" b="1" dirty="0">
                <a:solidFill>
                  <a:schemeClr val="tx1"/>
                </a:solidFill>
              </a:rPr>
              <a:t>Type and </a:t>
            </a:r>
            <a:r>
              <a:rPr lang="en-US" b="1" dirty="0" smtClean="0">
                <a:solidFill>
                  <a:schemeClr val="tx1"/>
                </a:solidFill>
              </a:rPr>
              <a:t>screen</a:t>
            </a:r>
          </a:p>
          <a:p>
            <a:pPr algn="l"/>
            <a:r>
              <a:rPr lang="en-US" dirty="0" smtClean="0">
                <a:solidFill>
                  <a:schemeClr val="tx1"/>
                </a:solidFill>
              </a:rPr>
              <a:t>Determines </a:t>
            </a:r>
            <a:r>
              <a:rPr lang="en-US" dirty="0">
                <a:solidFill>
                  <a:schemeClr val="tx1"/>
                </a:solidFill>
              </a:rPr>
              <a:t>the ABO type and Rhesus (</a:t>
            </a:r>
            <a:r>
              <a:rPr lang="en-US" dirty="0" err="1">
                <a:solidFill>
                  <a:schemeClr val="tx1"/>
                </a:solidFill>
              </a:rPr>
              <a:t>Rh</a:t>
            </a:r>
            <a:r>
              <a:rPr lang="en-US" dirty="0">
                <a:solidFill>
                  <a:schemeClr val="tx1"/>
                </a:solidFill>
              </a:rPr>
              <a:t>) factor and screen the sample for common antibodies.</a:t>
            </a:r>
          </a:p>
          <a:p>
            <a:pPr algn="l"/>
            <a:r>
              <a:rPr lang="en-US" b="1" dirty="0" smtClean="0">
                <a:solidFill>
                  <a:schemeClr val="tx1"/>
                </a:solidFill>
              </a:rPr>
              <a:t>ABO type</a:t>
            </a:r>
          </a:p>
          <a:p>
            <a:pPr marL="571500" indent="-571500" algn="l">
              <a:buAutoNum type="romanUcParenBoth"/>
            </a:pPr>
            <a:r>
              <a:rPr lang="en-US" dirty="0" smtClean="0">
                <a:solidFill>
                  <a:schemeClr val="tx1"/>
                </a:solidFill>
              </a:rPr>
              <a:t>Determined </a:t>
            </a:r>
            <a:r>
              <a:rPr lang="en-US" dirty="0">
                <a:solidFill>
                  <a:schemeClr val="tx1"/>
                </a:solidFill>
              </a:rPr>
              <a:t>by cell surface glycoprotein antigens present on the RBC </a:t>
            </a:r>
            <a:r>
              <a:rPr lang="en-US" dirty="0" smtClean="0">
                <a:solidFill>
                  <a:schemeClr val="tx1"/>
                </a:solidFill>
              </a:rPr>
              <a:t>surface</a:t>
            </a:r>
          </a:p>
          <a:p>
            <a:pPr marL="571500" indent="-571500" algn="l">
              <a:buAutoNum type="romanUcParenBoth"/>
            </a:pPr>
            <a:r>
              <a:rPr lang="en-US" dirty="0" smtClean="0">
                <a:solidFill>
                  <a:schemeClr val="tx1"/>
                </a:solidFill>
              </a:rPr>
              <a:t>Patients </a:t>
            </a:r>
            <a:r>
              <a:rPr lang="en-US" dirty="0">
                <a:solidFill>
                  <a:schemeClr val="tx1"/>
                </a:solidFill>
              </a:rPr>
              <a:t>may be type A, B, AB, or </a:t>
            </a:r>
            <a:r>
              <a:rPr lang="en-US" dirty="0" smtClean="0">
                <a:solidFill>
                  <a:schemeClr val="tx1"/>
                </a:solidFill>
              </a:rPr>
              <a:t>O.</a:t>
            </a:r>
          </a:p>
          <a:p>
            <a:pPr marL="571500" indent="-571500" algn="l">
              <a:buAutoNum type="romanUcParenBoth"/>
            </a:pPr>
            <a:r>
              <a:rPr lang="en-US" dirty="0" smtClean="0">
                <a:solidFill>
                  <a:schemeClr val="tx1"/>
                </a:solidFill>
              </a:rPr>
              <a:t>Type </a:t>
            </a:r>
            <a:r>
              <a:rPr lang="en-US" dirty="0">
                <a:solidFill>
                  <a:schemeClr val="tx1"/>
                </a:solidFill>
              </a:rPr>
              <a:t>0 patients lack type A and B antigens.</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err="1" smtClean="0">
                <a:solidFill>
                  <a:schemeClr val="tx1"/>
                </a:solidFill>
              </a:rPr>
              <a:t>Rh</a:t>
            </a:r>
            <a:r>
              <a:rPr lang="en-US" b="1" dirty="0" smtClean="0">
                <a:solidFill>
                  <a:schemeClr val="tx1"/>
                </a:solidFill>
              </a:rPr>
              <a:t> </a:t>
            </a:r>
            <a:r>
              <a:rPr lang="en-US" b="1" dirty="0">
                <a:solidFill>
                  <a:schemeClr val="tx1"/>
                </a:solidFill>
              </a:rPr>
              <a:t>factor</a:t>
            </a:r>
          </a:p>
          <a:p>
            <a:pPr algn="l"/>
            <a:r>
              <a:rPr lang="en-US" dirty="0">
                <a:solidFill>
                  <a:schemeClr val="tx1"/>
                </a:solidFill>
              </a:rPr>
              <a:t>85% of patients have the D antigen from the </a:t>
            </a:r>
            <a:r>
              <a:rPr lang="en-US" dirty="0" err="1">
                <a:solidFill>
                  <a:schemeClr val="tx1"/>
                </a:solidFill>
              </a:rPr>
              <a:t>Rh</a:t>
            </a:r>
            <a:r>
              <a:rPr lang="en-US" dirty="0">
                <a:solidFill>
                  <a:schemeClr val="tx1"/>
                </a:solidFill>
              </a:rPr>
              <a:t> group and are </a:t>
            </a:r>
            <a:r>
              <a:rPr lang="en-US" dirty="0" err="1">
                <a:solidFill>
                  <a:schemeClr val="tx1"/>
                </a:solidFill>
              </a:rPr>
              <a:t>Rh</a:t>
            </a:r>
            <a:r>
              <a:rPr lang="en-US" dirty="0">
                <a:solidFill>
                  <a:schemeClr val="tx1"/>
                </a:solidFill>
              </a:rPr>
              <a:t> positive.</a:t>
            </a:r>
          </a:p>
          <a:p>
            <a:pPr algn="l"/>
            <a:r>
              <a:rPr lang="en-US" dirty="0">
                <a:solidFill>
                  <a:schemeClr val="tx1"/>
                </a:solidFill>
              </a:rPr>
              <a:t>Patients who are </a:t>
            </a:r>
            <a:r>
              <a:rPr lang="en-US" dirty="0" err="1">
                <a:solidFill>
                  <a:schemeClr val="tx1"/>
                </a:solidFill>
              </a:rPr>
              <a:t>Rh</a:t>
            </a:r>
            <a:r>
              <a:rPr lang="en-US" dirty="0">
                <a:solidFill>
                  <a:schemeClr val="tx1"/>
                </a:solidFill>
              </a:rPr>
              <a:t> negative are at risk </a:t>
            </a:r>
            <a:r>
              <a:rPr lang="en-US" dirty="0" smtClean="0">
                <a:solidFill>
                  <a:schemeClr val="tx1"/>
                </a:solidFill>
              </a:rPr>
              <a:t>of </a:t>
            </a:r>
            <a:r>
              <a:rPr lang="en-US" dirty="0" err="1" smtClean="0">
                <a:solidFill>
                  <a:schemeClr val="tx1"/>
                </a:solidFill>
              </a:rPr>
              <a:t>alloimmunization</a:t>
            </a:r>
            <a:r>
              <a:rPr lang="en-US" dirty="0" smtClean="0">
                <a:solidFill>
                  <a:schemeClr val="tx1"/>
                </a:solidFill>
              </a:rPr>
              <a:t> </a:t>
            </a:r>
            <a:r>
              <a:rPr lang="en-US" dirty="0">
                <a:solidFill>
                  <a:schemeClr val="tx1"/>
                </a:solidFill>
              </a:rPr>
              <a:t>(synthesis of antibodies against foreign antigens) when exposed to the D antigen.</a:t>
            </a:r>
          </a:p>
          <a:p>
            <a:pPr algn="l"/>
            <a:endParaRPr lang="en-US" dirty="0">
              <a:solidFill>
                <a:schemeClr val="tx1"/>
              </a:solidFill>
            </a:endParaRPr>
          </a:p>
          <a:p>
            <a:pPr algn="l"/>
            <a:r>
              <a:rPr lang="en-US" b="1" dirty="0" smtClean="0">
                <a:solidFill>
                  <a:schemeClr val="tx1"/>
                </a:solidFill>
              </a:rPr>
              <a:t>Antibody </a:t>
            </a:r>
            <a:r>
              <a:rPr lang="en-US" b="1" dirty="0">
                <a:solidFill>
                  <a:schemeClr val="tx1"/>
                </a:solidFill>
              </a:rPr>
              <a:t>screen</a:t>
            </a:r>
          </a:p>
          <a:p>
            <a:pPr algn="l"/>
            <a:r>
              <a:rPr lang="en-US" dirty="0" smtClean="0">
                <a:solidFill>
                  <a:schemeClr val="tx1"/>
                </a:solidFill>
              </a:rPr>
              <a:t>Commercially </a:t>
            </a:r>
            <a:r>
              <a:rPr lang="en-US" dirty="0">
                <a:solidFill>
                  <a:schemeClr val="tx1"/>
                </a:solidFill>
              </a:rPr>
              <a:t>available RBC are mixed with the patient's blood in order to detect antibodies with the potential to cause </a:t>
            </a:r>
            <a:r>
              <a:rPr lang="en-US" dirty="0" err="1">
                <a:solidFill>
                  <a:schemeClr val="tx1"/>
                </a:solidFill>
              </a:rPr>
              <a:t>hemolysis</a:t>
            </a:r>
            <a:r>
              <a:rPr lang="en-US" dirty="0">
                <a:solidFill>
                  <a:schemeClr val="tx1"/>
                </a:solidFill>
              </a:rPr>
              <a:t>.</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lnSpcReduction="10000"/>
          </a:bodyPr>
          <a:lstStyle/>
          <a:p>
            <a:pPr algn="l"/>
            <a:r>
              <a:rPr lang="en-US" b="1" dirty="0" smtClean="0">
                <a:solidFill>
                  <a:schemeClr val="tx1"/>
                </a:solidFill>
              </a:rPr>
              <a:t>Type </a:t>
            </a:r>
            <a:r>
              <a:rPr lang="en-US" b="1" dirty="0">
                <a:solidFill>
                  <a:schemeClr val="tx1"/>
                </a:solidFill>
              </a:rPr>
              <a:t>and cross	</a:t>
            </a:r>
            <a:endParaRPr lang="en-US" b="1" dirty="0" smtClean="0">
              <a:solidFill>
                <a:schemeClr val="tx1"/>
              </a:solidFill>
            </a:endParaRPr>
          </a:p>
          <a:p>
            <a:pPr algn="l"/>
            <a:r>
              <a:rPr lang="en-US" dirty="0" smtClean="0">
                <a:solidFill>
                  <a:schemeClr val="tx1"/>
                </a:solidFill>
              </a:rPr>
              <a:t>Cross-matching </a:t>
            </a:r>
            <a:r>
              <a:rPr lang="en-US" dirty="0">
                <a:solidFill>
                  <a:schemeClr val="tx1"/>
                </a:solidFill>
              </a:rPr>
              <a:t>the blood involves mimicking the transfusion by</a:t>
            </a:r>
          </a:p>
          <a:p>
            <a:pPr algn="l"/>
            <a:r>
              <a:rPr lang="en-US" dirty="0">
                <a:solidFill>
                  <a:schemeClr val="tx1"/>
                </a:solidFill>
              </a:rPr>
              <a:t>mixing the donor's RBC with the recipient's blood.</a:t>
            </a:r>
          </a:p>
          <a:p>
            <a:pPr lvl="1" algn="l">
              <a:buFont typeface="Arial" pitchFamily="34" charset="0"/>
              <a:buChar char="•"/>
            </a:pPr>
            <a:r>
              <a:rPr lang="en-US" dirty="0" smtClean="0">
                <a:solidFill>
                  <a:schemeClr val="tx1"/>
                </a:solidFill>
              </a:rPr>
              <a:t>Ensures </a:t>
            </a:r>
            <a:r>
              <a:rPr lang="en-US" dirty="0">
                <a:solidFill>
                  <a:schemeClr val="tx1"/>
                </a:solidFill>
              </a:rPr>
              <a:t>compatibility of donor and recipient blood samples.</a:t>
            </a:r>
            <a:r>
              <a:rPr lang="en-US" dirty="0"/>
              <a:t>	</a:t>
            </a:r>
          </a:p>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4038600"/>
          </a:xfrm>
        </p:spPr>
        <p:txBody>
          <a:bodyPr>
            <a:normAutofit fontScale="62500" lnSpcReduction="20000"/>
          </a:bodyPr>
          <a:lstStyle/>
          <a:p>
            <a:pPr algn="l"/>
            <a:r>
              <a:rPr lang="en-US" b="1" dirty="0" smtClean="0">
                <a:solidFill>
                  <a:schemeClr val="tx1"/>
                </a:solidFill>
              </a:rPr>
              <a:t>Time </a:t>
            </a:r>
            <a:r>
              <a:rPr lang="en-US" b="1" dirty="0">
                <a:solidFill>
                  <a:schemeClr val="tx1"/>
                </a:solidFill>
              </a:rPr>
              <a:t>to obtain blood</a:t>
            </a:r>
            <a:r>
              <a:rPr lang="en-US" dirty="0">
                <a:solidFill>
                  <a:schemeClr val="tx1"/>
                </a:solidFill>
              </a:rPr>
              <a:t>	</a:t>
            </a:r>
            <a:endParaRPr lang="en-US" dirty="0" smtClean="0">
              <a:solidFill>
                <a:schemeClr val="tx1"/>
              </a:solidFill>
            </a:endParaRPr>
          </a:p>
          <a:p>
            <a:pPr algn="l"/>
            <a:r>
              <a:rPr lang="en-US" dirty="0" smtClean="0">
                <a:solidFill>
                  <a:schemeClr val="tx1"/>
                </a:solidFill>
              </a:rPr>
              <a:t>Type </a:t>
            </a:r>
            <a:r>
              <a:rPr lang="en-US" dirty="0">
                <a:solidFill>
                  <a:schemeClr val="tx1"/>
                </a:solidFill>
              </a:rPr>
              <a:t>and screen can usually be done within 45 minutes and the cross-match within an additional 15 minutes.</a:t>
            </a:r>
          </a:p>
          <a:p>
            <a:pPr algn="l"/>
            <a:r>
              <a:rPr lang="en-US" dirty="0">
                <a:solidFill>
                  <a:schemeClr val="tx1"/>
                </a:solidFill>
              </a:rPr>
              <a:t>If antibodies are present, these steps can take much longer, especially if the antibodies are uncommon.</a:t>
            </a:r>
          </a:p>
          <a:p>
            <a:pPr algn="l"/>
            <a:endParaRPr lang="en-US" dirty="0">
              <a:solidFill>
                <a:schemeClr val="tx1"/>
              </a:solidFill>
            </a:endParaRPr>
          </a:p>
          <a:p>
            <a:pPr algn="l"/>
            <a:r>
              <a:rPr lang="en-US" b="1" dirty="0" err="1" smtClean="0">
                <a:solidFill>
                  <a:schemeClr val="tx1"/>
                </a:solidFill>
              </a:rPr>
              <a:t>Autologous</a:t>
            </a:r>
            <a:r>
              <a:rPr lang="en-US" b="1" dirty="0" smtClean="0">
                <a:solidFill>
                  <a:schemeClr val="tx1"/>
                </a:solidFill>
              </a:rPr>
              <a:t> </a:t>
            </a:r>
            <a:r>
              <a:rPr lang="en-US" b="1" dirty="0">
                <a:solidFill>
                  <a:schemeClr val="tx1"/>
                </a:solidFill>
              </a:rPr>
              <a:t>blood donation</a:t>
            </a:r>
          </a:p>
          <a:p>
            <a:pPr algn="l">
              <a:buFont typeface="Arial" pitchFamily="34" charset="0"/>
              <a:buChar char="•"/>
            </a:pPr>
            <a:r>
              <a:rPr lang="en-US" dirty="0" smtClean="0">
                <a:solidFill>
                  <a:schemeClr val="tx1"/>
                </a:solidFill>
              </a:rPr>
              <a:t>If </a:t>
            </a:r>
            <a:r>
              <a:rPr lang="en-US" dirty="0">
                <a:solidFill>
                  <a:schemeClr val="tx1"/>
                </a:solidFill>
              </a:rPr>
              <a:t>time permits, patients may donate their own blood preoperatively.</a:t>
            </a:r>
          </a:p>
          <a:p>
            <a:pPr algn="l">
              <a:buFont typeface="Arial" pitchFamily="34" charset="0"/>
              <a:buChar char="•"/>
            </a:pPr>
            <a:r>
              <a:rPr lang="en-US" dirty="0">
                <a:solidFill>
                  <a:schemeClr val="tx1"/>
                </a:solidFill>
              </a:rPr>
              <a:t>Patients who elect to do </a:t>
            </a:r>
            <a:r>
              <a:rPr lang="en-US" dirty="0" err="1">
                <a:solidFill>
                  <a:schemeClr val="tx1"/>
                </a:solidFill>
              </a:rPr>
              <a:t>autologous</a:t>
            </a:r>
            <a:r>
              <a:rPr lang="en-US" dirty="0">
                <a:solidFill>
                  <a:schemeClr val="tx1"/>
                </a:solidFill>
              </a:rPr>
              <a:t> blood donation may become anemic and require iron and </a:t>
            </a:r>
            <a:r>
              <a:rPr lang="en-US" dirty="0" err="1">
                <a:solidFill>
                  <a:schemeClr val="tx1"/>
                </a:solidFill>
              </a:rPr>
              <a:t>erythropoeitic</a:t>
            </a:r>
            <a:r>
              <a:rPr lang="en-US" dirty="0">
                <a:solidFill>
                  <a:schemeClr val="tx1"/>
                </a:solidFill>
              </a:rPr>
              <a:t> agents.</a:t>
            </a:r>
          </a:p>
          <a:p>
            <a:pPr algn="l">
              <a:buFont typeface="Arial" pitchFamily="34" charset="0"/>
              <a:buChar char="•"/>
            </a:pPr>
            <a:r>
              <a:rPr lang="en-US" dirty="0" err="1">
                <a:solidFill>
                  <a:schemeClr val="tx1"/>
                </a:solidFill>
              </a:rPr>
              <a:t>Autologous</a:t>
            </a:r>
            <a:r>
              <a:rPr lang="en-US" dirty="0">
                <a:solidFill>
                  <a:schemeClr val="tx1"/>
                </a:solidFill>
              </a:rPr>
              <a:t> blood should be meticulously handled as human errors still occur with its administration</a:t>
            </a:r>
            <a:r>
              <a:rPr lang="en-US" dirty="0" smtClean="0">
                <a:solidFill>
                  <a:schemeClr val="tx1"/>
                </a:solidFill>
              </a:rPr>
              <a:t>.</a:t>
            </a:r>
            <a:endParaRPr lang="en-US" dirty="0"/>
          </a:p>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pic>
        <p:nvPicPr>
          <p:cNvPr id="10242" name="Picture 2"/>
          <p:cNvPicPr>
            <a:picLocks noChangeAspect="1" noChangeArrowheads="1"/>
          </p:cNvPicPr>
          <p:nvPr/>
        </p:nvPicPr>
        <p:blipFill>
          <a:blip r:embed="rId2"/>
          <a:srcRect/>
          <a:stretch>
            <a:fillRect/>
          </a:stretch>
        </p:blipFill>
        <p:spPr bwMode="auto">
          <a:xfrm>
            <a:off x="8001000" y="2057400"/>
            <a:ext cx="7016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algn="l"/>
            <a:r>
              <a:rPr lang="en-US" b="1" dirty="0" smtClean="0">
                <a:solidFill>
                  <a:schemeClr val="tx1"/>
                </a:solidFill>
              </a:rPr>
              <a:t>Directed </a:t>
            </a:r>
            <a:r>
              <a:rPr lang="en-US" b="1" dirty="0">
                <a:solidFill>
                  <a:schemeClr val="tx1"/>
                </a:solidFill>
              </a:rPr>
              <a:t>donor blood donation</a:t>
            </a:r>
          </a:p>
          <a:p>
            <a:pPr algn="l"/>
            <a:r>
              <a:rPr lang="en-US" dirty="0" smtClean="0">
                <a:solidFill>
                  <a:schemeClr val="tx1"/>
                </a:solidFill>
              </a:rPr>
              <a:t>A </a:t>
            </a:r>
            <a:r>
              <a:rPr lang="en-US" dirty="0">
                <a:solidFill>
                  <a:schemeClr val="tx1"/>
                </a:solidFill>
              </a:rPr>
              <a:t>family member or friend may be designated by the patient to donate blood which may be used if needed, provided compatibility can be assured.</a:t>
            </a:r>
          </a:p>
          <a:p>
            <a:pPr algn="l"/>
            <a:endParaRPr lang="en-US" dirty="0" smtClean="0">
              <a:solidFill>
                <a:schemeClr val="tx1"/>
              </a:solidFill>
            </a:endParaRPr>
          </a:p>
          <a:p>
            <a:pPr algn="l"/>
            <a:r>
              <a:rPr lang="en-US" dirty="0" smtClean="0">
                <a:solidFill>
                  <a:schemeClr val="tx1"/>
                </a:solidFill>
              </a:rPr>
              <a:t>This </a:t>
            </a:r>
            <a:r>
              <a:rPr lang="en-US" dirty="0">
                <a:solidFill>
                  <a:schemeClr val="tx1"/>
                </a:solidFill>
              </a:rPr>
              <a:t>technique does not decrease the incidence of transfusion-transmitted infection as the patient may not be aware of the donor's infection status.</a:t>
            </a:r>
            <a:r>
              <a:rPr lang="en-US" dirty="0"/>
              <a:t>	</a:t>
            </a:r>
          </a:p>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pic>
        <p:nvPicPr>
          <p:cNvPr id="10242" name="Picture 2"/>
          <p:cNvPicPr>
            <a:picLocks noChangeAspect="1" noChangeArrowheads="1"/>
          </p:cNvPicPr>
          <p:nvPr/>
        </p:nvPicPr>
        <p:blipFill>
          <a:blip r:embed="rId2"/>
          <a:srcRect/>
          <a:stretch>
            <a:fillRect/>
          </a:stretch>
        </p:blipFill>
        <p:spPr bwMode="auto">
          <a:xfrm>
            <a:off x="8001000" y="2057400"/>
            <a:ext cx="7016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a:solidFill>
                  <a:schemeClr val="tx1"/>
                </a:solidFill>
              </a:rPr>
              <a:t>Packed red blood cells (</a:t>
            </a:r>
            <a:r>
              <a:rPr lang="en-US" b="1" dirty="0" smtClean="0">
                <a:solidFill>
                  <a:schemeClr val="tx1"/>
                </a:solidFill>
              </a:rPr>
              <a:t>PRBCs)</a:t>
            </a:r>
          </a:p>
          <a:p>
            <a:pPr algn="l"/>
            <a:r>
              <a:rPr lang="en-US" dirty="0" smtClean="0">
                <a:solidFill>
                  <a:schemeClr val="tx1"/>
                </a:solidFill>
              </a:rPr>
              <a:t>The </a:t>
            </a:r>
            <a:r>
              <a:rPr lang="en-US" dirty="0">
                <a:solidFill>
                  <a:schemeClr val="tx1"/>
                </a:solidFill>
              </a:rPr>
              <a:t>purpose of PRBC transfusion is to increase the O2 carrying capacity </a:t>
            </a:r>
            <a:r>
              <a:rPr lang="en-US" b="1" dirty="0">
                <a:solidFill>
                  <a:schemeClr val="tx1"/>
                </a:solidFill>
              </a:rPr>
              <a:t>of the </a:t>
            </a:r>
            <a:r>
              <a:rPr lang="en-US" b="1" dirty="0" smtClean="0">
                <a:solidFill>
                  <a:schemeClr val="tx1"/>
                </a:solidFill>
              </a:rPr>
              <a:t>blood.</a:t>
            </a:r>
          </a:p>
          <a:p>
            <a:pPr algn="l"/>
            <a:r>
              <a:rPr lang="en-US" dirty="0" smtClean="0">
                <a:solidFill>
                  <a:schemeClr val="tx1"/>
                </a:solidFill>
              </a:rPr>
              <a:t>The </a:t>
            </a:r>
            <a:r>
              <a:rPr lang="en-US" dirty="0">
                <a:solidFill>
                  <a:schemeClr val="tx1"/>
                </a:solidFill>
              </a:rPr>
              <a:t>decision whether to transfuse PRBC is </a:t>
            </a:r>
            <a:r>
              <a:rPr lang="en-US" dirty="0" err="1">
                <a:solidFill>
                  <a:srgbClr val="FF0000"/>
                </a:solidFill>
              </a:rPr>
              <a:t>multifactoria</a:t>
            </a:r>
            <a:r>
              <a:rPr lang="en-US" dirty="0" err="1">
                <a:solidFill>
                  <a:schemeClr val="tx1"/>
                </a:solidFill>
              </a:rPr>
              <a:t>l</a:t>
            </a:r>
            <a:r>
              <a:rPr lang="en-US" dirty="0">
                <a:solidFill>
                  <a:schemeClr val="tx1"/>
                </a:solidFill>
              </a:rPr>
              <a:t>. The patient's coexisting disease and risk of ongoing blood loss should be considered.</a:t>
            </a:r>
          </a:p>
          <a:p>
            <a:pPr lvl="1" algn="l">
              <a:buFont typeface="Arial" pitchFamily="34" charset="0"/>
              <a:buChar char="•"/>
            </a:pPr>
            <a:r>
              <a:rPr lang="en-US" dirty="0" smtClean="0">
                <a:solidFill>
                  <a:schemeClr val="tx1"/>
                </a:solidFill>
              </a:rPr>
              <a:t>For </a:t>
            </a:r>
            <a:r>
              <a:rPr lang="en-US" dirty="0">
                <a:solidFill>
                  <a:schemeClr val="tx1"/>
                </a:solidFill>
              </a:rPr>
              <a:t>example, a patient with coronary artery disease will likely </a:t>
            </a:r>
            <a:r>
              <a:rPr lang="en-US" dirty="0" smtClean="0">
                <a:solidFill>
                  <a:schemeClr val="tx1"/>
                </a:solidFill>
              </a:rPr>
              <a:t>require transfusion </a:t>
            </a:r>
            <a:r>
              <a:rPr lang="en-US" dirty="0">
                <a:solidFill>
                  <a:schemeClr val="tx1"/>
                </a:solidFill>
              </a:rPr>
              <a:t>at a lower threshold due to the need to maintain </a:t>
            </a:r>
            <a:r>
              <a:rPr lang="en-US" dirty="0" smtClean="0">
                <a:solidFill>
                  <a:schemeClr val="tx1"/>
                </a:solidFill>
              </a:rPr>
              <a:t>myocardial </a:t>
            </a:r>
            <a:r>
              <a:rPr lang="en-US" dirty="0">
                <a:solidFill>
                  <a:schemeClr val="tx1"/>
                </a:solidFill>
              </a:rPr>
              <a:t>oxygen delivery.</a:t>
            </a:r>
            <a:r>
              <a:rPr lang="en-US" dirty="0"/>
              <a:t>	</a:t>
            </a:r>
          </a:p>
          <a:p>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pic>
        <p:nvPicPr>
          <p:cNvPr id="10242" name="Picture 2"/>
          <p:cNvPicPr>
            <a:picLocks noChangeAspect="1" noChangeArrowheads="1"/>
          </p:cNvPicPr>
          <p:nvPr/>
        </p:nvPicPr>
        <p:blipFill>
          <a:blip r:embed="rId2"/>
          <a:srcRect/>
          <a:stretch>
            <a:fillRect/>
          </a:stretch>
        </p:blipFill>
        <p:spPr bwMode="auto">
          <a:xfrm>
            <a:off x="8001000" y="2057400"/>
            <a:ext cx="7016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dirty="0">
                <a:solidFill>
                  <a:schemeClr val="tx1"/>
                </a:solidFill>
              </a:rPr>
              <a:t>c) </a:t>
            </a:r>
            <a:r>
              <a:rPr lang="en-US" b="1" dirty="0">
                <a:solidFill>
                  <a:schemeClr val="tx1"/>
                </a:solidFill>
              </a:rPr>
              <a:t>PRBC transfusion </a:t>
            </a:r>
            <a:r>
              <a:rPr lang="en-US" b="1" dirty="0" smtClean="0">
                <a:solidFill>
                  <a:schemeClr val="tx1"/>
                </a:solidFill>
              </a:rPr>
              <a:t>parameters</a:t>
            </a:r>
          </a:p>
          <a:p>
            <a:pPr algn="l"/>
            <a:r>
              <a:rPr lang="en-US" dirty="0" smtClean="0">
                <a:solidFill>
                  <a:schemeClr val="tx1"/>
                </a:solidFill>
              </a:rPr>
              <a:t>There </a:t>
            </a:r>
            <a:r>
              <a:rPr lang="en-US" dirty="0">
                <a:solidFill>
                  <a:schemeClr val="tx1"/>
                </a:solidFill>
              </a:rPr>
              <a:t>is no absolute laboratory value that necessitates blood </a:t>
            </a:r>
            <a:r>
              <a:rPr lang="en-US" dirty="0" smtClean="0">
                <a:solidFill>
                  <a:schemeClr val="tx1"/>
                </a:solidFill>
              </a:rPr>
              <a:t>transfusion.</a:t>
            </a:r>
          </a:p>
          <a:p>
            <a:pPr algn="l"/>
            <a:r>
              <a:rPr lang="en-US" dirty="0" smtClean="0">
                <a:solidFill>
                  <a:schemeClr val="tx1"/>
                </a:solidFill>
              </a:rPr>
              <a:t>Transfusion </a:t>
            </a:r>
            <a:r>
              <a:rPr lang="en-US" dirty="0">
                <a:solidFill>
                  <a:schemeClr val="tx1"/>
                </a:solidFill>
              </a:rPr>
              <a:t>is rarely indicated for hemoglobin concentrations &gt;10 g/ g/</a:t>
            </a:r>
            <a:r>
              <a:rPr lang="en-US" dirty="0" err="1">
                <a:solidFill>
                  <a:schemeClr val="tx1"/>
                </a:solidFill>
              </a:rPr>
              <a:t>dL</a:t>
            </a:r>
            <a:r>
              <a:rPr lang="en-US" dirty="0">
                <a:solidFill>
                  <a:schemeClr val="tx1"/>
                </a:solidFill>
              </a:rPr>
              <a:t> (I</a:t>
            </a:r>
            <a:r>
              <a:rPr lang="en-US" dirty="0" smtClean="0">
                <a:solidFill>
                  <a:schemeClr val="tx1"/>
                </a:solidFill>
              </a:rPr>
              <a:t>).</a:t>
            </a:r>
          </a:p>
          <a:p>
            <a:pPr algn="l"/>
            <a:r>
              <a:rPr lang="en-US" dirty="0" smtClean="0">
                <a:solidFill>
                  <a:schemeClr val="tx1"/>
                </a:solidFill>
              </a:rPr>
              <a:t>Transfusion </a:t>
            </a:r>
            <a:r>
              <a:rPr lang="en-US" dirty="0">
                <a:solidFill>
                  <a:schemeClr val="tx1"/>
                </a:solidFill>
              </a:rPr>
              <a:t>is usually indicated for hemoglobin concentrations &lt;6 g; </a:t>
            </a:r>
            <a:r>
              <a:rPr lang="en-US" dirty="0" err="1" smtClean="0">
                <a:solidFill>
                  <a:schemeClr val="tx1"/>
                </a:solidFill>
              </a:rPr>
              <a:t>dL</a:t>
            </a:r>
            <a:r>
              <a:rPr lang="en-US" dirty="0" smtClean="0">
                <a:solidFill>
                  <a:schemeClr val="tx1"/>
                </a:solidFill>
              </a:rPr>
              <a:t>.</a:t>
            </a:r>
            <a:endParaRPr lang="en-US" dirty="0">
              <a:solidFill>
                <a:schemeClr val="tx1"/>
              </a:solidFill>
            </a:endParaRPr>
          </a:p>
          <a:p>
            <a:pPr algn="l"/>
            <a:r>
              <a:rPr lang="en-US" dirty="0">
                <a:solidFill>
                  <a:schemeClr val="tx1"/>
                </a:solidFill>
              </a:rPr>
              <a:t>Within the range of 6 to 10 g/</a:t>
            </a:r>
            <a:r>
              <a:rPr lang="en-US" dirty="0" err="1">
                <a:solidFill>
                  <a:schemeClr val="tx1"/>
                </a:solidFill>
              </a:rPr>
              <a:t>dL</a:t>
            </a:r>
            <a:r>
              <a:rPr lang="en-US" dirty="0">
                <a:solidFill>
                  <a:schemeClr val="tx1"/>
                </a:solidFill>
              </a:rPr>
              <a:t>, the risk of ongoing blood loss and patient's coexisting disease must be considered. </a:t>
            </a:r>
            <a:endParaRPr lang="en-US" dirty="0" smtClean="0">
              <a:solidFill>
                <a:schemeClr val="tx1"/>
              </a:solidFill>
            </a:endParaRPr>
          </a:p>
          <a:p>
            <a:pPr algn="l"/>
            <a:r>
              <a:rPr lang="en-US" dirty="0" smtClean="0">
                <a:solidFill>
                  <a:schemeClr val="tx1"/>
                </a:solidFill>
              </a:rPr>
              <a:t>For </a:t>
            </a:r>
            <a:r>
              <a:rPr lang="en-US" dirty="0">
                <a:solidFill>
                  <a:schemeClr val="tx1"/>
                </a:solidFill>
              </a:rPr>
              <a:t>example, patients with coronary artery disease probably should be transfused at a higher hemoglobin than a young, healthy patient.</a:t>
            </a:r>
            <a:endParaRPr lang="en-US"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pic>
        <p:nvPicPr>
          <p:cNvPr id="10242" name="Picture 2"/>
          <p:cNvPicPr>
            <a:picLocks noChangeAspect="1" noChangeArrowheads="1"/>
          </p:cNvPicPr>
          <p:nvPr/>
        </p:nvPicPr>
        <p:blipFill>
          <a:blip r:embed="rId2"/>
          <a:srcRect/>
          <a:stretch>
            <a:fillRect/>
          </a:stretch>
        </p:blipFill>
        <p:spPr bwMode="auto">
          <a:xfrm>
            <a:off x="8001000" y="2057400"/>
            <a:ext cx="7016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algn="l"/>
            <a:r>
              <a:rPr lang="en-US" dirty="0">
                <a:solidFill>
                  <a:schemeClr val="tx1"/>
                </a:solidFill>
              </a:rPr>
              <a:t>d) In the absence of continued blood loss, one unit of PRBCs should increase the hemoglobin concentration by 1</a:t>
            </a:r>
            <a:r>
              <a:rPr lang="en-US" sz="800" dirty="0">
                <a:solidFill>
                  <a:schemeClr val="tx1"/>
                </a:solidFill>
              </a:rPr>
              <a:t> </a:t>
            </a:r>
            <a:r>
              <a:rPr lang="en-US" dirty="0">
                <a:solidFill>
                  <a:schemeClr val="tx1"/>
                </a:solidFill>
              </a:rPr>
              <a:t>g/ and the </a:t>
            </a:r>
            <a:r>
              <a:rPr lang="en-US" dirty="0" err="1">
                <a:solidFill>
                  <a:schemeClr val="tx1"/>
                </a:solidFill>
              </a:rPr>
              <a:t>hematocrit</a:t>
            </a:r>
            <a:r>
              <a:rPr lang="en-US" dirty="0">
                <a:solidFill>
                  <a:schemeClr val="tx1"/>
                </a:solidFill>
              </a:rPr>
              <a:t> by </a:t>
            </a:r>
            <a:r>
              <a:rPr lang="en-US" dirty="0" smtClean="0">
                <a:solidFill>
                  <a:schemeClr val="tx1"/>
                </a:solidFill>
              </a:rPr>
              <a:t>3</a:t>
            </a:r>
            <a:r>
              <a:rPr lang="en-US" dirty="0">
                <a:solidFill>
                  <a:schemeClr val="tx1"/>
                </a:solidFill>
              </a:rPr>
              <a:t>%</a:t>
            </a:r>
            <a:r>
              <a:rPr lang="en-US" dirty="0" smtClean="0">
                <a:solidFill>
                  <a:schemeClr val="tx1"/>
                </a:solidFill>
              </a:rPr>
              <a:t>.</a:t>
            </a:r>
            <a:endParaRPr lang="en-US" dirty="0">
              <a:solidFill>
                <a:schemeClr val="tx1"/>
              </a:solidFill>
            </a:endParaRPr>
          </a:p>
          <a:p>
            <a:pPr algn="l"/>
            <a:endParaRPr lang="en-US" dirty="0" smtClean="0">
              <a:solidFill>
                <a:schemeClr val="tx1"/>
              </a:solidFill>
            </a:endParaRPr>
          </a:p>
          <a:p>
            <a:pPr algn="l"/>
            <a:r>
              <a:rPr lang="en-US" dirty="0" smtClean="0">
                <a:solidFill>
                  <a:schemeClr val="tx1"/>
                </a:solidFill>
              </a:rPr>
              <a:t>e</a:t>
            </a:r>
            <a:r>
              <a:rPr lang="en-US" dirty="0">
                <a:solidFill>
                  <a:schemeClr val="tx1"/>
                </a:solidFill>
              </a:rPr>
              <a:t>) ABO compatibility</a:t>
            </a:r>
          </a:p>
          <a:p>
            <a:pPr lvl="1" algn="l"/>
            <a:r>
              <a:rPr lang="en-US" dirty="0" err="1" smtClean="0">
                <a:solidFill>
                  <a:schemeClr val="tx1"/>
                </a:solidFill>
              </a:rPr>
              <a:t>i</a:t>
            </a:r>
            <a:r>
              <a:rPr lang="en-US" dirty="0" smtClean="0">
                <a:solidFill>
                  <a:schemeClr val="tx1"/>
                </a:solidFill>
              </a:rPr>
              <a:t>)ABO </a:t>
            </a:r>
            <a:r>
              <a:rPr lang="en-US" dirty="0">
                <a:solidFill>
                  <a:schemeClr val="tx1"/>
                </a:solidFill>
              </a:rPr>
              <a:t>blood type is determined by the presence or absence of A and/or B antigens on the surface of the RBC.</a:t>
            </a:r>
          </a:p>
          <a:p>
            <a:pPr algn="l"/>
            <a:r>
              <a:rPr lang="en-US" dirty="0">
                <a:solidFill>
                  <a:schemeClr val="tx1"/>
                </a:solidFill>
              </a:rPr>
              <a:t>Patients who lack either antigen are Type O</a:t>
            </a:r>
            <a:r>
              <a:rPr lang="en-US" dirty="0"/>
              <a:t>.</a:t>
            </a:r>
            <a:endParaRPr lang="en-US" b="1"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pic>
        <p:nvPicPr>
          <p:cNvPr id="10242" name="Picture 2"/>
          <p:cNvPicPr>
            <a:picLocks noChangeAspect="1" noChangeArrowheads="1"/>
          </p:cNvPicPr>
          <p:nvPr/>
        </p:nvPicPr>
        <p:blipFill>
          <a:blip r:embed="rId2"/>
          <a:srcRect/>
          <a:stretch>
            <a:fillRect/>
          </a:stretch>
        </p:blipFill>
        <p:spPr bwMode="auto">
          <a:xfrm>
            <a:off x="8001000" y="2057400"/>
            <a:ext cx="7016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fontScale="62500" lnSpcReduction="20000"/>
          </a:bodyPr>
          <a:lstStyle/>
          <a:p>
            <a:pPr algn="l"/>
            <a:r>
              <a:rPr lang="en-US" dirty="0">
                <a:solidFill>
                  <a:schemeClr val="tx1"/>
                </a:solidFill>
              </a:rPr>
              <a:t>Temperature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Patients </a:t>
            </a:r>
            <a:r>
              <a:rPr lang="en-US" dirty="0">
                <a:solidFill>
                  <a:schemeClr val="tx1"/>
                </a:solidFill>
              </a:rPr>
              <a:t>are often hypothermic on arrival to the operating room.</a:t>
            </a:r>
          </a:p>
          <a:p>
            <a:pPr algn="l"/>
            <a:endParaRPr lang="en-US" dirty="0" smtClean="0">
              <a:solidFill>
                <a:schemeClr val="tx1"/>
              </a:solidFill>
            </a:endParaRPr>
          </a:p>
          <a:p>
            <a:pPr algn="l"/>
            <a:r>
              <a:rPr lang="en-US" dirty="0" smtClean="0">
                <a:solidFill>
                  <a:schemeClr val="tx1"/>
                </a:solidFill>
              </a:rPr>
              <a:t>Fluid </a:t>
            </a:r>
            <a:r>
              <a:rPr lang="en-US" dirty="0">
                <a:solidFill>
                  <a:schemeClr val="tx1"/>
                </a:solidFill>
              </a:rPr>
              <a:t>administration can cause or exacerbate hypothermia and acidosis.</a:t>
            </a:r>
          </a:p>
          <a:p>
            <a:pPr algn="l"/>
            <a:endParaRPr lang="en-US" dirty="0" smtClean="0">
              <a:solidFill>
                <a:schemeClr val="tx1"/>
              </a:solidFill>
            </a:endParaRPr>
          </a:p>
          <a:p>
            <a:pPr algn="l"/>
            <a:r>
              <a:rPr lang="en-US" dirty="0" smtClean="0">
                <a:solidFill>
                  <a:schemeClr val="tx1"/>
                </a:solidFill>
              </a:rPr>
              <a:t>Hypothermia </a:t>
            </a:r>
            <a:r>
              <a:rPr lang="en-US" dirty="0">
                <a:solidFill>
                  <a:schemeClr val="tx1"/>
                </a:solidFill>
              </a:rPr>
              <a:t>and acidosis significantly decrease platelet function and coagulation factor activity.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Moderate </a:t>
            </a:r>
            <a:r>
              <a:rPr lang="en-US" dirty="0">
                <a:solidFill>
                  <a:schemeClr val="tx1"/>
                </a:solidFill>
              </a:rPr>
              <a:t>to severe hypothermia in severely injured trauma patients is associated with higher morbidity and mortality, independent of other risk factors (1).</a:t>
            </a:r>
          </a:p>
          <a:p>
            <a:pPr algn="l"/>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1800" dirty="0">
                <a:solidFill>
                  <a:schemeClr val="tx1"/>
                </a:solidFill>
              </a:rPr>
              <a:t>Patients have circulating antibodies to RBC antigens that they lack. </a:t>
            </a:r>
            <a:endParaRPr lang="en-US" sz="1800" dirty="0" smtClean="0">
              <a:solidFill>
                <a:schemeClr val="tx1"/>
              </a:solidFill>
            </a:endParaRPr>
          </a:p>
          <a:p>
            <a:pPr algn="l"/>
            <a:r>
              <a:rPr lang="en-US" sz="1800" dirty="0" smtClean="0">
                <a:solidFill>
                  <a:schemeClr val="tx1"/>
                </a:solidFill>
              </a:rPr>
              <a:t>For </a:t>
            </a:r>
            <a:r>
              <a:rPr lang="en-US" sz="1800" dirty="0">
                <a:solidFill>
                  <a:schemeClr val="tx1"/>
                </a:solidFill>
              </a:rPr>
              <a:t>example, Type 0 patients have circulating anti-A and</a:t>
            </a:r>
          </a:p>
          <a:p>
            <a:pPr algn="l"/>
            <a:r>
              <a:rPr lang="en-US" sz="1800" dirty="0">
                <a:solidFill>
                  <a:schemeClr val="tx1"/>
                </a:solidFill>
              </a:rPr>
              <a:t>anti-B antigens and Type A patients have anti-B antibodies. </a:t>
            </a:r>
            <a:endParaRPr lang="en-US" sz="1800" dirty="0" smtClean="0">
              <a:solidFill>
                <a:schemeClr val="tx1"/>
              </a:solidFill>
            </a:endParaRPr>
          </a:p>
          <a:p>
            <a:pPr algn="l"/>
            <a:endParaRPr lang="en-US" sz="1800" dirty="0" smtClean="0">
              <a:solidFill>
                <a:schemeClr val="tx1"/>
              </a:solidFill>
            </a:endParaRPr>
          </a:p>
          <a:p>
            <a:pPr algn="l"/>
            <a:r>
              <a:rPr lang="en-US" sz="1800" dirty="0" smtClean="0">
                <a:solidFill>
                  <a:schemeClr val="tx1"/>
                </a:solidFill>
              </a:rPr>
              <a:t>Type </a:t>
            </a:r>
            <a:r>
              <a:rPr lang="en-US" sz="1800" dirty="0">
                <a:solidFill>
                  <a:schemeClr val="tx1"/>
                </a:solidFill>
              </a:rPr>
              <a:t>specific transfusion is essential. This is because ABO </a:t>
            </a:r>
            <a:r>
              <a:rPr lang="en-US" sz="1800" dirty="0" err="1" smtClean="0">
                <a:solidFill>
                  <a:schemeClr val="tx1"/>
                </a:solidFill>
              </a:rPr>
              <a:t>incompatility</a:t>
            </a:r>
            <a:r>
              <a:rPr lang="en-US" sz="1800" dirty="0" smtClean="0">
                <a:solidFill>
                  <a:schemeClr val="tx1"/>
                </a:solidFill>
              </a:rPr>
              <a:t> </a:t>
            </a:r>
            <a:r>
              <a:rPr lang="en-US" sz="1800" dirty="0">
                <a:solidFill>
                  <a:schemeClr val="tx1"/>
                </a:solidFill>
              </a:rPr>
              <a:t>leads to immediate and potentially life-threatening </a:t>
            </a:r>
            <a:r>
              <a:rPr lang="en-US" sz="1800" dirty="0" err="1" smtClean="0">
                <a:solidFill>
                  <a:schemeClr val="tx1"/>
                </a:solidFill>
              </a:rPr>
              <a:t>hemolysis</a:t>
            </a:r>
            <a:r>
              <a:rPr lang="en-US" sz="1800" dirty="0" smtClean="0">
                <a:solidFill>
                  <a:schemeClr val="tx1"/>
                </a:solidFill>
              </a:rPr>
              <a:t>.</a:t>
            </a:r>
          </a:p>
          <a:p>
            <a:pPr algn="l"/>
            <a:endParaRPr lang="en-US" sz="1800" dirty="0">
              <a:solidFill>
                <a:schemeClr val="tx1"/>
              </a:solidFill>
            </a:endParaRPr>
          </a:p>
          <a:p>
            <a:pPr algn="l"/>
            <a:r>
              <a:rPr lang="en-US" sz="1800" dirty="0" smtClean="0">
                <a:solidFill>
                  <a:schemeClr val="tx1"/>
                </a:solidFill>
              </a:rPr>
              <a:t>Type </a:t>
            </a:r>
            <a:r>
              <a:rPr lang="en-US" sz="1800" dirty="0">
                <a:solidFill>
                  <a:schemeClr val="tx1"/>
                </a:solidFill>
              </a:rPr>
              <a:t>AB patients are universal recipients, and type </a:t>
            </a:r>
            <a:r>
              <a:rPr lang="en-US" sz="1800" dirty="0" smtClean="0">
                <a:solidFill>
                  <a:schemeClr val="tx1"/>
                </a:solidFill>
              </a:rPr>
              <a:t>O donors </a:t>
            </a:r>
            <a:r>
              <a:rPr lang="en-US" sz="1800" dirty="0">
                <a:solidFill>
                  <a:schemeClr val="tx1"/>
                </a:solidFill>
              </a:rPr>
              <a:t>are universal </a:t>
            </a:r>
            <a:r>
              <a:rPr lang="en-US" sz="1800" dirty="0" smtClean="0">
                <a:solidFill>
                  <a:schemeClr val="tx1"/>
                </a:solidFill>
              </a:rPr>
              <a:t>donors.</a:t>
            </a:r>
            <a:endParaRPr lang="en-US" sz="1800" dirty="0">
              <a:solidFill>
                <a:schemeClr val="tx1"/>
              </a:solidFill>
            </a:endParaRPr>
          </a:p>
          <a:p>
            <a:pPr algn="l"/>
            <a:r>
              <a:rPr lang="en-US" sz="1800" dirty="0" smtClean="0">
                <a:solidFill>
                  <a:schemeClr val="tx1"/>
                </a:solidFill>
              </a:rPr>
              <a:t>If </a:t>
            </a:r>
            <a:r>
              <a:rPr lang="en-US" sz="1800" dirty="0">
                <a:solidFill>
                  <a:schemeClr val="tx1"/>
                </a:solidFill>
              </a:rPr>
              <a:t>type specific blood is not available, Type 0, usually </a:t>
            </a:r>
            <a:r>
              <a:rPr lang="en-US" sz="1800" dirty="0" err="1">
                <a:solidFill>
                  <a:schemeClr val="tx1"/>
                </a:solidFill>
              </a:rPr>
              <a:t>Rh</a:t>
            </a:r>
            <a:r>
              <a:rPr lang="en-US" sz="1800" dirty="0">
                <a:solidFill>
                  <a:schemeClr val="tx1"/>
                </a:solidFill>
              </a:rPr>
              <a:t> negative, blood maybe given.</a:t>
            </a:r>
            <a:endParaRPr lang="en-US" sz="18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de-DE" sz="1400" b="1" dirty="0" smtClean="0">
                <a:solidFill>
                  <a:schemeClr val="tx1"/>
                </a:solidFill>
              </a:rPr>
              <a:t>Fresh </a:t>
            </a:r>
            <a:r>
              <a:rPr lang="de-DE" sz="1400" b="1" dirty="0">
                <a:solidFill>
                  <a:schemeClr val="tx1"/>
                </a:solidFill>
              </a:rPr>
              <a:t>frozen plasma (FFP)</a:t>
            </a:r>
          </a:p>
          <a:p>
            <a:pPr algn="l"/>
            <a:endParaRPr lang="en-US" sz="1400" dirty="0">
              <a:solidFill>
                <a:schemeClr val="tx1"/>
              </a:solidFill>
            </a:endParaRPr>
          </a:p>
          <a:p>
            <a:pPr algn="l">
              <a:buFont typeface="Arial" pitchFamily="34" charset="0"/>
              <a:buChar char="•"/>
            </a:pPr>
            <a:r>
              <a:rPr lang="en-US" sz="1400" dirty="0" smtClean="0">
                <a:solidFill>
                  <a:schemeClr val="tx1"/>
                </a:solidFill>
              </a:rPr>
              <a:t>FFP </a:t>
            </a:r>
            <a:r>
              <a:rPr lang="en-US" sz="1400" dirty="0">
                <a:solidFill>
                  <a:schemeClr val="tx1"/>
                </a:solidFill>
              </a:rPr>
              <a:t>contains all plasma proteins and clotting factors.</a:t>
            </a:r>
          </a:p>
          <a:p>
            <a:pPr algn="l">
              <a:buFont typeface="Arial" pitchFamily="34" charset="0"/>
              <a:buChar char="•"/>
            </a:pPr>
            <a:r>
              <a:rPr lang="en-US" sz="1400" dirty="0">
                <a:solidFill>
                  <a:schemeClr val="tx1"/>
                </a:solidFill>
              </a:rPr>
              <a:t>Stored at -18°C to -30°C and must be thawed prior to administration</a:t>
            </a:r>
          </a:p>
          <a:p>
            <a:pPr algn="l"/>
            <a:endParaRPr lang="en-US" sz="1400" dirty="0" smtClean="0">
              <a:solidFill>
                <a:schemeClr val="tx1"/>
              </a:solidFill>
            </a:endParaRPr>
          </a:p>
          <a:p>
            <a:pPr algn="l"/>
            <a:endParaRPr lang="en-US" sz="1400" dirty="0">
              <a:solidFill>
                <a:schemeClr val="tx1"/>
              </a:solidFill>
            </a:endParaRPr>
          </a:p>
          <a:p>
            <a:pPr algn="l"/>
            <a:r>
              <a:rPr lang="en-US" sz="1400" b="1" dirty="0" smtClean="0">
                <a:solidFill>
                  <a:schemeClr val="tx1"/>
                </a:solidFill>
              </a:rPr>
              <a:t>Indications </a:t>
            </a:r>
            <a:r>
              <a:rPr lang="en-US" sz="1400" b="1" dirty="0">
                <a:solidFill>
                  <a:schemeClr val="tx1"/>
                </a:solidFill>
              </a:rPr>
              <a:t>for FFP</a:t>
            </a:r>
          </a:p>
          <a:p>
            <a:pPr algn="l">
              <a:buFont typeface="Arial" pitchFamily="34" charset="0"/>
              <a:buChar char="•"/>
            </a:pPr>
            <a:r>
              <a:rPr lang="en-US" sz="1400" dirty="0" smtClean="0">
                <a:solidFill>
                  <a:schemeClr val="tx1"/>
                </a:solidFill>
              </a:rPr>
              <a:t>Rapid </a:t>
            </a:r>
            <a:r>
              <a:rPr lang="en-US" sz="1400" dirty="0">
                <a:solidFill>
                  <a:schemeClr val="tx1"/>
                </a:solidFill>
              </a:rPr>
              <a:t>reversal of </a:t>
            </a:r>
            <a:r>
              <a:rPr lang="en-US" sz="1400" dirty="0" err="1">
                <a:solidFill>
                  <a:schemeClr val="tx1"/>
                </a:solidFill>
              </a:rPr>
              <a:t>warfarin</a:t>
            </a:r>
            <a:r>
              <a:rPr lang="en-US" sz="1400" dirty="0">
                <a:solidFill>
                  <a:schemeClr val="tx1"/>
                </a:solidFill>
              </a:rPr>
              <a:t> </a:t>
            </a:r>
            <a:r>
              <a:rPr lang="en-US" sz="1400" dirty="0" smtClean="0">
                <a:solidFill>
                  <a:schemeClr val="tx1"/>
                </a:solidFill>
              </a:rPr>
              <a:t>therapy</a:t>
            </a:r>
          </a:p>
          <a:p>
            <a:pPr algn="l">
              <a:buFont typeface="Arial" pitchFamily="34" charset="0"/>
              <a:buChar char="•"/>
            </a:pPr>
            <a:r>
              <a:rPr lang="en-US" sz="1400" dirty="0" smtClean="0">
                <a:solidFill>
                  <a:schemeClr val="tx1"/>
                </a:solidFill>
              </a:rPr>
              <a:t>Correction </a:t>
            </a:r>
            <a:r>
              <a:rPr lang="en-US" sz="1400" dirty="0">
                <a:solidFill>
                  <a:schemeClr val="tx1"/>
                </a:solidFill>
              </a:rPr>
              <a:t>of known coagulation factor deficiencies when factor concentrates are unavailable</a:t>
            </a:r>
          </a:p>
          <a:p>
            <a:pPr algn="l">
              <a:buFont typeface="Arial" pitchFamily="34" charset="0"/>
              <a:buChar char="•"/>
            </a:pPr>
            <a:r>
              <a:rPr lang="en-US" sz="1400" dirty="0" err="1">
                <a:solidFill>
                  <a:schemeClr val="tx1"/>
                </a:solidFill>
              </a:rPr>
              <a:t>Antithrombin</a:t>
            </a:r>
            <a:r>
              <a:rPr lang="en-US" sz="1400" dirty="0">
                <a:solidFill>
                  <a:schemeClr val="tx1"/>
                </a:solidFill>
              </a:rPr>
              <a:t> III deficiency in patients receiving </a:t>
            </a:r>
            <a:r>
              <a:rPr lang="en-US" sz="1400" dirty="0" smtClean="0">
                <a:solidFill>
                  <a:schemeClr val="tx1"/>
                </a:solidFill>
              </a:rPr>
              <a:t>heparin</a:t>
            </a:r>
          </a:p>
          <a:p>
            <a:pPr algn="l">
              <a:buFont typeface="Arial" pitchFamily="34" charset="0"/>
              <a:buChar char="•"/>
            </a:pPr>
            <a:r>
              <a:rPr lang="en-US" sz="1400" dirty="0" smtClean="0">
                <a:solidFill>
                  <a:schemeClr val="tx1"/>
                </a:solidFill>
              </a:rPr>
              <a:t>Correction </a:t>
            </a:r>
            <a:r>
              <a:rPr lang="en-US" sz="1400" dirty="0">
                <a:solidFill>
                  <a:schemeClr val="tx1"/>
                </a:solidFill>
              </a:rPr>
              <a:t>of </a:t>
            </a:r>
            <a:r>
              <a:rPr lang="en-US" sz="1400" dirty="0" err="1">
                <a:solidFill>
                  <a:schemeClr val="tx1"/>
                </a:solidFill>
              </a:rPr>
              <a:t>microvascular</a:t>
            </a:r>
            <a:r>
              <a:rPr lang="en-US" sz="1400" dirty="0">
                <a:solidFill>
                  <a:schemeClr val="tx1"/>
                </a:solidFill>
              </a:rPr>
              <a:t> bleeding in patients who have been transfused greater than one blood </a:t>
            </a:r>
            <a:r>
              <a:rPr lang="en-US" sz="1400" dirty="0" smtClean="0">
                <a:solidFill>
                  <a:schemeClr val="tx1"/>
                </a:solidFill>
              </a:rPr>
              <a:t>volume</a:t>
            </a:r>
          </a:p>
          <a:p>
            <a:pPr algn="l">
              <a:buFont typeface="Arial" pitchFamily="34" charset="0"/>
              <a:buChar char="•"/>
            </a:pPr>
            <a:r>
              <a:rPr lang="en-US" sz="1400" dirty="0" smtClean="0">
                <a:solidFill>
                  <a:schemeClr val="tx1"/>
                </a:solidFill>
              </a:rPr>
              <a:t>Correction </a:t>
            </a:r>
            <a:r>
              <a:rPr lang="en-US" sz="1400" dirty="0">
                <a:solidFill>
                  <a:schemeClr val="tx1"/>
                </a:solidFill>
              </a:rPr>
              <a:t>of </a:t>
            </a:r>
            <a:r>
              <a:rPr lang="en-US" sz="1400" dirty="0" err="1">
                <a:solidFill>
                  <a:schemeClr val="tx1"/>
                </a:solidFill>
              </a:rPr>
              <a:t>microvascular</a:t>
            </a:r>
            <a:r>
              <a:rPr lang="en-US" sz="1400" dirty="0">
                <a:solidFill>
                  <a:schemeClr val="tx1"/>
                </a:solidFill>
              </a:rPr>
              <a:t> bleeding in patients with abnormal coagulation parameters (PT &gt; 1.5 times normal. INR&gt; 2.0, </a:t>
            </a:r>
            <a:r>
              <a:rPr lang="en-US" sz="1400" dirty="0" err="1">
                <a:solidFill>
                  <a:schemeClr val="tx1"/>
                </a:solidFill>
              </a:rPr>
              <a:t>aPTT</a:t>
            </a:r>
            <a:r>
              <a:rPr lang="en-US" sz="1400" dirty="0">
                <a:solidFill>
                  <a:schemeClr val="tx1"/>
                </a:solidFill>
              </a:rPr>
              <a:t> &gt; 2 times normal</a:t>
            </a:r>
            <a:r>
              <a:rPr lang="en-US" sz="1400" dirty="0" smtClean="0">
                <a:solidFill>
                  <a:schemeClr val="tx1"/>
                </a:solidFill>
              </a:rPr>
              <a:t>)</a:t>
            </a:r>
            <a:endParaRPr lang="en-US" sz="14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1600" b="1" dirty="0" smtClean="0">
                <a:solidFill>
                  <a:schemeClr val="tx1"/>
                </a:solidFill>
              </a:rPr>
              <a:t>Indications for FFP</a:t>
            </a:r>
          </a:p>
          <a:p>
            <a:pPr algn="l"/>
            <a:endParaRPr lang="en-US" sz="1600" dirty="0" smtClean="0">
              <a:solidFill>
                <a:schemeClr val="tx1"/>
              </a:solidFill>
            </a:endParaRPr>
          </a:p>
          <a:p>
            <a:pPr algn="l"/>
            <a:r>
              <a:rPr lang="en-US" sz="1600" dirty="0" smtClean="0">
                <a:solidFill>
                  <a:schemeClr val="tx1"/>
                </a:solidFill>
              </a:rPr>
              <a:t>Recent </a:t>
            </a:r>
            <a:r>
              <a:rPr lang="en-US" sz="1600" dirty="0">
                <a:solidFill>
                  <a:schemeClr val="tx1"/>
                </a:solidFill>
              </a:rPr>
              <a:t>studies in trauma patients who require massive transfusion have shown decreased morbidity and mortality with earlier administration </a:t>
            </a:r>
            <a:r>
              <a:rPr lang="en-US" sz="1600" dirty="0" smtClean="0">
                <a:solidFill>
                  <a:schemeClr val="tx1"/>
                </a:solidFill>
              </a:rPr>
              <a:t>of FFP.</a:t>
            </a:r>
            <a:endParaRPr lang="en-US" sz="1600" dirty="0">
              <a:solidFill>
                <a:schemeClr val="tx1"/>
              </a:solidFill>
            </a:endParaRPr>
          </a:p>
          <a:p>
            <a:pPr algn="l"/>
            <a:r>
              <a:rPr lang="en-US" sz="1600" dirty="0">
                <a:solidFill>
                  <a:schemeClr val="tx1"/>
                </a:solidFill>
              </a:rPr>
              <a:t>The goal of </a:t>
            </a:r>
            <a:r>
              <a:rPr lang="en-US" sz="1600" dirty="0" err="1" smtClean="0">
                <a:solidFill>
                  <a:schemeClr val="tx1"/>
                </a:solidFill>
              </a:rPr>
              <a:t>FFPadministration</a:t>
            </a:r>
            <a:r>
              <a:rPr lang="en-US" sz="1600" dirty="0" smtClean="0">
                <a:solidFill>
                  <a:schemeClr val="tx1"/>
                </a:solidFill>
              </a:rPr>
              <a:t> </a:t>
            </a:r>
            <a:r>
              <a:rPr lang="en-US" sz="1600" dirty="0">
                <a:solidFill>
                  <a:schemeClr val="tx1"/>
                </a:solidFill>
              </a:rPr>
              <a:t>is to achieve </a:t>
            </a:r>
            <a:r>
              <a:rPr lang="en-US" sz="1600" dirty="0" smtClean="0">
                <a:solidFill>
                  <a:schemeClr val="tx1"/>
                </a:solidFill>
              </a:rPr>
              <a:t>30% of </a:t>
            </a:r>
            <a:r>
              <a:rPr lang="en-US" sz="1600" dirty="0">
                <a:solidFill>
                  <a:schemeClr val="tx1"/>
                </a:solidFill>
              </a:rPr>
              <a:t>clotting factor concentration. The starting dose is I0-15 </a:t>
            </a:r>
            <a:r>
              <a:rPr lang="en-US" sz="1600" dirty="0" err="1">
                <a:solidFill>
                  <a:schemeClr val="tx1"/>
                </a:solidFill>
              </a:rPr>
              <a:t>mL</a:t>
            </a:r>
            <a:r>
              <a:rPr lang="en-US" sz="1600" dirty="0">
                <a:solidFill>
                  <a:schemeClr val="tx1"/>
                </a:solidFill>
              </a:rPr>
              <a:t>/kg.</a:t>
            </a:r>
          </a:p>
          <a:p>
            <a:pPr algn="l"/>
            <a:endParaRPr lang="en-US" sz="16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1600" b="1" dirty="0" smtClean="0">
                <a:solidFill>
                  <a:schemeClr val="tx1"/>
                </a:solidFill>
              </a:rPr>
              <a:t>FFP</a:t>
            </a:r>
          </a:p>
          <a:p>
            <a:pPr algn="l"/>
            <a:endParaRPr lang="en-US" sz="1600" dirty="0" smtClean="0">
              <a:solidFill>
                <a:schemeClr val="tx1"/>
              </a:solidFill>
            </a:endParaRPr>
          </a:p>
          <a:p>
            <a:pPr algn="l"/>
            <a:r>
              <a:rPr lang="en-US" sz="1600" dirty="0" smtClean="0">
                <a:solidFill>
                  <a:schemeClr val="tx1"/>
                </a:solidFill>
              </a:rPr>
              <a:t>ABO compatibility</a:t>
            </a:r>
          </a:p>
          <a:p>
            <a:pPr lvl="1" algn="l"/>
            <a:r>
              <a:rPr lang="en-US" sz="1600" dirty="0" smtClean="0">
                <a:solidFill>
                  <a:schemeClr val="tx1"/>
                </a:solidFill>
              </a:rPr>
              <a:t>Compatibility requirements are different than with RBC because the plasma contains anti-A and/or anti-B antibodies in patients who lack these antigens.</a:t>
            </a:r>
          </a:p>
          <a:p>
            <a:pPr algn="l"/>
            <a:r>
              <a:rPr lang="en-US" sz="1600" dirty="0" smtClean="0">
                <a:solidFill>
                  <a:schemeClr val="tx1"/>
                </a:solidFill>
              </a:rPr>
              <a:t>FFP should be ABO compatible.</a:t>
            </a:r>
          </a:p>
          <a:p>
            <a:pPr algn="l"/>
            <a:r>
              <a:rPr lang="en-US" sz="1600" dirty="0" smtClean="0">
                <a:solidFill>
                  <a:schemeClr val="tx1"/>
                </a:solidFill>
              </a:rPr>
              <a:t>For instance, a patient with type AB blood should receive only type AB plasma, but a patient with type 0 blood can receive types 0, A, B, or AB plasma.</a:t>
            </a:r>
            <a:endParaRPr lang="en-US" sz="1600" b="1"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b="1" dirty="0">
                <a:solidFill>
                  <a:schemeClr val="tx1"/>
                </a:solidFill>
              </a:rPr>
              <a:t> Platelets</a:t>
            </a:r>
          </a:p>
          <a:p>
            <a:pPr algn="l"/>
            <a:endParaRPr lang="en-US" dirty="0">
              <a:solidFill>
                <a:schemeClr val="tx1"/>
              </a:solidFill>
            </a:endParaRPr>
          </a:p>
          <a:p>
            <a:pPr algn="l"/>
            <a:r>
              <a:rPr lang="en-US" dirty="0" smtClean="0">
                <a:solidFill>
                  <a:schemeClr val="tx1"/>
                </a:solidFill>
              </a:rPr>
              <a:t>Platelets </a:t>
            </a:r>
            <a:r>
              <a:rPr lang="en-US" dirty="0">
                <a:solidFill>
                  <a:schemeClr val="tx1"/>
                </a:solidFill>
              </a:rPr>
              <a:t>are usually available in 6 to g unit equivalents from pooled donors or from </a:t>
            </a:r>
            <a:r>
              <a:rPr lang="en-US" dirty="0" err="1">
                <a:solidFill>
                  <a:schemeClr val="tx1"/>
                </a:solidFill>
              </a:rPr>
              <a:t>apheresis</a:t>
            </a:r>
            <a:r>
              <a:rPr lang="en-US" dirty="0">
                <a:solidFill>
                  <a:schemeClr val="tx1"/>
                </a:solidFill>
              </a:rPr>
              <a:t> from a single donor</a:t>
            </a:r>
            <a:r>
              <a:rPr lang="en-US" dirty="0" smtClean="0">
                <a:solidFill>
                  <a:schemeClr val="tx1"/>
                </a:solidFill>
              </a:rPr>
              <a:t>.</a:t>
            </a:r>
          </a:p>
          <a:p>
            <a:pPr algn="l"/>
            <a:endParaRPr lang="en-US" dirty="0">
              <a:solidFill>
                <a:schemeClr val="tx1"/>
              </a:solidFill>
            </a:endParaRPr>
          </a:p>
          <a:p>
            <a:pPr algn="l"/>
            <a:r>
              <a:rPr lang="en-US" dirty="0">
                <a:solidFill>
                  <a:schemeClr val="tx1"/>
                </a:solidFill>
              </a:rPr>
              <a:t>Must be stored at room temperature, which increases the likelihood of bacterial contamination and </a:t>
            </a:r>
            <a:r>
              <a:rPr lang="en-US" i="1" dirty="0">
                <a:solidFill>
                  <a:schemeClr val="tx1"/>
                </a:solidFill>
              </a:rPr>
              <a:t>decreases shelf </a:t>
            </a:r>
            <a:r>
              <a:rPr lang="en-US" i="1" dirty="0" smtClean="0">
                <a:solidFill>
                  <a:schemeClr val="tx1"/>
                </a:solidFill>
              </a:rPr>
              <a:t>life.</a:t>
            </a:r>
            <a:endParaRPr lang="en-US" i="1" dirty="0">
              <a:solidFill>
                <a:schemeClr val="tx1"/>
              </a:solidFill>
            </a:endParaRPr>
          </a:p>
          <a:p>
            <a:pPr algn="l"/>
            <a:r>
              <a:rPr lang="en-US" dirty="0">
                <a:solidFill>
                  <a:schemeClr val="tx1"/>
                </a:solidFill>
              </a:rPr>
              <a:t>One unit usually increases the patient's platelet count by 5 to 10,000 cells/ mm3, while one single donor </a:t>
            </a:r>
            <a:r>
              <a:rPr lang="en-US" dirty="0" err="1">
                <a:solidFill>
                  <a:schemeClr val="tx1"/>
                </a:solidFill>
              </a:rPr>
              <a:t>aphoresis</a:t>
            </a:r>
            <a:r>
              <a:rPr lang="en-US" dirty="0">
                <a:solidFill>
                  <a:schemeClr val="tx1"/>
                </a:solidFill>
              </a:rPr>
              <a:t> unit increases the platelet count by </a:t>
            </a:r>
            <a:r>
              <a:rPr lang="en-US" dirty="0" smtClean="0">
                <a:solidFill>
                  <a:schemeClr val="tx1"/>
                </a:solidFill>
              </a:rPr>
              <a:t>30 </a:t>
            </a:r>
            <a:r>
              <a:rPr lang="en-US" dirty="0">
                <a:solidFill>
                  <a:schemeClr val="tx1"/>
                </a:solidFill>
              </a:rPr>
              <a:t>to 60,000 cells/mm</a:t>
            </a:r>
            <a:r>
              <a:rPr lang="en-US" baseline="30000" dirty="0">
                <a:solidFill>
                  <a:schemeClr val="tx1"/>
                </a:solidFill>
              </a:rPr>
              <a:t>3</a:t>
            </a:r>
            <a:r>
              <a:rPr lang="en-US" dirty="0">
                <a:solidFill>
                  <a:schemeClr val="tx1"/>
                </a:solidFill>
              </a:rPr>
              <a:t> in the absence of platelet </a:t>
            </a:r>
            <a:r>
              <a:rPr lang="en-US" dirty="0" smtClean="0">
                <a:solidFill>
                  <a:schemeClr val="tx1"/>
                </a:solidFill>
              </a:rPr>
              <a:t>destruction.</a:t>
            </a:r>
            <a:endParaRPr lang="en-US"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733800"/>
          </a:xfrm>
        </p:spPr>
        <p:txBody>
          <a:bodyPr>
            <a:normAutofit fontScale="40000" lnSpcReduction="20000"/>
          </a:bodyPr>
          <a:lstStyle/>
          <a:p>
            <a:pPr algn="l"/>
            <a:r>
              <a:rPr lang="en-US" sz="4200" b="1" dirty="0">
                <a:solidFill>
                  <a:schemeClr val="tx1"/>
                </a:solidFill>
              </a:rPr>
              <a:t> </a:t>
            </a:r>
            <a:r>
              <a:rPr lang="en-US" sz="4200" b="1" dirty="0" smtClean="0">
                <a:solidFill>
                  <a:schemeClr val="tx1"/>
                </a:solidFill>
              </a:rPr>
              <a:t>Platelets</a:t>
            </a:r>
          </a:p>
          <a:p>
            <a:pPr lvl="1" algn="l"/>
            <a:r>
              <a:rPr lang="en-US" sz="4200" dirty="0" smtClean="0">
                <a:solidFill>
                  <a:schemeClr val="tx1"/>
                </a:solidFill>
              </a:rPr>
              <a:t>Platelets are rarely indicated if a patient's platelet count exceeds 1,000,000 cells/mm3.</a:t>
            </a:r>
          </a:p>
          <a:p>
            <a:pPr lvl="1" algn="l"/>
            <a:r>
              <a:rPr lang="en-US" sz="4200" dirty="0" smtClean="0">
                <a:solidFill>
                  <a:schemeClr val="tx1"/>
                </a:solidFill>
              </a:rPr>
              <a:t>Platelet transfusion should be considered in the presence of excessive </a:t>
            </a:r>
            <a:r>
              <a:rPr lang="en-US" sz="4200" dirty="0" err="1" smtClean="0">
                <a:solidFill>
                  <a:schemeClr val="tx1"/>
                </a:solidFill>
              </a:rPr>
              <a:t>microvascular</a:t>
            </a:r>
            <a:r>
              <a:rPr lang="en-US" sz="4200" dirty="0" smtClean="0">
                <a:solidFill>
                  <a:schemeClr val="tx1"/>
                </a:solidFill>
              </a:rPr>
              <a:t> bleeding with platelet counts &lt;50,000 cells/mm.</a:t>
            </a:r>
          </a:p>
          <a:p>
            <a:pPr lvl="1" algn="l"/>
            <a:r>
              <a:rPr lang="en-US" sz="4200" dirty="0" smtClean="0">
                <a:solidFill>
                  <a:schemeClr val="tx1"/>
                </a:solidFill>
              </a:rPr>
              <a:t>May also be necessary in the presence of platelet dysfunction (anti-platelet therapy, uremia, post-cardiopulmonary bypass) and </a:t>
            </a:r>
            <a:r>
              <a:rPr lang="en-US" sz="4200" dirty="0" err="1" smtClean="0">
                <a:solidFill>
                  <a:schemeClr val="tx1"/>
                </a:solidFill>
              </a:rPr>
              <a:t>microvascular</a:t>
            </a:r>
            <a:r>
              <a:rPr lang="en-US" sz="4200" dirty="0" smtClean="0">
                <a:solidFill>
                  <a:schemeClr val="tx1"/>
                </a:solidFill>
              </a:rPr>
              <a:t> bleeding.</a:t>
            </a:r>
          </a:p>
          <a:p>
            <a:pPr algn="l"/>
            <a:endParaRPr lang="en-US" sz="4200" dirty="0" smtClean="0">
              <a:solidFill>
                <a:schemeClr val="tx1"/>
              </a:solidFill>
            </a:endParaRPr>
          </a:p>
          <a:p>
            <a:pPr algn="l"/>
            <a:r>
              <a:rPr lang="en-US" sz="4200" b="1" dirty="0" smtClean="0">
                <a:solidFill>
                  <a:schemeClr val="tx1"/>
                </a:solidFill>
              </a:rPr>
              <a:t>ABO compatibility</a:t>
            </a:r>
          </a:p>
          <a:p>
            <a:pPr lvl="1" algn="l">
              <a:buFont typeface="Arial" pitchFamily="34" charset="0"/>
              <a:buChar char="•"/>
            </a:pPr>
            <a:r>
              <a:rPr lang="en-US" sz="4200" dirty="0" smtClean="0">
                <a:solidFill>
                  <a:schemeClr val="tx1"/>
                </a:solidFill>
              </a:rPr>
              <a:t>Although you can transfuse ABO-incompatible platelets, these cells may have a shorter lifespan than ABO-compatible platelets .</a:t>
            </a:r>
            <a:endParaRPr lang="en-US" sz="4200" b="1" dirty="0" smtClean="0">
              <a:solidFill>
                <a:schemeClr val="tx1"/>
              </a:solidFill>
            </a:endParaRPr>
          </a:p>
          <a:p>
            <a:endParaRPr lang="en-US"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pPr algn="l"/>
            <a:r>
              <a:rPr lang="en-US" sz="800" dirty="0">
                <a:solidFill>
                  <a:schemeClr val="tx1"/>
                </a:solidFill>
              </a:rPr>
              <a:t>) </a:t>
            </a:r>
            <a:r>
              <a:rPr lang="en-US" b="1" dirty="0">
                <a:solidFill>
                  <a:schemeClr val="tx1"/>
                </a:solidFill>
              </a:rPr>
              <a:t>Cryoprecipitate</a:t>
            </a:r>
          </a:p>
          <a:p>
            <a:pPr algn="l"/>
            <a:r>
              <a:rPr lang="en-US" dirty="0">
                <a:solidFill>
                  <a:schemeClr val="tx1"/>
                </a:solidFill>
              </a:rPr>
              <a:t>a) Made from slowly thawing FFP</a:t>
            </a:r>
          </a:p>
          <a:p>
            <a:pPr algn="l"/>
            <a:r>
              <a:rPr lang="en-US" dirty="0">
                <a:solidFill>
                  <a:schemeClr val="tx1"/>
                </a:solidFill>
              </a:rPr>
              <a:t>b) Contains high levels of Factor VIII, von </a:t>
            </a:r>
            <a:r>
              <a:rPr lang="en-US" dirty="0" err="1">
                <a:solidFill>
                  <a:schemeClr val="tx1"/>
                </a:solidFill>
              </a:rPr>
              <a:t>Willebrand</a:t>
            </a:r>
            <a:r>
              <a:rPr lang="en-US" dirty="0">
                <a:solidFill>
                  <a:schemeClr val="tx1"/>
                </a:solidFill>
              </a:rPr>
              <a:t> factor, and fibrinogen</a:t>
            </a:r>
          </a:p>
          <a:p>
            <a:pPr algn="l"/>
            <a:r>
              <a:rPr lang="en-US" dirty="0">
                <a:solidFill>
                  <a:schemeClr val="tx1"/>
                </a:solidFill>
              </a:rPr>
              <a:t>c) Indications</a:t>
            </a:r>
          </a:p>
          <a:p>
            <a:pPr lvl="1" algn="l"/>
            <a:r>
              <a:rPr lang="en-US" dirty="0" smtClean="0">
                <a:solidFill>
                  <a:schemeClr val="tx1"/>
                </a:solidFill>
              </a:rPr>
              <a:t>Treatment </a:t>
            </a:r>
            <a:r>
              <a:rPr lang="en-US" dirty="0">
                <a:solidFill>
                  <a:schemeClr val="tx1"/>
                </a:solidFill>
              </a:rPr>
              <a:t>of </a:t>
            </a:r>
            <a:r>
              <a:rPr lang="en-US" dirty="0" err="1">
                <a:solidFill>
                  <a:schemeClr val="tx1"/>
                </a:solidFill>
              </a:rPr>
              <a:t>microvascular</a:t>
            </a:r>
            <a:r>
              <a:rPr lang="en-US" dirty="0">
                <a:solidFill>
                  <a:schemeClr val="tx1"/>
                </a:solidFill>
              </a:rPr>
              <a:t> bleeding in the presence of fibrinogen deficiency, which most commonly occurs due to disseminated intravascular coagulation (DIC) or massive </a:t>
            </a:r>
            <a:r>
              <a:rPr lang="en-US" dirty="0" smtClean="0">
                <a:solidFill>
                  <a:schemeClr val="tx1"/>
                </a:solidFill>
              </a:rPr>
              <a:t>transfusion</a:t>
            </a:r>
            <a:endParaRPr lang="en-US"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lnSpcReduction="10000"/>
          </a:bodyPr>
          <a:lstStyle/>
          <a:p>
            <a:pPr algn="l"/>
            <a:r>
              <a:rPr lang="en-US" sz="1400" dirty="0" smtClean="0">
                <a:solidFill>
                  <a:schemeClr val="tx1"/>
                </a:solidFill>
              </a:rPr>
              <a:t>) </a:t>
            </a:r>
            <a:r>
              <a:rPr lang="en-US" sz="1400" b="1" dirty="0" smtClean="0">
                <a:solidFill>
                  <a:schemeClr val="tx1"/>
                </a:solidFill>
              </a:rPr>
              <a:t>Cryoprecipitate Indications:</a:t>
            </a:r>
          </a:p>
          <a:p>
            <a:pPr algn="l"/>
            <a:endParaRPr lang="en-US" sz="1400" dirty="0" smtClean="0">
              <a:solidFill>
                <a:schemeClr val="tx1"/>
              </a:solidFill>
            </a:endParaRPr>
          </a:p>
          <a:p>
            <a:pPr lvl="1" algn="l"/>
            <a:r>
              <a:rPr lang="en-US" sz="1400" dirty="0" smtClean="0">
                <a:solidFill>
                  <a:schemeClr val="tx1"/>
                </a:solidFill>
              </a:rPr>
              <a:t>Treatment of congenital fibrinogen deficiencies or bleeding in patients with Von </a:t>
            </a:r>
            <a:r>
              <a:rPr lang="en-US" sz="1400" dirty="0" err="1" smtClean="0">
                <a:solidFill>
                  <a:schemeClr val="tx1"/>
                </a:solidFill>
              </a:rPr>
              <a:t>Willebrand</a:t>
            </a:r>
            <a:r>
              <a:rPr lang="en-US" sz="1400" dirty="0" smtClean="0">
                <a:solidFill>
                  <a:schemeClr val="tx1"/>
                </a:solidFill>
              </a:rPr>
              <a:t> disease, where factor concentrates are unavailable (I)</a:t>
            </a:r>
          </a:p>
          <a:p>
            <a:pPr lvl="1" algn="l"/>
            <a:endParaRPr lang="en-US" sz="1400" dirty="0" smtClean="0">
              <a:solidFill>
                <a:schemeClr val="tx1"/>
              </a:solidFill>
            </a:endParaRPr>
          </a:p>
          <a:p>
            <a:pPr lvl="1" algn="l"/>
            <a:r>
              <a:rPr lang="en-US" sz="1400" dirty="0" smtClean="0">
                <a:solidFill>
                  <a:schemeClr val="tx1"/>
                </a:solidFill>
              </a:rPr>
              <a:t>Ideally, a fibrinogen level should be obtained before administering cryoprecipitate.</a:t>
            </a:r>
          </a:p>
          <a:p>
            <a:pPr marL="1771650" lvl="3" indent="-400050" algn="l">
              <a:buAutoNum type="romanUcParenBoth"/>
            </a:pPr>
            <a:r>
              <a:rPr lang="en-US" sz="1400" dirty="0" smtClean="0">
                <a:solidFill>
                  <a:schemeClr val="tx1"/>
                </a:solidFill>
              </a:rPr>
              <a:t>Patients </a:t>
            </a:r>
            <a:r>
              <a:rPr lang="en-US" sz="1400" i="1" dirty="0" smtClean="0">
                <a:solidFill>
                  <a:schemeClr val="tx1"/>
                </a:solidFill>
              </a:rPr>
              <a:t>whose fibrinogen concentrations exceed 150 mg/ </a:t>
            </a:r>
            <a:r>
              <a:rPr lang="en-US" sz="1400" i="1" dirty="0" err="1" smtClean="0">
                <a:solidFill>
                  <a:schemeClr val="tx1"/>
                </a:solidFill>
              </a:rPr>
              <a:t>dL</a:t>
            </a:r>
            <a:r>
              <a:rPr lang="en-US" sz="1400" i="1" dirty="0" smtClean="0">
                <a:solidFill>
                  <a:schemeClr val="tx1"/>
                </a:solidFill>
              </a:rPr>
              <a:t> usually do not require cryoprecipitate.</a:t>
            </a:r>
          </a:p>
          <a:p>
            <a:pPr marL="1771650" lvl="3" indent="-400050" algn="l">
              <a:buAutoNum type="romanUcParenBoth"/>
            </a:pPr>
            <a:r>
              <a:rPr lang="en-US" sz="1400" dirty="0" smtClean="0">
                <a:solidFill>
                  <a:schemeClr val="tx1"/>
                </a:solidFill>
              </a:rPr>
              <a:t>When fibrinogen concentrations are &lt;80 to 100 mg/</a:t>
            </a:r>
            <a:r>
              <a:rPr lang="en-US" sz="1400" dirty="0" err="1" smtClean="0">
                <a:solidFill>
                  <a:schemeClr val="tx1"/>
                </a:solidFill>
              </a:rPr>
              <a:t>dL</a:t>
            </a:r>
            <a:r>
              <a:rPr lang="en-US" sz="1400" dirty="0" smtClean="0">
                <a:solidFill>
                  <a:schemeClr val="tx1"/>
                </a:solidFill>
              </a:rPr>
              <a:t>, cryoprecipitate is usually indicated (I).</a:t>
            </a:r>
          </a:p>
          <a:p>
            <a:pPr algn="l"/>
            <a:endParaRPr lang="en-US" sz="1400" dirty="0" smtClean="0">
              <a:solidFill>
                <a:schemeClr val="tx1"/>
              </a:solidFill>
            </a:endParaRPr>
          </a:p>
          <a:p>
            <a:pPr algn="l"/>
            <a:r>
              <a:rPr lang="en-US" sz="1400" b="1" dirty="0" smtClean="0">
                <a:solidFill>
                  <a:schemeClr val="tx1"/>
                </a:solidFill>
              </a:rPr>
              <a:t>ABO compatibility</a:t>
            </a:r>
          </a:p>
          <a:p>
            <a:pPr lvl="1" algn="l">
              <a:buFont typeface="Arial" pitchFamily="34" charset="0"/>
              <a:buChar char="•"/>
            </a:pPr>
            <a:r>
              <a:rPr lang="en-US" sz="1400" dirty="0" smtClean="0">
                <a:solidFill>
                  <a:schemeClr val="tx1"/>
                </a:solidFill>
              </a:rPr>
              <a:t>Because cryoprecipitate has only a small amount of plasma, ABO compatibility is not necessary .</a:t>
            </a:r>
          </a:p>
          <a:p>
            <a:pPr algn="l"/>
            <a:endParaRPr lang="en-US" sz="1400" dirty="0" smtClean="0">
              <a:solidFill>
                <a:schemeClr val="tx1"/>
              </a:solidFill>
            </a:endParaRPr>
          </a:p>
          <a:p>
            <a:pPr marL="571500" indent="-571500">
              <a:buAutoNum type="romanLcParenR"/>
            </a:pPr>
            <a:endParaRPr lang="en-US" sz="1400" dirty="0"/>
          </a:p>
          <a:p>
            <a:pPr marL="571500" indent="-571500">
              <a:buAutoNum type="romanLcParenR"/>
            </a:pPr>
            <a:endParaRPr lang="en-US" sz="1400"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sz="1600" b="1" dirty="0" smtClean="0">
                <a:solidFill>
                  <a:schemeClr val="tx1"/>
                </a:solidFill>
              </a:rPr>
              <a:t>Complications </a:t>
            </a:r>
            <a:r>
              <a:rPr lang="en-US" sz="1600" b="1" dirty="0">
                <a:solidFill>
                  <a:schemeClr val="tx1"/>
                </a:solidFill>
              </a:rPr>
              <a:t>of transfusion</a:t>
            </a:r>
          </a:p>
          <a:p>
            <a:pPr algn="l"/>
            <a:r>
              <a:rPr lang="en-US" sz="1600" dirty="0">
                <a:solidFill>
                  <a:schemeClr val="tx1"/>
                </a:solidFill>
              </a:rPr>
              <a:t>a) </a:t>
            </a:r>
            <a:r>
              <a:rPr lang="en-US" sz="1600" b="1" dirty="0">
                <a:solidFill>
                  <a:schemeClr val="tx1"/>
                </a:solidFill>
              </a:rPr>
              <a:t>Human error</a:t>
            </a:r>
          </a:p>
          <a:p>
            <a:pPr lvl="1" algn="l">
              <a:buFont typeface="Arial" pitchFamily="34" charset="0"/>
              <a:buChar char="•"/>
            </a:pPr>
            <a:r>
              <a:rPr lang="en-US" sz="1600" dirty="0" smtClean="0">
                <a:solidFill>
                  <a:schemeClr val="tx1"/>
                </a:solidFill>
              </a:rPr>
              <a:t>Due </a:t>
            </a:r>
            <a:r>
              <a:rPr lang="en-US" sz="1600" dirty="0">
                <a:solidFill>
                  <a:schemeClr val="tx1"/>
                </a:solidFill>
              </a:rPr>
              <a:t>to recent advances in detecting potentially infectious agents, complications due to human error are significantly more common than transfusion-related infections.</a:t>
            </a:r>
          </a:p>
          <a:p>
            <a:pPr lvl="1" algn="l">
              <a:buFont typeface="Arial" pitchFamily="34" charset="0"/>
              <a:buChar char="•"/>
            </a:pPr>
            <a:r>
              <a:rPr lang="en-US" sz="1600" dirty="0">
                <a:solidFill>
                  <a:schemeClr val="tx1"/>
                </a:solidFill>
              </a:rPr>
              <a:t>Catastrophic outcomes during blood product administration are usually associated with multiple errors during the process (5,6).</a:t>
            </a:r>
          </a:p>
          <a:p>
            <a:pPr lvl="1" algn="l">
              <a:buFont typeface="Arial" pitchFamily="34" charset="0"/>
              <a:buChar char="•"/>
            </a:pPr>
            <a:r>
              <a:rPr lang="en-US" sz="1600" dirty="0">
                <a:solidFill>
                  <a:schemeClr val="tx1"/>
                </a:solidFill>
              </a:rPr>
              <a:t>In order to prevent errors, it is critical that all persons involved in administering blood products exercise extreme caution, including verifying blood samples sent to the lab against a patient's armband and verifying blood prior to transfusion.</a:t>
            </a:r>
          </a:p>
          <a:p>
            <a:pPr marL="571500" indent="-571500">
              <a:buAutoNum type="romanLcParenR"/>
            </a:pPr>
            <a:endParaRPr lang="en-US" sz="1800" dirty="0"/>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pPr algn="l"/>
            <a:r>
              <a:rPr lang="en-US" b="1" dirty="0" smtClean="0">
                <a:solidFill>
                  <a:schemeClr val="tx1"/>
                </a:solidFill>
              </a:rPr>
              <a:t>Complications of transfusion</a:t>
            </a:r>
            <a:endParaRPr lang="en-US" b="1" dirty="0">
              <a:solidFill>
                <a:schemeClr val="tx1"/>
              </a:solidFill>
            </a:endParaRPr>
          </a:p>
          <a:p>
            <a:pPr algn="l"/>
            <a:r>
              <a:rPr lang="en-US" dirty="0" smtClean="0">
                <a:solidFill>
                  <a:schemeClr val="tx1"/>
                </a:solidFill>
              </a:rPr>
              <a:t>Acute </a:t>
            </a:r>
            <a:r>
              <a:rPr lang="en-US" dirty="0">
                <a:solidFill>
                  <a:schemeClr val="tx1"/>
                </a:solidFill>
              </a:rPr>
              <a:t>hemolytic </a:t>
            </a:r>
            <a:r>
              <a:rPr lang="en-US" dirty="0" smtClean="0">
                <a:solidFill>
                  <a:schemeClr val="tx1"/>
                </a:solidFill>
              </a:rPr>
              <a:t>reaction</a:t>
            </a:r>
          </a:p>
          <a:p>
            <a:pPr lvl="1" algn="l">
              <a:buFont typeface="Arial" pitchFamily="34" charset="0"/>
              <a:buChar char="•"/>
            </a:pPr>
            <a:r>
              <a:rPr lang="en-US" dirty="0" smtClean="0">
                <a:solidFill>
                  <a:schemeClr val="tx1"/>
                </a:solidFill>
              </a:rPr>
              <a:t>The </a:t>
            </a:r>
            <a:r>
              <a:rPr lang="en-US" dirty="0">
                <a:solidFill>
                  <a:schemeClr val="tx1"/>
                </a:solidFill>
              </a:rPr>
              <a:t>most serious complication of blood product </a:t>
            </a:r>
            <a:r>
              <a:rPr lang="en-US" dirty="0" smtClean="0">
                <a:solidFill>
                  <a:schemeClr val="tx1"/>
                </a:solidFill>
              </a:rPr>
              <a:t>administration</a:t>
            </a:r>
          </a:p>
          <a:p>
            <a:pPr lvl="1" algn="l">
              <a:buFont typeface="Arial" pitchFamily="34" charset="0"/>
              <a:buChar char="•"/>
            </a:pPr>
            <a:r>
              <a:rPr lang="en-US" dirty="0" smtClean="0">
                <a:solidFill>
                  <a:schemeClr val="tx1"/>
                </a:solidFill>
              </a:rPr>
              <a:t>Usually </a:t>
            </a:r>
            <a:r>
              <a:rPr lang="en-US" dirty="0">
                <a:solidFill>
                  <a:schemeClr val="tx1"/>
                </a:solidFill>
              </a:rPr>
              <a:t>caused by ABO incompatibility, resulting in an immune reaction by the recipient to the transfused </a:t>
            </a:r>
            <a:r>
              <a:rPr lang="en-US" dirty="0" smtClean="0">
                <a:solidFill>
                  <a:schemeClr val="tx1"/>
                </a:solidFill>
              </a:rPr>
              <a:t>RBC</a:t>
            </a:r>
          </a:p>
          <a:p>
            <a:pPr lvl="1" algn="l">
              <a:buFont typeface="Arial" pitchFamily="34" charset="0"/>
              <a:buChar char="•"/>
            </a:pPr>
            <a:r>
              <a:rPr lang="en-US" dirty="0" smtClean="0">
                <a:solidFill>
                  <a:schemeClr val="tx1"/>
                </a:solidFill>
              </a:rPr>
              <a:t>Signs/symptoms </a:t>
            </a:r>
            <a:r>
              <a:rPr lang="en-US" dirty="0">
                <a:solidFill>
                  <a:schemeClr val="tx1"/>
                </a:solidFill>
              </a:rPr>
              <a:t>of acute hemolytic </a:t>
            </a:r>
            <a:r>
              <a:rPr lang="en-US" dirty="0" smtClean="0">
                <a:solidFill>
                  <a:schemeClr val="tx1"/>
                </a:solidFill>
              </a:rPr>
              <a:t>reaction</a:t>
            </a:r>
          </a:p>
          <a:p>
            <a:pPr lvl="2" algn="l">
              <a:buFont typeface="Arial" pitchFamily="34" charset="0"/>
              <a:buChar char="•"/>
            </a:pPr>
            <a:r>
              <a:rPr lang="en-US" dirty="0" smtClean="0">
                <a:solidFill>
                  <a:schemeClr val="tx1"/>
                </a:solidFill>
              </a:rPr>
              <a:t>Anxiety</a:t>
            </a:r>
            <a:r>
              <a:rPr lang="en-US" dirty="0">
                <a:solidFill>
                  <a:schemeClr val="tx1"/>
                </a:solidFill>
              </a:rPr>
              <a:t>, fever, </a:t>
            </a:r>
            <a:r>
              <a:rPr lang="en-US" dirty="0" err="1">
                <a:solidFill>
                  <a:schemeClr val="tx1"/>
                </a:solidFill>
              </a:rPr>
              <a:t>urticaria</a:t>
            </a:r>
            <a:r>
              <a:rPr lang="en-US" dirty="0">
                <a:solidFill>
                  <a:schemeClr val="tx1"/>
                </a:solidFill>
              </a:rPr>
              <a:t>, nausea, chest and flank pain, </a:t>
            </a:r>
            <a:r>
              <a:rPr lang="en-US" dirty="0" err="1">
                <a:solidFill>
                  <a:schemeClr val="tx1"/>
                </a:solidFill>
              </a:rPr>
              <a:t>hyperkalemia</a:t>
            </a:r>
            <a:r>
              <a:rPr lang="en-US" dirty="0">
                <a:solidFill>
                  <a:schemeClr val="tx1"/>
                </a:solidFill>
              </a:rPr>
              <a:t>, hypotension, DIC, </a:t>
            </a:r>
            <a:r>
              <a:rPr lang="en-US" dirty="0" err="1">
                <a:solidFill>
                  <a:schemeClr val="tx1"/>
                </a:solidFill>
              </a:rPr>
              <a:t>hemoglobinemia</a:t>
            </a:r>
            <a:r>
              <a:rPr lang="en-US" dirty="0">
                <a:solidFill>
                  <a:schemeClr val="tx1"/>
                </a:solidFill>
              </a:rPr>
              <a:t>, and acute renal </a:t>
            </a:r>
            <a:r>
              <a:rPr lang="en-US" dirty="0" smtClean="0">
                <a:solidFill>
                  <a:schemeClr val="tx1"/>
                </a:solidFill>
              </a:rPr>
              <a:t>failure.</a:t>
            </a:r>
          </a:p>
          <a:p>
            <a:pPr lvl="2" algn="l">
              <a:buFont typeface="Arial" pitchFamily="34" charset="0"/>
              <a:buChar char="•"/>
            </a:pPr>
            <a:r>
              <a:rPr lang="en-US" dirty="0" smtClean="0">
                <a:solidFill>
                  <a:schemeClr val="tx1"/>
                </a:solidFill>
              </a:rPr>
              <a:t>Many </a:t>
            </a:r>
            <a:r>
              <a:rPr lang="en-US" dirty="0">
                <a:solidFill>
                  <a:schemeClr val="tx1"/>
                </a:solidFill>
              </a:rPr>
              <a:t>symptoms are masked by general anesthesia</a:t>
            </a:r>
            <a:r>
              <a:rPr lang="en-US" dirty="0" smtClean="0">
                <a:solidFill>
                  <a:schemeClr val="tx1"/>
                </a:solidFill>
              </a:rPr>
              <a:t>.</a:t>
            </a:r>
            <a:endParaRPr lang="en-US"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934200" cy="4267200"/>
          </a:xfrm>
        </p:spPr>
        <p:txBody>
          <a:bodyPr>
            <a:normAutofit fontScale="92500"/>
          </a:bodyPr>
          <a:lstStyle/>
          <a:p>
            <a:pPr algn="l"/>
            <a:r>
              <a:rPr lang="en-US" dirty="0">
                <a:solidFill>
                  <a:schemeClr val="tx1"/>
                </a:solidFill>
              </a:rPr>
              <a:t>pH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NS </a:t>
            </a:r>
            <a:r>
              <a:rPr lang="en-US" dirty="0">
                <a:solidFill>
                  <a:schemeClr val="tx1"/>
                </a:solidFill>
              </a:rPr>
              <a:t>has an average pH of 5.G but can have a pH as low as 4</a:t>
            </a:r>
            <a:r>
              <a:rPr lang="en-US" baseline="30000" dirty="0">
                <a:solidFill>
                  <a:schemeClr val="tx1"/>
                </a:solidFill>
              </a:rPr>
              <a:t>.</a:t>
            </a:r>
            <a:r>
              <a:rPr lang="en-US" dirty="0">
                <a:solidFill>
                  <a:schemeClr val="tx1"/>
                </a:solidFill>
              </a:rPr>
              <a:t>5</a:t>
            </a:r>
            <a:r>
              <a:rPr lang="en-US" baseline="30000" dirty="0">
                <a:solidFill>
                  <a:schemeClr val="tx1"/>
                </a:solidFill>
              </a:rPr>
              <a:t>.</a:t>
            </a:r>
            <a:r>
              <a:rPr lang="en-US" dirty="0">
                <a:solidFill>
                  <a:schemeClr val="tx1"/>
                </a:solidFill>
              </a:rPr>
              <a:t> Large infusions of NS lead </a:t>
            </a:r>
            <a:r>
              <a:rPr lang="en-US" dirty="0" smtClean="0">
                <a:solidFill>
                  <a:schemeClr val="tx1"/>
                </a:solidFill>
              </a:rPr>
              <a:t>to </a:t>
            </a:r>
            <a:r>
              <a:rPr lang="en-US" dirty="0" err="1" smtClean="0">
                <a:solidFill>
                  <a:schemeClr val="tx1"/>
                </a:solidFill>
              </a:rPr>
              <a:t>hyperchloremic</a:t>
            </a:r>
            <a:r>
              <a:rPr lang="en-US" dirty="0" smtClean="0">
                <a:solidFill>
                  <a:schemeClr val="tx1"/>
                </a:solidFill>
              </a:rPr>
              <a:t> </a:t>
            </a:r>
            <a:r>
              <a:rPr lang="en-US" dirty="0">
                <a:solidFill>
                  <a:schemeClr val="tx1"/>
                </a:solidFill>
              </a:rPr>
              <a:t>metabolic acidosis.</a:t>
            </a:r>
          </a:p>
          <a:p>
            <a:pPr algn="l"/>
            <a:endParaRPr lang="en-US" dirty="0" smtClean="0">
              <a:solidFill>
                <a:schemeClr val="tx1"/>
              </a:solidFill>
            </a:endParaRPr>
          </a:p>
          <a:p>
            <a:pPr algn="l"/>
            <a:r>
              <a:rPr lang="en-US" dirty="0" smtClean="0">
                <a:solidFill>
                  <a:schemeClr val="tx1"/>
                </a:solidFill>
              </a:rPr>
              <a:t>LR </a:t>
            </a:r>
            <a:r>
              <a:rPr lang="en-US" dirty="0">
                <a:solidFill>
                  <a:schemeClr val="tx1"/>
                </a:solidFill>
              </a:rPr>
              <a:t>has less effect on pH, but large volumes can also lead to acidosis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b="1" dirty="0" smtClean="0">
                <a:solidFill>
                  <a:schemeClr val="tx1"/>
                </a:solidFill>
              </a:rPr>
              <a:t>Complications of transfusion</a:t>
            </a:r>
          </a:p>
          <a:p>
            <a:pPr algn="l"/>
            <a:r>
              <a:rPr lang="en-US" dirty="0" smtClean="0">
                <a:solidFill>
                  <a:schemeClr val="tx1"/>
                </a:solidFill>
              </a:rPr>
              <a:t>Acute hemolytic reaction</a:t>
            </a:r>
          </a:p>
          <a:p>
            <a:pPr algn="l"/>
            <a:endParaRPr lang="en-US" dirty="0">
              <a:solidFill>
                <a:schemeClr val="tx1"/>
              </a:solidFill>
            </a:endParaRPr>
          </a:p>
          <a:p>
            <a:pPr algn="l">
              <a:buFont typeface="Arial" pitchFamily="34" charset="0"/>
              <a:buChar char="•"/>
            </a:pPr>
            <a:r>
              <a:rPr lang="en-US" dirty="0" smtClean="0">
                <a:solidFill>
                  <a:schemeClr val="tx1"/>
                </a:solidFill>
              </a:rPr>
              <a:t>If you suspect an acute hemolytic reaction</a:t>
            </a:r>
          </a:p>
          <a:p>
            <a:pPr lvl="1" algn="l">
              <a:buFont typeface="Arial" pitchFamily="34" charset="0"/>
              <a:buChar char="•"/>
            </a:pPr>
            <a:r>
              <a:rPr lang="en-US" dirty="0" smtClean="0">
                <a:solidFill>
                  <a:schemeClr val="tx1"/>
                </a:solidFill>
              </a:rPr>
              <a:t>Immediately </a:t>
            </a:r>
            <a:r>
              <a:rPr lang="en-US" dirty="0" smtClean="0">
                <a:solidFill>
                  <a:srgbClr val="FF0000"/>
                </a:solidFill>
              </a:rPr>
              <a:t>stop the transfusion</a:t>
            </a:r>
          </a:p>
          <a:p>
            <a:pPr lvl="1" algn="l">
              <a:buFont typeface="Arial" pitchFamily="34" charset="0"/>
              <a:buChar char="•"/>
            </a:pPr>
            <a:r>
              <a:rPr lang="en-US" dirty="0" smtClean="0">
                <a:solidFill>
                  <a:schemeClr val="tx1"/>
                </a:solidFill>
              </a:rPr>
              <a:t>Begin supportive care, which includes</a:t>
            </a:r>
          </a:p>
          <a:p>
            <a:pPr lvl="2" algn="l">
              <a:buFont typeface="Arial" pitchFamily="34" charset="0"/>
              <a:buChar char="•"/>
            </a:pPr>
            <a:r>
              <a:rPr lang="en-US" dirty="0" smtClean="0">
                <a:solidFill>
                  <a:schemeClr val="tx1"/>
                </a:solidFill>
              </a:rPr>
              <a:t>BP support with </a:t>
            </a:r>
            <a:r>
              <a:rPr lang="en-US" dirty="0" err="1" smtClean="0">
                <a:solidFill>
                  <a:schemeClr val="tx1"/>
                </a:solidFill>
              </a:rPr>
              <a:t>pressors</a:t>
            </a:r>
            <a:r>
              <a:rPr lang="en-US" dirty="0" smtClean="0">
                <a:solidFill>
                  <a:schemeClr val="tx1"/>
                </a:solidFill>
              </a:rPr>
              <a:t> and </a:t>
            </a:r>
            <a:r>
              <a:rPr lang="en-US" dirty="0" err="1" smtClean="0">
                <a:solidFill>
                  <a:schemeClr val="tx1"/>
                </a:solidFill>
              </a:rPr>
              <a:t>inotropes</a:t>
            </a:r>
            <a:r>
              <a:rPr lang="en-US" dirty="0" smtClean="0">
                <a:solidFill>
                  <a:schemeClr val="tx1"/>
                </a:solidFill>
              </a:rPr>
              <a:t> as needed</a:t>
            </a:r>
          </a:p>
          <a:p>
            <a:pPr lvl="2" algn="l">
              <a:buFont typeface="Arial" pitchFamily="34" charset="0"/>
              <a:buChar char="•"/>
            </a:pPr>
            <a:r>
              <a:rPr lang="en-US" dirty="0" smtClean="0">
                <a:solidFill>
                  <a:schemeClr val="tx1"/>
                </a:solidFill>
              </a:rPr>
              <a:t>Preservation of renal function with fluid administration and </a:t>
            </a:r>
            <a:r>
              <a:rPr lang="en-US" dirty="0" err="1" smtClean="0">
                <a:solidFill>
                  <a:schemeClr val="tx1"/>
                </a:solidFill>
              </a:rPr>
              <a:t>diuresis</a:t>
            </a:r>
            <a:endParaRPr lang="en-US" dirty="0">
              <a:solidFill>
                <a:schemeClr val="tx1"/>
              </a:solidFill>
            </a:endParaRPr>
          </a:p>
          <a:p>
            <a:pPr lvl="2" algn="l">
              <a:buFont typeface="Arial" pitchFamily="34" charset="0"/>
              <a:buChar char="•"/>
            </a:pPr>
            <a:r>
              <a:rPr lang="en-US" dirty="0" smtClean="0">
                <a:solidFill>
                  <a:schemeClr val="tx1"/>
                </a:solidFill>
              </a:rPr>
              <a:t>Alkalinize the urine with sodium bicarbonate</a:t>
            </a:r>
          </a:p>
          <a:p>
            <a:pPr lvl="1" algn="l">
              <a:buFont typeface="Arial" pitchFamily="34" charset="0"/>
              <a:buChar char="•"/>
            </a:pPr>
            <a:r>
              <a:rPr lang="en-US" dirty="0" smtClean="0">
                <a:solidFill>
                  <a:schemeClr val="tx1"/>
                </a:solidFill>
              </a:rPr>
              <a:t>Obtain urine and plasma hemoglobin, an antibody screen, coagulation parameters, and blood counts </a:t>
            </a:r>
          </a:p>
          <a:p>
            <a:pPr lvl="1" algn="l">
              <a:buFont typeface="Arial" pitchFamily="34" charset="0"/>
              <a:buChar char="•"/>
            </a:pPr>
            <a:r>
              <a:rPr lang="en-US" dirty="0" smtClean="0">
                <a:solidFill>
                  <a:schemeClr val="tx1"/>
                </a:solidFill>
              </a:rPr>
              <a:t>Send the blood being infused to the blood bank with a sample of the patient's blood to confirm or rule out incompatibility</a:t>
            </a:r>
            <a:endParaRPr lang="en-US" sz="50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55000" lnSpcReduction="20000"/>
          </a:bodyPr>
          <a:lstStyle/>
          <a:p>
            <a:pPr algn="l"/>
            <a:r>
              <a:rPr lang="en-US" b="1" dirty="0" smtClean="0">
                <a:solidFill>
                  <a:schemeClr val="tx1"/>
                </a:solidFill>
              </a:rPr>
              <a:t>Delayed </a:t>
            </a:r>
            <a:r>
              <a:rPr lang="en-US" b="1" dirty="0">
                <a:solidFill>
                  <a:schemeClr val="tx1"/>
                </a:solidFill>
              </a:rPr>
              <a:t>hemolytic reaction</a:t>
            </a:r>
          </a:p>
          <a:p>
            <a:pPr algn="l">
              <a:buFont typeface="Arial" pitchFamily="34" charset="0"/>
              <a:buChar char="•"/>
            </a:pPr>
            <a:r>
              <a:rPr lang="en-US" sz="3600" dirty="0" smtClean="0">
                <a:solidFill>
                  <a:schemeClr val="tx1"/>
                </a:solidFill>
              </a:rPr>
              <a:t>Caused </a:t>
            </a:r>
            <a:r>
              <a:rPr lang="en-US" sz="3600" dirty="0">
                <a:solidFill>
                  <a:schemeClr val="tx1"/>
                </a:solidFill>
              </a:rPr>
              <a:t>by </a:t>
            </a:r>
            <a:r>
              <a:rPr lang="en-US" sz="3600" dirty="0" err="1">
                <a:solidFill>
                  <a:schemeClr val="tx1"/>
                </a:solidFill>
              </a:rPr>
              <a:t>extravascular</a:t>
            </a:r>
            <a:r>
              <a:rPr lang="en-US" sz="3600" dirty="0">
                <a:solidFill>
                  <a:schemeClr val="tx1"/>
                </a:solidFill>
              </a:rPr>
              <a:t> </a:t>
            </a:r>
            <a:r>
              <a:rPr lang="en-US" sz="3600" dirty="0" err="1">
                <a:solidFill>
                  <a:schemeClr val="tx1"/>
                </a:solidFill>
              </a:rPr>
              <a:t>hemolysis</a:t>
            </a:r>
            <a:r>
              <a:rPr lang="en-US" sz="3600" dirty="0">
                <a:solidFill>
                  <a:schemeClr val="tx1"/>
                </a:solidFill>
              </a:rPr>
              <a:t> of donor erythrocytes</a:t>
            </a:r>
          </a:p>
          <a:p>
            <a:pPr algn="l">
              <a:buFont typeface="Arial" pitchFamily="34" charset="0"/>
              <a:buChar char="•"/>
            </a:pPr>
            <a:r>
              <a:rPr lang="en-US" sz="3600" dirty="0">
                <a:solidFill>
                  <a:schemeClr val="tx1"/>
                </a:solidFill>
              </a:rPr>
              <a:t>Due to the presence of antibodies from previous </a:t>
            </a:r>
            <a:r>
              <a:rPr lang="en-US" sz="3600" dirty="0" smtClean="0">
                <a:solidFill>
                  <a:schemeClr val="tx1"/>
                </a:solidFill>
              </a:rPr>
              <a:t>transfusions or </a:t>
            </a:r>
            <a:r>
              <a:rPr lang="en-US" sz="3600" dirty="0">
                <a:solidFill>
                  <a:schemeClr val="tx1"/>
                </a:solidFill>
              </a:rPr>
              <a:t>pregnancy in recipient serum at levels too low to be </a:t>
            </a:r>
            <a:r>
              <a:rPr lang="en-US" sz="3600" dirty="0" smtClean="0">
                <a:solidFill>
                  <a:schemeClr val="tx1"/>
                </a:solidFill>
              </a:rPr>
              <a:t>detected during </a:t>
            </a:r>
            <a:r>
              <a:rPr lang="en-US" sz="3600" dirty="0">
                <a:solidFill>
                  <a:schemeClr val="tx1"/>
                </a:solidFill>
              </a:rPr>
              <a:t>the </a:t>
            </a:r>
            <a:r>
              <a:rPr lang="en-US" sz="3600" dirty="0" smtClean="0">
                <a:solidFill>
                  <a:schemeClr val="tx1"/>
                </a:solidFill>
              </a:rPr>
              <a:t>cross-match.</a:t>
            </a:r>
            <a:endParaRPr lang="en-US" sz="3600" dirty="0" smtClean="0">
              <a:solidFill>
                <a:schemeClr val="tx1"/>
              </a:solidFill>
            </a:endParaRPr>
          </a:p>
          <a:p>
            <a:pPr algn="l">
              <a:buFont typeface="Arial" pitchFamily="34" charset="0"/>
              <a:buChar char="•"/>
            </a:pPr>
            <a:r>
              <a:rPr lang="en-US" sz="3600" dirty="0" smtClean="0">
                <a:solidFill>
                  <a:schemeClr val="tx1"/>
                </a:solidFill>
              </a:rPr>
              <a:t>Signs/symptoms </a:t>
            </a:r>
            <a:r>
              <a:rPr lang="en-US" sz="3600" dirty="0">
                <a:solidFill>
                  <a:schemeClr val="tx1"/>
                </a:solidFill>
              </a:rPr>
              <a:t>of delayed transfusion </a:t>
            </a:r>
            <a:r>
              <a:rPr lang="en-US" sz="3600" dirty="0" smtClean="0">
                <a:solidFill>
                  <a:schemeClr val="tx1"/>
                </a:solidFill>
              </a:rPr>
              <a:t>reaction.</a:t>
            </a:r>
          </a:p>
          <a:p>
            <a:pPr lvl="1" algn="l">
              <a:buFont typeface="Arial" pitchFamily="34" charset="0"/>
              <a:buChar char="•"/>
            </a:pPr>
            <a:r>
              <a:rPr lang="en-US" dirty="0" smtClean="0">
                <a:solidFill>
                  <a:schemeClr val="tx1"/>
                </a:solidFill>
              </a:rPr>
              <a:t>Occur </a:t>
            </a:r>
            <a:r>
              <a:rPr lang="en-US" dirty="0">
                <a:solidFill>
                  <a:schemeClr val="tx1"/>
                </a:solidFill>
              </a:rPr>
              <a:t>approximately one week after a seemingly compatible </a:t>
            </a:r>
            <a:r>
              <a:rPr lang="en-US" dirty="0" smtClean="0">
                <a:solidFill>
                  <a:schemeClr val="tx1"/>
                </a:solidFill>
              </a:rPr>
              <a:t>transfusion</a:t>
            </a:r>
          </a:p>
          <a:p>
            <a:pPr lvl="1" algn="l">
              <a:buFont typeface="Arial" pitchFamily="34" charset="0"/>
              <a:buChar char="•"/>
            </a:pPr>
            <a:r>
              <a:rPr lang="en-US" dirty="0" smtClean="0">
                <a:solidFill>
                  <a:schemeClr val="tx1"/>
                </a:solidFill>
              </a:rPr>
              <a:t> </a:t>
            </a:r>
            <a:r>
              <a:rPr lang="en-US" dirty="0">
                <a:solidFill>
                  <a:schemeClr val="tx1"/>
                </a:solidFill>
              </a:rPr>
              <a:t>Include anemia, mild fever, increased </a:t>
            </a:r>
            <a:r>
              <a:rPr lang="en-US" dirty="0" err="1">
                <a:solidFill>
                  <a:schemeClr val="tx1"/>
                </a:solidFill>
              </a:rPr>
              <a:t>unconjugated</a:t>
            </a:r>
            <a:r>
              <a:rPr lang="en-US" dirty="0">
                <a:solidFill>
                  <a:schemeClr val="tx1"/>
                </a:solidFill>
              </a:rPr>
              <a:t> </a:t>
            </a:r>
            <a:r>
              <a:rPr lang="en-US" dirty="0" err="1">
                <a:solidFill>
                  <a:schemeClr val="tx1"/>
                </a:solidFill>
              </a:rPr>
              <a:t>bilirubin</a:t>
            </a:r>
            <a:r>
              <a:rPr lang="en-US" dirty="0">
                <a:solidFill>
                  <a:schemeClr val="tx1"/>
                </a:solidFill>
              </a:rPr>
              <a:t>, jaundice, </a:t>
            </a:r>
            <a:r>
              <a:rPr lang="en-US" dirty="0" err="1">
                <a:solidFill>
                  <a:schemeClr val="tx1"/>
                </a:solidFill>
              </a:rPr>
              <a:t>hemoglobinuria</a:t>
            </a:r>
            <a:r>
              <a:rPr lang="en-US" dirty="0">
                <a:solidFill>
                  <a:schemeClr val="tx1"/>
                </a:solidFill>
              </a:rPr>
              <a:t>, decreased </a:t>
            </a:r>
            <a:r>
              <a:rPr lang="en-US" dirty="0" err="1">
                <a:solidFill>
                  <a:schemeClr val="tx1"/>
                </a:solidFill>
              </a:rPr>
              <a:t>haptoglobin</a:t>
            </a:r>
            <a:r>
              <a:rPr lang="en-US" dirty="0">
                <a:solidFill>
                  <a:schemeClr val="tx1"/>
                </a:solidFill>
              </a:rPr>
              <a:t>, and </a:t>
            </a:r>
            <a:r>
              <a:rPr lang="en-US" dirty="0" err="1">
                <a:solidFill>
                  <a:schemeClr val="tx1"/>
                </a:solidFill>
              </a:rPr>
              <a:t>spherocytosis</a:t>
            </a:r>
            <a:r>
              <a:rPr lang="en-US" dirty="0">
                <a:solidFill>
                  <a:schemeClr val="tx1"/>
                </a:solidFill>
              </a:rPr>
              <a:t> on the blood </a:t>
            </a:r>
            <a:r>
              <a:rPr lang="en-US" dirty="0" smtClean="0">
                <a:solidFill>
                  <a:schemeClr val="tx1"/>
                </a:solidFill>
              </a:rPr>
              <a:t>smear</a:t>
            </a:r>
          </a:p>
          <a:p>
            <a:pPr algn="l">
              <a:buFont typeface="Arial" pitchFamily="34" charset="0"/>
              <a:buChar char="•"/>
            </a:pPr>
            <a:r>
              <a:rPr lang="en-US" sz="3600" dirty="0" smtClean="0">
                <a:solidFill>
                  <a:schemeClr val="tx1"/>
                </a:solidFill>
              </a:rPr>
              <a:t>Because </a:t>
            </a:r>
            <a:r>
              <a:rPr lang="en-US" sz="3600" dirty="0">
                <a:solidFill>
                  <a:schemeClr val="tx1"/>
                </a:solidFill>
              </a:rPr>
              <a:t>the </a:t>
            </a:r>
            <a:r>
              <a:rPr lang="en-US" sz="3600" dirty="0" err="1">
                <a:solidFill>
                  <a:schemeClr val="tx1"/>
                </a:solidFill>
              </a:rPr>
              <a:t>hemolysis</a:t>
            </a:r>
            <a:r>
              <a:rPr lang="en-US" sz="3600" dirty="0">
                <a:solidFill>
                  <a:schemeClr val="tx1"/>
                </a:solidFill>
              </a:rPr>
              <a:t> is </a:t>
            </a:r>
            <a:r>
              <a:rPr lang="en-US" sz="3600" dirty="0" err="1">
                <a:solidFill>
                  <a:schemeClr val="tx1"/>
                </a:solidFill>
              </a:rPr>
              <a:t>extravascular</a:t>
            </a:r>
            <a:r>
              <a:rPr lang="en-US" sz="3600" dirty="0">
                <a:solidFill>
                  <a:schemeClr val="tx1"/>
                </a:solidFill>
              </a:rPr>
              <a:t>, the reaction is much less severe than in an acute hemolytic reaction, and the symptoms are </a:t>
            </a:r>
            <a:r>
              <a:rPr lang="en-US" sz="3600" dirty="0" smtClean="0">
                <a:solidFill>
                  <a:schemeClr val="tx1"/>
                </a:solidFill>
              </a:rPr>
              <a:t>self-limited.</a:t>
            </a:r>
          </a:p>
          <a:p>
            <a:pPr algn="l"/>
            <a:endParaRPr lang="en-US" sz="96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pPr algn="l"/>
            <a:r>
              <a:rPr lang="en-US" sz="2800" dirty="0" smtClean="0">
                <a:solidFill>
                  <a:schemeClr val="tx1"/>
                </a:solidFill>
              </a:rPr>
              <a:t>Transfusion </a:t>
            </a:r>
            <a:r>
              <a:rPr lang="en-US" sz="2800" dirty="0">
                <a:solidFill>
                  <a:schemeClr val="tx1"/>
                </a:solidFill>
              </a:rPr>
              <a:t>related acute lung injury (TRALI)</a:t>
            </a:r>
          </a:p>
          <a:p>
            <a:pPr algn="l">
              <a:buFont typeface="Arial" pitchFamily="34" charset="0"/>
              <a:buChar char="•"/>
            </a:pPr>
            <a:r>
              <a:rPr lang="en-US" sz="2800" dirty="0" smtClean="0">
                <a:solidFill>
                  <a:schemeClr val="tx1"/>
                </a:solidFill>
              </a:rPr>
              <a:t>An </a:t>
            </a:r>
            <a:r>
              <a:rPr lang="en-US" sz="2800" dirty="0">
                <a:solidFill>
                  <a:schemeClr val="tx1"/>
                </a:solidFill>
              </a:rPr>
              <a:t>acute respiratory distress syndrome occurring within 2 to 6 hours after </a:t>
            </a:r>
            <a:r>
              <a:rPr lang="en-US" sz="2800" dirty="0" smtClean="0">
                <a:solidFill>
                  <a:schemeClr val="tx1"/>
                </a:solidFill>
              </a:rPr>
              <a:t>transfusion</a:t>
            </a:r>
            <a:endParaRPr lang="en-US" sz="28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Autofit/>
          </a:bodyPr>
          <a:lstStyle/>
          <a:p>
            <a:pPr algn="l"/>
            <a:r>
              <a:rPr lang="en-US" sz="1800" dirty="0" smtClean="0">
                <a:solidFill>
                  <a:schemeClr val="tx1"/>
                </a:solidFill>
              </a:rPr>
              <a:t>Transfusion related acute lung injury (TRALI)</a:t>
            </a:r>
          </a:p>
          <a:p>
            <a:pPr algn="l"/>
            <a:endParaRPr lang="en-US" sz="1800" dirty="0" smtClean="0">
              <a:solidFill>
                <a:schemeClr val="tx1"/>
              </a:solidFill>
            </a:endParaRPr>
          </a:p>
          <a:p>
            <a:pPr algn="l"/>
            <a:r>
              <a:rPr lang="en-US" sz="1800" dirty="0" smtClean="0">
                <a:solidFill>
                  <a:schemeClr val="tx1"/>
                </a:solidFill>
              </a:rPr>
              <a:t>Characterized </a:t>
            </a:r>
            <a:r>
              <a:rPr lang="en-US" sz="1800" dirty="0">
                <a:solidFill>
                  <a:schemeClr val="tx1"/>
                </a:solidFill>
              </a:rPr>
              <a:t>by </a:t>
            </a:r>
            <a:r>
              <a:rPr lang="en-US" sz="1800" dirty="0" err="1">
                <a:solidFill>
                  <a:schemeClr val="tx1"/>
                </a:solidFill>
              </a:rPr>
              <a:t>noncardiogenic</a:t>
            </a:r>
            <a:r>
              <a:rPr lang="en-US" sz="1800" dirty="0">
                <a:solidFill>
                  <a:schemeClr val="tx1"/>
                </a:solidFill>
              </a:rPr>
              <a:t> pulmonary edema manifesting as hypoxia and bilateral infiltrates on chest </a:t>
            </a:r>
            <a:r>
              <a:rPr lang="en-US" sz="1800" dirty="0" smtClean="0">
                <a:solidFill>
                  <a:schemeClr val="tx1"/>
                </a:solidFill>
              </a:rPr>
              <a:t>radiograph.</a:t>
            </a:r>
            <a:endParaRPr lang="en-US" sz="1800" dirty="0">
              <a:solidFill>
                <a:schemeClr val="tx1"/>
              </a:solidFill>
            </a:endParaRPr>
          </a:p>
          <a:p>
            <a:pPr algn="l"/>
            <a:r>
              <a:rPr lang="en-US" sz="1800" dirty="0">
                <a:solidFill>
                  <a:schemeClr val="tx1"/>
                </a:solidFill>
              </a:rPr>
              <a:t>Its true incidence is unknown, because it is difficult to distinguish from other forms of acute lung injury, and it often occurs in patients with multiple coexisting </a:t>
            </a:r>
            <a:r>
              <a:rPr lang="en-US" sz="1800" dirty="0" smtClean="0">
                <a:solidFill>
                  <a:schemeClr val="tx1"/>
                </a:solidFill>
              </a:rPr>
              <a:t>illnesses.</a:t>
            </a:r>
            <a:endParaRPr lang="en-US" sz="1800" dirty="0">
              <a:solidFill>
                <a:schemeClr val="tx1"/>
              </a:solidFill>
            </a:endParaRPr>
          </a:p>
          <a:p>
            <a:pPr algn="l">
              <a:buFont typeface="Arial" pitchFamily="34" charset="0"/>
              <a:buChar char="•"/>
            </a:pPr>
            <a:r>
              <a:rPr lang="en-US" sz="1800" dirty="0" smtClean="0">
                <a:solidFill>
                  <a:schemeClr val="tx1"/>
                </a:solidFill>
              </a:rPr>
              <a:t>TRALI </a:t>
            </a:r>
            <a:r>
              <a:rPr lang="en-US" sz="1800" dirty="0">
                <a:solidFill>
                  <a:schemeClr val="tx1"/>
                </a:solidFill>
              </a:rPr>
              <a:t>is not rare; its estimated occurrence is 1 in 2,000 to 1</a:t>
            </a:r>
          </a:p>
          <a:p>
            <a:pPr lvl="1" algn="l"/>
            <a:r>
              <a:rPr lang="en-US" sz="1800" dirty="0">
                <a:solidFill>
                  <a:schemeClr val="tx1"/>
                </a:solidFill>
              </a:rPr>
              <a:t>in 5,000 transfusions of blood or blood products (9).</a:t>
            </a:r>
          </a:p>
          <a:p>
            <a:pPr algn="l"/>
            <a:r>
              <a:rPr lang="en-US" sz="1800" dirty="0" smtClean="0">
                <a:solidFill>
                  <a:schemeClr val="tx1"/>
                </a:solidFill>
              </a:rPr>
              <a:t>According </a:t>
            </a:r>
            <a:r>
              <a:rPr lang="en-US" sz="1800" dirty="0">
                <a:solidFill>
                  <a:schemeClr val="tx1"/>
                </a:solidFill>
              </a:rPr>
              <a:t>to the Food and Drug Administration, TRALI is the </a:t>
            </a:r>
            <a:r>
              <a:rPr lang="en-US" sz="1800" dirty="0" smtClean="0">
                <a:solidFill>
                  <a:schemeClr val="tx1"/>
                </a:solidFill>
              </a:rPr>
              <a:t>leading cause </a:t>
            </a:r>
            <a:r>
              <a:rPr lang="en-US" sz="1800" dirty="0">
                <a:solidFill>
                  <a:schemeClr val="tx1"/>
                </a:solidFill>
              </a:rPr>
              <a:t>of death from transfusions in the United </a:t>
            </a:r>
            <a:r>
              <a:rPr lang="en-US" sz="1800" dirty="0" smtClean="0">
                <a:solidFill>
                  <a:schemeClr val="tx1"/>
                </a:solidFill>
              </a:rPr>
              <a:t>States.</a:t>
            </a:r>
            <a:endParaRPr lang="en-US" sz="18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85000" lnSpcReduction="20000"/>
          </a:bodyPr>
          <a:lstStyle/>
          <a:p>
            <a:pPr algn="l"/>
            <a:r>
              <a:rPr lang="en-US" sz="2800" dirty="0" smtClean="0">
                <a:solidFill>
                  <a:schemeClr val="tx1"/>
                </a:solidFill>
              </a:rPr>
              <a:t>Transfusion related acute lung injury (TRALI)</a:t>
            </a:r>
          </a:p>
          <a:p>
            <a:pPr algn="l"/>
            <a:endParaRPr lang="en-US" sz="2800" dirty="0">
              <a:solidFill>
                <a:schemeClr val="tx1"/>
              </a:solidFill>
            </a:endParaRPr>
          </a:p>
          <a:p>
            <a:pPr algn="l"/>
            <a:r>
              <a:rPr lang="en-US" sz="2800" dirty="0" smtClean="0">
                <a:solidFill>
                  <a:schemeClr val="tx1"/>
                </a:solidFill>
              </a:rPr>
              <a:t>Treatment</a:t>
            </a:r>
          </a:p>
          <a:p>
            <a:pPr algn="l">
              <a:buFont typeface="Arial" pitchFamily="34" charset="0"/>
              <a:buChar char="•"/>
            </a:pPr>
            <a:r>
              <a:rPr lang="en-US" sz="2800" dirty="0" smtClean="0">
                <a:solidFill>
                  <a:schemeClr val="tx1"/>
                </a:solidFill>
              </a:rPr>
              <a:t>Supportive </a:t>
            </a:r>
            <a:r>
              <a:rPr lang="en-US" sz="2800" dirty="0">
                <a:solidFill>
                  <a:schemeClr val="tx1"/>
                </a:solidFill>
              </a:rPr>
              <a:t>care with most patients requiring mechanical ventilation. </a:t>
            </a:r>
            <a:endParaRPr lang="en-US" sz="2800" dirty="0" smtClean="0">
              <a:solidFill>
                <a:schemeClr val="tx1"/>
              </a:solidFill>
            </a:endParaRPr>
          </a:p>
          <a:p>
            <a:pPr algn="l">
              <a:buFont typeface="Arial" pitchFamily="34" charset="0"/>
              <a:buChar char="•"/>
            </a:pPr>
            <a:r>
              <a:rPr lang="en-US" sz="2800" dirty="0" smtClean="0">
                <a:solidFill>
                  <a:schemeClr val="tx1"/>
                </a:solidFill>
              </a:rPr>
              <a:t>Small </a:t>
            </a:r>
            <a:r>
              <a:rPr lang="en-US" sz="2800" dirty="0">
                <a:solidFill>
                  <a:schemeClr val="tx1"/>
                </a:solidFill>
              </a:rPr>
              <a:t>tidal volumes are recommended.</a:t>
            </a:r>
          </a:p>
          <a:p>
            <a:pPr algn="l">
              <a:buFont typeface="Arial" pitchFamily="34" charset="0"/>
              <a:buChar char="•"/>
            </a:pPr>
            <a:r>
              <a:rPr lang="en-US" sz="2800" dirty="0">
                <a:solidFill>
                  <a:schemeClr val="tx1"/>
                </a:solidFill>
              </a:rPr>
              <a:t>Hypotension is generally responsive to IV fluid.</a:t>
            </a:r>
          </a:p>
          <a:p>
            <a:pPr algn="l">
              <a:buFont typeface="Arial" pitchFamily="34" charset="0"/>
              <a:buChar char="•"/>
            </a:pPr>
            <a:r>
              <a:rPr lang="en-US" sz="2800" dirty="0">
                <a:solidFill>
                  <a:schemeClr val="tx1"/>
                </a:solidFill>
              </a:rPr>
              <a:t>Despite the presence of pulmonary edema, </a:t>
            </a:r>
            <a:r>
              <a:rPr lang="en-US" sz="2800" dirty="0">
                <a:solidFill>
                  <a:srgbClr val="FF0000"/>
                </a:solidFill>
              </a:rPr>
              <a:t>diuretic administration can worsen the patient's </a:t>
            </a:r>
            <a:r>
              <a:rPr lang="en-US" sz="2800" dirty="0" smtClean="0">
                <a:solidFill>
                  <a:srgbClr val="FF0000"/>
                </a:solidFill>
              </a:rPr>
              <a:t>condition.</a:t>
            </a:r>
            <a:endParaRPr lang="en-US" sz="121200" dirty="0">
              <a:solidFill>
                <a:srgbClr val="FF0000"/>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sz="2800" dirty="0" smtClean="0">
                <a:solidFill>
                  <a:schemeClr val="tx1"/>
                </a:solidFill>
              </a:rPr>
              <a:t>Infectious </a:t>
            </a:r>
            <a:r>
              <a:rPr lang="en-US" sz="2800" dirty="0">
                <a:solidFill>
                  <a:schemeClr val="tx1"/>
                </a:solidFill>
              </a:rPr>
              <a:t>risks</a:t>
            </a:r>
          </a:p>
          <a:p>
            <a:pPr algn="l"/>
            <a:r>
              <a:rPr lang="en-US" sz="2800" b="1" dirty="0" smtClean="0">
                <a:solidFill>
                  <a:schemeClr val="tx1"/>
                </a:solidFill>
              </a:rPr>
              <a:t>Bacterial </a:t>
            </a:r>
            <a:r>
              <a:rPr lang="en-US" sz="2800" b="1" dirty="0">
                <a:solidFill>
                  <a:schemeClr val="tx1"/>
                </a:solidFill>
              </a:rPr>
              <a:t>contamination</a:t>
            </a:r>
          </a:p>
          <a:p>
            <a:pPr algn="l">
              <a:buFont typeface="Arial" pitchFamily="34" charset="0"/>
              <a:buChar char="•"/>
            </a:pPr>
            <a:r>
              <a:rPr lang="en-US" sz="2800" dirty="0" smtClean="0">
                <a:solidFill>
                  <a:schemeClr val="tx1"/>
                </a:solidFill>
              </a:rPr>
              <a:t>Bacterial </a:t>
            </a:r>
            <a:r>
              <a:rPr lang="en-US" sz="2800" dirty="0">
                <a:solidFill>
                  <a:schemeClr val="tx1"/>
                </a:solidFill>
              </a:rPr>
              <a:t>contamination of blood products is most common with platelets because platelets are stored at room temperature. </a:t>
            </a:r>
            <a:endParaRPr lang="en-US" sz="2800" dirty="0" smtClean="0">
              <a:solidFill>
                <a:schemeClr val="tx1"/>
              </a:solidFill>
            </a:endParaRPr>
          </a:p>
          <a:p>
            <a:pPr lvl="1" algn="l">
              <a:buFont typeface="Arial" pitchFamily="34" charset="0"/>
              <a:buChar char="•"/>
            </a:pPr>
            <a:r>
              <a:rPr lang="en-US" sz="2400" dirty="0" smtClean="0">
                <a:solidFill>
                  <a:schemeClr val="tx1"/>
                </a:solidFill>
              </a:rPr>
              <a:t>Incidence </a:t>
            </a:r>
            <a:r>
              <a:rPr lang="en-US" sz="2400" dirty="0">
                <a:solidFill>
                  <a:schemeClr val="tx1"/>
                </a:solidFill>
              </a:rPr>
              <a:t>of 1 in 12,000 platelet </a:t>
            </a:r>
            <a:r>
              <a:rPr lang="en-US" sz="2400" dirty="0" smtClean="0">
                <a:solidFill>
                  <a:schemeClr val="tx1"/>
                </a:solidFill>
              </a:rPr>
              <a:t>transfusions</a:t>
            </a:r>
            <a:endParaRPr lang="en-US" sz="2400" dirty="0">
              <a:solidFill>
                <a:schemeClr val="tx1"/>
              </a:solidFill>
            </a:endParaRPr>
          </a:p>
          <a:p>
            <a:pPr algn="l">
              <a:buFont typeface="Arial" pitchFamily="34" charset="0"/>
              <a:buChar char="•"/>
            </a:pPr>
            <a:r>
              <a:rPr lang="en-US" sz="2800" dirty="0">
                <a:solidFill>
                  <a:schemeClr val="tx1"/>
                </a:solidFill>
              </a:rPr>
              <a:t>The most frequent contaminating organism is </a:t>
            </a:r>
            <a:r>
              <a:rPr lang="en-US" sz="2800" dirty="0" err="1">
                <a:solidFill>
                  <a:schemeClr val="tx1"/>
                </a:solidFill>
              </a:rPr>
              <a:t>Yersinia</a:t>
            </a:r>
            <a:r>
              <a:rPr lang="en-US" sz="2800" dirty="0">
                <a:solidFill>
                  <a:schemeClr val="tx1"/>
                </a:solidFill>
              </a:rPr>
              <a:t> </a:t>
            </a:r>
            <a:r>
              <a:rPr lang="en-US" sz="2800" dirty="0" err="1">
                <a:solidFill>
                  <a:schemeClr val="tx1"/>
                </a:solidFill>
              </a:rPr>
              <a:t>entercolitica</a:t>
            </a:r>
            <a:r>
              <a:rPr lang="en-US" sz="2800" dirty="0">
                <a:solidFill>
                  <a:schemeClr val="tx1"/>
                </a:solidFill>
              </a:rPr>
              <a:t> for RBC and Staphylococcus </a:t>
            </a:r>
            <a:r>
              <a:rPr lang="en-US" sz="2800" dirty="0" err="1">
                <a:solidFill>
                  <a:schemeClr val="tx1"/>
                </a:solidFill>
              </a:rPr>
              <a:t>aureus</a:t>
            </a:r>
            <a:r>
              <a:rPr lang="en-US" sz="2800" dirty="0">
                <a:solidFill>
                  <a:schemeClr val="tx1"/>
                </a:solidFill>
              </a:rPr>
              <a:t> for platelets.</a:t>
            </a:r>
          </a:p>
          <a:p>
            <a:pPr algn="l">
              <a:buFont typeface="Arial" pitchFamily="34" charset="0"/>
              <a:buChar char="•"/>
            </a:pPr>
            <a:r>
              <a:rPr lang="en-US" sz="2800" dirty="0">
                <a:solidFill>
                  <a:schemeClr val="tx1"/>
                </a:solidFill>
              </a:rPr>
              <a:t>The clinical presentation ranges from mild fever to acute sepsis leading to death.</a:t>
            </a:r>
          </a:p>
          <a:p>
            <a:pPr algn="l">
              <a:buFont typeface="Arial" pitchFamily="34" charset="0"/>
              <a:buChar char="•"/>
            </a:pPr>
            <a:r>
              <a:rPr lang="en-US" sz="2800" dirty="0">
                <a:solidFill>
                  <a:schemeClr val="tx1"/>
                </a:solidFill>
              </a:rPr>
              <a:t>Suspect bacterial contamination and consider antibiotic therapy in patients who develop a fever within 6 hours after platelet </a:t>
            </a:r>
            <a:r>
              <a:rPr lang="en-US" sz="2800" dirty="0" smtClean="0">
                <a:solidFill>
                  <a:schemeClr val="tx1"/>
                </a:solidFill>
              </a:rPr>
              <a:t>transfusion.</a:t>
            </a:r>
            <a:endParaRPr lang="en-US" sz="1212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pPr algn="l"/>
            <a:r>
              <a:rPr lang="en-US" sz="2800" b="1" dirty="0">
                <a:solidFill>
                  <a:schemeClr val="tx1"/>
                </a:solidFill>
              </a:rPr>
              <a:t> Viral transmission</a:t>
            </a:r>
          </a:p>
          <a:p>
            <a:pPr algn="l"/>
            <a:r>
              <a:rPr lang="en-US" sz="2800" dirty="0" smtClean="0">
                <a:solidFill>
                  <a:schemeClr val="tx1"/>
                </a:solidFill>
              </a:rPr>
              <a:t>The </a:t>
            </a:r>
            <a:r>
              <a:rPr lang="en-US" sz="2800" dirty="0">
                <a:solidFill>
                  <a:schemeClr val="tx1"/>
                </a:solidFill>
              </a:rPr>
              <a:t>incidence of viral transmission has decreased substantially over the past 20 years.</a:t>
            </a:r>
          </a:p>
          <a:p>
            <a:pPr algn="l"/>
            <a:r>
              <a:rPr lang="en-US" sz="2800" dirty="0">
                <a:solidFill>
                  <a:schemeClr val="tx1"/>
                </a:solidFill>
              </a:rPr>
              <a:t>Currently, the estimated risk per unit of blood transfused of acquiring human immune deficiency virus is 1 in 1,780,000 and 1 in 1,6000,000 for hepatitis C </a:t>
            </a:r>
            <a:r>
              <a:rPr lang="en-US" sz="2800" dirty="0" smtClean="0">
                <a:solidFill>
                  <a:schemeClr val="tx1"/>
                </a:solidFill>
              </a:rPr>
              <a:t>virus.</a:t>
            </a:r>
            <a:endParaRPr lang="en-US" sz="2800" dirty="0">
              <a:solidFill>
                <a:schemeClr val="tx1"/>
              </a:solidFill>
            </a:endParaRPr>
          </a:p>
          <a:p>
            <a:pPr algn="l"/>
            <a:r>
              <a:rPr lang="en-US" sz="2800" dirty="0">
                <a:solidFill>
                  <a:schemeClr val="tx1"/>
                </a:solidFill>
              </a:rPr>
              <a:t>Other viral pathogens that can be transmitted via transfusions are cytomegalovirus, B19 parvovirus, human T-</a:t>
            </a:r>
            <a:r>
              <a:rPr lang="en-US" sz="2800" dirty="0" err="1">
                <a:solidFill>
                  <a:schemeClr val="tx1"/>
                </a:solidFill>
              </a:rPr>
              <a:t>lymphotrophic</a:t>
            </a:r>
            <a:r>
              <a:rPr lang="en-US" sz="2800" dirty="0">
                <a:solidFill>
                  <a:schemeClr val="tx1"/>
                </a:solidFill>
              </a:rPr>
              <a:t> virus, West Nile virus, and hepatitis B virus.</a:t>
            </a:r>
          </a:p>
          <a:p>
            <a:pPr algn="l"/>
            <a:endParaRPr lang="en-US" sz="2800" b="1" dirty="0" smtClean="0">
              <a:solidFill>
                <a:schemeClr val="tx1"/>
              </a:solidFill>
            </a:endParaRPr>
          </a:p>
          <a:p>
            <a:pPr algn="l"/>
            <a:r>
              <a:rPr lang="en-US" sz="2800" b="1" dirty="0" smtClean="0">
                <a:solidFill>
                  <a:schemeClr val="tx1"/>
                </a:solidFill>
              </a:rPr>
              <a:t>Other </a:t>
            </a:r>
            <a:endParaRPr lang="en-US" sz="2800" b="1" dirty="0">
              <a:solidFill>
                <a:schemeClr val="tx1"/>
              </a:solidFill>
            </a:endParaRPr>
          </a:p>
          <a:p>
            <a:pPr algn="l"/>
            <a:r>
              <a:rPr lang="en-US" sz="2800" dirty="0" smtClean="0">
                <a:solidFill>
                  <a:schemeClr val="tx1"/>
                </a:solidFill>
              </a:rPr>
              <a:t>Other </a:t>
            </a:r>
            <a:r>
              <a:rPr lang="en-US" sz="2800" dirty="0">
                <a:solidFill>
                  <a:schemeClr val="tx1"/>
                </a:solidFill>
              </a:rPr>
              <a:t>potentially transmissible infectious diseases include malaria, variant Creutzfeldt-Jakob disease, and </a:t>
            </a:r>
            <a:r>
              <a:rPr lang="en-US" sz="2800" dirty="0" err="1">
                <a:solidFill>
                  <a:schemeClr val="tx1"/>
                </a:solidFill>
              </a:rPr>
              <a:t>Chagas</a:t>
            </a:r>
            <a:r>
              <a:rPr lang="en-US" sz="2800" dirty="0">
                <a:solidFill>
                  <a:schemeClr val="tx1"/>
                </a:solidFill>
              </a:rPr>
              <a:t> </a:t>
            </a:r>
            <a:r>
              <a:rPr lang="en-US" sz="2800" dirty="0" smtClean="0">
                <a:solidFill>
                  <a:schemeClr val="tx1"/>
                </a:solidFill>
              </a:rPr>
              <a:t>disease.</a:t>
            </a:r>
            <a:endParaRPr lang="en-US" sz="121200" dirty="0">
              <a:solidFill>
                <a:schemeClr val="tx1"/>
              </a:solidFill>
            </a:endParaRPr>
          </a:p>
        </p:txBody>
      </p:sp>
      <p:sp>
        <p:nvSpPr>
          <p:cNvPr id="4" name="TextBox 3"/>
          <p:cNvSpPr txBox="1"/>
          <p:nvPr/>
        </p:nvSpPr>
        <p:spPr>
          <a:xfrm>
            <a:off x="838200" y="1905000"/>
            <a:ext cx="7620000" cy="523220"/>
          </a:xfrm>
          <a:prstGeom prst="rect">
            <a:avLst/>
          </a:prstGeom>
          <a:noFill/>
        </p:spPr>
        <p:txBody>
          <a:bodyPr wrap="square" rtlCol="0">
            <a:spAutoFit/>
          </a:bodyPr>
          <a:lstStyle/>
          <a:p>
            <a:pPr algn="ctr"/>
            <a:r>
              <a:rPr lang="en-US" sz="2800" dirty="0" smtClean="0">
                <a:solidFill>
                  <a:srgbClr val="FF0000"/>
                </a:solidFill>
              </a:rPr>
              <a:t>Blood Component Therapy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10000"/>
          </a:bodyPr>
          <a:lstStyle/>
          <a:p>
            <a:r>
              <a:rPr lang="en-US" sz="2800" dirty="0"/>
              <a:t>There are occasions where transfusion of blood products is not possible or practical due r extreme difficulty in obtaining blood or patient refusal. Alternative techniques may be employed bearing in mind that these may only be temporizing measures. The inability to treat </a:t>
            </a:r>
            <a:r>
              <a:rPr lang="en-US" sz="2800" dirty="0" err="1"/>
              <a:t>coagulopathy</a:t>
            </a:r>
            <a:r>
              <a:rPr lang="en-US" sz="2800" dirty="0"/>
              <a:t> and/or increase oxygen carrying capacity when indicated may result r re-altering morbidity and/or death.</a:t>
            </a:r>
            <a:endParaRPr lang="en-US" sz="1212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0000" lnSpcReduction="20000"/>
          </a:bodyPr>
          <a:lstStyle/>
          <a:p>
            <a:r>
              <a:rPr lang="en-US" dirty="0"/>
              <a:t> Overview</a:t>
            </a:r>
          </a:p>
          <a:p>
            <a:r>
              <a:rPr lang="en-US" dirty="0"/>
              <a:t>a) Difficult cross-match</a:t>
            </a:r>
          </a:p>
          <a:p>
            <a:pPr lvl="1"/>
            <a:r>
              <a:rPr lang="en-US" dirty="0" smtClean="0"/>
              <a:t>)</a:t>
            </a:r>
            <a:r>
              <a:rPr lang="en-US" dirty="0"/>
              <a:t>Occasionally, the situation arises where obtaining cross-matched blood is difficult or nearly impossible due to the development of anti-red blood cell (RBC) antibodies (</a:t>
            </a:r>
            <a:r>
              <a:rPr lang="en-US" dirty="0" err="1"/>
              <a:t>alloimmunization</a:t>
            </a:r>
            <a:r>
              <a:rPr lang="en-US" dirty="0"/>
              <a:t>).</a:t>
            </a:r>
          </a:p>
          <a:p>
            <a:pPr lvl="1"/>
            <a:r>
              <a:rPr lang="en-US" dirty="0"/>
              <a:t>Patients at risk for </a:t>
            </a:r>
            <a:r>
              <a:rPr lang="en-US" dirty="0" err="1"/>
              <a:t>alloimmunization</a:t>
            </a:r>
            <a:r>
              <a:rPr lang="en-US" dirty="0"/>
              <a:t> (1).</a:t>
            </a:r>
          </a:p>
          <a:p>
            <a:pPr lvl="3"/>
            <a:r>
              <a:rPr lang="en-US" dirty="0"/>
              <a:t>(1) </a:t>
            </a:r>
            <a:r>
              <a:rPr lang="en-US" dirty="0" err="1"/>
              <a:t>Alloimmunization</a:t>
            </a:r>
            <a:r>
              <a:rPr lang="en-US" dirty="0"/>
              <a:t> in transfusion medicine refers to the development of antibodies to human RBC antigens.</a:t>
            </a:r>
          </a:p>
          <a:p>
            <a:r>
              <a:rPr lang="en-US" sz="800" dirty="0"/>
              <a:t>(2) </a:t>
            </a:r>
            <a:r>
              <a:rPr lang="en-US" dirty="0"/>
              <a:t>Patients who are at high risk are those who have had multiple blood transfusions or pregnancies.</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r>
              <a:rPr lang="en-US" dirty="0"/>
              <a:t>b) </a:t>
            </a:r>
            <a:r>
              <a:rPr lang="en-US" b="1" dirty="0"/>
              <a:t>Patient refusal of blood products</a:t>
            </a:r>
          </a:p>
          <a:p>
            <a:r>
              <a:rPr lang="en-US" dirty="0" err="1"/>
              <a:t>i</a:t>
            </a:r>
            <a:r>
              <a:rPr lang="en-US" dirty="0"/>
              <a:t>) </a:t>
            </a:r>
            <a:r>
              <a:rPr lang="en-US" b="1" dirty="0"/>
              <a:t>Informed consent</a:t>
            </a:r>
          </a:p>
          <a:p>
            <a:pPr lvl="1"/>
            <a:r>
              <a:rPr lang="en-US" sz="800" dirty="0"/>
              <a:t>(I) </a:t>
            </a:r>
            <a:r>
              <a:rPr lang="en-US" dirty="0"/>
              <a:t>Patients should be informed about blood transfusion when appropriate and the consequences (including	) of blood product refusal.</a:t>
            </a:r>
          </a:p>
          <a:p>
            <a:pPr lvl="1"/>
            <a:r>
              <a:rPr lang="en-US" dirty="0" smtClean="0"/>
              <a:t>)</a:t>
            </a:r>
            <a:r>
              <a:rPr lang="en-US" dirty="0"/>
              <a:t>A thorough discussion of alternatives to blood transfusion, including the limitations of each technique, should be undertaken.</a:t>
            </a:r>
          </a:p>
          <a:p>
            <a:r>
              <a:rPr lang="en-US" dirty="0"/>
              <a:t>The alternatives that are acceptable to patient should be clearly documented.</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057400"/>
            <a:ext cx="6400800" cy="4267200"/>
          </a:xfrm>
        </p:spPr>
        <p:txBody>
          <a:bodyPr>
            <a:normAutofit/>
          </a:bodyPr>
          <a:lstStyle/>
          <a:p>
            <a:pPr algn="l"/>
            <a:r>
              <a:rPr lang="en-US" dirty="0">
                <a:solidFill>
                  <a:schemeClr val="tx1"/>
                </a:solidFill>
              </a:rPr>
              <a:t>Electrolytes	</a:t>
            </a:r>
            <a:endParaRPr lang="en-US" dirty="0" smtClean="0">
              <a:solidFill>
                <a:schemeClr val="tx1"/>
              </a:solidFill>
            </a:endParaRPr>
          </a:p>
          <a:p>
            <a:pPr algn="l"/>
            <a:r>
              <a:rPr lang="en-US" dirty="0" smtClean="0">
                <a:solidFill>
                  <a:schemeClr val="tx1"/>
                </a:solidFill>
              </a:rPr>
              <a:t>Electrolyte </a:t>
            </a:r>
            <a:r>
              <a:rPr lang="en-US" dirty="0">
                <a:solidFill>
                  <a:schemeClr val="tx1"/>
                </a:solidFill>
              </a:rPr>
              <a:t>derangements occur with changes in pH, temperature, and large volume administration of crystalloid, colloid, and blood products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lnSpcReduction="10000"/>
          </a:bodyPr>
          <a:lstStyle/>
          <a:p>
            <a:r>
              <a:rPr lang="en-US" sz="2800" dirty="0"/>
              <a:t>2) Maintenance </a:t>
            </a:r>
            <a:r>
              <a:rPr lang="en-US" sz="2800" b="1" dirty="0"/>
              <a:t>of </a:t>
            </a:r>
            <a:r>
              <a:rPr lang="en-US" sz="2800" b="1" dirty="0" err="1"/>
              <a:t>normovolemia</a:t>
            </a:r>
            <a:endParaRPr lang="en-US" sz="2800" b="1" dirty="0"/>
          </a:p>
          <a:p>
            <a:r>
              <a:rPr lang="en-US" sz="2800" dirty="0" smtClean="0"/>
              <a:t>)</a:t>
            </a:r>
            <a:r>
              <a:rPr lang="en-US" sz="2800" dirty="0"/>
              <a:t>One of the primary goals of any anesthetic should be maintenance of </a:t>
            </a:r>
            <a:r>
              <a:rPr lang="en-US" sz="2800" dirty="0" err="1"/>
              <a:t>normovolemia</a:t>
            </a:r>
            <a:r>
              <a:rPr lang="en-US" sz="2800" dirty="0"/>
              <a:t>.</a:t>
            </a:r>
          </a:p>
          <a:p>
            <a:r>
              <a:rPr lang="en-US" sz="2800" dirty="0"/>
              <a:t>IV crystalloid or colloid should be given as volume replacement, using urine output or possibly central venous pressure as a guide.</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r>
              <a:rPr lang="en-US" dirty="0"/>
              <a:t>3) </a:t>
            </a:r>
            <a:r>
              <a:rPr lang="en-US" dirty="0" err="1"/>
              <a:t>Intraoperative</a:t>
            </a:r>
            <a:r>
              <a:rPr lang="en-US" dirty="0"/>
              <a:t> cell salvage ("Cell Saver")</a:t>
            </a:r>
          </a:p>
          <a:p>
            <a:r>
              <a:rPr lang="en-US" dirty="0"/>
              <a:t>a) Procedure (1,2)</a:t>
            </a:r>
          </a:p>
          <a:p>
            <a:pPr lvl="1"/>
            <a:r>
              <a:rPr lang="en-US" dirty="0" smtClean="0"/>
              <a:t>)</a:t>
            </a:r>
            <a:r>
              <a:rPr lang="en-US" dirty="0"/>
              <a:t>Blood is suctioned from the operative field and usually is then </a:t>
            </a:r>
            <a:r>
              <a:rPr lang="en-US" dirty="0" err="1"/>
              <a:t>anticoagulated</a:t>
            </a:r>
            <a:r>
              <a:rPr lang="en-US" dirty="0"/>
              <a:t>.</a:t>
            </a:r>
          </a:p>
          <a:p>
            <a:pPr lvl="1"/>
            <a:r>
              <a:rPr lang="en-US" dirty="0"/>
              <a:t>RBCs are separated from other elements by centrifuge.</a:t>
            </a:r>
          </a:p>
          <a:p>
            <a:pPr lvl="1"/>
            <a:r>
              <a:rPr lang="en-US" dirty="0"/>
              <a:t>Cells are then washed, suspended in saline, and </a:t>
            </a:r>
            <a:r>
              <a:rPr lang="en-US" dirty="0" err="1"/>
              <a:t>reinfused</a:t>
            </a:r>
            <a:r>
              <a:rPr lang="en-US" dirty="0"/>
              <a:t> </a:t>
            </a:r>
            <a:r>
              <a:rPr lang="en-US" b="1" dirty="0"/>
              <a:t>to the patient</a:t>
            </a:r>
          </a:p>
          <a:p>
            <a:r>
              <a:rPr lang="en-US" sz="800" dirty="0"/>
              <a:t>(1) </a:t>
            </a:r>
            <a:r>
              <a:rPr lang="en-US" dirty="0"/>
              <a:t>Reinfusion is usually via bagged aliquots with a </a:t>
            </a:r>
            <a:r>
              <a:rPr lang="en-US" dirty="0" err="1"/>
              <a:t>hematocrit</a:t>
            </a:r>
            <a:r>
              <a:rPr lang="en-US" dirty="0"/>
              <a:t> of 45</a:t>
            </a:r>
            <a:r>
              <a:rPr lang="en-US" baseline="30000" dirty="0"/>
              <a:t>%</a:t>
            </a:r>
            <a:r>
              <a:rPr lang="en-US" dirty="0"/>
              <a:t> to 65%</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77500" lnSpcReduction="20000"/>
          </a:bodyPr>
          <a:lstStyle/>
          <a:p>
            <a:r>
              <a:rPr lang="en-US" dirty="0"/>
              <a:t>3) </a:t>
            </a:r>
            <a:r>
              <a:rPr lang="en-US" dirty="0" err="1"/>
              <a:t>Intraoperative</a:t>
            </a:r>
            <a:r>
              <a:rPr lang="en-US" dirty="0"/>
              <a:t> cell salvage ("Cell Saver")</a:t>
            </a:r>
          </a:p>
          <a:p>
            <a:r>
              <a:rPr lang="en-US" dirty="0"/>
              <a:t>a) Procedure (1,2)</a:t>
            </a:r>
          </a:p>
          <a:p>
            <a:pPr lvl="1"/>
            <a:r>
              <a:rPr lang="en-US" dirty="0" smtClean="0"/>
              <a:t>)</a:t>
            </a:r>
            <a:r>
              <a:rPr lang="en-US" dirty="0"/>
              <a:t>Blood is suctioned from the operative field and usually is then </a:t>
            </a:r>
            <a:r>
              <a:rPr lang="en-US" dirty="0" err="1"/>
              <a:t>anticoagulated</a:t>
            </a:r>
            <a:r>
              <a:rPr lang="en-US" dirty="0"/>
              <a:t>.</a:t>
            </a:r>
          </a:p>
          <a:p>
            <a:pPr lvl="1"/>
            <a:r>
              <a:rPr lang="en-US" dirty="0"/>
              <a:t>RBCs are separated from other elements by centrifuge.</a:t>
            </a:r>
          </a:p>
          <a:p>
            <a:pPr lvl="1"/>
            <a:r>
              <a:rPr lang="en-US" dirty="0"/>
              <a:t>Cells are then washed, suspended in saline, and </a:t>
            </a:r>
            <a:r>
              <a:rPr lang="en-US" dirty="0" err="1"/>
              <a:t>reinfused</a:t>
            </a:r>
            <a:r>
              <a:rPr lang="en-US" dirty="0"/>
              <a:t> </a:t>
            </a:r>
            <a:r>
              <a:rPr lang="en-US" b="1" dirty="0"/>
              <a:t>to the patient</a:t>
            </a:r>
          </a:p>
          <a:p>
            <a:r>
              <a:rPr lang="en-US" sz="800" dirty="0"/>
              <a:t>(1) </a:t>
            </a:r>
            <a:r>
              <a:rPr lang="en-US" dirty="0"/>
              <a:t>Reinfusion is usually via bagged aliquots with a </a:t>
            </a:r>
            <a:r>
              <a:rPr lang="en-US" dirty="0" err="1"/>
              <a:t>hematocrit</a:t>
            </a:r>
            <a:r>
              <a:rPr lang="en-US"/>
              <a:t> of 45</a:t>
            </a:r>
            <a:r>
              <a:rPr lang="en-US" baseline="30000"/>
              <a:t>%</a:t>
            </a:r>
            <a:r>
              <a:rPr lang="en-US"/>
              <a:t> to 65%</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pic>
        <p:nvPicPr>
          <p:cNvPr id="12290" name="Picture 2"/>
          <p:cNvPicPr>
            <a:picLocks noChangeAspect="1" noChangeArrowheads="1"/>
          </p:cNvPicPr>
          <p:nvPr/>
        </p:nvPicPr>
        <p:blipFill>
          <a:blip r:embed="rId2"/>
          <a:srcRect/>
          <a:stretch>
            <a:fillRect/>
          </a:stretch>
        </p:blipFill>
        <p:spPr bwMode="auto">
          <a:xfrm>
            <a:off x="7848600" y="1752600"/>
            <a:ext cx="744537" cy="1792287"/>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8001000" y="4114800"/>
            <a:ext cx="720725"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a:bodyPr>
          <a:lstStyle/>
          <a:p>
            <a:r>
              <a:rPr lang="en-US" dirty="0"/>
              <a:t>b) Indications (3)</a:t>
            </a:r>
          </a:p>
          <a:p>
            <a:r>
              <a:rPr lang="en-US" dirty="0" smtClean="0"/>
              <a:t>)</a:t>
            </a:r>
            <a:r>
              <a:rPr lang="en-US" dirty="0"/>
              <a:t>Procedures where blood loss is expected to be high</a:t>
            </a:r>
          </a:p>
          <a:p>
            <a:r>
              <a:rPr lang="en-US" dirty="0"/>
              <a:t>Common procedures include cardiovascular surgeries, liver transplantation, spinal</a:t>
            </a:r>
            <a:endParaRPr lang="en-US" sz="4000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10000"/>
          </a:bodyPr>
          <a:lstStyle/>
          <a:p>
            <a:r>
              <a:rPr lang="en-US" sz="1800" dirty="0"/>
              <a:t> Contraindications (3)</a:t>
            </a:r>
          </a:p>
          <a:p>
            <a:r>
              <a:rPr lang="en-US" sz="1800" dirty="0" err="1"/>
              <a:t>i</a:t>
            </a:r>
            <a:r>
              <a:rPr lang="en-US" sz="1800" dirty="0"/>
              <a:t>) Generally related to the presence of cells or other substances that have the potential to cause harm if </a:t>
            </a:r>
            <a:r>
              <a:rPr lang="en-US" sz="1800" dirty="0" err="1"/>
              <a:t>reinfused</a:t>
            </a:r>
            <a:r>
              <a:rPr lang="en-US" sz="1800" dirty="0"/>
              <a:t> to the patient. They include</a:t>
            </a:r>
          </a:p>
          <a:p>
            <a:r>
              <a:rPr lang="en-US" sz="1800" dirty="0"/>
              <a:t>(I) Malignancy</a:t>
            </a:r>
          </a:p>
          <a:p>
            <a:r>
              <a:rPr lang="en-US" sz="1800" dirty="0" smtClean="0"/>
              <a:t>)</a:t>
            </a:r>
            <a:r>
              <a:rPr lang="en-US" sz="1800" dirty="0"/>
              <a:t>Infection</a:t>
            </a:r>
          </a:p>
          <a:p>
            <a:r>
              <a:rPr lang="en-US" sz="1800" dirty="0"/>
              <a:t>Pharmacologic agents such as methyl </a:t>
            </a:r>
            <a:r>
              <a:rPr lang="en-US" sz="1800" dirty="0" err="1"/>
              <a:t>methacrylate</a:t>
            </a:r>
            <a:r>
              <a:rPr lang="en-US" sz="1800" dirty="0"/>
              <a:t> or clotting agents</a:t>
            </a:r>
          </a:p>
          <a:p>
            <a:r>
              <a:rPr lang="en-US" sz="1800" dirty="0"/>
              <a:t>Urine, bone chips, fat, or bowel contents in surgical field</a:t>
            </a:r>
          </a:p>
          <a:p>
            <a:r>
              <a:rPr lang="en-US" sz="1800" dirty="0"/>
              <a:t>Presence of amniotic fluid (relative)</a:t>
            </a:r>
          </a:p>
          <a:p>
            <a:pPr marL="342900" indent="-342900">
              <a:buAutoNum type="alphaLcParenBoth"/>
            </a:pPr>
            <a:r>
              <a:rPr lang="en-US" sz="1800" dirty="0" smtClean="0"/>
              <a:t>Cell </a:t>
            </a:r>
            <a:r>
              <a:rPr lang="en-US" sz="1800" dirty="0"/>
              <a:t>salvage has been used for cesarean section without complications and maybe considered in certain high risk situations (2</a:t>
            </a:r>
            <a:r>
              <a:rPr lang="en-US" sz="1800" dirty="0" smtClean="0"/>
              <a:t>).</a:t>
            </a:r>
          </a:p>
          <a:p>
            <a:pPr marL="342900" indent="-342900">
              <a:buAutoNum type="alphaLcParenBoth"/>
            </a:pPr>
            <a:endParaRPr lang="en-US" sz="18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62500" lnSpcReduction="20000"/>
          </a:bodyPr>
          <a:lstStyle/>
          <a:p>
            <a:r>
              <a:rPr lang="en-US" dirty="0"/>
              <a:t>ii) Potential complications (1,2)</a:t>
            </a:r>
          </a:p>
          <a:p>
            <a:r>
              <a:rPr lang="en-US" dirty="0"/>
              <a:t>(</a:t>
            </a:r>
            <a:r>
              <a:rPr lang="en-US" dirty="0" err="1"/>
              <a:t>i</a:t>
            </a:r>
            <a:r>
              <a:rPr lang="en-US" dirty="0"/>
              <a:t>) </a:t>
            </a:r>
            <a:r>
              <a:rPr lang="en-US" dirty="0" err="1"/>
              <a:t>Coagulopathy</a:t>
            </a:r>
            <a:r>
              <a:rPr lang="en-US" dirty="0"/>
              <a:t> from the anticoagulants used during blood processing</a:t>
            </a:r>
          </a:p>
          <a:p>
            <a:pPr lvl="1"/>
            <a:r>
              <a:rPr lang="en-US" dirty="0"/>
              <a:t>(a) Substantially reduced with modern cell salvage equipment</a:t>
            </a:r>
          </a:p>
          <a:p>
            <a:r>
              <a:rPr lang="en-US" dirty="0" smtClean="0"/>
              <a:t>)</a:t>
            </a:r>
            <a:r>
              <a:rPr lang="en-US" dirty="0"/>
              <a:t>Dilution of clotting factors and platelets can occur since only RBC are returned</a:t>
            </a:r>
          </a:p>
          <a:p>
            <a:pPr lvl="1"/>
            <a:r>
              <a:rPr lang="en-US" dirty="0"/>
              <a:t>to the patient.</a:t>
            </a:r>
          </a:p>
          <a:p>
            <a:pPr lvl="1"/>
            <a:r>
              <a:rPr lang="en-US" dirty="0" smtClean="0"/>
              <a:t>)</a:t>
            </a:r>
            <a:r>
              <a:rPr lang="en-US" dirty="0"/>
              <a:t>Contamination of the cell salvage device with bacteria or debris from the surgical field resulting in systemic infection</a:t>
            </a:r>
          </a:p>
          <a:p>
            <a:r>
              <a:rPr lang="en-US" dirty="0"/>
              <a:t>Air embolism if blood is directly returned from the machine or a rapid infusion device and not properly monitored</a:t>
            </a:r>
            <a:endParaRPr lang="en-US" sz="66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92500" lnSpcReduction="20000"/>
          </a:bodyPr>
          <a:lstStyle/>
          <a:p>
            <a:r>
              <a:rPr lang="en-US" dirty="0"/>
              <a:t>iii) Advantages</a:t>
            </a:r>
          </a:p>
          <a:p>
            <a:r>
              <a:rPr lang="en-US" sz="800" dirty="0"/>
              <a:t>(I) </a:t>
            </a:r>
            <a:r>
              <a:rPr lang="en-US" dirty="0" err="1"/>
              <a:t>Compatiblity</a:t>
            </a:r>
            <a:r>
              <a:rPr lang="en-US" dirty="0"/>
              <a:t> testing not required</a:t>
            </a:r>
          </a:p>
          <a:p>
            <a:r>
              <a:rPr lang="en-US" sz="800" dirty="0"/>
              <a:t>(2) </a:t>
            </a:r>
            <a:r>
              <a:rPr lang="en-US" dirty="0"/>
              <a:t>Little risk for human error, unless the machine is not properly operated</a:t>
            </a:r>
          </a:p>
          <a:p>
            <a:r>
              <a:rPr lang="en-US" dirty="0"/>
              <a:t>iv) Disadvantages</a:t>
            </a:r>
          </a:p>
          <a:p>
            <a:pPr lvl="1"/>
            <a:r>
              <a:rPr lang="en-US" dirty="0"/>
              <a:t>(I) Requires specialized equipment and trained personnel</a:t>
            </a:r>
          </a:p>
          <a:p>
            <a:r>
              <a:rPr lang="en-US" sz="800" dirty="0"/>
              <a:t>(2) </a:t>
            </a:r>
            <a:r>
              <a:rPr lang="en-US" dirty="0"/>
              <a:t>Not applicable in all surgeries</a:t>
            </a:r>
            <a:endParaRPr lang="en-US" sz="96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25000" lnSpcReduction="20000"/>
          </a:bodyPr>
          <a:lstStyle/>
          <a:p>
            <a:r>
              <a:rPr lang="en-US" sz="9600" dirty="0"/>
              <a:t>) </a:t>
            </a:r>
            <a:r>
              <a:rPr lang="en-US" sz="9600" dirty="0" err="1"/>
              <a:t>Normovolemic</a:t>
            </a:r>
            <a:r>
              <a:rPr lang="en-US" sz="9600" dirty="0"/>
              <a:t> </a:t>
            </a:r>
            <a:r>
              <a:rPr lang="en-US" sz="9600" dirty="0" err="1"/>
              <a:t>hemodilution</a:t>
            </a:r>
            <a:r>
              <a:rPr lang="en-US" sz="9600" dirty="0"/>
              <a:t> (1,</a:t>
            </a:r>
            <a:r>
              <a:rPr lang="en-US" sz="9600" baseline="-25000" dirty="0"/>
              <a:t>4</a:t>
            </a:r>
            <a:r>
              <a:rPr lang="en-US" sz="9600" dirty="0"/>
              <a:t>)</a:t>
            </a:r>
          </a:p>
          <a:p>
            <a:r>
              <a:rPr lang="en-US" sz="9600" dirty="0"/>
              <a:t>a) Involves collection of </a:t>
            </a:r>
            <a:r>
              <a:rPr lang="en-US" sz="9600" dirty="0" err="1"/>
              <a:t>autologous</a:t>
            </a:r>
            <a:r>
              <a:rPr lang="en-US" sz="9600" dirty="0"/>
              <a:t> blood immediately prior to surgery and maintenance of </a:t>
            </a:r>
            <a:r>
              <a:rPr lang="en-US" sz="9600" dirty="0" err="1"/>
              <a:t>normovolemia</a:t>
            </a:r>
            <a:r>
              <a:rPr lang="en-US" sz="9600" dirty="0"/>
              <a:t> by IV fluid administration with colloid or crystalloid.</a:t>
            </a:r>
          </a:p>
          <a:p>
            <a:r>
              <a:rPr lang="en-US" sz="9600" dirty="0" smtClean="0"/>
              <a:t>)</a:t>
            </a:r>
            <a:r>
              <a:rPr lang="en-US" sz="9600" dirty="0"/>
              <a:t>The volume of colloid administered should be equal to the volume of blood with‑</a:t>
            </a:r>
          </a:p>
          <a:p>
            <a:r>
              <a:rPr lang="en-US" sz="9600" dirty="0"/>
              <a:t>drawn.</a:t>
            </a:r>
          </a:p>
          <a:p>
            <a:r>
              <a:rPr lang="en-US" sz="9600" dirty="0" smtClean="0"/>
              <a:t>)</a:t>
            </a:r>
            <a:r>
              <a:rPr lang="en-US" sz="9600" dirty="0"/>
              <a:t>When crystalloid is administered, the volume should be three times the volume of</a:t>
            </a:r>
          </a:p>
          <a:p>
            <a:r>
              <a:rPr lang="en-US" sz="9600" dirty="0"/>
              <a:t>blood removed (3,4)</a:t>
            </a:r>
            <a:endParaRPr lang="en-US" sz="96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25000" lnSpcReduction="20000"/>
          </a:bodyPr>
          <a:lstStyle/>
          <a:p>
            <a:r>
              <a:rPr lang="en-US" sz="9600" dirty="0"/>
              <a:t>b) When blood is subsequently lost, it has less RBC mass, and the blood removed can be returned to the patient as needed.</a:t>
            </a:r>
          </a:p>
          <a:p>
            <a:r>
              <a:rPr lang="en-US" sz="9600" dirty="0"/>
              <a:t>c) Candidates for this procedure include (4)</a:t>
            </a:r>
          </a:p>
          <a:p>
            <a:r>
              <a:rPr lang="en-US" sz="9600" dirty="0" smtClean="0"/>
              <a:t>)</a:t>
            </a:r>
            <a:r>
              <a:rPr lang="en-US" sz="9600" dirty="0"/>
              <a:t>Patients who have a high likelihood of transfusion</a:t>
            </a:r>
          </a:p>
          <a:p>
            <a:r>
              <a:rPr lang="en-US" sz="9600" dirty="0"/>
              <a:t>Preoperative </a:t>
            </a:r>
            <a:r>
              <a:rPr lang="en-US" sz="9600" dirty="0" err="1"/>
              <a:t>Hgb</a:t>
            </a:r>
            <a:r>
              <a:rPr lang="en-US" sz="9600" dirty="0"/>
              <a:t> of at least 12 g/</a:t>
            </a:r>
            <a:r>
              <a:rPr lang="en-US" sz="9600" dirty="0" err="1"/>
              <a:t>dL</a:t>
            </a:r>
            <a:endParaRPr lang="en-US" sz="9600" dirty="0"/>
          </a:p>
          <a:p>
            <a:r>
              <a:rPr lang="en-US" sz="9600" dirty="0"/>
              <a:t>Absence of coronary, pulmonary, renal, or liver disease</a:t>
            </a:r>
          </a:p>
          <a:p>
            <a:r>
              <a:rPr lang="en-US" sz="9600" dirty="0"/>
              <a:t>Absence of severe hypertension</a:t>
            </a:r>
          </a:p>
          <a:p>
            <a:r>
              <a:rPr lang="en-US" sz="9600" dirty="0"/>
              <a:t>Absence of infection and low risk of </a:t>
            </a:r>
            <a:r>
              <a:rPr lang="en-US" sz="9600" dirty="0" err="1" smtClean="0"/>
              <a:t>bacteremia</a:t>
            </a:r>
            <a:endParaRPr lang="en-US" sz="9600" dirty="0"/>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b="1" dirty="0" err="1" smtClean="0">
                <a:solidFill>
                  <a:schemeClr val="accent2">
                    <a:lumMod val="75000"/>
                  </a:schemeClr>
                </a:solidFill>
              </a:rPr>
              <a:t>Perioperative</a:t>
            </a:r>
            <a:r>
              <a:rPr lang="en-US" b="1" dirty="0" smtClean="0">
                <a:solidFill>
                  <a:schemeClr val="accent2">
                    <a:lumMod val="75000"/>
                  </a:schemeClr>
                </a:solidFill>
              </a:rPr>
              <a:t> Fluid therapy &amp; Blood Components Transfusion</a:t>
            </a:r>
            <a:endParaRPr lang="en-US" b="1" dirty="0">
              <a:solidFill>
                <a:schemeClr val="accent2">
                  <a:lumMod val="75000"/>
                </a:schemeClr>
              </a:solidFill>
            </a:endParaRPr>
          </a:p>
        </p:txBody>
      </p:sp>
      <p:sp>
        <p:nvSpPr>
          <p:cNvPr id="3" name="Subtitle 2"/>
          <p:cNvSpPr>
            <a:spLocks noGrp="1"/>
          </p:cNvSpPr>
          <p:nvPr>
            <p:ph type="subTitle" idx="1"/>
          </p:nvPr>
        </p:nvSpPr>
        <p:spPr>
          <a:xfrm>
            <a:off x="1371600" y="2819400"/>
            <a:ext cx="6400800" cy="3505200"/>
          </a:xfrm>
        </p:spPr>
        <p:txBody>
          <a:bodyPr>
            <a:normAutofit fontScale="25000" lnSpcReduction="20000"/>
          </a:bodyPr>
          <a:lstStyle/>
          <a:p>
            <a:r>
              <a:rPr lang="en-US" sz="9600" dirty="0"/>
              <a:t>d) Advantages</a:t>
            </a:r>
          </a:p>
          <a:p>
            <a:r>
              <a:rPr lang="en-US" sz="9600" dirty="0" smtClean="0"/>
              <a:t>)</a:t>
            </a:r>
            <a:r>
              <a:rPr lang="en-US" sz="9600" dirty="0"/>
              <a:t>Virtually, no potential for ABO incompatibility, provided that the blood does not leave the operating room</a:t>
            </a:r>
          </a:p>
          <a:p>
            <a:r>
              <a:rPr lang="en-US" sz="9600" dirty="0"/>
              <a:t>No need for compatibility testing</a:t>
            </a:r>
          </a:p>
          <a:p>
            <a:r>
              <a:rPr lang="en-US" sz="9600" dirty="0"/>
              <a:t>Lower cost than banked blood.</a:t>
            </a:r>
          </a:p>
          <a:p>
            <a:r>
              <a:rPr lang="en-US" sz="9600" dirty="0"/>
              <a:t>e) Disadvantages (4)</a:t>
            </a:r>
          </a:p>
          <a:p>
            <a:r>
              <a:rPr lang="en-US" sz="9600" dirty="0" err="1"/>
              <a:t>i</a:t>
            </a:r>
            <a:r>
              <a:rPr lang="en-US" sz="9600" dirty="0"/>
              <a:t>) Decreased oxygen delivery may result in organ ischemia, although this is very unlikely in patients without </a:t>
            </a:r>
            <a:r>
              <a:rPr lang="en-US" sz="9600" dirty="0" err="1"/>
              <a:t>cerebrovasuclar</a:t>
            </a:r>
            <a:r>
              <a:rPr lang="en-US" sz="9600" dirty="0"/>
              <a:t> or coronary artery disease.</a:t>
            </a:r>
          </a:p>
        </p:txBody>
      </p:sp>
      <p:sp>
        <p:nvSpPr>
          <p:cNvPr id="4" name="TextBox 3"/>
          <p:cNvSpPr txBox="1"/>
          <p:nvPr/>
        </p:nvSpPr>
        <p:spPr>
          <a:xfrm>
            <a:off x="838200" y="1905000"/>
            <a:ext cx="7620000" cy="400110"/>
          </a:xfrm>
          <a:prstGeom prst="rect">
            <a:avLst/>
          </a:prstGeom>
          <a:noFill/>
        </p:spPr>
        <p:txBody>
          <a:bodyPr wrap="square" rtlCol="0">
            <a:spAutoFit/>
          </a:bodyPr>
          <a:lstStyle/>
          <a:p>
            <a:pPr algn="ctr"/>
            <a:r>
              <a:rPr lang="en-US" sz="2000" b="1" dirty="0">
                <a:solidFill>
                  <a:srgbClr val="FF0000"/>
                </a:solidFill>
              </a:rPr>
              <a:t>Alternatives to </a:t>
            </a:r>
            <a:r>
              <a:rPr lang="en-US" sz="2000" b="1" dirty="0" smtClean="0">
                <a:solidFill>
                  <a:srgbClr val="FF0000"/>
                </a:solidFill>
              </a:rPr>
              <a:t>Blood Product </a:t>
            </a:r>
            <a:r>
              <a:rPr lang="en-US" sz="2000" b="1" dirty="0">
                <a:solidFill>
                  <a:srgbClr val="FF0000"/>
                </a:solidFill>
              </a:rPr>
              <a:t>Replacement</a:t>
            </a: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8952</Words>
  <Application>Microsoft Office PowerPoint</Application>
  <PresentationFormat>On-screen Show (4:3)</PresentationFormat>
  <Paragraphs>958</Paragraphs>
  <Slides>137</Slides>
  <Notes>0</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Office Theme</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Slide 6</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Slide 22</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Slide 32</vt:lpstr>
      <vt:lpstr>Slide 33</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lpstr>Perioperative Fluid therapy &amp; Blood Components Transfusion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2016-03-28T14:14:23Z</dcterms:created>
  <dcterms:modified xsi:type="dcterms:W3CDTF">2016-03-28T22:54:19Z</dcterms:modified>
</cp:coreProperties>
</file>