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108"/>
  </p:notesMasterIdLst>
  <p:handoutMasterIdLst>
    <p:handoutMasterId r:id="rId109"/>
  </p:handoutMasterIdLst>
  <p:sldIdLst>
    <p:sldId id="304" r:id="rId3"/>
    <p:sldId id="354" r:id="rId4"/>
    <p:sldId id="357" r:id="rId5"/>
    <p:sldId id="358" r:id="rId6"/>
    <p:sldId id="305" r:id="rId7"/>
    <p:sldId id="411" r:id="rId8"/>
    <p:sldId id="306" r:id="rId9"/>
    <p:sldId id="307" r:id="rId10"/>
    <p:sldId id="308" r:id="rId11"/>
    <p:sldId id="309" r:id="rId12"/>
    <p:sldId id="41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415" r:id="rId26"/>
    <p:sldId id="417" r:id="rId27"/>
    <p:sldId id="323" r:id="rId28"/>
    <p:sldId id="419" r:id="rId29"/>
    <p:sldId id="420" r:id="rId30"/>
    <p:sldId id="418" r:id="rId31"/>
    <p:sldId id="421" r:id="rId32"/>
    <p:sldId id="422" r:id="rId33"/>
    <p:sldId id="423" r:id="rId34"/>
    <p:sldId id="322" r:id="rId35"/>
    <p:sldId id="424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325" r:id="rId48"/>
    <p:sldId id="326" r:id="rId49"/>
    <p:sldId id="327" r:id="rId50"/>
    <p:sldId id="363" r:id="rId51"/>
    <p:sldId id="365" r:id="rId52"/>
    <p:sldId id="36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437" r:id="rId61"/>
    <p:sldId id="335" r:id="rId62"/>
    <p:sldId id="369" r:id="rId63"/>
    <p:sldId id="336" r:id="rId64"/>
    <p:sldId id="371" r:id="rId65"/>
    <p:sldId id="337" r:id="rId66"/>
    <p:sldId id="373" r:id="rId67"/>
    <p:sldId id="375" r:id="rId68"/>
    <p:sldId id="377" r:id="rId69"/>
    <p:sldId id="339" r:id="rId70"/>
    <p:sldId id="360" r:id="rId71"/>
    <p:sldId id="397" r:id="rId72"/>
    <p:sldId id="398" r:id="rId73"/>
    <p:sldId id="399" r:id="rId74"/>
    <p:sldId id="352" r:id="rId75"/>
    <p:sldId id="351" r:id="rId76"/>
    <p:sldId id="379" r:id="rId77"/>
    <p:sldId id="344" r:id="rId78"/>
    <p:sldId id="381" r:id="rId79"/>
    <p:sldId id="384" r:id="rId80"/>
    <p:sldId id="386" r:id="rId81"/>
    <p:sldId id="388" r:id="rId82"/>
    <p:sldId id="389" r:id="rId83"/>
    <p:sldId id="390" r:id="rId84"/>
    <p:sldId id="438" r:id="rId85"/>
    <p:sldId id="441" r:id="rId86"/>
    <p:sldId id="439" r:id="rId87"/>
    <p:sldId id="442" r:id="rId88"/>
    <p:sldId id="440" r:id="rId89"/>
    <p:sldId id="345" r:id="rId90"/>
    <p:sldId id="391" r:id="rId91"/>
    <p:sldId id="393" r:id="rId92"/>
    <p:sldId id="395" r:id="rId93"/>
    <p:sldId id="343" r:id="rId94"/>
    <p:sldId id="403" r:id="rId95"/>
    <p:sldId id="346" r:id="rId96"/>
    <p:sldId id="401" r:id="rId97"/>
    <p:sldId id="347" r:id="rId98"/>
    <p:sldId id="348" r:id="rId99"/>
    <p:sldId id="349" r:id="rId100"/>
    <p:sldId id="350" r:id="rId101"/>
    <p:sldId id="400" r:id="rId102"/>
    <p:sldId id="356" r:id="rId103"/>
    <p:sldId id="409" r:id="rId104"/>
    <p:sldId id="407" r:id="rId105"/>
    <p:sldId id="410" r:id="rId106"/>
    <p:sldId id="408" r:id="rId107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6248" autoAdjust="0"/>
  </p:normalViewPr>
  <p:slideViewPr>
    <p:cSldViewPr>
      <p:cViewPr varScale="1">
        <p:scale>
          <a:sx n="94" d="100"/>
          <a:sy n="94" d="100"/>
        </p:scale>
        <p:origin x="90" y="7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3345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43.xml"/><Relationship Id="rId3" Type="http://schemas.openxmlformats.org/officeDocument/2006/relationships/slide" Target="slides/slide30.xml"/><Relationship Id="rId7" Type="http://schemas.openxmlformats.org/officeDocument/2006/relationships/slide" Target="slides/slide36.xml"/><Relationship Id="rId12" Type="http://schemas.openxmlformats.org/officeDocument/2006/relationships/slide" Target="slides/slide41.xml"/><Relationship Id="rId2" Type="http://schemas.openxmlformats.org/officeDocument/2006/relationships/slide" Target="slides/slide29.xml"/><Relationship Id="rId1" Type="http://schemas.openxmlformats.org/officeDocument/2006/relationships/slide" Target="slides/slide27.xml"/><Relationship Id="rId6" Type="http://schemas.openxmlformats.org/officeDocument/2006/relationships/slide" Target="slides/slide35.xml"/><Relationship Id="rId11" Type="http://schemas.openxmlformats.org/officeDocument/2006/relationships/slide" Target="slides/slide40.xml"/><Relationship Id="rId5" Type="http://schemas.openxmlformats.org/officeDocument/2006/relationships/slide" Target="slides/slide34.xml"/><Relationship Id="rId10" Type="http://schemas.openxmlformats.org/officeDocument/2006/relationships/slide" Target="slides/slide39.xml"/><Relationship Id="rId4" Type="http://schemas.openxmlformats.org/officeDocument/2006/relationships/slide" Target="slides/slide31.xml"/><Relationship Id="rId9" Type="http://schemas.openxmlformats.org/officeDocument/2006/relationships/slide" Target="slides/slide38.xml"/><Relationship Id="rId14" Type="http://schemas.openxmlformats.org/officeDocument/2006/relationships/slide" Target="slides/slide4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9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5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87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690563"/>
            <a:ext cx="5129212" cy="3421062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43400"/>
            <a:ext cx="5038725" cy="41195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565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984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3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4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F2C7-1E69-433F-B144-C0B858DC3A2D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E0E-DFA4-478A-8456-D12EF9503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1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E38A-3ED3-432F-BC8C-78B25012CE06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4C00-B082-4B1F-80EA-D73CBA8BB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3374-1F63-401D-BB16-F7206FF9C735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EDB2-EAF6-4262-BD2B-93E793ACE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4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1E6A-7B95-4C0D-B335-EEC53A40366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4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B468-B3C3-4C8D-8BEE-50370EB5D770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5A80-7BDF-4D6C-8695-110508617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7543-76D4-4642-B8FF-E171770EEC5F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9D45-DD36-4D0B-95FD-72295917D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4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0216-F387-40B7-9B47-B15F950F685E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7B4C-5A13-4225-852A-82E62EDB2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1487-41B2-41DB-AB83-4455BA36BF28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3491-DB6D-4F0C-AC32-190BF56CC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3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5D19-B60B-4574-9CEA-69CB7E069E15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0FF8-FA0B-411F-B1BE-ACD400A6F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1CAB-E295-464D-930C-02AF9025FC27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BC3C-D97C-4B98-921B-907B34C9A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12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610C-539A-49E5-A585-E7E966C0955F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952E-3118-41FA-8BA5-11CA6FB2D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BB7D-AA1C-44D6-858F-6AD2F75964A7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4914-A209-4E08-B6B4-9EB73EF93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893E-E720-4152-88F3-C06990EBC2D9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CE26-D208-43D5-AF45-0BA45C6CC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0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6FD0-0A4B-45A7-B618-99F976F7806F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477D-1747-45E3-8868-D27E1AE75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0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74C2-ED95-4F3F-B8B0-9BFB1BAE05B5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A844-54C3-4A70-A648-151DD8D4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8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07D5-1880-4C68-B7B3-470D5CA793CB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3164-DB41-4731-A53D-BC7BF47A9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0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A90-F2FD-4DEB-B5DC-0763E2A62F2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CAFB-7CAE-471F-8E87-762B7E94E33D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2C6C-3FC0-4406-96E6-900918F50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A700-A137-4160-9EB1-DE5C50C551AB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DC6F-26D9-412C-9005-9601BC832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9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F58E-974E-4779-9222-DA95E2F6C0EF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B50F-A848-4C51-AD55-69A2E647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D808-B63E-401E-82DF-833EDBEAC26E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0D2C-C5FE-4A9C-A24A-0167BB42C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1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C98D-58DC-44E2-A731-C144193080D4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FD72-ACE5-4427-8172-5FC4AB891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5FDA-7255-4395-BDB8-FC2B0B69B1DB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BBA2-3BE4-4206-8ACE-63679E39B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8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9FF-7489-4DA9-AF57-DD015E836419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FBDC-9F06-45DC-B491-CCD53B659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DA0177-EF22-43AC-8F94-1E0B44785034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F386DC-029B-48BC-B67C-D7EB69FCB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B8EC9D2-FA3A-48AB-8352-5FAB38A50765}" type="datetimeFigureOut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A6B3172-0080-472C-B3DB-8C8922160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549275"/>
            <a:ext cx="9967912" cy="3095625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Title: </a:t>
            </a:r>
            <a:r>
              <a:rPr lang="en-US" sz="5400" b="1" dirty="0" smtClean="0">
                <a:solidFill>
                  <a:srgbClr val="FF0000"/>
                </a:solidFill>
              </a:rPr>
              <a:t>PERIOPERATIVE FLUID THERAPY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088" y="4365625"/>
            <a:ext cx="97202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  <a:endParaRPr lang="en-US" sz="3600" dirty="0">
              <a:solidFill>
                <a:srgbClr val="FFFF00"/>
              </a:solidFill>
              <a:cs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Date: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05.01.2016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6012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Preoperative Evaluation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of Fluid Status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1447800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Factors to Assess: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H/o intake and output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Blood pressure: supine </a:t>
            </a:r>
            <a:r>
              <a:rPr lang="en-US" altLang="en-US" sz="2000" i="1" dirty="0" smtClean="0">
                <a:solidFill>
                  <a:schemeClr val="bg1"/>
                </a:solidFill>
              </a:rPr>
              <a:t>and</a:t>
            </a:r>
            <a:r>
              <a:rPr lang="en-US" altLang="en-US" sz="2000" dirty="0" smtClean="0">
                <a:solidFill>
                  <a:schemeClr val="bg1"/>
                </a:solidFill>
              </a:rPr>
              <a:t> standing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Heart rate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Skin turgor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Urinary output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Serum electrolytes/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osmolarity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Mental status</a:t>
            </a:r>
          </a:p>
          <a:p>
            <a:pPr lvl="1" eaLnBrk="1" hangingPunct="1"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American Society of Anesthesiologists Task Force on Perioperative Blood Transfusion and Adjuvant Therapies. Practice guidelines for perioperative blood transfusion and adjuvant therapies</a:t>
            </a:r>
            <a:r>
              <a:rPr lang="en-US" altLang="en-US" smtClean="0"/>
              <a:t>. </a:t>
            </a:r>
            <a:r>
              <a:rPr lang="en-US" altLang="en-US" u="sng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14425" y="762000"/>
            <a:ext cx="1045845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" y="4005263"/>
            <a:ext cx="9575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9150" y="2743200"/>
            <a:ext cx="462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</a:rPr>
              <a:t>PBL case discussion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450975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62 y/o male, 80 kg, for hemicolectomy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NPO after 2200, surgery at  0800, received bowel prep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3 hr. procedure, 500 cc blood loss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What are his estimated intraoperative fluid requirements?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Maintenance</a:t>
            </a:r>
            <a:r>
              <a:rPr lang="en-US" altLang="en-US" sz="2800" b="1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Blood Loss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FF00"/>
                </a:solidFill>
              </a:rPr>
              <a:t>Total</a:t>
            </a:r>
            <a:r>
              <a:rPr lang="en-US" altLang="en-US" sz="2800" smtClean="0">
                <a:solidFill>
                  <a:srgbClr val="FFFF00"/>
                </a:solidFill>
              </a:rPr>
              <a:t> =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1.5 ml/kg/hr x 10 hrs = 1200 ml + 1000 ml for bowel prep = 2200 ml total deficit: (Replace 1/2 first hr, 1/4 2nd hr, 1/4 3rd hour).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Maintenance</a:t>
            </a:r>
            <a:r>
              <a:rPr lang="en-US" altLang="en-US" sz="2800" b="1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1.5 ml/kg/hr x 3hrs = 360mls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6 ml/kg/hr x 3 hrs =1440 mls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Blood Loss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500ml x 3 = 1500ml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FF00"/>
                </a:solidFill>
              </a:rPr>
              <a:t>Total</a:t>
            </a:r>
            <a:r>
              <a:rPr lang="en-US" altLang="en-US" sz="2800" smtClean="0">
                <a:solidFill>
                  <a:srgbClr val="FFFF00"/>
                </a:solidFill>
              </a:rPr>
              <a:t> = 2200+360+1440+1500=5500ml</a:t>
            </a:r>
            <a:r>
              <a:rPr lang="en-US" altLang="en-US" sz="2800" smtClean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Final Goals of Fluid resuscitation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53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- </a:t>
            </a:r>
            <a:r>
              <a:rPr lang="en-US" sz="2800" dirty="0" smtClean="0">
                <a:solidFill>
                  <a:schemeClr val="bg2"/>
                </a:solidFill>
              </a:rPr>
              <a:t>Achievement of </a:t>
            </a:r>
            <a:r>
              <a:rPr lang="en-US" sz="2800" dirty="0" err="1" smtClean="0">
                <a:solidFill>
                  <a:schemeClr val="bg2"/>
                </a:solidFill>
              </a:rPr>
              <a:t>normovolemia</a:t>
            </a:r>
            <a:r>
              <a:rPr lang="en-US" sz="2800" dirty="0" smtClean="0">
                <a:solidFill>
                  <a:schemeClr val="bg2"/>
                </a:solidFill>
              </a:rPr>
              <a:t> &amp; hemodynamic  stability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Correction of </a:t>
            </a:r>
            <a:r>
              <a:rPr lang="en-US" sz="2800" dirty="0" smtClean="0">
                <a:solidFill>
                  <a:srgbClr val="FFFF00"/>
                </a:solidFill>
              </a:rPr>
              <a:t>major acid-base disturbances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Compensation of </a:t>
            </a:r>
            <a:r>
              <a:rPr lang="en-US" sz="2800" dirty="0" smtClean="0">
                <a:solidFill>
                  <a:srgbClr val="FFFF00"/>
                </a:solidFill>
              </a:rPr>
              <a:t>internal fluid fluxes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Maintain an adequate gradient between </a:t>
            </a:r>
            <a:r>
              <a:rPr lang="en-US" sz="2800" dirty="0" smtClean="0">
                <a:solidFill>
                  <a:srgbClr val="FFFF00"/>
                </a:solidFill>
              </a:rPr>
              <a:t>COP &amp; PCWP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Improvement of </a:t>
            </a:r>
            <a:r>
              <a:rPr lang="en-US" sz="2800" dirty="0" smtClean="0">
                <a:solidFill>
                  <a:srgbClr val="FFFF00"/>
                </a:solidFill>
              </a:rPr>
              <a:t>microvascular blood flow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Prevention of cascade system activation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Normalization of </a:t>
            </a:r>
            <a:r>
              <a:rPr lang="en-US" sz="2800" dirty="0" smtClean="0">
                <a:solidFill>
                  <a:srgbClr val="FFFF00"/>
                </a:solidFill>
              </a:rPr>
              <a:t>O2 delivery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Prevention of </a:t>
            </a:r>
            <a:r>
              <a:rPr lang="en-US" sz="2800" dirty="0" smtClean="0">
                <a:solidFill>
                  <a:srgbClr val="FFFF00"/>
                </a:solidFill>
              </a:rPr>
              <a:t>reperfusion cellular injury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Achievement of </a:t>
            </a:r>
            <a:r>
              <a:rPr lang="en-US" sz="2800" dirty="0" smtClean="0">
                <a:solidFill>
                  <a:srgbClr val="FFFF00"/>
                </a:solidFill>
              </a:rPr>
              <a:t>adequate urine output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67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Orthostatic Hypotension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smtClean="0">
                <a:solidFill>
                  <a:srgbClr val="FF0000"/>
                </a:solidFill>
              </a:rPr>
              <a:t>Systolic blood pressure </a:t>
            </a:r>
            <a:r>
              <a:rPr lang="en-US" altLang="en-US" sz="2800" i="1" smtClean="0">
                <a:solidFill>
                  <a:srgbClr val="FF0000"/>
                </a:solidFill>
              </a:rPr>
              <a:t>decrease</a:t>
            </a:r>
            <a:r>
              <a:rPr lang="en-US" altLang="en-US" sz="2800" smtClean="0">
                <a:solidFill>
                  <a:srgbClr val="FF0000"/>
                </a:solidFill>
              </a:rPr>
              <a:t> of greater than </a:t>
            </a:r>
            <a:r>
              <a:rPr lang="en-US" altLang="en-US" sz="2800" b="1" u="sng" smtClean="0">
                <a:solidFill>
                  <a:srgbClr val="FF0000"/>
                </a:solidFill>
              </a:rPr>
              <a:t>20mmHg</a:t>
            </a:r>
            <a:r>
              <a:rPr lang="en-US" altLang="en-US" sz="2800" smtClean="0">
                <a:solidFill>
                  <a:srgbClr val="FF0000"/>
                </a:solidFill>
              </a:rPr>
              <a:t> from supine to standing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Indicates fluid </a:t>
            </a:r>
            <a:r>
              <a:rPr lang="en-US" altLang="en-US" sz="2800" i="1" smtClean="0">
                <a:solidFill>
                  <a:schemeClr val="bg1"/>
                </a:solidFill>
              </a:rPr>
              <a:t>deficit</a:t>
            </a:r>
            <a:r>
              <a:rPr lang="en-US" altLang="en-US" sz="2800" smtClean="0">
                <a:solidFill>
                  <a:schemeClr val="bg1"/>
                </a:solidFill>
              </a:rPr>
              <a:t> of </a:t>
            </a:r>
            <a:r>
              <a:rPr lang="en-US" altLang="en-US" sz="2800" b="1" u="sng" smtClean="0">
                <a:solidFill>
                  <a:srgbClr val="FFFF00"/>
                </a:solidFill>
              </a:rPr>
              <a:t>6-8%</a:t>
            </a:r>
            <a:r>
              <a:rPr lang="en-US" altLang="en-US" sz="2800" smtClean="0">
                <a:solidFill>
                  <a:schemeClr val="bg1"/>
                </a:solidFill>
              </a:rPr>
              <a:t> body weight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-  </a:t>
            </a:r>
            <a:r>
              <a:rPr lang="en-US" altLang="en-US" sz="2400" smtClean="0">
                <a:solidFill>
                  <a:srgbClr val="FFC000"/>
                </a:solidFill>
              </a:rPr>
              <a:t>Heart rate should increase </a:t>
            </a:r>
            <a:r>
              <a:rPr lang="en-US" altLang="en-US" sz="2400" smtClean="0">
                <a:solidFill>
                  <a:schemeClr val="bg1"/>
                </a:solidFill>
              </a:rPr>
              <a:t>as a compensatory measure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i="1" u="sng" smtClean="0">
                <a:solidFill>
                  <a:schemeClr val="bg1"/>
                </a:solidFill>
              </a:rPr>
              <a:t>- 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If no increase in heart rate</a:t>
            </a:r>
            <a:r>
              <a:rPr lang="en-US" altLang="en-US" sz="2400" i="1" u="sng" smtClean="0">
                <a:solidFill>
                  <a:schemeClr val="bg1"/>
                </a:solidFill>
              </a:rPr>
              <a:t>, may indicate autonomic dysfunction or antihypertensive drug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Perioperative Fluid Requirements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23938" y="1417638"/>
            <a:ext cx="8743950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u="sng" smtClean="0">
                <a:solidFill>
                  <a:srgbClr val="FF0000"/>
                </a:solidFill>
              </a:rPr>
              <a:t>The following factors must be taken into account:</a:t>
            </a:r>
            <a:endParaRPr lang="en-US" altLang="en-US" b="1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1- </a:t>
            </a:r>
            <a:r>
              <a:rPr lang="en-US" altLang="en-US" b="1" smtClean="0">
                <a:solidFill>
                  <a:srgbClr val="FFFF00"/>
                </a:solidFill>
              </a:rPr>
              <a:t>M</a:t>
            </a:r>
            <a:r>
              <a:rPr lang="en-US" altLang="en-US" smtClean="0">
                <a:solidFill>
                  <a:srgbClr val="FFFF00"/>
                </a:solidFill>
              </a:rPr>
              <a:t>aintenance</a:t>
            </a:r>
            <a:r>
              <a:rPr lang="en-US" altLang="en-US" smtClean="0">
                <a:solidFill>
                  <a:schemeClr val="bg1"/>
                </a:solidFill>
              </a:rPr>
              <a:t> fluid requirements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2- </a:t>
            </a:r>
            <a:r>
              <a:rPr lang="en-US" altLang="en-US" b="1" smtClean="0">
                <a:solidFill>
                  <a:srgbClr val="FFFF00"/>
                </a:solidFill>
              </a:rPr>
              <a:t>NPO</a:t>
            </a:r>
            <a:r>
              <a:rPr lang="en-US" altLang="en-US" smtClean="0">
                <a:solidFill>
                  <a:schemeClr val="bg1"/>
                </a:solidFill>
              </a:rPr>
              <a:t> and other deficits: NG suction, bowel prep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3- </a:t>
            </a:r>
            <a:r>
              <a:rPr lang="en-US" altLang="en-US" b="1" smtClean="0">
                <a:solidFill>
                  <a:srgbClr val="FFFF00"/>
                </a:solidFill>
              </a:rPr>
              <a:t>T</a:t>
            </a:r>
            <a:r>
              <a:rPr lang="en-US" altLang="en-US" smtClean="0">
                <a:solidFill>
                  <a:srgbClr val="FFFF00"/>
                </a:solidFill>
              </a:rPr>
              <a:t>hird space losses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4- </a:t>
            </a:r>
            <a:r>
              <a:rPr lang="en-US" altLang="en-US" b="1" smtClean="0">
                <a:solidFill>
                  <a:srgbClr val="FFFF00"/>
                </a:solidFill>
              </a:rPr>
              <a:t>R</a:t>
            </a:r>
            <a:r>
              <a:rPr lang="en-US" altLang="en-US" smtClean="0">
                <a:solidFill>
                  <a:srgbClr val="FFFF00"/>
                </a:solidFill>
              </a:rPr>
              <a:t>eplacement of blood loss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5- </a:t>
            </a:r>
            <a:r>
              <a:rPr lang="en-US" altLang="en-US" smtClean="0">
                <a:solidFill>
                  <a:srgbClr val="FFFF00"/>
                </a:solidFill>
              </a:rPr>
              <a:t>Special additional losses</a:t>
            </a:r>
            <a:r>
              <a:rPr lang="en-US" altLang="en-US" smtClean="0">
                <a:solidFill>
                  <a:schemeClr val="bg1"/>
                </a:solidFill>
              </a:rPr>
              <a:t>: diarrhea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0668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1- Maintenance Fluid Requirements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295400"/>
            <a:ext cx="8743950" cy="47847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Insensible losses </a:t>
            </a:r>
            <a:r>
              <a:rPr lang="en-US" altLang="en-US" sz="2400" dirty="0" smtClean="0">
                <a:solidFill>
                  <a:schemeClr val="bg1"/>
                </a:solidFill>
              </a:rPr>
              <a:t>such as evaporation of water from respiratory tract, sweat, feces, urinary excretion.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  Occurs continually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“4-2-1 Rule”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4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for the first 10 kg </a:t>
            </a:r>
            <a:r>
              <a:rPr lang="en-US" altLang="en-US" dirty="0" smtClean="0">
                <a:solidFill>
                  <a:schemeClr val="bg1"/>
                </a:solidFill>
              </a:rPr>
              <a:t>of 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2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for the second 10 kg </a:t>
            </a:r>
            <a:r>
              <a:rPr lang="en-US" altLang="en-US" dirty="0" smtClean="0">
                <a:solidFill>
                  <a:schemeClr val="bg1"/>
                </a:solidFill>
              </a:rPr>
              <a:t>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1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subsequent kg </a:t>
            </a:r>
            <a:r>
              <a:rPr lang="en-US" altLang="en-US" dirty="0" smtClean="0">
                <a:solidFill>
                  <a:schemeClr val="bg1"/>
                </a:solidFill>
              </a:rPr>
              <a:t>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Extra fluid for fever, tracheotomy, denuded surfaces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2- NPO and other deficits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895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NPO deficit = number of hours NPO x maintenance fluid requirement.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Bowel prep may result in up to 1 L fluid loss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Measurable fluid losses, e.g. </a:t>
            </a:r>
            <a:r>
              <a:rPr lang="en-US" altLang="en-US" dirty="0" smtClean="0">
                <a:solidFill>
                  <a:srgbClr val="FFFF00"/>
                </a:solidFill>
              </a:rPr>
              <a:t>NG suctioning, vomiting, ostomy output, biliary fistula and tube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3- Third Space Losses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Isotonic transfer of ECF from </a:t>
            </a:r>
            <a:r>
              <a:rPr lang="en-US" altLang="en-US" i="1" dirty="0" smtClean="0">
                <a:solidFill>
                  <a:srgbClr val="FF0000"/>
                </a:solidFill>
              </a:rPr>
              <a:t>functional</a:t>
            </a:r>
            <a:r>
              <a:rPr lang="en-US" altLang="en-US" dirty="0" smtClean="0">
                <a:solidFill>
                  <a:srgbClr val="FF0000"/>
                </a:solidFill>
              </a:rPr>
              <a:t> body fluid compartments to </a:t>
            </a:r>
            <a:r>
              <a:rPr lang="en-US" altLang="en-US" i="1" dirty="0" smtClean="0">
                <a:solidFill>
                  <a:srgbClr val="FF0000"/>
                </a:solidFill>
              </a:rPr>
              <a:t>non-functional</a:t>
            </a:r>
            <a:r>
              <a:rPr lang="en-US" altLang="en-US" dirty="0" smtClean="0">
                <a:solidFill>
                  <a:srgbClr val="FF0000"/>
                </a:solidFill>
              </a:rPr>
              <a:t> compartments.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Depends on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Location</a:t>
            </a:r>
            <a:r>
              <a:rPr lang="en-US" altLang="en-US" sz="2400" dirty="0" smtClean="0">
                <a:solidFill>
                  <a:schemeClr val="bg1"/>
                </a:solidFill>
              </a:rPr>
              <a:t> and </a:t>
            </a:r>
            <a:r>
              <a:rPr lang="en-US" altLang="en-US" sz="2400" dirty="0" smtClean="0">
                <a:solidFill>
                  <a:srgbClr val="FFFF00"/>
                </a:solidFill>
              </a:rPr>
              <a:t>duration</a:t>
            </a:r>
            <a:r>
              <a:rPr lang="en-US" altLang="en-US" sz="2400" dirty="0" smtClean="0">
                <a:solidFill>
                  <a:schemeClr val="bg1"/>
                </a:solidFill>
              </a:rPr>
              <a:t> of surgical procedure,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Amount of tissue trauma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Ambient temperature,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Room ventilation.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Replacing Third Space Losses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886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Superficial surgical trauma: 1-</a:t>
            </a:r>
            <a:r>
              <a:rPr lang="en-US" altLang="en-US" b="1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 ml/kg/</a:t>
            </a:r>
            <a:r>
              <a:rPr lang="en-US" altLang="en-US" dirty="0" err="1" smtClean="0">
                <a:solidFill>
                  <a:srgbClr val="FF0000"/>
                </a:solidFill>
              </a:rPr>
              <a:t>hr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Minimal Surgical Trauma: 3-</a:t>
            </a:r>
            <a:r>
              <a:rPr lang="en-US" altLang="en-US" b="1" dirty="0" smtClean="0">
                <a:solidFill>
                  <a:srgbClr val="FFFF00"/>
                </a:solidFill>
              </a:rPr>
              <a:t>4</a:t>
            </a:r>
            <a:r>
              <a:rPr lang="en-US" altLang="en-US" dirty="0" smtClean="0">
                <a:solidFill>
                  <a:srgbClr val="FFFF00"/>
                </a:solidFill>
              </a:rPr>
              <a:t>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head and neck, hernia, knee surgery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Moderate Surgical Trauma: 5-</a:t>
            </a:r>
            <a:r>
              <a:rPr lang="en-US" altLang="en-US" b="1" dirty="0" smtClean="0">
                <a:solidFill>
                  <a:srgbClr val="FFFF00"/>
                </a:solidFill>
              </a:rPr>
              <a:t>6</a:t>
            </a:r>
            <a:r>
              <a:rPr lang="en-US" altLang="en-US" dirty="0" smtClean="0">
                <a:solidFill>
                  <a:srgbClr val="FFFF00"/>
                </a:solidFill>
              </a:rPr>
              <a:t>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hysterectomy, chest surgery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Severe surgical trauma: </a:t>
            </a:r>
            <a:r>
              <a:rPr lang="en-US" altLang="en-US" b="1" dirty="0" smtClean="0">
                <a:solidFill>
                  <a:srgbClr val="FFFF00"/>
                </a:solidFill>
              </a:rPr>
              <a:t>8</a:t>
            </a:r>
            <a:r>
              <a:rPr lang="en-US" altLang="en-US" dirty="0" smtClean="0">
                <a:solidFill>
                  <a:srgbClr val="FFFF00"/>
                </a:solidFill>
              </a:rPr>
              <a:t>-10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(or more)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AAA repair, </a:t>
            </a:r>
            <a:r>
              <a:rPr lang="en-US" altLang="en-US" dirty="0" err="1" smtClean="0">
                <a:solidFill>
                  <a:schemeClr val="bg1"/>
                </a:solidFill>
              </a:rPr>
              <a:t>nehprectomy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4- Blood Loss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773238"/>
            <a:ext cx="8743950" cy="266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Replace </a:t>
            </a:r>
            <a:r>
              <a:rPr lang="en-US" altLang="en-US" b="1" i="1" smtClean="0">
                <a:solidFill>
                  <a:srgbClr val="FF0000"/>
                </a:solidFill>
              </a:rPr>
              <a:t>3 cc</a:t>
            </a:r>
            <a:r>
              <a:rPr lang="en-US" altLang="en-US" i="1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of crystalloid solution per cc of blood </a:t>
            </a:r>
            <a:r>
              <a:rPr lang="en-US" altLang="en-US" smtClean="0">
                <a:solidFill>
                  <a:schemeClr val="bg1"/>
                </a:solidFill>
              </a:rPr>
              <a:t>loss (crystalloid solutions leave the intravascular space)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When using </a:t>
            </a:r>
            <a:r>
              <a:rPr lang="en-US" altLang="en-US" smtClean="0">
                <a:solidFill>
                  <a:srgbClr val="FFFF00"/>
                </a:solidFill>
              </a:rPr>
              <a:t>blood products or colloids replace blood loss volume per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5- Other additional losses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3124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Ongoing fluid losses from other sites: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Gastric drainage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Ostomy output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Diarrhea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Replace volume per volume with crystalloid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Objectives..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453563" cy="5257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 know about</a:t>
            </a:r>
          </a:p>
          <a:p>
            <a:pPr algn="ctr">
              <a:buFont typeface="Arial" charset="0"/>
              <a:buNone/>
              <a:defRPr/>
            </a:pPr>
            <a:r>
              <a:rPr lang="en-AU" sz="3600" b="1" dirty="0" smtClean="0">
                <a:solidFill>
                  <a:srgbClr val="FFFF00"/>
                </a:solidFill>
              </a:rPr>
              <a:t>Fluid Requirements and Fluid Therapy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What perioperative factors affect the patient’s fluid requirements?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How do you estimate maintenance fluid requirements?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What are some common conditions associated with preoperative fluid deficits?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List the potential physical and laboratory findings seen in a patient with a volume deficit.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How do you calculate the patient’s preoperative fluid deficits?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450975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54 y/o male, 70 kg, for Laparotomy and bowel resection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hemicolectomy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NPO after 2200, surgery at  0800</a:t>
            </a:r>
            <a:r>
              <a:rPr lang="en-US" alt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rgbClr val="FFFF00"/>
                </a:solidFill>
              </a:rPr>
              <a:t>received bowel prep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3 hr. procedure</a:t>
            </a:r>
            <a:r>
              <a:rPr lang="en-US" alt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rgbClr val="99FF99"/>
                </a:solidFill>
              </a:rPr>
              <a:t>500 cc blood loss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What are his estimated intraoperative fluid requirements?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dirty="0" smtClean="0">
                <a:solidFill>
                  <a:srgbClr val="FF0000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“</a:t>
            </a:r>
            <a:r>
              <a:rPr lang="en-US" altLang="en-US" sz="2400" dirty="0">
                <a:solidFill>
                  <a:schemeClr val="bg1"/>
                </a:solidFill>
              </a:rPr>
              <a:t>4-2-1 Rule</a:t>
            </a:r>
            <a:r>
              <a:rPr lang="en-US" altLang="en-US" sz="2400" dirty="0" smtClean="0">
                <a:solidFill>
                  <a:schemeClr val="bg1"/>
                </a:solidFill>
              </a:rPr>
              <a:t>” for 70 Kg =110 ml/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10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400" dirty="0" smtClean="0">
                <a:solidFill>
                  <a:schemeClr val="bg1"/>
                </a:solidFill>
              </a:rPr>
              <a:t> = 1100 ml + </a:t>
            </a:r>
            <a:r>
              <a:rPr lang="en-US" altLang="en-US" sz="2400" dirty="0" smtClean="0">
                <a:solidFill>
                  <a:srgbClr val="99FF99"/>
                </a:solidFill>
              </a:rPr>
              <a:t>1000 ml for bowel prep = 2100 ml total deficit</a:t>
            </a:r>
            <a:r>
              <a:rPr lang="en-US" altLang="en-US" sz="2400" dirty="0" smtClean="0">
                <a:solidFill>
                  <a:schemeClr val="bg1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(Replace 1/2 first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hr</a:t>
            </a:r>
            <a:r>
              <a:rPr lang="en-US" altLang="en-US" sz="2400" dirty="0" smtClean="0">
                <a:solidFill>
                  <a:srgbClr val="FFFF00"/>
                </a:solidFill>
              </a:rPr>
              <a:t>, 1/4 2nd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hr</a:t>
            </a:r>
            <a:r>
              <a:rPr lang="en-US" altLang="en-US" sz="2400" dirty="0" smtClean="0">
                <a:solidFill>
                  <a:srgbClr val="FFFF00"/>
                </a:solidFill>
              </a:rPr>
              <a:t>, 1/4 3rd hour).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Maintenance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110 ml/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3hrs = 360mls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6 ml/kg/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3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400" dirty="0" smtClean="0">
                <a:solidFill>
                  <a:schemeClr val="bg1"/>
                </a:solidFill>
              </a:rPr>
              <a:t> =1440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mls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Blood Loss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500ml x 3 = 1500ml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Total</a:t>
            </a:r>
            <a:r>
              <a:rPr lang="en-US" altLang="en-US" sz="2400" dirty="0" smtClean="0">
                <a:solidFill>
                  <a:srgbClr val="FFFF00"/>
                </a:solidFill>
              </a:rPr>
              <a:t> = 2100+360+1440+1500=5400ml</a:t>
            </a:r>
            <a:r>
              <a:rPr lang="en-US" altLang="en-US" sz="2400" dirty="0" smtClean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Intravenous Fluids: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590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Conventional Crystalloids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Colloids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Hypertonic Solutions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Blood/blood products and blood substitutes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Crystalloids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0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Combination of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water and electrolytes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Balanced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electrolyte composition and osmolality similar to plasma; example: lactated Ringer’s, </a:t>
            </a:r>
            <a:r>
              <a:rPr lang="en-US" altLang="en-US" dirty="0" err="1" smtClean="0">
                <a:solidFill>
                  <a:schemeClr val="bg1"/>
                </a:solidFill>
              </a:rPr>
              <a:t>Plasmalyte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Normosol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Hypotonic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electrolyte composition lower than that of plasma; example: D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5</a:t>
            </a:r>
            <a:r>
              <a:rPr lang="en-US" altLang="en-US" dirty="0" smtClean="0">
                <a:solidFill>
                  <a:schemeClr val="bg1"/>
                </a:solidFill>
              </a:rPr>
              <a:t>W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Hypertonic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2.7% </a:t>
            </a:r>
            <a:r>
              <a:rPr lang="en-US" altLang="en-US" dirty="0" err="1" smtClean="0">
                <a:solidFill>
                  <a:schemeClr val="bg1"/>
                </a:solidFill>
              </a:rPr>
              <a:t>NaCl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 in trauma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Advantages: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972" y="1916832"/>
            <a:ext cx="4543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Balanced electrolyte solutions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-Buffering capacity (Lactate)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-Easy to administer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-No risk of adverse reactions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412" name="Content Placeholder 6"/>
          <p:cNvSpPr>
            <a:spLocks noGrp="1"/>
          </p:cNvSpPr>
          <p:nvPr>
            <p:ph sz="half" idx="2"/>
          </p:nvPr>
        </p:nvSpPr>
        <p:spPr>
          <a:xfrm>
            <a:off x="5359524" y="1916832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No disturbance of hemostasis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-Promote diuresis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-Inexpensive</a:t>
            </a:r>
          </a:p>
          <a:p>
            <a:pPr eaLnBrk="1" hangingPunct="1">
              <a:defRPr/>
            </a:pPr>
            <a:endParaRPr lang="ar-S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   contin…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Disadvantages: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600200"/>
            <a:ext cx="4543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-Poor plasma volume support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-Large quantities needed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-Risk of Hypothermia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-Reduced plasma COP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-Risk of edema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46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Hypertonic Solutions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Fluids containing </a:t>
            </a:r>
            <a:r>
              <a:rPr lang="en-US" altLang="en-US" sz="2800" smtClean="0">
                <a:solidFill>
                  <a:srgbClr val="FF0000"/>
                </a:solidFill>
              </a:rPr>
              <a:t>sodium concentrations greater than normal saline.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Available in 1.8%, 2.7%,  3%, 5%, 7.5%, 10% solutions.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i="1" smtClean="0">
                <a:solidFill>
                  <a:srgbClr val="FFFF00"/>
                </a:solidFill>
              </a:rPr>
              <a:t>Hyperosmolarity </a:t>
            </a:r>
            <a:r>
              <a:rPr lang="en-US" altLang="en-US" sz="2800" i="1" smtClean="0">
                <a:solidFill>
                  <a:srgbClr val="FFFF00"/>
                </a:solidFill>
              </a:rPr>
              <a:t>creates a gradient that draws water out of cells; therefore, cellular dehydration is a potential problem.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020" y="1484784"/>
            <a:ext cx="92583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Advantages: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Small volume for resuscitation.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-Osmotic effect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-Inotropic effect (</a:t>
            </a:r>
            <a:r>
              <a:rPr lang="en-US" sz="2400" dirty="0" smtClean="0">
                <a:solidFill>
                  <a:srgbClr val="FFFF00"/>
                </a:solidFill>
              </a:rPr>
              <a:t>increase calcium influx</a:t>
            </a:r>
            <a:r>
              <a:rPr lang="en-US" sz="2400" dirty="0" smtClean="0">
                <a:solidFill>
                  <a:schemeClr val="bg1"/>
                </a:solidFill>
              </a:rPr>
              <a:t> in </a:t>
            </a:r>
            <a:r>
              <a:rPr lang="en-US" sz="2400" dirty="0" err="1" smtClean="0">
                <a:solidFill>
                  <a:schemeClr val="bg1"/>
                </a:solidFill>
              </a:rPr>
              <a:t>sarculema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-Direct vasodilator effect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-Increase MAP, CO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-Increase renal, mesenteric, splanchnic, coronary blood flow.</a:t>
            </a:r>
          </a:p>
        </p:txBody>
      </p:sp>
    </p:spTree>
    <p:extLst>
      <p:ext uri="{BB962C8B-B14F-4D97-AF65-F5344CB8AC3E}">
        <p14:creationId xmlns:p14="http://schemas.microsoft.com/office/powerpoint/2010/main" val="4143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Disadvantages: 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Increase hemorrhage from open vessels.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Hypernatremia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Hyperchloremia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Metabolic acidosis.</a:t>
            </a:r>
            <a:endParaRPr lang="en-US" sz="2800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54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 solutions </a:t>
            </a:r>
            <a:r>
              <a:rPr lang="en-US" sz="3200" b="1" dirty="0" err="1" smtClean="0">
                <a:solidFill>
                  <a:srgbClr val="FFFF00"/>
                </a:solidFill>
              </a:rPr>
              <a:t>NaCl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124744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Isotonic 0.9%: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9g/l , Na 154, Cl 154,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Osmolarity</a:t>
            </a:r>
            <a:r>
              <a:rPr lang="en-US" b="1" dirty="0" smtClean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304 </a:t>
            </a:r>
            <a:r>
              <a:rPr lang="en-US" b="1" dirty="0" err="1" smtClean="0">
                <a:solidFill>
                  <a:srgbClr val="FFFF00"/>
                </a:solidFill>
              </a:rPr>
              <a:t>mosmol</a:t>
            </a:r>
            <a:r>
              <a:rPr lang="en-US" b="1" dirty="0" smtClean="0">
                <a:solidFill>
                  <a:srgbClr val="FFFF00"/>
                </a:solidFill>
              </a:rPr>
              <a:t>/l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Disadvantages: Hyper-</a:t>
            </a:r>
            <a:r>
              <a:rPr lang="en-US" b="1" dirty="0" err="1" smtClean="0">
                <a:solidFill>
                  <a:schemeClr val="bg1"/>
                </a:solidFill>
              </a:rPr>
              <a:t>chloremic</a:t>
            </a:r>
            <a:r>
              <a:rPr lang="en-US" b="1" dirty="0" smtClean="0">
                <a:solidFill>
                  <a:schemeClr val="bg1"/>
                </a:solidFill>
              </a:rPr>
              <a:t> acidosis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0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smtClean="0">
                <a:solidFill>
                  <a:schemeClr val="bg1"/>
                </a:solidFill>
              </a:rPr>
              <a:t/>
            </a:r>
            <a:br>
              <a:rPr lang="en-AU" altLang="en-US" b="1" dirty="0" smtClean="0">
                <a:solidFill>
                  <a:schemeClr val="bg1"/>
                </a:solidFill>
              </a:rPr>
            </a:br>
            <a:r>
              <a:rPr lang="en-AU" altLang="en-US" b="1" dirty="0" smtClean="0">
                <a:solidFill>
                  <a:srgbClr val="FFFF00"/>
                </a:solidFill>
              </a:rPr>
              <a:t>Intravenous Fluids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14350" y="1196975"/>
            <a:ext cx="9258300" cy="532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Crystalloids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the difference between normal saline, and Ringer's lactate?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advantages and disadvantages of crystalloids?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en-AU" altLang="en-US" sz="24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Colloids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colloid preparations are available for clinical use?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some advantages and potential side effects of 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hetastarch</a:t>
            </a:r>
            <a:r>
              <a:rPr lang="en-US" altLang="en-US" sz="2400" dirty="0" smtClean="0">
                <a:solidFill>
                  <a:schemeClr val="bg1"/>
                </a:solidFill>
              </a:rPr>
              <a:t>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 When to  use 5% or 25% albumin preparation in volume resuscitation?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When is plasma indicated?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Crystalloids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Lactated Ringer's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Composition: </a:t>
            </a:r>
            <a:r>
              <a:rPr lang="en-US" sz="2800" dirty="0" smtClean="0">
                <a:solidFill>
                  <a:schemeClr val="bg1"/>
                </a:solidFill>
              </a:rPr>
              <a:t>Na 130, Cl 109, K 4, ca 3, Lactate 28, </a:t>
            </a:r>
            <a:r>
              <a:rPr lang="en-US" sz="2800" dirty="0" err="1" smtClean="0">
                <a:solidFill>
                  <a:schemeClr val="bg1"/>
                </a:solidFill>
              </a:rPr>
              <a:t>Osmolarity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273mosmol/l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Sydney Ringer 1880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Hartmann added Lactate=LR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-Minor advantage over </a:t>
            </a:r>
            <a:r>
              <a:rPr lang="en-US" sz="2800" dirty="0" err="1" smtClean="0">
                <a:solidFill>
                  <a:schemeClr val="bg1"/>
                </a:solidFill>
              </a:rPr>
              <a:t>NaCl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Disadvantages: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-Not to be used as </a:t>
            </a:r>
            <a:r>
              <a:rPr lang="en-US" sz="2800" dirty="0" err="1" smtClean="0">
                <a:solidFill>
                  <a:schemeClr val="bg1"/>
                </a:solidFill>
              </a:rPr>
              <a:t>dilutent</a:t>
            </a:r>
            <a:r>
              <a:rPr lang="en-US" sz="2800" dirty="0" smtClean="0">
                <a:solidFill>
                  <a:schemeClr val="bg1"/>
                </a:solidFill>
              </a:rPr>
              <a:t> for blood (Ca citrate)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-Low </a:t>
            </a:r>
            <a:r>
              <a:rPr lang="en-US" sz="2800" dirty="0" err="1" smtClean="0">
                <a:solidFill>
                  <a:schemeClr val="bg1"/>
                </a:solidFill>
              </a:rPr>
              <a:t>osmolarity</a:t>
            </a:r>
            <a:r>
              <a:rPr lang="en-US" sz="2800" dirty="0" smtClean="0">
                <a:solidFill>
                  <a:schemeClr val="bg1"/>
                </a:solidFill>
              </a:rPr>
              <a:t>, can lead to high ICP</a:t>
            </a:r>
          </a:p>
        </p:txBody>
      </p:sp>
    </p:spTree>
    <p:extLst>
      <p:ext uri="{BB962C8B-B14F-4D97-AF65-F5344CB8AC3E}">
        <p14:creationId xmlns:p14="http://schemas.microsoft.com/office/powerpoint/2010/main" val="23136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Dextrose 5%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628800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Composition: 50g/l, provides 170 kcal/l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Disadvantages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-Enhance </a:t>
            </a:r>
            <a:r>
              <a:rPr lang="en-US" sz="2800" b="1" dirty="0" smtClean="0">
                <a:solidFill>
                  <a:srgbClr val="FFFF00"/>
                </a:solidFill>
              </a:rPr>
              <a:t>CO2</a:t>
            </a:r>
            <a:r>
              <a:rPr lang="en-US" sz="2800" b="1" dirty="0" smtClean="0">
                <a:solidFill>
                  <a:schemeClr val="bg1"/>
                </a:solidFill>
              </a:rPr>
              <a:t> production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-Enhance </a:t>
            </a:r>
            <a:r>
              <a:rPr lang="en-US" sz="2800" b="1" dirty="0" smtClean="0">
                <a:solidFill>
                  <a:srgbClr val="FFFF00"/>
                </a:solidFill>
              </a:rPr>
              <a:t>lactate</a:t>
            </a:r>
            <a:r>
              <a:rPr lang="en-US" sz="2800" b="1" dirty="0" smtClean="0">
                <a:solidFill>
                  <a:schemeClr val="bg1"/>
                </a:solidFill>
              </a:rPr>
              <a:t> production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-Aggravate ischemic brain injury</a:t>
            </a:r>
          </a:p>
        </p:txBody>
      </p:sp>
    </p:spTree>
    <p:extLst>
      <p:ext uri="{BB962C8B-B14F-4D97-AF65-F5344CB8AC3E}">
        <p14:creationId xmlns:p14="http://schemas.microsoft.com/office/powerpoint/2010/main" val="35589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1971675" y="0"/>
            <a:ext cx="6257925" cy="5334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Composition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05000" y="944563"/>
          <a:ext cx="63754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Document" r:id="rId3" imgW="7554600" imgH="6530400" progId="Word.Document.8">
                  <p:embed/>
                </p:oleObj>
              </mc:Choice>
              <mc:Fallback>
                <p:oleObj name="Document" r:id="rId3" imgW="7554600" imgH="65304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944563"/>
                        <a:ext cx="63754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63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Colloids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Fluids containing </a:t>
            </a:r>
            <a:r>
              <a:rPr lang="en-US" altLang="en-US" b="1" u="sng" smtClean="0">
                <a:solidFill>
                  <a:srgbClr val="FF0000"/>
                </a:solidFill>
              </a:rPr>
              <a:t>molecules </a:t>
            </a:r>
            <a:r>
              <a:rPr lang="en-US" altLang="en-US" smtClean="0">
                <a:solidFill>
                  <a:srgbClr val="FF0000"/>
                </a:solidFill>
              </a:rPr>
              <a:t>sufficiently large </a:t>
            </a:r>
            <a:r>
              <a:rPr lang="en-US" altLang="en-US" smtClean="0">
                <a:solidFill>
                  <a:schemeClr val="bg1"/>
                </a:solidFill>
              </a:rPr>
              <a:t>enough to prevent transfer across capillary membranes.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Solutions </a:t>
            </a:r>
            <a:r>
              <a:rPr lang="en-US" altLang="en-US" smtClean="0">
                <a:solidFill>
                  <a:srgbClr val="FFFF00"/>
                </a:solidFill>
              </a:rPr>
              <a:t>stay in the space </a:t>
            </a:r>
            <a:r>
              <a:rPr lang="en-US" altLang="en-US" smtClean="0">
                <a:solidFill>
                  <a:schemeClr val="bg1"/>
                </a:solidFill>
              </a:rPr>
              <a:t>into which they are infused.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Examples: </a:t>
            </a:r>
            <a:r>
              <a:rPr lang="en-US" altLang="en-US" smtClean="0">
                <a:solidFill>
                  <a:srgbClr val="FFFF00"/>
                </a:solidFill>
              </a:rPr>
              <a:t>hetastarch (Hespan), albumin, dextran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Colloids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Advantages: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-</a:t>
            </a:r>
            <a:r>
              <a:rPr lang="en-US" dirty="0" smtClean="0">
                <a:solidFill>
                  <a:schemeClr val="bg1"/>
                </a:solidFill>
              </a:rPr>
              <a:t>Prolonged plasma volume support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-Moderate volume needed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-Minimal risk of tissue edema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-Enhances microvascular flow</a:t>
            </a:r>
          </a:p>
        </p:txBody>
      </p:sp>
    </p:spTree>
    <p:extLst>
      <p:ext uri="{BB962C8B-B14F-4D97-AF65-F5344CB8AC3E}">
        <p14:creationId xmlns:p14="http://schemas.microsoft.com/office/powerpoint/2010/main" val="2282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Colloids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020" y="1556792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Disadvantages: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Risk of volume overload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Adverse effect on </a:t>
            </a:r>
            <a:r>
              <a:rPr lang="en-US" sz="2800" dirty="0" err="1" smtClean="0">
                <a:solidFill>
                  <a:schemeClr val="bg1"/>
                </a:solidFill>
              </a:rPr>
              <a:t>hemostasis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Adverse effect on renal function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Anaphylactic reaction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Expensive</a:t>
            </a:r>
          </a:p>
        </p:txBody>
      </p:sp>
    </p:spTree>
    <p:extLst>
      <p:ext uri="{BB962C8B-B14F-4D97-AF65-F5344CB8AC3E}">
        <p14:creationId xmlns:p14="http://schemas.microsoft.com/office/powerpoint/2010/main" val="29648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Dextran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Composition: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40/70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Inhibit platelet aggregation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Bleeding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2695228" y="3356992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Gelatins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Derived from </a:t>
            </a:r>
            <a:r>
              <a:rPr lang="en-US" sz="2800" b="1" dirty="0" smtClean="0">
                <a:solidFill>
                  <a:srgbClr val="FFFF00"/>
                </a:solidFill>
              </a:rPr>
              <a:t>hydrolyzed bovine collagen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Metabolized by serum collagenase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C000"/>
                </a:solidFill>
              </a:rPr>
              <a:t>0.5-5hr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Histamine release </a:t>
            </a:r>
            <a:r>
              <a:rPr lang="en-US" sz="2800" b="1" dirty="0" smtClean="0">
                <a:solidFill>
                  <a:schemeClr val="bg1"/>
                </a:solidFill>
              </a:rPr>
              <a:t>(H1 blockers recommended)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Decreases Von W factor (VWF)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Bovine Spongiform Encephalopathy         </a:t>
            </a:r>
            <a:r>
              <a:rPr lang="en-US" sz="2800" b="1" dirty="0" smtClean="0">
                <a:solidFill>
                  <a:srgbClr val="FF0000"/>
                </a:solidFill>
              </a:rPr>
              <a:t>1:1,000,000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45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Albumins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980" y="1340768"/>
            <a:ext cx="92583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Heat treated preparation of human serum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</a:rPr>
              <a:t>5% (50g/l), 25% (250g/l)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Half of infused volume will stay intravascular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COP=20mmHg = plasma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99FF99"/>
                </a:solidFill>
              </a:rPr>
              <a:t>25%, COP=70mmHg, it will expand the vascular space by 4-5 times the volume infused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25% used only in case of hypo-</a:t>
            </a:r>
            <a:r>
              <a:rPr lang="en-US" sz="2800" b="1" dirty="0" err="1" smtClean="0">
                <a:solidFill>
                  <a:schemeClr val="bg1"/>
                </a:solidFill>
              </a:rPr>
              <a:t>albuminemia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427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Cochrane studies support  increased mortality following albumin infusion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Cardiac de-compensation after rapid infusion of                 20  -   25% albumin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99FF99"/>
                </a:solidFill>
              </a:rPr>
              <a:t>Decreased  Ionized ca++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Aggravate leak syndrome            MOF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Enhance bleeding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Impaired Na+ Water excretion             Renal dysfunction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7447756" y="52892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5786438" y="5589240"/>
            <a:ext cx="728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5218113" y="4149080"/>
            <a:ext cx="568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3550" y="549275"/>
            <a:ext cx="9258300" cy="1143000"/>
          </a:xfrm>
        </p:spPr>
        <p:txBody>
          <a:bodyPr/>
          <a:lstStyle/>
          <a:p>
            <a:r>
              <a:rPr lang="en-AU" altLang="en-US" b="1" dirty="0" smtClean="0">
                <a:solidFill>
                  <a:srgbClr val="FFFF00"/>
                </a:solidFill>
              </a:rPr>
              <a:t>Blood Products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10287000" cy="4525962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minimal acceptable hemoglobin?  What factors affect the minimal acceptable hemoglobin level?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How do you calculate the acceptable blood loss during surgery?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difference between autologous and banked blood?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are the routine screening tests of banked blood?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administration set do you use for red blood cell, plasma and platelet transfusion?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How much increase in Hb level do you expect from transfusing one unit of RBCs?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side effects can occur with the transfusion of blood products?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are the side-effects (potential complications) of massive or rapid blood transfusion?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indication for the transfusion of fresh frozen plasma, cryoprecipitate, and platelets?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Hetastarch 6%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Composition: </a:t>
            </a:r>
            <a:r>
              <a:rPr lang="en-US" sz="2800" dirty="0" smtClean="0">
                <a:solidFill>
                  <a:schemeClr val="bg1"/>
                </a:solidFill>
              </a:rPr>
              <a:t>synthetic colloid, 6% preparation in isotonic saline MW </a:t>
            </a:r>
            <a:r>
              <a:rPr lang="en-US" sz="2800" dirty="0" smtClean="0">
                <a:solidFill>
                  <a:srgbClr val="FFC000"/>
                </a:solidFill>
              </a:rPr>
              <a:t>240,000 D- DS 0.7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92D050"/>
                </a:solidFill>
              </a:rPr>
              <a:t>Advantages</a:t>
            </a:r>
            <a:r>
              <a:rPr lang="en-US" sz="2800" dirty="0" smtClean="0">
                <a:solidFill>
                  <a:schemeClr val="bg1"/>
                </a:solidFill>
              </a:rPr>
              <a:t>: low cost, more potent than 5% albumin </a:t>
            </a:r>
            <a:r>
              <a:rPr lang="en-US" sz="2800" dirty="0" smtClean="0">
                <a:solidFill>
                  <a:srgbClr val="FF0000"/>
                </a:solidFill>
              </a:rPr>
              <a:t>(COP 30)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Disadvantages:  </a:t>
            </a:r>
            <a:r>
              <a:rPr lang="en-US" sz="2800" dirty="0" smtClean="0">
                <a:solidFill>
                  <a:srgbClr val="FFFF00"/>
                </a:solidFill>
              </a:rPr>
              <a:t>Hyper-</a:t>
            </a:r>
            <a:r>
              <a:rPr lang="en-US" sz="2800" dirty="0" err="1" smtClean="0">
                <a:solidFill>
                  <a:srgbClr val="FFFF00"/>
                </a:solidFill>
              </a:rPr>
              <a:t>glycemia</a:t>
            </a:r>
            <a:r>
              <a:rPr lang="en-US" sz="2800" dirty="0" smtClean="0">
                <a:solidFill>
                  <a:srgbClr val="FFFF00"/>
                </a:solidFill>
              </a:rPr>
              <a:t>, allergy, coagulopathy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Dose: 15-30ml/kg/day</a:t>
            </a:r>
          </a:p>
        </p:txBody>
      </p:sp>
    </p:spTree>
    <p:extLst>
      <p:ext uri="{BB962C8B-B14F-4D97-AF65-F5344CB8AC3E}">
        <p14:creationId xmlns:p14="http://schemas.microsoft.com/office/powerpoint/2010/main" val="16252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Pentastarch  10%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012" y="1556792"/>
            <a:ext cx="92583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MW: </a:t>
            </a:r>
            <a:r>
              <a:rPr lang="en-US" sz="2400" b="1" dirty="0" smtClean="0">
                <a:solidFill>
                  <a:srgbClr val="FFFF00"/>
                </a:solidFill>
              </a:rPr>
              <a:t>200,000</a:t>
            </a:r>
            <a:r>
              <a:rPr lang="en-US" sz="2400" b="1" dirty="0" smtClean="0">
                <a:solidFill>
                  <a:schemeClr val="bg1"/>
                </a:solidFill>
              </a:rPr>
              <a:t> D- DS 0.5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-Low cost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-Extensive clinical use in sepsis, burns..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-Low permeability index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-Good clinical safety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-Decreases PMN-EC activation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-Potential to diminish vascular permeability and reduces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 tissue edema</a:t>
            </a:r>
          </a:p>
        </p:txBody>
      </p:sp>
    </p:spTree>
    <p:extLst>
      <p:ext uri="{BB962C8B-B14F-4D97-AF65-F5344CB8AC3E}">
        <p14:creationId xmlns:p14="http://schemas.microsoft.com/office/powerpoint/2010/main" val="3738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Tetrastarch (Voluven)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100" y="1700808"/>
            <a:ext cx="92646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MW 130,000 D- DS 0.4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Used for volume therapy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92D050"/>
                </a:solidFill>
              </a:rPr>
              <a:t>Dose: 50ml/kg/day</a:t>
            </a:r>
          </a:p>
        </p:txBody>
      </p:sp>
    </p:spTree>
    <p:extLst>
      <p:ext uri="{BB962C8B-B14F-4D97-AF65-F5344CB8AC3E}">
        <p14:creationId xmlns:p14="http://schemas.microsoft.com/office/powerpoint/2010/main" val="35650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692696"/>
            <a:ext cx="9258300" cy="56494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                               </a:t>
            </a:r>
            <a:r>
              <a:rPr lang="en-US" b="1" dirty="0" smtClean="0">
                <a:solidFill>
                  <a:srgbClr val="FFFF00"/>
                </a:solidFill>
              </a:rPr>
              <a:t>Crystalloids           Colloids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IVVP                          Poor                   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Hemod</a:t>
            </a:r>
            <a:r>
              <a:rPr lang="en-US" sz="2800" b="1" dirty="0" smtClean="0">
                <a:solidFill>
                  <a:schemeClr val="bg1"/>
                </a:solidFill>
              </a:rPr>
              <a:t> Stability      Transient           Prolong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Infusate</a:t>
            </a:r>
            <a:r>
              <a:rPr lang="en-US" sz="2800" b="1" dirty="0" smtClean="0">
                <a:solidFill>
                  <a:schemeClr val="bg1"/>
                </a:solidFill>
              </a:rPr>
              <a:t> volume      Large                  Moderate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Plasma COP              Reduced            Maintain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Tissue edema           Obvious             Insignificant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Anaphylaxis              Non-exist           low-mod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Cost                            Inexpensive       Expensive</a:t>
            </a:r>
          </a:p>
        </p:txBody>
      </p:sp>
      <p:pic>
        <p:nvPicPr>
          <p:cNvPr id="45060" name="Picture 4" descr="dr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0"/>
            <a:ext cx="7223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SC0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1000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Crystalloids </a:t>
            </a:r>
            <a:r>
              <a:rPr lang="en-US" smtClean="0">
                <a:solidFill>
                  <a:schemeClr val="bg1"/>
                </a:solidFill>
              </a:rPr>
              <a:t>OR</a:t>
            </a:r>
            <a:r>
              <a:rPr lang="en-US" smtClean="0">
                <a:solidFill>
                  <a:srgbClr val="FFFF00"/>
                </a:solidFill>
              </a:rPr>
              <a:t> Colloids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ACS protocol for ATLS: </a:t>
            </a:r>
            <a:r>
              <a:rPr lang="en-US" dirty="0" smtClean="0">
                <a:solidFill>
                  <a:schemeClr val="bg1"/>
                </a:solidFill>
              </a:rPr>
              <a:t>replace each ml of blood loss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with 3 ml of crystalloid fluid. 3 for 1 rule.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Patient response: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Rapid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Transient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Non-responsive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  <p:pic>
        <p:nvPicPr>
          <p:cNvPr id="47108" name="Picture 4" descr="dr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0"/>
            <a:ext cx="8683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829675" cy="12192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Clinical Evaluation of Fluid Replacement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84225" y="1628775"/>
            <a:ext cx="8829675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1. </a:t>
            </a:r>
            <a:r>
              <a:rPr lang="en-US" altLang="en-US" sz="2400" smtClean="0">
                <a:solidFill>
                  <a:srgbClr val="FF0000"/>
                </a:solidFill>
              </a:rPr>
              <a:t>Urine Output: at least 1.0 ml/kg/hr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2. Vital Signs:  </a:t>
            </a:r>
            <a:r>
              <a:rPr lang="en-US" altLang="en-US" sz="2400" smtClean="0">
                <a:solidFill>
                  <a:srgbClr val="FFFF00"/>
                </a:solidFill>
              </a:rPr>
              <a:t>BP and HR </a:t>
            </a:r>
            <a:r>
              <a:rPr lang="en-US" altLang="en-US" sz="2400" smtClean="0">
                <a:solidFill>
                  <a:schemeClr val="bg1"/>
                </a:solidFill>
              </a:rPr>
              <a:t>normal (How is the patient doing?)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3. Physical Assessment:  </a:t>
            </a:r>
            <a:r>
              <a:rPr lang="en-US" altLang="en-US" sz="2400" smtClean="0">
                <a:solidFill>
                  <a:srgbClr val="FFFF00"/>
                </a:solidFill>
              </a:rPr>
              <a:t>Skin and mucous membranes no dry</a:t>
            </a:r>
            <a:r>
              <a:rPr lang="en-US" altLang="en-US" sz="2400" smtClean="0">
                <a:solidFill>
                  <a:schemeClr val="bg1"/>
                </a:solidFill>
              </a:rPr>
              <a:t>; no thirst in an awake patient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4. Invasive monitoring;  </a:t>
            </a:r>
            <a:r>
              <a:rPr lang="en-US" altLang="en-US" sz="2400" smtClean="0">
                <a:solidFill>
                  <a:srgbClr val="FFFF00"/>
                </a:solidFill>
              </a:rPr>
              <a:t>CVP or PCWP </a:t>
            </a:r>
            <a:r>
              <a:rPr lang="en-US" altLang="en-US" sz="2400" smtClean="0">
                <a:solidFill>
                  <a:schemeClr val="bg1"/>
                </a:solidFill>
              </a:rPr>
              <a:t>may be used as a guide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5. Laboratory tests:  periodic monitoring of </a:t>
            </a:r>
            <a:r>
              <a:rPr lang="en-US" altLang="en-US" sz="2400" smtClean="0">
                <a:solidFill>
                  <a:srgbClr val="FFFF00"/>
                </a:solidFill>
              </a:rPr>
              <a:t>hemoglobin and hematocrit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066800"/>
            <a:ext cx="9051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Fluid therapy is critically important during the perioperative period.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The most important goal is to maintain hemodynamic stability and protect vital organs from hypoperfusion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All sources of fluid losses must be accounted for.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Good fluid management goes a long way toward preventing problems.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Transfusion Therapy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743950" cy="4114800"/>
          </a:xfrm>
        </p:spPr>
        <p:txBody>
          <a:bodyPr/>
          <a:lstStyle/>
          <a:p>
            <a:pPr lvl="1" eaLnBrk="1" hangingPunct="1"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b="1" u="sng" smtClean="0">
                <a:solidFill>
                  <a:srgbClr val="FF0000"/>
                </a:solidFill>
              </a:rPr>
              <a:t>60% of transfusions occur perioperatively.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rgbClr val="FFFF00"/>
                </a:solidFill>
              </a:rPr>
              <a:t>Responsibility of transfusing </a:t>
            </a:r>
            <a:r>
              <a:rPr lang="en-US" altLang="en-US" smtClean="0">
                <a:solidFill>
                  <a:schemeClr val="bg1"/>
                </a:solidFill>
              </a:rPr>
              <a:t>perioperatively is with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Objective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6416" y="1628800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Indication of blood transfusion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groups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component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transfusion complication &amp; treatment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Alternatives to Blood Products </a:t>
            </a:r>
          </a:p>
          <a:p>
            <a:pPr>
              <a:lnSpc>
                <a:spcPct val="15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Total Body Water (TBW)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700213"/>
            <a:ext cx="8743950" cy="36004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Varies with age, gender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55-60% body weight in males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45% body weight in females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80% body weight in infants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Less in obese: fat contains little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Transfusion</a:t>
            </a:r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 smtClean="0">
                <a:solidFill>
                  <a:schemeClr val="bg1"/>
                </a:solidFill>
              </a:rPr>
              <a:t>Up to 30% of blood volume loss can be treated with crystalloids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Blood Transfusion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2684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Why?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00"/>
                </a:solidFill>
              </a:rPr>
              <a:t>Increase oxygen carrying capacity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</a:rPr>
              <a:t>Restoration of red cell mass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92D050"/>
                </a:solidFill>
              </a:rPr>
              <a:t>Correction of bleeding caused by platelet dysfunction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C000"/>
                </a:solidFill>
              </a:rPr>
              <a:t>Correction of bleeding caused by factor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When is Transfusion Necessary?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74395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“</a:t>
            </a:r>
            <a:r>
              <a:rPr lang="en-US" altLang="en-US" i="1" smtClean="0">
                <a:solidFill>
                  <a:srgbClr val="FF0000"/>
                </a:solidFill>
              </a:rPr>
              <a:t>Transfusion Trigger</a:t>
            </a:r>
            <a:r>
              <a:rPr lang="en-US" altLang="en-US" smtClean="0">
                <a:solidFill>
                  <a:srgbClr val="FF0000"/>
                </a:solidFill>
              </a:rPr>
              <a:t>”</a:t>
            </a:r>
            <a:r>
              <a:rPr lang="en-US" altLang="en-US" smtClean="0">
                <a:solidFill>
                  <a:schemeClr val="bg1"/>
                </a:solidFill>
              </a:rPr>
              <a:t>:  Hgb level at which transfusion should be given.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Varies with patients and procedures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Tolerance of acute anemia depends on: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Maintenance of intravascular volume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Ability to increase cardiac output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Increases in 2,3-DPG </a:t>
            </a:r>
            <a:r>
              <a:rPr lang="en-US" altLang="en-US" smtClean="0">
                <a:solidFill>
                  <a:schemeClr val="bg1"/>
                </a:solidFill>
              </a:rPr>
              <a:t>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Oxygen Delivery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8229600" cy="45561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Oxygen Delivery (DO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</a:rPr>
              <a:t>) is the oxygen that is delivered to the tissues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DO</a:t>
            </a:r>
            <a:r>
              <a:rPr lang="en-US" altLang="en-US" sz="29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= CO x CaO</a:t>
            </a:r>
            <a:r>
              <a:rPr lang="en-US" altLang="en-US" sz="2900" b="1" baseline="-25000" dirty="0" smtClean="0">
                <a:solidFill>
                  <a:srgbClr val="FF0000"/>
                </a:solidFill>
              </a:rPr>
              <a:t>2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Cardiac Output (CO) = HR x SV 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Oxygen Content (CaO</a:t>
            </a:r>
            <a:r>
              <a:rPr lang="en-US" altLang="en-US" sz="2900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800" dirty="0" smtClean="0">
                <a:solidFill>
                  <a:srgbClr val="FFFF00"/>
                </a:solidFill>
              </a:rPr>
              <a:t>):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(</a:t>
            </a:r>
            <a:r>
              <a:rPr lang="en-US" altLang="en-US" sz="2400" b="1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chemeClr val="bg1"/>
                </a:solidFill>
              </a:rPr>
              <a:t> x 1.34)O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 saturation + PaO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(0.003)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</a:t>
            </a:r>
            <a:r>
              <a:rPr lang="en-US" altLang="en-US" sz="2400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rgbClr val="99FF99"/>
                </a:solidFill>
              </a:rPr>
              <a:t> is the main determinant of oxygen content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Oxygen Delivery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990600"/>
            <a:ext cx="874395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Therefore: </a:t>
            </a:r>
            <a:r>
              <a:rPr lang="en-US" altLang="en-US" b="1" dirty="0" smtClean="0">
                <a:solidFill>
                  <a:srgbClr val="FF0000"/>
                </a:solidFill>
              </a:rPr>
              <a:t>DO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 = HR x SV x CaO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If HR or SV are unable to compensate,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is the major </a:t>
            </a:r>
            <a:r>
              <a:rPr lang="en-US" altLang="en-US" dirty="0" err="1" smtClean="0">
                <a:solidFill>
                  <a:srgbClr val="FFFF00"/>
                </a:solidFill>
              </a:rPr>
              <a:t>deterimant</a:t>
            </a:r>
            <a:r>
              <a:rPr lang="en-US" altLang="en-US" dirty="0" smtClean="0">
                <a:solidFill>
                  <a:srgbClr val="FFFF00"/>
                </a:solidFill>
              </a:rPr>
              <a:t> factor in O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dirty="0" smtClean="0">
                <a:solidFill>
                  <a:srgbClr val="FFFF00"/>
                </a:solidFill>
              </a:rPr>
              <a:t> delivery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Healthy patients can tolerate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of 7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Compromised patients</a:t>
            </a:r>
            <a:r>
              <a:rPr lang="en-US" altLang="en-US" dirty="0" smtClean="0">
                <a:solidFill>
                  <a:schemeClr val="bg1"/>
                </a:solidFill>
              </a:rPr>
              <a:t> may require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above 10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Blood Groups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83060" y="1988840"/>
            <a:ext cx="9275762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			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Antigen on	 Plasma 		   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Incidence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 dirty="0" smtClean="0">
                <a:solidFill>
                  <a:srgbClr val="FFFF00"/>
                </a:solidFill>
              </a:rPr>
              <a:t>Blood Group</a:t>
            </a:r>
            <a:r>
              <a:rPr lang="en-US" altLang="en-US" sz="2000" dirty="0" smtClean="0">
                <a:solidFill>
                  <a:srgbClr val="FFFF00"/>
                </a:solidFill>
              </a:rPr>
              <a:t>       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erythrocyte	Antibodies	White	African-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								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Americans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			A		Anti-B		40%	27%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B			B		Anti-A		11	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AB			AB		None		4	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O			None		Anti-A		45	49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					Anti-B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Rh			Rh				42	17</a:t>
            </a:r>
            <a:endParaRPr lang="en-US" altLang="en-US" sz="2000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800975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Cross Match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827088"/>
            <a:ext cx="8582025" cy="4191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Major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Donor’s erythrocytes incubated with recipients serum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Minor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Donor’s serum incubated with recipients erythrocytes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Agglutination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Occurs if either is incompatible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Type Specific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Only ABO-Rh determined; chance of hemolytic reaction is 1:10,000 with TS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Type and Screen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628775"/>
            <a:ext cx="8743950" cy="3581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Donated blood that has been tested for ABO/Rh antigens and screened for </a:t>
            </a:r>
            <a:r>
              <a:rPr lang="en-US" altLang="en-US" u="sng" dirty="0" smtClean="0">
                <a:solidFill>
                  <a:srgbClr val="FFFF00"/>
                </a:solidFill>
              </a:rPr>
              <a:t>common antibodies </a:t>
            </a:r>
            <a:r>
              <a:rPr lang="en-US" altLang="en-US" dirty="0" smtClean="0">
                <a:solidFill>
                  <a:srgbClr val="FFFF00"/>
                </a:solidFill>
              </a:rPr>
              <a:t>(not mixed with recipient blood).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Used when usage of blood is unlikely, but needs to be available (hysterectomy).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Allows blood to available for other patients.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Component Therapy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74395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A unit of whole blood is divided into components; Allows prolonged storage and specific treatment of underlying problem with increased efficiency:</a:t>
            </a:r>
            <a:r>
              <a:rPr lang="en-US" altLang="en-US" sz="2000" dirty="0" smtClean="0">
                <a:solidFill>
                  <a:schemeClr val="bg1"/>
                </a:solidFill>
              </a:rPr>
              <a:t>	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Packed red blood cells (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sz="1600" dirty="0" smtClean="0">
                <a:solidFill>
                  <a:schemeClr val="bg1"/>
                </a:solidFill>
              </a:rPr>
              <a:t>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Platelet concentrate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Fresh frozen plasma (contains all clotting factors)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Cryoprecipitate (contains factors VIII and fibrinogen; used in Von 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Willebrand’s</a:t>
            </a:r>
            <a:r>
              <a:rPr lang="en-US" altLang="en-US" sz="1600" dirty="0" smtClean="0">
                <a:solidFill>
                  <a:schemeClr val="bg1"/>
                </a:solidFill>
              </a:rPr>
              <a:t> disease)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Albumin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Plasma protein fraction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Leukocyte poor blood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Factor VIII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Antibody concentrates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Whole Blood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Storage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° for up to 35 days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Indications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</a:rPr>
              <a:t>Massive Blood Loss/Trauma/Exchange Transfusion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99FF99"/>
                </a:solidFill>
              </a:rPr>
              <a:t>Considerations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Use filter as platelets and coagulation factors will not be active after 3-5 days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Donor and recipient must be ABO identical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8829675" y="10668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95964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6163" y="500063"/>
            <a:ext cx="5040312" cy="11287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70 Kg Patient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60% water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70  X 0.6 = 42 Liters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919538" y="5013325"/>
            <a:ext cx="5688012" cy="71913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40%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534988" y="2636838"/>
            <a:ext cx="3024187" cy="504825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Packed Red Blood Cells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9138"/>
            <a:ext cx="8743950" cy="2989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1 unit = 250 ml.  Hct. = 70-80%.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1 unit pRBC’s raises Hgb 1 gm/dL.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Mixed with saline:  LR has Calcium which may cause clotting if mixed with pRBC’s.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0000"/>
                </a:solidFill>
              </a:rPr>
              <a:t>RBC Transfusions</a:t>
            </a:r>
            <a:br>
              <a:rPr lang="en-US" altLang="en-US" sz="36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Administration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Dose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rgbClr val="FFFF00"/>
                </a:solidFill>
              </a:rPr>
              <a:t>Usual dose of 10 cc/kg infused over 2-4 hours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Maximum dose 15-20 cc/kg can be given to hemodynamically stable patient 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Procedure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May need Premedication (Tylenol and/or Benadryl)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rgbClr val="FFC000"/>
                </a:solidFill>
              </a:rPr>
              <a:t>Filter use</a:t>
            </a:r>
            <a:r>
              <a:rPr lang="en-US" altLang="en-US" sz="2000" smtClean="0">
                <a:solidFill>
                  <a:schemeClr val="bg1"/>
                </a:solidFill>
              </a:rPr>
              <a:t>—routinely leuko-depleted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Monitoring—VS q 15 minutes, clinical status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Do NOT mix with medications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Complications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Rapid infusion may result in Pulmonary edema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Transfusion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Platelet Concentrate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28775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Storage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Up to 5 days at 20-24°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Indications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Thrombocytopenia,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&lt;15,000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Bleeding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Invasive procedure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Platelet Concentrate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268413"/>
            <a:ext cx="9258300" cy="4968875"/>
          </a:xfrm>
        </p:spPr>
        <p:txBody>
          <a:bodyPr/>
          <a:lstStyle/>
          <a:p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92D050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Contain Leukocytes and cytokines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1 unit/10 kg of body weight increases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PLT count by 50,000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rgbClr val="FFFF00"/>
                </a:solidFill>
              </a:rPr>
              <a:t>Donor and Recipient must be ABO identical</a:t>
            </a:r>
          </a:p>
          <a:p>
            <a:pPr lvl="1">
              <a:lnSpc>
                <a:spcPct val="15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Risks: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Sensitization due to HLA on platelets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Viral transmission</a:t>
            </a:r>
          </a:p>
          <a:p>
            <a:pPr lvl="1"/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F</a:t>
            </a:r>
            <a:r>
              <a:rPr lang="en-US" altLang="en-US" smtClean="0">
                <a:solidFill>
                  <a:schemeClr val="bg1"/>
                </a:solidFill>
              </a:rPr>
              <a:t>resh</a:t>
            </a:r>
            <a:r>
              <a:rPr lang="en-US" altLang="en-US" b="1" smtClean="0">
                <a:solidFill>
                  <a:schemeClr val="bg1"/>
                </a:solidFill>
              </a:rPr>
              <a:t> F</a:t>
            </a:r>
            <a:r>
              <a:rPr lang="en-US" altLang="en-US" smtClean="0">
                <a:solidFill>
                  <a:schemeClr val="bg1"/>
                </a:solidFill>
              </a:rPr>
              <a:t>rozen</a:t>
            </a:r>
            <a:r>
              <a:rPr lang="en-US" altLang="en-US" b="1" smtClean="0">
                <a:solidFill>
                  <a:schemeClr val="bg1"/>
                </a:solidFill>
              </a:rPr>
              <a:t> P</a:t>
            </a:r>
            <a:r>
              <a:rPr lang="en-US" altLang="en-US" smtClean="0">
                <a:solidFill>
                  <a:schemeClr val="bg1"/>
                </a:solidFill>
              </a:rPr>
              <a:t>lasma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066800"/>
            <a:ext cx="9432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Plasma from whole blood frozen within 6 hours of collection</a:t>
            </a:r>
            <a:r>
              <a:rPr lang="en-US" altLang="en-US" sz="2800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Contains coagulation factors(1 unit/ml)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Indications: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Reversal of Coumadin effect, TTP, </a:t>
            </a:r>
            <a:r>
              <a:rPr lang="en-US" altLang="en-US" sz="2400" dirty="0" smtClean="0">
                <a:solidFill>
                  <a:schemeClr val="bg1"/>
                </a:solidFill>
              </a:rPr>
              <a:t>etc.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chemeClr val="bg1"/>
                </a:solidFill>
              </a:rPr>
              <a:t>Used when </a:t>
            </a:r>
            <a:r>
              <a:rPr lang="en-US" altLang="en-US" sz="2400" dirty="0" smtClean="0">
                <a:solidFill>
                  <a:srgbClr val="FFFF00"/>
                </a:solidFill>
              </a:rPr>
              <a:t>PT and PTT are &gt;1.5 normal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Coagulation Factor deficiency, fibrinogen replacement, DIC, liver disease, exchange transfusion, massive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Fresh Frozen Plasma (FFP)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843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Storage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FFP– for </a:t>
            </a:r>
            <a:r>
              <a:rPr lang="en-US" altLang="en-US" sz="2000" dirty="0" smtClean="0">
                <a:solidFill>
                  <a:srgbClr val="FFFF00"/>
                </a:solidFill>
              </a:rPr>
              <a:t>12 months at  (– 25 degree C) or colder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Plasma should be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recipient ABO compatible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In children, should also be 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Rh compatible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99FF99"/>
                </a:solidFill>
              </a:rPr>
              <a:t>Usual dose is 20 cc/kg to raise coagulation factors </a:t>
            </a:r>
            <a:r>
              <a:rPr lang="en-US" altLang="en-US" sz="2000" dirty="0" err="1" smtClean="0">
                <a:solidFill>
                  <a:srgbClr val="99FF99"/>
                </a:solidFill>
              </a:rPr>
              <a:t>approx</a:t>
            </a:r>
            <a:r>
              <a:rPr lang="en-US" altLang="en-US" sz="2000" dirty="0" smtClean="0">
                <a:solidFill>
                  <a:srgbClr val="99FF99"/>
                </a:solidFill>
              </a:rPr>
              <a:t>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Blood transfusion complication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600200"/>
            <a:ext cx="4419600" cy="4525963"/>
          </a:xfrm>
        </p:spPr>
        <p:txBody>
          <a:bodyPr/>
          <a:lstStyle/>
          <a:p>
            <a:r>
              <a:rPr lang="en-US" altLang="en-US" sz="2400" smtClean="0">
                <a:solidFill>
                  <a:srgbClr val="FFFF00"/>
                </a:solidFill>
              </a:rPr>
              <a:t>Physical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Circulatory overload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Embolism (air, micro aggregate)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Hypothermia</a:t>
            </a:r>
          </a:p>
          <a:p>
            <a:r>
              <a:rPr lang="en-US" altLang="en-US" sz="2400" smtClean="0">
                <a:solidFill>
                  <a:srgbClr val="FFFF00"/>
                </a:solidFill>
              </a:rPr>
              <a:t>Immunological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Pyrogenic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Type 1hypersensitivity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Graft versus host reactions</a:t>
            </a:r>
          </a:p>
          <a:p>
            <a:endParaRPr lang="en-US" altLang="en-US" sz="2000" smtClean="0"/>
          </a:p>
          <a:p>
            <a:pPr lvl="1"/>
            <a:endParaRPr lang="en-US" altLang="en-US" sz="1600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0180" name="Content Placeholder 1"/>
          <p:cNvSpPr>
            <a:spLocks noGrp="1"/>
          </p:cNvSpPr>
          <p:nvPr>
            <p:ph sz="half" idx="2"/>
          </p:nvPr>
        </p:nvSpPr>
        <p:spPr>
          <a:xfrm>
            <a:off x="4999038" y="1484313"/>
            <a:ext cx="5122862" cy="4752975"/>
          </a:xfrm>
        </p:spPr>
        <p:txBody>
          <a:bodyPr/>
          <a:lstStyle/>
          <a:p>
            <a:r>
              <a:rPr lang="en-US" altLang="en-US" sz="2400" smtClean="0">
                <a:solidFill>
                  <a:srgbClr val="FFFF00"/>
                </a:solidFill>
              </a:rPr>
              <a:t>Biochemical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</a:rPr>
              <a:t>Acid base disturbances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</a:rPr>
              <a:t>Hyperkalaemia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</a:rPr>
              <a:t>Citrate toxicity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</a:rPr>
              <a:t>Impaired oxygen release</a:t>
            </a:r>
          </a:p>
          <a:p>
            <a:r>
              <a:rPr lang="en-US" altLang="en-US" sz="2400" smtClean="0">
                <a:solidFill>
                  <a:srgbClr val="FFFF00"/>
                </a:solidFill>
              </a:rPr>
              <a:t>Infective</a:t>
            </a:r>
          </a:p>
          <a:p>
            <a:r>
              <a:rPr lang="en-US" altLang="en-US" sz="2400" smtClean="0">
                <a:solidFill>
                  <a:srgbClr val="FFFF00"/>
                </a:solidFill>
              </a:rPr>
              <a:t>Hemolytic transfusion reaction </a:t>
            </a:r>
          </a:p>
          <a:p>
            <a:r>
              <a:rPr lang="en-US" altLang="en-US" sz="2400" smtClean="0">
                <a:solidFill>
                  <a:srgbClr val="FFFF00"/>
                </a:solidFill>
              </a:rPr>
              <a:t>Disseminated intravascular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Transfusion Reactions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412875"/>
            <a:ext cx="9258300" cy="4525963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Hemolytic Reactions </a:t>
            </a:r>
            <a:r>
              <a:rPr lang="en-US" altLang="en-US" dirty="0" smtClean="0">
                <a:solidFill>
                  <a:srgbClr val="99FF99"/>
                </a:solidFill>
              </a:rPr>
              <a:t>(Acute or </a:t>
            </a:r>
            <a:r>
              <a:rPr lang="en-US" altLang="en-US" dirty="0">
                <a:solidFill>
                  <a:srgbClr val="99FF99"/>
                </a:solidFill>
              </a:rPr>
              <a:t>delayed </a:t>
            </a:r>
            <a:r>
              <a:rPr lang="en-US" altLang="en-US" dirty="0" smtClean="0">
                <a:solidFill>
                  <a:srgbClr val="99FF99"/>
                </a:solidFill>
              </a:rPr>
              <a:t>)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Febrile Reactions (FNHTR)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Allergic Reactions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TRALI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Coagulopathy with Massive transfusions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Complications of Blood Therapy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060575"/>
            <a:ext cx="874395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Hemolytic: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Wrong blood type </a:t>
            </a:r>
            <a:r>
              <a:rPr lang="en-US" altLang="en-US" smtClean="0">
                <a:solidFill>
                  <a:schemeClr val="bg1"/>
                </a:solidFill>
              </a:rPr>
              <a:t>administered (oops).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Activation of complement system </a:t>
            </a:r>
            <a:r>
              <a:rPr lang="en-US" altLang="en-US" smtClean="0">
                <a:solidFill>
                  <a:schemeClr val="bg1"/>
                </a:solidFill>
              </a:rPr>
              <a:t>leads to intravascular hemolysis, spontaneous hemorrhage.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rgbClr val="FF0000"/>
                </a:solidFill>
              </a:rPr>
              <a:t>Hemolytic</a:t>
            </a:r>
            <a:r>
              <a:rPr lang="en-GB" altLang="en-US" dirty="0" smtClean="0">
                <a:solidFill>
                  <a:srgbClr val="FF0000"/>
                </a:solidFill>
              </a:rPr>
              <a:t> Reaction</a:t>
            </a:r>
            <a:r>
              <a:rPr lang="en-GB" altLang="en-US" dirty="0" smtClean="0"/>
              <a:t>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14350" y="16287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rgbClr val="FFFF00"/>
                </a:solidFill>
              </a:rPr>
              <a:t>Signs</a:t>
            </a:r>
            <a:r>
              <a:rPr lang="en-GB" altLang="en-US" smtClean="0">
                <a:solidFill>
                  <a:schemeClr val="bg1"/>
                </a:solidFill>
              </a:rPr>
              <a:t>: hypotension, fever, chills, dyspnea, skin flushing, substernal pain. </a:t>
            </a:r>
          </a:p>
          <a:p>
            <a:pPr>
              <a:lnSpc>
                <a:spcPct val="150000"/>
              </a:lnSpc>
            </a:pPr>
            <a:r>
              <a:rPr lang="en-GB" altLang="en-US" i="1" u="sng" smtClean="0">
                <a:solidFill>
                  <a:srgbClr val="FF0000"/>
                </a:solidFill>
              </a:rPr>
              <a:t>Signs are easily masked by general anesthesia.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Free Hgb in plasma or urine 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Acute renal failure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Disseminated Intravascular Coagulation (DIC)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Body Water Compartments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989138"/>
            <a:ext cx="9196387" cy="28082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Intracellular water: </a:t>
            </a:r>
            <a:r>
              <a:rPr lang="en-US" altLang="en-US" b="1" smtClean="0">
                <a:solidFill>
                  <a:srgbClr val="FF0000"/>
                </a:solidFill>
              </a:rPr>
              <a:t>2/3 of TBW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Extracellular water: </a:t>
            </a:r>
            <a:r>
              <a:rPr lang="en-US" altLang="en-US" b="1" smtClean="0">
                <a:solidFill>
                  <a:srgbClr val="FF0000"/>
                </a:solidFill>
              </a:rPr>
              <a:t>1/3 TBW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3200" b="1" smtClean="0">
                <a:solidFill>
                  <a:schemeClr val="bg1"/>
                </a:solidFill>
              </a:rPr>
              <a:t>-  Extravascular water: </a:t>
            </a:r>
            <a:r>
              <a:rPr lang="en-US" altLang="en-US" sz="3200" b="1" smtClean="0">
                <a:solidFill>
                  <a:srgbClr val="FFFF00"/>
                </a:solidFill>
              </a:rPr>
              <a:t>3/4</a:t>
            </a:r>
            <a:r>
              <a:rPr lang="en-US" altLang="en-US" sz="3200" b="1" smtClean="0">
                <a:solidFill>
                  <a:schemeClr val="bg1"/>
                </a:solidFill>
              </a:rPr>
              <a:t> of extracellular water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3200" b="1" smtClean="0">
                <a:solidFill>
                  <a:schemeClr val="bg1"/>
                </a:solidFill>
              </a:rPr>
              <a:t>-  Intravascular water: </a:t>
            </a:r>
            <a:r>
              <a:rPr lang="en-US" altLang="en-US" sz="3200" b="1" smtClean="0">
                <a:solidFill>
                  <a:srgbClr val="FFFF00"/>
                </a:solidFill>
              </a:rPr>
              <a:t>1/4</a:t>
            </a:r>
            <a:r>
              <a:rPr lang="en-US" altLang="en-US" sz="3200" b="1" smtClean="0">
                <a:solidFill>
                  <a:schemeClr val="bg1"/>
                </a:solidFill>
              </a:rPr>
              <a:t> of extracellular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What to do?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If an AHTR occurs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128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STOP TRANSFUSION</a:t>
            </a:r>
          </a:p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ABC’s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Maintain IV access and run IVF (NS or LR)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Monitor and maintain BP/pulse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Give diuretic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Obtain blood and urine for transfusion reaction workup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Send remaining blood back to Blood Bank</a:t>
            </a:r>
            <a:endParaRPr lang="en-US" altLang="en-US" sz="2800" b="1" smtClean="0">
              <a:solidFill>
                <a:srgbClr val="FFFF00"/>
              </a:solidFill>
            </a:endParaRPr>
          </a:p>
        </p:txBody>
      </p:sp>
      <p:pic>
        <p:nvPicPr>
          <p:cNvPr id="64516" name="Picture 4" descr="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10937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Bank Work-up of AHTR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570038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Check paperwork </a:t>
            </a:r>
            <a:r>
              <a:rPr lang="en-US" altLang="en-US" smtClean="0">
                <a:solidFill>
                  <a:schemeClr val="bg1"/>
                </a:solidFill>
              </a:rPr>
              <a:t>to assure no errors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Check plasma for </a:t>
            </a:r>
            <a:r>
              <a:rPr lang="en-US" altLang="en-US" smtClean="0">
                <a:solidFill>
                  <a:srgbClr val="FFFF00"/>
                </a:solidFill>
              </a:rPr>
              <a:t>free hemoglobin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Repeat crossmatch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Repeat Blood group typing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Blood culture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9001125" y="55626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Monitoring in AHTR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patient clinical status and vital signs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renal status (BUN, creatinine)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Monitor coagulation status (DIC panel– PT/PTT, fibrinogen, D-dimer/FDP, </a:t>
            </a:r>
            <a:r>
              <a:rPr lang="en-US" altLang="en-US" dirty="0" err="1" smtClean="0">
                <a:solidFill>
                  <a:srgbClr val="FFFF00"/>
                </a:solidFill>
              </a:rPr>
              <a:t>Plt</a:t>
            </a:r>
            <a:r>
              <a:rPr lang="en-US" altLang="en-US" dirty="0" smtClean="0">
                <a:solidFill>
                  <a:srgbClr val="FFFF00"/>
                </a:solidFill>
              </a:rPr>
              <a:t>, </a:t>
            </a:r>
            <a:r>
              <a:rPr lang="en-US" altLang="en-US" dirty="0" err="1" smtClean="0">
                <a:solidFill>
                  <a:srgbClr val="FFFF00"/>
                </a:solidFill>
              </a:rPr>
              <a:t>Antithrombin</a:t>
            </a:r>
            <a:r>
              <a:rPr lang="en-US" altLang="en-US" dirty="0" smtClean="0">
                <a:solidFill>
                  <a:srgbClr val="FFFF00"/>
                </a:solidFill>
              </a:rPr>
              <a:t>-III)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for signs of hemolysis (LDH, </a:t>
            </a:r>
            <a:r>
              <a:rPr lang="en-US" altLang="en-US" dirty="0" err="1" smtClean="0">
                <a:solidFill>
                  <a:schemeClr val="bg1"/>
                </a:solidFill>
              </a:rPr>
              <a:t>bili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haptoglobin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Other Complications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9258300" cy="45259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Decreased 2,3-DPG </a:t>
            </a:r>
            <a:r>
              <a:rPr lang="en-US" altLang="en-US" sz="2400" smtClean="0">
                <a:solidFill>
                  <a:schemeClr val="bg1"/>
                </a:solidFill>
              </a:rPr>
              <a:t>with storage: ? Significance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Citrate</a:t>
            </a:r>
            <a:r>
              <a:rPr lang="en-US" altLang="en-US" sz="2400" smtClean="0">
                <a:solidFill>
                  <a:schemeClr val="bg1"/>
                </a:solidFill>
              </a:rPr>
              <a:t>: metabolism to bicarbonate; Calcium binding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Microaggregates</a:t>
            </a:r>
            <a:r>
              <a:rPr lang="en-US" altLang="en-US" sz="2400" smtClean="0">
                <a:solidFill>
                  <a:schemeClr val="bg1"/>
                </a:solidFill>
              </a:rPr>
              <a:t> (platelets, leukocytes): micropore filters controversial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Hypothermia</a:t>
            </a:r>
            <a:r>
              <a:rPr lang="en-US" altLang="en-US" sz="2400" smtClean="0">
                <a:solidFill>
                  <a:schemeClr val="bg1"/>
                </a:solidFill>
              </a:rPr>
              <a:t>: warmers used to prevent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Coagulation disorders</a:t>
            </a:r>
            <a:r>
              <a:rPr lang="en-US" altLang="en-US" sz="2400" smtClean="0">
                <a:solidFill>
                  <a:schemeClr val="bg1"/>
                </a:solidFill>
              </a:rPr>
              <a:t>: massive transfusion (&gt;10 units) may lead to dilution of platelets and factor V and VIII.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DIC</a:t>
            </a:r>
            <a:r>
              <a:rPr lang="en-US" altLang="en-US" sz="2400" smtClean="0">
                <a:solidFill>
                  <a:schemeClr val="bg1"/>
                </a:solidFill>
              </a:rPr>
              <a:t>: uncontrolled activation of coagulation system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Complications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Transmission of Viral Diseases: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C</a:t>
            </a:r>
            <a:r>
              <a:rPr lang="en-US" altLang="en-US" smtClean="0">
                <a:solidFill>
                  <a:schemeClr val="bg1"/>
                </a:solidFill>
              </a:rPr>
              <a:t>; 1:30,000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B</a:t>
            </a:r>
            <a:r>
              <a:rPr lang="en-US" altLang="en-US" smtClean="0">
                <a:solidFill>
                  <a:schemeClr val="bg1"/>
                </a:solidFill>
              </a:rPr>
              <a:t>; 1:200,000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HIV</a:t>
            </a:r>
            <a:r>
              <a:rPr lang="en-US" altLang="en-US" smtClean="0">
                <a:solidFill>
                  <a:schemeClr val="bg1"/>
                </a:solidFill>
              </a:rPr>
              <a:t>;  1:450,000-1:600,000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22 day window for HIV infection and test detection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CMV</a:t>
            </a:r>
            <a:r>
              <a:rPr lang="en-US" altLang="en-US" smtClean="0">
                <a:solidFill>
                  <a:schemeClr val="bg1"/>
                </a:solidFill>
              </a:rPr>
              <a:t> may be the most common agent transmitted, but only effects immuno-compromised patients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Parasitic and bacterial</a:t>
            </a:r>
            <a:r>
              <a:rPr lang="en-US" altLang="en-US" smtClean="0">
                <a:solidFill>
                  <a:schemeClr val="bg1"/>
                </a:solidFill>
              </a:rPr>
              <a:t> transmission very low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TRANSFUSION RELATED ACUTE LUNG INJURY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6323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8143875" cy="5257800"/>
          </a:xfrm>
        </p:spPr>
      </p:pic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534988" y="4724400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Absence of cardiac failure or intravascular volume overload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66725" y="5200650"/>
            <a:ext cx="9572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Transfused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</a:rPr>
              <a:t>leuko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-agglutinating antibodies bind to recipients' neutrophils localized to pulmonary endothelium resulting in activation and release of oxidases and other damaging modifiers that cause capillary leak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Administering Blood Products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947738"/>
            <a:ext cx="8743950" cy="4114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Consent necessary </a:t>
            </a:r>
            <a:r>
              <a:rPr lang="en-US" altLang="en-US" sz="2400" smtClean="0">
                <a:solidFill>
                  <a:schemeClr val="bg1"/>
                </a:solidFill>
              </a:rPr>
              <a:t>for elective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Unit is checked by 2 people </a:t>
            </a:r>
            <a:r>
              <a:rPr lang="en-US" altLang="en-US" sz="2400" smtClean="0">
                <a:solidFill>
                  <a:schemeClr val="bg1"/>
                </a:solidFill>
              </a:rPr>
              <a:t>for Unit #, patient ID, expiration date, physical appearance.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pRBC’s are mixed with saline solution (not LR)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Products are warmed </a:t>
            </a:r>
            <a:r>
              <a:rPr lang="en-US" altLang="en-US" sz="2400" smtClean="0">
                <a:solidFill>
                  <a:schemeClr val="bg1"/>
                </a:solidFill>
              </a:rPr>
              <a:t>mechanically and given slowly if condition permits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Close observation of patient </a:t>
            </a:r>
            <a:r>
              <a:rPr lang="en-US" altLang="en-US" sz="2400" smtClean="0">
                <a:solidFill>
                  <a:schemeClr val="bg1"/>
                </a:solidFill>
              </a:rPr>
              <a:t>for signs of complications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chemeClr val="bg1"/>
                </a:solidFill>
              </a:rPr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Blood volume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formula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79450" y="1700213"/>
            <a:ext cx="9258300" cy="452596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Neonate                              - 90 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Infants 2 years ago            - 80ml/kg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male                          - 70ml/kg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female                       - 60ml/kg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34988" y="2060575"/>
            <a:ext cx="9258300" cy="45259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The replacement of patients blood volume by stored bank blood in less than 24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9258300" cy="5257800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Basic screening test after six-unit transfusion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Hemoglobin and platelets count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Coagulation profile (PT &amp; APTT)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99FF99"/>
                </a:solidFill>
              </a:rPr>
              <a:t>Plasma fibrinogen concentration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Fibrin degradation products 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pH from arterial blood gas analysis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Plasma Electrolyte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Fluid and Electrolyte Regulation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9641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Volume Regulation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Antidiuretic Hormone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Renin/angiotensin/aldosterone </a:t>
            </a:r>
            <a:r>
              <a:rPr lang="en-US" altLang="en-US" dirty="0" smtClean="0">
                <a:solidFill>
                  <a:schemeClr val="bg1"/>
                </a:solidFill>
              </a:rPr>
              <a:t>system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Baroreceptors</a:t>
            </a:r>
            <a:r>
              <a:rPr lang="en-US" altLang="en-US" dirty="0" smtClean="0">
                <a:solidFill>
                  <a:schemeClr val="bg1"/>
                </a:solidFill>
              </a:rPr>
              <a:t> in carotid arteries and aorta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Stretch receptors </a:t>
            </a:r>
            <a:r>
              <a:rPr lang="en-US" altLang="en-US" dirty="0" smtClean="0">
                <a:solidFill>
                  <a:schemeClr val="bg1"/>
                </a:solidFill>
              </a:rPr>
              <a:t>in atrium and juxtaglomerular </a:t>
            </a:r>
            <a:r>
              <a:rPr lang="en-US" altLang="en-US" dirty="0" err="1" smtClean="0">
                <a:solidFill>
                  <a:schemeClr val="bg1"/>
                </a:solidFill>
              </a:rPr>
              <a:t>aparatus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Cortisol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 complications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Coagulopathy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>
                <a:solidFill>
                  <a:schemeClr val="bg1"/>
                </a:solidFill>
              </a:rPr>
              <a:t>due to dilutional thrombocytopenia. And dilution of the coagulation factors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Citrate Toxicity </a:t>
            </a:r>
            <a:r>
              <a:rPr lang="en-US" altLang="en-US" smtClean="0">
                <a:solidFill>
                  <a:schemeClr val="bg1"/>
                </a:solidFill>
              </a:rPr>
              <a:t>does not occur in most normal patients </a:t>
            </a:r>
            <a:r>
              <a:rPr lang="en-US" altLang="en-US" u="sng" smtClean="0">
                <a:solidFill>
                  <a:srgbClr val="FF0000"/>
                </a:solidFill>
              </a:rPr>
              <a:t>unless the transfusion rate exceeds 1 U every 5 min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Hypothermia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smtClean="0">
                <a:solidFill>
                  <a:srgbClr val="FFFF00"/>
                </a:solidFill>
              </a:rPr>
              <a:t>Acid–Base Balance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bg1"/>
                </a:solidFill>
              </a:rPr>
              <a:t>The most consistent acid–base abnormality after massive blood transfusion is postoperative </a:t>
            </a:r>
            <a:r>
              <a:rPr lang="en-US" altLang="en-US" u="sng" smtClean="0">
                <a:solidFill>
                  <a:srgbClr val="FF0000"/>
                </a:solidFill>
              </a:rPr>
              <a:t>metabolic alkalosis</a:t>
            </a:r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Transfusioncomplications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Serum Potassium Concentration </a:t>
            </a:r>
          </a:p>
          <a:p>
            <a:pPr>
              <a:buFont typeface="Monotype Sorts" pitchFamily="2" charset="2"/>
              <a:buNone/>
            </a:pPr>
            <a:endParaRPr lang="en-US" altLang="en-US" sz="2800" b="1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The extracellular concentration of potassium in stored blood steadily increases with time.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The amount of extra-cellular potassium transfused with each </a:t>
            </a:r>
            <a:r>
              <a:rPr lang="en-US" altLang="en-US" sz="2800" smtClean="0">
                <a:solidFill>
                  <a:srgbClr val="FF0000"/>
                </a:solidFill>
              </a:rPr>
              <a:t>unit less than 4 mEq per unit.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Hyperkalemia can develop regardless of the age of the blood when transfusion rates exceed 100 mL/min.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00200"/>
            <a:ext cx="9258300" cy="4525963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Diagnosis of DIC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Increase APTT , PT , fibrin degradation product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Decrease platelet count , fibrinogen concentration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Treatment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4 units of FFP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6-8 units of platelets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C000"/>
                </a:solidFill>
              </a:rPr>
              <a:t>Cryoprecipitate if fibrinogen  level less than 1 g/l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PH less than 7.2 administrate 50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bicarbonate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Recombinant activated factor </a:t>
            </a:r>
            <a:r>
              <a:rPr lang="en-US" dirty="0" err="1" smtClean="0">
                <a:solidFill>
                  <a:srgbClr val="FF0000"/>
                </a:solidFill>
              </a:rPr>
              <a:t>VIIa</a:t>
            </a:r>
            <a:r>
              <a:rPr lang="en-US" dirty="0" smtClean="0">
                <a:solidFill>
                  <a:srgbClr val="FF0000"/>
                </a:solidFill>
              </a:rPr>
              <a:t> if bleeding continue in spite of use FFP platelets and </a:t>
            </a:r>
            <a:r>
              <a:rPr lang="en-US" dirty="0" err="1" smtClean="0">
                <a:solidFill>
                  <a:srgbClr val="FF0000"/>
                </a:solidFill>
              </a:rPr>
              <a:t>cryoprecipatate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Thromboelastography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Leading cause </a:t>
            </a:r>
            <a:r>
              <a:rPr lang="en-US" sz="2400" dirty="0">
                <a:solidFill>
                  <a:schemeClr val="bg1"/>
                </a:solidFill>
              </a:rPr>
              <a:t>of death </a:t>
            </a:r>
            <a:r>
              <a:rPr lang="en-US" sz="2400" dirty="0" smtClean="0">
                <a:solidFill>
                  <a:schemeClr val="bg1"/>
                </a:solidFill>
              </a:rPr>
              <a:t>results from trauma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Hemorrhage </a:t>
            </a:r>
            <a:r>
              <a:rPr lang="en-US" sz="2400" dirty="0">
                <a:solidFill>
                  <a:schemeClr val="bg1"/>
                </a:solidFill>
              </a:rPr>
              <a:t>is responsible for 30% to 40</a:t>
            </a:r>
            <a:r>
              <a:rPr lang="en-US" sz="2400" dirty="0" smtClean="0">
                <a:solidFill>
                  <a:schemeClr val="bg1"/>
                </a:solidFill>
              </a:rPr>
              <a:t>% of </a:t>
            </a:r>
            <a:r>
              <a:rPr lang="en-US" sz="2400" dirty="0">
                <a:solidFill>
                  <a:schemeClr val="bg1"/>
                </a:solidFill>
              </a:rPr>
              <a:t>trauma mortality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admission, </a:t>
            </a:r>
            <a:r>
              <a:rPr lang="en-US" sz="2800" dirty="0">
                <a:solidFill>
                  <a:srgbClr val="FFFF00"/>
                </a:solidFill>
              </a:rPr>
              <a:t>25% to 35% of trauma patients present with coagulopathy, which is associated with a sevenfold increase in morbidity and mortality.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literature supports that routine </a:t>
            </a:r>
            <a:r>
              <a:rPr lang="en-US" sz="2400" dirty="0" smtClean="0">
                <a:solidFill>
                  <a:schemeClr val="bg1"/>
                </a:solidFill>
              </a:rPr>
              <a:t>plasma based routine </a:t>
            </a:r>
            <a:r>
              <a:rPr lang="en-US" sz="2400" dirty="0">
                <a:solidFill>
                  <a:schemeClr val="bg1"/>
                </a:solidFill>
              </a:rPr>
              <a:t>coagulation tests, such as </a:t>
            </a:r>
            <a:r>
              <a:rPr lang="en-US" sz="2400" dirty="0" err="1" smtClean="0">
                <a:solidFill>
                  <a:schemeClr val="bg1"/>
                </a:solidFill>
              </a:rPr>
              <a:t>prothrombin</a:t>
            </a:r>
            <a:r>
              <a:rPr lang="en-US" sz="2400" dirty="0" smtClean="0">
                <a:solidFill>
                  <a:schemeClr val="bg1"/>
                </a:solidFill>
              </a:rPr>
              <a:t> time</a:t>
            </a:r>
            <a:r>
              <a:rPr lang="en-US" sz="2400" dirty="0">
                <a:solidFill>
                  <a:schemeClr val="bg1"/>
                </a:solidFill>
              </a:rPr>
              <a:t>, activated partial </a:t>
            </a:r>
            <a:r>
              <a:rPr lang="en-US" sz="2400" dirty="0" err="1">
                <a:solidFill>
                  <a:schemeClr val="bg1"/>
                </a:solidFill>
              </a:rPr>
              <a:t>thromboplastin</a:t>
            </a:r>
            <a:r>
              <a:rPr lang="en-US" sz="2400" dirty="0">
                <a:solidFill>
                  <a:schemeClr val="bg1"/>
                </a:solidFill>
              </a:rPr>
              <a:t> time, and </a:t>
            </a:r>
            <a:r>
              <a:rPr lang="en-US" sz="2400" dirty="0" smtClean="0">
                <a:solidFill>
                  <a:schemeClr val="bg1"/>
                </a:solidFill>
              </a:rPr>
              <a:t>international normalized </a:t>
            </a:r>
            <a:r>
              <a:rPr lang="en-US" sz="2400" dirty="0">
                <a:solidFill>
                  <a:schemeClr val="bg1"/>
                </a:solidFill>
              </a:rPr>
              <a:t>ratio, </a:t>
            </a:r>
            <a:r>
              <a:rPr lang="en-US" sz="2400" dirty="0">
                <a:solidFill>
                  <a:srgbClr val="FF0000"/>
                </a:solidFill>
              </a:rPr>
              <a:t>are inadequate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monitoring coagulopathy </a:t>
            </a:r>
            <a:r>
              <a:rPr lang="en-US" sz="2400" dirty="0">
                <a:solidFill>
                  <a:schemeClr val="bg1"/>
                </a:solidFill>
              </a:rPr>
              <a:t>and guided transfusion therapy </a:t>
            </a:r>
            <a:r>
              <a:rPr lang="en-US" sz="2400" dirty="0" smtClean="0">
                <a:solidFill>
                  <a:schemeClr val="bg1"/>
                </a:solidFill>
              </a:rPr>
              <a:t>in trauma </a:t>
            </a:r>
            <a:r>
              <a:rPr lang="en-US" sz="2400" dirty="0">
                <a:solidFill>
                  <a:schemeClr val="bg1"/>
                </a:solidFill>
              </a:rPr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23378686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2800" dirty="0" smtClean="0">
                <a:solidFill>
                  <a:srgbClr val="FFFF00"/>
                </a:solidFill>
              </a:rPr>
              <a:t>assesses </a:t>
            </a:r>
            <a:r>
              <a:rPr lang="en-US" sz="2800" dirty="0">
                <a:solidFill>
                  <a:srgbClr val="FFFF00"/>
                </a:solidFill>
              </a:rPr>
              <a:t>both thrombosis and </a:t>
            </a:r>
            <a:r>
              <a:rPr lang="en-US" sz="2800" dirty="0" smtClean="0">
                <a:solidFill>
                  <a:srgbClr val="FFFF00"/>
                </a:solidFill>
              </a:rPr>
              <a:t>fibrinolysis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99FF99"/>
                </a:solidFill>
              </a:rPr>
              <a:t>Conventional tests </a:t>
            </a:r>
            <a:r>
              <a:rPr lang="en-US" sz="2800" dirty="0">
                <a:solidFill>
                  <a:srgbClr val="99FF99"/>
                </a:solidFill>
              </a:rPr>
              <a:t>are performed in plasma without platelets and tissue bearing cells (the cellular component) while TEG</a:t>
            </a:r>
            <a:r>
              <a:rPr lang="en-US" sz="2800" baseline="30000" dirty="0">
                <a:solidFill>
                  <a:srgbClr val="99FF99"/>
                </a:solidFill>
              </a:rPr>
              <a:t>®</a:t>
            </a:r>
            <a:r>
              <a:rPr lang="en-US" sz="2800" dirty="0">
                <a:solidFill>
                  <a:srgbClr val="99FF99"/>
                </a:solidFill>
              </a:rPr>
              <a:t> is done in whole blood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It helps the clinician to identify whether the bleeding is due to coagulopathy or anticoagulant therapy.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Also points to specific therapy like, FFP, cryoprecipitate, anti-</a:t>
            </a:r>
            <a:r>
              <a:rPr lang="en-US" sz="2800" dirty="0" err="1" smtClean="0">
                <a:solidFill>
                  <a:srgbClr val="FFFF00"/>
                </a:solidFill>
              </a:rPr>
              <a:t>fibrinolytic</a:t>
            </a:r>
            <a:r>
              <a:rPr lang="en-US" sz="2800" dirty="0" smtClean="0">
                <a:solidFill>
                  <a:srgbClr val="FFFF00"/>
                </a:solidFill>
              </a:rPr>
              <a:t> or antithrombotic agents.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246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cdn.lifeinthefastlane.com/wp-content/uploads/2013/01/TE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2" y="1600200"/>
            <a:ext cx="5484849" cy="40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056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sjtrem.com/content/figures/1757-7241-21-29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996" y="2996952"/>
            <a:ext cx="3359952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cdn.lifeinthefastlane.com/wp-content/uploads/2013/01/TEG-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80" y="2974320"/>
            <a:ext cx="5980036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65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It measures </a:t>
            </a:r>
            <a:r>
              <a:rPr lang="en-US" sz="2800" dirty="0">
                <a:solidFill>
                  <a:srgbClr val="FFFF00"/>
                </a:solidFill>
              </a:rPr>
              <a:t>viscoelastic changes of </a:t>
            </a:r>
            <a:r>
              <a:rPr lang="en-US" sz="2800" dirty="0" smtClean="0">
                <a:solidFill>
                  <a:srgbClr val="FFFF00"/>
                </a:solidFill>
              </a:rPr>
              <a:t>entire </a:t>
            </a:r>
            <a:r>
              <a:rPr lang="en-US" sz="2800" dirty="0">
                <a:solidFill>
                  <a:srgbClr val="FFFF00"/>
                </a:solidFill>
              </a:rPr>
              <a:t>clotting </a:t>
            </a:r>
            <a:r>
              <a:rPr lang="en-US" sz="2800" dirty="0" smtClean="0">
                <a:solidFill>
                  <a:srgbClr val="FFFF00"/>
                </a:solidFill>
              </a:rPr>
              <a:t>process,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Its formation,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First fibrin strands,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Evaluates clot formation strength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Platelet function </a:t>
            </a:r>
          </a:p>
          <a:p>
            <a:pPr lvl="1"/>
            <a:r>
              <a:rPr lang="en-US" sz="2400" dirty="0" err="1" smtClean="0">
                <a:solidFill>
                  <a:srgbClr val="FFFF00"/>
                </a:solidFill>
              </a:rPr>
              <a:t>Untill</a:t>
            </a:r>
            <a:r>
              <a:rPr lang="en-US" sz="2400" dirty="0" smtClean="0">
                <a:solidFill>
                  <a:srgbClr val="FFFF00"/>
                </a:solidFill>
              </a:rPr>
              <a:t> clot </a:t>
            </a:r>
            <a:r>
              <a:rPr lang="en-US" sz="2400" dirty="0" err="1" smtClean="0">
                <a:solidFill>
                  <a:srgbClr val="FFFF00"/>
                </a:solidFill>
              </a:rPr>
              <a:t>lysis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There </a:t>
            </a:r>
            <a:r>
              <a:rPr lang="en-US" sz="2800" dirty="0">
                <a:solidFill>
                  <a:srgbClr val="FFFF00"/>
                </a:solidFill>
              </a:rPr>
              <a:t>is growing interest in its clinical use in trauma resuscitation, particularly for managing acute coagulopathy of trauma and assisting decision making concerning transfusion. </a:t>
            </a:r>
          </a:p>
        </p:txBody>
      </p:sp>
    </p:spTree>
    <p:extLst>
      <p:ext uri="{BB962C8B-B14F-4D97-AF65-F5344CB8AC3E}">
        <p14:creationId xmlns:p14="http://schemas.microsoft.com/office/powerpoint/2010/main" val="6265845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Alternatives to Blood Products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743950" cy="160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Autotransfusion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Auto-transfusion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341438"/>
            <a:ext cx="9258300" cy="4525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altLang="en-US" sz="2800" smtClean="0"/>
          </a:p>
          <a:p>
            <a:pPr marL="609600" indent="-609600"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cs typeface="Arial" charset="0"/>
              </a:rPr>
              <a:t>Techniques: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2800" b="1" smtClean="0">
              <a:solidFill>
                <a:srgbClr val="FFFF00"/>
              </a:solidFill>
              <a:cs typeface="Arial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rgbClr val="92D050"/>
                </a:solidFill>
                <a:cs typeface="Arial" charset="0"/>
              </a:rPr>
              <a:t>Pre-deposit transfusion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acute normovolemic hemodilution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Fluid and Electrolyte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429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Plasma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Osmolality</a:t>
            </a:r>
            <a:r>
              <a:rPr lang="en-US" altLang="en-US" dirty="0" smtClean="0">
                <a:solidFill>
                  <a:srgbClr val="FF0000"/>
                </a:solidFill>
              </a:rPr>
              <a:t> Regulation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Arginine-Vasopressin (ADH)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Central and Peripheral </a:t>
            </a:r>
            <a:r>
              <a:rPr lang="en-US" altLang="en-US" dirty="0" err="1" smtClean="0">
                <a:solidFill>
                  <a:schemeClr val="bg1"/>
                </a:solidFill>
              </a:rPr>
              <a:t>osmoreceptors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endParaRPr lang="en-US" altLang="en-US" b="1" u="sng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b="1" u="sng" dirty="0" smtClean="0">
                <a:solidFill>
                  <a:srgbClr val="FF0000"/>
                </a:solidFill>
              </a:rPr>
              <a:t>Sodium</a:t>
            </a:r>
            <a:r>
              <a:rPr lang="en-US" altLang="en-US" dirty="0" smtClean="0">
                <a:solidFill>
                  <a:srgbClr val="FF0000"/>
                </a:solidFill>
              </a:rPr>
              <a:t> Concentration Regulation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Renin/angiotensin/aldosterone system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Macula </a:t>
            </a:r>
            <a:r>
              <a:rPr lang="en-US" altLang="en-US" dirty="0" err="1" smtClean="0">
                <a:solidFill>
                  <a:schemeClr val="bg1"/>
                </a:solidFill>
              </a:rPr>
              <a:t>Densa</a:t>
            </a:r>
            <a:r>
              <a:rPr lang="en-US" altLang="en-US" dirty="0" smtClean="0">
                <a:solidFill>
                  <a:schemeClr val="bg1"/>
                </a:solidFill>
              </a:rPr>
              <a:t> of JG apparatus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SC00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0287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DSC0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680983"/>
            <a:ext cx="4605114" cy="34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C:\Users\HP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676400"/>
            <a:ext cx="51577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Pre-donation or pre-deposit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Pre-donation of patient’s own blood </a:t>
            </a:r>
            <a:r>
              <a:rPr lang="en-US" altLang="en-US" sz="2800" dirty="0" smtClean="0">
                <a:solidFill>
                  <a:schemeClr val="bg1"/>
                </a:solidFill>
              </a:rPr>
              <a:t>prior to elective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1 unit donated every 4 days </a:t>
            </a:r>
            <a:r>
              <a:rPr lang="en-US" altLang="en-US" sz="2800" dirty="0" smtClean="0">
                <a:solidFill>
                  <a:schemeClr val="bg1"/>
                </a:solidFill>
              </a:rPr>
              <a:t>(up to 3 units)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Last unit donated at least 72 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hrs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prior to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Reduces chance of hemolytic reactions </a:t>
            </a:r>
            <a:r>
              <a:rPr lang="en-US" altLang="en-US" sz="2800" dirty="0" smtClean="0">
                <a:solidFill>
                  <a:schemeClr val="bg1"/>
                </a:solidFill>
              </a:rPr>
              <a:t>and transmission of blood-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bourne</a:t>
            </a:r>
            <a:r>
              <a:rPr lang="en-US" altLang="en-US" sz="2800" dirty="0" smtClean="0">
                <a:solidFill>
                  <a:schemeClr val="bg1"/>
                </a:solidFill>
              </a:rPr>
              <a:t> diseases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Not desirable for compromised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74638"/>
            <a:ext cx="94535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Intra-operative acute </a:t>
            </a:r>
            <a:r>
              <a:rPr lang="en-US" sz="3600" b="1" dirty="0" err="1" smtClean="0">
                <a:solidFill>
                  <a:srgbClr val="FF0000"/>
                </a:solidFill>
              </a:rPr>
              <a:t>normovolemic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hemodilution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1-1.5L can be collected  with volume replacement 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-Blood stored in 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-Re-infused during or after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-Cheaper than pre-deposit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-Little risk of clerical error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27463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Intra-operative cell salvage</a:t>
            </a: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74676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Commonly known </a:t>
            </a:r>
            <a:r>
              <a:rPr lang="en-US" altLang="en-US" sz="2400" smtClean="0">
                <a:solidFill>
                  <a:srgbClr val="FFFF00"/>
                </a:solidFill>
              </a:rPr>
              <a:t>as </a:t>
            </a:r>
            <a:r>
              <a:rPr lang="en-US" altLang="en-US" sz="2400" b="1" smtClean="0">
                <a:solidFill>
                  <a:srgbClr val="FFFF00"/>
                </a:solidFill>
              </a:rPr>
              <a:t>“Cell-saver”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Allows collection of blood during surgery for re-administration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Shed blood is collected from surgical field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-Heparin added</a:t>
            </a:r>
            <a:endParaRPr lang="en-US" alt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RBC’s  washed with saline and concentrated by centrifugation.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Effective </a:t>
            </a:r>
            <a:r>
              <a:rPr lang="en-US" altLang="en-US" sz="2400" smtClean="0">
                <a:solidFill>
                  <a:srgbClr val="FF0000"/>
                </a:solidFill>
              </a:rPr>
              <a:t>when &gt; 1000ml </a:t>
            </a:r>
            <a:r>
              <a:rPr lang="en-US" altLang="en-US" sz="2400" smtClean="0">
                <a:solidFill>
                  <a:schemeClr val="bg1"/>
                </a:solidFill>
              </a:rPr>
              <a:t>are collected </a:t>
            </a:r>
          </a:p>
        </p:txBody>
      </p:sp>
      <p:pic>
        <p:nvPicPr>
          <p:cNvPr id="73732" name="Picture 5" descr="http://www.medtronic.com/wcm/groups/mdtcom_sg/@mdt/@cardio/documents/images/aut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74638"/>
            <a:ext cx="18923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Intra-operative cell salvage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Large volume could be used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</a:t>
            </a:r>
            <a:r>
              <a:rPr lang="en-US" altLang="en-US" smtClean="0">
                <a:solidFill>
                  <a:srgbClr val="FFFF00"/>
                </a:solidFill>
              </a:rPr>
              <a:t>Platelets and clotting factors are consumed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-Suitable for cardiac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-Contraindicated in contaminated surgical field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Experimental oxygen-carrying solutions</a:t>
            </a:r>
            <a:r>
              <a:rPr lang="en-US" altLang="en-US" smtClean="0">
                <a:solidFill>
                  <a:schemeClr val="bg1"/>
                </a:solidFill>
              </a:rPr>
              <a:t>: developed to decrease dependence on human blood products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Military battlefield usage initial goal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Multiple approaches: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Outdated human Hgb </a:t>
            </a:r>
            <a:r>
              <a:rPr lang="en-US" altLang="en-US" smtClean="0">
                <a:solidFill>
                  <a:schemeClr val="bg1"/>
                </a:solidFill>
              </a:rPr>
              <a:t>reconstituted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Genetically engineered/bovine Hgb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Liposome-encapsulated Hgb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Perflurocarbons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  <a:r>
              <a:rPr lang="en-US" altLang="en-US" smtClean="0">
                <a:solidFill>
                  <a:srgbClr val="FF0000"/>
                </a:solidFill>
              </a:rPr>
              <a:t> (cont.)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196975"/>
            <a:ext cx="874395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Potential Advantages: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cross-match requirements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Long-term shelf storage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blood-bourne transmission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Rapid restoration of oxygen delivery in traumatized patients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Easy access to product (available on ambulances, field hospitals, hospital ships)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Blood Substitutes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Potential Disadvantages</a:t>
            </a:r>
            <a:r>
              <a:rPr lang="en-US" altLang="en-US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Undesirable </a:t>
            </a:r>
            <a:r>
              <a:rPr lang="en-US" altLang="en-US" u="sng" smtClean="0">
                <a:solidFill>
                  <a:srgbClr val="FFFF00"/>
                </a:solidFill>
              </a:rPr>
              <a:t>hemodynamic effects</a:t>
            </a:r>
            <a:r>
              <a:rPr lang="en-US" altLang="en-US" u="sng" smtClean="0">
                <a:solidFill>
                  <a:schemeClr val="bg1"/>
                </a:solidFill>
              </a:rPr>
              <a:t>: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Mean arterial pressure and pulmonary artery pressure increases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Short half-life in bloodstream (24 hrs)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Still in clinical trials, unproven efficacy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High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Transfusion Therapy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Decision to transfuse involves many factors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Availability of component factors allows treatment of specific deficiency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Risks of transfusion must be understood and explained to patients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1258</TotalTime>
  <Words>3833</Words>
  <Application>Microsoft Office PowerPoint</Application>
  <PresentationFormat>35mm Slides</PresentationFormat>
  <Paragraphs>677</Paragraphs>
  <Slides>105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5" baseType="lpstr">
      <vt:lpstr>Arial</vt:lpstr>
      <vt:lpstr>Calibri</vt:lpstr>
      <vt:lpstr>Century Gothic</vt:lpstr>
      <vt:lpstr>Monotype Sorts</vt:lpstr>
      <vt:lpstr>Times New Roman</vt:lpstr>
      <vt:lpstr>Wingdings</vt:lpstr>
      <vt:lpstr>Wingdings 2</vt:lpstr>
      <vt:lpstr>Office Theme</vt:lpstr>
      <vt:lpstr>1_Office Theme</vt:lpstr>
      <vt:lpstr>Document</vt:lpstr>
      <vt:lpstr> </vt:lpstr>
      <vt:lpstr>Objectives..</vt:lpstr>
      <vt:lpstr> Intravenous Fluids </vt:lpstr>
      <vt:lpstr>Blood Products </vt:lpstr>
      <vt:lpstr>Total Body Water (TBW)</vt:lpstr>
      <vt:lpstr>PowerPoint Presentation</vt:lpstr>
      <vt:lpstr>Body Water Compartments</vt:lpstr>
      <vt:lpstr>Fluid and Electrolyte Regulation</vt:lpstr>
      <vt:lpstr>Fluid and Electrolyte Regulation</vt:lpstr>
      <vt:lpstr>Preoperative Evaluation of Fluid Status</vt:lpstr>
      <vt:lpstr>Final Goals of Fluid resuscitation</vt:lpstr>
      <vt:lpstr>Orthostatic Hypotension</vt:lpstr>
      <vt:lpstr>Perioperative Fluid Requirements</vt:lpstr>
      <vt:lpstr>1- Maintenance Fluid Requirements</vt:lpstr>
      <vt:lpstr>2- NPO and other deficits</vt:lpstr>
      <vt:lpstr>3- Third Space Losses</vt:lpstr>
      <vt:lpstr>Replacing Third Space Losses</vt:lpstr>
      <vt:lpstr>4- Blood Loss</vt:lpstr>
      <vt:lpstr>5- Other additional losses</vt:lpstr>
      <vt:lpstr>Example</vt:lpstr>
      <vt:lpstr>Example (cont.)</vt:lpstr>
      <vt:lpstr>Intravenous Fluids:</vt:lpstr>
      <vt:lpstr>Crystalloids</vt:lpstr>
      <vt:lpstr>Crystalloids in trauma Advantages:</vt:lpstr>
      <vt:lpstr>Crystalloids   contin… Disadvantages:</vt:lpstr>
      <vt:lpstr>Hypertonic Solutions</vt:lpstr>
      <vt:lpstr>Hypertonic saline</vt:lpstr>
      <vt:lpstr>Hypertonic saline</vt:lpstr>
      <vt:lpstr>Crystalloid solutions NaCl </vt:lpstr>
      <vt:lpstr>Crystalloids Lactated Ringer's</vt:lpstr>
      <vt:lpstr>Crystalloids Dextrose 5%</vt:lpstr>
      <vt:lpstr>Composition</vt:lpstr>
      <vt:lpstr>Colloids</vt:lpstr>
      <vt:lpstr>Colloids</vt:lpstr>
      <vt:lpstr>Colloids</vt:lpstr>
      <vt:lpstr>Dextran</vt:lpstr>
      <vt:lpstr>Gelatins</vt:lpstr>
      <vt:lpstr>Albumins</vt:lpstr>
      <vt:lpstr>Cochrane studies support  increased mortality following albumin infusion</vt:lpstr>
      <vt:lpstr>Hetastarch 6%</vt:lpstr>
      <vt:lpstr>Pentastarch  10%</vt:lpstr>
      <vt:lpstr>Tetrastarch (Voluven)</vt:lpstr>
      <vt:lpstr>PowerPoint Presentation</vt:lpstr>
      <vt:lpstr>PowerPoint Presentation</vt:lpstr>
      <vt:lpstr>Crystalloids OR Colloids</vt:lpstr>
      <vt:lpstr>Clinical Evaluation of Fluid Replacement</vt:lpstr>
      <vt:lpstr>Summary</vt:lpstr>
      <vt:lpstr>Transfusion Therapy</vt:lpstr>
      <vt:lpstr>Objective </vt:lpstr>
      <vt:lpstr>Blood Transfusion</vt:lpstr>
      <vt:lpstr>Blood Transfusion</vt:lpstr>
      <vt:lpstr>When is Transfusion Necessary?</vt:lpstr>
      <vt:lpstr>Oxygen Delivery</vt:lpstr>
      <vt:lpstr>Oxygen Delivery (cont.)</vt:lpstr>
      <vt:lpstr>Blood Groups</vt:lpstr>
      <vt:lpstr>Cross Match</vt:lpstr>
      <vt:lpstr>Type and Screen</vt:lpstr>
      <vt:lpstr>Component Therapy</vt:lpstr>
      <vt:lpstr>Whole Blood</vt:lpstr>
      <vt:lpstr>Packed Red Blood Cells</vt:lpstr>
      <vt:lpstr>RBC Transfusions Administration</vt:lpstr>
      <vt:lpstr>Platelet Concentrate</vt:lpstr>
      <vt:lpstr>Platelet Concentrate</vt:lpstr>
      <vt:lpstr>Fresh Frozen Plasma</vt:lpstr>
      <vt:lpstr>Fresh Frozen Plasma (FFP)</vt:lpstr>
      <vt:lpstr>Blood transfusion complication </vt:lpstr>
      <vt:lpstr>Transfusion Reactions</vt:lpstr>
      <vt:lpstr>Complications of Blood Therapy (cont.)</vt:lpstr>
      <vt:lpstr>Hemolytic Reaction:</vt:lpstr>
      <vt:lpstr>What to do? If an AHTR occurs</vt:lpstr>
      <vt:lpstr>Blood Bank Work-up of AHTR</vt:lpstr>
      <vt:lpstr>Monitoring in AHTR</vt:lpstr>
      <vt:lpstr>Other Complications</vt:lpstr>
      <vt:lpstr>Complications (cont.)</vt:lpstr>
      <vt:lpstr>TRANSFUSION RELATED ACUTE LUNG INJURY </vt:lpstr>
      <vt:lpstr>Administering Blood Products</vt:lpstr>
      <vt:lpstr>Blood volume formula</vt:lpstr>
      <vt:lpstr>Massive blood transfusion </vt:lpstr>
      <vt:lpstr>Massive blood transfusion </vt:lpstr>
      <vt:lpstr>Massive Blood Transfusion complications</vt:lpstr>
      <vt:lpstr>Massive Blood Transfusioncomplications</vt:lpstr>
      <vt:lpstr>Massive blood transfusion </vt:lpstr>
      <vt:lpstr>Thromboelastography </vt:lpstr>
      <vt:lpstr>Thromboelastography</vt:lpstr>
      <vt:lpstr>Thromboelastography </vt:lpstr>
      <vt:lpstr>Thromboelastography </vt:lpstr>
      <vt:lpstr>Thromboelastography </vt:lpstr>
      <vt:lpstr>Alternatives to Blood Products</vt:lpstr>
      <vt:lpstr>Auto-transfusion</vt:lpstr>
      <vt:lpstr>PowerPoint Presentation</vt:lpstr>
      <vt:lpstr>PowerPoint Presentation</vt:lpstr>
      <vt:lpstr>Pre-donation or pre-deposit</vt:lpstr>
      <vt:lpstr>Intra-operative acute normovolemic hemodilution</vt:lpstr>
      <vt:lpstr>Intra-operative cell salvage </vt:lpstr>
      <vt:lpstr>Intra-operative cell salvage</vt:lpstr>
      <vt:lpstr>Blood Substitutes</vt:lpstr>
      <vt:lpstr>Blood Substitutes (cont.)</vt:lpstr>
      <vt:lpstr>Blood Substitutes (cont.)</vt:lpstr>
      <vt:lpstr>Transfusion Therapy Summary</vt:lpstr>
      <vt:lpstr>Reference book and Journal reference</vt:lpstr>
      <vt:lpstr>Thank You  </vt:lpstr>
      <vt:lpstr>PowerPoint Presentation</vt:lpstr>
      <vt:lpstr>Example</vt:lpstr>
      <vt:lpstr>Example (cont.)</vt:lpstr>
      <vt:lpstr>Example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Fluid Therapy</dc:title>
  <dc:creator>Dept of Anesth</dc:creator>
  <cp:lastModifiedBy>MANSOOR</cp:lastModifiedBy>
  <cp:revision>113</cp:revision>
  <cp:lastPrinted>1998-01-20T21:44:38Z</cp:lastPrinted>
  <dcterms:created xsi:type="dcterms:W3CDTF">1998-01-20T15:27:19Z</dcterms:created>
  <dcterms:modified xsi:type="dcterms:W3CDTF">2016-01-04T08:56:35Z</dcterms:modified>
</cp:coreProperties>
</file>