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41"/>
  </p:notesMasterIdLst>
  <p:sldIdLst>
    <p:sldId id="256" r:id="rId2"/>
    <p:sldId id="266" r:id="rId3"/>
    <p:sldId id="267" r:id="rId4"/>
    <p:sldId id="268" r:id="rId5"/>
    <p:sldId id="294" r:id="rId6"/>
    <p:sldId id="295" r:id="rId7"/>
    <p:sldId id="296" r:id="rId8"/>
    <p:sldId id="269" r:id="rId9"/>
    <p:sldId id="270" r:id="rId10"/>
    <p:sldId id="271" r:id="rId11"/>
    <p:sldId id="27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74" r:id="rId22"/>
    <p:sldId id="275" r:id="rId23"/>
    <p:sldId id="276" r:id="rId24"/>
    <p:sldId id="278" r:id="rId25"/>
    <p:sldId id="286" r:id="rId26"/>
    <p:sldId id="287" r:id="rId27"/>
    <p:sldId id="279" r:id="rId28"/>
    <p:sldId id="289" r:id="rId29"/>
    <p:sldId id="280" r:id="rId30"/>
    <p:sldId id="282" r:id="rId31"/>
    <p:sldId id="283" r:id="rId32"/>
    <p:sldId id="284" r:id="rId33"/>
    <p:sldId id="285" r:id="rId34"/>
    <p:sldId id="290" r:id="rId35"/>
    <p:sldId id="298" r:id="rId36"/>
    <p:sldId id="301" r:id="rId37"/>
    <p:sldId id="303" r:id="rId38"/>
    <p:sldId id="299" r:id="rId39"/>
    <p:sldId id="293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A29BD-B0EE-4CFA-AD9E-16382BC6AC8F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3071-6DE9-432B-9B0D-66030C163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7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32AE7EB-3F3D-46AA-8634-4212E447C403}" type="slidenum">
              <a:rPr lang="ar-SA" sz="1200">
                <a:latin typeface="Times New Roman" panose="02020603050405020304" pitchFamily="18" charset="0"/>
              </a:rPr>
              <a:pPr/>
              <a:t>21</a:t>
            </a:fld>
            <a:endParaRPr lang="en-GB" sz="1200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05359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586F5CC-BB98-406C-8982-EC161E5D835B}" type="slidenum">
              <a:rPr lang="ar-SA" sz="1200">
                <a:latin typeface="Times New Roman" panose="02020603050405020304" pitchFamily="18" charset="0"/>
              </a:rPr>
              <a:pPr/>
              <a:t>22</a:t>
            </a:fld>
            <a:endParaRPr lang="en-GB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128527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D693F95-C178-4F47-A5F7-7DBB914BCB4B}" type="slidenum">
              <a:rPr lang="ar-SA" sz="1200">
                <a:latin typeface="Times New Roman" panose="02020603050405020304" pitchFamily="18" charset="0"/>
              </a:rPr>
              <a:pPr/>
              <a:t>23</a:t>
            </a:fld>
            <a:endParaRPr lang="en-GB" sz="1200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36069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E539D-54C9-49D5-A2DF-AC9E8D13D95B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AD774-C10D-497F-A4A2-7AE3B164927B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0E587-B32F-4F0E-A67C-D4F9D6B143E5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228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122884" name="Notes Placeholder 2"/>
          <p:cNvSpPr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 lIns="92207" tIns="45295" rIns="92207" bIns="4529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9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295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79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9490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41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96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51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23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357AF6C-FD17-49E1-8F0F-4FD2EBDED7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50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48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93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07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1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70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09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60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68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3C82-F623-42A8-B32F-78324D26494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C36E55-A6CB-4555-9D18-D280C8CB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4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UNDER GRADUATE ANESTHESIA COURSE (ORIENTATION AND OUTLINE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DR. JUMANA BAAJ </a:t>
            </a:r>
          </a:p>
          <a:p>
            <a:pPr algn="ctr"/>
            <a:r>
              <a:rPr lang="en-US" sz="2000" dirty="0" smtClean="0"/>
              <a:t>ASSISSTANT PROFFESOR , ANESTHESIA CONSULTANT </a:t>
            </a:r>
          </a:p>
          <a:p>
            <a:pPr marL="342900" indent="-342900" algn="ctr">
              <a:buAutoNum type="arabicPlain" startAt="45"/>
            </a:pPr>
            <a:r>
              <a:rPr lang="en-US" sz="2000" dirty="0" smtClean="0"/>
              <a:t>COURSE ORGANIZER   KKUH-KSU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770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en-US" sz="2700" i="1" dirty="0">
                <a:solidFill>
                  <a:schemeClr val="accent4">
                    <a:lumMod val="75000"/>
                  </a:schemeClr>
                </a:solidFill>
              </a:rPr>
              <a:t>Dress code</a:t>
            </a:r>
            <a:endParaRPr lang="en-US" sz="2100" dirty="0">
              <a:solidFill>
                <a:schemeClr val="accent4">
                  <a:lumMod val="75000"/>
                </a:schemeClr>
              </a:solidFill>
            </a:endParaRP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tx1">
                    <a:tint val="85000"/>
                  </a:schemeClr>
                </a:solidFill>
              </a:rPr>
              <a:t>When in the OR, students must respect the rules of the sterile environment and wear greens, mask, gloves and </a:t>
            </a:r>
            <a:r>
              <a:rPr lang="en-US" sz="2200" dirty="0" err="1" smtClean="0">
                <a:solidFill>
                  <a:schemeClr val="tx1">
                    <a:tint val="85000"/>
                  </a:schemeClr>
                </a:solidFill>
              </a:rPr>
              <a:t>bootes</a:t>
            </a:r>
            <a:r>
              <a:rPr lang="en-US" sz="2200" dirty="0">
                <a:solidFill>
                  <a:schemeClr val="tx1">
                    <a:tint val="85000"/>
                  </a:schemeClr>
                </a:solidFill>
              </a:rPr>
              <a:t>. 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tx1">
                    <a:tint val="85000"/>
                  </a:schemeClr>
                </a:solidFill>
              </a:rPr>
              <a:t>If you have not previously been in the OR, please notify us so we can make you aware of appropriate protocol.  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2200" dirty="0">
                <a:solidFill>
                  <a:schemeClr val="tx1">
                    <a:tint val="85000"/>
                  </a:schemeClr>
                </a:solidFill>
              </a:rPr>
              <a:t>You are expected to bring your stethoscope to the OR. Other medical instruments are not mandatory.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31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LEARNING RESOURCES FOR undergrad Anesthesia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US" sz="8000" dirty="0">
                <a:solidFill>
                  <a:schemeClr val="accent4">
                    <a:lumMod val="75000"/>
                  </a:schemeClr>
                </a:solidFill>
              </a:rPr>
              <a:t>Exposure to anesthesia learning in the following areas: 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Adult OR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Pediatric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OR</a:t>
            </a:r>
          </a:p>
          <a:p>
            <a:pPr marL="121158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</a:rPr>
              <a:t>Teaching 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</a:rPr>
              <a:t>at the bedside in the OR: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Clinical teaching modules to cover basic anesthesia knowledge.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Enabling objectives for technical skills.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Case based clinical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teaching</a:t>
            </a:r>
          </a:p>
          <a:p>
            <a:pPr marL="121158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</a:rPr>
              <a:t>Independent 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</a:rPr>
              <a:t>learning: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Reference material- texts and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web-based</a:t>
            </a:r>
          </a:p>
          <a:p>
            <a:pPr marL="121158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</a:rPr>
              <a:t>Simulator </a:t>
            </a:r>
            <a:r>
              <a:rPr lang="en-US" sz="8000" dirty="0">
                <a:solidFill>
                  <a:schemeClr val="accent4">
                    <a:lumMod val="75000"/>
                  </a:schemeClr>
                </a:solidFill>
              </a:rPr>
              <a:t>based learning: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6400" dirty="0">
                <a:solidFill>
                  <a:schemeClr val="bg1">
                    <a:lumMod val="50000"/>
                  </a:schemeClr>
                </a:solidFill>
              </a:rPr>
              <a:t>Low and high fidelity simulation to facilitate technical skills, crisis resource management, and critical anesthesia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4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Academic and Clinical skills: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Preoperative evaluation and clinical skills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Airway and ventilation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Fluid and volume resuscitation, electrolyte balance and acid-base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Pharmacology of anesthetic drugs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Principles of general anesthesia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Principles of regional anesthesia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Pain management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Monitoring in anesthesia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  <a:ea typeface="Calibri" pitchFamily="34" charset="0"/>
                <a:cs typeface="Times New Roman" pitchFamily="18" charset="0"/>
              </a:rPr>
              <a:t>Post </a:t>
            </a:r>
            <a:r>
              <a:rPr lang="en-US" dirty="0">
                <a:solidFill>
                  <a:schemeClr val="tx1">
                    <a:tint val="85000"/>
                  </a:schemeClr>
                </a:solidFill>
                <a:ea typeface="Calibri" pitchFamily="34" charset="0"/>
                <a:cs typeface="Times New Roman" pitchFamily="18" charset="0"/>
              </a:rPr>
              <a:t>operative management</a:t>
            </a:r>
            <a:endParaRPr lang="en-US" dirty="0">
              <a:solidFill>
                <a:schemeClr val="tx1">
                  <a:tint val="8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18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ea typeface="+mj-ea"/>
                <a:cs typeface="+mj-cs"/>
              </a:rPr>
              <a:t>Preoperative evaluation and Clinical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Students should be able to: 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</a:rPr>
              <a:t>Obtain a relevant medical, surgical and anesthetic history and perform a focused pre-operative examination on the patient. ( Airway assessment, and awareness of factors predisposing to difficult intubation are of particular importance.)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</a:rPr>
              <a:t>Provide a summary of pre-operative assessment and formulate a relevant problem list.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</a:rPr>
              <a:t>Have some understanding of the indications for both routine and special pre-operative investigations.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2060"/>
                </a:solidFill>
              </a:rPr>
              <a:t>Understand the basis of an anesthetic plan and how it relates to the clinical work-up of the patient, and the ASA classification of pre-operative physical status.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12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Airway and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Know the anatomy of the airway and basic airway assessment.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Be familiar with the various techniques of airway management and equipment involved in routine and difficult intubation.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Review basic respiratory physiology in the context of anesthesia.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 familiar with the principles of manual and mechanical ventilation.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27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fluid and electrolyte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Know the main principles of: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Fluid replacement and volume resuscitation (crystalloid, colloid, blood transfusion)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Electrolyte and acid-base balance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60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Pharmacology of anesthetic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Have a basic knowledge of the  </a:t>
            </a:r>
            <a:r>
              <a:rPr lang="en-US" sz="1600" dirty="0" smtClean="0">
                <a:solidFill>
                  <a:srgbClr val="B55475"/>
                </a:solidFill>
                <a:ea typeface="ＭＳ Ｐゴシック" panose="020B0600070205080204" pitchFamily="34" charset="-128"/>
              </a:rPr>
              <a:t>pharmacokinetic and </a:t>
            </a:r>
            <a:r>
              <a:rPr lang="en-US" sz="1600" dirty="0" err="1" smtClean="0">
                <a:solidFill>
                  <a:srgbClr val="B55475"/>
                </a:solidFill>
                <a:ea typeface="ＭＳ Ｐゴシック" panose="020B0600070205080204" pitchFamily="34" charset="-128"/>
              </a:rPr>
              <a:t>pharmacodynamic</a:t>
            </a:r>
            <a:r>
              <a:rPr lang="en-US" sz="1600" dirty="0" smtClean="0">
                <a:solidFill>
                  <a:srgbClr val="B55475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16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principles of drugs commonly involved in anesthesia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Intravenous agents (sedative/ hypnotics,   narcotics, muscle relaxants)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Volatile agents.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Local anesthetics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02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Principles of general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Understand the principles of general anesthesia and the delivery of volatile anesthetics. 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Have a basic understanding of the structure, function and safety features of the anesthesia machine.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34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Regional anesthesia and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Pain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 familiar with the concept of local and regional anesthesia and commonly used local anesthetic agents.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 familiar with perioperative pain management techniques and drugs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Local anesthesia toxicity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6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Monitoring In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Be familiar with the major international </a:t>
            </a:r>
            <a:r>
              <a:rPr lang="en-US" altLang="ja-JP" dirty="0" smtClean="0">
                <a:solidFill>
                  <a:srgbClr val="7F7F7F"/>
                </a:solidFill>
              </a:rPr>
              <a:t>monitoring </a:t>
            </a:r>
            <a:r>
              <a:rPr lang="en-US" altLang="ja-JP" dirty="0">
                <a:solidFill>
                  <a:srgbClr val="7F7F7F"/>
                </a:solidFill>
              </a:rPr>
              <a:t>standards and be able to interpret basic information gained from the monitoring of: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Blood pressure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Pulse </a:t>
            </a:r>
            <a:r>
              <a:rPr lang="en-US" dirty="0" err="1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oximetry</a:t>
            </a: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ECG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</a:t>
            </a:r>
            <a:r>
              <a:rPr lang="en-US" dirty="0" err="1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Capnography</a:t>
            </a: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Ventilation (parameters, </a:t>
            </a:r>
            <a:r>
              <a:rPr lang="en-US" dirty="0" err="1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spirometry</a:t>
            </a: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Temperature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Invasive pressure monitoring ( CVP, arterial line)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Bispectral</a:t>
            </a: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index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TABLE OF 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Welcome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The roles of the Anesthesiologist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Orientation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Hours of attendance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Code of conduct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Learning Resources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Objectives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03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Intr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a  </a:t>
            </a:r>
            <a:r>
              <a:rPr lang="en-US" dirty="0" smtClean="0">
                <a:ea typeface="+mj-ea"/>
                <a:cs typeface="+mj-cs"/>
              </a:rPr>
              <a:t>and post operative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Gain an appreciation for the basic management of common intra-operative problems such as: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Hypoxia, </a:t>
            </a:r>
            <a:r>
              <a:rPr lang="en-US" dirty="0" err="1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hypercarbia</a:t>
            </a: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Hyper/hypotension, cardiac arrhythmias,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High and low airway pressure alarm.</a:t>
            </a:r>
          </a:p>
          <a:p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Have an understanding of the requirements for safe emergence from general anesthesia and common problems and complications in the PORR.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 Post –op nausea and vomiting, pain </a:t>
            </a:r>
            <a:r>
              <a:rPr lang="en-US" dirty="0" err="1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07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3600" b="1" i="1" dirty="0" smtClean="0">
              <a:solidFill>
                <a:srgbClr val="000099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sz="3600" b="1" i="1" dirty="0" smtClean="0">
                <a:solidFill>
                  <a:srgbClr val="000099"/>
                </a:solidFill>
                <a:latin typeface="Tahoma" panose="020B0604030504040204" pitchFamily="34" charset="0"/>
              </a:rPr>
              <a:t>The </a:t>
            </a:r>
            <a:r>
              <a:rPr lang="en-US" sz="3600" b="1" i="1" dirty="0">
                <a:solidFill>
                  <a:srgbClr val="000099"/>
                </a:solidFill>
                <a:latin typeface="Tahoma" panose="020B0604030504040204" pitchFamily="34" charset="0"/>
              </a:rPr>
              <a:t>anesthetic plan</a:t>
            </a:r>
            <a:endParaRPr lang="en-GB" sz="3600" b="1" i="1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828800" y="1905001"/>
            <a:ext cx="6477000" cy="485775"/>
          </a:xfrm>
          <a:prstGeom prst="rightArrow">
            <a:avLst>
              <a:gd name="adj1" fmla="val 50000"/>
              <a:gd name="adj2" fmla="val 3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4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b="0" i="1" dirty="0" smtClean="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en-US" b="0" i="1" dirty="0" smtClean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b="0" i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The anesthetic plan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3154" y="1524000"/>
            <a:ext cx="8305800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Type of anesthesia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</a:rPr>
              <a:t>General</a:t>
            </a:r>
          </a:p>
          <a:p>
            <a:pPr lvl="2">
              <a:lnSpc>
                <a:spcPct val="110000"/>
              </a:lnSpc>
              <a:buClr>
                <a:srgbClr val="FFFF00"/>
              </a:buClr>
              <a:buFontTx/>
              <a:buNone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Airway management</a:t>
            </a:r>
          </a:p>
          <a:p>
            <a:pPr lvl="2">
              <a:lnSpc>
                <a:spcPct val="110000"/>
              </a:lnSpc>
              <a:buClr>
                <a:srgbClr val="FFFF00"/>
              </a:buClr>
              <a:buFontTx/>
              <a:buNone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Induction</a:t>
            </a:r>
          </a:p>
          <a:p>
            <a:pPr lvl="2">
              <a:lnSpc>
                <a:spcPct val="110000"/>
              </a:lnSpc>
              <a:buClr>
                <a:srgbClr val="FFFF00"/>
              </a:buClr>
              <a:buFontTx/>
              <a:buNone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Maintenance</a:t>
            </a:r>
          </a:p>
          <a:p>
            <a:pPr lvl="2">
              <a:lnSpc>
                <a:spcPct val="110000"/>
              </a:lnSpc>
              <a:buClr>
                <a:srgbClr val="FFFF00"/>
              </a:buClr>
              <a:buFontTx/>
              <a:buNone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Muscle </a:t>
            </a:r>
            <a:r>
              <a:rPr lang="en-US" sz="1800" dirty="0" smtClean="0">
                <a:solidFill>
                  <a:srgbClr val="002060"/>
                </a:solidFill>
                <a:latin typeface="Tahoma" panose="020B0604030504040204" pitchFamily="34" charset="0"/>
              </a:rPr>
              <a:t>relaxation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</a:pP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Sedation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1">
              <a:lnSpc>
                <a:spcPct val="110000"/>
              </a:lnSpc>
              <a:buClr>
                <a:srgbClr val="FFFF00"/>
              </a:buClr>
              <a:buFontTx/>
              <a:buNone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</a:rPr>
              <a:t>     </a:t>
            </a: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Supplemental oxygen 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  <a:buFontTx/>
              <a:buNone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     </a:t>
            </a:r>
            <a:r>
              <a:rPr lang="en-US" sz="1800" dirty="0" smtClean="0">
                <a:solidFill>
                  <a:srgbClr val="002060"/>
                </a:solidFill>
                <a:latin typeface="Tahoma" panose="020B0604030504040204" pitchFamily="34" charset="0"/>
              </a:rPr>
              <a:t>Agents</a:t>
            </a:r>
          </a:p>
          <a:p>
            <a:pPr lvl="1">
              <a:lnSpc>
                <a:spcPct val="110000"/>
              </a:lnSpc>
              <a:buClr>
                <a:srgbClr val="FFFF00"/>
              </a:buClr>
            </a:pP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</a:rPr>
              <a:t>Local 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</a:rPr>
              <a:t>or regional anesthesia</a:t>
            </a:r>
          </a:p>
          <a:p>
            <a:pPr lvl="2">
              <a:lnSpc>
                <a:spcPct val="110000"/>
              </a:lnSpc>
              <a:buClr>
                <a:srgbClr val="FFFF00"/>
              </a:buClr>
              <a:buFontTx/>
              <a:buNone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Technique</a:t>
            </a:r>
          </a:p>
          <a:p>
            <a:pPr lvl="2">
              <a:lnSpc>
                <a:spcPct val="110000"/>
              </a:lnSpc>
              <a:buClr>
                <a:srgbClr val="FFFF00"/>
              </a:buClr>
              <a:buFontTx/>
              <a:buNone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Agents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Tx/>
              <a:buNone/>
            </a:pPr>
            <a:r>
              <a:rPr lang="en-US" sz="2500" dirty="0">
                <a:solidFill>
                  <a:srgbClr val="003399"/>
                </a:solidFill>
                <a:latin typeface="Tahoma" panose="020B0604030504040204" pitchFamily="34" charset="0"/>
              </a:rPr>
              <a:t> </a:t>
            </a:r>
            <a:endParaRPr lang="en-US" sz="2400" dirty="0">
              <a:solidFill>
                <a:srgbClr val="00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438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b="0" i="1" dirty="0" smtClean="0">
                <a:solidFill>
                  <a:schemeClr val="tx1"/>
                </a:solidFill>
                <a:latin typeface="Tahoma" panose="020B0604030504040204" pitchFamily="34" charset="0"/>
              </a:rPr>
              <a:t/>
            </a:r>
            <a:br>
              <a:rPr lang="en-US" b="0" i="1" dirty="0" smtClean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b="0" i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The anesthetic plan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7342" y="1039660"/>
            <a:ext cx="9312058" cy="581834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</a:rPr>
              <a:t>Intraoperative management</a:t>
            </a:r>
          </a:p>
          <a:p>
            <a:pPr lvl="1">
              <a:buClr>
                <a:srgbClr val="FFFF00"/>
              </a:buClr>
              <a:buNone/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Monitoring</a:t>
            </a:r>
          </a:p>
          <a:p>
            <a:pPr lvl="1">
              <a:buClr>
                <a:srgbClr val="FFFF00"/>
              </a:buClr>
              <a:buNone/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Positioning</a:t>
            </a:r>
          </a:p>
          <a:p>
            <a:pPr lvl="1">
              <a:buClr>
                <a:srgbClr val="FFFF00"/>
              </a:buClr>
              <a:buNone/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Fluid management</a:t>
            </a:r>
          </a:p>
          <a:p>
            <a:pPr lvl="1">
              <a:buClr>
                <a:srgbClr val="FFFF00"/>
              </a:buClr>
              <a:buNone/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</a:rPr>
              <a:t>Special techniques</a:t>
            </a:r>
          </a:p>
          <a:p>
            <a:pPr>
              <a:buClr>
                <a:srgbClr val="FFFF00"/>
              </a:buClr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</a:rPr>
              <a:t>Postoperative</a:t>
            </a:r>
          </a:p>
          <a:p>
            <a:pPr lvl="1">
              <a:buClr>
                <a:srgbClr val="FFFF00"/>
              </a:buClr>
              <a:buNone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Pain </a:t>
            </a:r>
            <a:r>
              <a:rPr lang="en-US" sz="1800" dirty="0" smtClean="0">
                <a:solidFill>
                  <a:srgbClr val="002060"/>
                </a:solidFill>
                <a:latin typeface="Tahoma" panose="020B0604030504040204" pitchFamily="34" charset="0"/>
              </a:rPr>
              <a:t>control</a:t>
            </a:r>
          </a:p>
          <a:p>
            <a:pPr lvl="1">
              <a:buClr>
                <a:srgbClr val="FFFF00"/>
              </a:buClr>
              <a:buNone/>
            </a:pPr>
            <a:r>
              <a:rPr lang="en-US" sz="1800" dirty="0" smtClean="0">
                <a:solidFill>
                  <a:srgbClr val="002060"/>
                </a:solidFill>
                <a:latin typeface="Tahoma" panose="020B0604030504040204" pitchFamily="34" charset="0"/>
              </a:rPr>
              <a:t>Complication management </a:t>
            </a:r>
            <a:endParaRPr lang="en-US" sz="180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lvl="1">
              <a:buClr>
                <a:srgbClr val="FFFF00"/>
              </a:buClr>
              <a:buNone/>
            </a:pPr>
            <a:r>
              <a:rPr lang="en-US" sz="1800" dirty="0">
                <a:solidFill>
                  <a:srgbClr val="002060"/>
                </a:solidFill>
                <a:latin typeface="Tahoma" panose="020B0604030504040204" pitchFamily="34" charset="0"/>
              </a:rPr>
              <a:t>Intensive care</a:t>
            </a:r>
          </a:p>
          <a:p>
            <a:pPr lvl="2">
              <a:buClr>
                <a:srgbClr val="FFFF00"/>
              </a:buClr>
              <a:buNone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</a:rPr>
              <a:t>Postoperative ventilation</a:t>
            </a:r>
          </a:p>
          <a:p>
            <a:pPr lvl="2">
              <a:buClr>
                <a:srgbClr val="FFFF00"/>
              </a:buClr>
              <a:buNone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</a:rPr>
              <a:t>Hemodynamic monitoring</a:t>
            </a:r>
          </a:p>
        </p:txBody>
      </p:sp>
    </p:spTree>
    <p:extLst>
      <p:ext uri="{BB962C8B-B14F-4D97-AF65-F5344CB8AC3E}">
        <p14:creationId xmlns:p14="http://schemas.microsoft.com/office/powerpoint/2010/main" xmlns="" val="139931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Times New Roman" panose="02020603050405020304" pitchFamily="18" charset="0"/>
              </a:rPr>
              <a:t>Stages of the Peri-Operative Period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cs typeface="Arial" panose="020B0604020202020204" pitchFamily="34" charset="0"/>
              </a:rPr>
              <a:t>Pre-Operative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From time of decision to have surgery until admitted into the OR theatre.</a:t>
            </a:r>
          </a:p>
        </p:txBody>
      </p:sp>
      <p:pic>
        <p:nvPicPr>
          <p:cNvPr id="7172" name="Picture 7" descr="MCj032012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83450" y="3335338"/>
            <a:ext cx="1816100" cy="1289050"/>
          </a:xfrm>
        </p:spPr>
      </p:pic>
    </p:spTree>
    <p:extLst>
      <p:ext uri="{BB962C8B-B14F-4D97-AF65-F5344CB8AC3E}">
        <p14:creationId xmlns:p14="http://schemas.microsoft.com/office/powerpoint/2010/main" xmlns="" val="27691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Displaying 20151007_1339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6" y="-613953"/>
            <a:ext cx="9000308" cy="855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49" y="235131"/>
            <a:ext cx="9927771" cy="662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Times New Roman" panose="02020603050405020304" pitchFamily="18" charset="0"/>
              </a:rPr>
              <a:t>Stages of the Peri-Operative Period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cs typeface="Arial" panose="020B0604020202020204" pitchFamily="34" charset="0"/>
              </a:rPr>
              <a:t>Intra-Operative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Time from entering the OR theatre to entering the Recovering Room or Post Anesthetic Care Unit (PACU</a:t>
            </a:r>
            <a:r>
              <a:rPr lang="en-US" altLang="en-US" sz="28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196" name="Picture 7" descr="MPj028934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62700" y="2757488"/>
            <a:ext cx="3657600" cy="2444750"/>
          </a:xfrm>
        </p:spPr>
      </p:pic>
    </p:spTree>
    <p:extLst>
      <p:ext uri="{BB962C8B-B14F-4D97-AF65-F5344CB8AC3E}">
        <p14:creationId xmlns:p14="http://schemas.microsoft.com/office/powerpoint/2010/main" xmlns="" val="21102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C:\Users\Jumanah\Desktop\20150913_121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11090366" cy="6609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cs typeface="Times New Roman" panose="02020603050405020304" pitchFamily="18" charset="0"/>
              </a:rPr>
              <a:t>Stages of the Peri-Operative Period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cs typeface="Arial" panose="020B0604020202020204" pitchFamily="34" charset="0"/>
              </a:rPr>
              <a:t>Post-Operative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Time from leaving the RR or PACU until time of  follow-up evaluation (often as out-patient)</a:t>
            </a:r>
          </a:p>
        </p:txBody>
      </p:sp>
      <p:pic>
        <p:nvPicPr>
          <p:cNvPr id="9220" name="Picture 7" descr="MCj040416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39000" y="2667000"/>
            <a:ext cx="2819400" cy="2590800"/>
          </a:xfrm>
        </p:spPr>
      </p:pic>
    </p:spTree>
    <p:extLst>
      <p:ext uri="{BB962C8B-B14F-4D97-AF65-F5344CB8AC3E}">
        <p14:creationId xmlns:p14="http://schemas.microsoft.com/office/powerpoint/2010/main" xmlns="" val="13575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Wingdings 2"/>
              <a:buChar char="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This is a guide for the Undergraduate Electives Course in Anesthesia.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Its purpose is to provide a course outline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for 4</a:t>
            </a:r>
            <a:r>
              <a:rPr lang="en-US" sz="20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year medical  students.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By creating a structured approach we hope to provide a consistent experience for students learning the basics of anesthesia.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87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70" y="0"/>
            <a:ext cx="10463348" cy="783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63" y="496390"/>
            <a:ext cx="8556171" cy="554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51" y="1"/>
            <a:ext cx="9235440" cy="711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006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458" y="470263"/>
            <a:ext cx="9274628" cy="55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Success Factors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4733" y="1704975"/>
            <a:ext cx="10727267" cy="48196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/>
              <a:t>Attendance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/>
              <a:t>Realistic Expectations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/>
              <a:t>Maintains communication with the faculty member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/>
              <a:t>Good organizational skills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/>
              <a:t>Expect to work beyond the classroom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/>
              <a:t>Stay on track/understand commitment required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 dirty="0" smtClean="0"/>
              <a:t>Ask questions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US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Books recommended</a:t>
            </a:r>
            <a:r>
              <a:rPr lang="en-US" b="1" dirty="0" smtClean="0"/>
              <a:t>.</a:t>
            </a:r>
          </a:p>
          <a:p>
            <a:pPr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US" dirty="0" smtClean="0"/>
              <a:t>Morgan and </a:t>
            </a:r>
            <a:r>
              <a:rPr lang="en-US" dirty="0" err="1" smtClean="0"/>
              <a:t>Mekhails</a:t>
            </a:r>
            <a:r>
              <a:rPr lang="en-US" dirty="0" smtClean="0"/>
              <a:t> clinical anesthesiology fifth edition  .</a:t>
            </a:r>
            <a:r>
              <a:rPr lang="en-US" i="1" dirty="0" smtClean="0"/>
              <a:t>5th Edition 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John Butterworth,</a:t>
            </a:r>
            <a:br>
              <a:rPr lang="en-US" sz="1400" dirty="0" smtClean="0"/>
            </a:br>
            <a:r>
              <a:rPr lang="en-US" sz="1400" dirty="0" smtClean="0"/>
              <a:t>G. Morgan,</a:t>
            </a:r>
            <a:br>
              <a:rPr lang="en-US" sz="1400" dirty="0" smtClean="0"/>
            </a:br>
            <a:r>
              <a:rPr lang="en-US" sz="1400" dirty="0" smtClean="0"/>
              <a:t>John </a:t>
            </a:r>
            <a:r>
              <a:rPr lang="en-US" sz="1400" dirty="0" err="1" smtClean="0"/>
              <a:t>Wasnick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en-US" sz="1400" dirty="0" smtClean="0"/>
              <a:t>Mikhail </a:t>
            </a:r>
            <a:r>
              <a:rPr lang="en-US" sz="1400" dirty="0" err="1" smtClean="0"/>
              <a:t>Maged</a:t>
            </a:r>
            <a:r>
              <a:rPr lang="en-US" sz="1400" dirty="0" smtClean="0"/>
              <a:t>,</a:t>
            </a:r>
            <a:br>
              <a:rPr lang="en-US" sz="1400" dirty="0" smtClean="0"/>
            </a:br>
            <a:r>
              <a:rPr lang="en-US" sz="1400" dirty="0" smtClean="0"/>
              <a:t>David C. Mackey,</a:t>
            </a:r>
            <a:br>
              <a:rPr lang="en-US" sz="1400" dirty="0" smtClean="0"/>
            </a:br>
            <a:r>
              <a:rPr lang="en-US" sz="1400" dirty="0" smtClean="0"/>
              <a:t>Hans-Joachim </a:t>
            </a:r>
            <a:r>
              <a:rPr lang="en-US" sz="1400" dirty="0" err="1" smtClean="0"/>
              <a:t>Priebe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Anesthesia for medical students </a:t>
            </a:r>
            <a:r>
              <a:rPr lang="en-US" dirty="0" smtClean="0"/>
              <a:t>Literature </a:t>
            </a:r>
            <a:r>
              <a:rPr lang="en-US" dirty="0" smtClean="0"/>
              <a:t>&amp; manual provided by DEPT. of ANESTHESIA</a:t>
            </a:r>
            <a:endParaRPr lang="en-GB" dirty="0" smtClean="0"/>
          </a:p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CONTACT INFORMATION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DEPARTMENT 92019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Dr </a:t>
            </a:r>
            <a:r>
              <a:rPr lang="en-US" dirty="0" err="1" smtClean="0"/>
              <a:t>jumana</a:t>
            </a:r>
            <a:r>
              <a:rPr lang="en-US" dirty="0" smtClean="0"/>
              <a:t>   tel</a:t>
            </a:r>
            <a:r>
              <a:rPr lang="en-US" dirty="0" smtClean="0"/>
              <a:t>.      </a:t>
            </a:r>
            <a:r>
              <a:rPr lang="en-US" dirty="0" smtClean="0"/>
              <a:t>4692184  BLEEP  0320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Dr </a:t>
            </a:r>
            <a:r>
              <a:rPr lang="en-US" dirty="0" err="1" smtClean="0"/>
              <a:t>Waleed</a:t>
            </a:r>
            <a:r>
              <a:rPr lang="en-US" dirty="0" smtClean="0"/>
              <a:t>               4692356 BLEEP 1258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  <a:r>
              <a:rPr lang="en-US" dirty="0" smtClean="0"/>
              <a:t>  SIS NINA                   4692359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 the end of the course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FontTx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EXAMINATION   PRACTICAL </a:t>
            </a:r>
          </a:p>
          <a:p>
            <a:pPr lvl="1" algn="ctr">
              <a:buFontTx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EXAMINATION   OSCE</a:t>
            </a:r>
          </a:p>
          <a:p>
            <a:pPr lvl="1" algn="ctr">
              <a:buFontTx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EXAMINATION     WRITTEN</a:t>
            </a:r>
            <a:endParaRPr lang="en-GB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_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9005" y="-209006"/>
            <a:ext cx="12187646" cy="7223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7959"/>
            <a:ext cx="8596668" cy="45334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Welcome to this two week introduction to Clinical Anesthesiology.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During your short exposure to this specialty we hope to give you some idea of the true scope of anesthesia; it encompasses many areas of medicine as well as clinical physiology and pharmacology. 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Anesthesiologists learn to use technical and analytical skills to look after patients in many situations – some are routine and others very challenging. 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ea typeface="ＭＳ Ｐゴシック" panose="020B0600070205080204" pitchFamily="34" charset="-128"/>
              </a:rPr>
              <a:t>The course will be relevant to many medical specialties and is not solely aimed at students considering anesthesia residency</a:t>
            </a:r>
            <a:r>
              <a:rPr lang="en-US" sz="2400" dirty="0" smtClean="0">
                <a:solidFill>
                  <a:srgbClr val="7F7F7F"/>
                </a:solidFill>
                <a:ea typeface="ＭＳ Ｐゴシック" panose="020B0600070205080204" pitchFamily="34" charset="-128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0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u="sng" dirty="0" smtClean="0"/>
              <a:t>Clinical Objectives for Medical Students in (045) Anesthesia and CPR Course</a:t>
            </a:r>
            <a:endParaRPr lang="en-GB" sz="2200" b="1" u="sng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At the end of the course the student will be able to understand and practice:    	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Pre-anesthesia assessment and evaluation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639484" y="2205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66206" y="2795451"/>
            <a:ext cx="92167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i="1" dirty="0">
                <a:solidFill>
                  <a:srgbClr val="002060"/>
                </a:solidFill>
              </a:rPr>
              <a:t>Able to take history from patient</a:t>
            </a:r>
          </a:p>
          <a:p>
            <a:pPr marL="342900" indent="-342900">
              <a:buFontTx/>
              <a:buAutoNum type="arabicPeriod"/>
            </a:pPr>
            <a:r>
              <a:rPr lang="en-US" sz="2000" i="1" dirty="0">
                <a:solidFill>
                  <a:srgbClr val="002060"/>
                </a:solidFill>
              </a:rPr>
              <a:t>Able to open PAC System to get information and investigation.</a:t>
            </a:r>
          </a:p>
          <a:p>
            <a:pPr marL="342900" indent="-342900">
              <a:buFontTx/>
              <a:buAutoNum type="arabicPeriod"/>
            </a:pPr>
            <a:r>
              <a:rPr lang="en-US" sz="2000" i="1" dirty="0">
                <a:solidFill>
                  <a:srgbClr val="002060"/>
                </a:solidFill>
              </a:rPr>
              <a:t>Interpretation of preoperative data relevant to </a:t>
            </a:r>
            <a:r>
              <a:rPr lang="en-US" sz="2000" i="1" dirty="0" err="1">
                <a:solidFill>
                  <a:srgbClr val="002060"/>
                </a:solidFill>
              </a:rPr>
              <a:t>anaethetic</a:t>
            </a:r>
            <a:r>
              <a:rPr lang="en-US" sz="2000" i="1" dirty="0">
                <a:solidFill>
                  <a:srgbClr val="002060"/>
                </a:solidFill>
              </a:rPr>
              <a:t> plan.</a:t>
            </a:r>
          </a:p>
          <a:p>
            <a:pPr marL="342900" indent="-342900">
              <a:buFontTx/>
              <a:buAutoNum type="arabicPeriod"/>
            </a:pPr>
            <a:r>
              <a:rPr lang="en-US" sz="2000" i="1" dirty="0">
                <a:solidFill>
                  <a:srgbClr val="002060"/>
                </a:solidFill>
              </a:rPr>
              <a:t>Consultations</a:t>
            </a:r>
          </a:p>
          <a:p>
            <a:pPr marL="342900" indent="-342900"/>
            <a:r>
              <a:rPr lang="en-US" sz="2000" i="1" dirty="0"/>
              <a:t> </a:t>
            </a:r>
            <a:endParaRPr lang="en-GB" sz="2000" i="1" dirty="0"/>
          </a:p>
          <a:p>
            <a:pPr marL="342900" indent="-342900">
              <a:buFontTx/>
              <a:buAutoNum type="arabicPeriod"/>
            </a:pPr>
            <a:endParaRPr lang="en-GB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5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Clinical Objectives for Medical Students in (045) </a:t>
            </a:r>
            <a:r>
              <a:rPr lang="en-US" sz="2400" dirty="0" smtClean="0"/>
              <a:t>Anesthesia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2857"/>
            <a:ext cx="8596668" cy="4408505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2060"/>
                </a:solidFill>
              </a:rPr>
              <a:t>At the end of the course the student will be able to understand and practice:    	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Pre-anesthesia assessment and evaluation</a:t>
            </a:r>
          </a:p>
          <a:p>
            <a:pPr lvl="1">
              <a:buFontTx/>
              <a:buAutoNum type="arabicPeriod"/>
            </a:pPr>
            <a:r>
              <a:rPr lang="en-US" sz="1400" i="1" dirty="0" smtClean="0">
                <a:solidFill>
                  <a:srgbClr val="002060"/>
                </a:solidFill>
              </a:rPr>
              <a:t>Able to take history from patient</a:t>
            </a:r>
          </a:p>
          <a:p>
            <a:pPr lvl="1">
              <a:buFontTx/>
              <a:buAutoNum type="arabicPeriod"/>
            </a:pPr>
            <a:r>
              <a:rPr lang="en-US" sz="1400" i="1" dirty="0" smtClean="0">
                <a:solidFill>
                  <a:srgbClr val="002060"/>
                </a:solidFill>
              </a:rPr>
              <a:t>Able to open PAC System to get information and investigation.</a:t>
            </a:r>
          </a:p>
          <a:p>
            <a:pPr lvl="1">
              <a:buFontTx/>
              <a:buAutoNum type="arabicPeriod"/>
            </a:pPr>
            <a:r>
              <a:rPr lang="en-US" sz="1400" i="1" dirty="0" smtClean="0">
                <a:solidFill>
                  <a:srgbClr val="002060"/>
                </a:solidFill>
              </a:rPr>
              <a:t>Interpretation of preoperative data relevant to </a:t>
            </a:r>
            <a:r>
              <a:rPr lang="en-US" sz="1400" i="1" dirty="0" err="1" smtClean="0">
                <a:solidFill>
                  <a:srgbClr val="002060"/>
                </a:solidFill>
              </a:rPr>
              <a:t>anaethetic</a:t>
            </a:r>
            <a:r>
              <a:rPr lang="en-US" sz="1400" i="1" dirty="0" smtClean="0">
                <a:solidFill>
                  <a:srgbClr val="002060"/>
                </a:solidFill>
              </a:rPr>
              <a:t> plan.</a:t>
            </a:r>
          </a:p>
          <a:p>
            <a:pPr lvl="1">
              <a:buFontTx/>
              <a:buAutoNum type="arabicPeriod"/>
            </a:pPr>
            <a:r>
              <a:rPr lang="en-US" sz="1400" i="1" dirty="0" smtClean="0">
                <a:solidFill>
                  <a:srgbClr val="002060"/>
                </a:solidFill>
              </a:rPr>
              <a:t>Consultations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Orientation with anesthesia equipment in </a:t>
            </a:r>
            <a:r>
              <a:rPr lang="en-US" dirty="0" smtClean="0">
                <a:solidFill>
                  <a:srgbClr val="002060"/>
                </a:solidFill>
              </a:rPr>
              <a:t>O.R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Anesthesia machine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Anesthesia circuits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Laryngoscopes – tubes – LMA – Airways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Epidural set &amp;Spinal set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Monitors- Anesthesia Record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Anesthetics Drugs- I.V. Inhalational &amp; Muscle Relaxants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Resuscitation Drugs During Anesthesia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 fluids (Crystalloids &amp; Colloids Fluids)</a:t>
            </a:r>
            <a:endParaRPr lang="en-GB" dirty="0" smtClean="0">
              <a:solidFill>
                <a:srgbClr val="00206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79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Clinical Objectives for Medical Students in (045) Anesthesia and CPR Course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3487"/>
            <a:ext cx="8596668" cy="4277876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Peri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arrest arrhythmias session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Detection of common arrhythmias associated or </a:t>
            </a:r>
            <a:r>
              <a:rPr lang="en-US" dirty="0" err="1" smtClean="0">
                <a:solidFill>
                  <a:srgbClr val="002060"/>
                </a:solidFill>
              </a:rPr>
              <a:t>preceeded</a:t>
            </a:r>
            <a:r>
              <a:rPr lang="en-US" dirty="0" smtClean="0">
                <a:solidFill>
                  <a:srgbClr val="002060"/>
                </a:solidFill>
              </a:rPr>
              <a:t> cardiac arrest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Orientation with defibrillator and indication for use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Drugs used during resuscitation session interactive discussion about drugs indicators and pharmacology.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Advanced Life Support Algorism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Color  </a:t>
            </a:r>
            <a:r>
              <a:rPr lang="en-US" dirty="0" smtClean="0">
                <a:solidFill>
                  <a:srgbClr val="002060"/>
                </a:solidFill>
              </a:rPr>
              <a:t>code</a:t>
            </a:r>
          </a:p>
          <a:p>
            <a:pPr marL="609600" indent="-609600"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Student running scenario as a team leader and rotation between them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+mj-ea"/>
                <a:cs typeface="+mj-cs"/>
              </a:rPr>
              <a:t>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buFont typeface="Wingdings 2"/>
              <a:buChar char=""/>
              <a:defRPr/>
            </a:pP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</a:rPr>
              <a:t> Professionalism and Respectful Workplace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All students are expected to demonstrate respect for the patients and staff encountered during the rotation.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We also expect all students to be treated with respect during their rotation.</a:t>
            </a:r>
          </a:p>
          <a:p>
            <a:pPr marL="521208" lvl="1">
              <a:buClr>
                <a:schemeClr val="accent4"/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</a:rPr>
              <a:t>Health </a:t>
            </a: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has clear policies regarding: </a:t>
            </a:r>
          </a:p>
          <a:p>
            <a:pPr marL="1119696" lvl="3" indent="-342900">
              <a:buClr>
                <a:schemeClr val="accent4"/>
              </a:buClr>
              <a:buFont typeface="Wingdings 2" charset="0"/>
              <a:buChar char=""/>
              <a:defRPr/>
            </a:pPr>
            <a:r>
              <a:rPr lang="en-US" sz="2800" dirty="0">
                <a:solidFill>
                  <a:schemeClr val="tx1">
                    <a:tint val="85000"/>
                  </a:schemeClr>
                </a:solidFill>
              </a:rPr>
              <a:t> Maintenance of patient confidentiality.</a:t>
            </a:r>
          </a:p>
          <a:p>
            <a:pPr marL="1119696" lvl="3" indent="-342900">
              <a:buClr>
                <a:schemeClr val="accent4"/>
              </a:buClr>
              <a:buFont typeface="Wingdings 2" charset="0"/>
              <a:buChar char=""/>
              <a:defRPr/>
            </a:pPr>
            <a:r>
              <a:rPr lang="en-US" sz="2800" dirty="0">
                <a:solidFill>
                  <a:schemeClr val="tx1">
                    <a:tint val="85000"/>
                  </a:schemeClr>
                </a:solidFill>
              </a:rPr>
              <a:t> Mutual respect in the workplace.</a:t>
            </a:r>
          </a:p>
          <a:p>
            <a:pPr marL="635508" lvl="1" indent="-342900">
              <a:buClr>
                <a:schemeClr val="accent4"/>
              </a:buClr>
              <a:buFont typeface="Wingdings" charset="2"/>
              <a:buChar char="v"/>
              <a:defRPr/>
            </a:pP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If you have concerns regarding lapses in these areas, please address them with your </a:t>
            </a:r>
            <a:r>
              <a:rPr lang="en-US" sz="2000" dirty="0" smtClean="0">
                <a:solidFill>
                  <a:schemeClr val="tx1">
                    <a:tint val="85000"/>
                  </a:schemeClr>
                </a:solidFill>
              </a:rPr>
              <a:t>site coordinator</a:t>
            </a:r>
            <a:r>
              <a:rPr lang="en-US" sz="2000" dirty="0">
                <a:solidFill>
                  <a:schemeClr val="tx1">
                    <a:tint val="8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170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232"/>
          </a:xfrm>
        </p:spPr>
        <p:txBody>
          <a:bodyPr/>
          <a:lstStyle/>
          <a:p>
            <a:r>
              <a:rPr lang="en-US" dirty="0" smtClean="0"/>
              <a:t>Code of 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9833"/>
            <a:ext cx="8596668" cy="458153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3200" i="1" dirty="0" smtClean="0">
                <a:solidFill>
                  <a:srgbClr val="B55475"/>
                </a:solidFill>
                <a:ea typeface="ＭＳ Ｐゴシック" panose="020B0600070205080204" pitchFamily="34" charset="-128"/>
              </a:rPr>
              <a:t>Professionalism cont</a:t>
            </a:r>
            <a:r>
              <a:rPr lang="en-US" altLang="en-US" sz="3200" i="1" dirty="0" smtClean="0">
                <a:solidFill>
                  <a:srgbClr val="B55475"/>
                </a:solidFill>
                <a:ea typeface="ＭＳ Ｐゴシック" panose="020B0600070205080204" pitchFamily="34" charset="-128"/>
              </a:rPr>
              <a:t>’</a:t>
            </a:r>
            <a:r>
              <a:rPr lang="en-US" sz="3200" i="1" dirty="0" smtClean="0">
                <a:solidFill>
                  <a:srgbClr val="B55475"/>
                </a:solidFill>
                <a:ea typeface="ＭＳ Ｐゴシック" panose="020B0600070205080204" pitchFamily="34" charset="-128"/>
              </a:rPr>
              <a:t>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3200" i="1" dirty="0" smtClean="0">
              <a:solidFill>
                <a:srgbClr val="B55475"/>
              </a:solidFill>
              <a:ea typeface="ＭＳ Ｐゴシック" panose="020B0600070205080204" pitchFamily="34" charset="-128"/>
            </a:endParaRPr>
          </a:p>
          <a:p>
            <a:pPr marL="857250" lvl="1" indent="-4572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6C6C6C"/>
                </a:solidFill>
                <a:ea typeface="ＭＳ Ｐゴシック" panose="020B0600070205080204" pitchFamily="34" charset="-128"/>
              </a:rPr>
              <a:t>Attendance and punctuality are mandatory.</a:t>
            </a:r>
          </a:p>
          <a:p>
            <a:pPr marL="857250" lvl="1" indent="-4572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6C6C6C"/>
                </a:solidFill>
                <a:ea typeface="ＭＳ Ｐゴシック" panose="020B0600070205080204" pitchFamily="34" charset="-128"/>
              </a:rPr>
              <a:t>Students are expected to be aware of the  limitations of their role in the operating room and to be diligent in the OR environment.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5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3324</TotalTime>
  <Words>1243</Words>
  <Application>Microsoft Office PowerPoint</Application>
  <PresentationFormat>Custom</PresentationFormat>
  <Paragraphs>210</Paragraphs>
  <Slides>39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Facet</vt:lpstr>
      <vt:lpstr>UNDER GRADUATE ANESTHESIA COURSE (ORIENTATION AND OUTLINE)</vt:lpstr>
      <vt:lpstr>TABLE OF CONTENTS:</vt:lpstr>
      <vt:lpstr>Introduction</vt:lpstr>
      <vt:lpstr>Welcome</vt:lpstr>
      <vt:lpstr>Clinical Objectives for Medical Students in (045) Anesthesia and CPR Course</vt:lpstr>
      <vt:lpstr>Clinical Objectives for Medical Students in (045) Anesthesia</vt:lpstr>
      <vt:lpstr>Clinical Objectives for Medical Students in (045) Anesthesia and CPR Course</vt:lpstr>
      <vt:lpstr>Code of conduct</vt:lpstr>
      <vt:lpstr>Code of conduct</vt:lpstr>
      <vt:lpstr>Code of conduct</vt:lpstr>
      <vt:lpstr>LEARNING RESOURCES FOR undergrad Anesthesia course</vt:lpstr>
      <vt:lpstr>Goals and objectives</vt:lpstr>
      <vt:lpstr>Preoperative evaluation and Clinical skills</vt:lpstr>
      <vt:lpstr>Airway and ventilation</vt:lpstr>
      <vt:lpstr>fluid and electrolyte balance</vt:lpstr>
      <vt:lpstr>Pharmacology of anesthetic  drugs </vt:lpstr>
      <vt:lpstr>Principles of general Anesthesia</vt:lpstr>
      <vt:lpstr>Regional anesthesia and Pain management</vt:lpstr>
      <vt:lpstr>Monitoring In anesthesia</vt:lpstr>
      <vt:lpstr>Intra  and post operative management</vt:lpstr>
      <vt:lpstr>Slide 21</vt:lpstr>
      <vt:lpstr> The anesthetic plan</vt:lpstr>
      <vt:lpstr> The anesthetic plan</vt:lpstr>
      <vt:lpstr>Stages of the Peri-Operative Period</vt:lpstr>
      <vt:lpstr>Slide 25</vt:lpstr>
      <vt:lpstr>Slide 26</vt:lpstr>
      <vt:lpstr>Stages of the Peri-Operative Period</vt:lpstr>
      <vt:lpstr>Slide 28</vt:lpstr>
      <vt:lpstr>Stages of the Peri-Operative Period</vt:lpstr>
      <vt:lpstr>Slide 30</vt:lpstr>
      <vt:lpstr>Slide 31</vt:lpstr>
      <vt:lpstr>Slide 32</vt:lpstr>
      <vt:lpstr>Slide 33</vt:lpstr>
      <vt:lpstr>Slide 34</vt:lpstr>
      <vt:lpstr>Key Success Factors</vt:lpstr>
      <vt:lpstr>Slide 36</vt:lpstr>
      <vt:lpstr>Slide 37</vt:lpstr>
      <vt:lpstr>At the end of the course 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CISuser</dc:creator>
  <cp:lastModifiedBy>Jumanah</cp:lastModifiedBy>
  <cp:revision>19</cp:revision>
  <cp:lastPrinted>2015-09-07T09:38:22Z</cp:lastPrinted>
  <dcterms:created xsi:type="dcterms:W3CDTF">2015-09-06T10:52:08Z</dcterms:created>
  <dcterms:modified xsi:type="dcterms:W3CDTF">2015-10-10T13:07:14Z</dcterms:modified>
</cp:coreProperties>
</file>