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8" r:id="rId2"/>
    <p:sldId id="330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276" r:id="rId26"/>
    <p:sldId id="277" r:id="rId27"/>
    <p:sldId id="278" r:id="rId28"/>
    <p:sldId id="338" r:id="rId29"/>
    <p:sldId id="339" r:id="rId30"/>
    <p:sldId id="340" r:id="rId31"/>
    <p:sldId id="341" r:id="rId32"/>
    <p:sldId id="342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287" r:id="rId41"/>
    <p:sldId id="356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8246C-58F3-4B07-8240-4F577CB836F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8F193-1BE4-4BCD-A507-D9FD0A24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1413C2-83C3-407B-A546-07E704A354C8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Explain difference between the two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FEEE1-45CA-4E6F-9C1C-0BE284023B0D}" type="slidenum">
              <a:rPr lang="it-IT" altLang="en-US">
                <a:solidFill>
                  <a:prstClr val="white"/>
                </a:solidFill>
              </a:rPr>
              <a:pPr/>
              <a:t>42</a:t>
            </a:fld>
            <a:endParaRPr lang="it-IT" altLang="en-US">
              <a:solidFill>
                <a:prstClr val="white"/>
              </a:solidFill>
            </a:endParaRPr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1BE5-25C0-4599-B136-9763F4263000}" type="slidenum">
              <a:rPr lang="it-IT" altLang="en-US">
                <a:solidFill>
                  <a:prstClr val="white"/>
                </a:solidFill>
              </a:rPr>
              <a:pPr/>
              <a:t>43</a:t>
            </a:fld>
            <a:endParaRPr lang="it-IT" altLang="en-US">
              <a:solidFill>
                <a:prstClr val="white"/>
              </a:solidFill>
            </a:endParaRPr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A30D3-D3A8-48AF-BBE7-511337AE4D17}" type="slidenum">
              <a:rPr lang="it-IT" altLang="en-US">
                <a:solidFill>
                  <a:prstClr val="white"/>
                </a:solidFill>
              </a:rPr>
              <a:pPr/>
              <a:t>46</a:t>
            </a:fld>
            <a:endParaRPr lang="it-IT" altLang="en-US">
              <a:solidFill>
                <a:prstClr val="white"/>
              </a:solidFill>
            </a:endParaRPr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0529C-64B7-47FB-B670-60AFF16870AE}" type="slidenum">
              <a:rPr lang="it-IT" altLang="en-US">
                <a:solidFill>
                  <a:prstClr val="white"/>
                </a:solidFill>
              </a:rPr>
              <a:pPr/>
              <a:t>82</a:t>
            </a:fld>
            <a:endParaRPr lang="it-IT" altLang="en-US">
              <a:solidFill>
                <a:prstClr val="white"/>
              </a:solidFill>
            </a:endParaRPr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ACF9-A746-42BE-B9AC-B9CA1BBE1745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3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CECA5-4404-43F4-A8BE-F528325A8224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8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C702-B347-435C-B08D-6AC6DBA94096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4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0D57A9-12CA-4BCB-AFCF-1F9902F61FBC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2F8118-5AB0-4861-BE6C-BE87431623CC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0E2353-7BD5-4E82-953A-E96DB494EB24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1209-0883-4052-91D7-54A256610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0B3FB-2190-4D02-84A3-1477FACFACD2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BEE8-B3D7-4684-9293-3F72725BA225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2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CED9C-DCC0-4F41-8594-4867FB33543F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9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1958-17F8-40F9-B59A-D7CCBB16A7CB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244C1-7FC2-4352-A41F-5653DB40F22D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DCA96-3257-486F-AAC0-52371909DC1E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7C2B-B79D-488D-BE9B-A4EC99A3E0DB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15823-CE0C-42FF-BF27-6A8FCD8AC087}" type="slidenum">
              <a:rPr lang="it-IT" altLang="en-US">
                <a:solidFill>
                  <a:srgbClr val="000000"/>
                </a:solidFill>
              </a:rPr>
              <a:pPr/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26275"/>
                <a:invGamma/>
              </a:srgbClr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30E55-B85D-45D6-BAC4-02892EA97BA5}" type="slidenum">
              <a:rPr lang="it-IT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Image:SinusRhythmLabels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2875" y="5013325"/>
            <a:ext cx="9001125" cy="1447800"/>
          </a:xfrm>
          <a:noFill/>
          <a:ln/>
        </p:spPr>
        <p:txBody>
          <a:bodyPr/>
          <a:lstStyle/>
          <a:p>
            <a:r>
              <a:rPr lang="en-GB" altLang="en-US" dirty="0" smtClean="0">
                <a:solidFill>
                  <a:srgbClr val="FFFF00"/>
                </a:solidFill>
                <a:cs typeface="Times New Roman" pitchFamily="18" charset="0"/>
              </a:rPr>
              <a:t>MONITORING</a:t>
            </a:r>
            <a:br>
              <a:rPr lang="en-GB" alt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GB" altLang="en-US" sz="4000" dirty="0" smtClean="0">
                <a:solidFill>
                  <a:srgbClr val="FFFF00"/>
                </a:solidFill>
                <a:cs typeface="Times New Roman" pitchFamily="18" charset="0"/>
              </a:rPr>
              <a:t>“THE STORY BEHIND THE STORY” </a:t>
            </a:r>
            <a:endParaRPr lang="it-IT" altLang="en-US" sz="4000" i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87110" name="Picture 6" descr="ASA sept 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4813"/>
            <a:ext cx="315912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989138"/>
            <a:ext cx="8964613" cy="40322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567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7934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49" name="Text Box 13"/>
          <p:cNvSpPr txBox="1">
            <a:spLocks noChangeArrowheads="1"/>
          </p:cNvSpPr>
          <p:nvPr/>
        </p:nvSpPr>
        <p:spPr bwMode="auto">
          <a:xfrm>
            <a:off x="257175" y="2347913"/>
            <a:ext cx="7921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Buhre W and Rossaint R.           The Lancet 2003; 362:1839-46</a:t>
            </a:r>
          </a:p>
        </p:txBody>
      </p:sp>
    </p:spTree>
    <p:extLst>
      <p:ext uri="{BB962C8B-B14F-4D97-AF65-F5344CB8AC3E}">
        <p14:creationId xmlns:p14="http://schemas.microsoft.com/office/powerpoint/2010/main" val="23034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3375"/>
            <a:ext cx="7934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7921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Buhre W and Rossaint R.           The Lancet 2003; 362:1839-46</a:t>
            </a:r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34925" y="1412875"/>
            <a:ext cx="903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Monitoring recommendations of the Association of Anesthetists of Great Britain and Ireland</a:t>
            </a:r>
          </a:p>
        </p:txBody>
      </p:sp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68405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989138"/>
            <a:ext cx="6192837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3375"/>
            <a:ext cx="7934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921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Buhre W and Rossaint R.           The Lancet 2003; 362:1839-46</a:t>
            </a:r>
          </a:p>
        </p:txBody>
      </p:sp>
    </p:spTree>
    <p:extLst>
      <p:ext uri="{BB962C8B-B14F-4D97-AF65-F5344CB8AC3E}">
        <p14:creationId xmlns:p14="http://schemas.microsoft.com/office/powerpoint/2010/main" val="305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3375"/>
            <a:ext cx="7934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7921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Buhre W and Rossaint R.           The Lancet 2003; 362:1839-46</a:t>
            </a:r>
          </a:p>
        </p:txBody>
      </p:sp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832475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3375"/>
            <a:ext cx="7934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7921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Buhre W and Rossaint R.           The Lancet 2003; 362:1839-46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553200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158750" y="5895975"/>
            <a:ext cx="898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“There is growing evidence that no single monitoring device can improve outcome in the OR or in the ICU. </a:t>
            </a:r>
          </a:p>
        </p:txBody>
      </p:sp>
    </p:spTree>
    <p:extLst>
      <p:ext uri="{BB962C8B-B14F-4D97-AF65-F5344CB8AC3E}">
        <p14:creationId xmlns:p14="http://schemas.microsoft.com/office/powerpoint/2010/main" val="10295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42486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3571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971550" y="2781300"/>
            <a:ext cx="871378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FF"/>
                </a:solidFill>
              </a:rPr>
              <a:t>ECG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FF"/>
                </a:solidFill>
              </a:rPr>
              <a:t>blood pressure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FF"/>
                </a:solidFill>
              </a:rPr>
              <a:t>pulse oximetry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FF"/>
                </a:solidFill>
              </a:rPr>
              <a:t>capnography + anesthetic gas concentrations + FiO2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FF"/>
                </a:solidFill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217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7246938" y="5949950"/>
            <a:ext cx="150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600">
                <a:solidFill>
                  <a:srgbClr val="FFFFFF"/>
                </a:solidFill>
              </a:rPr>
              <a:t>Anesthesiology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600">
                <a:solidFill>
                  <a:srgbClr val="FFFFFF"/>
                </a:solidFill>
              </a:rPr>
              <a:t>2002;96:742-52</a:t>
            </a:r>
          </a:p>
        </p:txBody>
      </p:sp>
      <p:pic>
        <p:nvPicPr>
          <p:cNvPr id="71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450"/>
            <a:ext cx="8064500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492250"/>
            <a:ext cx="4824412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4937125" y="33401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400" b="1">
                <a:solidFill>
                  <a:srgbClr val="FF0000"/>
                </a:solidFill>
              </a:rPr>
              <a:t>Immediately available</a:t>
            </a:r>
          </a:p>
        </p:txBody>
      </p:sp>
    </p:spTree>
    <p:extLst>
      <p:ext uri="{BB962C8B-B14F-4D97-AF65-F5344CB8AC3E}">
        <p14:creationId xmlns:p14="http://schemas.microsoft.com/office/powerpoint/2010/main" val="2900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3175000" y="2073275"/>
            <a:ext cx="23336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Others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electricity of the heart</a:t>
            </a:r>
            <a:endParaRPr lang="th-TH" alt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3" descr="Anatomy of the heart, view of the electrical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29" r="-56229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8384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17488"/>
            <a:ext cx="7770812" cy="13716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to expect from the ECG</a:t>
            </a:r>
            <a:endParaRPr lang="th-TH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0812" cy="3657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Essential monitor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Rate, rhythm, propagation of the excitation wave, heart position, muscle hypertrophy, regional ischemia</a:t>
            </a:r>
          </a:p>
          <a:p>
            <a:pPr>
              <a:lnSpc>
                <a:spcPct val="200000"/>
              </a:lnSpc>
            </a:pPr>
            <a:r>
              <a:rPr lang="en-US" altLang="en-US" u="sng" dirty="0" smtClean="0">
                <a:solidFill>
                  <a:srgbClr val="FFFF00"/>
                </a:solidFill>
              </a:rPr>
              <a:t>NO information about pump function</a:t>
            </a:r>
            <a:endParaRPr lang="th-TH" altLang="en-US" u="sng" dirty="0" smtClean="0">
              <a:solidFill>
                <a:srgbClr val="FFFF00"/>
              </a:solidFill>
            </a:endParaRPr>
          </a:p>
          <a:p>
            <a:endParaRPr lang="en-US" altLang="en-US" sz="3600" u="sng" dirty="0" smtClean="0"/>
          </a:p>
          <a:p>
            <a:endParaRPr lang="th-TH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9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199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8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Selection</a:t>
            </a:r>
            <a:endParaRPr lang="th-TH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71488" y="1244600"/>
            <a:ext cx="45132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II is the same as standard lead two as seen in a 12 lead ECG</a:t>
            </a:r>
            <a:r>
              <a:rPr lang="th-TH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common monitoring lead</a:t>
            </a:r>
            <a:r>
              <a:rPr lang="th-TH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the optimal monitoring lead</a:t>
            </a:r>
            <a:r>
              <a:rPr lang="th-TH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6628" name="Picture 4" descr="le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943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Selection</a:t>
            </a:r>
            <a:endParaRPr lang="th-TH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eaLnBrk="1" hangingPunct="1">
              <a:lnSpc>
                <a:spcPct val="2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FF00"/>
                </a:solidFill>
                <a:latin typeface="+mj-lt"/>
              </a:rPr>
              <a:t>V5 = the best lead to detect ST-T change</a:t>
            </a:r>
            <a:endParaRPr lang="th-TH" altLang="en-US" sz="2800" dirty="0">
              <a:solidFill>
                <a:srgbClr val="FFFF00"/>
              </a:solidFill>
              <a:latin typeface="+mj-lt"/>
            </a:endParaRPr>
          </a:p>
          <a:p>
            <a:pPr marL="0" indent="0" eaLnBrk="1" hangingPunct="1">
              <a:lnSpc>
                <a:spcPct val="22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638800" y="2209800"/>
          <a:ext cx="216693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5161905" imgH="7790476" progId="">
                  <p:embed/>
                </p:oleObj>
              </mc:Choice>
              <mc:Fallback>
                <p:oleObj r:id="rId3" imgW="5161905" imgH="7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91" t="3572" r="2965" b="14285"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166938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4" descr="smile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525713"/>
            <a:ext cx="9064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4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shape of the ECG</a:t>
            </a:r>
            <a:endParaRPr lang="th-TH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5" name="Picture 3" descr="Schematic representation of normal EKG trace (sinus rhythm), with waves, segments, and intervals labeled.">
            <a:hlinkClick r:id="rId2" tooltip="Schematic representation of normal EKG trace (sinus rhythm), with waves, segments, and intervals labeled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>
            <a:spLocks noChangeArrowheads="1"/>
          </p:cNvSpPr>
          <p:nvPr/>
        </p:nvSpPr>
        <p:spPr bwMode="auto">
          <a:xfrm>
            <a:off x="2293938" y="2635250"/>
            <a:ext cx="1352550" cy="1201738"/>
          </a:xfrm>
          <a:prstGeom prst="wedgeEllipseCallout">
            <a:avLst>
              <a:gd name="adj1" fmla="val 31690"/>
              <a:gd name="adj2" fmla="val 60227"/>
            </a:avLst>
          </a:prstGeom>
          <a:solidFill>
            <a:schemeClr val="tx2"/>
          </a:solidFill>
          <a:ln w="12700">
            <a:solidFill>
              <a:srgbClr val="263F70"/>
            </a:solidFill>
            <a:miter lim="800000"/>
            <a:headEnd/>
            <a:tailEnd/>
          </a:ln>
          <a:effectLst>
            <a:outerShdw blurRad="38100" dist="25400" dir="5400000" algn="b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0000"/>
                </a:solidFill>
                <a:latin typeface="Calisto MT" charset="0"/>
              </a:rPr>
              <a:t>P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587875" y="2949575"/>
            <a:ext cx="1079500" cy="8731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FF"/>
                </a:solidFill>
                <a:latin typeface="Calisto MT" charset="0"/>
              </a:rPr>
              <a:t>T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590925" y="4533900"/>
            <a:ext cx="1011238" cy="1419225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12700">
            <a:solidFill>
              <a:srgbClr val="263F70"/>
            </a:solidFill>
            <a:miter lim="800000"/>
            <a:headEnd/>
            <a:tailEnd/>
          </a:ln>
          <a:effectLst>
            <a:outerShdw blurRad="38100" dist="25400" dir="5400000" algn="b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chemeClr val="tx2"/>
                </a:solidFill>
                <a:latin typeface="Calisto MT" charset="0"/>
              </a:rPr>
              <a:t>QR S</a:t>
            </a:r>
          </a:p>
        </p:txBody>
      </p:sp>
    </p:spTree>
    <p:extLst>
      <p:ext uri="{BB962C8B-B14F-4D97-AF65-F5344CB8AC3E}">
        <p14:creationId xmlns:p14="http://schemas.microsoft.com/office/powerpoint/2010/main" val="3444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 ECG</a:t>
            </a:r>
            <a:endParaRPr lang="th-TH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2" descr="com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92300"/>
            <a:ext cx="4648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ECG interpretation</a:t>
            </a:r>
            <a:endParaRPr lang="th-TH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Rate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Rhythm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Intervals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QRS complexes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altLang="en-US" sz="2200" dirty="0" smtClean="0">
                <a:solidFill>
                  <a:srgbClr val="FFFF00"/>
                </a:solidFill>
              </a:rPr>
              <a:t>ST segments &amp; T waves</a:t>
            </a:r>
          </a:p>
          <a:p>
            <a:pPr marL="533400" indent="-533400">
              <a:lnSpc>
                <a:spcPct val="90000"/>
              </a:lnSpc>
            </a:pPr>
            <a:endParaRPr lang="th-TH" altLang="en-US" sz="2200" dirty="0" smtClean="0">
              <a:solidFill>
                <a:srgbClr val="FFFF00"/>
              </a:solidFill>
            </a:endParaRPr>
          </a:p>
        </p:txBody>
      </p:sp>
      <p:pic>
        <p:nvPicPr>
          <p:cNvPr id="30724" name="Picture 2" descr="com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92300"/>
            <a:ext cx="4648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143000"/>
          </a:xfrm>
        </p:spPr>
        <p:txBody>
          <a:bodyPr/>
          <a:lstStyle/>
          <a:p>
            <a:r>
              <a:rPr lang="it-IT" altLang="en-US">
                <a:solidFill>
                  <a:schemeClr val="bg1"/>
                </a:solidFill>
              </a:rPr>
              <a:t>Intraoperative M</a:t>
            </a:r>
            <a:r>
              <a:rPr lang="en-US" altLang="en-US">
                <a:solidFill>
                  <a:schemeClr val="bg1"/>
                </a:solidFill>
              </a:rPr>
              <a:t>onitoring</a:t>
            </a:r>
          </a:p>
        </p:txBody>
      </p:sp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5791200" y="1730375"/>
            <a:ext cx="153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invasive</a:t>
            </a:r>
          </a:p>
        </p:txBody>
      </p:sp>
      <p:sp>
        <p:nvSpPr>
          <p:cNvPr id="719876" name="Line 4"/>
          <p:cNvSpPr>
            <a:spLocks noChangeShapeType="1"/>
          </p:cNvSpPr>
          <p:nvPr/>
        </p:nvSpPr>
        <p:spPr bwMode="auto">
          <a:xfrm>
            <a:off x="6553200" y="24384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4987925" y="3500438"/>
            <a:ext cx="3328988" cy="2657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- invasive AP</a:t>
            </a:r>
            <a:r>
              <a:rPr lang="it-IT" altLang="en-US" sz="2400" i="1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en-US" sz="2400">
                <a:solidFill>
                  <a:srgbClr val="FFFFFF"/>
                </a:solidFill>
              </a:rPr>
              <a:t>Swan Ganz cath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en-US" sz="2400">
                <a:solidFill>
                  <a:srgbClr val="FFFFFF"/>
                </a:solidFill>
              </a:rPr>
              <a:t>PiCCO System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altLang="en-US" sz="2400">
                <a:solidFill>
                  <a:srgbClr val="FFFFFF"/>
                </a:solidFill>
              </a:rPr>
              <a:t>Advanced PAC: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  SVO</a:t>
            </a:r>
            <a:r>
              <a:rPr lang="it-IT" altLang="en-US" sz="2400" baseline="-25000">
                <a:solidFill>
                  <a:srgbClr val="FFFFFF"/>
                </a:solidFill>
              </a:rPr>
              <a:t>2</a:t>
            </a:r>
            <a:r>
              <a:rPr lang="it-IT" altLang="en-US" sz="2400">
                <a:solidFill>
                  <a:srgbClr val="FFFFFF"/>
                </a:solidFill>
              </a:rPr>
              <a:t>, CCO, REF, EDV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…………………TEE</a:t>
            </a: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7198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3622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1325"/>
            <a:ext cx="23622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97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143000"/>
          </a:xfrm>
        </p:spPr>
        <p:txBody>
          <a:bodyPr/>
          <a:lstStyle/>
          <a:p>
            <a:r>
              <a:rPr lang="it-IT" altLang="en-US">
                <a:solidFill>
                  <a:schemeClr val="bg1"/>
                </a:solidFill>
              </a:rPr>
              <a:t>Intraoperative M</a:t>
            </a:r>
            <a:r>
              <a:rPr lang="en-US" altLang="en-US">
                <a:solidFill>
                  <a:schemeClr val="bg1"/>
                </a:solidFill>
              </a:rPr>
              <a:t>onitoring</a:t>
            </a:r>
          </a:p>
        </p:txBody>
      </p:sp>
      <p:sp>
        <p:nvSpPr>
          <p:cNvPr id="720899" name="Text Box 3"/>
          <p:cNvSpPr txBox="1">
            <a:spLocks noChangeArrowheads="1"/>
          </p:cNvSpPr>
          <p:nvPr/>
        </p:nvSpPr>
        <p:spPr bwMode="auto">
          <a:xfrm>
            <a:off x="5299075" y="1341438"/>
            <a:ext cx="1539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invasive</a:t>
            </a:r>
          </a:p>
        </p:txBody>
      </p:sp>
      <p:sp>
        <p:nvSpPr>
          <p:cNvPr id="720900" name="Line 4"/>
          <p:cNvSpPr>
            <a:spLocks noChangeShapeType="1"/>
          </p:cNvSpPr>
          <p:nvPr/>
        </p:nvSpPr>
        <p:spPr bwMode="auto">
          <a:xfrm>
            <a:off x="6061075" y="2049463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20901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3" y="2354264"/>
            <a:ext cx="2426615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02" name="Picture 6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55745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66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altLang="en-US">
                <a:solidFill>
                  <a:schemeClr val="bg1"/>
                </a:solidFill>
              </a:rPr>
              <a:t>Intraoperative M</a:t>
            </a:r>
            <a:r>
              <a:rPr lang="en-US" altLang="en-US">
                <a:solidFill>
                  <a:schemeClr val="bg1"/>
                </a:solidFill>
              </a:rPr>
              <a:t>onitoring</a:t>
            </a:r>
          </a:p>
        </p:txBody>
      </p:sp>
      <p:sp>
        <p:nvSpPr>
          <p:cNvPr id="721923" name="Text Box 3"/>
          <p:cNvSpPr txBox="1">
            <a:spLocks noChangeArrowheads="1"/>
          </p:cNvSpPr>
          <p:nvPr/>
        </p:nvSpPr>
        <p:spPr bwMode="auto">
          <a:xfrm>
            <a:off x="2103438" y="1409700"/>
            <a:ext cx="153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invasive</a:t>
            </a:r>
          </a:p>
        </p:txBody>
      </p:sp>
      <p:sp>
        <p:nvSpPr>
          <p:cNvPr id="721924" name="Line 4"/>
          <p:cNvSpPr>
            <a:spLocks noChangeShapeType="1"/>
          </p:cNvSpPr>
          <p:nvPr/>
        </p:nvSpPr>
        <p:spPr bwMode="auto">
          <a:xfrm>
            <a:off x="2865438" y="19558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21925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611438"/>
            <a:ext cx="3235325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26" name="Picture 6" descr="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292600"/>
            <a:ext cx="2305050" cy="1376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4643438" y="2708275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8’ 3’’ + oscill 2-4’’</a:t>
            </a:r>
          </a:p>
        </p:txBody>
      </p:sp>
    </p:spTree>
    <p:extLst>
      <p:ext uri="{BB962C8B-B14F-4D97-AF65-F5344CB8AC3E}">
        <p14:creationId xmlns:p14="http://schemas.microsoft.com/office/powerpoint/2010/main" val="28706726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NIBP vs. Arterial Cannulation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53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NIBP (</a:t>
            </a:r>
            <a:r>
              <a:rPr lang="en-US" altLang="en-US" sz="2000" dirty="0" err="1" smtClean="0">
                <a:solidFill>
                  <a:srgbClr val="FFFF00"/>
                </a:solidFill>
                <a:latin typeface="Arial" pitchFamily="34" charset="0"/>
              </a:rPr>
              <a:t>auscultatory</a:t>
            </a: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 / </a:t>
            </a:r>
            <a:r>
              <a:rPr lang="en-US" altLang="en-US" sz="2000" dirty="0" err="1" smtClean="0">
                <a:solidFill>
                  <a:srgbClr val="FFFF00"/>
                </a:solidFill>
                <a:latin typeface="Arial" pitchFamily="34" charset="0"/>
              </a:rPr>
              <a:t>oscillometric</a:t>
            </a: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Pros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Healthy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Short case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Bladder cuff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Flow 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Interruption of IV infusion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Cuff deflation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Hydrostatic errors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1413" y="1752600"/>
            <a:ext cx="37353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Arterial Cannulation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Pros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Continuous BP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Sick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Difficult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ABG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Nerve dysfunction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Thrombosis / Ischemia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Hematoma 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Hydrostatic errors</a:t>
            </a:r>
          </a:p>
        </p:txBody>
      </p:sp>
    </p:spTree>
    <p:extLst>
      <p:ext uri="{BB962C8B-B14F-4D97-AF65-F5344CB8AC3E}">
        <p14:creationId xmlns:p14="http://schemas.microsoft.com/office/powerpoint/2010/main" val="286059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6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29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66950"/>
            <a:ext cx="44894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323850" y="2781300"/>
            <a:ext cx="1727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Human error…...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ASA Status</a:t>
            </a:r>
          </a:p>
        </p:txBody>
      </p:sp>
      <p:sp>
        <p:nvSpPr>
          <p:cNvPr id="736261" name="Line 5"/>
          <p:cNvSpPr>
            <a:spLocks noChangeShapeType="1"/>
          </p:cNvSpPr>
          <p:nvPr/>
        </p:nvSpPr>
        <p:spPr bwMode="auto">
          <a:xfrm flipV="1">
            <a:off x="250825" y="4652963"/>
            <a:ext cx="0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Art Line Complications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620000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Thrombus formation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Arterial laceration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Hematoma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Loss of distal perfusion to hand…ouch!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Nerve dysfunction from dissection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Infection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Errors in monitoring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Failed attempt.  Always consider failure as a potential complication.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9085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Arterial Waveform Evaluation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524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FFFF00"/>
                </a:solidFill>
                <a:latin typeface="Arial" pitchFamily="34" charset="0"/>
              </a:rPr>
              <a:t>Tf</a:t>
            </a: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 – Foot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Onset of 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Systole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T1 - First 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Peak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T2 - Second 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FF00"/>
                </a:solidFill>
                <a:latin typeface="Arial" pitchFamily="34" charset="0"/>
              </a:rPr>
              <a:t>Peak pressure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FFFF00"/>
                </a:solidFill>
                <a:latin typeface="Arial" pitchFamily="34" charset="0"/>
              </a:rPr>
              <a:t>Ti</a:t>
            </a: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 – dichotic notch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End of ejection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Closure of aortic valve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Precedes the onset of diastole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Arial" pitchFamily="34" charset="0"/>
              </a:rPr>
              <a:t>Tt – Pulse Duration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752600"/>
            <a:ext cx="3357563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597142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Arterial Line Tracing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533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88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Central Line Indications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Peripheral venous access is required for: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Administration of fluids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Administration of drugs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Central venous access is required for: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Parenteral nutrition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Anticipated Inotropic medication infusion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Anticipated large volume resuscitation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Monitoring of central venous pressure (CVP)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Cardiac pacing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Difficult peripheral access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28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Central Line Contraindications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620000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Patient refusal?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Severe Coagulopathy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Bundle Branch Blocks relative contraindication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Infection at site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Previous failed attempts at specific site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Hematoma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Unusual anatomy</a:t>
            </a:r>
          </a:p>
        </p:txBody>
      </p:sp>
    </p:spTree>
    <p:extLst>
      <p:ext uri="{BB962C8B-B14F-4D97-AF65-F5344CB8AC3E}">
        <p14:creationId xmlns:p14="http://schemas.microsoft.com/office/powerpoint/2010/main" val="3612366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Central Line Techniques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Sterile techniques should be used for all central line cannulation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Surgical scrub with Sterile gown and gloves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Sterile prep of skin and surgical drapes.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Local anesthetic should be used for central catheters in awake patients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Success may be improved by using ultrasound guidance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Techniques of gaining access include: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Catheter over needle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Catheter through needle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 smtClean="0">
                <a:solidFill>
                  <a:schemeClr val="bg1"/>
                </a:solidFill>
              </a:rPr>
              <a:t>Seldinger</a:t>
            </a:r>
            <a:r>
              <a:rPr lang="en-US" altLang="en-US" sz="2000" dirty="0" smtClean="0">
                <a:solidFill>
                  <a:schemeClr val="bg1"/>
                </a:solidFill>
              </a:rPr>
              <a:t> technique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Surgical cut-down is surgical technique as last resort.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9550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Anatomy of Central Assess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Internal jugular vein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Right sided access preferred.  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Apical pleura does not rise as high on right and avoids thoracic 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Patient positioned head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In the low approach triangle formed by two heads of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sternomastoid</a:t>
            </a:r>
            <a:r>
              <a:rPr lang="en-US" altLang="en-US" sz="1800" dirty="0" smtClean="0">
                <a:solidFill>
                  <a:schemeClr val="bg1"/>
                </a:solidFill>
              </a:rPr>
              <a:t> and clavicle identified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Cannula aimed down and lateral towards ipsilateral nipple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Subclavian vein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Usually approached from below clavicle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Patient positioned head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Needle inserted below junction of medial 2/3 and lateral 1/3 of the clavicle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Needle aimed towards suprasternal notch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Passes immediately behind clavicle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bg1"/>
                </a:solidFill>
              </a:rPr>
              <a:t>Vein encountered after 4-5 cm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294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Normal CVP Waveform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6294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80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Waveform Interpretation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+ a wave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 :  This wave is due to the increased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atrial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 pressure during right atrial contraction.  It correlates with the P wave on an EKG.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+ c wave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 :  This wave is caused by a slight elevation of the tricuspid valve into the right atrium during early ventricular contraction.  It correlates with the end of the QRS segment on an EKG.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- x descent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itchFamily="18" charset="0"/>
              </a:rPr>
              <a:t> :  This wave is probably caused by the downward movement of the ventricle during systolic contraction. It occurs before the T wave on an EKG.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5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Waveform Interpretation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+ v wave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itchFamily="18" charset="0"/>
              </a:rPr>
              <a:t> : This wave arises from the pressure produced when the blood filling the right atrium comes up against a closed tricuspid valve. It occurs as the T wave is ending on an EKG.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- y descent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itchFamily="18" charset="0"/>
              </a:rPr>
              <a:t> : This wave is produced by the tricuspid valve opening in diastole with blood flowing into the right ventricle.  It occurs before the P wave on an EKG.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29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976563"/>
            <a:ext cx="71723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3059113" y="2133600"/>
            <a:ext cx="23336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Others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B2B2B2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1828800"/>
            <a:ext cx="7680325" cy="4724400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500" b="1" dirty="0">
                <a:solidFill>
                  <a:schemeClr val="bg1"/>
                </a:solidFill>
              </a:rPr>
              <a:t>Stethoscope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500" dirty="0">
                <a:solidFill>
                  <a:schemeClr val="bg1"/>
                </a:solidFill>
              </a:rPr>
              <a:t>Used with placement of the </a:t>
            </a:r>
            <a:r>
              <a:rPr lang="en-US" sz="2500" dirty="0" err="1">
                <a:solidFill>
                  <a:schemeClr val="bg1"/>
                </a:solidFill>
              </a:rPr>
              <a:t>endotracheal</a:t>
            </a:r>
            <a:r>
              <a:rPr lang="en-US" sz="2500" dirty="0">
                <a:solidFill>
                  <a:schemeClr val="bg1"/>
                </a:solidFill>
              </a:rPr>
              <a:t> (ET) tube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500" dirty="0">
                <a:solidFill>
                  <a:schemeClr val="bg1"/>
                </a:solidFill>
              </a:rPr>
              <a:t>Will hear breath sounds clearly with the delivery of oxygen into the ET tube with correct placement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sz="2500" dirty="0">
                <a:solidFill>
                  <a:schemeClr val="bg1"/>
                </a:solidFill>
              </a:rPr>
              <a:t>Can use in placement of </a:t>
            </a:r>
            <a:r>
              <a:rPr lang="en-US" sz="2500" dirty="0" err="1">
                <a:solidFill>
                  <a:schemeClr val="bg1"/>
                </a:solidFill>
              </a:rPr>
              <a:t>nasogastric</a:t>
            </a:r>
            <a:r>
              <a:rPr lang="en-US" sz="2500" dirty="0">
                <a:solidFill>
                  <a:schemeClr val="bg1"/>
                </a:solidFill>
              </a:rPr>
              <a:t> (NG) tube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a typeface="+mj-ea"/>
              </a:rPr>
              <a:t>Monitoring Devices</a:t>
            </a:r>
            <a:br>
              <a:rPr lang="en-US" dirty="0">
                <a:solidFill>
                  <a:srgbClr val="FFFF00"/>
                </a:solidFill>
                <a:ea typeface="+mj-ea"/>
              </a:rPr>
            </a:br>
            <a:r>
              <a:rPr lang="en-US" dirty="0">
                <a:solidFill>
                  <a:srgbClr val="FFFF00"/>
                </a:solidFill>
                <a:ea typeface="+mj-ea"/>
              </a:rPr>
              <a:t>(Types)</a:t>
            </a:r>
          </a:p>
        </p:txBody>
      </p:sp>
    </p:spTree>
    <p:extLst>
      <p:ext uri="{BB962C8B-B14F-4D97-AF65-F5344CB8AC3E}">
        <p14:creationId xmlns:p14="http://schemas.microsoft.com/office/powerpoint/2010/main" val="5324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457200" y="1998663"/>
            <a:ext cx="41481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Fi</a:t>
            </a:r>
            <a:r>
              <a:rPr lang="en-US" altLang="en-US" i="1" baseline="-25000">
                <a:solidFill>
                  <a:srgbClr val="FFFF00"/>
                </a:solidFill>
              </a:rPr>
              <a:t> </a:t>
            </a:r>
            <a:r>
              <a:rPr lang="en-US" altLang="en-US" i="1">
                <a:solidFill>
                  <a:srgbClr val="FFFF00"/>
                </a:solidFill>
              </a:rPr>
              <a:t>-FeO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Fi-Fe</a:t>
            </a:r>
            <a:r>
              <a:rPr lang="it-IT" altLang="en-US" i="1">
                <a:solidFill>
                  <a:srgbClr val="FFFF00"/>
                </a:solidFill>
              </a:rPr>
              <a:t> volatile an.</a:t>
            </a:r>
            <a:r>
              <a:rPr lang="en-US" altLang="en-US" i="1">
                <a:solidFill>
                  <a:srgbClr val="FFFF00"/>
                </a:solidFill>
              </a:rPr>
              <a:t>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SpO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EtCO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     </a:t>
            </a:r>
            <a:r>
              <a:rPr lang="en-US" altLang="en-US" sz="280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512007" name="Rectangle 7"/>
          <p:cNvSpPr>
            <a:spLocks noChangeArrowheads="1"/>
          </p:cNvSpPr>
          <p:nvPr/>
        </p:nvSpPr>
        <p:spPr bwMode="auto">
          <a:xfrm>
            <a:off x="4191000" y="1541463"/>
            <a:ext cx="46148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AwP (peak-plateau)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Peep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compliance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P/V e fl</a:t>
            </a:r>
            <a:r>
              <a:rPr lang="it-IT" altLang="en-US" i="1">
                <a:solidFill>
                  <a:srgbClr val="FFFF00"/>
                </a:solidFill>
              </a:rPr>
              <a:t>ow slope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						</a:t>
            </a: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512013" name="Text Box 13"/>
          <p:cNvSpPr txBox="1">
            <a:spLocks noChangeArrowheads="1"/>
          </p:cNvSpPr>
          <p:nvPr/>
        </p:nvSpPr>
        <p:spPr bwMode="auto">
          <a:xfrm>
            <a:off x="1692275" y="404813"/>
            <a:ext cx="5903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4400">
                <a:solidFill>
                  <a:srgbClr val="FFFFFF"/>
                </a:solidFill>
              </a:rPr>
              <a:t>Respiratory monitoring</a:t>
            </a:r>
          </a:p>
        </p:txBody>
      </p:sp>
    </p:spTree>
    <p:extLst>
      <p:ext uri="{BB962C8B-B14F-4D97-AF65-F5344CB8AC3E}">
        <p14:creationId xmlns:p14="http://schemas.microsoft.com/office/powerpoint/2010/main" val="41027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457200" y="457200"/>
            <a:ext cx="41481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Fi</a:t>
            </a:r>
            <a:r>
              <a:rPr lang="en-US" altLang="en-US" i="1" baseline="-25000">
                <a:solidFill>
                  <a:srgbClr val="FFFF00"/>
                </a:solidFill>
              </a:rPr>
              <a:t> </a:t>
            </a:r>
            <a:r>
              <a:rPr lang="en-US" altLang="en-US" i="1">
                <a:solidFill>
                  <a:srgbClr val="FFFF00"/>
                </a:solidFill>
              </a:rPr>
              <a:t>-FeO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Fi-Fe</a:t>
            </a:r>
            <a:r>
              <a:rPr lang="it-IT" altLang="en-US" i="1">
                <a:solidFill>
                  <a:srgbClr val="FFFF00"/>
                </a:solidFill>
              </a:rPr>
              <a:t> volatile an.</a:t>
            </a:r>
            <a:r>
              <a:rPr lang="en-US" altLang="en-US" i="1">
                <a:solidFill>
                  <a:srgbClr val="FFFF00"/>
                </a:solidFill>
              </a:rPr>
              <a:t>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SpO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EtCO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     </a:t>
            </a:r>
            <a:r>
              <a:rPr lang="en-US" altLang="en-US" sz="280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700419" name="Rectangle 3"/>
          <p:cNvSpPr>
            <a:spLocks noChangeArrowheads="1"/>
          </p:cNvSpPr>
          <p:nvPr/>
        </p:nvSpPr>
        <p:spPr bwMode="auto">
          <a:xfrm>
            <a:off x="4191000" y="0"/>
            <a:ext cx="46148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AwP (peak-plateau)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Peep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compliance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P/V e fl</a:t>
            </a:r>
            <a:r>
              <a:rPr lang="it-IT" altLang="en-US" i="1">
                <a:solidFill>
                  <a:srgbClr val="FFFF00"/>
                </a:solidFill>
              </a:rPr>
              <a:t>ow slope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						</a:t>
            </a:r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700421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25971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422" name="Picture 6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6688"/>
            <a:ext cx="1374775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3" name="Line 7"/>
          <p:cNvSpPr>
            <a:spLocks noChangeShapeType="1"/>
          </p:cNvSpPr>
          <p:nvPr/>
        </p:nvSpPr>
        <p:spPr bwMode="auto">
          <a:xfrm>
            <a:off x="1676400" y="1905000"/>
            <a:ext cx="1524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447800"/>
          </a:xfrm>
        </p:spPr>
        <p:txBody>
          <a:bodyPr/>
          <a:lstStyle/>
          <a:p>
            <a:pPr algn="l"/>
            <a:r>
              <a:rPr lang="it-IT" altLang="en-US" sz="3600" dirty="0" smtClean="0">
                <a:solidFill>
                  <a:srgbClr val="FFFF00"/>
                </a:solidFill>
              </a:rPr>
              <a:t>PULSE OXIMETRY</a:t>
            </a:r>
            <a:endParaRPr lang="it-IT" altLang="en-US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endParaRPr lang="it-IT" alt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it-IT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it-IT" alt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it-IT" alt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it-IT" altLang="en-US" dirty="0">
              <a:solidFill>
                <a:schemeClr val="bg1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2574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9" name="Picture 5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9713"/>
            <a:ext cx="4824412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7350" name="Line 6"/>
          <p:cNvSpPr>
            <a:spLocks noChangeShapeType="1"/>
          </p:cNvSpPr>
          <p:nvPr/>
        </p:nvSpPr>
        <p:spPr bwMode="auto">
          <a:xfrm>
            <a:off x="3275013" y="3284538"/>
            <a:ext cx="37449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7351" name="Line 7"/>
          <p:cNvSpPr>
            <a:spLocks noChangeShapeType="1"/>
          </p:cNvSpPr>
          <p:nvPr/>
        </p:nvSpPr>
        <p:spPr bwMode="auto">
          <a:xfrm>
            <a:off x="5364163" y="3141663"/>
            <a:ext cx="0" cy="26638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7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1788"/>
            <a:ext cx="81359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453188"/>
            <a:ext cx="19240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0675"/>
            <a:ext cx="81248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539750" y="2238375"/>
            <a:ext cx="8064500" cy="792163"/>
          </a:xfrm>
          <a:prstGeom prst="rect">
            <a:avLst/>
          </a:prstGeom>
          <a:solidFill>
            <a:srgbClr val="666699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539750" y="3317875"/>
            <a:ext cx="8064500" cy="217488"/>
          </a:xfrm>
          <a:prstGeom prst="rect">
            <a:avLst/>
          </a:prstGeom>
          <a:solidFill>
            <a:srgbClr val="666699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287338" y="5343525"/>
            <a:ext cx="896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During observation in the recovery room, the incidence of hypoxemia in the pulse oximetry group was 1.5-3 time less.</a:t>
            </a:r>
          </a:p>
        </p:txBody>
      </p:sp>
    </p:spTree>
    <p:extLst>
      <p:ext uri="{BB962C8B-B14F-4D97-AF65-F5344CB8AC3E}">
        <p14:creationId xmlns:p14="http://schemas.microsoft.com/office/powerpoint/2010/main" val="13171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457200" y="457200"/>
            <a:ext cx="41481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Fi</a:t>
            </a:r>
            <a:r>
              <a:rPr lang="en-US" altLang="en-US" i="1" baseline="-25000">
                <a:solidFill>
                  <a:srgbClr val="FFFF00"/>
                </a:solidFill>
              </a:rPr>
              <a:t> </a:t>
            </a:r>
            <a:r>
              <a:rPr lang="en-US" altLang="en-US" i="1">
                <a:solidFill>
                  <a:srgbClr val="FFFF00"/>
                </a:solidFill>
              </a:rPr>
              <a:t>-FeO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Fi-Fe</a:t>
            </a:r>
            <a:r>
              <a:rPr lang="it-IT" altLang="en-US" i="1">
                <a:solidFill>
                  <a:srgbClr val="FFFF00"/>
                </a:solidFill>
              </a:rPr>
              <a:t> volatile an.</a:t>
            </a:r>
            <a:r>
              <a:rPr lang="en-US" altLang="en-US" i="1">
                <a:solidFill>
                  <a:srgbClr val="FFFF00"/>
                </a:solidFill>
              </a:rPr>
              <a:t>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SpO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EtCO</a:t>
            </a:r>
            <a:r>
              <a:rPr lang="en-US" altLang="en-US" i="1" baseline="-25000">
                <a:solidFill>
                  <a:srgbClr val="FFFF00"/>
                </a:solidFill>
              </a:rPr>
              <a:t>2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        </a:t>
            </a:r>
            <a:r>
              <a:rPr lang="en-US" altLang="en-US" sz="280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4191000" y="0"/>
            <a:ext cx="46148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lnSpc>
                <a:spcPct val="80000"/>
              </a:lnSpc>
              <a:spcAft>
                <a:spcPct val="0"/>
              </a:spcAft>
            </a:pP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AwP (peak-plateau)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Peep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compliance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            P/V e fl</a:t>
            </a:r>
            <a:r>
              <a:rPr lang="it-IT" altLang="en-US" i="1">
                <a:solidFill>
                  <a:srgbClr val="FFFF00"/>
                </a:solidFill>
              </a:rPr>
              <a:t>ow slope</a:t>
            </a:r>
            <a:endParaRPr lang="en-US" altLang="en-US" i="1">
              <a:solidFill>
                <a:srgbClr val="FFFF00"/>
              </a:solidFill>
            </a:endParaRP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i="1">
                <a:solidFill>
                  <a:srgbClr val="FFFF00"/>
                </a:solidFill>
              </a:rPr>
              <a:t>						</a:t>
            </a:r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70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9797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2469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25971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0" name="Picture 6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6688"/>
            <a:ext cx="1374775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2471" name="Line 7"/>
          <p:cNvSpPr>
            <a:spLocks noChangeShapeType="1"/>
          </p:cNvSpPr>
          <p:nvPr/>
        </p:nvSpPr>
        <p:spPr bwMode="auto">
          <a:xfrm>
            <a:off x="1676400" y="1905000"/>
            <a:ext cx="1524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02472" name="Line 8"/>
          <p:cNvSpPr>
            <a:spLocks noChangeShapeType="1"/>
          </p:cNvSpPr>
          <p:nvPr/>
        </p:nvSpPr>
        <p:spPr bwMode="auto">
          <a:xfrm>
            <a:off x="3200400" y="2438400"/>
            <a:ext cx="16764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125538"/>
            <a:ext cx="7772400" cy="1143000"/>
          </a:xfrm>
        </p:spPr>
        <p:txBody>
          <a:bodyPr/>
          <a:lstStyle/>
          <a:p>
            <a:pPr algn="l"/>
            <a:r>
              <a:rPr lang="it-IT" altLang="en-US" sz="3600">
                <a:solidFill>
                  <a:srgbClr val="FFFF00"/>
                </a:solidFill>
              </a:rPr>
              <a:t>EtCO</a:t>
            </a:r>
            <a:r>
              <a:rPr lang="it-IT" altLang="en-US" sz="3600" baseline="-25000">
                <a:solidFill>
                  <a:srgbClr val="FFFF00"/>
                </a:solidFill>
              </a:rPr>
              <a:t>2</a:t>
            </a:r>
            <a:r>
              <a:rPr lang="it-IT" altLang="en-US" sz="3600">
                <a:solidFill>
                  <a:srgbClr val="FFFF00"/>
                </a:solidFill>
              </a:rPr>
              <a:t/>
            </a:r>
            <a:br>
              <a:rPr lang="it-IT" altLang="en-US" sz="3600">
                <a:solidFill>
                  <a:srgbClr val="FFFF00"/>
                </a:solidFill>
              </a:rPr>
            </a:br>
            <a:r>
              <a:rPr lang="it-IT" altLang="en-US" sz="3600">
                <a:solidFill>
                  <a:srgbClr val="FFFF00"/>
                </a:solidFill>
              </a:rPr>
              <a:t>CAPNOGRPHY</a:t>
            </a:r>
            <a:br>
              <a:rPr lang="it-IT" altLang="en-US" sz="3600">
                <a:solidFill>
                  <a:srgbClr val="FFFF00"/>
                </a:solidFill>
              </a:rPr>
            </a:br>
            <a:endParaRPr lang="it-IT" altLang="en-US">
              <a:solidFill>
                <a:schemeClr val="bg1"/>
              </a:solidFill>
            </a:endParaRPr>
          </a:p>
        </p:txBody>
      </p:sp>
      <p:pic>
        <p:nvPicPr>
          <p:cNvPr id="69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276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971550" y="2997200"/>
            <a:ext cx="0" cy="3095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6328" name="AutoShape 8"/>
          <p:cNvSpPr>
            <a:spLocks noChangeArrowheads="1"/>
          </p:cNvSpPr>
          <p:nvPr/>
        </p:nvSpPr>
        <p:spPr bwMode="auto">
          <a:xfrm>
            <a:off x="1619250" y="4868863"/>
            <a:ext cx="1152525" cy="1223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96329" name="AutoShape 9"/>
          <p:cNvSpPr>
            <a:spLocks noChangeArrowheads="1"/>
          </p:cNvSpPr>
          <p:nvPr/>
        </p:nvSpPr>
        <p:spPr bwMode="auto">
          <a:xfrm>
            <a:off x="3490913" y="4868863"/>
            <a:ext cx="1152525" cy="1223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96330" name="AutoShape 10"/>
          <p:cNvSpPr>
            <a:spLocks noChangeArrowheads="1"/>
          </p:cNvSpPr>
          <p:nvPr/>
        </p:nvSpPr>
        <p:spPr bwMode="auto">
          <a:xfrm>
            <a:off x="5364163" y="4868863"/>
            <a:ext cx="1152525" cy="1223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96331" name="AutoShape 11"/>
          <p:cNvSpPr>
            <a:spLocks noChangeArrowheads="1"/>
          </p:cNvSpPr>
          <p:nvPr/>
        </p:nvSpPr>
        <p:spPr bwMode="auto">
          <a:xfrm>
            <a:off x="7235825" y="4868863"/>
            <a:ext cx="1152525" cy="12239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179388" y="5805488"/>
            <a:ext cx="8785225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1547813" y="59499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Time in sec</a:t>
            </a:r>
          </a:p>
        </p:txBody>
      </p:sp>
      <p:sp>
        <p:nvSpPr>
          <p:cNvPr id="696334" name="Line 14"/>
          <p:cNvSpPr>
            <a:spLocks noChangeShapeType="1"/>
          </p:cNvSpPr>
          <p:nvPr/>
        </p:nvSpPr>
        <p:spPr bwMode="auto">
          <a:xfrm>
            <a:off x="3181350" y="6215063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6336" name="Rectangle 16"/>
          <p:cNvSpPr>
            <a:spLocks noChangeArrowheads="1"/>
          </p:cNvSpPr>
          <p:nvPr/>
        </p:nvSpPr>
        <p:spPr bwMode="auto">
          <a:xfrm>
            <a:off x="179388" y="3068638"/>
            <a:ext cx="863600" cy="295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6335" name="Text Box 15"/>
          <p:cNvSpPr txBox="1">
            <a:spLocks noChangeArrowheads="1"/>
          </p:cNvSpPr>
          <p:nvPr/>
        </p:nvSpPr>
        <p:spPr bwMode="auto">
          <a:xfrm>
            <a:off x="179388" y="305117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000000"/>
                </a:solidFill>
              </a:rPr>
              <a:t>mmHg</a:t>
            </a:r>
          </a:p>
        </p:txBody>
      </p: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250825" y="3716338"/>
            <a:ext cx="7191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80-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it-IT" altLang="en-US" sz="1600">
              <a:solidFill>
                <a:srgbClr val="000000"/>
              </a:solidFill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40-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it-IT" altLang="en-US" sz="1600">
              <a:solidFill>
                <a:srgbClr val="000000"/>
              </a:solidFill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</a:rPr>
              <a:t>0-</a:t>
            </a:r>
          </a:p>
        </p:txBody>
      </p:sp>
      <p:sp>
        <p:nvSpPr>
          <p:cNvPr id="696338" name="Line 18"/>
          <p:cNvSpPr>
            <a:spLocks noChangeShapeType="1"/>
          </p:cNvSpPr>
          <p:nvPr/>
        </p:nvSpPr>
        <p:spPr bwMode="auto">
          <a:xfrm>
            <a:off x="971550" y="371792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8913"/>
            <a:ext cx="84010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179388" y="931863"/>
            <a:ext cx="8750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FFFF"/>
                </a:solidFill>
              </a:rPr>
              <a:t>Tetevossian RG, Wo CC, Shoemaker WC.                              Crit Care Med 2000;28:2248-53</a:t>
            </a:r>
          </a:p>
        </p:txBody>
      </p:sp>
      <p:pic>
        <p:nvPicPr>
          <p:cNvPr id="72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265238"/>
            <a:ext cx="4500562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0" y="1628775"/>
            <a:ext cx="241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48 pts whit blunt and hemodynamic instability</a:t>
            </a:r>
          </a:p>
        </p:txBody>
      </p:sp>
      <p:sp>
        <p:nvSpPr>
          <p:cNvPr id="729094" name="Oval 6"/>
          <p:cNvSpPr>
            <a:spLocks noChangeArrowheads="1"/>
          </p:cNvSpPr>
          <p:nvPr/>
        </p:nvSpPr>
        <p:spPr bwMode="auto">
          <a:xfrm>
            <a:off x="2339975" y="3789363"/>
            <a:ext cx="792163" cy="86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8913"/>
            <a:ext cx="84010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80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Tetevossian RG, Wo CC, Shoemaker WC.                Crit Care Med 2000;28:2248-53</a:t>
            </a:r>
          </a:p>
        </p:txBody>
      </p:sp>
      <p:pic>
        <p:nvPicPr>
          <p:cNvPr id="73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4963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17" name="Text Box 5"/>
          <p:cNvSpPr txBox="1">
            <a:spLocks noChangeArrowheads="1"/>
          </p:cNvSpPr>
          <p:nvPr/>
        </p:nvSpPr>
        <p:spPr bwMode="auto">
          <a:xfrm>
            <a:off x="142875" y="4748213"/>
            <a:ext cx="88931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PtcO</a:t>
            </a:r>
            <a:r>
              <a:rPr lang="it-IT" altLang="en-US" sz="2400" baseline="-25000">
                <a:solidFill>
                  <a:srgbClr val="FFFFFF"/>
                </a:solidFill>
              </a:rPr>
              <a:t>2</a:t>
            </a:r>
            <a:r>
              <a:rPr lang="it-IT" altLang="en-US" sz="2400">
                <a:solidFill>
                  <a:srgbClr val="FFFFFF"/>
                </a:solidFill>
              </a:rPr>
              <a:t> and PtCO</a:t>
            </a:r>
            <a:r>
              <a:rPr lang="it-IT" altLang="en-US" sz="2400" baseline="-25000">
                <a:solidFill>
                  <a:srgbClr val="FFFFFF"/>
                </a:solidFill>
              </a:rPr>
              <a:t>2 </a:t>
            </a:r>
            <a:r>
              <a:rPr lang="it-IT" altLang="en-US" sz="2400">
                <a:solidFill>
                  <a:srgbClr val="FFFFFF"/>
                </a:solidFill>
              </a:rPr>
              <a:t>early indicators of </a:t>
            </a:r>
            <a:r>
              <a:rPr lang="it-IT" altLang="en-US" sz="2400" u="sng">
                <a:solidFill>
                  <a:srgbClr val="FFFFFF"/>
                </a:solidFill>
              </a:rPr>
              <a:t>tissue hypoxia</a:t>
            </a:r>
            <a:r>
              <a:rPr lang="it-IT" altLang="en-US" sz="2400">
                <a:solidFill>
                  <a:srgbClr val="FFFFFF"/>
                </a:solidFill>
              </a:rPr>
              <a:t>, subclinical </a:t>
            </a:r>
            <a:r>
              <a:rPr lang="it-IT" altLang="en-US" sz="2400" u="sng">
                <a:solidFill>
                  <a:srgbClr val="FFFFFF"/>
                </a:solidFill>
              </a:rPr>
              <a:t>hypovolemia</a:t>
            </a:r>
            <a:r>
              <a:rPr lang="it-IT" altLang="en-US" sz="2400">
                <a:solidFill>
                  <a:srgbClr val="FFFFFF"/>
                </a:solidFill>
              </a:rPr>
              <a:t>, and </a:t>
            </a:r>
            <a:r>
              <a:rPr lang="it-IT" altLang="en-US" sz="2400" u="sng">
                <a:solidFill>
                  <a:srgbClr val="FFFFFF"/>
                </a:solidFill>
              </a:rPr>
              <a:t>hemodynamic shock</a:t>
            </a:r>
            <a:r>
              <a:rPr lang="it-IT" altLang="en-US" sz="2400">
                <a:solidFill>
                  <a:srgbClr val="FFFFFF"/>
                </a:solidFill>
              </a:rPr>
              <a:t> in ER severely ill patients.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altLang="en-US" sz="10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Ptc-gas values reflect local skin perfusion during normal conditions and in period of circulatory dysfunction and shock.</a:t>
            </a:r>
          </a:p>
        </p:txBody>
      </p:sp>
      <p:sp>
        <p:nvSpPr>
          <p:cNvPr id="730118" name="Oval 6"/>
          <p:cNvSpPr>
            <a:spLocks noChangeArrowheads="1"/>
          </p:cNvSpPr>
          <p:nvPr/>
        </p:nvSpPr>
        <p:spPr bwMode="auto">
          <a:xfrm>
            <a:off x="5508625" y="2997200"/>
            <a:ext cx="503238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6804025" y="2997200"/>
            <a:ext cx="503238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735013" y="4668838"/>
            <a:ext cx="74993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Inadequate monitoring   </a:t>
            </a:r>
            <a:r>
              <a:rPr lang="it-IT" altLang="en-US" sz="3600">
                <a:solidFill>
                  <a:srgbClr val="FFFFFF"/>
                </a:solidFill>
                <a:cs typeface="Times New Roman" pitchFamily="18" charset="0"/>
              </a:rPr>
              <a:t>→</a:t>
            </a:r>
            <a:r>
              <a:rPr lang="it-IT" altLang="en-US" sz="2400">
                <a:solidFill>
                  <a:srgbClr val="FFFFFF"/>
                </a:solidFill>
                <a:cs typeface="Times New Roman" pitchFamily="18" charset="0"/>
              </a:rPr>
              <a:t>	10% anesthesia related deaths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  <a:cs typeface="Times New Roman" pitchFamily="18" charset="0"/>
              </a:rPr>
              <a:t>Postop monitoring: 		inadequately 8% pts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  <a:cs typeface="Times New Roman" pitchFamily="18" charset="0"/>
              </a:rPr>
              <a:t>			          	unavailable 5% pts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24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250825" y="935038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Arbous MS, Grobbee DE, et al.                                 Anaesthesia 2001;56:1141-53</a:t>
            </a:r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515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91154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2" name="Line 6"/>
          <p:cNvSpPr>
            <a:spLocks noChangeShapeType="1"/>
          </p:cNvSpPr>
          <p:nvPr/>
        </p:nvSpPr>
        <p:spPr bwMode="auto">
          <a:xfrm>
            <a:off x="0" y="4432300"/>
            <a:ext cx="291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879475" y="1793875"/>
            <a:ext cx="5622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869483 anesthesia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769 pts died within 24 hours after anesthesia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42 pts comatose</a:t>
            </a:r>
          </a:p>
        </p:txBody>
      </p:sp>
    </p:spTree>
    <p:extLst>
      <p:ext uri="{BB962C8B-B14F-4D97-AF65-F5344CB8AC3E}">
        <p14:creationId xmlns:p14="http://schemas.microsoft.com/office/powerpoint/2010/main" val="26942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3916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Others: 	Temperature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Depth of GA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NMT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Glycemia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Lactate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33375"/>
            <a:ext cx="882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73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Kurz A, Sessler I, Lenhardt R.                                             NEJM 1996;334:1209-15</a:t>
            </a:r>
          </a:p>
        </p:txBody>
      </p:sp>
      <p:pic>
        <p:nvPicPr>
          <p:cNvPr id="74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406525"/>
            <a:ext cx="5329237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395288" y="1606550"/>
            <a:ext cx="309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80 pts elective colon surgery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en-US" sz="2000">
                <a:solidFill>
                  <a:srgbClr val="FFFFFF"/>
                </a:solidFill>
              </a:rPr>
              <a:t>Normotermia 37</a:t>
            </a:r>
            <a:r>
              <a:rPr lang="en-US" altLang="en-US" sz="2000">
                <a:solidFill>
                  <a:srgbClr val="FFFFFF"/>
                </a:solidFill>
                <a:cs typeface="Times New Roman" pitchFamily="18" charset="0"/>
              </a:rPr>
              <a:t>±0.3 °C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FFFFFF"/>
                </a:solidFill>
                <a:cs typeface="Times New Roman" pitchFamily="18" charset="0"/>
              </a:rPr>
              <a:t>Ipotermia 34.4</a:t>
            </a:r>
            <a:r>
              <a:rPr lang="en-US" altLang="en-US" sz="2000">
                <a:solidFill>
                  <a:srgbClr val="FFFFFF"/>
                </a:solidFill>
              </a:rPr>
              <a:t>±0.4 °C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34925" y="5876925"/>
            <a:ext cx="9036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“Intraoperative core temperatures approximately 2°C below normal triple the incidence of wound infection and prolong hospitalization by about 20%.”</a:t>
            </a:r>
          </a:p>
        </p:txBody>
      </p:sp>
      <p:sp>
        <p:nvSpPr>
          <p:cNvPr id="741383" name="Oval 7"/>
          <p:cNvSpPr>
            <a:spLocks noChangeArrowheads="1"/>
          </p:cNvSpPr>
          <p:nvPr/>
        </p:nvSpPr>
        <p:spPr bwMode="auto">
          <a:xfrm>
            <a:off x="7019925" y="2420938"/>
            <a:ext cx="503238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6011863" y="2420938"/>
            <a:ext cx="503237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41385" name="Line 9"/>
          <p:cNvSpPr>
            <a:spLocks noChangeShapeType="1"/>
          </p:cNvSpPr>
          <p:nvPr/>
        </p:nvSpPr>
        <p:spPr bwMode="auto">
          <a:xfrm>
            <a:off x="7019925" y="2781300"/>
            <a:ext cx="0" cy="172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8958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3187700" y="836613"/>
            <a:ext cx="3255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200">
                <a:solidFill>
                  <a:srgbClr val="FFFFFF"/>
                </a:solidFill>
                <a:latin typeface="Arial" charset="0"/>
              </a:rPr>
              <a:t>TEMPERATURE</a:t>
            </a:r>
          </a:p>
        </p:txBody>
      </p:sp>
      <p:sp>
        <p:nvSpPr>
          <p:cNvPr id="742404" name="Oval 4"/>
          <p:cNvSpPr>
            <a:spLocks noChangeArrowheads="1"/>
          </p:cNvSpPr>
          <p:nvPr/>
        </p:nvSpPr>
        <p:spPr bwMode="auto">
          <a:xfrm>
            <a:off x="6084888" y="2530475"/>
            <a:ext cx="1079500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43427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3916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Others: 	</a:t>
            </a:r>
            <a:r>
              <a:rPr lang="en-US" altLang="en-US" sz="2800">
                <a:solidFill>
                  <a:srgbClr val="B2B2B2"/>
                </a:solidFill>
              </a:rPr>
              <a:t>Temperature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Depth of GA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NMT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Glycemia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Lactate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Text Box 2"/>
          <p:cNvSpPr txBox="1">
            <a:spLocks noChangeArrowheads="1"/>
          </p:cNvSpPr>
          <p:nvPr/>
        </p:nvSpPr>
        <p:spPr bwMode="auto">
          <a:xfrm>
            <a:off x="4038600" y="5105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BIS</a:t>
            </a:r>
            <a:r>
              <a:rPr lang="it-IT" altLang="en-US" sz="3200">
                <a:solidFill>
                  <a:srgbClr val="FFFF00"/>
                </a:solidFill>
              </a:rPr>
              <a:t>…..</a:t>
            </a:r>
            <a:r>
              <a:rPr lang="it-IT" altLang="en-US" sz="3200" i="1">
                <a:solidFill>
                  <a:srgbClr val="FFFF00"/>
                </a:solidFill>
              </a:rPr>
              <a:t>PSA 4000 and AEP</a:t>
            </a:r>
          </a:p>
        </p:txBody>
      </p:sp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440213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35" name="Picture 15" descr="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9963"/>
            <a:ext cx="2230438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36" name="Picture 16" descr="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47663"/>
            <a:ext cx="1936750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283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BIS</a:t>
            </a:r>
            <a:endParaRPr lang="it-IT" altLang="en-US" sz="3200" i="1">
              <a:solidFill>
                <a:srgbClr val="FFFF00"/>
              </a:solidFill>
            </a:endParaRPr>
          </a:p>
        </p:txBody>
      </p:sp>
      <p:pic>
        <p:nvPicPr>
          <p:cNvPr id="7649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7352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3" name="Rectangle 15"/>
          <p:cNvSpPr>
            <a:spLocks noChangeArrowheads="1"/>
          </p:cNvSpPr>
          <p:nvPr/>
        </p:nvSpPr>
        <p:spPr bwMode="auto">
          <a:xfrm>
            <a:off x="3775075" y="333375"/>
            <a:ext cx="1228725" cy="6251575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BIS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CC66"/>
                </a:solidFill>
                <a:latin typeface="Arial" charset="0"/>
              </a:rPr>
              <a:t>100</a:t>
            </a: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CC66"/>
                </a:solidFill>
                <a:latin typeface="Arial" charset="0"/>
              </a:rPr>
              <a:t>70</a:t>
            </a: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CC66"/>
                </a:solidFill>
                <a:latin typeface="Arial" charset="0"/>
              </a:rPr>
              <a:t>60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CC66"/>
                </a:solidFill>
                <a:latin typeface="Arial" charset="0"/>
              </a:rPr>
              <a:t>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CC66"/>
                </a:solidFill>
                <a:latin typeface="Arial" charset="0"/>
              </a:rPr>
              <a:t>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CC66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764944" name="Rectangle 16"/>
          <p:cNvSpPr>
            <a:spLocks noChangeArrowheads="1"/>
          </p:cNvSpPr>
          <p:nvPr/>
        </p:nvSpPr>
        <p:spPr bwMode="auto">
          <a:xfrm>
            <a:off x="4976813" y="333375"/>
            <a:ext cx="3673475" cy="62611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Arial" charset="0"/>
              </a:rPr>
              <a:t>HYPNOSIS STATE</a:t>
            </a:r>
            <a:endParaRPr lang="en-US" altLang="en-US" sz="2000" b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Awake / moderate sedation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Mild hypnosis state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Low probability of awareness &lt; 70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Moderate hypnosis state</a:t>
            </a:r>
            <a:endParaRPr lang="en-US" altLang="en-US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Not awareness &lt;60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Deep hypnosis state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00"/>
                </a:solidFill>
                <a:latin typeface="Arial" charset="0"/>
              </a:rPr>
              <a:t>EEG suppression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64945" name="Line 17"/>
          <p:cNvSpPr>
            <a:spLocks noChangeShapeType="1"/>
          </p:cNvSpPr>
          <p:nvPr/>
        </p:nvSpPr>
        <p:spPr bwMode="auto">
          <a:xfrm>
            <a:off x="4748213" y="1041400"/>
            <a:ext cx="1587" cy="774700"/>
          </a:xfrm>
          <a:prstGeom prst="line">
            <a:avLst/>
          </a:prstGeom>
          <a:noFill/>
          <a:ln w="76199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46" name="Line 18"/>
          <p:cNvSpPr>
            <a:spLocks noChangeShapeType="1"/>
          </p:cNvSpPr>
          <p:nvPr/>
        </p:nvSpPr>
        <p:spPr bwMode="auto">
          <a:xfrm>
            <a:off x="4748213" y="2705100"/>
            <a:ext cx="1587" cy="723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47" name="Line 19"/>
          <p:cNvSpPr>
            <a:spLocks noChangeShapeType="1"/>
          </p:cNvSpPr>
          <p:nvPr/>
        </p:nvSpPr>
        <p:spPr bwMode="auto">
          <a:xfrm>
            <a:off x="4754563" y="5183188"/>
            <a:ext cx="6350" cy="369887"/>
          </a:xfrm>
          <a:prstGeom prst="line">
            <a:avLst/>
          </a:prstGeom>
          <a:noFill/>
          <a:ln w="76199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48" name="Line 20"/>
          <p:cNvSpPr>
            <a:spLocks noChangeShapeType="1"/>
          </p:cNvSpPr>
          <p:nvPr/>
        </p:nvSpPr>
        <p:spPr bwMode="auto">
          <a:xfrm>
            <a:off x="4643438" y="2133600"/>
            <a:ext cx="2960687" cy="1588"/>
          </a:xfrm>
          <a:prstGeom prst="line">
            <a:avLst/>
          </a:prstGeom>
          <a:noFill/>
          <a:ln w="76200">
            <a:solidFill>
              <a:srgbClr val="FFCC66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49" name="Line 21"/>
          <p:cNvSpPr>
            <a:spLocks noChangeShapeType="1"/>
          </p:cNvSpPr>
          <p:nvPr/>
        </p:nvSpPr>
        <p:spPr bwMode="auto">
          <a:xfrm>
            <a:off x="4765675" y="3933825"/>
            <a:ext cx="1588" cy="647700"/>
          </a:xfrm>
          <a:prstGeom prst="line">
            <a:avLst/>
          </a:prstGeom>
          <a:noFill/>
          <a:ln w="76199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50" name="Line 22"/>
          <p:cNvSpPr>
            <a:spLocks noChangeShapeType="1"/>
          </p:cNvSpPr>
          <p:nvPr/>
        </p:nvSpPr>
        <p:spPr bwMode="auto">
          <a:xfrm>
            <a:off x="4629150" y="3859213"/>
            <a:ext cx="2960688" cy="1587"/>
          </a:xfrm>
          <a:prstGeom prst="line">
            <a:avLst/>
          </a:prstGeom>
          <a:noFill/>
          <a:ln w="76200">
            <a:solidFill>
              <a:srgbClr val="FFCC66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4951" name="Line 23"/>
          <p:cNvSpPr>
            <a:spLocks noChangeShapeType="1"/>
          </p:cNvSpPr>
          <p:nvPr/>
        </p:nvSpPr>
        <p:spPr bwMode="auto">
          <a:xfrm>
            <a:off x="4638675" y="5070475"/>
            <a:ext cx="2960688" cy="1588"/>
          </a:xfrm>
          <a:prstGeom prst="line">
            <a:avLst/>
          </a:prstGeom>
          <a:noFill/>
          <a:ln w="76200">
            <a:solidFill>
              <a:srgbClr val="FFCC66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40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485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7272337" cy="2638425"/>
          </a:xfrm>
          <a:noFill/>
          <a:ln/>
        </p:spPr>
      </p:pic>
      <p:pic>
        <p:nvPicPr>
          <p:cNvPr id="7485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788" y="5876925"/>
            <a:ext cx="2651125" cy="3825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615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495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268413"/>
            <a:ext cx="4608513" cy="4198937"/>
          </a:xfrm>
          <a:noFill/>
          <a:ln/>
        </p:spPr>
      </p:pic>
      <p:pic>
        <p:nvPicPr>
          <p:cNvPr id="7495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6092825"/>
            <a:ext cx="1714500" cy="247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612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05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6237288"/>
            <a:ext cx="1714500" cy="247650"/>
          </a:xfrm>
          <a:noFill/>
          <a:ln/>
        </p:spPr>
      </p:pic>
      <p:pic>
        <p:nvPicPr>
          <p:cNvPr id="7505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5438" y="404813"/>
            <a:ext cx="3001962" cy="6240462"/>
          </a:xfrm>
          <a:noFill/>
          <a:ln/>
        </p:spPr>
      </p:pic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323850" y="2205038"/>
            <a:ext cx="2519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13 AWARENESS: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	11 CTRL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	 2 BIS</a:t>
            </a:r>
          </a:p>
        </p:txBody>
      </p:sp>
    </p:spTree>
    <p:extLst>
      <p:ext uri="{BB962C8B-B14F-4D97-AF65-F5344CB8AC3E}">
        <p14:creationId xmlns:p14="http://schemas.microsoft.com/office/powerpoint/2010/main" val="2242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16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900" y="466725"/>
            <a:ext cx="2841625" cy="6057900"/>
          </a:xfrm>
          <a:noFill/>
          <a:ln/>
        </p:spPr>
      </p:pic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25193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49 Possible AWARENESS: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	27 CTRL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  <a:latin typeface="Arial" charset="0"/>
              </a:rPr>
              <a:t>	22 BIS</a:t>
            </a:r>
          </a:p>
        </p:txBody>
      </p:sp>
      <p:pic>
        <p:nvPicPr>
          <p:cNvPr id="7516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6237288"/>
            <a:ext cx="1714500" cy="247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84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751013"/>
            <a:ext cx="74961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250825" y="935038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>
                <a:solidFill>
                  <a:srgbClr val="FFFFFF"/>
                </a:solidFill>
              </a:rPr>
              <a:t>Arbous MS, Grobbee DE, et al.                                 Anaesthesia 2001;56:1141-53</a:t>
            </a:r>
          </a:p>
        </p:txBody>
      </p:sp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5152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10" name="Oval 6"/>
          <p:cNvSpPr>
            <a:spLocks noChangeArrowheads="1"/>
          </p:cNvSpPr>
          <p:nvPr/>
        </p:nvSpPr>
        <p:spPr bwMode="auto">
          <a:xfrm>
            <a:off x="1474788" y="4437063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3911" name="Oval 7"/>
          <p:cNvSpPr>
            <a:spLocks noChangeArrowheads="1"/>
          </p:cNvSpPr>
          <p:nvPr/>
        </p:nvSpPr>
        <p:spPr bwMode="auto">
          <a:xfrm>
            <a:off x="2484438" y="2708275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3912" name="Oval 8"/>
          <p:cNvSpPr>
            <a:spLocks noChangeArrowheads="1"/>
          </p:cNvSpPr>
          <p:nvPr/>
        </p:nvSpPr>
        <p:spPr bwMode="auto">
          <a:xfrm>
            <a:off x="3490913" y="2636838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3913" name="Oval 9"/>
          <p:cNvSpPr>
            <a:spLocks noChangeArrowheads="1"/>
          </p:cNvSpPr>
          <p:nvPr/>
        </p:nvSpPr>
        <p:spPr bwMode="auto">
          <a:xfrm>
            <a:off x="4484688" y="4090988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3914" name="Oval 10"/>
          <p:cNvSpPr>
            <a:spLocks noChangeArrowheads="1"/>
          </p:cNvSpPr>
          <p:nvPr/>
        </p:nvSpPr>
        <p:spPr bwMode="auto">
          <a:xfrm>
            <a:off x="5464175" y="3860800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63915" name="Oval 11"/>
          <p:cNvSpPr>
            <a:spLocks noChangeArrowheads="1"/>
          </p:cNvSpPr>
          <p:nvPr/>
        </p:nvSpPr>
        <p:spPr bwMode="auto">
          <a:xfrm>
            <a:off x="6443663" y="4076700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26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666750"/>
            <a:ext cx="3576637" cy="5915025"/>
          </a:xfrm>
          <a:noFill/>
          <a:ln/>
        </p:spPr>
      </p:pic>
      <p:sp>
        <p:nvSpPr>
          <p:cNvPr id="752644" name="Oval 4"/>
          <p:cNvSpPr>
            <a:spLocks noChangeArrowheads="1"/>
          </p:cNvSpPr>
          <p:nvPr/>
        </p:nvSpPr>
        <p:spPr bwMode="auto">
          <a:xfrm>
            <a:off x="3563938" y="2349500"/>
            <a:ext cx="1008062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52648" name="Oval 8"/>
          <p:cNvSpPr>
            <a:spLocks noChangeArrowheads="1"/>
          </p:cNvSpPr>
          <p:nvPr/>
        </p:nvSpPr>
        <p:spPr bwMode="auto">
          <a:xfrm>
            <a:off x="4572000" y="2349500"/>
            <a:ext cx="1008063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5264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6237288"/>
            <a:ext cx="1714500" cy="247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932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36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13" y="2781300"/>
            <a:ext cx="2971800" cy="414338"/>
          </a:xfrm>
          <a:noFill/>
          <a:ln/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1835150" y="3644900"/>
            <a:ext cx="6265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  <a:latin typeface="Arial" charset="0"/>
              </a:rPr>
              <a:t>Conclusions: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  <a:latin typeface="Arial" charset="0"/>
              </a:rPr>
              <a:t>BIS cost = 16USD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  <a:latin typeface="Arial" charset="0"/>
              </a:rPr>
              <a:t>To prevent 1 case of awerenwss: 2200 USD</a:t>
            </a:r>
          </a:p>
        </p:txBody>
      </p:sp>
      <p:pic>
        <p:nvPicPr>
          <p:cNvPr id="7536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76250"/>
            <a:ext cx="5976938" cy="21685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655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3916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Others: 	</a:t>
            </a:r>
            <a:r>
              <a:rPr lang="en-US" altLang="en-US" sz="2800">
                <a:solidFill>
                  <a:srgbClr val="B2B2B2"/>
                </a:solidFill>
              </a:rPr>
              <a:t>Temperature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Depth of GA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NMT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Glycemia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Lactate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2493963" y="914400"/>
            <a:ext cx="596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3600" baseline="-25000">
                <a:solidFill>
                  <a:srgbClr val="FFFFFF"/>
                </a:solidFill>
              </a:rPr>
              <a:t>		TOF WATCH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84163" y="393700"/>
            <a:ext cx="8555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2800">
                <a:solidFill>
                  <a:srgbClr val="FFFF00"/>
                </a:solidFill>
              </a:rPr>
              <a:t>NMT MONITORING IN ANESTHESIA</a:t>
            </a:r>
          </a:p>
        </p:txBody>
      </p:sp>
      <p:graphicFrame>
        <p:nvGraphicFramePr>
          <p:cNvPr id="555013" name="Object 5"/>
          <p:cNvGraphicFramePr>
            <a:graphicFrameLocks noChangeAspect="1"/>
          </p:cNvGraphicFramePr>
          <p:nvPr/>
        </p:nvGraphicFramePr>
        <p:xfrm>
          <a:off x="6629400" y="1828800"/>
          <a:ext cx="182562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3917880" imgH="4210200" progId="Word.Document.8">
                  <p:embed/>
                </p:oleObj>
              </mc:Choice>
              <mc:Fallback>
                <p:oleObj name="Document" r:id="rId3" imgW="3917880" imgH="421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28800"/>
                        <a:ext cx="1825625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3810000" y="2133600"/>
            <a:ext cx="266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Reversal:  </a:t>
            </a:r>
            <a:endParaRPr lang="it-IT" altLang="en-US" sz="320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M.R. Chelant</a:t>
            </a:r>
          </a:p>
        </p:txBody>
      </p:sp>
      <p:pic>
        <p:nvPicPr>
          <p:cNvPr id="555016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16375"/>
            <a:ext cx="6705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17" name="Picture 9" descr="IM0004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7600"/>
            <a:ext cx="30353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071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136525" y="41275"/>
            <a:ext cx="90074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Residual neuromuscolar block is a risk factor for postoperative pulmonary complication.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34925" y="981075"/>
            <a:ext cx="913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FF"/>
                </a:solidFill>
              </a:rPr>
              <a:t>Berg H, Viby-Mogensen J, Roed J et al.        Acta Anaesthesiol Scand 1997;41:1095-03 </a:t>
            </a:r>
          </a:p>
        </p:txBody>
      </p:sp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2209800" y="1584325"/>
            <a:ext cx="4137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691 pz </a:t>
            </a: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</a:t>
            </a:r>
            <a:r>
              <a:rPr lang="en-US" altLang="en-US" sz="2400">
                <a:solidFill>
                  <a:srgbClr val="FFFFFF"/>
                </a:solidFill>
              </a:rPr>
              <a:t>PANC-ATR-VEC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Intraop TOF ogni 12 sec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Postop TOF+Meccanomiografia</a:t>
            </a:r>
          </a:p>
        </p:txBody>
      </p:sp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1300163" y="5260975"/>
            <a:ext cx="6656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Postop Pulm Complications </a:t>
            </a: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 ch generale maggiore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	   			 &gt;durata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				 &lt;T°C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	    			 &gt;età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sym typeface="Symbol" pitchFamily="18" charset="2"/>
              </a:rPr>
              <a:t>	   			 PANC se   TOF</a:t>
            </a:r>
          </a:p>
        </p:txBody>
      </p:sp>
      <p:pic>
        <p:nvPicPr>
          <p:cNvPr id="642056" name="Picture 8" descr="sta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492375"/>
            <a:ext cx="7986712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7" name="Rectangle 9"/>
          <p:cNvSpPr>
            <a:spLocks noChangeArrowheads="1"/>
          </p:cNvSpPr>
          <p:nvPr/>
        </p:nvSpPr>
        <p:spPr bwMode="auto">
          <a:xfrm>
            <a:off x="4284663" y="4076700"/>
            <a:ext cx="61277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559675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722438"/>
            <a:ext cx="40767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229225"/>
            <a:ext cx="387826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5364163" y="6345238"/>
            <a:ext cx="372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Anesthesiology 2003;98(5):1042-7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376238" y="2058988"/>
            <a:ext cx="1795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526 pz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VEC-ROC-ATR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No reveral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2000" i="1">
              <a:solidFill>
                <a:srgbClr val="FFFFFF"/>
              </a:solidFill>
            </a:endParaRPr>
          </a:p>
        </p:txBody>
      </p:sp>
      <p:sp>
        <p:nvSpPr>
          <p:cNvPr id="644103" name="Oval 7"/>
          <p:cNvSpPr>
            <a:spLocks noChangeArrowheads="1"/>
          </p:cNvSpPr>
          <p:nvPr/>
        </p:nvSpPr>
        <p:spPr bwMode="auto">
          <a:xfrm>
            <a:off x="5724525" y="3573463"/>
            <a:ext cx="503238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4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3565525" y="392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5543550" y="6461125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FFFFFF"/>
                </a:solidFill>
              </a:rPr>
              <a:t>Anesthesiology 2003;99(3):632-7</a:t>
            </a: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1295400" y="1700213"/>
            <a:ext cx="652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1 hour 12-19 nmol/kg/min ROC c.i. in guinea pigs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 after 30 min Org 25969 c.i 50 nmol/kg/min o NS</a:t>
            </a:r>
          </a:p>
        </p:txBody>
      </p:sp>
      <p:pic>
        <p:nvPicPr>
          <p:cNvPr id="64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4450"/>
            <a:ext cx="76485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6553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1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45475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3916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Others: 	</a:t>
            </a:r>
            <a:r>
              <a:rPr lang="en-US" altLang="en-US" sz="2800">
                <a:solidFill>
                  <a:srgbClr val="B2B2B2"/>
                </a:solidFill>
              </a:rPr>
              <a:t>Temperature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Depth of GA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NMT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Glycemia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Lactate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it-IT" altLang="en-US" dirty="0" smtClean="0">
                <a:solidFill>
                  <a:schemeClr val="bg1"/>
                </a:solidFill>
              </a:rPr>
              <a:t>GLYCEMIC CONTROL</a:t>
            </a:r>
            <a:endParaRPr lang="it-IT" altLang="en-US" dirty="0">
              <a:solidFill>
                <a:schemeClr val="bg1"/>
              </a:solidFill>
            </a:endParaRPr>
          </a:p>
        </p:txBody>
      </p:sp>
      <p:pic>
        <p:nvPicPr>
          <p:cNvPr id="66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7567"/>
          <a:stretch>
            <a:fillRect/>
          </a:stretch>
        </p:blipFill>
        <p:spPr bwMode="auto">
          <a:xfrm>
            <a:off x="788988" y="952500"/>
            <a:ext cx="8031162" cy="5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28" name="Oval 4"/>
          <p:cNvSpPr>
            <a:spLocks noChangeArrowheads="1"/>
          </p:cNvSpPr>
          <p:nvPr/>
        </p:nvSpPr>
        <p:spPr bwMode="auto">
          <a:xfrm>
            <a:off x="2555875" y="2536825"/>
            <a:ext cx="3962400" cy="2667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6619875" y="4264025"/>
            <a:ext cx="2057400" cy="1095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3200">
                <a:solidFill>
                  <a:srgbClr val="FF0000"/>
                </a:solidFill>
                <a:latin typeface="Black Chancery" pitchFamily="2" charset="0"/>
              </a:rPr>
              <a:t>Splachnic perfusion</a:t>
            </a:r>
          </a:p>
        </p:txBody>
      </p:sp>
    </p:spTree>
    <p:extLst>
      <p:ext uri="{BB962C8B-B14F-4D97-AF65-F5344CB8AC3E}">
        <p14:creationId xmlns:p14="http://schemas.microsoft.com/office/powerpoint/2010/main" val="2268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r="15157" b="3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8675" name="Oval 3"/>
          <p:cNvSpPr>
            <a:spLocks noChangeArrowheads="1"/>
          </p:cNvSpPr>
          <p:nvPr/>
        </p:nvSpPr>
        <p:spPr bwMode="auto">
          <a:xfrm>
            <a:off x="533400" y="1981200"/>
            <a:ext cx="4876800" cy="480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457200" y="5381625"/>
            <a:ext cx="2057400" cy="1095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en-US" sz="3200">
                <a:solidFill>
                  <a:srgbClr val="FF0000"/>
                </a:solidFill>
                <a:latin typeface="Black Chancery" pitchFamily="2" charset="0"/>
              </a:rPr>
              <a:t>Splachnic perfusion</a:t>
            </a:r>
          </a:p>
        </p:txBody>
      </p:sp>
      <p:sp>
        <p:nvSpPr>
          <p:cNvPr id="668677" name="Line 5"/>
          <p:cNvSpPr>
            <a:spLocks noChangeShapeType="1"/>
          </p:cNvSpPr>
          <p:nvPr/>
        </p:nvSpPr>
        <p:spPr bwMode="auto">
          <a:xfrm>
            <a:off x="4010025" y="3062288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6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1414462"/>
          </a:xfrm>
          <a:solidFill>
            <a:schemeClr val="bg1"/>
          </a:solidFill>
          <a:ln/>
        </p:spPr>
        <p:txBody>
          <a:bodyPr/>
          <a:lstStyle/>
          <a:p>
            <a:r>
              <a:rPr lang="it-IT" altLang="en-US" b="1" dirty="0" smtClean="0">
                <a:solidFill>
                  <a:schemeClr val="tx1"/>
                </a:solidFill>
              </a:rPr>
              <a:t>RESPONSE TO HYPERGLYCEMIA</a:t>
            </a:r>
            <a:endParaRPr lang="it-IT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1763713" y="722313"/>
            <a:ext cx="5903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“Vital Signs” Monitoring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23336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6172200"/>
            <a:ext cx="6434137" cy="381000"/>
          </a:xfrm>
        </p:spPr>
        <p:txBody>
          <a:bodyPr/>
          <a:lstStyle/>
          <a:p>
            <a:pPr algn="r"/>
            <a:r>
              <a:rPr lang="it-IT" altLang="en-US" sz="2400">
                <a:solidFill>
                  <a:schemeClr val="bg1"/>
                </a:solidFill>
              </a:rPr>
              <a:t>Anesthesiology 2003; 98:774-779</a:t>
            </a: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66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96975"/>
            <a:ext cx="81248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3" name="Picture 3" descr="diabet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813"/>
            <a:ext cx="7653338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6524625"/>
            <a:ext cx="3997325" cy="7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it-IT" altLang="en-US" sz="2000" i="1"/>
              <a:t>Anesthesiology 2003; 98:774-779</a:t>
            </a:r>
            <a:endParaRPr lang="en-US" altLang="en-US" sz="2000" i="1"/>
          </a:p>
        </p:txBody>
      </p:sp>
    </p:spTree>
    <p:extLst>
      <p:ext uri="{BB962C8B-B14F-4D97-AF65-F5344CB8AC3E}">
        <p14:creationId xmlns:p14="http://schemas.microsoft.com/office/powerpoint/2010/main" val="42635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09863" y="6432550"/>
            <a:ext cx="6434137" cy="381000"/>
          </a:xfrm>
        </p:spPr>
        <p:txBody>
          <a:bodyPr/>
          <a:lstStyle/>
          <a:p>
            <a:r>
              <a:rPr lang="it-IT" altLang="en-US" sz="2000">
                <a:solidFill>
                  <a:schemeClr val="bg1"/>
                </a:solidFill>
              </a:rPr>
              <a:t>Anesthesiology 2003; 98:774-779</a:t>
            </a: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671747" name="Picture 3" descr="diabet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77813"/>
            <a:ext cx="7789863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5472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Periop monitoring</a:t>
            </a:r>
          </a:p>
        </p:txBody>
      </p:sp>
      <p:sp>
        <p:nvSpPr>
          <p:cNvPr id="746499" name="Text Box 3"/>
          <p:cNvSpPr txBox="1">
            <a:spLocks noChangeArrowheads="1"/>
          </p:cNvSpPr>
          <p:nvPr/>
        </p:nvSpPr>
        <p:spPr bwMode="auto">
          <a:xfrm>
            <a:off x="3175000" y="2073275"/>
            <a:ext cx="39163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Guidelines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Cardiovascular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Respiratory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Others: 	</a:t>
            </a:r>
            <a:r>
              <a:rPr lang="en-US" altLang="en-US" sz="2800">
                <a:solidFill>
                  <a:srgbClr val="B2B2B2"/>
                </a:solidFill>
              </a:rPr>
              <a:t>Temperature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Depth of GA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NMT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B2B2B2"/>
                </a:solidFill>
              </a:rPr>
              <a:t>		Glycemia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Lactate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4572000" y="6127750"/>
            <a:ext cx="416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Gladden JB. J Physiol 2004; 558: 5-30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7772400" cy="1143000"/>
          </a:xfrm>
        </p:spPr>
        <p:txBody>
          <a:bodyPr/>
          <a:lstStyle/>
          <a:p>
            <a:r>
              <a:rPr lang="it-IT" altLang="en-US" sz="4000">
                <a:solidFill>
                  <a:srgbClr val="FFFF00"/>
                </a:solidFill>
              </a:rPr>
              <a:t>“Lactate metabolism: </a:t>
            </a:r>
            <a:br>
              <a:rPr lang="it-IT" altLang="en-US" sz="4000">
                <a:solidFill>
                  <a:srgbClr val="FFFF00"/>
                </a:solidFill>
              </a:rPr>
            </a:br>
            <a:r>
              <a:rPr lang="it-IT" altLang="en-US" sz="3200">
                <a:solidFill>
                  <a:srgbClr val="FFFF00"/>
                </a:solidFill>
              </a:rPr>
              <a:t>a new paradigm for the third millenium”</a:t>
            </a: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Tissue hypoperfusion, hypoxia and resulting anaerobic glycolysis are probably not the only causes of increased La</a:t>
            </a:r>
            <a:r>
              <a:rPr lang="it-IT" altLang="en-US" sz="2400" baseline="30000">
                <a:solidFill>
                  <a:srgbClr val="FFFFFF"/>
                </a:solidFill>
              </a:rPr>
              <a:t>-</a:t>
            </a:r>
            <a:r>
              <a:rPr lang="it-IT" altLang="en-US" sz="2400">
                <a:solidFill>
                  <a:srgbClr val="FFFFFF"/>
                </a:solidFill>
              </a:rPr>
              <a:t> production during shock</a:t>
            </a: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323850" y="3532188"/>
            <a:ext cx="8351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Lactate plays an important role as intermediatory in numerous metabolic process, a mobile fuel for aerobic metabolism, perhaps a mediator of redox state among various compartment both within and between cells</a:t>
            </a:r>
          </a:p>
        </p:txBody>
      </p:sp>
    </p:spTree>
    <p:extLst>
      <p:ext uri="{BB962C8B-B14F-4D97-AF65-F5344CB8AC3E}">
        <p14:creationId xmlns:p14="http://schemas.microsoft.com/office/powerpoint/2010/main" val="30289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4572000" y="6127750"/>
            <a:ext cx="416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 i="1">
                <a:solidFill>
                  <a:srgbClr val="FFFFFF"/>
                </a:solidFill>
              </a:rPr>
              <a:t>Gladden JB. J Physiol 2004; 558: 5-30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7772400" cy="1143000"/>
          </a:xfrm>
        </p:spPr>
        <p:txBody>
          <a:bodyPr/>
          <a:lstStyle/>
          <a:p>
            <a:r>
              <a:rPr lang="it-IT" altLang="en-US" sz="4000">
                <a:solidFill>
                  <a:srgbClr val="FFFF00"/>
                </a:solidFill>
              </a:rPr>
              <a:t>“Lactate metabolism: </a:t>
            </a:r>
            <a:br>
              <a:rPr lang="it-IT" altLang="en-US" sz="4000">
                <a:solidFill>
                  <a:srgbClr val="FFFF00"/>
                </a:solidFill>
              </a:rPr>
            </a:br>
            <a:r>
              <a:rPr lang="it-IT" altLang="en-US" sz="3200">
                <a:solidFill>
                  <a:srgbClr val="FFFF00"/>
                </a:solidFill>
              </a:rPr>
              <a:t>a new paradigm for the third millenium”</a:t>
            </a:r>
          </a:p>
        </p:txBody>
      </p:sp>
      <p:sp>
        <p:nvSpPr>
          <p:cNvPr id="673796" name="Text Box 4"/>
          <p:cNvSpPr txBox="1">
            <a:spLocks noChangeArrowheads="1"/>
          </p:cNvSpPr>
          <p:nvPr/>
        </p:nvSpPr>
        <p:spPr bwMode="auto">
          <a:xfrm>
            <a:off x="1212850" y="2543175"/>
            <a:ext cx="7092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800" i="1">
                <a:solidFill>
                  <a:srgbClr val="FFFFFF"/>
                </a:solidFill>
              </a:rPr>
              <a:t>Lactate can no longer be considered the usual  suspect for metabolic crimes, but is instead a central player in cellular, regional and whole body metabolism”</a:t>
            </a:r>
          </a:p>
        </p:txBody>
      </p:sp>
    </p:spTree>
    <p:extLst>
      <p:ext uri="{BB962C8B-B14F-4D97-AF65-F5344CB8AC3E}">
        <p14:creationId xmlns:p14="http://schemas.microsoft.com/office/powerpoint/2010/main" val="24080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15888"/>
            <a:ext cx="79629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76475"/>
            <a:ext cx="862012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5940425" y="63023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i="1">
                <a:solidFill>
                  <a:srgbClr val="000000"/>
                </a:solidFill>
              </a:rPr>
              <a:t>Anesth Analg 2002; 95: 294-8</a:t>
            </a:r>
          </a:p>
        </p:txBody>
      </p:sp>
      <p:sp>
        <p:nvSpPr>
          <p:cNvPr id="674821" name="Oval 5"/>
          <p:cNvSpPr>
            <a:spLocks noChangeArrowheads="1"/>
          </p:cNvSpPr>
          <p:nvPr/>
        </p:nvSpPr>
        <p:spPr bwMode="auto">
          <a:xfrm>
            <a:off x="5867400" y="3979863"/>
            <a:ext cx="647700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74822" name="Oval 6"/>
          <p:cNvSpPr>
            <a:spLocks noChangeArrowheads="1"/>
          </p:cNvSpPr>
          <p:nvPr/>
        </p:nvSpPr>
        <p:spPr bwMode="auto">
          <a:xfrm>
            <a:off x="2352675" y="3819525"/>
            <a:ext cx="647700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 descr="CO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133600"/>
            <a:ext cx="4691062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2667000" y="887413"/>
            <a:ext cx="373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FFFF"/>
                </a:solidFill>
              </a:rPr>
              <a:t>CONCLUSION</a:t>
            </a:r>
            <a:r>
              <a:rPr lang="it-IT" altLang="en-US" sz="4000">
                <a:solidFill>
                  <a:srgbClr val="FFFFFF"/>
                </a:solidFill>
              </a:rPr>
              <a:t>S</a:t>
            </a:r>
            <a:endParaRPr lang="en-US" altLang="en-US"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618331" y="5029200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it-IT" altLang="en-US" sz="28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it-IT" altLang="en-US" sz="2800" dirty="0" smtClean="0">
                <a:solidFill>
                  <a:srgbClr val="FFFF00"/>
                </a:solidFill>
                <a:sym typeface="Wingdings" pitchFamily="2" charset="2"/>
              </a:rPr>
              <a:t>COMPUTERIZED CHART KEEPING IS AN ESSENTIAL PART OF MONITORING</a:t>
            </a:r>
            <a:endParaRPr lang="it-IT" altLang="en-US" sz="2800" dirty="0">
              <a:solidFill>
                <a:srgbClr val="FFFF00"/>
              </a:solidFill>
              <a:sym typeface="Wingdings" pitchFamily="2" charset="2"/>
            </a:endParaRPr>
          </a:p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it-IT" altLang="en-US" sz="2800" dirty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it-IT" altLang="en-US" sz="2800" dirty="0">
                <a:solidFill>
                  <a:srgbClr val="FFFF00"/>
                </a:solidFill>
                <a:sym typeface="Wingdings" pitchFamily="2" charset="2"/>
              </a:rPr>
              <a:t>		</a:t>
            </a:r>
            <a:endParaRPr lang="en-US" altLang="en-US" i="1" dirty="0">
              <a:solidFill>
                <a:srgbClr val="FFFFFF"/>
              </a:solidFill>
            </a:endParaRPr>
          </a:p>
        </p:txBody>
      </p:sp>
      <p:pic>
        <p:nvPicPr>
          <p:cNvPr id="65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538288"/>
            <a:ext cx="2832100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7104063" y="4191000"/>
            <a:ext cx="744537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65331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600200"/>
            <a:ext cx="236696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6840538" y="2632075"/>
            <a:ext cx="23034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  <a:buFont typeface="Webdings" pitchFamily="18" charset="2"/>
              <a:buChar char="4"/>
            </a:pPr>
            <a:endParaRPr lang="en-US" altLang="en-US" sz="3000" dirty="0">
              <a:solidFill>
                <a:srgbClr val="FFFF00"/>
              </a:solidFill>
            </a:endParaRPr>
          </a:p>
          <a:p>
            <a:pPr algn="l" fontAlgn="base">
              <a:spcAft>
                <a:spcPct val="0"/>
              </a:spcAft>
            </a:pPr>
            <a:r>
              <a:rPr lang="en-US" altLang="en-US" sz="3000" dirty="0" smtClean="0">
                <a:solidFill>
                  <a:srgbClr val="FFFF00"/>
                </a:solidFill>
              </a:rPr>
              <a:t>DATA CAN ACCESSEDBY:</a:t>
            </a:r>
            <a:endParaRPr lang="en-US" altLang="en-US" sz="3000" dirty="0">
              <a:solidFill>
                <a:srgbClr val="FFFF00"/>
              </a:solidFill>
            </a:endParaRPr>
          </a:p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en-US" altLang="en-US" sz="3000" dirty="0">
                <a:solidFill>
                  <a:srgbClr val="FFFF00"/>
                </a:solidFill>
              </a:rPr>
              <a:t> On line</a:t>
            </a:r>
          </a:p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en-US" altLang="en-US" sz="3000" dirty="0">
                <a:solidFill>
                  <a:srgbClr val="FFFF00"/>
                </a:solidFill>
              </a:rPr>
              <a:t> Trends</a:t>
            </a:r>
          </a:p>
          <a:p>
            <a:pPr algn="l" fontAlgn="base">
              <a:spcAft>
                <a:spcPct val="0"/>
              </a:spcAft>
              <a:buFont typeface="Webdings" pitchFamily="18" charset="2"/>
              <a:buNone/>
            </a:pPr>
            <a:r>
              <a:rPr lang="en-US" altLang="en-US" sz="3000" dirty="0">
                <a:solidFill>
                  <a:srgbClr val="FFFF00"/>
                </a:solidFill>
              </a:rPr>
              <a:t> Snap Shots</a:t>
            </a:r>
          </a:p>
        </p:txBody>
      </p:sp>
      <p:pic>
        <p:nvPicPr>
          <p:cNvPr id="65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8050"/>
            <a:ext cx="6451600" cy="55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250825" y="112713"/>
            <a:ext cx="869791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200">
                <a:solidFill>
                  <a:srgbClr val="000000"/>
                </a:solidFill>
                <a:cs typeface="Arial" charset="0"/>
              </a:rPr>
              <a:t>ASA standards for basic anesthetic monitoring 2001</a:t>
            </a:r>
            <a:endParaRPr lang="it-IT" altLang="en-US" sz="3200">
              <a:solidFill>
                <a:srgbClr val="000000"/>
              </a:solidFill>
            </a:endParaRPr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431800" y="1989138"/>
            <a:ext cx="8532813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200" i="1">
                <a:solidFill>
                  <a:srgbClr val="FFFF00"/>
                </a:solidFill>
              </a:rPr>
              <a:t>Standard 1: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FFFFFF"/>
                </a:solidFill>
              </a:rPr>
              <a:t>Qualified anesthesia personnel</a:t>
            </a:r>
            <a:r>
              <a:rPr lang="it-IT" altLang="en-US" sz="2400">
                <a:solidFill>
                  <a:srgbClr val="FFFFFF"/>
                </a:solidFill>
              </a:rPr>
              <a:t> shall be present in the room throughout the conduct of all general anesthetics, regional anesthetics and monitored anesthesia care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altLang="en-US" sz="240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200" i="1">
                <a:solidFill>
                  <a:srgbClr val="FFFF00"/>
                </a:solidFill>
              </a:rPr>
              <a:t>Standard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FFFFFF"/>
                </a:solidFill>
              </a:rPr>
              <a:t>During all anesthetics, the patient's </a:t>
            </a:r>
            <a:r>
              <a:rPr lang="it-IT" altLang="en-US" sz="2400" b="1" u="sng">
                <a:solidFill>
                  <a:srgbClr val="FFFFFF"/>
                </a:solidFill>
              </a:rPr>
              <a:t>oxygenation, ventilation, circulation, and temperature</a:t>
            </a:r>
            <a:r>
              <a:rPr lang="it-IT" altLang="en-US" sz="2400">
                <a:solidFill>
                  <a:srgbClr val="FFFFFF"/>
                </a:solidFill>
              </a:rPr>
              <a:t> shall be continually evaluated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1836738" y="506413"/>
            <a:ext cx="604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FFFF"/>
                </a:solidFill>
              </a:rPr>
              <a:t>“Vital signs” monitoring: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1066800" y="2590800"/>
            <a:ext cx="1447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</a:rPr>
              <a:t>When ?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</a:rPr>
              <a:t>Where ?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</a:rPr>
              <a:t> How ?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</a:rPr>
              <a:t> Why ?</a:t>
            </a: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3413125" y="2544763"/>
            <a:ext cx="495776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type of surgery and pt condition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OR and/or ICU / PACU / Ward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…….. “several” techniques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to manage….to improve outcome</a:t>
            </a:r>
          </a:p>
        </p:txBody>
      </p:sp>
    </p:spTree>
    <p:extLst>
      <p:ext uri="{BB962C8B-B14F-4D97-AF65-F5344CB8AC3E}">
        <p14:creationId xmlns:p14="http://schemas.microsoft.com/office/powerpoint/2010/main" val="32387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it-IT" altLang="en-US">
                <a:solidFill>
                  <a:srgbClr val="FFFF00"/>
                </a:solidFill>
              </a:rPr>
              <a:t>ASA News Letter 2002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917700"/>
            <a:ext cx="403383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76538" y="1981200"/>
            <a:ext cx="4200525" cy="3429000"/>
          </a:xfrm>
          <a:noFill/>
          <a:ln/>
        </p:spPr>
        <p:txBody>
          <a:bodyPr lIns="92075" tIns="46038" rIns="92075" bIns="46038"/>
          <a:lstStyle/>
          <a:p>
            <a:pPr algn="l"/>
            <a:endParaRPr lang="en-US" altLang="en-US" sz="2800">
              <a:solidFill>
                <a:srgbClr val="FFFF00"/>
              </a:solidFill>
            </a:endParaRPr>
          </a:p>
          <a:p>
            <a:pPr algn="l"/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65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447925"/>
            <a:ext cx="5080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2424113" y="879475"/>
            <a:ext cx="16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1295400" y="609600"/>
            <a:ext cx="73549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smtClean="0">
                <a:solidFill>
                  <a:srgbClr val="FFFF00"/>
                </a:solidFill>
              </a:rPr>
              <a:t>Conclusion:</a:t>
            </a:r>
            <a:endParaRPr lang="it-IT" altLang="en-US" sz="4400" dirty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4400" dirty="0" smtClean="0">
                <a:solidFill>
                  <a:srgbClr val="FFFF00"/>
                </a:solidFill>
              </a:rPr>
              <a:t>YOU ALL ARE EXHAUSTED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1554163" y="746125"/>
            <a:ext cx="69786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i="1">
                <a:solidFill>
                  <a:srgbClr val="FFFF00"/>
                </a:solidFill>
              </a:rPr>
              <a:t>Oxygenation: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FFFF"/>
                </a:solidFill>
              </a:rPr>
              <a:t>Oxygen analyzer for inspired gases-Observation of the patient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Pulse oximetry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1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i="1">
                <a:solidFill>
                  <a:srgbClr val="FFFF00"/>
                </a:solidFill>
              </a:rPr>
              <a:t>Ventilation: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FFFF"/>
                </a:solidFill>
              </a:rPr>
              <a:t>Auscultation of breath sounds-Observation of the patient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Observation of the reservoir bag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Capnography (Carbon dioxide monitoring)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i="1">
                <a:solidFill>
                  <a:srgbClr val="FFFF00"/>
                </a:solidFill>
              </a:rPr>
              <a:t>Circulation: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FFFF"/>
                </a:solidFill>
              </a:rPr>
              <a:t>Continuous ECG display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Heart rate and BP recorded every 5 minutes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Evaluation of circulation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Auscultation of heart sounds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Palpation of pulse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Pulse plethysmography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Pulse oximetry</a:t>
            </a:r>
            <a:br>
              <a:rPr lang="it-IT" altLang="en-US">
                <a:solidFill>
                  <a:srgbClr val="FFFFFF"/>
                </a:solidFill>
              </a:rPr>
            </a:br>
            <a:r>
              <a:rPr lang="it-IT" altLang="en-US">
                <a:solidFill>
                  <a:srgbClr val="FFFFFF"/>
                </a:solidFill>
              </a:rPr>
              <a:t>Intrarterial pressure tracing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12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i="1">
                <a:solidFill>
                  <a:srgbClr val="FFFF00"/>
                </a:solidFill>
              </a:rPr>
              <a:t>Temperature: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FFFF"/>
                </a:solidFill>
              </a:rPr>
              <a:t>Monitor temperature when changes are intended, anticipated, or suspected</a:t>
            </a:r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250825" y="112713"/>
            <a:ext cx="869791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3200">
                <a:solidFill>
                  <a:srgbClr val="000000"/>
                </a:solidFill>
                <a:cs typeface="Arial" charset="0"/>
              </a:rPr>
              <a:t>ASA standards for basic anesthetic monitoring 2001</a:t>
            </a:r>
            <a:endParaRPr lang="it-IT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1485</Words>
  <Application>Microsoft Office PowerPoint</Application>
  <PresentationFormat>On-screen Show (4:3)</PresentationFormat>
  <Paragraphs>436</Paragraphs>
  <Slides>82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Struttura predefinita</vt:lpstr>
      <vt:lpstr>Document</vt:lpstr>
      <vt:lpstr>MONITORING “THE STORY BEHIND THE STORY”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electricity of the heart</vt:lpstr>
      <vt:lpstr>What to expect from the ECG</vt:lpstr>
      <vt:lpstr>PowerPoint Presentation</vt:lpstr>
      <vt:lpstr>PowerPoint Presentation</vt:lpstr>
      <vt:lpstr>The shape of the ECG</vt:lpstr>
      <vt:lpstr>Normal ECG</vt:lpstr>
      <vt:lpstr>ECG interpretation</vt:lpstr>
      <vt:lpstr>Intraoperative Monitoring</vt:lpstr>
      <vt:lpstr>Intraoperative Monitoring</vt:lpstr>
      <vt:lpstr>Intraoperative Monitoring</vt:lpstr>
      <vt:lpstr>NIBP vs. Arterial Cannulation</vt:lpstr>
      <vt:lpstr>PowerPoint Presentation</vt:lpstr>
      <vt:lpstr>Art Line Complications</vt:lpstr>
      <vt:lpstr>Arterial Waveform Evaluation</vt:lpstr>
      <vt:lpstr>Arterial Line Tracing </vt:lpstr>
      <vt:lpstr>Central Line Indications</vt:lpstr>
      <vt:lpstr>Central Line Contraindications</vt:lpstr>
      <vt:lpstr>Central Line Techniques</vt:lpstr>
      <vt:lpstr>Anatomy of Central Assess</vt:lpstr>
      <vt:lpstr>Normal CVP Waveform</vt:lpstr>
      <vt:lpstr>Waveform Interpretation</vt:lpstr>
      <vt:lpstr>Waveform Interpretation</vt:lpstr>
      <vt:lpstr>PowerPoint Presentation</vt:lpstr>
      <vt:lpstr>Monitoring Devices (Types)</vt:lpstr>
      <vt:lpstr>PowerPoint Presentation</vt:lpstr>
      <vt:lpstr>PowerPoint Presentation</vt:lpstr>
      <vt:lpstr>PULSE OXIMETRY</vt:lpstr>
      <vt:lpstr>PowerPoint Presentation</vt:lpstr>
      <vt:lpstr>PowerPoint Presentation</vt:lpstr>
      <vt:lpstr>EtCO2 CAPNOGRPHY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GLYCEMIC CONTROL</vt:lpstr>
      <vt:lpstr>RESPONSE TO HYPERGLYCEMIA</vt:lpstr>
      <vt:lpstr>PowerPoint Presentation</vt:lpstr>
      <vt:lpstr>PowerPoint Presentation</vt:lpstr>
      <vt:lpstr>PowerPoint Presentation</vt:lpstr>
      <vt:lpstr>PowerPoint Presentation</vt:lpstr>
      <vt:lpstr>“Lactate metabolism:  a new paradigm for the third millenium”</vt:lpstr>
      <vt:lpstr>“Lactate metabolism:  a new paradigm for the third millenium”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ASA News Letter 2002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“THE STORY BEHIND THE STORY”</dc:title>
  <dc:creator>Farha</dc:creator>
  <cp:lastModifiedBy>Farha</cp:lastModifiedBy>
  <cp:revision>7</cp:revision>
  <dcterms:created xsi:type="dcterms:W3CDTF">2015-10-09T12:02:51Z</dcterms:created>
  <dcterms:modified xsi:type="dcterms:W3CDTF">2015-10-13T18:50:31Z</dcterms:modified>
</cp:coreProperties>
</file>