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8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2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05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0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6330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4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8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2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11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3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1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0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2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7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6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A0A30-71B1-448C-BE3C-D25C61AC5F54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A622EC-2D03-4961-9565-35E75E9F8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3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lthline.com/health/acute-respiratory-failure#Overview1" TargetMode="External"/><Relationship Id="rId2" Type="http://schemas.openxmlformats.org/officeDocument/2006/relationships/hyperlink" Target="http://www.hopkinsmedicine.org/healthlibrary/conditions/respiratory_disorders/smoking_and_respiratory_diseases_85,P01331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YbvwMSzqdY&amp;feature=youtu.b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Case 5- Hypoxia after </a:t>
            </a:r>
            <a:r>
              <a:rPr lang="en-US" b="1" dirty="0" smtClean="0"/>
              <a:t>anesthesia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Group 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3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https://ptolemy.library.utoronto.ca/sites/default/files/reviews/2012/April%20-%20Hypoxia.pdf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http://www.hopkinsmedicine.org/healthlibrary/conditions/respiratory_disorders/smoking_and_respiratory_diseases_85,P01331/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http://www.healthline.com/health/acute-respiratory-failure#Overview1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5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37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Thank you,,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1088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scenario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37 years of age male who arrives in </a:t>
            </a:r>
            <a:r>
              <a:rPr lang="en-US" dirty="0" smtClean="0"/>
              <a:t>the post anesthetic care unit following </a:t>
            </a:r>
            <a:r>
              <a:rPr lang="en-US" dirty="0"/>
              <a:t>surgical removal of his gallbladder. Surgical intervention utilizing the laparoscopic approach is successful. Patient history obtained during the preoperative phase of care showed that he was a 2 pack/day smoker and he denies taking any prescribed medications with no other medical problems. He reports that his pain is 6 on a 10-point scale. He states that he has pain in his shoulder and pressure in his abdomen. Morphine (5 mg) is ordered for the pain, and 4 mg is administered IV. </a:t>
            </a:r>
            <a:r>
              <a:rPr lang="en-US" dirty="0">
                <a:solidFill>
                  <a:srgbClr val="00B050"/>
                </a:solidFill>
              </a:rPr>
              <a:t>At 1 hour after admission, the patient's oxygen saturations were 89% to 90%</a:t>
            </a:r>
            <a:r>
              <a:rPr lang="en-US" dirty="0"/>
              <a:t>, </a:t>
            </a:r>
            <a:r>
              <a:rPr lang="en-US" dirty="0"/>
              <a:t>his respiratory rate is 16 breaths per minute, and he is more difficult to arouse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1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Discuss hypoxia and possible causes after anesthesia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Hypoxia; is impaired tissue oxygenation, when </a:t>
            </a:r>
            <a:r>
              <a:rPr lang="en-US" dirty="0" smtClean="0"/>
              <a:t>Oxygen saturation is less than 95%.</a:t>
            </a:r>
          </a:p>
          <a:p>
            <a:pPr marL="0" indent="0">
              <a:buNone/>
            </a:pPr>
            <a:r>
              <a:rPr lang="en-US" dirty="0" smtClean="0"/>
              <a:t>It is one of the most common post-operative complications that is often not recognized. </a:t>
            </a:r>
          </a:p>
          <a:p>
            <a:pPr marL="0" indent="0">
              <a:buNone/>
            </a:pPr>
            <a:r>
              <a:rPr lang="en-US" u="sng" dirty="0"/>
              <a:t>C</a:t>
            </a:r>
            <a:r>
              <a:rPr lang="en-US" u="sng" dirty="0" smtClean="0"/>
              <a:t>onfusion</a:t>
            </a:r>
            <a:r>
              <a:rPr lang="en-US" dirty="0" smtClean="0"/>
              <a:t> can be secondary to hypoxia. Patients who are critically ill usually have increased oxygen demands; oxygen delivery is therefore fundamental to managing sick patients.</a:t>
            </a:r>
          </a:p>
        </p:txBody>
      </p:sp>
    </p:spTree>
    <p:extLst>
      <p:ext uri="{BB962C8B-B14F-4D97-AF65-F5344CB8AC3E}">
        <p14:creationId xmlns:p14="http://schemas.microsoft.com/office/powerpoint/2010/main" val="15792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hypoxia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Patients at risk of hypoxia</a:t>
            </a:r>
            <a:endParaRPr lang="en-US" dirty="0"/>
          </a:p>
          <a:p>
            <a:pPr lvl="1"/>
            <a:r>
              <a:rPr lang="en-US" dirty="0" smtClean="0"/>
              <a:t>Smokers</a:t>
            </a:r>
            <a:r>
              <a:rPr lang="en-US" dirty="0"/>
              <a:t>, </a:t>
            </a:r>
            <a:r>
              <a:rPr lang="en-US" dirty="0" smtClean="0"/>
              <a:t>COPD</a:t>
            </a:r>
          </a:p>
          <a:p>
            <a:pPr lvl="1"/>
            <a:r>
              <a:rPr lang="en-US" dirty="0"/>
              <a:t>Reduced </a:t>
            </a:r>
            <a:r>
              <a:rPr lang="en-US" b="1" dirty="0"/>
              <a:t>functional residual </a:t>
            </a:r>
            <a:r>
              <a:rPr lang="en-US" b="1" dirty="0" smtClean="0"/>
              <a:t>capacity: </a:t>
            </a:r>
            <a:r>
              <a:rPr lang="en-US" dirty="0" smtClean="0"/>
              <a:t>Elderly</a:t>
            </a:r>
            <a:r>
              <a:rPr lang="en-US" dirty="0"/>
              <a:t>, Obesity, Diabetes, General </a:t>
            </a:r>
            <a:r>
              <a:rPr lang="en-US" dirty="0" smtClean="0"/>
              <a:t>Anesthetic </a:t>
            </a:r>
          </a:p>
          <a:p>
            <a:pPr lvl="1"/>
            <a:r>
              <a:rPr lang="en-US" dirty="0"/>
              <a:t>Surgical </a:t>
            </a:r>
            <a:r>
              <a:rPr lang="en-US" dirty="0" smtClean="0"/>
              <a:t>pathology:</a:t>
            </a:r>
            <a:r>
              <a:rPr lang="en-US" dirty="0"/>
              <a:t> Restricted ventilation, </a:t>
            </a:r>
            <a:r>
              <a:rPr lang="en-US" dirty="0" smtClean="0"/>
              <a:t>systemic inflammatory response syndrome</a:t>
            </a:r>
          </a:p>
          <a:p>
            <a:r>
              <a:rPr lang="en-US" dirty="0"/>
              <a:t>O</a:t>
            </a:r>
            <a:r>
              <a:rPr lang="en-US" dirty="0" smtClean="0"/>
              <a:t>ther causes: Post-op Sedation, Hypothermia, Fluid overload, </a:t>
            </a:r>
            <a:r>
              <a:rPr lang="en-US" dirty="0"/>
              <a:t>Pulmonary </a:t>
            </a:r>
            <a:r>
              <a:rPr lang="en-US" dirty="0" err="1" smtClean="0"/>
              <a:t>oedema</a:t>
            </a:r>
            <a:r>
              <a:rPr lang="en-US" dirty="0" smtClean="0"/>
              <a:t>, Bronchopneumonia, </a:t>
            </a:r>
            <a:r>
              <a:rPr lang="en-US" dirty="0"/>
              <a:t>Lobar </a:t>
            </a:r>
            <a:r>
              <a:rPr lang="en-US" dirty="0" smtClean="0"/>
              <a:t>pneumonia, </a:t>
            </a:r>
            <a:r>
              <a:rPr lang="en-US" dirty="0"/>
              <a:t>Pre-existent </a:t>
            </a:r>
            <a:r>
              <a:rPr lang="en-US" dirty="0" smtClean="0"/>
              <a:t>COPD, </a:t>
            </a:r>
            <a:r>
              <a:rPr lang="en-US" dirty="0"/>
              <a:t>Atelectasis with </a:t>
            </a:r>
            <a:r>
              <a:rPr lang="en-US" dirty="0" smtClean="0"/>
              <a:t>hypoventilation, </a:t>
            </a:r>
            <a:r>
              <a:rPr lang="en-US" dirty="0"/>
              <a:t>Pulmonary </a:t>
            </a:r>
            <a:r>
              <a:rPr lang="en-US" dirty="0" smtClean="0"/>
              <a:t>embolism, ARDS. 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94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Was this patient </a:t>
            </a:r>
            <a:r>
              <a:rPr lang="en-US" dirty="0" smtClean="0"/>
              <a:t>hypoxemic??!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6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 hemoglobin oxygen dissociation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Describes </a:t>
            </a:r>
            <a:r>
              <a:rPr lang="en-US" dirty="0"/>
              <a:t>the relation between the partial pressure of </a:t>
            </a:r>
            <a:r>
              <a:rPr lang="en-US" b="1" dirty="0"/>
              <a:t>oxygen</a:t>
            </a:r>
            <a:r>
              <a:rPr lang="en-US" dirty="0"/>
              <a:t> (x axis) and the </a:t>
            </a:r>
            <a:r>
              <a:rPr lang="en-US" b="1" dirty="0"/>
              <a:t>oxygen</a:t>
            </a:r>
            <a:r>
              <a:rPr lang="en-US" dirty="0"/>
              <a:t> saturation (y axis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multiple </a:t>
            </a:r>
            <a:r>
              <a:rPr lang="en-US" dirty="0"/>
              <a:t>factors can affect the affinity of </a:t>
            </a:r>
            <a:r>
              <a:rPr lang="en-US" dirty="0" err="1"/>
              <a:t>Hb</a:t>
            </a:r>
            <a:r>
              <a:rPr lang="en-US" dirty="0"/>
              <a:t> for oxygen, thus causing the curve to shift to the left (increased oxygen affinity) or to the right (decreased O2 affinity) 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https://www.youtube.com/watch?v=HYbvwMSzqdY&amp;feature=youtu.be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Discuss clinical assessments and management of postoperative hypoxia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The </a:t>
            </a:r>
            <a:r>
              <a:rPr lang="en-US" u="sng" dirty="0"/>
              <a:t>primary assessment:</a:t>
            </a:r>
            <a:r>
              <a:rPr lang="en-US" dirty="0"/>
              <a:t> </a:t>
            </a:r>
            <a:r>
              <a:rPr lang="en-US" dirty="0" smtClean="0"/>
              <a:t>identify the life-threatening problems by rapid</a:t>
            </a:r>
            <a:r>
              <a:rPr lang="en-US" dirty="0"/>
              <a:t>, targeted clinical examination of </a:t>
            </a:r>
            <a:r>
              <a:rPr lang="en-US" i="1" dirty="0">
                <a:solidFill>
                  <a:srgbClr val="00B050"/>
                </a:solidFill>
              </a:rPr>
              <a:t>airway, breathing, circulation and </a:t>
            </a:r>
            <a:r>
              <a:rPr lang="en-US" i="1" dirty="0" smtClean="0">
                <a:solidFill>
                  <a:srgbClr val="00B050"/>
                </a:solidFill>
              </a:rPr>
              <a:t>disability. </a:t>
            </a:r>
            <a:endParaRPr lang="en-US" u="sng" dirty="0" smtClean="0"/>
          </a:p>
          <a:p>
            <a:pPr lvl="1"/>
            <a:r>
              <a:rPr lang="en-US" dirty="0" smtClean="0"/>
              <a:t>Asses the blood saturation by: Pulse oximetry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sses the peripheral </a:t>
            </a:r>
            <a:r>
              <a:rPr lang="en-US" dirty="0"/>
              <a:t>pulse </a:t>
            </a:r>
            <a:r>
              <a:rPr lang="en-US" dirty="0" smtClean="0"/>
              <a:t>rate.</a:t>
            </a:r>
          </a:p>
          <a:p>
            <a:pPr lvl="1"/>
            <a:r>
              <a:rPr lang="en-US" u="sng" dirty="0" smtClean="0"/>
              <a:t> if the patient was hypoxic the next step is to Resuscitate immediately</a:t>
            </a:r>
            <a:r>
              <a:rPr lang="en-US" dirty="0" smtClean="0"/>
              <a:t>. </a:t>
            </a:r>
            <a:endParaRPr lang="en-US" u="sng" dirty="0" smtClean="0"/>
          </a:p>
          <a:p>
            <a:pPr lvl="0"/>
            <a:r>
              <a:rPr lang="en-US" u="sng" dirty="0"/>
              <a:t>Secondary assessment:</a:t>
            </a:r>
            <a:r>
              <a:rPr lang="en-US" dirty="0"/>
              <a:t> aimed at gathering more information.</a:t>
            </a:r>
          </a:p>
          <a:p>
            <a:pPr lvl="1"/>
            <a:r>
              <a:rPr lang="en-US" dirty="0"/>
              <a:t>Assess </a:t>
            </a:r>
            <a:r>
              <a:rPr lang="en-US" dirty="0" smtClean="0"/>
              <a:t>Problem: by </a:t>
            </a:r>
            <a:r>
              <a:rPr lang="en-US" dirty="0"/>
              <a:t>Arterial blood gas </a:t>
            </a:r>
            <a:r>
              <a:rPr lang="en-US" dirty="0" smtClean="0"/>
              <a:t>analysis and Chest X-Ray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Treat The </a:t>
            </a:r>
            <a:r>
              <a:rPr lang="en-US" dirty="0" smtClean="0"/>
              <a:t>Cause if possible or give supportive therapy with </a:t>
            </a:r>
            <a:r>
              <a:rPr lang="en-US" dirty="0"/>
              <a:t>100% supplemental </a:t>
            </a:r>
            <a:r>
              <a:rPr lang="en-US" dirty="0" smtClean="0"/>
              <a:t>oxygen, ventilation and in sever cases intubation. </a:t>
            </a:r>
          </a:p>
          <a:p>
            <a:r>
              <a:rPr lang="en-US" u="sng" dirty="0"/>
              <a:t>Tertiary </a:t>
            </a:r>
            <a:r>
              <a:rPr lang="en-US" u="sng" dirty="0" smtClean="0"/>
              <a:t>assessment: </a:t>
            </a:r>
            <a:r>
              <a:rPr lang="en-US" dirty="0"/>
              <a:t>. This is a review of the clinical process, identifying strengths and weaknesses, aimed at improving future </a:t>
            </a:r>
            <a:r>
              <a:rPr lang="en-US" dirty="0" smtClean="0"/>
              <a:t>care. 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6935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Discuss effect of smoking on respiratory </a:t>
            </a:r>
            <a:r>
              <a:rPr lang="en-US" b="1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irritation of the trachea  and larynx </a:t>
            </a:r>
          </a:p>
          <a:p>
            <a:pPr fontAlgn="base"/>
            <a:r>
              <a:rPr lang="en-US" dirty="0" smtClean="0"/>
              <a:t>reduced lung function and breathlessness due to swelling and narrowing of the lung airways and excess mucus in the lung passages</a:t>
            </a:r>
          </a:p>
          <a:p>
            <a:pPr fontAlgn="base"/>
            <a:r>
              <a:rPr lang="en-US" dirty="0" smtClean="0"/>
              <a:t>impairment of the lungs’ clearance system, leading to the build-up of poisonous substances, which results in lung irritation and damage</a:t>
            </a:r>
          </a:p>
          <a:p>
            <a:pPr fontAlgn="base"/>
            <a:r>
              <a:rPr lang="en-US" dirty="0" smtClean="0"/>
              <a:t>increased risk of lung infection and symptoms such as coughing and wheezing</a:t>
            </a:r>
          </a:p>
          <a:p>
            <a:pPr fontAlgn="base"/>
            <a:r>
              <a:rPr lang="en-US" dirty="0" smtClean="0"/>
              <a:t>permanent damage to the air sacs of the lungs.</a:t>
            </a:r>
          </a:p>
        </p:txBody>
      </p:sp>
    </p:spTree>
    <p:extLst>
      <p:ext uri="{BB962C8B-B14F-4D97-AF65-F5344CB8AC3E}">
        <p14:creationId xmlns:p14="http://schemas.microsoft.com/office/powerpoint/2010/main" val="12549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/>
              <a:t>Does the patient's history of smoking may be the cause of the respiratory insufficiency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en-US" dirty="0" smtClean="0"/>
              <a:t>Yes</a:t>
            </a:r>
          </a:p>
          <a:p>
            <a:r>
              <a:rPr lang="en-US" dirty="0" smtClean="0"/>
              <a:t>Smoking is risk factor for respiratory insufficiency</a:t>
            </a:r>
          </a:p>
          <a:p>
            <a:r>
              <a:rPr lang="en-US" dirty="0" smtClean="0"/>
              <a:t>Smoking  can cause COPD which lead to respiratory insufficiency</a:t>
            </a:r>
          </a:p>
        </p:txBody>
      </p:sp>
    </p:spTree>
    <p:extLst>
      <p:ext uri="{BB962C8B-B14F-4D97-AF65-F5344CB8AC3E}">
        <p14:creationId xmlns:p14="http://schemas.microsoft.com/office/powerpoint/2010/main" val="169139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550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Franklin Gothic Book</vt:lpstr>
      <vt:lpstr>Arial</vt:lpstr>
      <vt:lpstr>Trebuchet MS</vt:lpstr>
      <vt:lpstr>Wingdings 3</vt:lpstr>
      <vt:lpstr>Facet</vt:lpstr>
      <vt:lpstr>Case 5- Hypoxia after anesthesia</vt:lpstr>
      <vt:lpstr>Case scenario </vt:lpstr>
      <vt:lpstr>Discuss hypoxia and possible causes after anesthesia </vt:lpstr>
      <vt:lpstr>Causes of hypoxia </vt:lpstr>
      <vt:lpstr>Was this patient hypoxemic??! </vt:lpstr>
      <vt:lpstr>Discuss hemoglobin oxygen dissociation curve</vt:lpstr>
      <vt:lpstr>Discuss clinical assessments and management of postoperative hypoxia </vt:lpstr>
      <vt:lpstr>Discuss effect of smoking on respiratory system</vt:lpstr>
      <vt:lpstr>Does the patient's history of smoking may be the cause of the respiratory insufficiency?</vt:lpstr>
      <vt:lpstr>References </vt:lpstr>
      <vt:lpstr>Thank you,,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5- Hypoxia after anesthesia</dc:title>
  <dc:creator>Shahad Alharbi</dc:creator>
  <cp:lastModifiedBy>Shahad Alharbi</cp:lastModifiedBy>
  <cp:revision>14</cp:revision>
  <dcterms:created xsi:type="dcterms:W3CDTF">2015-10-25T23:33:13Z</dcterms:created>
  <dcterms:modified xsi:type="dcterms:W3CDTF">2015-10-26T02:55:38Z</dcterms:modified>
</cp:coreProperties>
</file>