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63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3.xml"/><Relationship Id="rId3" Type="http://schemas.openxmlformats.org/officeDocument/2006/relationships/slide" Target="../slides/slide8.xml"/><Relationship Id="rId7" Type="http://schemas.openxmlformats.org/officeDocument/2006/relationships/slide" Target="../slides/slide12.xml"/><Relationship Id="rId2" Type="http://schemas.openxmlformats.org/officeDocument/2006/relationships/slide" Target="../slides/slide7.xml"/><Relationship Id="rId1" Type="http://schemas.openxmlformats.org/officeDocument/2006/relationships/slide" Target="../slides/slide6.xml"/><Relationship Id="rId6" Type="http://schemas.openxmlformats.org/officeDocument/2006/relationships/slide" Target="../slides/slide11.xml"/><Relationship Id="rId5" Type="http://schemas.openxmlformats.org/officeDocument/2006/relationships/slide" Target="../slides/slide10.xml"/><Relationship Id="rId4" Type="http://schemas.openxmlformats.org/officeDocument/2006/relationships/slide" Target="../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938CE1-47AA-4EB9-9017-B850BF741536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520A5AE-478C-4B0B-A37E-E85CBD770164}">
      <dgm:prSet phldrT="[Text]"/>
      <dgm:spPr/>
      <dgm:t>
        <a:bodyPr/>
        <a:lstStyle/>
        <a:p>
          <a:r>
            <a:rPr lang="en-US" b="1" smtClean="0"/>
            <a:t>1. Oxygenation</a:t>
          </a:r>
          <a:endParaRPr lang="en-US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8FB88F6C-20F9-481F-8631-AC403FBD622B}" type="parTrans" cxnId="{619B23D3-A15E-4006-B865-2B0EAE8230DD}">
      <dgm:prSet/>
      <dgm:spPr/>
      <dgm:t>
        <a:bodyPr/>
        <a:lstStyle/>
        <a:p>
          <a:endParaRPr lang="en-US"/>
        </a:p>
      </dgm:t>
    </dgm:pt>
    <dgm:pt modelId="{F6481785-37F3-4E54-981D-57CCA7540B20}" type="sibTrans" cxnId="{619B23D3-A15E-4006-B865-2B0EAE8230DD}">
      <dgm:prSet/>
      <dgm:spPr/>
      <dgm:t>
        <a:bodyPr/>
        <a:lstStyle/>
        <a:p>
          <a:endParaRPr lang="en-US"/>
        </a:p>
      </dgm:t>
    </dgm:pt>
    <dgm:pt modelId="{AED218E7-679E-4198-864B-BEEF42E7E64A}">
      <dgm:prSet/>
      <dgm:spPr/>
      <dgm:t>
        <a:bodyPr/>
        <a:lstStyle/>
        <a:p>
          <a:r>
            <a:rPr lang="en-US" b="1" smtClean="0"/>
            <a:t>2. Ventilation</a:t>
          </a:r>
          <a:endParaRPr lang="en-US" b="1" dirty="0" smtClean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5F4B193E-8D9E-4233-A894-7FBE719A9146}" type="parTrans" cxnId="{242CE5EB-A9ED-4CCC-8A50-E588021E364D}">
      <dgm:prSet/>
      <dgm:spPr/>
      <dgm:t>
        <a:bodyPr/>
        <a:lstStyle/>
        <a:p>
          <a:endParaRPr lang="en-US"/>
        </a:p>
      </dgm:t>
    </dgm:pt>
    <dgm:pt modelId="{330DA880-57E8-41A0-B235-BE3FBD6289B3}" type="sibTrans" cxnId="{242CE5EB-A9ED-4CCC-8A50-E588021E364D}">
      <dgm:prSet/>
      <dgm:spPr/>
      <dgm:t>
        <a:bodyPr/>
        <a:lstStyle/>
        <a:p>
          <a:endParaRPr lang="en-US"/>
        </a:p>
      </dgm:t>
    </dgm:pt>
    <dgm:pt modelId="{69293C5B-D3A0-4A49-89EE-D9E932C17148}">
      <dgm:prSet/>
      <dgm:spPr/>
      <dgm:t>
        <a:bodyPr/>
        <a:lstStyle/>
        <a:p>
          <a:r>
            <a:rPr lang="en-US" b="1" smtClean="0"/>
            <a:t>3. Circulation</a:t>
          </a:r>
          <a:endParaRPr lang="en-US" b="1" dirty="0" smtClean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EC5B306B-6ABF-4597-867F-AB1864EF64B6}" type="parTrans" cxnId="{D6778B2F-206C-4796-A728-480C296E2D2B}">
      <dgm:prSet/>
      <dgm:spPr/>
      <dgm:t>
        <a:bodyPr/>
        <a:lstStyle/>
        <a:p>
          <a:endParaRPr lang="en-US"/>
        </a:p>
      </dgm:t>
    </dgm:pt>
    <dgm:pt modelId="{92F7BE70-6EAD-4A36-BCD9-21C605F2F473}" type="sibTrans" cxnId="{D6778B2F-206C-4796-A728-480C296E2D2B}">
      <dgm:prSet/>
      <dgm:spPr/>
      <dgm:t>
        <a:bodyPr/>
        <a:lstStyle/>
        <a:p>
          <a:endParaRPr lang="en-US"/>
        </a:p>
      </dgm:t>
    </dgm:pt>
    <dgm:pt modelId="{7DACED9A-2A7D-4157-B89D-9AA33E8CB7C5}">
      <dgm:prSet/>
      <dgm:spPr/>
      <dgm:t>
        <a:bodyPr/>
        <a:lstStyle/>
        <a:p>
          <a:r>
            <a:rPr lang="en-US" b="1" smtClean="0"/>
            <a:t>4. Temperature</a:t>
          </a:r>
          <a:endParaRPr lang="en-US" b="1" dirty="0" smtClean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D5C14629-DF9D-4D69-8EEA-DB96A89C1641}" type="parTrans" cxnId="{5AB5CB37-944C-4136-8AEE-3D6405F747F0}">
      <dgm:prSet/>
      <dgm:spPr/>
      <dgm:t>
        <a:bodyPr/>
        <a:lstStyle/>
        <a:p>
          <a:endParaRPr lang="en-US"/>
        </a:p>
      </dgm:t>
    </dgm:pt>
    <dgm:pt modelId="{35E30019-6B1C-49FA-B4F6-3EC0CEC86D69}" type="sibTrans" cxnId="{5AB5CB37-944C-4136-8AEE-3D6405F747F0}">
      <dgm:prSet/>
      <dgm:spPr/>
      <dgm:t>
        <a:bodyPr/>
        <a:lstStyle/>
        <a:p>
          <a:endParaRPr lang="en-US"/>
        </a:p>
      </dgm:t>
    </dgm:pt>
    <dgm:pt modelId="{9CAF6EAF-2712-48D5-8657-D8641F91A091}">
      <dgm:prSet/>
      <dgm:spPr/>
      <dgm:t>
        <a:bodyPr/>
        <a:lstStyle/>
        <a:p>
          <a:r>
            <a:rPr lang="en-US" b="1" dirty="0" smtClean="0"/>
            <a:t>5. Urine Output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DA0096BD-3240-4EAF-BE66-80AFEBB83539}" type="parTrans" cxnId="{BA930C88-EFCF-4ED4-8BCD-3600A777408A}">
      <dgm:prSet/>
      <dgm:spPr/>
      <dgm:t>
        <a:bodyPr/>
        <a:lstStyle/>
        <a:p>
          <a:endParaRPr lang="en-US"/>
        </a:p>
      </dgm:t>
    </dgm:pt>
    <dgm:pt modelId="{0AACE29D-3330-4CAD-8E2E-9DF45620D255}" type="sibTrans" cxnId="{BA930C88-EFCF-4ED4-8BCD-3600A777408A}">
      <dgm:prSet/>
      <dgm:spPr/>
      <dgm:t>
        <a:bodyPr/>
        <a:lstStyle/>
        <a:p>
          <a:endParaRPr lang="en-US"/>
        </a:p>
      </dgm:t>
    </dgm:pt>
    <dgm:pt modelId="{A724DAC9-1597-45AD-87BA-6DBD8E51E5DE}">
      <dgm:prSet/>
      <dgm:spPr/>
      <dgm:t>
        <a:bodyPr/>
        <a:lstStyle/>
        <a:p>
          <a:r>
            <a:rPr lang="en-US" b="1" smtClean="0"/>
            <a:t>6. Invasive Monitoring</a:t>
          </a:r>
          <a:endParaRPr lang="en-US" b="1" dirty="0" smtClean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C375176C-D418-49B4-BE2F-ECDF3547C265}" type="parTrans" cxnId="{95E6277D-58A7-4E25-9E99-E4A1C3FFFB31}">
      <dgm:prSet/>
      <dgm:spPr/>
      <dgm:t>
        <a:bodyPr/>
        <a:lstStyle/>
        <a:p>
          <a:endParaRPr lang="en-US"/>
        </a:p>
      </dgm:t>
    </dgm:pt>
    <dgm:pt modelId="{43A690D7-05F4-4407-A621-E1C6053B73A7}" type="sibTrans" cxnId="{95E6277D-58A7-4E25-9E99-E4A1C3FFFB31}">
      <dgm:prSet/>
      <dgm:spPr/>
      <dgm:t>
        <a:bodyPr/>
        <a:lstStyle/>
        <a:p>
          <a:endParaRPr lang="en-US"/>
        </a:p>
      </dgm:t>
    </dgm:pt>
    <dgm:pt modelId="{0361DF7E-A67F-4881-8C71-3CA036D39CAE}">
      <dgm:prSet/>
      <dgm:spPr/>
      <dgm:t>
        <a:bodyPr/>
        <a:lstStyle/>
        <a:p>
          <a:r>
            <a:rPr lang="en-US" b="1" smtClean="0"/>
            <a:t>7. Monitoring of Neurological Function</a:t>
          </a:r>
          <a:endParaRPr lang="en-US" b="1" dirty="0" smtClean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7" action="ppaction://hlinksldjump"/>
          </dgm14:cNvPr>
        </a:ext>
      </dgm:extLst>
    </dgm:pt>
    <dgm:pt modelId="{61228EAB-9E44-4B7A-BEF9-6EFE37563D48}" type="parTrans" cxnId="{60DD1B2E-B852-430D-81A2-AFD77600FD29}">
      <dgm:prSet/>
      <dgm:spPr/>
      <dgm:t>
        <a:bodyPr/>
        <a:lstStyle/>
        <a:p>
          <a:endParaRPr lang="en-US"/>
        </a:p>
      </dgm:t>
    </dgm:pt>
    <dgm:pt modelId="{203CD13D-7529-49A7-BA54-0E3EFDC8B161}" type="sibTrans" cxnId="{60DD1B2E-B852-430D-81A2-AFD77600FD29}">
      <dgm:prSet/>
      <dgm:spPr/>
      <dgm:t>
        <a:bodyPr/>
        <a:lstStyle/>
        <a:p>
          <a:endParaRPr lang="en-US"/>
        </a:p>
      </dgm:t>
    </dgm:pt>
    <dgm:pt modelId="{61EC9CE7-D848-4FBF-ADB9-8FF4FA9CF80B}">
      <dgm:prSet/>
      <dgm:spPr/>
      <dgm:t>
        <a:bodyPr/>
        <a:lstStyle/>
        <a:p>
          <a:r>
            <a:rPr lang="en-US" b="1" smtClean="0"/>
            <a:t>8. Monitoring of Neuromuscular Function</a:t>
          </a:r>
          <a:endParaRPr lang="en-US" dirty="0" smtClean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8" action="ppaction://hlinksldjump"/>
          </dgm14:cNvPr>
        </a:ext>
      </dgm:extLst>
    </dgm:pt>
    <dgm:pt modelId="{D5D1C7B6-971A-4EFE-9EE8-26A98138A335}" type="parTrans" cxnId="{D835DA73-0017-4F7D-ABCC-554E953A0919}">
      <dgm:prSet/>
      <dgm:spPr/>
      <dgm:t>
        <a:bodyPr/>
        <a:lstStyle/>
        <a:p>
          <a:endParaRPr lang="en-US"/>
        </a:p>
      </dgm:t>
    </dgm:pt>
    <dgm:pt modelId="{BCFA22E7-28D5-45B7-83E0-3E267F94CE83}" type="sibTrans" cxnId="{D835DA73-0017-4F7D-ABCC-554E953A0919}">
      <dgm:prSet/>
      <dgm:spPr/>
      <dgm:t>
        <a:bodyPr/>
        <a:lstStyle/>
        <a:p>
          <a:endParaRPr lang="en-US"/>
        </a:p>
      </dgm:t>
    </dgm:pt>
    <dgm:pt modelId="{AFA311AF-0845-4EF6-904C-952961C6193B}" type="pres">
      <dgm:prSet presAssocID="{64938CE1-47AA-4EB9-9017-B850BF74153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BB36DB1-5D7E-4AA2-88CB-21AE4DC9602B}" type="pres">
      <dgm:prSet presAssocID="{64938CE1-47AA-4EB9-9017-B850BF741536}" presName="cycle" presStyleCnt="0"/>
      <dgm:spPr/>
    </dgm:pt>
    <dgm:pt modelId="{39157794-F64C-4EFE-B72B-8C510B5CBDBC}" type="pres">
      <dgm:prSet presAssocID="{4520A5AE-478C-4B0B-A37E-E85CBD770164}" presName="nodeFirst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12033C-6525-4E9B-860E-1E39BB7681D4}" type="pres">
      <dgm:prSet presAssocID="{F6481785-37F3-4E54-981D-57CCA7540B20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94DC296E-8DBF-42E4-AB3E-2700A02A7668}" type="pres">
      <dgm:prSet presAssocID="{AED218E7-679E-4198-864B-BEEF42E7E64A}" presName="nodeFollowingNodes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477235-CB89-4E50-8C92-C7D512E59D53}" type="pres">
      <dgm:prSet presAssocID="{69293C5B-D3A0-4A49-89EE-D9E932C17148}" presName="nodeFollowingNodes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AEE1D6-AA1C-431E-BE19-DA17992A12BD}" type="pres">
      <dgm:prSet presAssocID="{7DACED9A-2A7D-4157-B89D-9AA33E8CB7C5}" presName="nodeFollowingNodes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8F6BEB-0BA5-473E-8101-965B3675BC24}" type="pres">
      <dgm:prSet presAssocID="{9CAF6EAF-2712-48D5-8657-D8641F91A091}" presName="nodeFollowingNodes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070461-C49D-4EA0-8354-818BB3524CBB}" type="pres">
      <dgm:prSet presAssocID="{A724DAC9-1597-45AD-87BA-6DBD8E51E5DE}" presName="nodeFollowingNodes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226C9B-1C95-422A-987C-5B95590D8632}" type="pres">
      <dgm:prSet presAssocID="{0361DF7E-A67F-4881-8C71-3CA036D39CAE}" presName="nodeFollowingNodes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0DD360-7207-499D-8179-5DB3902F4B79}" type="pres">
      <dgm:prSet presAssocID="{61EC9CE7-D848-4FBF-ADB9-8FF4FA9CF80B}" presName="nodeFollowingNodes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71AD02-E067-43B7-836C-948A1C19ACC9}" type="presOf" srcId="{A724DAC9-1597-45AD-87BA-6DBD8E51E5DE}" destId="{D2070461-C49D-4EA0-8354-818BB3524CBB}" srcOrd="0" destOrd="0" presId="urn:microsoft.com/office/officeart/2005/8/layout/cycle3"/>
    <dgm:cxn modelId="{242CE5EB-A9ED-4CCC-8A50-E588021E364D}" srcId="{64938CE1-47AA-4EB9-9017-B850BF741536}" destId="{AED218E7-679E-4198-864B-BEEF42E7E64A}" srcOrd="1" destOrd="0" parTransId="{5F4B193E-8D9E-4233-A894-7FBE719A9146}" sibTransId="{330DA880-57E8-41A0-B235-BE3FBD6289B3}"/>
    <dgm:cxn modelId="{9B0C6ED9-FFC2-45D1-A52F-3E579F148605}" type="presOf" srcId="{69293C5B-D3A0-4A49-89EE-D9E932C17148}" destId="{69477235-CB89-4E50-8C92-C7D512E59D53}" srcOrd="0" destOrd="0" presId="urn:microsoft.com/office/officeart/2005/8/layout/cycle3"/>
    <dgm:cxn modelId="{D835DA73-0017-4F7D-ABCC-554E953A0919}" srcId="{64938CE1-47AA-4EB9-9017-B850BF741536}" destId="{61EC9CE7-D848-4FBF-ADB9-8FF4FA9CF80B}" srcOrd="7" destOrd="0" parTransId="{D5D1C7B6-971A-4EFE-9EE8-26A98138A335}" sibTransId="{BCFA22E7-28D5-45B7-83E0-3E267F94CE83}"/>
    <dgm:cxn modelId="{957C6EF1-0471-4061-85CE-10AD9EDE6D1F}" type="presOf" srcId="{4520A5AE-478C-4B0B-A37E-E85CBD770164}" destId="{39157794-F64C-4EFE-B72B-8C510B5CBDBC}" srcOrd="0" destOrd="0" presId="urn:microsoft.com/office/officeart/2005/8/layout/cycle3"/>
    <dgm:cxn modelId="{4A6269A5-C4E9-4D7F-90E6-ADB089D79B15}" type="presOf" srcId="{61EC9CE7-D848-4FBF-ADB9-8FF4FA9CF80B}" destId="{2E0DD360-7207-499D-8179-5DB3902F4B79}" srcOrd="0" destOrd="0" presId="urn:microsoft.com/office/officeart/2005/8/layout/cycle3"/>
    <dgm:cxn modelId="{CD9EDFDD-30E8-47B6-90E0-2DEBA361E281}" type="presOf" srcId="{64938CE1-47AA-4EB9-9017-B850BF741536}" destId="{AFA311AF-0845-4EF6-904C-952961C6193B}" srcOrd="0" destOrd="0" presId="urn:microsoft.com/office/officeart/2005/8/layout/cycle3"/>
    <dgm:cxn modelId="{17100E7F-77A3-4E48-B94C-5FFC7CFA3A72}" type="presOf" srcId="{9CAF6EAF-2712-48D5-8657-D8641F91A091}" destId="{178F6BEB-0BA5-473E-8101-965B3675BC24}" srcOrd="0" destOrd="0" presId="urn:microsoft.com/office/officeart/2005/8/layout/cycle3"/>
    <dgm:cxn modelId="{60DD1B2E-B852-430D-81A2-AFD77600FD29}" srcId="{64938CE1-47AA-4EB9-9017-B850BF741536}" destId="{0361DF7E-A67F-4881-8C71-3CA036D39CAE}" srcOrd="6" destOrd="0" parTransId="{61228EAB-9E44-4B7A-BEF9-6EFE37563D48}" sibTransId="{203CD13D-7529-49A7-BA54-0E3EFDC8B161}"/>
    <dgm:cxn modelId="{C2705F20-C3E0-49FD-815E-3A81FEB950F2}" type="presOf" srcId="{7DACED9A-2A7D-4157-B89D-9AA33E8CB7C5}" destId="{B6AEE1D6-AA1C-431E-BE19-DA17992A12BD}" srcOrd="0" destOrd="0" presId="urn:microsoft.com/office/officeart/2005/8/layout/cycle3"/>
    <dgm:cxn modelId="{619B23D3-A15E-4006-B865-2B0EAE8230DD}" srcId="{64938CE1-47AA-4EB9-9017-B850BF741536}" destId="{4520A5AE-478C-4B0B-A37E-E85CBD770164}" srcOrd="0" destOrd="0" parTransId="{8FB88F6C-20F9-481F-8631-AC403FBD622B}" sibTransId="{F6481785-37F3-4E54-981D-57CCA7540B20}"/>
    <dgm:cxn modelId="{BA930C88-EFCF-4ED4-8BCD-3600A777408A}" srcId="{64938CE1-47AA-4EB9-9017-B850BF741536}" destId="{9CAF6EAF-2712-48D5-8657-D8641F91A091}" srcOrd="4" destOrd="0" parTransId="{DA0096BD-3240-4EAF-BE66-80AFEBB83539}" sibTransId="{0AACE29D-3330-4CAD-8E2E-9DF45620D255}"/>
    <dgm:cxn modelId="{AD276E90-E0C6-4069-941F-BFAC57DEF044}" type="presOf" srcId="{AED218E7-679E-4198-864B-BEEF42E7E64A}" destId="{94DC296E-8DBF-42E4-AB3E-2700A02A7668}" srcOrd="0" destOrd="0" presId="urn:microsoft.com/office/officeart/2005/8/layout/cycle3"/>
    <dgm:cxn modelId="{95E6277D-58A7-4E25-9E99-E4A1C3FFFB31}" srcId="{64938CE1-47AA-4EB9-9017-B850BF741536}" destId="{A724DAC9-1597-45AD-87BA-6DBD8E51E5DE}" srcOrd="5" destOrd="0" parTransId="{C375176C-D418-49B4-BE2F-ECDF3547C265}" sibTransId="{43A690D7-05F4-4407-A621-E1C6053B73A7}"/>
    <dgm:cxn modelId="{9214A349-09CA-4217-A5EE-00423B8A36AF}" type="presOf" srcId="{0361DF7E-A67F-4881-8C71-3CA036D39CAE}" destId="{D2226C9B-1C95-422A-987C-5B95590D8632}" srcOrd="0" destOrd="0" presId="urn:microsoft.com/office/officeart/2005/8/layout/cycle3"/>
    <dgm:cxn modelId="{C269EB03-4E6C-4C56-874A-CD35B35BD9FF}" type="presOf" srcId="{F6481785-37F3-4E54-981D-57CCA7540B20}" destId="{1612033C-6525-4E9B-860E-1E39BB7681D4}" srcOrd="0" destOrd="0" presId="urn:microsoft.com/office/officeart/2005/8/layout/cycle3"/>
    <dgm:cxn modelId="{D6778B2F-206C-4796-A728-480C296E2D2B}" srcId="{64938CE1-47AA-4EB9-9017-B850BF741536}" destId="{69293C5B-D3A0-4A49-89EE-D9E932C17148}" srcOrd="2" destOrd="0" parTransId="{EC5B306B-6ABF-4597-867F-AB1864EF64B6}" sibTransId="{92F7BE70-6EAD-4A36-BCD9-21C605F2F473}"/>
    <dgm:cxn modelId="{5AB5CB37-944C-4136-8AEE-3D6405F747F0}" srcId="{64938CE1-47AA-4EB9-9017-B850BF741536}" destId="{7DACED9A-2A7D-4157-B89D-9AA33E8CB7C5}" srcOrd="3" destOrd="0" parTransId="{D5C14629-DF9D-4D69-8EEA-DB96A89C1641}" sibTransId="{35E30019-6B1C-49FA-B4F6-3EC0CEC86D69}"/>
    <dgm:cxn modelId="{36550A06-9B07-4E79-9EE0-D46E305DBDE5}" type="presParOf" srcId="{AFA311AF-0845-4EF6-904C-952961C6193B}" destId="{DBB36DB1-5D7E-4AA2-88CB-21AE4DC9602B}" srcOrd="0" destOrd="0" presId="urn:microsoft.com/office/officeart/2005/8/layout/cycle3"/>
    <dgm:cxn modelId="{571A6CDF-44D6-4CCD-AC40-A75AD4E0165F}" type="presParOf" srcId="{DBB36DB1-5D7E-4AA2-88CB-21AE4DC9602B}" destId="{39157794-F64C-4EFE-B72B-8C510B5CBDBC}" srcOrd="0" destOrd="0" presId="urn:microsoft.com/office/officeart/2005/8/layout/cycle3"/>
    <dgm:cxn modelId="{77B71C9F-FEF2-4182-BFF5-16959F3CB0FC}" type="presParOf" srcId="{DBB36DB1-5D7E-4AA2-88CB-21AE4DC9602B}" destId="{1612033C-6525-4E9B-860E-1E39BB7681D4}" srcOrd="1" destOrd="0" presId="urn:microsoft.com/office/officeart/2005/8/layout/cycle3"/>
    <dgm:cxn modelId="{1190387F-DC48-4D9B-812C-576C7AF91C48}" type="presParOf" srcId="{DBB36DB1-5D7E-4AA2-88CB-21AE4DC9602B}" destId="{94DC296E-8DBF-42E4-AB3E-2700A02A7668}" srcOrd="2" destOrd="0" presId="urn:microsoft.com/office/officeart/2005/8/layout/cycle3"/>
    <dgm:cxn modelId="{3A8BB499-F715-45B3-AF6B-72EC18D3B769}" type="presParOf" srcId="{DBB36DB1-5D7E-4AA2-88CB-21AE4DC9602B}" destId="{69477235-CB89-4E50-8C92-C7D512E59D53}" srcOrd="3" destOrd="0" presId="urn:microsoft.com/office/officeart/2005/8/layout/cycle3"/>
    <dgm:cxn modelId="{668F119C-40F7-4FF6-BB7C-85556D6C1E3D}" type="presParOf" srcId="{DBB36DB1-5D7E-4AA2-88CB-21AE4DC9602B}" destId="{B6AEE1D6-AA1C-431E-BE19-DA17992A12BD}" srcOrd="4" destOrd="0" presId="urn:microsoft.com/office/officeart/2005/8/layout/cycle3"/>
    <dgm:cxn modelId="{55F3F61A-BC81-43ED-B0C3-3186474673CD}" type="presParOf" srcId="{DBB36DB1-5D7E-4AA2-88CB-21AE4DC9602B}" destId="{178F6BEB-0BA5-473E-8101-965B3675BC24}" srcOrd="5" destOrd="0" presId="urn:microsoft.com/office/officeart/2005/8/layout/cycle3"/>
    <dgm:cxn modelId="{3812E2D4-BF22-4DB4-AEB2-EF613F2DCB9E}" type="presParOf" srcId="{DBB36DB1-5D7E-4AA2-88CB-21AE4DC9602B}" destId="{D2070461-C49D-4EA0-8354-818BB3524CBB}" srcOrd="6" destOrd="0" presId="urn:microsoft.com/office/officeart/2005/8/layout/cycle3"/>
    <dgm:cxn modelId="{17128BEC-0666-47E4-A3AF-B96ED7024586}" type="presParOf" srcId="{DBB36DB1-5D7E-4AA2-88CB-21AE4DC9602B}" destId="{D2226C9B-1C95-422A-987C-5B95590D8632}" srcOrd="7" destOrd="0" presId="urn:microsoft.com/office/officeart/2005/8/layout/cycle3"/>
    <dgm:cxn modelId="{55D77E4A-BB84-419C-9EDD-A940F2782654}" type="presParOf" srcId="{DBB36DB1-5D7E-4AA2-88CB-21AE4DC9602B}" destId="{2E0DD360-7207-499D-8179-5DB3902F4B79}" srcOrd="8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12033C-6525-4E9B-860E-1E39BB7681D4}">
      <dsp:nvSpPr>
        <dsp:cNvPr id="0" name=""/>
        <dsp:cNvSpPr/>
      </dsp:nvSpPr>
      <dsp:spPr>
        <a:xfrm>
          <a:off x="1911179" y="-46922"/>
          <a:ext cx="5440413" cy="5440413"/>
        </a:xfrm>
        <a:prstGeom prst="circularArrow">
          <a:avLst>
            <a:gd name="adj1" fmla="val 5544"/>
            <a:gd name="adj2" fmla="val 330680"/>
            <a:gd name="adj3" fmla="val 14629934"/>
            <a:gd name="adj4" fmla="val 16885193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157794-F64C-4EFE-B72B-8C510B5CBDBC}">
      <dsp:nvSpPr>
        <dsp:cNvPr id="0" name=""/>
        <dsp:cNvSpPr/>
      </dsp:nvSpPr>
      <dsp:spPr>
        <a:xfrm>
          <a:off x="3853458" y="363"/>
          <a:ext cx="1555856" cy="7779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/>
            <a:t>1. Oxygenation</a:t>
          </a:r>
          <a:endParaRPr lang="en-US" sz="1400" kern="1200"/>
        </a:p>
      </dsp:txBody>
      <dsp:txXfrm>
        <a:off x="3891433" y="38338"/>
        <a:ext cx="1479906" cy="701978"/>
      </dsp:txXfrm>
    </dsp:sp>
    <dsp:sp modelId="{94DC296E-8DBF-42E4-AB3E-2700A02A7668}">
      <dsp:nvSpPr>
        <dsp:cNvPr id="0" name=""/>
        <dsp:cNvSpPr/>
      </dsp:nvSpPr>
      <dsp:spPr>
        <a:xfrm>
          <a:off x="5493950" y="679877"/>
          <a:ext cx="1555856" cy="7779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/>
            <a:t>2. Ventilation</a:t>
          </a:r>
          <a:endParaRPr lang="en-US" sz="1400" b="1" kern="1200" dirty="0" smtClean="0"/>
        </a:p>
      </dsp:txBody>
      <dsp:txXfrm>
        <a:off x="5531925" y="717852"/>
        <a:ext cx="1479906" cy="701978"/>
      </dsp:txXfrm>
    </dsp:sp>
    <dsp:sp modelId="{69477235-CB89-4E50-8C92-C7D512E59D53}">
      <dsp:nvSpPr>
        <dsp:cNvPr id="0" name=""/>
        <dsp:cNvSpPr/>
      </dsp:nvSpPr>
      <dsp:spPr>
        <a:xfrm>
          <a:off x="6173464" y="2320369"/>
          <a:ext cx="1555856" cy="7779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/>
            <a:t>3. Circulation</a:t>
          </a:r>
          <a:endParaRPr lang="en-US" sz="1400" b="1" kern="1200" dirty="0" smtClean="0"/>
        </a:p>
      </dsp:txBody>
      <dsp:txXfrm>
        <a:off x="6211439" y="2358344"/>
        <a:ext cx="1479906" cy="701978"/>
      </dsp:txXfrm>
    </dsp:sp>
    <dsp:sp modelId="{B6AEE1D6-AA1C-431E-BE19-DA17992A12BD}">
      <dsp:nvSpPr>
        <dsp:cNvPr id="0" name=""/>
        <dsp:cNvSpPr/>
      </dsp:nvSpPr>
      <dsp:spPr>
        <a:xfrm>
          <a:off x="5493950" y="3960861"/>
          <a:ext cx="1555856" cy="7779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/>
            <a:t>4. Temperature</a:t>
          </a:r>
          <a:endParaRPr lang="en-US" sz="1400" b="1" kern="1200" dirty="0" smtClean="0"/>
        </a:p>
      </dsp:txBody>
      <dsp:txXfrm>
        <a:off x="5531925" y="3998836"/>
        <a:ext cx="1479906" cy="701978"/>
      </dsp:txXfrm>
    </dsp:sp>
    <dsp:sp modelId="{178F6BEB-0BA5-473E-8101-965B3675BC24}">
      <dsp:nvSpPr>
        <dsp:cNvPr id="0" name=""/>
        <dsp:cNvSpPr/>
      </dsp:nvSpPr>
      <dsp:spPr>
        <a:xfrm>
          <a:off x="3853458" y="4640375"/>
          <a:ext cx="1555856" cy="7779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5. Urine Output</a:t>
          </a:r>
        </a:p>
      </dsp:txBody>
      <dsp:txXfrm>
        <a:off x="3891433" y="4678350"/>
        <a:ext cx="1479906" cy="701978"/>
      </dsp:txXfrm>
    </dsp:sp>
    <dsp:sp modelId="{D2070461-C49D-4EA0-8354-818BB3524CBB}">
      <dsp:nvSpPr>
        <dsp:cNvPr id="0" name=""/>
        <dsp:cNvSpPr/>
      </dsp:nvSpPr>
      <dsp:spPr>
        <a:xfrm>
          <a:off x="2212966" y="3960861"/>
          <a:ext cx="1555856" cy="7779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/>
            <a:t>6. Invasive Monitoring</a:t>
          </a:r>
          <a:endParaRPr lang="en-US" sz="1400" b="1" kern="1200" dirty="0" smtClean="0"/>
        </a:p>
      </dsp:txBody>
      <dsp:txXfrm>
        <a:off x="2250941" y="3998836"/>
        <a:ext cx="1479906" cy="701978"/>
      </dsp:txXfrm>
    </dsp:sp>
    <dsp:sp modelId="{D2226C9B-1C95-422A-987C-5B95590D8632}">
      <dsp:nvSpPr>
        <dsp:cNvPr id="0" name=""/>
        <dsp:cNvSpPr/>
      </dsp:nvSpPr>
      <dsp:spPr>
        <a:xfrm>
          <a:off x="1533452" y="2320369"/>
          <a:ext cx="1555856" cy="7779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/>
            <a:t>7. Monitoring of Neurological Function</a:t>
          </a:r>
          <a:endParaRPr lang="en-US" sz="1400" b="1" kern="1200" dirty="0" smtClean="0"/>
        </a:p>
      </dsp:txBody>
      <dsp:txXfrm>
        <a:off x="1571427" y="2358344"/>
        <a:ext cx="1479906" cy="701978"/>
      </dsp:txXfrm>
    </dsp:sp>
    <dsp:sp modelId="{2E0DD360-7207-499D-8179-5DB3902F4B79}">
      <dsp:nvSpPr>
        <dsp:cNvPr id="0" name=""/>
        <dsp:cNvSpPr/>
      </dsp:nvSpPr>
      <dsp:spPr>
        <a:xfrm>
          <a:off x="2212966" y="679877"/>
          <a:ext cx="1555856" cy="7779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/>
            <a:t>8. Monitoring of Neuromuscular Function</a:t>
          </a:r>
          <a:endParaRPr lang="en-US" sz="1400" kern="1200" dirty="0" smtClean="0"/>
        </a:p>
      </dsp:txBody>
      <dsp:txXfrm>
        <a:off x="2250941" y="717852"/>
        <a:ext cx="1479906" cy="7019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7CBCF8-77DE-4893-8018-11888525514C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B2935-470B-4E90-A1EC-62556A145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298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 Source: http://safepatientstandard.com/overworked-staff-leads-to-patients-spending-too-much-time-in-bed/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B2935-470B-4E90-A1EC-62556A1450E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844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http://theladdermn.org/2013/03/02/february-ladder-meeting-recap-the-lungs/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B2935-470B-4E90-A1EC-62556A1450E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561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http://www.chsbuffalo.org/files/videos/alvarispump/etco2/t1/p07.htm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B2935-470B-4E90-A1EC-62556A1450E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676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http://www.zoll.com/au/medical-products/defibrillators/r-series/etco2/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B2935-470B-4E90-A1EC-62556A1450E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760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http://www.mortonmedical.co.uk/Welch_Allyn_SureTemp_Plus_Electronic_Oral_Thermometer~p~462.htm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B2935-470B-4E90-A1EC-62556A1450E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918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http://www.courseyenterprises.com/images/</a:t>
            </a:r>
            <a:r>
              <a:rPr lang="en-US" dirty="0" err="1" smtClean="0"/>
              <a:t>uploaded_images</a:t>
            </a:r>
            <a:r>
              <a:rPr lang="en-US" dirty="0" smtClean="0"/>
              <a:t>/kit/1203046350514ca91689c75..jpg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B2935-470B-4E90-A1EC-62556A1450E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1264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http://137.189.150.13/site/ana/Reference.asp?topic=INTRA-OPERATIVE%20MONITORING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B2935-470B-4E90-A1EC-62556A1450E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60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http://qeegsupport.com/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B2935-470B-4E90-A1EC-62556A1450E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4903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http://emedicine.medscape.com/article/2009530-overview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B2935-470B-4E90-A1EC-62556A1450E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673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E578198-A680-404F-873D-CAD84D217CFF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B7AB9BAB-B68A-4DD7-9703-A598A8B5A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563627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78198-A680-404F-873D-CAD84D217CFF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9BAB-B68A-4DD7-9703-A598A8B5A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08989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78198-A680-404F-873D-CAD84D217CFF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9BAB-B68A-4DD7-9703-A598A8B5A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201320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78198-A680-404F-873D-CAD84D217CFF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9BAB-B68A-4DD7-9703-A598A8B5A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227971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78198-A680-404F-873D-CAD84D217CFF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9BAB-B68A-4DD7-9703-A598A8B5A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795680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78198-A680-404F-873D-CAD84D217CFF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9BAB-B68A-4DD7-9703-A598A8B5A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117637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78198-A680-404F-873D-CAD84D217CFF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9BAB-B68A-4DD7-9703-A598A8B5A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43943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E578198-A680-404F-873D-CAD84D217CFF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9BAB-B68A-4DD7-9703-A598A8B5A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62787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5E578198-A680-404F-873D-CAD84D217CFF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9BAB-B68A-4DD7-9703-A598A8B5A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2239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78198-A680-404F-873D-CAD84D217CFF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9BAB-B68A-4DD7-9703-A598A8B5A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700587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78198-A680-404F-873D-CAD84D217CFF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9BAB-B68A-4DD7-9703-A598A8B5A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822131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78198-A680-404F-873D-CAD84D217CFF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9BAB-B68A-4DD7-9703-A598A8B5A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746506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78198-A680-404F-873D-CAD84D217CFF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9BAB-B68A-4DD7-9703-A598A8B5A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351003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78198-A680-404F-873D-CAD84D217CFF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9BAB-B68A-4DD7-9703-A598A8B5A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259321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78198-A680-404F-873D-CAD84D217CFF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9BAB-B68A-4DD7-9703-A598A8B5A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52958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78198-A680-404F-873D-CAD84D217CFF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9BAB-B68A-4DD7-9703-A598A8B5A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983235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78198-A680-404F-873D-CAD84D217CFF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9BAB-B68A-4DD7-9703-A598A8B5A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614949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E578198-A680-404F-873D-CAD84D217CFF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B7AB9BAB-B68A-4DD7-9703-A598A8B5A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8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ransition spd="slow">
    <p:push dir="u"/>
  </p:transition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8648" y="1558819"/>
            <a:ext cx="8693236" cy="2677648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Case </a:t>
            </a:r>
            <a:r>
              <a:rPr lang="en-US" b="1" dirty="0" smtClean="0"/>
              <a:t>8</a:t>
            </a:r>
            <a:br>
              <a:rPr lang="en-US" b="1" dirty="0" smtClean="0"/>
            </a:b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Approach To Patient Monitoring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38648" y="4816698"/>
            <a:ext cx="8825658" cy="667555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Group B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3270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Urine Output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3384648"/>
            <a:ext cx="3144091" cy="113276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Catheter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507" y="2740017"/>
            <a:ext cx="3083939" cy="34026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7168378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Invasive Monitoring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3231304"/>
            <a:ext cx="4822764" cy="1258816"/>
          </a:xfrm>
        </p:spPr>
        <p:txBody>
          <a:bodyPr>
            <a:normAutofit/>
          </a:bodyPr>
          <a:lstStyle/>
          <a:p>
            <a:r>
              <a:rPr lang="en-US" sz="3200" dirty="0"/>
              <a:t>I</a:t>
            </a:r>
            <a:r>
              <a:rPr lang="en-US" sz="3200" dirty="0" smtClean="0"/>
              <a:t>ntra-arterial </a:t>
            </a:r>
            <a:r>
              <a:rPr lang="en-US" sz="3200" dirty="0"/>
              <a:t>blood </a:t>
            </a:r>
            <a:r>
              <a:rPr lang="en-US" sz="3200" dirty="0" smtClean="0"/>
              <a:t>pressure.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119" y="2936083"/>
            <a:ext cx="3861634" cy="28962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23984553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Monitoring of Neurological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3" y="3475913"/>
            <a:ext cx="5177608" cy="110973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Electroencephalogram (</a:t>
            </a:r>
            <a:r>
              <a:rPr lang="en-US" sz="3200" dirty="0" smtClean="0"/>
              <a:t>EEG)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872" y="2816081"/>
            <a:ext cx="4513026" cy="253857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9553380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Monitoring of Neuromuscular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3548418"/>
            <a:ext cx="4481571" cy="247138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Peripheral nerve stimulation</a:t>
            </a:r>
            <a:endParaRPr lang="en-US" sz="3200" dirty="0"/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473" y="2849160"/>
            <a:ext cx="4841197" cy="30193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50334934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4648" y="909273"/>
            <a:ext cx="8761413" cy="706964"/>
          </a:xfrm>
        </p:spPr>
        <p:txBody>
          <a:bodyPr/>
          <a:lstStyle/>
          <a:p>
            <a:r>
              <a:rPr lang="en-US" sz="4400" b="1" dirty="0" smtClean="0"/>
              <a:t>References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10088302" cy="137607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STANDARDS </a:t>
            </a:r>
            <a:r>
              <a:rPr lang="en-US" sz="2000" dirty="0"/>
              <a:t>FOR BASIC ANESTHETIC MONITORING (Approved by the ASA House of Delegates on October </a:t>
            </a:r>
            <a:r>
              <a:rPr lang="en-US" sz="2000" dirty="0" smtClean="0"/>
              <a:t>21, 1986 , </a:t>
            </a:r>
            <a:r>
              <a:rPr lang="en-US" sz="2000" dirty="0"/>
              <a:t>and last amended on October </a:t>
            </a:r>
            <a:r>
              <a:rPr lang="en-US" sz="2000" dirty="0" smtClean="0"/>
              <a:t>20, 2010 with </a:t>
            </a:r>
            <a:r>
              <a:rPr lang="en-US" sz="2000" dirty="0"/>
              <a:t>an effective date of July </a:t>
            </a:r>
            <a:r>
              <a:rPr lang="en-US" sz="2000" dirty="0" smtClean="0"/>
              <a:t>1, 2011).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978908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54955" y="2429297"/>
            <a:ext cx="2793158" cy="1924333"/>
          </a:xfrm>
        </p:spPr>
        <p:txBody>
          <a:bodyPr/>
          <a:lstStyle/>
          <a:p>
            <a:pPr algn="ctr"/>
            <a:r>
              <a:rPr lang="en-US" sz="6000" b="1" dirty="0" smtClean="0"/>
              <a:t>Thank You</a:t>
            </a:r>
            <a:endParaRPr lang="en-US" sz="6000" b="1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582" y="1654977"/>
            <a:ext cx="5621291" cy="4215968"/>
          </a:xfrm>
        </p:spPr>
      </p:pic>
    </p:spTree>
    <p:extLst>
      <p:ext uri="{BB962C8B-B14F-4D97-AF65-F5344CB8AC3E}">
        <p14:creationId xmlns:p14="http://schemas.microsoft.com/office/powerpoint/2010/main" val="41883721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Case Scenario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712" y="2603499"/>
            <a:ext cx="6005696" cy="3346539"/>
          </a:xfrm>
        </p:spPr>
        <p:txBody>
          <a:bodyPr>
            <a:normAutofit/>
          </a:bodyPr>
          <a:lstStyle/>
          <a:p>
            <a:pPr algn="just"/>
            <a:r>
              <a:rPr lang="en-US" sz="2800" b="1" dirty="0"/>
              <a:t>The surgeons have requested a brief general anesthetic for change </a:t>
            </a:r>
            <a:r>
              <a:rPr lang="en-US" sz="2800" b="1" dirty="0" smtClean="0"/>
              <a:t>of dressing </a:t>
            </a:r>
            <a:r>
              <a:rPr lang="en-US" sz="2800" b="1" dirty="0"/>
              <a:t>to an open infected wound. They suggest that the </a:t>
            </a:r>
            <a:r>
              <a:rPr lang="en-US" sz="2800" b="1" dirty="0" smtClean="0"/>
              <a:t>procedure can </a:t>
            </a:r>
            <a:r>
              <a:rPr lang="en-US" sz="2800" b="1" dirty="0"/>
              <a:t>be performed in the patient’s bed on the hospital floor.</a:t>
            </a:r>
            <a:endParaRPr lang="en-US" sz="2800" dirty="0"/>
          </a:p>
        </p:txBody>
      </p:sp>
      <p:pic>
        <p:nvPicPr>
          <p:cNvPr id="1026" name="Picture 2" descr="http://safepatientstandard.com/wp-content/uploads/2013/11/woman-hospital-b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042" y="2796683"/>
            <a:ext cx="4085823" cy="27238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1523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750627"/>
            <a:ext cx="8084580" cy="930005"/>
          </a:xfrm>
        </p:spPr>
        <p:txBody>
          <a:bodyPr/>
          <a:lstStyle/>
          <a:p>
            <a:r>
              <a:rPr lang="en-US" b="1" dirty="0"/>
              <a:t>Does this patient need special monitoring for this procedure?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7784" y="2898087"/>
            <a:ext cx="4399685" cy="1518124"/>
          </a:xfrm>
        </p:spPr>
        <p:txBody>
          <a:bodyPr>
            <a:noAutofit/>
          </a:bodyPr>
          <a:lstStyle/>
          <a:p>
            <a:r>
              <a:rPr lang="en-US" sz="4400" dirty="0" smtClean="0"/>
              <a:t>Yes, he does.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642" y="2898087"/>
            <a:ext cx="4390527" cy="29834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9270149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854" y="767604"/>
            <a:ext cx="9607639" cy="100967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What this patient’s monitoring must adhere </a:t>
            </a:r>
            <a:r>
              <a:rPr lang="en-US" b="1" dirty="0" smtClean="0"/>
              <a:t>to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550017"/>
            <a:ext cx="9985271" cy="386366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3000" b="1" dirty="0" smtClean="0"/>
              <a:t>The </a:t>
            </a:r>
            <a:r>
              <a:rPr lang="en-US" sz="3000" b="1" dirty="0"/>
              <a:t>standards for basic monitoring published by the </a:t>
            </a:r>
            <a:r>
              <a:rPr lang="en-US" sz="3000" b="1" dirty="0" smtClean="0"/>
              <a:t>ASA</a:t>
            </a:r>
          </a:p>
          <a:p>
            <a:pPr marL="0" indent="0" algn="ctr">
              <a:buNone/>
            </a:pPr>
            <a:endParaRPr lang="en-US" sz="2200" dirty="0" smtClean="0"/>
          </a:p>
          <a:p>
            <a:r>
              <a:rPr lang="en-US" sz="2400" b="1" dirty="0" smtClean="0"/>
              <a:t>STANDARD </a:t>
            </a:r>
            <a:r>
              <a:rPr lang="en-US" sz="2400" b="1" dirty="0"/>
              <a:t>I </a:t>
            </a:r>
            <a:r>
              <a:rPr lang="en-US" sz="2400" b="1" dirty="0" smtClean="0"/>
              <a:t>:</a:t>
            </a:r>
            <a:endParaRPr lang="en-US" sz="2400" b="1" dirty="0"/>
          </a:p>
          <a:p>
            <a:pPr marL="0" indent="0">
              <a:buNone/>
            </a:pPr>
            <a:r>
              <a:rPr lang="en-US" sz="2400" dirty="0"/>
              <a:t>Qualified anesthesia personnel shall be present in the room </a:t>
            </a:r>
            <a:r>
              <a:rPr lang="en-US" sz="2400" dirty="0" smtClean="0"/>
              <a:t>throughout </a:t>
            </a:r>
            <a:r>
              <a:rPr lang="en-US" sz="2400" dirty="0"/>
              <a:t>the conduct of all general anesthetics, regional </a:t>
            </a:r>
            <a:r>
              <a:rPr lang="en-US" sz="2400" dirty="0" smtClean="0"/>
              <a:t>anesthetics </a:t>
            </a:r>
            <a:r>
              <a:rPr lang="en-US" sz="2400" dirty="0"/>
              <a:t>and monitored anesthesia </a:t>
            </a:r>
            <a:r>
              <a:rPr lang="en-US" sz="2400" dirty="0" smtClean="0"/>
              <a:t>care.</a:t>
            </a:r>
          </a:p>
          <a:p>
            <a:endParaRPr lang="en-US" sz="2400" dirty="0"/>
          </a:p>
          <a:p>
            <a:r>
              <a:rPr lang="en-US" sz="2400" b="1" dirty="0"/>
              <a:t>STANDARD </a:t>
            </a:r>
            <a:r>
              <a:rPr lang="en-US" sz="2400" b="1" dirty="0" smtClean="0"/>
              <a:t>II :</a:t>
            </a:r>
            <a:endParaRPr lang="en-US" sz="2400" b="1" dirty="0"/>
          </a:p>
          <a:p>
            <a:pPr marL="0" indent="0">
              <a:buNone/>
            </a:pPr>
            <a:r>
              <a:rPr lang="en-US" sz="2400" dirty="0"/>
              <a:t>During all anesthetics, the patient’s oxygenation, ventilation, </a:t>
            </a:r>
            <a:r>
              <a:rPr lang="en-US" sz="2400" dirty="0" smtClean="0"/>
              <a:t>circulation </a:t>
            </a:r>
            <a:r>
              <a:rPr lang="en-US" sz="2400" dirty="0"/>
              <a:t>and temperature shall be continually evaluated.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0290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27003864"/>
              </p:ext>
            </p:extLst>
          </p:nvPr>
        </p:nvGraphicFramePr>
        <p:xfrm>
          <a:off x="1426691" y="887085"/>
          <a:ext cx="926277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43998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Oxygenation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3353271"/>
            <a:ext cx="5696222" cy="63187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Pulse </a:t>
            </a:r>
            <a:r>
              <a:rPr lang="en-US" sz="2800" dirty="0" smtClean="0"/>
              <a:t>oximeter.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5" name="AutoShape 2" descr="http://theladdermn.files.wordpress.com/2013/03/handheld_pulse_oximeter.jpg"/>
          <p:cNvSpPr>
            <a:spLocks noChangeAspect="1" noChangeArrowheads="1"/>
          </p:cNvSpPr>
          <p:nvPr/>
        </p:nvSpPr>
        <p:spPr bwMode="auto">
          <a:xfrm>
            <a:off x="155575" y="-1736725"/>
            <a:ext cx="38100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Handheld_pulse_oximeter"/>
          <p:cNvSpPr>
            <a:spLocks noChangeAspect="1" noChangeArrowheads="1"/>
          </p:cNvSpPr>
          <p:nvPr/>
        </p:nvSpPr>
        <p:spPr bwMode="auto">
          <a:xfrm>
            <a:off x="63500" y="-136525"/>
            <a:ext cx="1714500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461" y="2702166"/>
            <a:ext cx="3810000" cy="34814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2119008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Ventilation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983771"/>
            <a:ext cx="5204902" cy="2038606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Capnogram</a:t>
            </a:r>
            <a:r>
              <a:rPr lang="en-US" sz="2800" dirty="0" smtClean="0"/>
              <a:t> + </a:t>
            </a:r>
            <a:r>
              <a:rPr lang="en-US" sz="2800" dirty="0"/>
              <a:t>C</a:t>
            </a:r>
            <a:r>
              <a:rPr lang="en-US" sz="2800" dirty="0" smtClean="0"/>
              <a:t>hest Excursion + breath </a:t>
            </a:r>
            <a:r>
              <a:rPr lang="en-US" sz="2800" dirty="0"/>
              <a:t>sounds and observation of the </a:t>
            </a:r>
            <a:r>
              <a:rPr lang="en-US" sz="2800" dirty="0" smtClean="0"/>
              <a:t>reservoir </a:t>
            </a:r>
            <a:r>
              <a:rPr lang="en-US" sz="2800" dirty="0"/>
              <a:t>breathing </a:t>
            </a:r>
            <a:r>
              <a:rPr lang="en-US" sz="2800" dirty="0" smtClean="0"/>
              <a:t>bag</a:t>
            </a:r>
            <a:r>
              <a:rPr lang="en-US" sz="2800" dirty="0"/>
              <a:t>.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305" y="2983770"/>
            <a:ext cx="4814992" cy="238434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80057237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Circulation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3384644"/>
            <a:ext cx="4740879" cy="263515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Non-invasive </a:t>
            </a:r>
            <a:r>
              <a:rPr lang="en-US" sz="2800" dirty="0"/>
              <a:t>blood pressure and heart rate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119" y="2892765"/>
            <a:ext cx="4024884" cy="28377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2808552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Temperature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3466530"/>
            <a:ext cx="4822765" cy="255326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Temperature probe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212" y="2729459"/>
            <a:ext cx="2748429" cy="34355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29371512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331</TotalTime>
  <Words>293</Words>
  <Application>Microsoft Office PowerPoint</Application>
  <PresentationFormat>Widescreen</PresentationFormat>
  <Paragraphs>59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Century Gothic</vt:lpstr>
      <vt:lpstr>Wingdings 3</vt:lpstr>
      <vt:lpstr>Ion Boardroom</vt:lpstr>
      <vt:lpstr>Case 8 Approach To Patient Monitoring</vt:lpstr>
      <vt:lpstr>Case Scenario </vt:lpstr>
      <vt:lpstr>Does this patient need special monitoring for this procedure?</vt:lpstr>
      <vt:lpstr>What this patient’s monitoring must adhere to ?</vt:lpstr>
      <vt:lpstr>PowerPoint Presentation</vt:lpstr>
      <vt:lpstr>Oxygenation</vt:lpstr>
      <vt:lpstr>Ventilation</vt:lpstr>
      <vt:lpstr>Circulation</vt:lpstr>
      <vt:lpstr>Temperature</vt:lpstr>
      <vt:lpstr>Urine Output</vt:lpstr>
      <vt:lpstr>Invasive Monitoring</vt:lpstr>
      <vt:lpstr>Monitoring of Neurological Function</vt:lpstr>
      <vt:lpstr>Monitoring of Neuromuscular Function</vt:lpstr>
      <vt:lpstr>References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8 Approach To Patient Monitoring</dc:title>
  <dc:creator>TOSHIBA</dc:creator>
  <cp:lastModifiedBy>TOSHIBA</cp:lastModifiedBy>
  <cp:revision>17</cp:revision>
  <dcterms:created xsi:type="dcterms:W3CDTF">2015-11-01T08:26:23Z</dcterms:created>
  <dcterms:modified xsi:type="dcterms:W3CDTF">2015-11-03T00:52:01Z</dcterms:modified>
</cp:coreProperties>
</file>