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>
        <p:scale>
          <a:sx n="60" d="100"/>
          <a:sy n="60" d="100"/>
        </p:scale>
        <p:origin x="-930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47B7FF4-7875-4D09-9281-C2252FA02199}" type="datetimeFigureOut">
              <a:rPr lang="ar-SA" smtClean="0"/>
              <a:t>19/01/1437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026E6DC-D509-4590-95C9-CAF2C5E26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587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6E6DC-D509-4590-95C9-CAF2C5E26201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4699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6E6DC-D509-4590-95C9-CAF2C5E26201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2321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6E6DC-D509-4590-95C9-CAF2C5E26201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069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6E6DC-D509-4590-95C9-CAF2C5E26201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4954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6E6DC-D509-4590-95C9-CAF2C5E26201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6117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6E6DC-D509-4590-95C9-CAF2C5E26201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0028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6E6DC-D509-4590-95C9-CAF2C5E26201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069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49400" y="1494368"/>
            <a:ext cx="9093200" cy="2421464"/>
          </a:xfrm>
        </p:spPr>
        <p:txBody>
          <a:bodyPr anchor="t">
            <a:noAutofit/>
          </a:bodyPr>
          <a:lstStyle/>
          <a:p>
            <a:pPr algn="ctr" rtl="0"/>
            <a:r>
              <a:rPr lang="en-US" sz="5400" b="1" dirty="0" smtClean="0">
                <a:solidFill>
                  <a:srgbClr val="00B0F0"/>
                </a:solidFill>
                <a:latin typeface="+mn-lt"/>
              </a:rPr>
              <a:t>Case 9</a:t>
            </a:r>
            <a:r>
              <a:rPr lang="en-US" sz="5400" b="1" dirty="0" smtClean="0">
                <a:latin typeface="+mn-lt"/>
              </a:rPr>
              <a:t/>
            </a:r>
            <a:br>
              <a:rPr lang="en-US" sz="5400" b="1" dirty="0" smtClean="0">
                <a:latin typeface="+mn-lt"/>
              </a:rPr>
            </a:br>
            <a:r>
              <a:rPr lang="en-US" sz="5400" b="1" dirty="0" smtClean="0">
                <a:latin typeface="+mn-lt"/>
              </a:rPr>
              <a:t>Fluid Replacement Therapy</a:t>
            </a:r>
            <a:endParaRPr lang="ar-SA" sz="5400" b="1" dirty="0">
              <a:latin typeface="+mn-lt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86000" y="4318000"/>
            <a:ext cx="7515225" cy="1003299"/>
          </a:xfrm>
        </p:spPr>
        <p:txBody>
          <a:bodyPr>
            <a:normAutofit/>
          </a:bodyPr>
          <a:lstStyle/>
          <a:p>
            <a:pPr algn="ctr" rtl="0"/>
            <a:r>
              <a:rPr lang="en-US" sz="4400" b="1" dirty="0" smtClean="0">
                <a:solidFill>
                  <a:srgbClr val="FFFF00"/>
                </a:solidFill>
              </a:rPr>
              <a:t>G</a:t>
            </a:r>
            <a:r>
              <a:rPr lang="en-US" sz="4400" b="1" cap="none" dirty="0" smtClean="0">
                <a:solidFill>
                  <a:srgbClr val="FFFF00"/>
                </a:solidFill>
              </a:rPr>
              <a:t>roup B</a:t>
            </a:r>
            <a:endParaRPr lang="ar-SA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512904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A 54-year-old man is undergoing a laparotomy and colon resection for</a:t>
            </a:r>
            <a:r>
              <a:rPr lang="en-US" cap="none" dirty="0"/>
              <a:t> </a:t>
            </a:r>
            <a:r>
              <a:rPr lang="en-US" b="1" cap="none" dirty="0" smtClean="0"/>
              <a:t>carcinoma. The anesthesiologist is attempting to calculate the fluid</a:t>
            </a:r>
            <a:r>
              <a:rPr lang="en-US" cap="none" dirty="0"/>
              <a:t> </a:t>
            </a:r>
            <a:r>
              <a:rPr lang="en-US" b="1" cap="none" dirty="0" smtClean="0"/>
              <a:t>replacement.</a:t>
            </a:r>
            <a:r>
              <a:rPr lang="en-US" cap="none" dirty="0" smtClean="0"/>
              <a:t/>
            </a:r>
            <a:br>
              <a:rPr lang="en-US" cap="none" dirty="0" smtClean="0"/>
            </a:b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9855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00101" y="170597"/>
            <a:ext cx="10604499" cy="2347316"/>
          </a:xfrm>
        </p:spPr>
        <p:txBody>
          <a:bodyPr>
            <a:noAutofit/>
          </a:bodyPr>
          <a:lstStyle/>
          <a:p>
            <a:pPr algn="ctr" rtl="0"/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What are the </a:t>
            </a:r>
            <a:r>
              <a:rPr lang="en-US" b="1" cap="none" dirty="0">
                <a:solidFill>
                  <a:srgbClr val="FFFF00"/>
                </a:solidFill>
                <a:latin typeface="+mn-lt"/>
              </a:rPr>
              <a:t>components that must be considered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when</a:t>
            </a:r>
            <a:r>
              <a:rPr lang="en-US" b="1" cap="none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calculating </a:t>
            </a:r>
            <a:r>
              <a:rPr lang="en-US" b="1" cap="none" dirty="0">
                <a:solidFill>
                  <a:srgbClr val="FFFF00"/>
                </a:solidFill>
                <a:latin typeface="+mn-lt"/>
              </a:rPr>
              <a:t>the volume of fluid that should be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replaced?</a:t>
            </a:r>
            <a:endParaRPr lang="ar-SA" b="1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0101" y="1883391"/>
            <a:ext cx="10617199" cy="449011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Weight</a:t>
            </a:r>
            <a:endParaRPr lang="en-US" sz="2800" dirty="0"/>
          </a:p>
          <a:p>
            <a:pPr algn="l" rtl="0"/>
            <a:r>
              <a:rPr lang="en-US" sz="2800" dirty="0"/>
              <a:t>Preoperative fluid </a:t>
            </a:r>
            <a:r>
              <a:rPr lang="en-US" sz="2800" dirty="0" smtClean="0"/>
              <a:t>deficits (NPO status, vomiting, diarrhea, etc.).</a:t>
            </a:r>
            <a:endParaRPr lang="en-US" sz="2800" dirty="0"/>
          </a:p>
          <a:p>
            <a:pPr algn="l" rtl="0"/>
            <a:r>
              <a:rPr lang="en-US" sz="2800" dirty="0"/>
              <a:t>I</a:t>
            </a:r>
            <a:r>
              <a:rPr lang="en-US" sz="2800" dirty="0" smtClean="0"/>
              <a:t>nsensitive </a:t>
            </a:r>
            <a:r>
              <a:rPr lang="en-US" sz="2800" dirty="0"/>
              <a:t>fluid losses (</a:t>
            </a:r>
            <a:r>
              <a:rPr lang="en-US" sz="2800" dirty="0" smtClean="0"/>
              <a:t>Type and Duration of surgery).</a:t>
            </a:r>
            <a:endParaRPr lang="en-US" sz="2800" dirty="0"/>
          </a:p>
          <a:p>
            <a:pPr algn="l" rtl="0"/>
            <a:r>
              <a:rPr lang="en-US" sz="2800" dirty="0" smtClean="0"/>
              <a:t>Intraoperative </a:t>
            </a:r>
            <a:r>
              <a:rPr lang="en-US" sz="2800" dirty="0"/>
              <a:t>blood </a:t>
            </a:r>
            <a:r>
              <a:rPr lang="en-US" sz="2800" dirty="0" smtClean="0"/>
              <a:t>loss.</a:t>
            </a:r>
          </a:p>
          <a:p>
            <a:pPr algn="l" rtl="0"/>
            <a:r>
              <a:rPr lang="en-US" sz="2800" dirty="0"/>
              <a:t>U</a:t>
            </a:r>
            <a:r>
              <a:rPr lang="en-US" sz="2800" dirty="0" smtClean="0"/>
              <a:t>rine </a:t>
            </a:r>
            <a:r>
              <a:rPr lang="en-US" sz="2800" dirty="0"/>
              <a:t>output</a:t>
            </a:r>
          </a:p>
          <a:p>
            <a:pPr algn="l" rtl="0"/>
            <a:r>
              <a:rPr lang="en-US" sz="2800" dirty="0" smtClean="0"/>
              <a:t>Type of fluid replacement (Crystalloid or colloid)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64658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5201" y="342900"/>
            <a:ext cx="10131425" cy="1346201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4800" b="1" cap="none" dirty="0" smtClean="0">
                <a:solidFill>
                  <a:srgbClr val="FFFF00"/>
                </a:solidFill>
                <a:latin typeface="+mn-lt"/>
              </a:rPr>
              <a:t>What are the signs </a:t>
            </a:r>
            <a:r>
              <a:rPr lang="en-US" sz="4800" b="1" cap="none" dirty="0" smtClean="0">
                <a:solidFill>
                  <a:srgbClr val="FFFF00"/>
                </a:solidFill>
                <a:latin typeface="+mn-lt"/>
              </a:rPr>
              <a:t>of preoperative </a:t>
            </a:r>
            <a:r>
              <a:rPr lang="en-US" sz="4800" b="1" cap="none" dirty="0" smtClean="0">
                <a:solidFill>
                  <a:srgbClr val="FFFF00"/>
                </a:solidFill>
                <a:latin typeface="+mn-lt"/>
              </a:rPr>
              <a:t>hypovolemia?</a:t>
            </a:r>
            <a:endParaRPr lang="ar-SA" sz="4800" b="1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06895" y="2075724"/>
            <a:ext cx="8055971" cy="364913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Increased heart rate.</a:t>
            </a:r>
            <a:endParaRPr lang="en-US" sz="2800" dirty="0"/>
          </a:p>
          <a:p>
            <a:pPr algn="l" rtl="0"/>
            <a:r>
              <a:rPr lang="en-US" sz="2800" dirty="0" smtClean="0"/>
              <a:t>Decreased blood pressure.</a:t>
            </a:r>
          </a:p>
          <a:p>
            <a:pPr algn="l" rtl="0"/>
            <a:r>
              <a:rPr lang="en-US" sz="2800" dirty="0" smtClean="0"/>
              <a:t>Dry skin.</a:t>
            </a:r>
            <a:endParaRPr lang="en-US" sz="2800" dirty="0"/>
          </a:p>
          <a:p>
            <a:pPr algn="l" rtl="0"/>
            <a:r>
              <a:rPr lang="en-US" sz="2800" dirty="0" smtClean="0"/>
              <a:t>Pale.</a:t>
            </a:r>
            <a:endParaRPr lang="en-US" sz="2800" dirty="0"/>
          </a:p>
          <a:p>
            <a:pPr algn="l" rtl="0"/>
            <a:r>
              <a:rPr lang="en-US" sz="2800" dirty="0" smtClean="0"/>
              <a:t>Decreased urine output.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46874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0" y="78831"/>
            <a:ext cx="12191999" cy="1241946"/>
          </a:xfrm>
        </p:spPr>
        <p:txBody>
          <a:bodyPr>
            <a:normAutofit/>
          </a:bodyPr>
          <a:lstStyle/>
          <a:p>
            <a:pPr algn="ctr" rtl="0"/>
            <a:r>
              <a:rPr lang="en-US" b="1" cap="none" dirty="0">
                <a:solidFill>
                  <a:srgbClr val="FFFF00"/>
                </a:solidFill>
                <a:latin typeface="+mn-lt"/>
              </a:rPr>
              <a:t>How to calculate the fluid replacement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b="1" cap="none" dirty="0" smtClean="0">
                <a:solidFill>
                  <a:srgbClr val="FFFF00"/>
                </a:solidFill>
                <a:latin typeface="+mn-lt"/>
              </a:rPr>
            </a:b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in </a:t>
            </a:r>
            <a:r>
              <a:rPr lang="en-US" b="1" cap="none" dirty="0">
                <a:solidFill>
                  <a:srgbClr val="FFFF00"/>
                </a:solidFill>
                <a:latin typeface="+mn-lt"/>
              </a:rPr>
              <a:t>the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intraoperative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period?</a:t>
            </a:r>
            <a:endParaRPr lang="ar-SA" b="1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354842" y="1091821"/>
            <a:ext cx="11464119" cy="554099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>
                <a:solidFill>
                  <a:srgbClr val="00B0F0"/>
                </a:solidFill>
              </a:rPr>
              <a:t>How to calculate maintenance fluid requirements?</a:t>
            </a:r>
          </a:p>
          <a:p>
            <a:pPr algn="l" rtl="0"/>
            <a:r>
              <a:rPr lang="en-US" sz="2000" b="1" dirty="0" smtClean="0">
                <a:solidFill>
                  <a:srgbClr val="FFFF00"/>
                </a:solidFill>
              </a:rPr>
              <a:t>4:2:1 </a:t>
            </a:r>
            <a:r>
              <a:rPr lang="en-US" sz="2000" b="1" dirty="0">
                <a:solidFill>
                  <a:srgbClr val="FFFF00"/>
                </a:solidFill>
              </a:rPr>
              <a:t>rule</a:t>
            </a:r>
          </a:p>
          <a:p>
            <a:pPr algn="l" rtl="0"/>
            <a:r>
              <a:rPr lang="en-US" sz="2000" dirty="0"/>
              <a:t>First ten </a:t>
            </a:r>
            <a:r>
              <a:rPr lang="en-US" sz="2000" dirty="0" smtClean="0"/>
              <a:t>kilos </a:t>
            </a:r>
            <a:r>
              <a:rPr lang="en-US" sz="2000" b="1" dirty="0" smtClean="0">
                <a:solidFill>
                  <a:srgbClr val="FFFF00"/>
                </a:solidFill>
              </a:rPr>
              <a:t>x</a:t>
            </a:r>
            <a:r>
              <a:rPr lang="en-US" sz="2000" dirty="0" smtClean="0"/>
              <a:t> </a:t>
            </a:r>
            <a:r>
              <a:rPr lang="en-US" sz="2000" b="1" dirty="0"/>
              <a:t>4</a:t>
            </a:r>
            <a:r>
              <a:rPr lang="en-US" sz="2000" dirty="0"/>
              <a:t> mL/kg/</a:t>
            </a:r>
            <a:r>
              <a:rPr lang="en-US" sz="2000" dirty="0" err="1"/>
              <a:t>hr</a:t>
            </a:r>
            <a:endParaRPr lang="en-US" sz="2000" dirty="0"/>
          </a:p>
          <a:p>
            <a:pPr algn="l" rtl="0"/>
            <a:r>
              <a:rPr lang="en-US" sz="2000" dirty="0"/>
              <a:t>Second ten </a:t>
            </a:r>
            <a:r>
              <a:rPr lang="en-US" sz="2000" dirty="0" smtClean="0"/>
              <a:t>kilos </a:t>
            </a:r>
            <a:r>
              <a:rPr lang="en-US" sz="2000" b="1" dirty="0">
                <a:solidFill>
                  <a:srgbClr val="FFFF00"/>
                </a:solidFill>
              </a:rPr>
              <a:t>x</a:t>
            </a:r>
            <a:r>
              <a:rPr lang="en-US" sz="2000" dirty="0" smtClean="0"/>
              <a:t> </a:t>
            </a:r>
            <a:r>
              <a:rPr lang="en-US" sz="2000" b="1" dirty="0"/>
              <a:t>2 </a:t>
            </a:r>
            <a:r>
              <a:rPr lang="en-US" sz="2000" dirty="0"/>
              <a:t>mL/kg/</a:t>
            </a:r>
            <a:r>
              <a:rPr lang="en-US" sz="2000" dirty="0" err="1"/>
              <a:t>hr</a:t>
            </a:r>
            <a:endParaRPr lang="en-US" sz="2000" dirty="0"/>
          </a:p>
          <a:p>
            <a:pPr algn="l" rtl="0"/>
            <a:r>
              <a:rPr lang="en-US" sz="2000" dirty="0"/>
              <a:t>Every kilo after </a:t>
            </a:r>
            <a:r>
              <a:rPr lang="en-US" sz="2000" dirty="0" smtClean="0"/>
              <a:t>that </a:t>
            </a:r>
            <a:r>
              <a:rPr lang="en-US" sz="2000" b="1" dirty="0">
                <a:solidFill>
                  <a:srgbClr val="FFFF00"/>
                </a:solidFill>
              </a:rPr>
              <a:t>x</a:t>
            </a:r>
            <a:r>
              <a:rPr lang="en-US" sz="2000" dirty="0" smtClean="0"/>
              <a:t> </a:t>
            </a:r>
            <a:r>
              <a:rPr lang="en-US" sz="2000" b="1" dirty="0" smtClean="0"/>
              <a:t>1</a:t>
            </a:r>
            <a:r>
              <a:rPr lang="en-US" sz="2000" dirty="0" smtClean="0"/>
              <a:t> mL/kg/</a:t>
            </a:r>
            <a:r>
              <a:rPr lang="en-US" sz="2000" dirty="0" err="1" smtClean="0"/>
              <a:t>hr</a:t>
            </a:r>
            <a:endParaRPr lang="en-US" sz="2000" dirty="0" smtClean="0"/>
          </a:p>
          <a:p>
            <a:pPr algn="l" rtl="0"/>
            <a:r>
              <a:rPr lang="en-US" sz="2000" dirty="0" smtClean="0"/>
              <a:t>E.g. </a:t>
            </a:r>
            <a:r>
              <a:rPr lang="en-US" sz="2000" dirty="0"/>
              <a:t>a 70-kg adult will require (10 × 4 ) + (10 × 2) + (50 × 1) = 110 </a:t>
            </a:r>
            <a:r>
              <a:rPr lang="en-US" sz="2000" b="1" dirty="0"/>
              <a:t>mL/h</a:t>
            </a:r>
            <a:r>
              <a:rPr lang="en-US" sz="2000" dirty="0"/>
              <a:t> of maintenance. </a:t>
            </a:r>
            <a:endParaRPr lang="en-US" sz="2000" dirty="0" smtClean="0"/>
          </a:p>
          <a:p>
            <a:pPr marL="0" indent="0" algn="l" rtl="0">
              <a:buNone/>
            </a:pPr>
            <a:endParaRPr lang="en-US" sz="1000" b="1" dirty="0" smtClean="0"/>
          </a:p>
          <a:p>
            <a:pPr marL="0" indent="0" algn="l" rtl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Preoperative </a:t>
            </a:r>
            <a:r>
              <a:rPr lang="en-US" sz="2400" b="1" dirty="0">
                <a:solidFill>
                  <a:srgbClr val="00B0F0"/>
                </a:solidFill>
              </a:rPr>
              <a:t>fluid </a:t>
            </a:r>
            <a:r>
              <a:rPr lang="en-US" sz="2400" b="1" dirty="0" smtClean="0">
                <a:solidFill>
                  <a:srgbClr val="00B0F0"/>
                </a:solidFill>
              </a:rPr>
              <a:t>deficit?</a:t>
            </a:r>
            <a:endParaRPr lang="en-US" sz="2400" b="1" dirty="0">
              <a:solidFill>
                <a:srgbClr val="00B0F0"/>
              </a:solidFill>
            </a:endParaRPr>
          </a:p>
          <a:p>
            <a:pPr algn="l" rtl="0"/>
            <a:r>
              <a:rPr lang="en-US" sz="2000" dirty="0"/>
              <a:t>Normal maintenance requirements (4:2:1 rule)  </a:t>
            </a:r>
            <a:r>
              <a:rPr lang="en-US" sz="2000" b="1" dirty="0">
                <a:solidFill>
                  <a:srgbClr val="FFFF00"/>
                </a:solidFill>
              </a:rPr>
              <a:t>x</a:t>
            </a:r>
            <a:r>
              <a:rPr lang="en-US" sz="2000" dirty="0"/>
              <a:t>  number of hours of fasting “NPO”</a:t>
            </a:r>
          </a:p>
          <a:p>
            <a:pPr algn="l" rtl="0"/>
            <a:r>
              <a:rPr lang="en-US" sz="2000" dirty="0"/>
              <a:t>The deficit is infused over 3 hours, 1/2 in the first hour and the rest over the next 2 hours.</a:t>
            </a:r>
          </a:p>
          <a:p>
            <a:pPr algn="l" rtl="0"/>
            <a:r>
              <a:rPr lang="en-US" sz="2000" dirty="0"/>
              <a:t>Patient’s pre-procedural volume status may vary due </a:t>
            </a:r>
            <a:r>
              <a:rPr lang="en-US" sz="2000" dirty="0" smtClean="0"/>
              <a:t>to: </a:t>
            </a:r>
            <a:r>
              <a:rPr lang="en-US" sz="2000" b="1" dirty="0" smtClean="0"/>
              <a:t>vomiting</a:t>
            </a:r>
            <a:r>
              <a:rPr lang="en-US" sz="2000" dirty="0"/>
              <a:t>, </a:t>
            </a:r>
            <a:r>
              <a:rPr lang="en-US" sz="2000" b="1" dirty="0"/>
              <a:t>diarrhea</a:t>
            </a:r>
            <a:r>
              <a:rPr lang="en-US" sz="2000" dirty="0"/>
              <a:t>, </a:t>
            </a:r>
            <a:r>
              <a:rPr lang="en-US" sz="2000" b="1" dirty="0"/>
              <a:t>ileus</a:t>
            </a:r>
            <a:r>
              <a:rPr lang="en-US" sz="2000" dirty="0"/>
              <a:t>, </a:t>
            </a:r>
            <a:r>
              <a:rPr lang="en-US" sz="2000" b="1" dirty="0"/>
              <a:t>fever</a:t>
            </a:r>
            <a:r>
              <a:rPr lang="en-US" sz="2000" dirty="0"/>
              <a:t>, </a:t>
            </a:r>
            <a:r>
              <a:rPr lang="en-US" sz="2000" b="1" dirty="0"/>
              <a:t>burns</a:t>
            </a:r>
            <a:r>
              <a:rPr lang="en-US" sz="2000" dirty="0"/>
              <a:t>, </a:t>
            </a:r>
            <a:r>
              <a:rPr lang="en-US" sz="2000" b="1" dirty="0"/>
              <a:t>ascites</a:t>
            </a:r>
            <a:r>
              <a:rPr lang="en-US" sz="2000" dirty="0"/>
              <a:t>, </a:t>
            </a:r>
            <a:r>
              <a:rPr lang="en-US" sz="2000" b="1" dirty="0"/>
              <a:t>effusions</a:t>
            </a:r>
            <a:r>
              <a:rPr lang="en-US" sz="2000" dirty="0"/>
              <a:t>, </a:t>
            </a:r>
            <a:r>
              <a:rPr lang="en-US" sz="2000" b="1" dirty="0"/>
              <a:t>hemorrhage</a:t>
            </a:r>
            <a:r>
              <a:rPr lang="en-US" sz="2000" dirty="0"/>
              <a:t>, </a:t>
            </a:r>
            <a:r>
              <a:rPr lang="en-US" sz="2000" b="1" dirty="0"/>
              <a:t>bowel preparations</a:t>
            </a:r>
            <a:r>
              <a:rPr lang="en-US" sz="2000" dirty="0"/>
              <a:t>, or </a:t>
            </a:r>
            <a:r>
              <a:rPr lang="en-US" sz="2000" b="1" dirty="0"/>
              <a:t>diuretics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00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456267"/>
          </a:xfrm>
        </p:spPr>
        <p:txBody>
          <a:bodyPr>
            <a:normAutofit/>
          </a:bodyPr>
          <a:lstStyle/>
          <a:p>
            <a:pPr algn="ctr" rtl="0"/>
            <a:r>
              <a:rPr lang="en-US" b="1" cap="none" dirty="0">
                <a:solidFill>
                  <a:srgbClr val="FFFF00"/>
                </a:solidFill>
                <a:latin typeface="+mn-lt"/>
              </a:rPr>
              <a:t>How to calculate the fluid replacement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b="1" cap="none" dirty="0" smtClean="0">
                <a:solidFill>
                  <a:srgbClr val="FFFF00"/>
                </a:solidFill>
                <a:latin typeface="+mn-lt"/>
              </a:rPr>
            </a:b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in </a:t>
            </a:r>
            <a:r>
              <a:rPr lang="en-US" b="1" cap="none" dirty="0">
                <a:solidFill>
                  <a:srgbClr val="FFFF00"/>
                </a:solidFill>
                <a:latin typeface="+mn-lt"/>
              </a:rPr>
              <a:t>the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intraoperative period</a:t>
            </a:r>
            <a:endParaRPr lang="ar-SA" b="1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846161" y="1265198"/>
            <a:ext cx="10249470" cy="517654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Third </a:t>
            </a:r>
            <a:r>
              <a:rPr lang="en-US" sz="2400" b="1" dirty="0" smtClean="0">
                <a:solidFill>
                  <a:srgbClr val="00B0F0"/>
                </a:solidFill>
              </a:rPr>
              <a:t>space and invisible </a:t>
            </a:r>
            <a:r>
              <a:rPr lang="en-US" sz="2400" b="1" dirty="0" smtClean="0">
                <a:solidFill>
                  <a:srgbClr val="00B0F0"/>
                </a:solidFill>
              </a:rPr>
              <a:t>estimated losses: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000" dirty="0" smtClean="0"/>
              <a:t>Minimal </a:t>
            </a:r>
            <a:r>
              <a:rPr lang="en-US" sz="2000" dirty="0"/>
              <a:t>trauma to the tissues </a:t>
            </a:r>
            <a:r>
              <a:rPr lang="en-US" sz="2000" dirty="0" smtClean="0"/>
              <a:t>(e.g. arthroscopy</a:t>
            </a:r>
            <a:r>
              <a:rPr lang="en-US" sz="2000" dirty="0"/>
              <a:t>, hand </a:t>
            </a:r>
            <a:r>
              <a:rPr lang="en-US" sz="2000" dirty="0" smtClean="0"/>
              <a:t>surgery) </a:t>
            </a:r>
            <a:r>
              <a:rPr lang="en-US" sz="20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smtClean="0"/>
              <a:t>4 mL/kg/h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000" dirty="0" smtClean="0"/>
              <a:t>Moderate </a:t>
            </a:r>
            <a:r>
              <a:rPr lang="en-US" sz="2000" dirty="0"/>
              <a:t>tissue trauma without significant bowel exposure </a:t>
            </a:r>
            <a:r>
              <a:rPr lang="en-US" sz="2000" dirty="0" smtClean="0"/>
              <a:t>(e.g. cholecystectomy</a:t>
            </a:r>
            <a:r>
              <a:rPr lang="en-US" sz="2000" dirty="0"/>
              <a:t>, </a:t>
            </a:r>
            <a:r>
              <a:rPr lang="en-US" sz="2000" dirty="0" smtClean="0"/>
              <a:t>hysterectomy) </a:t>
            </a:r>
            <a:r>
              <a:rPr lang="en-US" sz="20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smtClean="0"/>
              <a:t>6 mL/kg/h 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000" dirty="0" smtClean="0"/>
              <a:t>Severe </a:t>
            </a:r>
            <a:r>
              <a:rPr lang="en-US" sz="2000" dirty="0"/>
              <a:t>tissue trauma (aortic aneurysm </a:t>
            </a:r>
            <a:r>
              <a:rPr lang="en-US" sz="2000" dirty="0" smtClean="0"/>
              <a:t>repair, </a:t>
            </a:r>
            <a:r>
              <a:rPr lang="en-US" sz="2000" dirty="0"/>
              <a:t>most bowel </a:t>
            </a:r>
            <a:r>
              <a:rPr lang="en-US" sz="2000" dirty="0" smtClean="0"/>
              <a:t>surgery) </a:t>
            </a:r>
            <a:r>
              <a:rPr lang="en-US" sz="20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smtClean="0"/>
              <a:t>8 mL/kg/h</a:t>
            </a:r>
          </a:p>
          <a:p>
            <a:pPr marL="0" indent="0" algn="l" rtl="0">
              <a:buNone/>
            </a:pPr>
            <a:endParaRPr lang="en-US" sz="1900" b="1" dirty="0" smtClean="0"/>
          </a:p>
          <a:p>
            <a:pPr marL="0" indent="0" algn="l" rtl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Intraoperative blood loss:</a:t>
            </a:r>
          </a:p>
          <a:p>
            <a:pPr algn="l" rtl="0"/>
            <a:r>
              <a:rPr lang="en-US" sz="2000" b="1" dirty="0" smtClean="0">
                <a:solidFill>
                  <a:srgbClr val="FFFF00"/>
                </a:solidFill>
              </a:rPr>
              <a:t>Crystalloids: </a:t>
            </a:r>
            <a:r>
              <a:rPr lang="en-US" sz="2000" b="1" dirty="0" smtClean="0"/>
              <a:t>3mL</a:t>
            </a:r>
            <a:r>
              <a:rPr lang="en-US" sz="2000" dirty="0" smtClean="0"/>
              <a:t> of crystalloid for each </a:t>
            </a:r>
            <a:r>
              <a:rPr lang="en-US" sz="2000" b="1" dirty="0" smtClean="0"/>
              <a:t>1mL</a:t>
            </a:r>
            <a:r>
              <a:rPr lang="en-US" sz="2000" dirty="0" smtClean="0"/>
              <a:t> of blood loss. </a:t>
            </a:r>
          </a:p>
          <a:p>
            <a:pPr algn="l" rtl="0"/>
            <a:r>
              <a:rPr lang="en-US" sz="2000" b="1" dirty="0" smtClean="0">
                <a:solidFill>
                  <a:srgbClr val="FFFF00"/>
                </a:solidFill>
              </a:rPr>
              <a:t>Colloids</a:t>
            </a:r>
            <a:r>
              <a:rPr lang="en-US" sz="2000" b="1" dirty="0">
                <a:solidFill>
                  <a:srgbClr val="FFFF00"/>
                </a:solidFill>
              </a:rPr>
              <a:t>: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smtClean="0"/>
              <a:t>1ml</a:t>
            </a:r>
            <a:r>
              <a:rPr lang="en-US" sz="2000" dirty="0" smtClean="0"/>
              <a:t> of colloids for each </a:t>
            </a:r>
            <a:r>
              <a:rPr lang="en-US" sz="2000" b="1" dirty="0" smtClean="0"/>
              <a:t>1ml</a:t>
            </a:r>
            <a:r>
              <a:rPr lang="en-US" sz="2000" dirty="0" smtClean="0"/>
              <a:t> of blood</a:t>
            </a:r>
            <a:r>
              <a:rPr lang="en-US" sz="2000" dirty="0"/>
              <a:t> </a:t>
            </a:r>
            <a:r>
              <a:rPr lang="en-US" sz="2000" dirty="0" smtClean="0"/>
              <a:t>loss.</a:t>
            </a:r>
            <a:endParaRPr lang="en-US" sz="2000" b="1" dirty="0" smtClean="0"/>
          </a:p>
          <a:p>
            <a:pPr marL="0" indent="0" algn="l" rtl="0">
              <a:buNone/>
            </a:pPr>
            <a:endParaRPr lang="en-US" sz="1900" b="1" dirty="0" smtClean="0"/>
          </a:p>
          <a:p>
            <a:pPr marL="0" indent="0" algn="l" rtl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Urine </a:t>
            </a:r>
            <a:r>
              <a:rPr lang="en-US" sz="2400" b="1" dirty="0">
                <a:solidFill>
                  <a:srgbClr val="00B0F0"/>
                </a:solidFill>
              </a:rPr>
              <a:t>output </a:t>
            </a:r>
            <a:r>
              <a:rPr lang="en-US" sz="2400" b="1" dirty="0" smtClean="0">
                <a:solidFill>
                  <a:srgbClr val="00B0F0"/>
                </a:solidFill>
              </a:rPr>
              <a:t>(0.5-1cc/kg/</a:t>
            </a:r>
            <a:r>
              <a:rPr lang="en-US" sz="2400" b="1" dirty="0" err="1" smtClean="0">
                <a:solidFill>
                  <a:srgbClr val="00B0F0"/>
                </a:solidFill>
              </a:rPr>
              <a:t>hr</a:t>
            </a:r>
            <a:r>
              <a:rPr lang="en-US" sz="2400" b="1" dirty="0" smtClean="0">
                <a:solidFill>
                  <a:srgbClr val="00B0F0"/>
                </a:solidFill>
              </a:rPr>
              <a:t>)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39801" y="227463"/>
            <a:ext cx="10131425" cy="1456267"/>
          </a:xfrm>
        </p:spPr>
        <p:txBody>
          <a:bodyPr>
            <a:normAutofit/>
          </a:bodyPr>
          <a:lstStyle/>
          <a:p>
            <a:pPr algn="ctr" rtl="0"/>
            <a:r>
              <a:rPr lang="en-US" b="1" cap="none" dirty="0">
                <a:solidFill>
                  <a:srgbClr val="FFFF00"/>
                </a:solidFill>
                <a:latin typeface="+mn-lt"/>
              </a:rPr>
              <a:t>Which of Fluids: Crystalloid vs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Colloids, </a:t>
            </a:r>
            <a:r>
              <a:rPr lang="en-US" b="1" cap="none" dirty="0">
                <a:solidFill>
                  <a:srgbClr val="FFFF00"/>
                </a:solidFill>
                <a:latin typeface="+mn-lt"/>
              </a:rPr>
              <a:t>you can use and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when to </a:t>
            </a:r>
            <a:r>
              <a:rPr lang="en-US" b="1" cap="none" dirty="0" smtClean="0">
                <a:solidFill>
                  <a:srgbClr val="FFFF00"/>
                </a:solidFill>
                <a:latin typeface="+mn-lt"/>
              </a:rPr>
              <a:t>use?</a:t>
            </a:r>
            <a:endParaRPr lang="ar-SA" b="1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39801" y="1683730"/>
            <a:ext cx="10524318" cy="4839899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/>
              <a:t>Colloids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pPr algn="l" rtl="0"/>
            <a:r>
              <a:rPr lang="en-US" sz="2000" dirty="0" smtClean="0"/>
              <a:t>Fluids containing molecules sufficiently large enough to prevent transfer across capillary membranes.</a:t>
            </a:r>
            <a:endParaRPr lang="en-US" sz="2000" dirty="0"/>
          </a:p>
          <a:p>
            <a:pPr algn="l" rtl="0"/>
            <a:r>
              <a:rPr lang="en-US" sz="2000" dirty="0" smtClean="0"/>
              <a:t>Replacement volume = volume lost.</a:t>
            </a:r>
            <a:endParaRPr lang="en-US" sz="2000" dirty="0"/>
          </a:p>
          <a:p>
            <a:pPr algn="l" rtl="0"/>
            <a:r>
              <a:rPr lang="en-US" sz="2000" dirty="0" smtClean="0"/>
              <a:t>Used in emergency situation when we need rapid volume replacement.</a:t>
            </a:r>
            <a:endParaRPr lang="en-US" sz="2000" dirty="0"/>
          </a:p>
          <a:p>
            <a:pPr marL="0" indent="0" algn="l" rtl="0">
              <a:buNone/>
            </a:pPr>
            <a:endParaRPr lang="en-US" sz="2000" b="1" dirty="0" smtClean="0"/>
          </a:p>
          <a:p>
            <a:pPr marL="0" indent="0" algn="l" rtl="0">
              <a:buNone/>
            </a:pPr>
            <a:r>
              <a:rPr lang="en-US" sz="2400" b="1" dirty="0" smtClean="0"/>
              <a:t>Crystalloid:</a:t>
            </a:r>
            <a:endParaRPr lang="en-US" sz="2400" b="1" dirty="0"/>
          </a:p>
          <a:p>
            <a:pPr algn="l" rtl="0"/>
            <a:r>
              <a:rPr lang="en-US" sz="2000" dirty="0" smtClean="0"/>
              <a:t>Combination of water &amp; electrolytes.</a:t>
            </a:r>
            <a:endParaRPr lang="en-US" sz="2000" dirty="0"/>
          </a:p>
          <a:p>
            <a:pPr algn="l" rtl="0"/>
            <a:r>
              <a:rPr lang="en-US" sz="2000" dirty="0" smtClean="0"/>
              <a:t>Replacement volume = 3 times the volume lost.</a:t>
            </a:r>
            <a:endParaRPr lang="en-US" sz="2000" dirty="0"/>
          </a:p>
          <a:p>
            <a:pPr algn="l" rtl="0"/>
            <a:r>
              <a:rPr lang="en-US" sz="2000" dirty="0" smtClean="0"/>
              <a:t>Used to correct blood loss and for maintenance.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6543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7101" y="2019300"/>
            <a:ext cx="10131425" cy="2311400"/>
          </a:xfrm>
        </p:spPr>
        <p:txBody>
          <a:bodyPr>
            <a:normAutofit/>
          </a:bodyPr>
          <a:lstStyle/>
          <a:p>
            <a:pPr algn="ctr" rtl="0"/>
            <a:r>
              <a:rPr lang="en-US" sz="11500" b="1" dirty="0" smtClean="0">
                <a:latin typeface="+mn-lt"/>
              </a:rPr>
              <a:t>Thank you</a:t>
            </a:r>
            <a:endParaRPr lang="ar-SA" sz="1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3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اوي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TM03457452[[fn=سماوي]]</Template>
  <TotalTime>400</TotalTime>
  <Words>351</Words>
  <Application>Microsoft Office PowerPoint</Application>
  <PresentationFormat>Custom</PresentationFormat>
  <Paragraphs>57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سماوي</vt:lpstr>
      <vt:lpstr>Case 9 Fluid Replacement Therapy</vt:lpstr>
      <vt:lpstr>A 54-year-old man is undergoing a laparotomy and colon resection for carcinoma. The anesthesiologist is attempting to calculate the fluid replacement. </vt:lpstr>
      <vt:lpstr>What are the components that must be considered when calculating the volume of fluid that should be replaced?</vt:lpstr>
      <vt:lpstr>What are the signs of preoperative hypovolemia?</vt:lpstr>
      <vt:lpstr>How to calculate the fluid replacement  in the intraoperative period?</vt:lpstr>
      <vt:lpstr>How to calculate the fluid replacement  in the intraoperative period</vt:lpstr>
      <vt:lpstr>Which of Fluids: Crystalloid vs Colloids, you can use and when to use?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9 Fluid Replacement Therapy</dc:title>
  <dc:creator>User</dc:creator>
  <cp:lastModifiedBy>Latifah Al-Fahad</cp:lastModifiedBy>
  <cp:revision>15</cp:revision>
  <dcterms:created xsi:type="dcterms:W3CDTF">2015-10-30T17:18:09Z</dcterms:created>
  <dcterms:modified xsi:type="dcterms:W3CDTF">2015-11-01T17:57:46Z</dcterms:modified>
</cp:coreProperties>
</file>