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59" r:id="rId4"/>
    <p:sldId id="260" r:id="rId5"/>
    <p:sldId id="261" r:id="rId6"/>
    <p:sldId id="262" r:id="rId7"/>
    <p:sldId id="265" r:id="rId8"/>
    <p:sldId id="268" r:id="rId9"/>
    <p:sldId id="269" r:id="rId10"/>
    <p:sldId id="258" r:id="rId11"/>
    <p:sldId id="266" r:id="rId12"/>
    <p:sldId id="263"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05" autoAdjust="0"/>
    <p:restoredTop sz="88151" autoAdjust="0"/>
  </p:normalViewPr>
  <p:slideViewPr>
    <p:cSldViewPr>
      <p:cViewPr varScale="1">
        <p:scale>
          <a:sx n="65" d="100"/>
          <a:sy n="65"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8BD707-D9CF-40AE-B4C6-C98DA3205C09}" type="datetimeFigureOut">
              <a:rPr lang="en-US" smtClean="0"/>
              <a:pPr/>
              <a:t>10/28/2015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F15528-21DE-4FAA-801E-634DDDAF4B2B}"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0"/>
            <a:ext cx="7772400" cy="1470025"/>
          </a:xfrm>
        </p:spPr>
        <p:txBody>
          <a:bodyPr>
            <a:noAutofit/>
          </a:bodyPr>
          <a:lstStyle/>
          <a:p>
            <a:r>
              <a:rPr lang="en-US" sz="4400" b="1" dirty="0"/>
              <a:t>Case 10-Anesthesia for healthy patient</a:t>
            </a:r>
            <a:r>
              <a:rPr lang="en-US" sz="4400" dirty="0"/>
              <a:t/>
            </a:r>
            <a:br>
              <a:rPr lang="en-US" sz="4400" dirty="0"/>
            </a:br>
            <a:endParaRPr lang="en-US" sz="4400" dirty="0"/>
          </a:p>
        </p:txBody>
      </p:sp>
      <p:sp>
        <p:nvSpPr>
          <p:cNvPr id="3" name="Subtitle 2"/>
          <p:cNvSpPr>
            <a:spLocks noGrp="1"/>
          </p:cNvSpPr>
          <p:nvPr>
            <p:ph type="subTitle" idx="1"/>
          </p:nvPr>
        </p:nvSpPr>
        <p:spPr>
          <a:xfrm>
            <a:off x="838200" y="5334000"/>
            <a:ext cx="5867400" cy="1143000"/>
          </a:xfrm>
        </p:spPr>
        <p:txBody>
          <a:bodyPr/>
          <a:lstStyle/>
          <a:p>
            <a:r>
              <a:rPr lang="en-US" dirty="0" smtClean="0">
                <a:solidFill>
                  <a:schemeClr val="bg1">
                    <a:lumMod val="50000"/>
                  </a:schemeClr>
                </a:solidFill>
              </a:rPr>
              <a:t>Group E</a:t>
            </a:r>
          </a:p>
          <a:p>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2062" b="98454" l="1158" r="100000">
                        <a14:foregroundMark x1="30116" y1="42268" x2="30116" y2="42268"/>
                        <a14:foregroundMark x1="27799" y1="43299" x2="27799" y2="43299"/>
                        <a14:foregroundMark x1="10425" y1="21649" x2="10425" y2="21649"/>
                        <a14:foregroundMark x1="20463" y1="95361" x2="20463" y2="95361"/>
                        <a14:foregroundMark x1="51351" y1="75258" x2="51351" y2="75258"/>
                        <a14:foregroundMark x1="44015" y1="78866" x2="44015" y2="78866"/>
                        <a14:foregroundMark x1="40541" y1="78866" x2="40541" y2="78866"/>
                        <a14:foregroundMark x1="55985" y1="65464" x2="55985" y2="65464"/>
                        <a14:foregroundMark x1="60232" y1="61856" x2="60232" y2="61856"/>
                        <a14:foregroundMark x1="65251" y1="53093" x2="65251" y2="53093"/>
                        <a14:foregroundMark x1="64865" y1="46907" x2="64865" y2="46907"/>
                        <a14:foregroundMark x1="67181" y1="52577" x2="67181" y2="52577"/>
                        <a14:foregroundMark x1="69112" y1="50515" x2="69112" y2="50515"/>
                        <a14:foregroundMark x1="59846" y1="35052" x2="59846" y2="35052"/>
                        <a14:foregroundMark x1="48263" y1="44845" x2="48263" y2="44845"/>
                        <a14:foregroundMark x1="49807" y1="41237" x2="49807" y2="41237"/>
                        <a14:foregroundMark x1="40927" y1="54639" x2="40927" y2="54639"/>
                        <a14:foregroundMark x1="36293" y1="59278" x2="36293" y2="59278"/>
                        <a14:foregroundMark x1="33591" y1="61856" x2="33591" y2="61856"/>
                        <a14:foregroundMark x1="38610" y1="56701" x2="38610" y2="56701"/>
                        <a14:foregroundMark x1="70656" y1="84021" x2="70656" y2="84021"/>
                        <a14:foregroundMark x1="67568" y1="89691" x2="67568" y2="89691"/>
                        <a14:foregroundMark x1="65637" y1="87629" x2="65637" y2="87629"/>
                        <a14:foregroundMark x1="78378" y1="87629" x2="78378" y2="87629"/>
                        <a14:foregroundMark x1="89961" y1="77320" x2="89961" y2="77320"/>
                        <a14:foregroundMark x1="93436" y1="83505" x2="93436" y2="83505"/>
                        <a14:foregroundMark x1="69884" y1="86082" x2="69884" y2="85052"/>
                        <a14:foregroundMark x1="57143" y1="81959" x2="57143" y2="81959"/>
                        <a14:foregroundMark x1="56371" y1="98454" x2="56371" y2="98454"/>
                        <a14:foregroundMark x1="73745" y1="94330" x2="73745" y2="94330"/>
                        <a14:foregroundMark x1="95367" y1="84021" x2="95367" y2="84021"/>
                        <a14:foregroundMark x1="95367" y1="88660" x2="95367" y2="88660"/>
                        <a14:foregroundMark x1="78378" y1="94330" x2="78378" y2="94330"/>
                        <a14:foregroundMark x1="45946" y1="36082" x2="45946" y2="36082"/>
                        <a14:foregroundMark x1="45174" y1="50000" x2="45174" y2="50000"/>
                        <a14:foregroundMark x1="43629" y1="51546" x2="43629" y2="51546"/>
                        <a14:foregroundMark x1="5792" y1="3093" x2="5792" y2="3093"/>
                        <a14:foregroundMark x1="5792" y1="2577" x2="5792" y2="2577"/>
                        <a14:foregroundMark x1="4247" y1="8247" x2="4247" y2="8247"/>
                        <a14:foregroundMark x1="7336" y1="48454" x2="7336" y2="48454"/>
                        <a14:foregroundMark x1="24324" y1="64433" x2="24324" y2="64433"/>
                        <a14:foregroundMark x1="10425" y1="79381" x2="10425" y2="79381"/>
                        <a14:foregroundMark x1="1158" y1="84021" x2="1158" y2="84021"/>
                        <a14:foregroundMark x1="55985" y1="37629" x2="55985" y2="37629"/>
                        <a14:foregroundMark x1="98456" y1="88660" x2="98456" y2="88660"/>
                        <a14:foregroundMark x1="95367" y1="65979" x2="95367" y2="65979"/>
                      </a14:backgroundRemoval>
                    </a14:imgEffect>
                  </a14:imgLayer>
                </a14:imgProps>
              </a:ext>
              <a:ext uri="{28A0092B-C50C-407E-A947-70E740481C1C}">
                <a14:useLocalDpi xmlns:a14="http://schemas.microsoft.com/office/drawing/2010/main" val="0"/>
              </a:ext>
            </a:extLst>
          </a:blip>
          <a:stretch>
            <a:fillRect/>
          </a:stretch>
        </p:blipFill>
        <p:spPr>
          <a:xfrm>
            <a:off x="788831" y="0"/>
            <a:ext cx="7543800" cy="3124200"/>
          </a:xfrm>
          <a:prstGeom prst="rect">
            <a:avLst/>
          </a:prstGeom>
        </p:spPr>
      </p:pic>
    </p:spTree>
    <p:extLst>
      <p:ext uri="{BB962C8B-B14F-4D97-AF65-F5344CB8AC3E}">
        <p14:creationId xmlns:p14="http://schemas.microsoft.com/office/powerpoint/2010/main" val="1511386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543800" cy="4419600"/>
          </a:xfrm>
        </p:spPr>
        <p:txBody>
          <a:bodyPr/>
          <a:lstStyle/>
          <a:p>
            <a:r>
              <a:rPr lang="en-US" dirty="0" smtClean="0">
                <a:solidFill>
                  <a:schemeClr val="tx1"/>
                </a:solidFill>
              </a:rPr>
              <a:t>Patients </a:t>
            </a:r>
            <a:r>
              <a:rPr lang="en-US" dirty="0">
                <a:solidFill>
                  <a:schemeClr val="tx1"/>
                </a:solidFill>
              </a:rPr>
              <a:t>are most vulnerable in </a:t>
            </a:r>
            <a:r>
              <a:rPr lang="en-US" b="1" dirty="0">
                <a:solidFill>
                  <a:schemeClr val="accent6">
                    <a:lumMod val="50000"/>
                  </a:schemeClr>
                </a:solidFill>
              </a:rPr>
              <a:t>stage 2</a:t>
            </a:r>
            <a:r>
              <a:rPr lang="en-US" dirty="0">
                <a:solidFill>
                  <a:schemeClr val="tx1"/>
                </a:solidFill>
              </a:rPr>
              <a:t> because they lose both their airway reflexes and autonomic stability and become </a:t>
            </a:r>
            <a:r>
              <a:rPr lang="en-US" b="1" dirty="0" err="1" smtClean="0">
                <a:solidFill>
                  <a:schemeClr val="accent6">
                    <a:lumMod val="50000"/>
                  </a:schemeClr>
                </a:solidFill>
              </a:rPr>
              <a:t>hyperexcitable</a:t>
            </a:r>
            <a:r>
              <a:rPr lang="en-US" dirty="0" smtClean="0">
                <a:solidFill>
                  <a:schemeClr val="accent6">
                    <a:lumMod val="50000"/>
                  </a:schemeClr>
                </a:solidFill>
              </a:rPr>
              <a:t> </a:t>
            </a:r>
            <a:r>
              <a:rPr lang="en-US" dirty="0">
                <a:solidFill>
                  <a:schemeClr val="tx1"/>
                </a:solidFill>
              </a:rPr>
              <a:t>to external stimuli.</a:t>
            </a:r>
          </a:p>
          <a:p>
            <a:endParaRPr lang="en-US" dirty="0">
              <a:solidFill>
                <a:schemeClr val="tx1"/>
              </a:solidFill>
            </a:endParaRPr>
          </a:p>
        </p:txBody>
      </p:sp>
    </p:spTree>
    <p:extLst>
      <p:ext uri="{BB962C8B-B14F-4D97-AF65-F5344CB8AC3E}">
        <p14:creationId xmlns:p14="http://schemas.microsoft.com/office/powerpoint/2010/main" val="1131837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762000" y="3657600"/>
            <a:ext cx="7543800" cy="2057400"/>
          </a:xfrm>
        </p:spPr>
        <p:txBody>
          <a:bodyPr>
            <a:normAutofit fontScale="85000" lnSpcReduction="20000"/>
          </a:bodyPr>
          <a:lstStyle/>
          <a:p>
            <a:r>
              <a:rPr lang="en-US" sz="4200" b="1" dirty="0" smtClean="0">
                <a:solidFill>
                  <a:schemeClr val="tx1"/>
                </a:solidFill>
              </a:rPr>
              <a:t>3. </a:t>
            </a:r>
            <a:r>
              <a:rPr lang="en-US" sz="4200" b="1" dirty="0">
                <a:solidFill>
                  <a:schemeClr val="tx1"/>
                </a:solidFill>
              </a:rPr>
              <a:t>Which components of a pre-anesthetic evaluation are often not included in a patient’s typical history and physical examination?</a:t>
            </a:r>
          </a:p>
          <a:p>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2062" b="98454" l="1158" r="100000">
                        <a14:foregroundMark x1="30116" y1="42268" x2="30116" y2="42268"/>
                        <a14:foregroundMark x1="27799" y1="43299" x2="27799" y2="43299"/>
                        <a14:foregroundMark x1="10425" y1="21649" x2="10425" y2="21649"/>
                        <a14:foregroundMark x1="20463" y1="95361" x2="20463" y2="95361"/>
                        <a14:foregroundMark x1="51351" y1="75258" x2="51351" y2="75258"/>
                        <a14:foregroundMark x1="44015" y1="78866" x2="44015" y2="78866"/>
                        <a14:foregroundMark x1="40541" y1="78866" x2="40541" y2="78866"/>
                        <a14:foregroundMark x1="55985" y1="65464" x2="55985" y2="65464"/>
                        <a14:foregroundMark x1="60232" y1="61856" x2="60232" y2="61856"/>
                        <a14:foregroundMark x1="65251" y1="53093" x2="65251" y2="53093"/>
                        <a14:foregroundMark x1="64865" y1="46907" x2="64865" y2="46907"/>
                        <a14:foregroundMark x1="67181" y1="52577" x2="67181" y2="52577"/>
                        <a14:foregroundMark x1="69112" y1="50515" x2="69112" y2="50515"/>
                        <a14:foregroundMark x1="59846" y1="35052" x2="59846" y2="35052"/>
                        <a14:foregroundMark x1="48263" y1="44845" x2="48263" y2="44845"/>
                        <a14:foregroundMark x1="49807" y1="41237" x2="49807" y2="41237"/>
                        <a14:foregroundMark x1="40927" y1="54639" x2="40927" y2="54639"/>
                        <a14:foregroundMark x1="36293" y1="59278" x2="36293" y2="59278"/>
                        <a14:foregroundMark x1="33591" y1="61856" x2="33591" y2="61856"/>
                        <a14:foregroundMark x1="38610" y1="56701" x2="38610" y2="56701"/>
                        <a14:foregroundMark x1="70656" y1="84021" x2="70656" y2="84021"/>
                        <a14:foregroundMark x1="67568" y1="89691" x2="67568" y2="89691"/>
                        <a14:foregroundMark x1="65637" y1="87629" x2="65637" y2="87629"/>
                        <a14:foregroundMark x1="78378" y1="87629" x2="78378" y2="87629"/>
                        <a14:foregroundMark x1="89961" y1="77320" x2="89961" y2="77320"/>
                        <a14:foregroundMark x1="93436" y1="83505" x2="93436" y2="83505"/>
                        <a14:foregroundMark x1="69884" y1="86082" x2="69884" y2="85052"/>
                        <a14:foregroundMark x1="57143" y1="81959" x2="57143" y2="81959"/>
                        <a14:foregroundMark x1="56371" y1="98454" x2="56371" y2="98454"/>
                        <a14:foregroundMark x1="73745" y1="94330" x2="73745" y2="94330"/>
                        <a14:foregroundMark x1="95367" y1="84021" x2="95367" y2="84021"/>
                        <a14:foregroundMark x1="95367" y1="88660" x2="95367" y2="88660"/>
                        <a14:foregroundMark x1="78378" y1="94330" x2="78378" y2="94330"/>
                        <a14:foregroundMark x1="45946" y1="36082" x2="45946" y2="36082"/>
                        <a14:foregroundMark x1="45174" y1="50000" x2="45174" y2="50000"/>
                        <a14:foregroundMark x1="43629" y1="51546" x2="43629" y2="51546"/>
                        <a14:foregroundMark x1="5792" y1="3093" x2="5792" y2="3093"/>
                        <a14:foregroundMark x1="5792" y1="2577" x2="5792" y2="2577"/>
                        <a14:foregroundMark x1="4247" y1="8247" x2="4247" y2="8247"/>
                        <a14:foregroundMark x1="7336" y1="48454" x2="7336" y2="48454"/>
                        <a14:foregroundMark x1="24324" y1="64433" x2="24324" y2="64433"/>
                        <a14:foregroundMark x1="10425" y1="79381" x2="10425" y2="79381"/>
                        <a14:foregroundMark x1="1158" y1="84021" x2="1158" y2="84021"/>
                        <a14:foregroundMark x1="55985" y1="37629" x2="55985" y2="37629"/>
                        <a14:foregroundMark x1="98456" y1="88660" x2="98456" y2="88660"/>
                        <a14:foregroundMark x1="95367" y1="65979" x2="95367" y2="65979"/>
                      </a14:backgroundRemoval>
                    </a14:imgEffect>
                  </a14:imgLayer>
                </a14:imgProps>
              </a:ext>
              <a:ext uri="{28A0092B-C50C-407E-A947-70E740481C1C}">
                <a14:useLocalDpi xmlns:a14="http://schemas.microsoft.com/office/drawing/2010/main" val="0"/>
              </a:ext>
            </a:extLst>
          </a:blip>
          <a:stretch>
            <a:fillRect/>
          </a:stretch>
        </p:blipFill>
        <p:spPr>
          <a:xfrm>
            <a:off x="788831" y="-26831"/>
            <a:ext cx="7543800" cy="3124200"/>
          </a:xfrm>
          <a:prstGeom prst="rect">
            <a:avLst/>
          </a:prstGeom>
        </p:spPr>
      </p:pic>
    </p:spTree>
    <p:extLst>
      <p:ext uri="{BB962C8B-B14F-4D97-AF65-F5344CB8AC3E}">
        <p14:creationId xmlns:p14="http://schemas.microsoft.com/office/powerpoint/2010/main" val="2438604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181600"/>
          </a:xfrm>
        </p:spPr>
        <p:txBody>
          <a:bodyPr>
            <a:normAutofit/>
          </a:bodyPr>
          <a:lstStyle/>
          <a:p>
            <a:r>
              <a:rPr lang="en-US" b="1" dirty="0" smtClean="0">
                <a:solidFill>
                  <a:schemeClr val="tx1"/>
                </a:solidFill>
                <a:effectLst>
                  <a:outerShdw blurRad="38100" dist="38100" dir="2700000" algn="tl">
                    <a:srgbClr val="000000">
                      <a:alpha val="43137"/>
                    </a:srgbClr>
                  </a:outerShdw>
                </a:effectLst>
              </a:rPr>
              <a:t>The </a:t>
            </a:r>
            <a:r>
              <a:rPr lang="en-US" b="1" dirty="0">
                <a:solidFill>
                  <a:schemeClr val="tx1"/>
                </a:solidFill>
                <a:effectLst>
                  <a:outerShdw blurRad="38100" dist="38100" dir="2700000" algn="tl">
                    <a:srgbClr val="000000">
                      <a:alpha val="43137"/>
                    </a:srgbClr>
                  </a:outerShdw>
                </a:effectLst>
              </a:rPr>
              <a:t>guidelines of the American Society of Anesthesiologists (ASA) indicate that a </a:t>
            </a:r>
            <a:r>
              <a:rPr lang="en-US" b="1" dirty="0" err="1">
                <a:solidFill>
                  <a:schemeClr val="tx1"/>
                </a:solidFill>
                <a:effectLst>
                  <a:outerShdw blurRad="38100" dist="38100" dir="2700000" algn="tl">
                    <a:srgbClr val="000000">
                      <a:alpha val="43137"/>
                    </a:srgbClr>
                  </a:outerShdw>
                </a:effectLst>
              </a:rPr>
              <a:t>preanesthesia</a:t>
            </a:r>
            <a:r>
              <a:rPr lang="en-US" b="1" dirty="0">
                <a:solidFill>
                  <a:schemeClr val="tx1"/>
                </a:solidFill>
                <a:effectLst>
                  <a:outerShdw blurRad="38100" dist="38100" dir="2700000" algn="tl">
                    <a:srgbClr val="000000">
                      <a:alpha val="43137"/>
                    </a:srgbClr>
                  </a:outerShdw>
                </a:effectLst>
              </a:rPr>
              <a:t> visit should definitely include the following: </a:t>
            </a:r>
          </a:p>
          <a:p>
            <a:pPr lvl="0"/>
            <a:r>
              <a:rPr lang="en-US" dirty="0">
                <a:solidFill>
                  <a:schemeClr val="tx1"/>
                </a:solidFill>
              </a:rPr>
              <a:t>An interview with the patient or guardian to review medical, anesthesia, and medication </a:t>
            </a:r>
            <a:r>
              <a:rPr lang="en-US" dirty="0" smtClean="0">
                <a:solidFill>
                  <a:schemeClr val="tx1"/>
                </a:solidFill>
              </a:rPr>
              <a:t>history.</a:t>
            </a:r>
          </a:p>
          <a:p>
            <a:pPr lvl="0"/>
            <a:r>
              <a:rPr lang="en-US" dirty="0" smtClean="0">
                <a:solidFill>
                  <a:schemeClr val="tx1"/>
                </a:solidFill>
              </a:rPr>
              <a:t>An </a:t>
            </a:r>
            <a:r>
              <a:rPr lang="en-US" dirty="0">
                <a:solidFill>
                  <a:schemeClr val="tx1"/>
                </a:solidFill>
              </a:rPr>
              <a:t>appropriate physical </a:t>
            </a:r>
            <a:r>
              <a:rPr lang="en-US" dirty="0" smtClean="0">
                <a:solidFill>
                  <a:schemeClr val="tx1"/>
                </a:solidFill>
              </a:rPr>
              <a:t>examination.</a:t>
            </a:r>
          </a:p>
          <a:p>
            <a:pPr lvl="0"/>
            <a:r>
              <a:rPr lang="en-US" dirty="0" smtClean="0">
                <a:solidFill>
                  <a:schemeClr val="tx1"/>
                </a:solidFill>
              </a:rPr>
              <a:t>Review </a:t>
            </a:r>
            <a:r>
              <a:rPr lang="en-US" dirty="0">
                <a:solidFill>
                  <a:schemeClr val="tx1"/>
                </a:solidFill>
              </a:rPr>
              <a:t>of diagnostic data (laboratory, electrocardiogram, radiographs, consultations, blood hemoglobin, blood loss estimation, and blood availability</a:t>
            </a:r>
            <a:r>
              <a:rPr lang="en-US" dirty="0" smtClean="0">
                <a:solidFill>
                  <a:schemeClr val="tx1"/>
                </a:solidFill>
              </a:rPr>
              <a:t>).</a:t>
            </a:r>
          </a:p>
          <a:p>
            <a:pPr lvl="0"/>
            <a:r>
              <a:rPr lang="en-US" dirty="0" smtClean="0">
                <a:solidFill>
                  <a:schemeClr val="tx1"/>
                </a:solidFill>
              </a:rPr>
              <a:t>Assignment </a:t>
            </a:r>
            <a:r>
              <a:rPr lang="en-US" dirty="0">
                <a:solidFill>
                  <a:schemeClr val="tx1"/>
                </a:solidFill>
              </a:rPr>
              <a:t>of ASA physical status score (ASA-PS</a:t>
            </a:r>
            <a:r>
              <a:rPr lang="en-US" dirty="0" smtClean="0">
                <a:solidFill>
                  <a:schemeClr val="tx1"/>
                </a:solidFill>
              </a:rPr>
              <a:t>).</a:t>
            </a:r>
          </a:p>
          <a:p>
            <a:endParaRPr lang="en-US" dirty="0"/>
          </a:p>
        </p:txBody>
      </p:sp>
    </p:spTree>
    <p:extLst>
      <p:ext uri="{BB962C8B-B14F-4D97-AF65-F5344CB8AC3E}">
        <p14:creationId xmlns:p14="http://schemas.microsoft.com/office/powerpoint/2010/main" val="2215836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7874" y="0"/>
            <a:ext cx="9151874" cy="6858000"/>
          </a:xfrm>
        </p:spPr>
      </p:pic>
    </p:spTree>
    <p:extLst>
      <p:ext uri="{BB962C8B-B14F-4D97-AF65-F5344CB8AC3E}">
        <p14:creationId xmlns:p14="http://schemas.microsoft.com/office/powerpoint/2010/main" val="286409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05800" cy="5791200"/>
          </a:xfrm>
        </p:spPr>
        <p:txBody>
          <a:bodyPr>
            <a:normAutofit/>
          </a:bodyPr>
          <a:lstStyle/>
          <a:p>
            <a:r>
              <a:rPr lang="en-US" dirty="0" smtClean="0">
                <a:solidFill>
                  <a:schemeClr val="tx1"/>
                </a:solidFill>
              </a:rPr>
              <a:t>A </a:t>
            </a:r>
            <a:r>
              <a:rPr lang="en-US" dirty="0">
                <a:solidFill>
                  <a:schemeClr val="tx1"/>
                </a:solidFill>
              </a:rPr>
              <a:t>52-year-old man has had progressive knee pain with swelling, His orthopedic surgeon has tentatively diagnosed a torn meniscus, and recommended an arthroscopy as an outpatient. The patient has had </a:t>
            </a:r>
            <a:r>
              <a:rPr lang="en-US" b="1" dirty="0">
                <a:solidFill>
                  <a:schemeClr val="accent3">
                    <a:lumMod val="50000"/>
                  </a:schemeClr>
                </a:solidFill>
              </a:rPr>
              <a:t>no major illnesses </a:t>
            </a:r>
            <a:r>
              <a:rPr lang="en-US" dirty="0">
                <a:solidFill>
                  <a:schemeClr val="tx1"/>
                </a:solidFill>
              </a:rPr>
              <a:t>other than the typical childhood diseases. He has had</a:t>
            </a:r>
            <a:r>
              <a:rPr lang="en-US" dirty="0"/>
              <a:t> </a:t>
            </a:r>
            <a:r>
              <a:rPr lang="en-US" b="1" dirty="0">
                <a:solidFill>
                  <a:schemeClr val="accent3">
                    <a:lumMod val="50000"/>
                  </a:schemeClr>
                </a:solidFill>
              </a:rPr>
              <a:t>no previous operations or anesthetics</a:t>
            </a:r>
            <a:r>
              <a:rPr lang="en-US" dirty="0">
                <a:solidFill>
                  <a:schemeClr val="accent3">
                    <a:lumMod val="50000"/>
                  </a:schemeClr>
                </a:solidFill>
              </a:rPr>
              <a:t>, </a:t>
            </a:r>
            <a:r>
              <a:rPr lang="en-US" b="1" dirty="0">
                <a:solidFill>
                  <a:schemeClr val="accent3">
                    <a:lumMod val="50000"/>
                  </a:schemeClr>
                </a:solidFill>
              </a:rPr>
              <a:t>nor a family history of problems with anesthesia</a:t>
            </a:r>
            <a:r>
              <a:rPr lang="en-US" dirty="0"/>
              <a:t>. </a:t>
            </a:r>
            <a:r>
              <a:rPr lang="en-US" dirty="0">
                <a:solidFill>
                  <a:schemeClr val="tx1"/>
                </a:solidFill>
              </a:rPr>
              <a:t>He has </a:t>
            </a:r>
            <a:r>
              <a:rPr lang="en-US" b="1" dirty="0">
                <a:solidFill>
                  <a:schemeClr val="accent3">
                    <a:lumMod val="50000"/>
                  </a:schemeClr>
                </a:solidFill>
              </a:rPr>
              <a:t>no allergies to medications</a:t>
            </a:r>
            <a:r>
              <a:rPr lang="en-US" dirty="0"/>
              <a:t>, </a:t>
            </a:r>
            <a:r>
              <a:rPr lang="en-US" dirty="0">
                <a:solidFill>
                  <a:schemeClr val="tx1"/>
                </a:solidFill>
              </a:rPr>
              <a:t>does not smoke, and consumes alcohol occasionally at social events. His laboratory results and physical examination by an internist were all normal. He has had nothing to eat or drink since he went to bed last night. On examination, the patient </a:t>
            </a:r>
            <a:r>
              <a:rPr lang="en-US" b="1" dirty="0">
                <a:solidFill>
                  <a:schemeClr val="tx1"/>
                </a:solidFill>
              </a:rPr>
              <a:t>weighs 75 Kg and is 182 Cm, in tall</a:t>
            </a:r>
            <a:r>
              <a:rPr lang="en-US" dirty="0"/>
              <a:t>. </a:t>
            </a:r>
            <a:r>
              <a:rPr lang="en-US" b="1" dirty="0">
                <a:solidFill>
                  <a:schemeClr val="accent3">
                    <a:lumMod val="50000"/>
                  </a:schemeClr>
                </a:solidFill>
              </a:rPr>
              <a:t>His neck appears to be flexible and mobile</a:t>
            </a:r>
            <a:r>
              <a:rPr lang="en-US" dirty="0">
                <a:solidFill>
                  <a:schemeClr val="accent3">
                    <a:lumMod val="50000"/>
                  </a:schemeClr>
                </a:solidFill>
              </a:rPr>
              <a:t>. </a:t>
            </a:r>
            <a:r>
              <a:rPr lang="en-US" dirty="0">
                <a:solidFill>
                  <a:schemeClr val="tx1"/>
                </a:solidFill>
              </a:rPr>
              <a:t>He opens his mouth without difficulty, and with his head extended and tongue protruding</a:t>
            </a:r>
            <a:r>
              <a:rPr lang="en-US" dirty="0"/>
              <a:t>, </a:t>
            </a:r>
            <a:r>
              <a:rPr lang="en-US" b="1" dirty="0">
                <a:solidFill>
                  <a:schemeClr val="accent3">
                    <a:lumMod val="50000"/>
                  </a:schemeClr>
                </a:solidFill>
              </a:rPr>
              <a:t>his uvula is completely visible</a:t>
            </a:r>
            <a:r>
              <a:rPr lang="en-US" b="1" dirty="0" smtClean="0">
                <a:solidFill>
                  <a:schemeClr val="accent3">
                    <a:lumMod val="50000"/>
                  </a:schemeClr>
                </a:solidFill>
              </a:rPr>
              <a:t>.</a:t>
            </a:r>
            <a:endParaRPr lang="en-US" b="1" dirty="0">
              <a:solidFill>
                <a:schemeClr val="accent3">
                  <a:lumMod val="50000"/>
                </a:schemeClr>
              </a:solidFill>
            </a:endParaRPr>
          </a:p>
        </p:txBody>
      </p:sp>
    </p:spTree>
    <p:extLst>
      <p:ext uri="{BB962C8B-B14F-4D97-AF65-F5344CB8AC3E}">
        <p14:creationId xmlns:p14="http://schemas.microsoft.com/office/powerpoint/2010/main" val="2145204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581400"/>
            <a:ext cx="8534399" cy="2862322"/>
          </a:xfrm>
          <a:prstGeom prst="rect">
            <a:avLst/>
          </a:prstGeom>
          <a:noFill/>
        </p:spPr>
        <p:txBody>
          <a:bodyPr wrap="square" rtlCol="0">
            <a:spAutoFit/>
          </a:bodyPr>
          <a:lstStyle/>
          <a:p>
            <a:pPr lvl="0" algn="ctr"/>
            <a:r>
              <a:rPr lang="en-US" sz="3600" b="1" dirty="0" smtClean="0"/>
              <a:t>1. How </a:t>
            </a:r>
            <a:r>
              <a:rPr lang="en-US" sz="3600" b="1" dirty="0"/>
              <a:t>are a patient’s general medical condition, and his risk for difficult airway management classified</a:t>
            </a:r>
            <a:r>
              <a:rPr lang="en-US" sz="3600" b="1" dirty="0" smtClean="0"/>
              <a:t>?</a:t>
            </a:r>
          </a:p>
          <a:p>
            <a:pPr lvl="0"/>
            <a:endParaRPr lang="en-US" b="1" dirty="0"/>
          </a:p>
          <a:p>
            <a:endParaRPr lang="en-US" dirty="0" smtClean="0"/>
          </a:p>
          <a:p>
            <a:endParaRPr lang="en-US" dirty="0"/>
          </a:p>
          <a:p>
            <a:endParaRPr lang="en-US"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2062" b="98454" l="1158" r="100000">
                        <a14:foregroundMark x1="30116" y1="42268" x2="30116" y2="42268"/>
                        <a14:foregroundMark x1="27799" y1="43299" x2="27799" y2="43299"/>
                        <a14:foregroundMark x1="10425" y1="21649" x2="10425" y2="21649"/>
                        <a14:foregroundMark x1="20463" y1="95361" x2="20463" y2="95361"/>
                        <a14:foregroundMark x1="51351" y1="75258" x2="51351" y2="75258"/>
                        <a14:foregroundMark x1="44015" y1="78866" x2="44015" y2="78866"/>
                        <a14:foregroundMark x1="40541" y1="78866" x2="40541" y2="78866"/>
                        <a14:foregroundMark x1="55985" y1="65464" x2="55985" y2="65464"/>
                        <a14:foregroundMark x1="60232" y1="61856" x2="60232" y2="61856"/>
                        <a14:foregroundMark x1="65251" y1="53093" x2="65251" y2="53093"/>
                        <a14:foregroundMark x1="64865" y1="46907" x2="64865" y2="46907"/>
                        <a14:foregroundMark x1="67181" y1="52577" x2="67181" y2="52577"/>
                        <a14:foregroundMark x1="69112" y1="50515" x2="69112" y2="50515"/>
                        <a14:foregroundMark x1="59846" y1="35052" x2="59846" y2="35052"/>
                        <a14:foregroundMark x1="48263" y1="44845" x2="48263" y2="44845"/>
                        <a14:foregroundMark x1="49807" y1="41237" x2="49807" y2="41237"/>
                        <a14:foregroundMark x1="40927" y1="54639" x2="40927" y2="54639"/>
                        <a14:foregroundMark x1="36293" y1="59278" x2="36293" y2="59278"/>
                        <a14:foregroundMark x1="33591" y1="61856" x2="33591" y2="61856"/>
                        <a14:foregroundMark x1="38610" y1="56701" x2="38610" y2="56701"/>
                        <a14:foregroundMark x1="70656" y1="84021" x2="70656" y2="84021"/>
                        <a14:foregroundMark x1="67568" y1="89691" x2="67568" y2="89691"/>
                        <a14:foregroundMark x1="65637" y1="87629" x2="65637" y2="87629"/>
                        <a14:foregroundMark x1="78378" y1="87629" x2="78378" y2="87629"/>
                        <a14:foregroundMark x1="89961" y1="77320" x2="89961" y2="77320"/>
                        <a14:foregroundMark x1="93436" y1="83505" x2="93436" y2="83505"/>
                        <a14:foregroundMark x1="69884" y1="86082" x2="69884" y2="85052"/>
                        <a14:foregroundMark x1="57143" y1="81959" x2="57143" y2="81959"/>
                        <a14:foregroundMark x1="56371" y1="98454" x2="56371" y2="98454"/>
                        <a14:foregroundMark x1="73745" y1="94330" x2="73745" y2="94330"/>
                        <a14:foregroundMark x1="95367" y1="84021" x2="95367" y2="84021"/>
                        <a14:foregroundMark x1="95367" y1="88660" x2="95367" y2="88660"/>
                        <a14:foregroundMark x1="78378" y1="94330" x2="78378" y2="94330"/>
                        <a14:foregroundMark x1="45946" y1="36082" x2="45946" y2="36082"/>
                        <a14:foregroundMark x1="45174" y1="50000" x2="45174" y2="50000"/>
                        <a14:foregroundMark x1="43629" y1="51546" x2="43629" y2="51546"/>
                        <a14:foregroundMark x1="5792" y1="3093" x2="5792" y2="3093"/>
                        <a14:foregroundMark x1="5792" y1="2577" x2="5792" y2="2577"/>
                        <a14:foregroundMark x1="4247" y1="8247" x2="4247" y2="8247"/>
                        <a14:foregroundMark x1="7336" y1="48454" x2="7336" y2="48454"/>
                        <a14:foregroundMark x1="24324" y1="64433" x2="24324" y2="64433"/>
                        <a14:foregroundMark x1="10425" y1="79381" x2="10425" y2="79381"/>
                        <a14:foregroundMark x1="1158" y1="84021" x2="1158" y2="84021"/>
                        <a14:foregroundMark x1="55985" y1="37629" x2="55985" y2="37629"/>
                        <a14:foregroundMark x1="98456" y1="88660" x2="98456" y2="88660"/>
                        <a14:foregroundMark x1="95367" y1="65979" x2="95367" y2="65979"/>
                      </a14:backgroundRemoval>
                    </a14:imgEffect>
                  </a14:imgLayer>
                </a14:imgProps>
              </a:ext>
              <a:ext uri="{28A0092B-C50C-407E-A947-70E740481C1C}">
                <a14:useLocalDpi xmlns:a14="http://schemas.microsoft.com/office/drawing/2010/main" val="0"/>
              </a:ext>
            </a:extLst>
          </a:blip>
          <a:stretch>
            <a:fillRect/>
          </a:stretch>
        </p:blipFill>
        <p:spPr>
          <a:xfrm>
            <a:off x="788831" y="-26831"/>
            <a:ext cx="7543800" cy="3124200"/>
          </a:xfrm>
          <a:prstGeom prst="rect">
            <a:avLst/>
          </a:prstGeom>
        </p:spPr>
      </p:pic>
    </p:spTree>
    <p:extLst>
      <p:ext uri="{BB962C8B-B14F-4D97-AF65-F5344CB8AC3E}">
        <p14:creationId xmlns:p14="http://schemas.microsoft.com/office/powerpoint/2010/main" val="1894877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533400" y="2312551"/>
            <a:ext cx="8001000" cy="2862322"/>
          </a:xfrm>
          <a:prstGeom prst="rect">
            <a:avLst/>
          </a:prstGeom>
          <a:noFill/>
        </p:spPr>
        <p:txBody>
          <a:bodyPr wrap="square" rtlCol="0">
            <a:spAutoFit/>
          </a:bodyPr>
          <a:lstStyle/>
          <a:p>
            <a:pPr marL="342900" indent="-342900">
              <a:buFont typeface="Arial" pitchFamily="34" charset="0"/>
              <a:buChar char="•"/>
            </a:pPr>
            <a:r>
              <a:rPr lang="en-US" sz="2400" dirty="0">
                <a:solidFill>
                  <a:schemeClr val="tx1"/>
                </a:solidFill>
                <a:latin typeface="+mn-lt"/>
                <a:ea typeface="+mn-ea"/>
                <a:cs typeface="+mn-cs"/>
              </a:rPr>
              <a:t>A patient's </a:t>
            </a:r>
            <a:r>
              <a:rPr lang="en-US" sz="2400" b="1" dirty="0">
                <a:solidFill>
                  <a:schemeClr val="accent6">
                    <a:lumMod val="50000"/>
                  </a:schemeClr>
                </a:solidFill>
                <a:latin typeface="+mn-lt"/>
                <a:ea typeface="+mn-ea"/>
                <a:cs typeface="+mn-cs"/>
              </a:rPr>
              <a:t>ASA Physical Status Classification</a:t>
            </a:r>
            <a:r>
              <a:rPr lang="en-US" sz="2400" dirty="0">
                <a:solidFill>
                  <a:schemeClr val="tx1"/>
                </a:solidFill>
                <a:latin typeface="+mn-lt"/>
                <a:ea typeface="+mn-ea"/>
                <a:cs typeface="+mn-cs"/>
              </a:rPr>
              <a:t>, noted as ASA I-IV, categorizes patients according to their </a:t>
            </a:r>
            <a:r>
              <a:rPr lang="en-US" sz="2400" dirty="0" smtClean="0">
                <a:solidFill>
                  <a:schemeClr val="tx1"/>
                </a:solidFill>
                <a:latin typeface="+mn-lt"/>
                <a:ea typeface="+mn-ea"/>
                <a:cs typeface="+mn-cs"/>
              </a:rPr>
              <a:t>comorbidities.</a:t>
            </a:r>
            <a:br>
              <a:rPr lang="en-US" sz="2400" dirty="0" smtClean="0">
                <a:solidFill>
                  <a:schemeClr val="tx1"/>
                </a:solidFill>
                <a:latin typeface="+mn-lt"/>
                <a:ea typeface="+mn-ea"/>
                <a:cs typeface="+mn-cs"/>
              </a:rPr>
            </a:br>
            <a:r>
              <a:rPr lang="en-US" sz="2400" dirty="0" smtClean="0">
                <a:solidFill>
                  <a:schemeClr val="tx1"/>
                </a:solidFill>
                <a:latin typeface="+mn-lt"/>
                <a:ea typeface="+mn-ea"/>
                <a:cs typeface="+mn-cs"/>
              </a:rPr>
              <a:t>He </a:t>
            </a:r>
            <a:r>
              <a:rPr lang="en-US" sz="2400" dirty="0">
                <a:solidFill>
                  <a:schemeClr val="tx1"/>
                </a:solidFill>
                <a:latin typeface="+mn-lt"/>
                <a:ea typeface="+mn-ea"/>
                <a:cs typeface="+mn-cs"/>
              </a:rPr>
              <a:t>is on </a:t>
            </a:r>
            <a:r>
              <a:rPr lang="en-US" sz="2400" b="1" dirty="0">
                <a:solidFill>
                  <a:schemeClr val="tx1"/>
                </a:solidFill>
                <a:latin typeface="+mn-lt"/>
                <a:ea typeface="+mn-ea"/>
                <a:cs typeface="+mn-cs"/>
              </a:rPr>
              <a:t>stage 2</a:t>
            </a:r>
            <a:r>
              <a:rPr lang="en-US" sz="2400" dirty="0">
                <a:solidFill>
                  <a:schemeClr val="tx1"/>
                </a:solidFill>
                <a:latin typeface="+mn-lt"/>
                <a:ea typeface="+mn-ea"/>
                <a:cs typeface="+mn-cs"/>
              </a:rPr>
              <a:t> of ASA Classification</a:t>
            </a:r>
            <a:r>
              <a:rPr lang="en-US" sz="2800" dirty="0"/>
              <a:t>. </a:t>
            </a:r>
            <a:r>
              <a:rPr lang="en-US" dirty="0"/>
              <a:t> </a:t>
            </a:r>
          </a:p>
          <a:p>
            <a:endParaRPr lang="en-US" dirty="0"/>
          </a:p>
        </p:txBody>
      </p:sp>
    </p:spTree>
    <p:extLst>
      <p:ext uri="{BB962C8B-B14F-4D97-AF65-F5344CB8AC3E}">
        <p14:creationId xmlns:p14="http://schemas.microsoft.com/office/powerpoint/2010/main" val="208176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9521014"/>
              </p:ext>
            </p:extLst>
          </p:nvPr>
        </p:nvGraphicFramePr>
        <p:xfrm>
          <a:off x="0" y="-426720"/>
          <a:ext cx="9448800" cy="7232329"/>
        </p:xfrm>
        <a:graphic>
          <a:graphicData uri="http://schemas.openxmlformats.org/drawingml/2006/table">
            <a:tbl>
              <a:tblPr firstRow="1" bandRow="1">
                <a:tableStyleId>{5C22544A-7EE6-4342-B048-85BDC9FD1C3A}</a:tableStyleId>
              </a:tblPr>
              <a:tblGrid>
                <a:gridCol w="832546"/>
                <a:gridCol w="2901254"/>
                <a:gridCol w="5715000"/>
              </a:tblGrid>
              <a:tr h="845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ASA Classification </a:t>
                      </a:r>
                      <a:endParaRPr lang="en-US" sz="1400" dirty="0" smtClean="0">
                        <a:effectLst/>
                      </a:endParaRPr>
                    </a:p>
                    <a:p>
                      <a:endParaRPr lang="en-US" sz="14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Definition </a:t>
                      </a:r>
                      <a:endParaRPr lang="en-US" sz="1400" dirty="0" smtClean="0">
                        <a:effectLst/>
                      </a:endParaRPr>
                    </a:p>
                    <a:p>
                      <a:endParaRPr lang="en-US" sz="14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Examples, including, but not limited to: </a:t>
                      </a:r>
                      <a:endParaRPr lang="en-US" sz="1400" dirty="0" smtClean="0">
                        <a:effectLst/>
                      </a:endParaRPr>
                    </a:p>
                  </a:txBody>
                  <a:tcPr marL="68580" marR="68580"/>
                </a:tc>
              </a:tr>
              <a:tr h="3505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ASA I </a:t>
                      </a:r>
                      <a:endParaRPr lang="en-US" sz="1200" dirty="0" smtClean="0">
                        <a:effectLst/>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 normal healthy patient. </a:t>
                      </a:r>
                      <a:endParaRPr lang="en-US" sz="1200" dirty="0" smtClean="0">
                        <a:effectLst/>
                      </a:endParaRPr>
                    </a:p>
                    <a:p>
                      <a:endParaRPr lang="en-US" sz="12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Healthy, non-smoking, no or minimal alcohol use. </a:t>
                      </a:r>
                      <a:endParaRPr lang="en-US" sz="1400" dirty="0" smtClean="0">
                        <a:effectLst/>
                      </a:endParaRPr>
                    </a:p>
                    <a:p>
                      <a:endParaRPr lang="en-US" sz="1400" dirty="0"/>
                    </a:p>
                  </a:txBody>
                  <a:tcPr marL="68580" marR="68580"/>
                </a:tc>
              </a:tr>
              <a:tr h="975359">
                <a:tc>
                  <a:txBody>
                    <a:bodyPr/>
                    <a:lstStyle/>
                    <a:p>
                      <a:r>
                        <a:rPr lang="en-US" sz="1200" kern="1200" dirty="0" smtClean="0">
                          <a:effectLst/>
                        </a:rPr>
                        <a:t>ASA II </a:t>
                      </a:r>
                      <a:endParaRPr lang="en-US" sz="1200" dirty="0">
                        <a:effectLst/>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 patient with mild systemic disease. </a:t>
                      </a:r>
                      <a:endParaRPr lang="en-US" sz="1200" dirty="0" smtClean="0">
                        <a:effectLst/>
                      </a:endParaRPr>
                    </a:p>
                    <a:p>
                      <a:endParaRPr lang="en-US" sz="12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Mild diseases only without substantive functional limitations. Examples include (but not limited to): current smoker, social alcohol drinker, pregnancy, obesity (30 &lt; BM &lt; 40), well-controlled DM/HTN, mild lung disease. </a:t>
                      </a:r>
                      <a:endParaRPr lang="en-US" sz="1400" dirty="0" smtClean="0">
                        <a:effectLst/>
                      </a:endParaRPr>
                    </a:p>
                    <a:p>
                      <a:endParaRPr lang="en-US" sz="1400" dirty="0"/>
                    </a:p>
                  </a:txBody>
                  <a:tcPr marL="68580" marR="68580"/>
                </a:tc>
              </a:tr>
              <a:tr h="18745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ASA III </a:t>
                      </a:r>
                      <a:endParaRPr lang="en-US" sz="1200" dirty="0" smtClean="0">
                        <a:effectLst/>
                      </a:endParaRPr>
                    </a:p>
                  </a:txBody>
                  <a:tcPr marL="68580" marR="68580"/>
                </a:tc>
                <a:tc>
                  <a:txBody>
                    <a:bodyPr/>
                    <a:lstStyle/>
                    <a:p>
                      <a:r>
                        <a:rPr lang="en-US" sz="1200" kern="1200" dirty="0" smtClean="0">
                          <a:effectLst/>
                        </a:rPr>
                        <a:t>A patient with severe systemic disease. </a:t>
                      </a:r>
                      <a:endParaRPr lang="en-US" sz="1200" dirty="0">
                        <a:effectLst/>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Substantive functional limitations; One or more moderate to severe diseases. Examples include (but not limited to): poorly controlled DM or HTN, COPD, morbid obesity (BMI ≥40), active hepatitis, alcohol dependence or abuse, implanted pacemaker, moderate reduction of ejection fraction, ESRD undergoing regularly scheduled dialysis, premature infant PCA &lt; 60 weeks, history (&gt;3 months) of MI, CVA, TIA, or CAD/stents. </a:t>
                      </a:r>
                      <a:endParaRPr lang="en-US" sz="1400" dirty="0" smtClean="0">
                        <a:effectLst/>
                      </a:endParaRPr>
                    </a:p>
                    <a:p>
                      <a:endParaRPr lang="en-US" sz="1400" dirty="0"/>
                    </a:p>
                  </a:txBody>
                  <a:tcPr marL="68580" marR="68580"/>
                </a:tc>
              </a:tr>
              <a:tr h="1227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ASA IV </a:t>
                      </a:r>
                      <a:endParaRPr lang="en-US" sz="1200" dirty="0" smtClean="0">
                        <a:effectLst/>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 patient with severe systemic disease that is a constant threat to life. </a:t>
                      </a:r>
                      <a:endParaRPr lang="en-US" sz="1200" dirty="0" smtClean="0">
                        <a:effectLst/>
                      </a:endParaRPr>
                    </a:p>
                    <a:p>
                      <a:endParaRPr lang="en-US" sz="12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Examples include (but not limited to): recent ( &lt; 3 months) MI, CVA, TIA, or CAD/stents, ongoing cardiac ischemia or severe valve dysfunction, severe reduction of ejection fraction, sepsis, DIC, ARD or ESRD not undergoing regularly scheduled dialysis. </a:t>
                      </a:r>
                      <a:endParaRPr lang="en-US" sz="1400" dirty="0" smtClean="0">
                        <a:effectLst/>
                      </a:endParaRPr>
                    </a:p>
                    <a:p>
                      <a:endParaRPr lang="en-US" sz="1400" dirty="0"/>
                    </a:p>
                  </a:txBody>
                  <a:tcPr marL="68580" marR="68580"/>
                </a:tc>
              </a:tr>
              <a:tr h="12344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ASA V </a:t>
                      </a:r>
                      <a:endParaRPr lang="en-US" sz="1200" dirty="0" smtClean="0">
                        <a:effectLst/>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A moribund patient who is not expected to survive without the operation. </a:t>
                      </a:r>
                      <a:endParaRPr lang="en-US" sz="1200" dirty="0" smtClean="0">
                        <a:effectLst/>
                      </a:endParaRPr>
                    </a:p>
                    <a:p>
                      <a:endParaRPr lang="en-US" sz="12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effectLst/>
                        </a:rPr>
                        <a:t>Examples include (but not limited to): ruptured abdominal/thoracic aneurysm, massive trauma, intracranial bleed with mass effect, ischemic bowel in the face of significant cardiac pathology or multiple organ/system dysfunction. </a:t>
                      </a:r>
                      <a:endParaRPr lang="en-US" sz="1400" dirty="0" smtClean="0">
                        <a:effectLst/>
                      </a:endParaRPr>
                    </a:p>
                    <a:p>
                      <a:endParaRPr lang="en-US" sz="1400" dirty="0"/>
                    </a:p>
                  </a:txBody>
                  <a:tcPr marL="68580" marR="68580"/>
                </a:tc>
              </a:tr>
              <a:tr h="0">
                <a:tc>
                  <a:txBody>
                    <a:bodyPr/>
                    <a:lstStyle/>
                    <a:p>
                      <a:r>
                        <a:rPr lang="en-US" sz="1200" kern="1200" dirty="0" smtClean="0">
                          <a:effectLst/>
                        </a:rPr>
                        <a:t>ASA VI </a:t>
                      </a:r>
                      <a:endParaRPr lang="en-US" sz="1200" dirty="0">
                        <a:effectLst/>
                      </a:endParaRPr>
                    </a:p>
                  </a:txBody>
                  <a:tcPr marL="68580" marR="68580"/>
                </a:tc>
                <a:tc>
                  <a:txBody>
                    <a:bodyPr/>
                    <a:lstStyle/>
                    <a:p>
                      <a:r>
                        <a:rPr lang="en-US" sz="1200" kern="1200" dirty="0" smtClean="0">
                          <a:effectLst/>
                        </a:rPr>
                        <a:t>A declared brain-dead patient whose organs are being removed for donor purposes. </a:t>
                      </a:r>
                      <a:endParaRPr lang="en-US" sz="1200" dirty="0">
                        <a:effectLst/>
                      </a:endParaRPr>
                    </a:p>
                  </a:txBody>
                  <a:tcPr marL="68580" marR="68580"/>
                </a:tc>
                <a:tc>
                  <a:txBody>
                    <a:bodyPr/>
                    <a:lstStyle/>
                    <a:p>
                      <a:endParaRPr lang="en-US" sz="1200" dirty="0"/>
                    </a:p>
                  </a:txBody>
                  <a:tcPr marL="68580" marR="68580"/>
                </a:tc>
              </a:tr>
            </a:tbl>
          </a:graphicData>
        </a:graphic>
      </p:graphicFrame>
    </p:spTree>
    <p:extLst>
      <p:ext uri="{BB962C8B-B14F-4D97-AF65-F5344CB8AC3E}">
        <p14:creationId xmlns:p14="http://schemas.microsoft.com/office/powerpoint/2010/main" val="3833315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77200" cy="1485900"/>
          </a:xfrm>
        </p:spPr>
        <p:txBody>
          <a:bodyPr>
            <a:noAutofit/>
          </a:bodyPr>
          <a:lstStyle/>
          <a:p>
            <a:r>
              <a:rPr lang="en-US" sz="2400" b="1" dirty="0">
                <a:solidFill>
                  <a:schemeClr val="accent6">
                    <a:lumMod val="50000"/>
                  </a:schemeClr>
                </a:solidFill>
                <a:latin typeface="+mn-lt"/>
                <a:ea typeface="+mn-ea"/>
                <a:cs typeface="+mn-cs"/>
              </a:rPr>
              <a:t>The </a:t>
            </a:r>
            <a:r>
              <a:rPr lang="en-US" sz="2400" b="1" dirty="0" err="1">
                <a:solidFill>
                  <a:schemeClr val="accent6">
                    <a:lumMod val="50000"/>
                  </a:schemeClr>
                </a:solidFill>
                <a:latin typeface="+mn-lt"/>
                <a:ea typeface="+mn-ea"/>
                <a:cs typeface="+mn-cs"/>
              </a:rPr>
              <a:t>Mallampati</a:t>
            </a:r>
            <a:r>
              <a:rPr lang="en-US" sz="2400" b="1" dirty="0">
                <a:solidFill>
                  <a:schemeClr val="accent6">
                    <a:lumMod val="50000"/>
                  </a:schemeClr>
                </a:solidFill>
                <a:latin typeface="+mn-lt"/>
                <a:ea typeface="+mn-ea"/>
                <a:cs typeface="+mn-cs"/>
              </a:rPr>
              <a:t> airway classification </a:t>
            </a:r>
            <a:r>
              <a:rPr lang="en-US" sz="2400" dirty="0">
                <a:solidFill>
                  <a:schemeClr val="tx1"/>
                </a:solidFill>
                <a:latin typeface="+mn-lt"/>
                <a:ea typeface="+mn-ea"/>
                <a:cs typeface="+mn-cs"/>
              </a:rPr>
              <a:t>is used to predict the ease of intubation . It describes the amount of a patient’s </a:t>
            </a:r>
            <a:r>
              <a:rPr lang="en-US" sz="2400" b="1" dirty="0">
                <a:solidFill>
                  <a:schemeClr val="tx1"/>
                </a:solidFill>
                <a:latin typeface="+mn-lt"/>
                <a:ea typeface="+mn-ea"/>
                <a:cs typeface="+mn-cs"/>
              </a:rPr>
              <a:t>uvula</a:t>
            </a:r>
            <a:r>
              <a:rPr lang="en-US" sz="2400" dirty="0">
                <a:solidFill>
                  <a:schemeClr val="tx1"/>
                </a:solidFill>
                <a:latin typeface="+mn-lt"/>
                <a:ea typeface="+mn-ea"/>
                <a:cs typeface="+mn-cs"/>
              </a:rPr>
              <a:t> visible when a patient extends his neck and protrudes his tongue and is one predictor of the risk of difficult airway management. </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762000" y="2667000"/>
            <a:ext cx="7543800" cy="3429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45399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4038600"/>
            <a:ext cx="7543800" cy="1524000"/>
          </a:xfrm>
        </p:spPr>
        <p:txBody>
          <a:bodyPr/>
          <a:lstStyle/>
          <a:p>
            <a:r>
              <a:rPr lang="en-US" sz="3600" b="1" dirty="0" smtClean="0">
                <a:solidFill>
                  <a:schemeClr val="tx1"/>
                </a:solidFill>
                <a:latin typeface="+mn-lt"/>
                <a:ea typeface="+mn-ea"/>
                <a:cs typeface="+mn-cs"/>
              </a:rPr>
              <a:t>2.  </a:t>
            </a:r>
            <a:r>
              <a:rPr lang="en-US" sz="3600" b="1" dirty="0">
                <a:solidFill>
                  <a:schemeClr val="tx1"/>
                </a:solidFill>
                <a:latin typeface="+mn-lt"/>
                <a:ea typeface="+mn-ea"/>
                <a:cs typeface="+mn-cs"/>
              </a:rPr>
              <a:t>In which stage of anesthesia is the patient most vulnerable, and why?</a:t>
            </a:r>
            <a:r>
              <a:rPr lang="en-US" sz="3200" dirty="0"/>
              <a:t/>
            </a:r>
            <a:br>
              <a:rPr lang="en-US" sz="3200" dirty="0"/>
            </a:br>
            <a:endParaRPr lang="en-US" sz="3200"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2062" b="98454" l="1158" r="100000">
                        <a14:foregroundMark x1="30116" y1="42268" x2="30116" y2="42268"/>
                        <a14:foregroundMark x1="27799" y1="43299" x2="27799" y2="43299"/>
                        <a14:foregroundMark x1="10425" y1="21649" x2="10425" y2="21649"/>
                        <a14:foregroundMark x1="20463" y1="95361" x2="20463" y2="95361"/>
                        <a14:foregroundMark x1="51351" y1="75258" x2="51351" y2="75258"/>
                        <a14:foregroundMark x1="44015" y1="78866" x2="44015" y2="78866"/>
                        <a14:foregroundMark x1="40541" y1="78866" x2="40541" y2="78866"/>
                        <a14:foregroundMark x1="55985" y1="65464" x2="55985" y2="65464"/>
                        <a14:foregroundMark x1="60232" y1="61856" x2="60232" y2="61856"/>
                        <a14:foregroundMark x1="65251" y1="53093" x2="65251" y2="53093"/>
                        <a14:foregroundMark x1="64865" y1="46907" x2="64865" y2="46907"/>
                        <a14:foregroundMark x1="67181" y1="52577" x2="67181" y2="52577"/>
                        <a14:foregroundMark x1="69112" y1="50515" x2="69112" y2="50515"/>
                        <a14:foregroundMark x1="59846" y1="35052" x2="59846" y2="35052"/>
                        <a14:foregroundMark x1="48263" y1="44845" x2="48263" y2="44845"/>
                        <a14:foregroundMark x1="49807" y1="41237" x2="49807" y2="41237"/>
                        <a14:foregroundMark x1="40927" y1="54639" x2="40927" y2="54639"/>
                        <a14:foregroundMark x1="36293" y1="59278" x2="36293" y2="59278"/>
                        <a14:foregroundMark x1="33591" y1="61856" x2="33591" y2="61856"/>
                        <a14:foregroundMark x1="38610" y1="56701" x2="38610" y2="56701"/>
                        <a14:foregroundMark x1="70656" y1="84021" x2="70656" y2="84021"/>
                        <a14:foregroundMark x1="67568" y1="89691" x2="67568" y2="89691"/>
                        <a14:foregroundMark x1="65637" y1="87629" x2="65637" y2="87629"/>
                        <a14:foregroundMark x1="78378" y1="87629" x2="78378" y2="87629"/>
                        <a14:foregroundMark x1="89961" y1="77320" x2="89961" y2="77320"/>
                        <a14:foregroundMark x1="93436" y1="83505" x2="93436" y2="83505"/>
                        <a14:foregroundMark x1="69884" y1="86082" x2="69884" y2="85052"/>
                        <a14:foregroundMark x1="57143" y1="81959" x2="57143" y2="81959"/>
                        <a14:foregroundMark x1="56371" y1="98454" x2="56371" y2="98454"/>
                        <a14:foregroundMark x1="73745" y1="94330" x2="73745" y2="94330"/>
                        <a14:foregroundMark x1="95367" y1="84021" x2="95367" y2="84021"/>
                        <a14:foregroundMark x1="95367" y1="88660" x2="95367" y2="88660"/>
                        <a14:foregroundMark x1="78378" y1="94330" x2="78378" y2="94330"/>
                        <a14:foregroundMark x1="45946" y1="36082" x2="45946" y2="36082"/>
                        <a14:foregroundMark x1="45174" y1="50000" x2="45174" y2="50000"/>
                        <a14:foregroundMark x1="43629" y1="51546" x2="43629" y2="51546"/>
                        <a14:foregroundMark x1="5792" y1="3093" x2="5792" y2="3093"/>
                        <a14:foregroundMark x1="5792" y1="2577" x2="5792" y2="2577"/>
                        <a14:foregroundMark x1="4247" y1="8247" x2="4247" y2="8247"/>
                        <a14:foregroundMark x1="7336" y1="48454" x2="7336" y2="48454"/>
                        <a14:foregroundMark x1="24324" y1="64433" x2="24324" y2="64433"/>
                        <a14:foregroundMark x1="10425" y1="79381" x2="10425" y2="79381"/>
                        <a14:foregroundMark x1="1158" y1="84021" x2="1158" y2="84021"/>
                        <a14:foregroundMark x1="55985" y1="37629" x2="55985" y2="37629"/>
                        <a14:foregroundMark x1="98456" y1="88660" x2="98456" y2="88660"/>
                        <a14:foregroundMark x1="95367" y1="65979" x2="95367" y2="65979"/>
                      </a14:backgroundRemoval>
                    </a14:imgEffect>
                  </a14:imgLayer>
                </a14:imgProps>
              </a:ext>
              <a:ext uri="{28A0092B-C50C-407E-A947-70E740481C1C}">
                <a14:useLocalDpi xmlns:a14="http://schemas.microsoft.com/office/drawing/2010/main" val="0"/>
              </a:ext>
            </a:extLst>
          </a:blip>
          <a:stretch>
            <a:fillRect/>
          </a:stretch>
        </p:blipFill>
        <p:spPr>
          <a:xfrm>
            <a:off x="788831" y="1073"/>
            <a:ext cx="7543800" cy="3124200"/>
          </a:xfrm>
          <a:prstGeom prst="rect">
            <a:avLst/>
          </a:prstGeom>
        </p:spPr>
      </p:pic>
    </p:spTree>
    <p:extLst>
      <p:ext uri="{BB962C8B-B14F-4D97-AF65-F5344CB8AC3E}">
        <p14:creationId xmlns:p14="http://schemas.microsoft.com/office/powerpoint/2010/main" val="3741714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0"/>
            <a:ext cx="8229600" cy="5632311"/>
          </a:xfrm>
          <a:prstGeom prst="rect">
            <a:avLst/>
          </a:prstGeom>
        </p:spPr>
        <p:txBody>
          <a:bodyPr wrap="square">
            <a:spAutoFit/>
          </a:bodyPr>
          <a:lstStyle/>
          <a:p>
            <a:r>
              <a:rPr lang="en-US" sz="2400" b="1" dirty="0"/>
              <a:t>The 4 stages of </a:t>
            </a:r>
            <a:r>
              <a:rPr lang="en-US" sz="2400" b="1" dirty="0" err="1"/>
              <a:t>Anasthesia</a:t>
            </a:r>
            <a:r>
              <a:rPr lang="en-US" sz="2400" b="1" dirty="0" smtClean="0"/>
              <a:t>:</a:t>
            </a:r>
          </a:p>
          <a:p>
            <a:endParaRPr lang="en-US" sz="2400" b="1" dirty="0" smtClean="0"/>
          </a:p>
          <a:p>
            <a:r>
              <a:rPr lang="en-US" sz="2400" b="1" dirty="0" smtClean="0"/>
              <a:t> </a:t>
            </a:r>
            <a:r>
              <a:rPr lang="en-US" sz="2400" b="1" dirty="0"/>
              <a:t>• Stage 1: Stage Of Analgesia (From beginning of induction of general anesthesia to loss of consciousness). </a:t>
            </a:r>
            <a:endParaRPr lang="en-US" sz="2400" b="1" dirty="0" smtClean="0"/>
          </a:p>
          <a:p>
            <a:r>
              <a:rPr lang="en-US" sz="2400" b="1" dirty="0" smtClean="0"/>
              <a:t>Patient </a:t>
            </a:r>
            <a:r>
              <a:rPr lang="en-US" sz="2400" b="1" dirty="0"/>
              <a:t>doesn't feel pain anymore, he is </a:t>
            </a:r>
            <a:r>
              <a:rPr lang="en-US" sz="2400" b="1" dirty="0" err="1"/>
              <a:t>drowzy</a:t>
            </a:r>
            <a:r>
              <a:rPr lang="en-US" sz="2400" b="1" dirty="0"/>
              <a:t>, no change in HR or BP. </a:t>
            </a:r>
            <a:endParaRPr lang="en-US" sz="2400" b="1" dirty="0" smtClean="0"/>
          </a:p>
          <a:p>
            <a:endParaRPr lang="en-US" sz="2400" b="1" dirty="0" smtClean="0"/>
          </a:p>
          <a:p>
            <a:r>
              <a:rPr lang="en-US" sz="2400" b="1" dirty="0" smtClean="0"/>
              <a:t>• </a:t>
            </a:r>
            <a:r>
              <a:rPr lang="en-US" sz="2400" b="1" dirty="0"/>
              <a:t>Stage 2: Stage of Excitement (From loss of consciousness to onset of automatic breathing). </a:t>
            </a:r>
            <a:endParaRPr lang="en-US" sz="2400" b="1" dirty="0" smtClean="0"/>
          </a:p>
          <a:p>
            <a:r>
              <a:rPr lang="en-US" sz="2400" b="1" dirty="0" smtClean="0"/>
              <a:t>Patient </a:t>
            </a:r>
            <a:r>
              <a:rPr lang="en-US" sz="2400" b="1" dirty="0"/>
              <a:t>is excited, </a:t>
            </a:r>
            <a:r>
              <a:rPr lang="en-US" sz="2400" b="1" dirty="0" err="1"/>
              <a:t>delirious,Respiration</a:t>
            </a:r>
            <a:r>
              <a:rPr lang="en-US" sz="2400" b="1" dirty="0"/>
              <a:t> becomes irregular, rate increases, Jerky movements of different body parts. Due to these jerky movements, patient may injure himself, vagal stimulation leading to cardiac arrest or cardiac arrhythmias due to excess of </a:t>
            </a:r>
            <a:r>
              <a:rPr lang="en-US" sz="2400" b="1" dirty="0" err="1"/>
              <a:t>catecholamines</a:t>
            </a:r>
            <a:r>
              <a:rPr lang="en-US" sz="2400" b="1" dirty="0"/>
              <a:t> or inhibition of inhibitory centers.</a:t>
            </a:r>
          </a:p>
        </p:txBody>
      </p:sp>
    </p:spTree>
    <p:extLst>
      <p:ext uri="{BB962C8B-B14F-4D97-AF65-F5344CB8AC3E}">
        <p14:creationId xmlns:p14="http://schemas.microsoft.com/office/powerpoint/2010/main" val="278810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166843"/>
            <a:ext cx="8229600" cy="5262979"/>
          </a:xfrm>
          <a:prstGeom prst="rect">
            <a:avLst/>
          </a:prstGeom>
        </p:spPr>
        <p:txBody>
          <a:bodyPr wrap="square">
            <a:spAutoFit/>
          </a:bodyPr>
          <a:lstStyle/>
          <a:p>
            <a:pPr marL="285750" indent="-285750">
              <a:buFont typeface="Arial" panose="020B0604020202020204" pitchFamily="34" charset="0"/>
              <a:buChar char="•"/>
            </a:pPr>
            <a:r>
              <a:rPr lang="en-US" sz="2400" b="1" dirty="0"/>
              <a:t>Stage 3: Stage of Surgical Anesthesia (From onset of automatic respiration to respiratory paralysis). </a:t>
            </a:r>
            <a:endParaRPr lang="en-US" sz="2400" b="1" dirty="0" smtClean="0"/>
          </a:p>
          <a:p>
            <a:r>
              <a:rPr lang="en-US" sz="2400" b="1" dirty="0" smtClean="0"/>
              <a:t>In </a:t>
            </a:r>
            <a:r>
              <a:rPr lang="en-US" sz="2400" b="1" dirty="0"/>
              <a:t>this stage patient is asleep, pulse is steady and slow, blood pressure and respiration are normal. This is the phase where surgery is usually performed. The surgeon wants to keep the patient in this stage of anesthesia. </a:t>
            </a:r>
            <a:endParaRPr lang="en-US" sz="2400" b="1" dirty="0" smtClean="0"/>
          </a:p>
          <a:p>
            <a:endParaRPr lang="en-US" sz="2400" b="1" dirty="0" smtClean="0"/>
          </a:p>
          <a:p>
            <a:pPr marL="285750" indent="-285750">
              <a:buFont typeface="Arial" panose="020B0604020202020204" pitchFamily="34" charset="0"/>
              <a:buChar char="•"/>
            </a:pPr>
            <a:r>
              <a:rPr lang="en-US" sz="2400" b="1" dirty="0" smtClean="0"/>
              <a:t>Stage </a:t>
            </a:r>
            <a:r>
              <a:rPr lang="en-US" sz="2400" b="1" dirty="0"/>
              <a:t>4: Stage of Medullary Paralysis (From stoppage of respiration till death). </a:t>
            </a:r>
            <a:endParaRPr lang="en-US" sz="2400" b="1" dirty="0" smtClean="0"/>
          </a:p>
          <a:p>
            <a:r>
              <a:rPr lang="en-US" sz="2400" b="1" dirty="0" smtClean="0"/>
              <a:t> </a:t>
            </a:r>
            <a:r>
              <a:rPr lang="en-US" sz="2400" b="1" dirty="0"/>
              <a:t>During this stage of medullary paralysis, cardiovascular and respiratory centers in medulla are so much suppressed by anesthetics that it could lead to cardiovascular collapse or respiratory failure. which may end in come or even death. Patient should not go into this stage. </a:t>
            </a:r>
          </a:p>
        </p:txBody>
      </p:sp>
    </p:spTree>
    <p:extLst>
      <p:ext uri="{BB962C8B-B14F-4D97-AF65-F5344CB8AC3E}">
        <p14:creationId xmlns:p14="http://schemas.microsoft.com/office/powerpoint/2010/main" val="3207546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117</TotalTime>
  <Words>909</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Impact</vt:lpstr>
      <vt:lpstr>Times New Roman</vt:lpstr>
      <vt:lpstr>NewsPrint</vt:lpstr>
      <vt:lpstr>Case 10-Anesthesia for healthy patient </vt:lpstr>
      <vt:lpstr>PowerPoint Presentation</vt:lpstr>
      <vt:lpstr>PowerPoint Presentation</vt:lpstr>
      <vt:lpstr>A patient's ASA Physical Status Classification, noted as ASA I-IV, categorizes patients according to their comorbidities. He is on stage 2 of ASA Classification.   </vt:lpstr>
      <vt:lpstr>PowerPoint Presentation</vt:lpstr>
      <vt:lpstr>The Mallampati airway classification is used to predict the ease of intubation . It describes the amount of a patient’s uvula visible when a patient extends his neck and protrudes his tongue and is one predictor of the risk of difficult airway management. </vt:lpstr>
      <vt:lpstr>2.  In which stage of anesthesia is the patient most vulnerable, and why?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Shaden Alfayez</dc:creator>
  <cp:lastModifiedBy>shroog alharbi</cp:lastModifiedBy>
  <cp:revision>11</cp:revision>
  <dcterms:created xsi:type="dcterms:W3CDTF">2006-08-16T00:00:00Z</dcterms:created>
  <dcterms:modified xsi:type="dcterms:W3CDTF">2015-10-28T17:04:48Z</dcterms:modified>
</cp:coreProperties>
</file>