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20"/>
          <p:cNvSpPr>
            <a:spLocks noChangeArrowheads="1"/>
          </p:cNvSpPr>
          <p:nvPr/>
        </p:nvSpPr>
        <p:spPr bwMode="auto">
          <a:xfrm>
            <a:off x="0" y="6613525"/>
            <a:ext cx="9144000" cy="244475"/>
          </a:xfrm>
          <a:prstGeom prst="rect">
            <a:avLst/>
          </a:prstGeom>
          <a:solidFill>
            <a:schemeClr val="bg1">
              <a:lumMod val="50000"/>
            </a:schemeClr>
          </a:solidFill>
          <a:ln>
            <a:noFill/>
          </a:ln>
          <a:effectLst/>
        </p:spPr>
        <p:txBody>
          <a:bodyPr>
            <a:spAutoFit/>
          </a:bodyPr>
          <a:lstStyle/>
          <a:p>
            <a:pPr algn="r" eaLnBrk="1" hangingPunct="1">
              <a:defRPr/>
            </a:pPr>
            <a:r>
              <a:rPr lang="en-US">
                <a:latin typeface="Arial" charset="0"/>
              </a:rPr>
              <a:t>www.company.com</a:t>
            </a:r>
            <a:endParaRPr lang="fr-FR">
              <a:latin typeface="Arial" charset="0"/>
            </a:endParaRPr>
          </a:p>
        </p:txBody>
      </p:sp>
      <p:sp>
        <p:nvSpPr>
          <p:cNvPr id="5" name="Oval 4"/>
          <p:cNvSpPr/>
          <p:nvPr/>
        </p:nvSpPr>
        <p:spPr bwMode="auto">
          <a:xfrm>
            <a:off x="486251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 name="Oval 5"/>
          <p:cNvSpPr/>
          <p:nvPr/>
        </p:nvSpPr>
        <p:spPr bwMode="auto">
          <a:xfrm>
            <a:off x="554355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7" name="Oval 6"/>
          <p:cNvSpPr/>
          <p:nvPr/>
        </p:nvSpPr>
        <p:spPr bwMode="auto">
          <a:xfrm>
            <a:off x="62245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8" name="Oval 7"/>
          <p:cNvSpPr/>
          <p:nvPr/>
        </p:nvSpPr>
        <p:spPr bwMode="auto">
          <a:xfrm>
            <a:off x="6896100"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9" name="Oval 8"/>
          <p:cNvSpPr/>
          <p:nvPr/>
        </p:nvSpPr>
        <p:spPr bwMode="auto">
          <a:xfrm>
            <a:off x="7566025"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0" name="Oval 9"/>
          <p:cNvSpPr/>
          <p:nvPr/>
        </p:nvSpPr>
        <p:spPr bwMode="auto">
          <a:xfrm>
            <a:off x="830262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1" name="Oval 10"/>
          <p:cNvSpPr/>
          <p:nvPr/>
        </p:nvSpPr>
        <p:spPr bwMode="auto">
          <a:xfrm>
            <a:off x="486251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2" name="Oval 11"/>
          <p:cNvSpPr/>
          <p:nvPr/>
        </p:nvSpPr>
        <p:spPr bwMode="auto">
          <a:xfrm>
            <a:off x="554355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3" name="Oval 12"/>
          <p:cNvSpPr/>
          <p:nvPr/>
        </p:nvSpPr>
        <p:spPr bwMode="auto">
          <a:xfrm>
            <a:off x="62245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4" name="Oval 13"/>
          <p:cNvSpPr/>
          <p:nvPr/>
        </p:nvSpPr>
        <p:spPr bwMode="auto">
          <a:xfrm>
            <a:off x="6896100"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5" name="Oval 14"/>
          <p:cNvSpPr/>
          <p:nvPr/>
        </p:nvSpPr>
        <p:spPr bwMode="auto">
          <a:xfrm>
            <a:off x="7566025"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6" name="Oval 15"/>
          <p:cNvSpPr/>
          <p:nvPr/>
        </p:nvSpPr>
        <p:spPr bwMode="auto">
          <a:xfrm>
            <a:off x="830262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7" name="Oval 16"/>
          <p:cNvSpPr/>
          <p:nvPr/>
        </p:nvSpPr>
        <p:spPr bwMode="auto">
          <a:xfrm>
            <a:off x="486251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8" name="Oval 17"/>
          <p:cNvSpPr/>
          <p:nvPr/>
        </p:nvSpPr>
        <p:spPr bwMode="auto">
          <a:xfrm>
            <a:off x="554355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9" name="Oval 18"/>
          <p:cNvSpPr/>
          <p:nvPr/>
        </p:nvSpPr>
        <p:spPr bwMode="auto">
          <a:xfrm>
            <a:off x="62245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0" name="Oval 19"/>
          <p:cNvSpPr/>
          <p:nvPr/>
        </p:nvSpPr>
        <p:spPr bwMode="auto">
          <a:xfrm>
            <a:off x="6896100"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1" name="Oval 20"/>
          <p:cNvSpPr/>
          <p:nvPr/>
        </p:nvSpPr>
        <p:spPr bwMode="auto">
          <a:xfrm>
            <a:off x="7566025"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2" name="Oval 21"/>
          <p:cNvSpPr/>
          <p:nvPr/>
        </p:nvSpPr>
        <p:spPr bwMode="auto">
          <a:xfrm>
            <a:off x="830262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3" name="Oval 22"/>
          <p:cNvSpPr/>
          <p:nvPr/>
        </p:nvSpPr>
        <p:spPr bwMode="auto">
          <a:xfrm>
            <a:off x="74136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4" name="Oval 23"/>
          <p:cNvSpPr/>
          <p:nvPr/>
        </p:nvSpPr>
        <p:spPr bwMode="auto">
          <a:xfrm>
            <a:off x="142240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5" name="Oval 24"/>
          <p:cNvSpPr/>
          <p:nvPr/>
        </p:nvSpPr>
        <p:spPr bwMode="auto">
          <a:xfrm>
            <a:off x="210343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6" name="Oval 25"/>
          <p:cNvSpPr/>
          <p:nvPr/>
        </p:nvSpPr>
        <p:spPr bwMode="auto">
          <a:xfrm>
            <a:off x="277336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7" name="Oval 26"/>
          <p:cNvSpPr/>
          <p:nvPr/>
        </p:nvSpPr>
        <p:spPr bwMode="auto">
          <a:xfrm>
            <a:off x="344487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8" name="Oval 27"/>
          <p:cNvSpPr/>
          <p:nvPr/>
        </p:nvSpPr>
        <p:spPr bwMode="auto">
          <a:xfrm>
            <a:off x="41798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9" name="Oval 28"/>
          <p:cNvSpPr/>
          <p:nvPr/>
        </p:nvSpPr>
        <p:spPr bwMode="auto">
          <a:xfrm>
            <a:off x="74136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0" name="Oval 29"/>
          <p:cNvSpPr/>
          <p:nvPr/>
        </p:nvSpPr>
        <p:spPr bwMode="auto">
          <a:xfrm>
            <a:off x="142240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1" name="Oval 30"/>
          <p:cNvSpPr/>
          <p:nvPr/>
        </p:nvSpPr>
        <p:spPr bwMode="auto">
          <a:xfrm>
            <a:off x="210343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2" name="Oval 31"/>
          <p:cNvSpPr/>
          <p:nvPr/>
        </p:nvSpPr>
        <p:spPr bwMode="auto">
          <a:xfrm>
            <a:off x="277336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3" name="Oval 32"/>
          <p:cNvSpPr/>
          <p:nvPr/>
        </p:nvSpPr>
        <p:spPr bwMode="auto">
          <a:xfrm>
            <a:off x="344487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4" name="Oval 33"/>
          <p:cNvSpPr/>
          <p:nvPr/>
        </p:nvSpPr>
        <p:spPr bwMode="auto">
          <a:xfrm>
            <a:off x="41798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5" name="Oval 34"/>
          <p:cNvSpPr/>
          <p:nvPr/>
        </p:nvSpPr>
        <p:spPr bwMode="auto">
          <a:xfrm>
            <a:off x="74136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6" name="Oval 35"/>
          <p:cNvSpPr/>
          <p:nvPr/>
        </p:nvSpPr>
        <p:spPr bwMode="auto">
          <a:xfrm>
            <a:off x="142240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7" name="Oval 36"/>
          <p:cNvSpPr/>
          <p:nvPr/>
        </p:nvSpPr>
        <p:spPr bwMode="auto">
          <a:xfrm>
            <a:off x="210343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8" name="Oval 37"/>
          <p:cNvSpPr/>
          <p:nvPr/>
        </p:nvSpPr>
        <p:spPr bwMode="auto">
          <a:xfrm>
            <a:off x="277336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9" name="Oval 38"/>
          <p:cNvSpPr/>
          <p:nvPr/>
        </p:nvSpPr>
        <p:spPr bwMode="auto">
          <a:xfrm>
            <a:off x="344487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0" name="Oval 39"/>
          <p:cNvSpPr/>
          <p:nvPr/>
        </p:nvSpPr>
        <p:spPr bwMode="auto">
          <a:xfrm>
            <a:off x="41798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1" name="Oval 40"/>
          <p:cNvSpPr/>
          <p:nvPr/>
        </p:nvSpPr>
        <p:spPr bwMode="auto">
          <a:xfrm>
            <a:off x="74136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2" name="Oval 41"/>
          <p:cNvSpPr/>
          <p:nvPr/>
        </p:nvSpPr>
        <p:spPr bwMode="auto">
          <a:xfrm>
            <a:off x="142240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3" name="Oval 42"/>
          <p:cNvSpPr/>
          <p:nvPr/>
        </p:nvSpPr>
        <p:spPr bwMode="auto">
          <a:xfrm>
            <a:off x="210343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4" name="Oval 43"/>
          <p:cNvSpPr/>
          <p:nvPr/>
        </p:nvSpPr>
        <p:spPr bwMode="auto">
          <a:xfrm>
            <a:off x="277336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5" name="Oval 44"/>
          <p:cNvSpPr/>
          <p:nvPr/>
        </p:nvSpPr>
        <p:spPr bwMode="auto">
          <a:xfrm>
            <a:off x="344487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6" name="Oval 45"/>
          <p:cNvSpPr/>
          <p:nvPr/>
        </p:nvSpPr>
        <p:spPr bwMode="auto">
          <a:xfrm>
            <a:off x="41798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7" name="Oval 46"/>
          <p:cNvSpPr/>
          <p:nvPr/>
        </p:nvSpPr>
        <p:spPr bwMode="auto">
          <a:xfrm>
            <a:off x="486251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8" name="Oval 47"/>
          <p:cNvSpPr/>
          <p:nvPr/>
        </p:nvSpPr>
        <p:spPr bwMode="auto">
          <a:xfrm>
            <a:off x="554355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9" name="Oval 48"/>
          <p:cNvSpPr/>
          <p:nvPr/>
        </p:nvSpPr>
        <p:spPr bwMode="auto">
          <a:xfrm>
            <a:off x="62245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0" name="Oval 49"/>
          <p:cNvSpPr/>
          <p:nvPr/>
        </p:nvSpPr>
        <p:spPr bwMode="auto">
          <a:xfrm>
            <a:off x="6896100"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1" name="Oval 50"/>
          <p:cNvSpPr/>
          <p:nvPr/>
        </p:nvSpPr>
        <p:spPr bwMode="auto">
          <a:xfrm>
            <a:off x="7566025"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2" name="Oval 51"/>
          <p:cNvSpPr/>
          <p:nvPr/>
        </p:nvSpPr>
        <p:spPr bwMode="auto">
          <a:xfrm>
            <a:off x="830262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3" name="Right Triangle 52"/>
          <p:cNvSpPr/>
          <p:nvPr/>
        </p:nvSpPr>
        <p:spPr bwMode="auto">
          <a:xfrm flipV="1">
            <a:off x="0" y="0"/>
            <a:ext cx="9144000" cy="1597025"/>
          </a:xfrm>
          <a:prstGeom prst="rtTriangle">
            <a:avLst/>
          </a:prstGeom>
          <a:solidFill>
            <a:schemeClr val="bg1">
              <a:lumMod val="95000"/>
            </a:schemeClr>
          </a:solidFill>
          <a:ln>
            <a:noFill/>
          </a:ln>
          <a:effectLst/>
        </p:spPr>
        <p:txBody>
          <a:bodyPr/>
          <a:lstStyle/>
          <a:p>
            <a:pPr algn="r" eaLnBrk="1" hangingPunct="1">
              <a:defRPr/>
            </a:pPr>
            <a:endParaRPr lang="en-GB">
              <a:latin typeface="Arial" charset="0"/>
            </a:endParaRPr>
          </a:p>
        </p:txBody>
      </p:sp>
      <p:sp>
        <p:nvSpPr>
          <p:cNvPr id="54" name="Right Triangle 53"/>
          <p:cNvSpPr>
            <a:spLocks noChangeArrowheads="1"/>
          </p:cNvSpPr>
          <p:nvPr/>
        </p:nvSpPr>
        <p:spPr bwMode="auto">
          <a:xfrm flipV="1">
            <a:off x="0" y="0"/>
            <a:ext cx="1851025" cy="4473575"/>
          </a:xfrm>
          <a:prstGeom prst="rtTriangl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b="1">
                <a:solidFill>
                  <a:schemeClr val="bg1"/>
                </a:solidFill>
                <a:latin typeface="Arial" panose="020B0604020202020204" pitchFamily="34" charset="0"/>
              </a:defRPr>
            </a:lvl1pPr>
            <a:lvl2pPr marL="742950" indent="-285750" eaLnBrk="0" hangingPunct="0">
              <a:defRPr sz="1000" b="1">
                <a:solidFill>
                  <a:schemeClr val="bg1"/>
                </a:solidFill>
                <a:latin typeface="Arial" panose="020B0604020202020204" pitchFamily="34" charset="0"/>
              </a:defRPr>
            </a:lvl2pPr>
            <a:lvl3pPr marL="1143000" indent="-228600" eaLnBrk="0" hangingPunct="0">
              <a:defRPr sz="1000" b="1">
                <a:solidFill>
                  <a:schemeClr val="bg1"/>
                </a:solidFill>
                <a:latin typeface="Arial" panose="020B0604020202020204" pitchFamily="34" charset="0"/>
              </a:defRPr>
            </a:lvl3pPr>
            <a:lvl4pPr marL="1600200" indent="-228600" eaLnBrk="0" hangingPunct="0">
              <a:defRPr sz="1000" b="1">
                <a:solidFill>
                  <a:schemeClr val="bg1"/>
                </a:solidFill>
                <a:latin typeface="Arial" panose="020B0604020202020204" pitchFamily="34" charset="0"/>
              </a:defRPr>
            </a:lvl4pPr>
            <a:lvl5pPr marL="2057400" indent="-228600" eaLnBrk="0" hangingPunct="0">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r" eaLnBrk="1" hangingPunct="1">
              <a:defRPr/>
            </a:pPr>
            <a:endParaRPr lang="en-GB" altLang="en-US" smtClean="0"/>
          </a:p>
        </p:txBody>
      </p:sp>
      <p:sp>
        <p:nvSpPr>
          <p:cNvPr id="8198" name="Rectangle 6"/>
          <p:cNvSpPr>
            <a:spLocks noGrp="1" noChangeArrowheads="1"/>
          </p:cNvSpPr>
          <p:nvPr>
            <p:ph type="subTitle" idx="1"/>
          </p:nvPr>
        </p:nvSpPr>
        <p:spPr>
          <a:xfrm>
            <a:off x="3429000" y="5029200"/>
            <a:ext cx="5715000" cy="6096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000">
                <a:solidFill>
                  <a:schemeClr val="bg1"/>
                </a:solidFill>
              </a:defRPr>
            </a:lvl1pPr>
          </a:lstStyle>
          <a:p>
            <a:pPr lvl="0"/>
            <a:r>
              <a:rPr lang="x-none" noProof="0" smtClean="0"/>
              <a:t>انقر لتحرير نمط العنوان الثانوي الرئيسي</a:t>
            </a:r>
            <a:endParaRPr lang="en-US" noProof="0" smtClean="0"/>
          </a:p>
        </p:txBody>
      </p:sp>
      <p:sp>
        <p:nvSpPr>
          <p:cNvPr id="8197" name="Rectangle 5"/>
          <p:cNvSpPr>
            <a:spLocks noGrp="1" noChangeArrowheads="1"/>
          </p:cNvSpPr>
          <p:nvPr>
            <p:ph type="ctrTitle"/>
          </p:nvPr>
        </p:nvSpPr>
        <p:spPr>
          <a:xfrm>
            <a:off x="3429000" y="3581400"/>
            <a:ext cx="5715000" cy="1470025"/>
          </a:xfrm>
          <a:solidFill>
            <a:schemeClr val="bg1"/>
          </a:solidFill>
          <a:extLst>
            <a:ext uri="{91240B29-F687-4f45-9708-019B960494DF}">
              <a14:hiddenLine xmlns:a14="http://schemas.microsoft.com/office/drawing/2010/main"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itchFamily="34" charset="0"/>
              </a:defRPr>
            </a:lvl1pPr>
          </a:lstStyle>
          <a:p>
            <a:pPr lvl="0"/>
            <a:r>
              <a:rPr lang="x-none" noProof="0" smtClean="0"/>
              <a:t>انقر لتحرير نمط العنوان الرئيسي</a:t>
            </a:r>
            <a:endParaRPr lang="en-US" noProof="0" smtClean="0"/>
          </a:p>
        </p:txBody>
      </p:sp>
    </p:spTree>
    <p:extLst>
      <p:ext uri="{BB962C8B-B14F-4D97-AF65-F5344CB8AC3E}">
        <p14:creationId xmlns:p14="http://schemas.microsoft.com/office/powerpoint/2010/main" val="223114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GB"/>
          </a:p>
        </p:txBody>
      </p:sp>
      <p:sp>
        <p:nvSpPr>
          <p:cNvPr id="3" name="Vertical Text Placeholder 2"/>
          <p:cNvSpPr>
            <a:spLocks noGrp="1"/>
          </p:cNvSpPr>
          <p:nvPr>
            <p:ph type="body" orient="vert" idx="1"/>
          </p:nvPr>
        </p:nvSpPr>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Tree>
    <p:extLst>
      <p:ext uri="{BB962C8B-B14F-4D97-AF65-F5344CB8AC3E}">
        <p14:creationId xmlns:p14="http://schemas.microsoft.com/office/powerpoint/2010/main" val="23958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x-none" smtClean="0"/>
              <a:t>انقر لتحرير نمط العنوان الرئيسي</a:t>
            </a:r>
            <a:endParaRPr lang="en-GB"/>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Tree>
    <p:extLst>
      <p:ext uri="{BB962C8B-B14F-4D97-AF65-F5344CB8AC3E}">
        <p14:creationId xmlns:p14="http://schemas.microsoft.com/office/powerpoint/2010/main" val="181231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عنوان ومخطط">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x-none" smtClean="0"/>
              <a:t>انقر لتحرير نمط العنوان الرئيسي</a:t>
            </a:r>
            <a:endParaRPr lang="en-GB"/>
          </a:p>
        </p:txBody>
      </p:sp>
      <p:sp>
        <p:nvSpPr>
          <p:cNvPr id="3" name="Chart Placeholder 2"/>
          <p:cNvSpPr>
            <a:spLocks noGrp="1"/>
          </p:cNvSpPr>
          <p:nvPr>
            <p:ph type="chart" idx="1"/>
          </p:nvPr>
        </p:nvSpPr>
        <p:spPr>
          <a:xfrm>
            <a:off x="1828800" y="2133600"/>
            <a:ext cx="7162800" cy="4038600"/>
          </a:xfrm>
        </p:spPr>
        <p:txBody>
          <a:bodyPr/>
          <a:lstStyle/>
          <a:p>
            <a:pPr lvl="0"/>
            <a:r>
              <a:rPr lang="x-none" noProof="0" smtClean="0"/>
              <a:t>انقر فوق الأيقونة لإضافة مخطط</a:t>
            </a:r>
            <a:endParaRPr lang="en-GB" noProof="0" smtClean="0"/>
          </a:p>
        </p:txBody>
      </p:sp>
    </p:spTree>
    <p:extLst>
      <p:ext uri="{BB962C8B-B14F-4D97-AF65-F5344CB8AC3E}">
        <p14:creationId xmlns:p14="http://schemas.microsoft.com/office/powerpoint/2010/main" val="32776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x-none" smtClean="0"/>
              <a:t>انقر لتحرير نمط العنوان الرئيسي</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Tree>
    <p:extLst>
      <p:ext uri="{BB962C8B-B14F-4D97-AF65-F5344CB8AC3E}">
        <p14:creationId xmlns:p14="http://schemas.microsoft.com/office/powerpoint/2010/main" val="206022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GB"/>
          </a:p>
        </p:txBody>
      </p:sp>
      <p:sp>
        <p:nvSpPr>
          <p:cNvPr id="3" name="Content Placeholder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Tree>
    <p:extLst>
      <p:ext uri="{BB962C8B-B14F-4D97-AF65-F5344CB8AC3E}">
        <p14:creationId xmlns:p14="http://schemas.microsoft.com/office/powerpoint/2010/main" val="406290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انقر لتحرير نمط العنوان الرئيسي</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انقر لتحرير أنماط النص الرئيسي</a:t>
            </a:r>
          </a:p>
        </p:txBody>
      </p:sp>
    </p:spTree>
    <p:extLst>
      <p:ext uri="{BB962C8B-B14F-4D97-AF65-F5344CB8AC3E}">
        <p14:creationId xmlns:p14="http://schemas.microsoft.com/office/powerpoint/2010/main" val="279038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GB"/>
          </a:p>
        </p:txBody>
      </p:sp>
      <p:sp>
        <p:nvSpPr>
          <p:cNvPr id="3" name="Content Placeholder 2"/>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
        <p:nvSpPr>
          <p:cNvPr id="4" name="Content Placeholder 3"/>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Tree>
    <p:extLst>
      <p:ext uri="{BB962C8B-B14F-4D97-AF65-F5344CB8AC3E}">
        <p14:creationId xmlns:p14="http://schemas.microsoft.com/office/powerpoint/2010/main" val="349995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انقر لتحرير نمط العنوان الرئيسي</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Tree>
    <p:extLst>
      <p:ext uri="{BB962C8B-B14F-4D97-AF65-F5344CB8AC3E}">
        <p14:creationId xmlns:p14="http://schemas.microsoft.com/office/powerpoint/2010/main" val="256125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GB"/>
          </a:p>
        </p:txBody>
      </p:sp>
    </p:spTree>
    <p:extLst>
      <p:ext uri="{BB962C8B-B14F-4D97-AF65-F5344CB8AC3E}">
        <p14:creationId xmlns:p14="http://schemas.microsoft.com/office/powerpoint/2010/main" val="10661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51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انقر لتحرير نمط العنوان الرئيسي</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Tree>
    <p:extLst>
      <p:ext uri="{BB962C8B-B14F-4D97-AF65-F5344CB8AC3E}">
        <p14:creationId xmlns:p14="http://schemas.microsoft.com/office/powerpoint/2010/main" val="25603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انقر لتحرير نمط العنوان الرئيسي</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انقر فوق الأيقونة لإضافة صورة</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Tree>
    <p:extLst>
      <p:ext uri="{BB962C8B-B14F-4D97-AF65-F5344CB8AC3E}">
        <p14:creationId xmlns:p14="http://schemas.microsoft.com/office/powerpoint/2010/main" val="3062275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000" b="1">
                <a:solidFill>
                  <a:schemeClr val="bg1"/>
                </a:solidFill>
                <a:latin typeface="Arial" panose="020B0604020202020204" pitchFamily="34" charset="0"/>
              </a:defRPr>
            </a:lvl1pPr>
            <a:lvl2pPr marL="742950" indent="-285750" eaLnBrk="0" hangingPunct="0">
              <a:defRPr sz="1000" b="1">
                <a:solidFill>
                  <a:schemeClr val="bg1"/>
                </a:solidFill>
                <a:latin typeface="Arial" panose="020B0604020202020204" pitchFamily="34" charset="0"/>
              </a:defRPr>
            </a:lvl2pPr>
            <a:lvl3pPr marL="1143000" indent="-228600" eaLnBrk="0" hangingPunct="0">
              <a:defRPr sz="1000" b="1">
                <a:solidFill>
                  <a:schemeClr val="bg1"/>
                </a:solidFill>
                <a:latin typeface="Arial" panose="020B0604020202020204" pitchFamily="34" charset="0"/>
              </a:defRPr>
            </a:lvl3pPr>
            <a:lvl4pPr marL="1600200" indent="-228600" eaLnBrk="0" hangingPunct="0">
              <a:defRPr sz="1000" b="1">
                <a:solidFill>
                  <a:schemeClr val="bg1"/>
                </a:solidFill>
                <a:latin typeface="Arial" panose="020B0604020202020204" pitchFamily="34" charset="0"/>
              </a:defRPr>
            </a:lvl4pPr>
            <a:lvl5pPr marL="2057400" indent="-228600" eaLnBrk="0" hangingPunct="0">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r" eaLnBrk="1" hangingPunct="1">
              <a:defRPr/>
            </a:pPr>
            <a:endParaRPr lang="en-GB" altLang="en-US" smtClean="0"/>
          </a:p>
        </p:txBody>
      </p:sp>
      <p:sp>
        <p:nvSpPr>
          <p:cNvPr id="1027" name="Rectangle 2"/>
          <p:cNvSpPr>
            <a:spLocks noGrp="1" noChangeArrowheads="1"/>
          </p:cNvSpPr>
          <p:nvPr>
            <p:ph type="title"/>
          </p:nvPr>
        </p:nvSpPr>
        <p:spPr bwMode="auto">
          <a:xfrm>
            <a:off x="1828800" y="1400175"/>
            <a:ext cx="7315200" cy="581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8000" tIns="45720" rIns="91440" bIns="45720" numCol="1" anchor="ctr" anchorCtr="0" compatLnSpc="1">
            <a:prstTxWarp prst="textNoShape">
              <a:avLst/>
            </a:prstTxWarp>
          </a:bodyPr>
          <a:lstStyle/>
          <a:p>
            <a:pPr lvl="0"/>
            <a:r>
              <a:rPr lang="x-none" altLang="en-US" smtClean="0"/>
              <a:t>انقر لتحرير نمط العنوان الرئيسي</a:t>
            </a:r>
            <a:endParaRPr lang="fr-FR" altLang="en-US" smtClean="0"/>
          </a:p>
        </p:txBody>
      </p:sp>
      <p:sp>
        <p:nvSpPr>
          <p:cNvPr id="1028" name="Rectangle 3"/>
          <p:cNvSpPr>
            <a:spLocks noGrp="1" noChangeArrowheads="1"/>
          </p:cNvSpPr>
          <p:nvPr>
            <p:ph type="body" idx="1"/>
          </p:nvPr>
        </p:nvSpPr>
        <p:spPr bwMode="auto">
          <a:xfrm>
            <a:off x="1828800" y="2133600"/>
            <a:ext cx="71628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x-none" altLang="en-US" smtClean="0"/>
              <a:t>انقر لتحرير أنماط النص الرئيسي</a:t>
            </a:r>
          </a:p>
          <a:p>
            <a:pPr lvl="1"/>
            <a:r>
              <a:rPr lang="x-none" altLang="en-US" smtClean="0"/>
              <a:t>المستوى الثاني</a:t>
            </a:r>
          </a:p>
          <a:p>
            <a:pPr lvl="2"/>
            <a:r>
              <a:rPr lang="x-none" altLang="en-US" smtClean="0"/>
              <a:t>المستوى الثالث</a:t>
            </a:r>
          </a:p>
          <a:p>
            <a:pPr lvl="3"/>
            <a:r>
              <a:rPr lang="x-none" altLang="en-US" smtClean="0"/>
              <a:t>المستوى الرابع</a:t>
            </a:r>
          </a:p>
          <a:p>
            <a:pPr lvl="4"/>
            <a:r>
              <a:rPr lang="x-none" altLang="en-US" smtClean="0"/>
              <a:t>المستوى الخامس</a:t>
            </a:r>
            <a:endParaRPr lang="fr-FR" altLang="en-US" smtClean="0"/>
          </a:p>
        </p:txBody>
      </p:sp>
      <p:sp>
        <p:nvSpPr>
          <p:cNvPr id="1043" name="Rectangle 19"/>
          <p:cNvSpPr>
            <a:spLocks noChangeArrowheads="1"/>
          </p:cNvSpPr>
          <p:nvPr/>
        </p:nvSpPr>
        <p:spPr bwMode="auto">
          <a:xfrm>
            <a:off x="0" y="6613525"/>
            <a:ext cx="9144000" cy="244475"/>
          </a:xfrm>
          <a:prstGeom prst="rect">
            <a:avLst/>
          </a:prstGeom>
          <a:solidFill>
            <a:schemeClr val="bg1">
              <a:lumMod val="50000"/>
            </a:schemeClr>
          </a:solidFill>
          <a:ln>
            <a:noFill/>
          </a:ln>
          <a:effectLst/>
        </p:spPr>
        <p:txBody>
          <a:bodyPr>
            <a:spAutoFit/>
          </a:bodyPr>
          <a:lstStyle/>
          <a:p>
            <a:pPr algn="r" eaLnBrk="1" hangingPunct="1">
              <a:defRPr/>
            </a:pPr>
            <a:r>
              <a:rPr lang="en-US">
                <a:latin typeface="Arial" charset="0"/>
              </a:rPr>
              <a:t>www.company.com</a:t>
            </a:r>
            <a:endParaRPr lang="fr-FR">
              <a:latin typeface="Arial" charset="0"/>
            </a:endParaRPr>
          </a:p>
        </p:txBody>
      </p:sp>
      <p:sp>
        <p:nvSpPr>
          <p:cNvPr id="1047" name="Oval 23"/>
          <p:cNvSpPr>
            <a:spLocks noChangeArrowheads="1"/>
          </p:cNvSpPr>
          <p:nvPr/>
        </p:nvSpPr>
        <p:spPr bwMode="auto">
          <a:xfrm>
            <a:off x="1433513"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48" name="Oval 24"/>
          <p:cNvSpPr>
            <a:spLocks noChangeArrowheads="1"/>
          </p:cNvSpPr>
          <p:nvPr/>
        </p:nvSpPr>
        <p:spPr bwMode="auto">
          <a:xfrm>
            <a:off x="2193925"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49" name="Oval 25"/>
          <p:cNvSpPr>
            <a:spLocks noChangeArrowheads="1"/>
          </p:cNvSpPr>
          <p:nvPr/>
        </p:nvSpPr>
        <p:spPr bwMode="auto">
          <a:xfrm>
            <a:off x="2954338"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0" name="Oval 26"/>
          <p:cNvSpPr>
            <a:spLocks noChangeArrowheads="1"/>
          </p:cNvSpPr>
          <p:nvPr/>
        </p:nvSpPr>
        <p:spPr bwMode="auto">
          <a:xfrm>
            <a:off x="3714750"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1" name="Oval 27"/>
          <p:cNvSpPr>
            <a:spLocks noChangeArrowheads="1"/>
          </p:cNvSpPr>
          <p:nvPr/>
        </p:nvSpPr>
        <p:spPr bwMode="auto">
          <a:xfrm>
            <a:off x="4475163"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2" name="Oval 28"/>
          <p:cNvSpPr>
            <a:spLocks noChangeArrowheads="1"/>
          </p:cNvSpPr>
          <p:nvPr/>
        </p:nvSpPr>
        <p:spPr bwMode="auto">
          <a:xfrm>
            <a:off x="5237163"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3" name="Oval 29"/>
          <p:cNvSpPr>
            <a:spLocks noChangeArrowheads="1"/>
          </p:cNvSpPr>
          <p:nvPr/>
        </p:nvSpPr>
        <p:spPr bwMode="auto">
          <a:xfrm>
            <a:off x="5997575"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4" name="Oval 30"/>
          <p:cNvSpPr>
            <a:spLocks noChangeArrowheads="1"/>
          </p:cNvSpPr>
          <p:nvPr/>
        </p:nvSpPr>
        <p:spPr bwMode="auto">
          <a:xfrm>
            <a:off x="6757988"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5" name="Oval 31"/>
          <p:cNvSpPr>
            <a:spLocks noChangeArrowheads="1"/>
          </p:cNvSpPr>
          <p:nvPr/>
        </p:nvSpPr>
        <p:spPr bwMode="auto">
          <a:xfrm>
            <a:off x="7518400"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6" name="Oval 32"/>
          <p:cNvSpPr>
            <a:spLocks noChangeArrowheads="1"/>
          </p:cNvSpPr>
          <p:nvPr/>
        </p:nvSpPr>
        <p:spPr bwMode="auto">
          <a:xfrm>
            <a:off x="8280400"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7" name="Oval 16"/>
          <p:cNvSpPr/>
          <p:nvPr/>
        </p:nvSpPr>
        <p:spPr bwMode="auto">
          <a:xfrm>
            <a:off x="486251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8" name="Oval 17"/>
          <p:cNvSpPr/>
          <p:nvPr/>
        </p:nvSpPr>
        <p:spPr bwMode="auto">
          <a:xfrm>
            <a:off x="554355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9" name="Oval 18"/>
          <p:cNvSpPr/>
          <p:nvPr/>
        </p:nvSpPr>
        <p:spPr bwMode="auto">
          <a:xfrm>
            <a:off x="62245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0" name="Oval 19"/>
          <p:cNvSpPr/>
          <p:nvPr/>
        </p:nvSpPr>
        <p:spPr bwMode="auto">
          <a:xfrm>
            <a:off x="6896100"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1" name="Oval 20"/>
          <p:cNvSpPr/>
          <p:nvPr/>
        </p:nvSpPr>
        <p:spPr bwMode="auto">
          <a:xfrm>
            <a:off x="7566025"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2" name="Oval 21"/>
          <p:cNvSpPr/>
          <p:nvPr/>
        </p:nvSpPr>
        <p:spPr bwMode="auto">
          <a:xfrm>
            <a:off x="830262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3" name="Oval 22"/>
          <p:cNvSpPr/>
          <p:nvPr/>
        </p:nvSpPr>
        <p:spPr bwMode="auto">
          <a:xfrm>
            <a:off x="486251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4" name="Oval 23"/>
          <p:cNvSpPr/>
          <p:nvPr/>
        </p:nvSpPr>
        <p:spPr bwMode="auto">
          <a:xfrm>
            <a:off x="554355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5" name="Oval 24"/>
          <p:cNvSpPr/>
          <p:nvPr/>
        </p:nvSpPr>
        <p:spPr bwMode="auto">
          <a:xfrm>
            <a:off x="62245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6" name="Oval 25"/>
          <p:cNvSpPr/>
          <p:nvPr/>
        </p:nvSpPr>
        <p:spPr bwMode="auto">
          <a:xfrm>
            <a:off x="6896100"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7" name="Oval 26"/>
          <p:cNvSpPr/>
          <p:nvPr/>
        </p:nvSpPr>
        <p:spPr bwMode="auto">
          <a:xfrm>
            <a:off x="7566025"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8" name="Oval 27"/>
          <p:cNvSpPr/>
          <p:nvPr/>
        </p:nvSpPr>
        <p:spPr bwMode="auto">
          <a:xfrm>
            <a:off x="830262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9" name="Oval 28"/>
          <p:cNvSpPr/>
          <p:nvPr/>
        </p:nvSpPr>
        <p:spPr bwMode="auto">
          <a:xfrm>
            <a:off x="486251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0" name="Oval 29"/>
          <p:cNvSpPr/>
          <p:nvPr/>
        </p:nvSpPr>
        <p:spPr bwMode="auto">
          <a:xfrm>
            <a:off x="554355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1" name="Oval 30"/>
          <p:cNvSpPr/>
          <p:nvPr/>
        </p:nvSpPr>
        <p:spPr bwMode="auto">
          <a:xfrm>
            <a:off x="62245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2" name="Oval 31"/>
          <p:cNvSpPr/>
          <p:nvPr/>
        </p:nvSpPr>
        <p:spPr bwMode="auto">
          <a:xfrm>
            <a:off x="6896100"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3" name="Oval 32"/>
          <p:cNvSpPr/>
          <p:nvPr/>
        </p:nvSpPr>
        <p:spPr bwMode="auto">
          <a:xfrm>
            <a:off x="7566025"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4" name="Oval 33"/>
          <p:cNvSpPr/>
          <p:nvPr/>
        </p:nvSpPr>
        <p:spPr bwMode="auto">
          <a:xfrm>
            <a:off x="830262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5" name="Oval 34"/>
          <p:cNvSpPr/>
          <p:nvPr/>
        </p:nvSpPr>
        <p:spPr bwMode="auto">
          <a:xfrm>
            <a:off x="73660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6" name="Oval 35"/>
          <p:cNvSpPr/>
          <p:nvPr/>
        </p:nvSpPr>
        <p:spPr bwMode="auto">
          <a:xfrm>
            <a:off x="142240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7" name="Oval 36"/>
          <p:cNvSpPr/>
          <p:nvPr/>
        </p:nvSpPr>
        <p:spPr bwMode="auto">
          <a:xfrm>
            <a:off x="210343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8" name="Oval 37"/>
          <p:cNvSpPr/>
          <p:nvPr/>
        </p:nvSpPr>
        <p:spPr bwMode="auto">
          <a:xfrm>
            <a:off x="277336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9" name="Oval 38"/>
          <p:cNvSpPr/>
          <p:nvPr/>
        </p:nvSpPr>
        <p:spPr bwMode="auto">
          <a:xfrm>
            <a:off x="344487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0" name="Oval 39"/>
          <p:cNvSpPr/>
          <p:nvPr/>
        </p:nvSpPr>
        <p:spPr bwMode="auto">
          <a:xfrm>
            <a:off x="41798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1" name="Oval 40"/>
          <p:cNvSpPr/>
          <p:nvPr/>
        </p:nvSpPr>
        <p:spPr bwMode="auto">
          <a:xfrm>
            <a:off x="73660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2" name="Oval 41"/>
          <p:cNvSpPr/>
          <p:nvPr/>
        </p:nvSpPr>
        <p:spPr bwMode="auto">
          <a:xfrm>
            <a:off x="142240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3" name="Oval 42"/>
          <p:cNvSpPr/>
          <p:nvPr/>
        </p:nvSpPr>
        <p:spPr bwMode="auto">
          <a:xfrm>
            <a:off x="210343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4" name="Oval 43"/>
          <p:cNvSpPr/>
          <p:nvPr/>
        </p:nvSpPr>
        <p:spPr bwMode="auto">
          <a:xfrm>
            <a:off x="277336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5" name="Oval 44"/>
          <p:cNvSpPr/>
          <p:nvPr/>
        </p:nvSpPr>
        <p:spPr bwMode="auto">
          <a:xfrm>
            <a:off x="344487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6" name="Oval 45"/>
          <p:cNvSpPr/>
          <p:nvPr/>
        </p:nvSpPr>
        <p:spPr bwMode="auto">
          <a:xfrm>
            <a:off x="41798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7" name="Oval 46"/>
          <p:cNvSpPr/>
          <p:nvPr/>
        </p:nvSpPr>
        <p:spPr bwMode="auto">
          <a:xfrm>
            <a:off x="73660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8" name="Oval 47"/>
          <p:cNvSpPr/>
          <p:nvPr/>
        </p:nvSpPr>
        <p:spPr bwMode="auto">
          <a:xfrm>
            <a:off x="142240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9" name="Oval 48"/>
          <p:cNvSpPr/>
          <p:nvPr/>
        </p:nvSpPr>
        <p:spPr bwMode="auto">
          <a:xfrm>
            <a:off x="210343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0" name="Oval 49"/>
          <p:cNvSpPr/>
          <p:nvPr/>
        </p:nvSpPr>
        <p:spPr bwMode="auto">
          <a:xfrm>
            <a:off x="277336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1" name="Oval 50"/>
          <p:cNvSpPr/>
          <p:nvPr/>
        </p:nvSpPr>
        <p:spPr bwMode="auto">
          <a:xfrm>
            <a:off x="344487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2" name="Oval 51"/>
          <p:cNvSpPr/>
          <p:nvPr/>
        </p:nvSpPr>
        <p:spPr bwMode="auto">
          <a:xfrm>
            <a:off x="41798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3" name="Oval 52"/>
          <p:cNvSpPr/>
          <p:nvPr/>
        </p:nvSpPr>
        <p:spPr bwMode="auto">
          <a:xfrm>
            <a:off x="73660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4" name="Oval 53"/>
          <p:cNvSpPr/>
          <p:nvPr/>
        </p:nvSpPr>
        <p:spPr bwMode="auto">
          <a:xfrm>
            <a:off x="142240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5" name="Oval 54"/>
          <p:cNvSpPr/>
          <p:nvPr/>
        </p:nvSpPr>
        <p:spPr bwMode="auto">
          <a:xfrm>
            <a:off x="210343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6" name="Oval 55"/>
          <p:cNvSpPr/>
          <p:nvPr/>
        </p:nvSpPr>
        <p:spPr bwMode="auto">
          <a:xfrm>
            <a:off x="277336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7" name="Oval 56"/>
          <p:cNvSpPr/>
          <p:nvPr/>
        </p:nvSpPr>
        <p:spPr bwMode="auto">
          <a:xfrm>
            <a:off x="344487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8" name="Oval 57"/>
          <p:cNvSpPr/>
          <p:nvPr/>
        </p:nvSpPr>
        <p:spPr bwMode="auto">
          <a:xfrm>
            <a:off x="41798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9" name="Oval 58"/>
          <p:cNvSpPr/>
          <p:nvPr/>
        </p:nvSpPr>
        <p:spPr bwMode="auto">
          <a:xfrm>
            <a:off x="486251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0" name="Oval 59"/>
          <p:cNvSpPr/>
          <p:nvPr/>
        </p:nvSpPr>
        <p:spPr bwMode="auto">
          <a:xfrm>
            <a:off x="554355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1" name="Oval 60"/>
          <p:cNvSpPr/>
          <p:nvPr/>
        </p:nvSpPr>
        <p:spPr bwMode="auto">
          <a:xfrm>
            <a:off x="62245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2" name="Oval 61"/>
          <p:cNvSpPr/>
          <p:nvPr/>
        </p:nvSpPr>
        <p:spPr bwMode="auto">
          <a:xfrm>
            <a:off x="6896100"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3" name="Oval 62"/>
          <p:cNvSpPr/>
          <p:nvPr/>
        </p:nvSpPr>
        <p:spPr bwMode="auto">
          <a:xfrm>
            <a:off x="7566025"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4" name="Oval 63"/>
          <p:cNvSpPr/>
          <p:nvPr/>
        </p:nvSpPr>
        <p:spPr bwMode="auto">
          <a:xfrm>
            <a:off x="830262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5" name="Oval 23"/>
          <p:cNvSpPr>
            <a:spLocks noChangeArrowheads="1"/>
          </p:cNvSpPr>
          <p:nvPr/>
        </p:nvSpPr>
        <p:spPr bwMode="auto">
          <a:xfrm>
            <a:off x="727075"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a:solidFill>
            <a:schemeClr val="tx1"/>
          </a:solidFill>
          <a:latin typeface="+mn-lt"/>
        </a:defRPr>
      </a:lvl2pPr>
      <a:lvl3pPr marL="1143000" indent="-228600" algn="l" rtl="0" eaLnBrk="1" fontAlgn="base" hangingPunct="1">
        <a:spcBef>
          <a:spcPct val="20000"/>
        </a:spcBef>
        <a:spcAft>
          <a:spcPct val="0"/>
        </a:spcAft>
        <a:buClr>
          <a:srgbClr val="B4CCE2"/>
        </a:buClr>
        <a:buChar char="•"/>
        <a:defRPr>
          <a:solidFill>
            <a:schemeClr val="tx1"/>
          </a:solidFill>
          <a:latin typeface="+mn-lt"/>
        </a:defRPr>
      </a:lvl3pPr>
      <a:lvl4pPr marL="1600200" indent="-228600" algn="l" rtl="0" eaLnBrk="1" fontAlgn="base" hangingPunct="1">
        <a:spcBef>
          <a:spcPct val="20000"/>
        </a:spcBef>
        <a:spcAft>
          <a:spcPct val="0"/>
        </a:spcAft>
        <a:buClr>
          <a:srgbClr val="B4CCE2"/>
        </a:buClr>
        <a:buChar char="–"/>
        <a:defRPr sz="1600">
          <a:solidFill>
            <a:schemeClr val="tx1"/>
          </a:solidFill>
          <a:latin typeface="+mn-lt"/>
        </a:defRPr>
      </a:lvl4pPr>
      <a:lvl5pPr marL="2057400" indent="-228600" algn="l" rtl="0" eaLnBrk="1" fontAlgn="base" hangingPunct="1">
        <a:spcBef>
          <a:spcPct val="20000"/>
        </a:spcBef>
        <a:spcAft>
          <a:spcPct val="0"/>
        </a:spcAft>
        <a:buClr>
          <a:srgbClr val="B4CCE2"/>
        </a:buClr>
        <a:buChar char="»"/>
        <a:defRPr sz="1600">
          <a:solidFill>
            <a:schemeClr val="tx1"/>
          </a:solidFill>
          <a:latin typeface="+mn-lt"/>
        </a:defRPr>
      </a:lvl5pPr>
      <a:lvl6pPr marL="2514600" indent="-228600" algn="l" rtl="0" eaLnBrk="1" fontAlgn="base" hangingPunct="1">
        <a:spcBef>
          <a:spcPct val="20000"/>
        </a:spcBef>
        <a:spcAft>
          <a:spcPct val="0"/>
        </a:spcAft>
        <a:buClr>
          <a:srgbClr val="B4CCE2"/>
        </a:buClr>
        <a:buChar char="»"/>
        <a:defRPr sz="1600">
          <a:solidFill>
            <a:schemeClr val="tx1"/>
          </a:solidFill>
          <a:latin typeface="+mn-lt"/>
        </a:defRPr>
      </a:lvl6pPr>
      <a:lvl7pPr marL="2971800" indent="-228600" algn="l" rtl="0" eaLnBrk="1" fontAlgn="base" hangingPunct="1">
        <a:spcBef>
          <a:spcPct val="20000"/>
        </a:spcBef>
        <a:spcAft>
          <a:spcPct val="0"/>
        </a:spcAft>
        <a:buClr>
          <a:srgbClr val="B4CCE2"/>
        </a:buClr>
        <a:buChar char="»"/>
        <a:defRPr sz="1600">
          <a:solidFill>
            <a:schemeClr val="tx1"/>
          </a:solidFill>
          <a:latin typeface="+mn-lt"/>
        </a:defRPr>
      </a:lvl7pPr>
      <a:lvl8pPr marL="3429000" indent="-228600" algn="l" rtl="0" eaLnBrk="1" fontAlgn="base" hangingPunct="1">
        <a:spcBef>
          <a:spcPct val="20000"/>
        </a:spcBef>
        <a:spcAft>
          <a:spcPct val="0"/>
        </a:spcAft>
        <a:buClr>
          <a:srgbClr val="B4CCE2"/>
        </a:buClr>
        <a:buChar char="»"/>
        <a:defRPr sz="1600">
          <a:solidFill>
            <a:schemeClr val="tx1"/>
          </a:solidFill>
          <a:latin typeface="+mn-lt"/>
        </a:defRPr>
      </a:lvl8pPr>
      <a:lvl9pPr marL="3886200" indent="-228600" algn="l" rtl="0" eaLnBrk="1" fontAlgn="base" hangingPunct="1">
        <a:spcBef>
          <a:spcPct val="20000"/>
        </a:spcBef>
        <a:spcAft>
          <a:spcPct val="0"/>
        </a:spcAft>
        <a:buClr>
          <a:srgbClr val="B4CCE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339752" y="4149080"/>
            <a:ext cx="5715000" cy="609600"/>
          </a:xfrm>
        </p:spPr>
        <p:txBody>
          <a:bodyPr/>
          <a:lstStyle/>
          <a:p>
            <a:pPr algn="l"/>
            <a:endParaRPr lang="en-US" dirty="0">
              <a:solidFill>
                <a:srgbClr val="FFC000"/>
              </a:solidFill>
            </a:endParaRPr>
          </a:p>
        </p:txBody>
      </p:sp>
      <p:sp>
        <p:nvSpPr>
          <p:cNvPr id="2" name="عنوان 1"/>
          <p:cNvSpPr>
            <a:spLocks noGrp="1"/>
          </p:cNvSpPr>
          <p:nvPr>
            <p:ph type="ctrTitle"/>
          </p:nvPr>
        </p:nvSpPr>
        <p:spPr>
          <a:xfrm>
            <a:off x="1772816" y="1772816"/>
            <a:ext cx="7371184" cy="1512168"/>
          </a:xfrm>
        </p:spPr>
        <p:txBody>
          <a:bodyPr/>
          <a:lstStyle/>
          <a:p>
            <a:r>
              <a:rPr lang="en-US" sz="5400" dirty="0" smtClean="0"/>
              <a:t>PBL case 4</a:t>
            </a:r>
            <a:br>
              <a:rPr lang="en-US" sz="5400" dirty="0" smtClean="0"/>
            </a:br>
            <a:r>
              <a:rPr lang="en-US" sz="5400" dirty="0" smtClean="0"/>
              <a:t>group C</a:t>
            </a:r>
            <a:r>
              <a:rPr lang="en-US" dirty="0" smtClean="0"/>
              <a:t/>
            </a:r>
            <a:br>
              <a:rPr lang="en-US" dirty="0" smtClean="0"/>
            </a:br>
            <a:endParaRPr lang="en-US" dirty="0"/>
          </a:p>
        </p:txBody>
      </p:sp>
      <p:sp>
        <p:nvSpPr>
          <p:cNvPr id="5" name="مستطيل مستدير الزوايا 4"/>
          <p:cNvSpPr/>
          <p:nvPr/>
        </p:nvSpPr>
        <p:spPr bwMode="auto">
          <a:xfrm>
            <a:off x="1979712" y="4064915"/>
            <a:ext cx="6120680" cy="2333726"/>
          </a:xfrm>
          <a:prstGeom prst="roundRect">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fontAlgn="base">
              <a:spcBef>
                <a:spcPct val="20000"/>
              </a:spcBef>
              <a:spcAft>
                <a:spcPct val="0"/>
              </a:spcAft>
              <a:buClr>
                <a:srgbClr val="B4CCE2"/>
              </a:buClr>
            </a:pPr>
            <a:r>
              <a:rPr lang="en-US" kern="0" dirty="0" err="1">
                <a:solidFill>
                  <a:schemeClr val="bg1">
                    <a:lumMod val="75000"/>
                  </a:schemeClr>
                </a:solidFill>
              </a:rPr>
              <a:t>Maha</a:t>
            </a:r>
            <a:r>
              <a:rPr lang="en-US" kern="0" dirty="0">
                <a:solidFill>
                  <a:schemeClr val="bg1">
                    <a:lumMod val="75000"/>
                  </a:schemeClr>
                </a:solidFill>
              </a:rPr>
              <a:t> </a:t>
            </a:r>
            <a:r>
              <a:rPr lang="en-US" kern="0" dirty="0" err="1">
                <a:solidFill>
                  <a:schemeClr val="bg1">
                    <a:lumMod val="75000"/>
                  </a:schemeClr>
                </a:solidFill>
              </a:rPr>
              <a:t>alghofaily</a:t>
            </a:r>
            <a:r>
              <a:rPr lang="en-US" kern="0" dirty="0">
                <a:solidFill>
                  <a:schemeClr val="bg1">
                    <a:lumMod val="75000"/>
                  </a:schemeClr>
                </a:solidFill>
              </a:rPr>
              <a:t>            Maryam </a:t>
            </a:r>
            <a:r>
              <a:rPr lang="en-US" kern="0" dirty="0" err="1">
                <a:solidFill>
                  <a:schemeClr val="bg1">
                    <a:lumMod val="75000"/>
                  </a:schemeClr>
                </a:solidFill>
              </a:rPr>
              <a:t>fawaz</a:t>
            </a:r>
            <a:r>
              <a:rPr lang="en-US" kern="0" dirty="0">
                <a:solidFill>
                  <a:schemeClr val="bg1">
                    <a:lumMod val="75000"/>
                  </a:schemeClr>
                </a:solidFill>
              </a:rPr>
              <a:t> </a:t>
            </a:r>
          </a:p>
          <a:p>
            <a:pPr lvl="0" fontAlgn="base">
              <a:spcBef>
                <a:spcPct val="20000"/>
              </a:spcBef>
              <a:spcAft>
                <a:spcPct val="0"/>
              </a:spcAft>
              <a:buClr>
                <a:srgbClr val="B4CCE2"/>
              </a:buClr>
            </a:pPr>
            <a:r>
              <a:rPr lang="en-US" kern="0" dirty="0" err="1">
                <a:solidFill>
                  <a:schemeClr val="bg1">
                    <a:lumMod val="75000"/>
                  </a:schemeClr>
                </a:solidFill>
              </a:rPr>
              <a:t>Malak</a:t>
            </a:r>
            <a:r>
              <a:rPr lang="en-US" kern="0" dirty="0">
                <a:solidFill>
                  <a:schemeClr val="bg1">
                    <a:lumMod val="75000"/>
                  </a:schemeClr>
                </a:solidFill>
              </a:rPr>
              <a:t> </a:t>
            </a:r>
            <a:r>
              <a:rPr lang="en-US" kern="0" dirty="0" err="1">
                <a:solidFill>
                  <a:schemeClr val="bg1">
                    <a:lumMod val="75000"/>
                  </a:schemeClr>
                </a:solidFill>
              </a:rPr>
              <a:t>alghamdi</a:t>
            </a:r>
            <a:r>
              <a:rPr lang="en-US" kern="0" dirty="0">
                <a:solidFill>
                  <a:schemeClr val="bg1">
                    <a:lumMod val="75000"/>
                  </a:schemeClr>
                </a:solidFill>
              </a:rPr>
              <a:t>            </a:t>
            </a:r>
            <a:r>
              <a:rPr lang="en-US" kern="0" dirty="0" err="1">
                <a:solidFill>
                  <a:schemeClr val="bg1">
                    <a:lumMod val="75000"/>
                  </a:schemeClr>
                </a:solidFill>
              </a:rPr>
              <a:t>Najla</a:t>
            </a:r>
            <a:r>
              <a:rPr lang="en-US" kern="0" dirty="0">
                <a:solidFill>
                  <a:schemeClr val="bg1">
                    <a:lumMod val="75000"/>
                  </a:schemeClr>
                </a:solidFill>
              </a:rPr>
              <a:t> </a:t>
            </a:r>
            <a:r>
              <a:rPr lang="en-US" kern="0" dirty="0" err="1">
                <a:solidFill>
                  <a:schemeClr val="bg1">
                    <a:lumMod val="75000"/>
                  </a:schemeClr>
                </a:solidFill>
              </a:rPr>
              <a:t>alromaih</a:t>
            </a:r>
            <a:r>
              <a:rPr lang="en-US" kern="0" dirty="0">
                <a:solidFill>
                  <a:schemeClr val="bg1">
                    <a:lumMod val="75000"/>
                  </a:schemeClr>
                </a:solidFill>
              </a:rPr>
              <a:t> </a:t>
            </a:r>
          </a:p>
          <a:p>
            <a:pPr lvl="0" fontAlgn="base">
              <a:spcBef>
                <a:spcPct val="20000"/>
              </a:spcBef>
              <a:spcAft>
                <a:spcPct val="0"/>
              </a:spcAft>
              <a:buClr>
                <a:srgbClr val="B4CCE2"/>
              </a:buClr>
            </a:pPr>
            <a:r>
              <a:rPr lang="en-US" kern="0" dirty="0" err="1">
                <a:solidFill>
                  <a:schemeClr val="bg1">
                    <a:lumMod val="75000"/>
                  </a:schemeClr>
                </a:solidFill>
              </a:rPr>
              <a:t>Malak</a:t>
            </a:r>
            <a:r>
              <a:rPr lang="en-US" kern="0" dirty="0">
                <a:solidFill>
                  <a:schemeClr val="bg1">
                    <a:lumMod val="75000"/>
                  </a:schemeClr>
                </a:solidFill>
              </a:rPr>
              <a:t> </a:t>
            </a:r>
            <a:r>
              <a:rPr lang="en-US" kern="0" dirty="0" err="1">
                <a:solidFill>
                  <a:schemeClr val="bg1">
                    <a:lumMod val="75000"/>
                  </a:schemeClr>
                </a:solidFill>
              </a:rPr>
              <a:t>alsanea</a:t>
            </a:r>
            <a:r>
              <a:rPr lang="en-US" kern="0" dirty="0">
                <a:solidFill>
                  <a:schemeClr val="bg1">
                    <a:lumMod val="75000"/>
                  </a:schemeClr>
                </a:solidFill>
              </a:rPr>
              <a:t>              Raghad </a:t>
            </a:r>
            <a:r>
              <a:rPr lang="en-US" kern="0" dirty="0" err="1">
                <a:solidFill>
                  <a:schemeClr val="bg1">
                    <a:lumMod val="75000"/>
                  </a:schemeClr>
                </a:solidFill>
              </a:rPr>
              <a:t>almotlaq</a:t>
            </a:r>
            <a:r>
              <a:rPr lang="en-US" kern="0" dirty="0">
                <a:solidFill>
                  <a:schemeClr val="bg1">
                    <a:lumMod val="75000"/>
                  </a:schemeClr>
                </a:solidFill>
              </a:rPr>
              <a:t> </a:t>
            </a:r>
          </a:p>
          <a:p>
            <a:pPr lvl="0" fontAlgn="base">
              <a:spcBef>
                <a:spcPct val="20000"/>
              </a:spcBef>
              <a:spcAft>
                <a:spcPct val="0"/>
              </a:spcAft>
              <a:buClr>
                <a:srgbClr val="B4CCE2"/>
              </a:buClr>
            </a:pPr>
            <a:r>
              <a:rPr lang="en-US" kern="0" dirty="0" err="1">
                <a:solidFill>
                  <a:schemeClr val="bg1">
                    <a:lumMod val="75000"/>
                  </a:schemeClr>
                </a:solidFill>
              </a:rPr>
              <a:t>Manar</a:t>
            </a:r>
            <a:r>
              <a:rPr lang="en-US" kern="0" dirty="0">
                <a:solidFill>
                  <a:schemeClr val="bg1">
                    <a:lumMod val="75000"/>
                  </a:schemeClr>
                </a:solidFill>
              </a:rPr>
              <a:t> </a:t>
            </a:r>
            <a:r>
              <a:rPr lang="en-US" kern="0" dirty="0" err="1">
                <a:solidFill>
                  <a:schemeClr val="bg1">
                    <a:lumMod val="75000"/>
                  </a:schemeClr>
                </a:solidFill>
              </a:rPr>
              <a:t>aleid</a:t>
            </a:r>
            <a:r>
              <a:rPr lang="en-US" kern="0" dirty="0">
                <a:solidFill>
                  <a:schemeClr val="bg1">
                    <a:lumMod val="75000"/>
                  </a:schemeClr>
                </a:solidFill>
              </a:rPr>
              <a:t>                  Modi </a:t>
            </a:r>
            <a:r>
              <a:rPr lang="en-US" kern="0" dirty="0" err="1">
                <a:solidFill>
                  <a:schemeClr val="bg1">
                    <a:lumMod val="75000"/>
                  </a:schemeClr>
                </a:solidFill>
              </a:rPr>
              <a:t>sattam</a:t>
            </a:r>
            <a:r>
              <a:rPr lang="en-US" kern="0" dirty="0">
                <a:solidFill>
                  <a:schemeClr val="bg1">
                    <a:lumMod val="75000"/>
                  </a:schemeClr>
                </a:solidFill>
              </a:rPr>
              <a:t>  </a:t>
            </a:r>
          </a:p>
          <a:p>
            <a:pPr lvl="0" fontAlgn="base">
              <a:spcBef>
                <a:spcPct val="20000"/>
              </a:spcBef>
              <a:spcAft>
                <a:spcPct val="0"/>
              </a:spcAft>
              <a:buClr>
                <a:srgbClr val="B4CCE2"/>
              </a:buClr>
            </a:pPr>
            <a:r>
              <a:rPr lang="en-US" kern="0" dirty="0" err="1">
                <a:solidFill>
                  <a:schemeClr val="bg1">
                    <a:lumMod val="75000"/>
                  </a:schemeClr>
                </a:solidFill>
              </a:rPr>
              <a:t>Marwah</a:t>
            </a:r>
            <a:r>
              <a:rPr lang="en-US" kern="0" dirty="0">
                <a:solidFill>
                  <a:schemeClr val="bg1">
                    <a:lumMod val="75000"/>
                  </a:schemeClr>
                </a:solidFill>
              </a:rPr>
              <a:t> </a:t>
            </a:r>
            <a:r>
              <a:rPr lang="en-US" kern="0" dirty="0" err="1">
                <a:solidFill>
                  <a:schemeClr val="bg1">
                    <a:lumMod val="75000"/>
                  </a:schemeClr>
                </a:solidFill>
              </a:rPr>
              <a:t>zummo</a:t>
            </a:r>
            <a:r>
              <a:rPr lang="en-US" kern="0" dirty="0">
                <a:solidFill>
                  <a:schemeClr val="bg1">
                    <a:lumMod val="75000"/>
                  </a:schemeClr>
                </a:solidFill>
              </a:rPr>
              <a:t>           Noor </a:t>
            </a:r>
            <a:r>
              <a:rPr lang="en-US" kern="0" dirty="0" err="1">
                <a:solidFill>
                  <a:schemeClr val="bg1">
                    <a:lumMod val="75000"/>
                  </a:schemeClr>
                </a:solidFill>
              </a:rPr>
              <a:t>alzahrani</a:t>
            </a:r>
            <a:endParaRPr lang="en-US" kern="0" dirty="0">
              <a:solidFill>
                <a:schemeClr val="bg1">
                  <a:lumMod val="75000"/>
                </a:schemeClr>
              </a:solidFill>
            </a:endParaRPr>
          </a:p>
          <a:p>
            <a:pPr lvl="0" fontAlgn="base">
              <a:spcBef>
                <a:spcPct val="20000"/>
              </a:spcBef>
              <a:spcAft>
                <a:spcPct val="0"/>
              </a:spcAft>
              <a:buClr>
                <a:srgbClr val="B4CCE2"/>
              </a:buClr>
            </a:pPr>
            <a:r>
              <a:rPr lang="en-US" kern="0" dirty="0" err="1">
                <a:solidFill>
                  <a:schemeClr val="bg1">
                    <a:lumMod val="75000"/>
                  </a:schemeClr>
                </a:solidFill>
              </a:rPr>
              <a:t>Nourah</a:t>
            </a:r>
            <a:r>
              <a:rPr lang="en-US" kern="0" dirty="0">
                <a:solidFill>
                  <a:schemeClr val="bg1">
                    <a:lumMod val="75000"/>
                  </a:schemeClr>
                </a:solidFill>
              </a:rPr>
              <a:t> </a:t>
            </a:r>
            <a:r>
              <a:rPr lang="en-US" kern="0" dirty="0" err="1">
                <a:solidFill>
                  <a:schemeClr val="bg1">
                    <a:lumMod val="75000"/>
                  </a:schemeClr>
                </a:solidFill>
              </a:rPr>
              <a:t>alajmi</a:t>
            </a:r>
            <a:r>
              <a:rPr lang="en-US" kern="0" dirty="0">
                <a:solidFill>
                  <a:schemeClr val="bg1">
                    <a:lumMod val="75000"/>
                  </a:schemeClr>
                </a:solidFill>
              </a:rPr>
              <a:t>             </a:t>
            </a:r>
            <a:r>
              <a:rPr lang="en-US" kern="0" dirty="0" smtClean="0">
                <a:solidFill>
                  <a:schemeClr val="bg1">
                    <a:lumMod val="75000"/>
                  </a:schemeClr>
                </a:solidFill>
              </a:rPr>
              <a:t> </a:t>
            </a:r>
            <a:r>
              <a:rPr lang="en-US" kern="0" dirty="0" err="1">
                <a:solidFill>
                  <a:schemeClr val="bg1">
                    <a:lumMod val="75000"/>
                  </a:schemeClr>
                </a:solidFill>
              </a:rPr>
              <a:t>Nourah</a:t>
            </a:r>
            <a:r>
              <a:rPr lang="en-US" kern="0" dirty="0">
                <a:solidFill>
                  <a:schemeClr val="bg1">
                    <a:lumMod val="75000"/>
                  </a:schemeClr>
                </a:solidFill>
              </a:rPr>
              <a:t> </a:t>
            </a:r>
            <a:r>
              <a:rPr lang="en-US" kern="0" dirty="0" err="1">
                <a:solidFill>
                  <a:schemeClr val="bg1">
                    <a:lumMod val="75000"/>
                  </a:schemeClr>
                </a:solidFill>
              </a:rPr>
              <a:t>alzaidy</a:t>
            </a:r>
            <a:r>
              <a:rPr lang="en-US" kern="0" dirty="0">
                <a:solidFill>
                  <a:schemeClr val="bg1">
                    <a:lumMod val="75000"/>
                  </a:schemeClr>
                </a:solidFill>
              </a:rPr>
              <a:t> </a:t>
            </a:r>
          </a:p>
        </p:txBody>
      </p:sp>
    </p:spTree>
    <p:extLst>
      <p:ext uri="{BB962C8B-B14F-4D97-AF65-F5344CB8AC3E}">
        <p14:creationId xmlns:p14="http://schemas.microsoft.com/office/powerpoint/2010/main" val="157087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76672"/>
            <a:ext cx="8568952" cy="1800200"/>
          </a:xfrm>
        </p:spPr>
        <p:txBody>
          <a:bodyPr/>
          <a:lstStyle/>
          <a:p>
            <a:pPr marL="457200" indent="-457200">
              <a:buFont typeface="Wingdings" panose="05000000000000000000" pitchFamily="2" charset="2"/>
              <a:buChar char="v"/>
            </a:pPr>
            <a:r>
              <a:rPr lang="en-US" sz="2800" b="1" dirty="0">
                <a:solidFill>
                  <a:srgbClr val="FFFFFF"/>
                </a:solidFill>
              </a:rPr>
              <a:t>Following induction of anesthesia, ventilation by facemask and intubation are impossible. What maneuvers may help?</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698683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69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764704"/>
            <a:ext cx="45719" cy="45719"/>
          </a:xfrm>
        </p:spPr>
        <p:txBody>
          <a:bodyPr>
            <a:normAutofit fontScale="90000"/>
          </a:bodyPr>
          <a:lstStyle/>
          <a:p>
            <a:endParaRPr lang="en-US" dirty="0"/>
          </a:p>
        </p:txBody>
      </p:sp>
      <p:sp>
        <p:nvSpPr>
          <p:cNvPr id="3" name="عنصر نائب للمحتوى 2"/>
          <p:cNvSpPr>
            <a:spLocks noGrp="1"/>
          </p:cNvSpPr>
          <p:nvPr>
            <p:ph idx="1"/>
          </p:nvPr>
        </p:nvSpPr>
        <p:spPr>
          <a:xfrm>
            <a:off x="539552" y="1340768"/>
            <a:ext cx="7416824" cy="4326632"/>
          </a:xfrm>
        </p:spPr>
        <p:txBody>
          <a:bodyPr/>
          <a:lstStyle/>
          <a:p>
            <a:pPr>
              <a:buFont typeface="Wingdings" panose="05000000000000000000" pitchFamily="2" charset="2"/>
              <a:buChar char="q"/>
            </a:pPr>
            <a:r>
              <a:rPr lang="en-US" sz="1800" dirty="0" err="1"/>
              <a:t>Supraglottic</a:t>
            </a:r>
            <a:r>
              <a:rPr lang="en-US" sz="1800" dirty="0"/>
              <a:t> devices </a:t>
            </a:r>
          </a:p>
          <a:p>
            <a:pPr>
              <a:buFont typeface="Wingdings" panose="05000000000000000000" pitchFamily="2" charset="2"/>
              <a:buChar char="Ø"/>
            </a:pPr>
            <a:r>
              <a:rPr lang="en-US" sz="1800" dirty="0"/>
              <a:t>Laryngeal mask airway (LMA</a:t>
            </a:r>
            <a:r>
              <a:rPr lang="en-US" sz="1800" dirty="0" smtClean="0"/>
              <a:t>)</a:t>
            </a:r>
          </a:p>
          <a:p>
            <a:pPr marL="0" indent="0">
              <a:buNone/>
            </a:pPr>
            <a:endParaRPr lang="en-US" sz="1800" dirty="0"/>
          </a:p>
          <a:p>
            <a:r>
              <a:rPr lang="en-US" sz="1800" dirty="0" smtClean="0"/>
              <a:t>Advantage :</a:t>
            </a:r>
            <a:endParaRPr lang="en-US" sz="1800" dirty="0"/>
          </a:p>
          <a:p>
            <a:pPr>
              <a:buFont typeface="+mj-lt"/>
              <a:buAutoNum type="arabicPeriod"/>
            </a:pPr>
            <a:r>
              <a:rPr lang="en-US" sz="1800" dirty="0"/>
              <a:t>Used in an emergency setting </a:t>
            </a:r>
          </a:p>
          <a:p>
            <a:pPr>
              <a:buFont typeface="+mj-lt"/>
              <a:buAutoNum type="arabicPeriod"/>
            </a:pPr>
            <a:r>
              <a:rPr lang="en-US" sz="1800" dirty="0"/>
              <a:t>Easy to apply by providers who are not trained in tracheal intubation </a:t>
            </a:r>
          </a:p>
          <a:p>
            <a:pPr>
              <a:buFont typeface="+mj-lt"/>
              <a:buAutoNum type="arabicPeriod"/>
            </a:pPr>
            <a:r>
              <a:rPr lang="en-US" sz="1800" dirty="0"/>
              <a:t>Management of a difficult airway where intubation has been unsuccessful</a:t>
            </a:r>
            <a:r>
              <a:rPr lang="en-US" sz="1800" dirty="0" smtClean="0"/>
              <a:t>.</a:t>
            </a:r>
          </a:p>
          <a:p>
            <a:pPr>
              <a:buFont typeface="+mj-lt"/>
              <a:buAutoNum type="arabicPeriod"/>
            </a:pPr>
            <a:endParaRPr lang="en-US" sz="1800" dirty="0"/>
          </a:p>
          <a:p>
            <a:r>
              <a:rPr lang="en-US" sz="1800" dirty="0"/>
              <a:t>Disadvantage </a:t>
            </a:r>
            <a:r>
              <a:rPr lang="en-US" sz="1800" dirty="0" smtClean="0"/>
              <a:t>:</a:t>
            </a:r>
            <a:endParaRPr lang="en-US" sz="1800" dirty="0"/>
          </a:p>
          <a:p>
            <a:pPr>
              <a:buFont typeface="+mj-lt"/>
              <a:buAutoNum type="arabicPeriod"/>
            </a:pPr>
            <a:r>
              <a:rPr lang="en-US" sz="1800" dirty="0"/>
              <a:t>It is not a definitive airway </a:t>
            </a:r>
          </a:p>
          <a:p>
            <a:pPr>
              <a:buFont typeface="+mj-lt"/>
              <a:buAutoNum type="arabicPeriod"/>
            </a:pPr>
            <a:r>
              <a:rPr lang="en-US" sz="1800" dirty="0"/>
              <a:t>limited protection, only from gastric aspiration.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764704"/>
            <a:ext cx="3713163"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80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1400175"/>
            <a:ext cx="45719" cy="45719"/>
          </a:xfrm>
        </p:spPr>
        <p:txBody>
          <a:bodyPr>
            <a:normAutofit fontScale="90000"/>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17141"/>
            <a:ext cx="7416824" cy="599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132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692696"/>
            <a:ext cx="8208912" cy="864096"/>
          </a:xfrm>
        </p:spPr>
        <p:txBody>
          <a:bodyPr/>
          <a:lstStyle/>
          <a:p>
            <a:pPr marL="457200" indent="-457200">
              <a:buFont typeface="Wingdings" panose="05000000000000000000" pitchFamily="2" charset="2"/>
              <a:buChar char="v"/>
            </a:pPr>
            <a:r>
              <a:rPr lang="en-US" sz="2800" b="1" dirty="0">
                <a:solidFill>
                  <a:srgbClr val="FFFFFF"/>
                </a:solidFill>
              </a:rPr>
              <a:t>How is successful endotracheal intubation is vitrified? </a:t>
            </a:r>
          </a:p>
        </p:txBody>
      </p:sp>
      <p:sp>
        <p:nvSpPr>
          <p:cNvPr id="3" name="عنصر نائب للمحتوى 2"/>
          <p:cNvSpPr>
            <a:spLocks noGrp="1"/>
          </p:cNvSpPr>
          <p:nvPr>
            <p:ph idx="1"/>
          </p:nvPr>
        </p:nvSpPr>
        <p:spPr>
          <a:xfrm>
            <a:off x="611560" y="1988840"/>
            <a:ext cx="7162800" cy="4038600"/>
          </a:xfrm>
        </p:spPr>
        <p:txBody>
          <a:bodyPr/>
          <a:lstStyle/>
          <a:p>
            <a:endParaRPr lang="en-US" sz="1800" dirty="0" smtClean="0"/>
          </a:p>
          <a:p>
            <a:pPr>
              <a:buFont typeface="Wingdings" panose="05000000000000000000" pitchFamily="2" charset="2"/>
              <a:buChar char="q"/>
            </a:pPr>
            <a:r>
              <a:rPr lang="en-US" sz="1800" dirty="0" smtClean="0"/>
              <a:t>During </a:t>
            </a:r>
            <a:r>
              <a:rPr lang="en-US" sz="1800" dirty="0"/>
              <a:t>intubation, direct visualization of the endotracheal tube passing through the vocal cords into the trachea constitutes firm evidence of correct tube placement</a:t>
            </a:r>
          </a:p>
          <a:p>
            <a:endParaRPr lang="en-US" sz="1800" dirty="0" smtClean="0"/>
          </a:p>
          <a:p>
            <a:endParaRPr lang="en-US" sz="1800" dirty="0"/>
          </a:p>
          <a:p>
            <a:pPr>
              <a:buFont typeface="Wingdings" panose="05000000000000000000" pitchFamily="2" charset="2"/>
              <a:buChar char="q"/>
            </a:pPr>
            <a:r>
              <a:rPr lang="en-US" sz="1800" dirty="0" smtClean="0"/>
              <a:t>End-tidal </a:t>
            </a:r>
            <a:r>
              <a:rPr lang="en-US" sz="1800" dirty="0"/>
              <a:t>carbon dioxide detection is the most accurate technology to evaluate endotracheal tube position in patients who have adequate tissue perfusion.</a:t>
            </a:r>
          </a:p>
          <a:p>
            <a:endParaRPr lang="en-US" dirty="0"/>
          </a:p>
        </p:txBody>
      </p:sp>
    </p:spTree>
    <p:extLst>
      <p:ext uri="{BB962C8B-B14F-4D97-AF65-F5344CB8AC3E}">
        <p14:creationId xmlns:p14="http://schemas.microsoft.com/office/powerpoint/2010/main" val="406839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980728"/>
            <a:ext cx="45719" cy="45719"/>
          </a:xfrm>
        </p:spPr>
        <p:txBody>
          <a:bodyPr>
            <a:normAutofit fontScale="90000"/>
          </a:bodyPr>
          <a:lstStyle/>
          <a:p>
            <a:endParaRPr lang="en-US" dirty="0"/>
          </a:p>
        </p:txBody>
      </p:sp>
      <p:sp>
        <p:nvSpPr>
          <p:cNvPr id="3" name="عنصر نائب للمحتوى 2"/>
          <p:cNvSpPr>
            <a:spLocks noGrp="1"/>
          </p:cNvSpPr>
          <p:nvPr>
            <p:ph idx="1"/>
          </p:nvPr>
        </p:nvSpPr>
        <p:spPr>
          <a:xfrm>
            <a:off x="539552" y="1052736"/>
            <a:ext cx="7162800" cy="4038600"/>
          </a:xfrm>
        </p:spPr>
        <p:txBody>
          <a:bodyPr/>
          <a:lstStyle/>
          <a:p>
            <a:pPr>
              <a:buFont typeface="Wingdings" panose="05000000000000000000" pitchFamily="2" charset="2"/>
              <a:buChar char="q"/>
            </a:pPr>
            <a:r>
              <a:rPr lang="en-US" b="1" dirty="0"/>
              <a:t>Other </a:t>
            </a:r>
            <a:r>
              <a:rPr lang="en-US" b="1" dirty="0" smtClean="0"/>
              <a:t>ways</a:t>
            </a:r>
          </a:p>
          <a:p>
            <a:pPr marL="0" indent="0">
              <a:buNone/>
            </a:pPr>
            <a:endParaRPr lang="en-US" dirty="0" smtClean="0"/>
          </a:p>
          <a:p>
            <a:pPr>
              <a:buFont typeface="Arial" panose="020B0604020202020204" pitchFamily="34" charset="0"/>
              <a:buChar char="•"/>
            </a:pPr>
            <a:r>
              <a:rPr lang="en-US" dirty="0"/>
              <a:t> auscultation of chest and </a:t>
            </a:r>
            <a:r>
              <a:rPr lang="en-US" dirty="0" smtClean="0"/>
              <a:t>epigastrium</a:t>
            </a:r>
          </a:p>
          <a:p>
            <a:pPr>
              <a:buFont typeface="Arial" panose="020B0604020202020204" pitchFamily="34" charset="0"/>
              <a:buChar char="•"/>
            </a:pPr>
            <a:endParaRPr lang="en-US" dirty="0"/>
          </a:p>
          <a:p>
            <a:pPr>
              <a:buFont typeface="Arial" panose="020B0604020202020204" pitchFamily="34" charset="0"/>
              <a:buChar char="•"/>
            </a:pPr>
            <a:r>
              <a:rPr lang="en-US" dirty="0"/>
              <a:t> visualization of thoracic </a:t>
            </a:r>
            <a:r>
              <a:rPr lang="en-US" dirty="0" smtClean="0"/>
              <a:t>movement</a:t>
            </a:r>
          </a:p>
          <a:p>
            <a:pPr>
              <a:buFont typeface="Arial" panose="020B0604020202020204" pitchFamily="34" charset="0"/>
              <a:buChar char="•"/>
            </a:pPr>
            <a:endParaRPr lang="en-US" dirty="0"/>
          </a:p>
          <a:p>
            <a:pPr>
              <a:buFont typeface="Arial" panose="020B0604020202020204" pitchFamily="34" charset="0"/>
              <a:buChar char="•"/>
            </a:pPr>
            <a:r>
              <a:rPr lang="en-US" dirty="0"/>
              <a:t>Fiber-optic observation of trachea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666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692696"/>
            <a:ext cx="8352928" cy="1152128"/>
          </a:xfrm>
        </p:spPr>
        <p:txBody>
          <a:bodyPr/>
          <a:lstStyle/>
          <a:p>
            <a:pPr marL="457200" indent="-457200">
              <a:buFont typeface="Wingdings" panose="05000000000000000000" pitchFamily="2" charset="2"/>
              <a:buChar char="v"/>
            </a:pPr>
            <a:r>
              <a:rPr lang="en-US" sz="2800" b="1" dirty="0">
                <a:solidFill>
                  <a:srgbClr val="FFFFFF"/>
                </a:solidFill>
              </a:rPr>
              <a:t>Following difficult intubation, how’s postoperative </a:t>
            </a:r>
            <a:r>
              <a:rPr lang="en-US" sz="2800" b="1" dirty="0" err="1">
                <a:solidFill>
                  <a:srgbClr val="FFFFFF"/>
                </a:solidFill>
              </a:rPr>
              <a:t>extubation</a:t>
            </a:r>
            <a:r>
              <a:rPr lang="en-US" sz="2800" b="1" dirty="0">
                <a:solidFill>
                  <a:srgbClr val="FFFFFF"/>
                </a:solidFill>
              </a:rPr>
              <a:t> managed?</a:t>
            </a:r>
          </a:p>
        </p:txBody>
      </p:sp>
      <p:sp>
        <p:nvSpPr>
          <p:cNvPr id="3" name="عنصر نائب للمحتوى 2"/>
          <p:cNvSpPr>
            <a:spLocks noGrp="1"/>
          </p:cNvSpPr>
          <p:nvPr>
            <p:ph idx="1"/>
          </p:nvPr>
        </p:nvSpPr>
        <p:spPr>
          <a:xfrm>
            <a:off x="467544" y="2132856"/>
            <a:ext cx="7920880" cy="4392488"/>
          </a:xfrm>
        </p:spPr>
        <p:txBody>
          <a:bodyPr/>
          <a:lstStyle/>
          <a:p>
            <a:pPr>
              <a:buFont typeface="Wingdings" panose="05000000000000000000" pitchFamily="2" charset="2"/>
              <a:buChar char="q"/>
            </a:pPr>
            <a:r>
              <a:rPr lang="en-US" sz="1800" dirty="0"/>
              <a:t> before extubating the patient with a difficult airway:</a:t>
            </a:r>
          </a:p>
          <a:p>
            <a:pPr>
              <a:buFont typeface="Wingdings" panose="05000000000000000000" pitchFamily="2" charset="2"/>
              <a:buChar char="q"/>
            </a:pPr>
            <a:r>
              <a:rPr lang="en-US" sz="1800" dirty="0"/>
              <a:t>one should call for assistance, have an emergency airway cart in the room (with equipment checked)</a:t>
            </a:r>
          </a:p>
          <a:p>
            <a:pPr>
              <a:buFont typeface="Wingdings" panose="05000000000000000000" pitchFamily="2" charset="2"/>
              <a:buChar char="q"/>
            </a:pPr>
            <a:r>
              <a:rPr lang="en-US" sz="1800" dirty="0"/>
              <a:t>perform aggressive suctioning of the </a:t>
            </a:r>
            <a:r>
              <a:rPr lang="en-US" sz="1800" dirty="0" err="1"/>
              <a:t>oro</a:t>
            </a:r>
            <a:r>
              <a:rPr lang="en-US" sz="1800" dirty="0"/>
              <a:t>/hypopharynx to remove blood and secretions.</a:t>
            </a:r>
          </a:p>
          <a:p>
            <a:pPr>
              <a:buFont typeface="Wingdings" panose="05000000000000000000" pitchFamily="2" charset="2"/>
              <a:buChar char="q"/>
            </a:pPr>
            <a:r>
              <a:rPr lang="en-US" sz="1800" dirty="0"/>
              <a:t>ensure adequate muscle paralysis reversal</a:t>
            </a:r>
          </a:p>
          <a:p>
            <a:pPr>
              <a:buFont typeface="Wingdings" panose="05000000000000000000" pitchFamily="2" charset="2"/>
              <a:buChar char="q"/>
            </a:pPr>
            <a:r>
              <a:rPr lang="en-US" sz="1800" dirty="0"/>
              <a:t>return the patient to spontaneous ventilation and make sure that he’s hemodynamically stable </a:t>
            </a:r>
          </a:p>
          <a:p>
            <a:pPr>
              <a:buFont typeface="Wingdings" panose="05000000000000000000" pitchFamily="2" charset="2"/>
              <a:buChar char="q"/>
            </a:pPr>
            <a:r>
              <a:rPr lang="en-US" sz="1800" dirty="0"/>
              <a:t>Administration of 100 percent oxygen (O2) and positive end- expiratory pressure or continuous positive airway pressure in order to maximize the safe apneic period if problems occur.</a:t>
            </a:r>
          </a:p>
          <a:p>
            <a:pPr>
              <a:buFont typeface="Wingdings" panose="05000000000000000000" pitchFamily="2" charset="2"/>
              <a:buChar char="q"/>
            </a:pPr>
            <a:r>
              <a:rPr lang="en-US" sz="1800" dirty="0"/>
              <a:t>ensure the patient is sufficiently awake to protect their airway. </a:t>
            </a:r>
          </a:p>
          <a:p>
            <a:endParaRPr lang="en-US" dirty="0"/>
          </a:p>
        </p:txBody>
      </p:sp>
    </p:spTree>
    <p:extLst>
      <p:ext uri="{BB962C8B-B14F-4D97-AF65-F5344CB8AC3E}">
        <p14:creationId xmlns:p14="http://schemas.microsoft.com/office/powerpoint/2010/main" val="374492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1400175"/>
            <a:ext cx="45719" cy="84609"/>
          </a:xfrm>
        </p:spPr>
        <p:txBody>
          <a:bodyPr>
            <a:normAutofit fontScale="90000"/>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041" y="692696"/>
            <a:ext cx="843542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90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692696"/>
            <a:ext cx="45719" cy="45719"/>
          </a:xfrm>
        </p:spPr>
        <p:txBody>
          <a:bodyPr>
            <a:normAutofit fontScale="90000"/>
          </a:bodyPr>
          <a:lstStyle/>
          <a:p>
            <a:endParaRPr lang="en-US" dirty="0"/>
          </a:p>
        </p:txBody>
      </p:sp>
      <p:sp>
        <p:nvSpPr>
          <p:cNvPr id="3" name="عنصر نائب للمحتوى 2"/>
          <p:cNvSpPr>
            <a:spLocks noGrp="1"/>
          </p:cNvSpPr>
          <p:nvPr>
            <p:ph idx="1"/>
          </p:nvPr>
        </p:nvSpPr>
        <p:spPr>
          <a:xfrm>
            <a:off x="683568" y="1340768"/>
            <a:ext cx="7992888" cy="4968552"/>
          </a:xfrm>
        </p:spPr>
        <p:txBody>
          <a:bodyPr/>
          <a:lstStyle/>
          <a:p>
            <a:pPr>
              <a:buFont typeface="Wingdings" panose="05000000000000000000" pitchFamily="2" charset="2"/>
              <a:buChar char="q"/>
            </a:pPr>
            <a:r>
              <a:rPr lang="en-US" b="1" dirty="0"/>
              <a:t>Airway Exchange </a:t>
            </a:r>
            <a:r>
              <a:rPr lang="en-US" b="1" dirty="0" smtClean="0"/>
              <a:t>Catheter</a:t>
            </a:r>
          </a:p>
          <a:p>
            <a:pPr marL="0" indent="0">
              <a:buNone/>
            </a:pPr>
            <a:endParaRPr lang="en-US" b="1" dirty="0" smtClean="0"/>
          </a:p>
          <a:p>
            <a:pPr>
              <a:buFont typeface="Arial" panose="020B0604020202020204" pitchFamily="34" charset="0"/>
              <a:buChar char="•"/>
            </a:pPr>
            <a:r>
              <a:rPr lang="en-US" dirty="0"/>
              <a:t>Uses: </a:t>
            </a:r>
            <a:r>
              <a:rPr lang="en-US" sz="1800" dirty="0"/>
              <a:t>replacement of an endotracheal, when one is already in place.</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Airway </a:t>
            </a:r>
            <a:r>
              <a:rPr lang="en-US" sz="1800" dirty="0"/>
              <a:t>exchange catheter (AEC) is a Long, thin, flexible catheter. </a:t>
            </a:r>
            <a:endParaRPr lang="en-US" sz="1800" dirty="0" smtClean="0"/>
          </a:p>
          <a:p>
            <a:pPr marL="0" indent="0">
              <a:buNone/>
            </a:pPr>
            <a:endParaRPr lang="en-US" sz="1800" dirty="0"/>
          </a:p>
          <a:p>
            <a:pPr>
              <a:buFont typeface="Arial" panose="020B0604020202020204" pitchFamily="34" charset="0"/>
              <a:buChar char="•"/>
            </a:pPr>
            <a:r>
              <a:rPr lang="en-US" sz="1800" dirty="0"/>
              <a:t>passed through the existing ET tube into the </a:t>
            </a:r>
            <a:r>
              <a:rPr lang="en-US" sz="1800" dirty="0" smtClean="0"/>
              <a:t>airway</a:t>
            </a:r>
          </a:p>
          <a:p>
            <a:pPr marL="0" indent="0">
              <a:buNone/>
            </a:pPr>
            <a:endParaRPr lang="en-US" sz="1800" dirty="0"/>
          </a:p>
          <a:p>
            <a:pPr>
              <a:buFont typeface="Arial" panose="020B0604020202020204" pitchFamily="34" charset="0"/>
              <a:buChar char="•"/>
            </a:pPr>
            <a:r>
              <a:rPr lang="en-US" sz="1800" dirty="0"/>
              <a:t>the new ETT is placed and The old tube is </a:t>
            </a:r>
            <a:r>
              <a:rPr lang="en-US" sz="1800" dirty="0" smtClean="0"/>
              <a:t>removed</a:t>
            </a:r>
          </a:p>
          <a:p>
            <a:pPr marL="0" indent="0">
              <a:buNone/>
            </a:pPr>
            <a:endParaRPr lang="en-US" sz="1800" dirty="0"/>
          </a:p>
          <a:p>
            <a:pPr>
              <a:buFont typeface="Arial" panose="020B0604020202020204" pitchFamily="34" charset="0"/>
              <a:buChar char="•"/>
            </a:pPr>
            <a:r>
              <a:rPr lang="en-US" sz="1800" dirty="0"/>
              <a:t>A laryngoscope can be used to </a:t>
            </a:r>
            <a:r>
              <a:rPr lang="en-US" sz="1800" dirty="0" err="1" smtClean="0"/>
              <a:t>optimise</a:t>
            </a:r>
            <a:r>
              <a:rPr lang="en-US" sz="1800" dirty="0" smtClean="0"/>
              <a:t> </a:t>
            </a:r>
            <a:r>
              <a:rPr lang="en-US" sz="1800" dirty="0"/>
              <a:t>the view of the larynx, ensure that the </a:t>
            </a:r>
            <a:r>
              <a:rPr lang="en-US" sz="1800" dirty="0" smtClean="0"/>
              <a:t>AEC </a:t>
            </a:r>
            <a:r>
              <a:rPr lang="en-US" sz="1800" dirty="0"/>
              <a:t>is not dislodged and to displace </a:t>
            </a:r>
            <a:r>
              <a:rPr lang="en-US" sz="1800" dirty="0" smtClean="0"/>
              <a:t>soft </a:t>
            </a:r>
            <a:r>
              <a:rPr lang="en-US" sz="1800" dirty="0"/>
              <a:t>tissues that might resist passage of the </a:t>
            </a:r>
            <a:r>
              <a:rPr lang="en-US" sz="1800" dirty="0" smtClean="0"/>
              <a:t>new </a:t>
            </a:r>
            <a:r>
              <a:rPr lang="en-US" sz="1800" dirty="0"/>
              <a:t>tube. </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226" y="14077"/>
            <a:ext cx="2227044" cy="224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6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908720"/>
            <a:ext cx="7315200" cy="581025"/>
          </a:xfrm>
        </p:spPr>
        <p:txBody>
          <a:bodyPr/>
          <a:lstStyle/>
          <a:p>
            <a:r>
              <a:rPr lang="en-US" dirty="0" smtClean="0"/>
              <a:t>Case 4 : Difficult Airway</a:t>
            </a:r>
            <a:endParaRPr lang="en-US" dirty="0"/>
          </a:p>
        </p:txBody>
      </p:sp>
      <p:sp>
        <p:nvSpPr>
          <p:cNvPr id="3" name="عنصر نائب للمحتوى 2"/>
          <p:cNvSpPr>
            <a:spLocks noGrp="1"/>
          </p:cNvSpPr>
          <p:nvPr>
            <p:ph idx="1"/>
          </p:nvPr>
        </p:nvSpPr>
        <p:spPr>
          <a:xfrm>
            <a:off x="395536" y="2132856"/>
            <a:ext cx="7162800" cy="4038600"/>
          </a:xfrm>
        </p:spPr>
        <p:txBody>
          <a:bodyPr/>
          <a:lstStyle/>
          <a:p>
            <a:pPr>
              <a:lnSpc>
                <a:spcPct val="115000"/>
              </a:lnSpc>
              <a:spcAft>
                <a:spcPts val="1000"/>
              </a:spcAft>
            </a:pPr>
            <a:r>
              <a:rPr lang="en-US" b="1" dirty="0">
                <a:latin typeface="Times New Roman"/>
                <a:ea typeface="Calibri"/>
                <a:cs typeface="Arial"/>
              </a:rPr>
              <a:t>A 35-year-old woman presents for laparoscopic lysis of adhesions. Her first laparotomy occurred 10 years prior to this admission. At that time, the process of tracheal intubation consumed 1 hour. She awakened with a very sore throat, but does not know the details of the intubation. </a:t>
            </a:r>
            <a:endParaRPr lang="en-US" sz="1800" dirty="0">
              <a:latin typeface="Calibri"/>
              <a:ea typeface="Calibri"/>
              <a:cs typeface="Arial"/>
            </a:endParaRPr>
          </a:p>
          <a:p>
            <a:endParaRPr lang="en-US" dirty="0"/>
          </a:p>
        </p:txBody>
      </p:sp>
    </p:spTree>
    <p:extLst>
      <p:ext uri="{BB962C8B-B14F-4D97-AF65-F5344CB8AC3E}">
        <p14:creationId xmlns:p14="http://schemas.microsoft.com/office/powerpoint/2010/main" val="398407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692696"/>
            <a:ext cx="7848872" cy="864097"/>
          </a:xfrm>
        </p:spPr>
        <p:txBody>
          <a:bodyPr/>
          <a:lstStyle/>
          <a:p>
            <a:pPr marL="457200" indent="-457200">
              <a:buFont typeface="Wingdings" panose="05000000000000000000" pitchFamily="2" charset="2"/>
              <a:buChar char="v"/>
            </a:pPr>
            <a:r>
              <a:rPr lang="en-US" sz="2800" b="1" dirty="0"/>
              <a:t>What are the predictors of difficult mask ventilation?</a:t>
            </a:r>
            <a:endParaRPr lang="en-US" sz="2800" dirty="0"/>
          </a:p>
        </p:txBody>
      </p:sp>
      <p:sp>
        <p:nvSpPr>
          <p:cNvPr id="3" name="عنصر نائب للمحتوى 2"/>
          <p:cNvSpPr>
            <a:spLocks noGrp="1"/>
          </p:cNvSpPr>
          <p:nvPr>
            <p:ph idx="1"/>
          </p:nvPr>
        </p:nvSpPr>
        <p:spPr>
          <a:xfrm>
            <a:off x="395536" y="1700808"/>
            <a:ext cx="7272808" cy="4464496"/>
          </a:xfrm>
        </p:spPr>
        <p:txBody>
          <a:bodyPr/>
          <a:lstStyle/>
          <a:p>
            <a:pPr marL="0" indent="0">
              <a:buNone/>
            </a:pPr>
            <a:r>
              <a:rPr lang="en-US" sz="1800" dirty="0"/>
              <a:t>Five factors were found to be independently associated with difficult mask ventilation </a:t>
            </a:r>
          </a:p>
          <a:p>
            <a:pPr>
              <a:buFont typeface="Wingdings" panose="05000000000000000000" pitchFamily="2" charset="2"/>
              <a:buChar char="q"/>
            </a:pPr>
            <a:r>
              <a:rPr lang="en-US" sz="1800" dirty="0"/>
              <a:t> </a:t>
            </a:r>
            <a:r>
              <a:rPr lang="en-US" sz="1800" b="1" dirty="0"/>
              <a:t>Age &gt; 55 </a:t>
            </a:r>
            <a:endParaRPr lang="en-US" sz="1800" dirty="0"/>
          </a:p>
          <a:p>
            <a:pPr>
              <a:buFont typeface="Wingdings" panose="05000000000000000000" pitchFamily="2" charset="2"/>
              <a:buChar char="q"/>
            </a:pPr>
            <a:r>
              <a:rPr lang="en-US" sz="1800" dirty="0"/>
              <a:t> </a:t>
            </a:r>
            <a:r>
              <a:rPr lang="en-US" sz="1800" b="1" dirty="0"/>
              <a:t>BMI &gt; 26 </a:t>
            </a:r>
          </a:p>
          <a:p>
            <a:pPr marL="0" indent="0">
              <a:buNone/>
            </a:pPr>
            <a:r>
              <a:rPr lang="en-US" sz="1800" dirty="0" smtClean="0"/>
              <a:t>A </a:t>
            </a:r>
            <a:r>
              <a:rPr lang="en-US" sz="1800" dirty="0"/>
              <a:t>reduced posterior airway space behind the base of the tongue is associated with an increased BMI</a:t>
            </a:r>
          </a:p>
          <a:p>
            <a:pPr>
              <a:buFont typeface="Wingdings" panose="05000000000000000000" pitchFamily="2" charset="2"/>
              <a:buChar char="q"/>
            </a:pPr>
            <a:r>
              <a:rPr lang="en-US" sz="1800" dirty="0"/>
              <a:t> </a:t>
            </a:r>
            <a:r>
              <a:rPr lang="en-US" sz="1800" b="1" dirty="0"/>
              <a:t>Lack of teeth </a:t>
            </a:r>
            <a:endParaRPr lang="en-US" sz="1800" dirty="0"/>
          </a:p>
          <a:p>
            <a:pPr>
              <a:buFont typeface="Wingdings" panose="05000000000000000000" pitchFamily="2" charset="2"/>
              <a:buChar char="q"/>
            </a:pPr>
            <a:r>
              <a:rPr lang="en-US" sz="1800" dirty="0"/>
              <a:t> </a:t>
            </a:r>
            <a:r>
              <a:rPr lang="en-US" sz="1800" b="1" dirty="0"/>
              <a:t>Presence of beard </a:t>
            </a:r>
          </a:p>
          <a:p>
            <a:pPr marL="0" indent="0">
              <a:buNone/>
            </a:pPr>
            <a:r>
              <a:rPr lang="en-US" sz="1800" dirty="0"/>
              <a:t> Poor mask fit and gas leak are the intuitive anatomical pathology relating presence of a beard and grade 3 MV. A beard is the only easily modifiable risk factor for </a:t>
            </a:r>
            <a:r>
              <a:rPr lang="en-US" sz="1800" dirty="0" smtClean="0"/>
              <a:t>DMV</a:t>
            </a:r>
            <a:endParaRPr lang="en-US" sz="1800" dirty="0"/>
          </a:p>
        </p:txBody>
      </p:sp>
    </p:spTree>
    <p:extLst>
      <p:ext uri="{BB962C8B-B14F-4D97-AF65-F5344CB8AC3E}">
        <p14:creationId xmlns:p14="http://schemas.microsoft.com/office/powerpoint/2010/main" val="52455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764704"/>
            <a:ext cx="7776864" cy="864096"/>
          </a:xfrm>
        </p:spPr>
        <p:txBody>
          <a:bodyPr/>
          <a:lstStyle/>
          <a:p>
            <a:pPr marL="457200" indent="-457200">
              <a:buFont typeface="Wingdings" panose="05000000000000000000" pitchFamily="2" charset="2"/>
              <a:buChar char="v"/>
            </a:pPr>
            <a:r>
              <a:rPr lang="en-US" sz="2800" b="1" dirty="0">
                <a:solidFill>
                  <a:srgbClr val="FFFFFF"/>
                </a:solidFill>
              </a:rPr>
              <a:t>What are the predictors of difficult mask ventilation?</a:t>
            </a:r>
            <a:endParaRPr lang="en-US" dirty="0"/>
          </a:p>
        </p:txBody>
      </p:sp>
      <p:sp>
        <p:nvSpPr>
          <p:cNvPr id="3" name="عنصر نائب للمحتوى 2"/>
          <p:cNvSpPr>
            <a:spLocks noGrp="1"/>
          </p:cNvSpPr>
          <p:nvPr>
            <p:ph idx="1"/>
          </p:nvPr>
        </p:nvSpPr>
        <p:spPr>
          <a:xfrm>
            <a:off x="395536" y="1844824"/>
            <a:ext cx="8064896" cy="4320480"/>
          </a:xfrm>
        </p:spPr>
        <p:txBody>
          <a:bodyPr/>
          <a:lstStyle/>
          <a:p>
            <a:pPr>
              <a:buFont typeface="Wingdings" panose="05000000000000000000" pitchFamily="2" charset="2"/>
              <a:buChar char="q"/>
            </a:pPr>
            <a:r>
              <a:rPr lang="en-US" sz="1800" dirty="0"/>
              <a:t> History of snoring </a:t>
            </a:r>
          </a:p>
          <a:p>
            <a:pPr marL="0" indent="0">
              <a:buNone/>
            </a:pPr>
            <a:r>
              <a:rPr lang="en-US" sz="1800" dirty="0"/>
              <a:t>Snoring is due to the reduced posterior airway space behind the base of the tongue which impairs the airway patency during sleep and an upper airway obstruction can occur after induction of general anesthesia.</a:t>
            </a:r>
          </a:p>
          <a:p>
            <a:pPr>
              <a:buFont typeface="Wingdings" panose="05000000000000000000" pitchFamily="2" charset="2"/>
              <a:buChar char="q"/>
            </a:pPr>
            <a:endParaRPr lang="en-US" sz="1800" dirty="0" smtClean="0"/>
          </a:p>
          <a:p>
            <a:pPr>
              <a:buFont typeface="Wingdings" panose="05000000000000000000" pitchFamily="2" charset="2"/>
              <a:buChar char="q"/>
            </a:pPr>
            <a:endParaRPr lang="en-US" sz="1800" dirty="0"/>
          </a:p>
          <a:p>
            <a:pPr>
              <a:buFont typeface="Wingdings" panose="05000000000000000000" pitchFamily="2" charset="2"/>
              <a:buChar char="q"/>
            </a:pPr>
            <a:r>
              <a:rPr lang="en-US" sz="1800" dirty="0" smtClean="0"/>
              <a:t>Patient </a:t>
            </a:r>
            <a:r>
              <a:rPr lang="en-US" sz="1800" dirty="0"/>
              <a:t>with active airway obstruction (tumor, abscess, laryngeal edema) will also likely be difficult to ventilate </a:t>
            </a:r>
          </a:p>
          <a:p>
            <a:endParaRPr lang="en-US" dirty="0"/>
          </a:p>
        </p:txBody>
      </p:sp>
    </p:spTree>
    <p:extLst>
      <p:ext uri="{BB962C8B-B14F-4D97-AF65-F5344CB8AC3E}">
        <p14:creationId xmlns:p14="http://schemas.microsoft.com/office/powerpoint/2010/main" val="112824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08912" cy="1008112"/>
          </a:xfrm>
        </p:spPr>
        <p:txBody>
          <a:bodyPr/>
          <a:lstStyle/>
          <a:p>
            <a:pPr marL="457200" indent="-457200">
              <a:buFont typeface="Wingdings" panose="05000000000000000000" pitchFamily="2" charset="2"/>
              <a:buChar char="v"/>
            </a:pPr>
            <a:r>
              <a:rPr lang="en-US" sz="2800" b="1" dirty="0">
                <a:solidFill>
                  <a:srgbClr val="FFFFFF"/>
                </a:solidFill>
              </a:rPr>
              <a:t>Discuss the risk factors for difficult </a:t>
            </a:r>
            <a:r>
              <a:rPr lang="en-US" sz="2800" b="1" dirty="0" smtClean="0">
                <a:solidFill>
                  <a:srgbClr val="FFFFFF"/>
                </a:solidFill>
              </a:rPr>
              <a:t>intubation?</a:t>
            </a:r>
            <a:endParaRPr lang="en-US" sz="2800" b="1" dirty="0">
              <a:solidFill>
                <a:srgbClr val="FFFFFF"/>
              </a:solidFill>
            </a:endParaRPr>
          </a:p>
        </p:txBody>
      </p:sp>
      <p:sp>
        <p:nvSpPr>
          <p:cNvPr id="3" name="عنصر نائب للمحتوى 2"/>
          <p:cNvSpPr>
            <a:spLocks noGrp="1"/>
          </p:cNvSpPr>
          <p:nvPr>
            <p:ph idx="1"/>
          </p:nvPr>
        </p:nvSpPr>
        <p:spPr>
          <a:xfrm>
            <a:off x="467544" y="1772816"/>
            <a:ext cx="7848872" cy="4464496"/>
          </a:xfrm>
        </p:spPr>
        <p:txBody>
          <a:bodyPr/>
          <a:lstStyle/>
          <a:p>
            <a:pPr marL="0" indent="0">
              <a:buNone/>
            </a:pPr>
            <a:r>
              <a:rPr lang="en-US" sz="1800" dirty="0">
                <a:solidFill>
                  <a:schemeClr val="tx1">
                    <a:lumMod val="50000"/>
                  </a:schemeClr>
                </a:solidFill>
              </a:rPr>
              <a:t>1. </a:t>
            </a:r>
            <a:r>
              <a:rPr lang="en-US" sz="1800" dirty="0" err="1" smtClean="0"/>
              <a:t>Mallampati</a:t>
            </a:r>
            <a:r>
              <a:rPr lang="en-US" sz="1800" dirty="0" smtClean="0"/>
              <a:t> </a:t>
            </a:r>
            <a:r>
              <a:rPr lang="en-US" sz="1800" dirty="0"/>
              <a:t>Evaluation:</a:t>
            </a:r>
          </a:p>
          <a:p>
            <a:pPr marL="0" indent="0">
              <a:buNone/>
            </a:pPr>
            <a:r>
              <a:rPr lang="en-US" sz="1800" dirty="0"/>
              <a:t> The basis of the </a:t>
            </a:r>
            <a:r>
              <a:rPr lang="en-US" sz="1800" dirty="0" err="1"/>
              <a:t>Mallampati</a:t>
            </a:r>
            <a:r>
              <a:rPr lang="en-US" sz="1800" dirty="0"/>
              <a:t> evaluation is to judge the size of the tongue in relation to the oral cavity as the tongue must be displaced for adequate </a:t>
            </a:r>
            <a:r>
              <a:rPr lang="en-US" sz="1800" dirty="0" err="1"/>
              <a:t>laryngoscopic</a:t>
            </a:r>
            <a:r>
              <a:rPr lang="en-US" sz="1800" dirty="0"/>
              <a:t> view.</a:t>
            </a:r>
          </a:p>
          <a:p>
            <a:pPr marL="0" indent="0">
              <a:buNone/>
            </a:pPr>
            <a:endParaRPr lang="en-US" sz="1800" dirty="0"/>
          </a:p>
          <a:p>
            <a:pPr marL="0" indent="0">
              <a:buNone/>
            </a:pPr>
            <a:r>
              <a:rPr lang="en-US" sz="1800" dirty="0">
                <a:solidFill>
                  <a:schemeClr val="tx1">
                    <a:lumMod val="50000"/>
                  </a:schemeClr>
                </a:solidFill>
              </a:rPr>
              <a:t>2. </a:t>
            </a:r>
            <a:r>
              <a:rPr lang="en-US" sz="1800" dirty="0" err="1" smtClean="0"/>
              <a:t>Thyromental</a:t>
            </a:r>
            <a:r>
              <a:rPr lang="en-US" sz="1800" dirty="0" smtClean="0"/>
              <a:t> </a:t>
            </a:r>
            <a:r>
              <a:rPr lang="en-US" sz="1800" dirty="0"/>
              <a:t>Distance</a:t>
            </a:r>
          </a:p>
          <a:p>
            <a:pPr marL="0" indent="0">
              <a:buNone/>
            </a:pPr>
            <a:r>
              <a:rPr lang="en-US" sz="1800" dirty="0" err="1"/>
              <a:t>Thyromental</a:t>
            </a:r>
            <a:r>
              <a:rPr lang="en-US" sz="1800" dirty="0"/>
              <a:t> distance (TMD) can be used to estimate mandibular space. During laryngoscopy the tongue is displaced into the mandible and a short TMD suggests inadequate space for the tongue.</a:t>
            </a:r>
          </a:p>
          <a:p>
            <a:pPr marL="0" indent="0">
              <a:buNone/>
            </a:pPr>
            <a:endParaRPr lang="en-US" sz="1800" dirty="0" smtClean="0">
              <a:solidFill>
                <a:schemeClr val="tx1">
                  <a:lumMod val="50000"/>
                </a:schemeClr>
              </a:solidFill>
            </a:endParaRPr>
          </a:p>
          <a:p>
            <a:pPr marL="0" indent="0">
              <a:buNone/>
            </a:pPr>
            <a:r>
              <a:rPr lang="en-US" sz="1800" dirty="0" smtClean="0">
                <a:solidFill>
                  <a:schemeClr val="tx1">
                    <a:lumMod val="50000"/>
                  </a:schemeClr>
                </a:solidFill>
              </a:rPr>
              <a:t>3</a:t>
            </a:r>
            <a:r>
              <a:rPr lang="en-US" sz="1800" dirty="0">
                <a:solidFill>
                  <a:schemeClr val="tx1">
                    <a:lumMod val="50000"/>
                  </a:schemeClr>
                </a:solidFill>
              </a:rPr>
              <a:t>. </a:t>
            </a:r>
            <a:r>
              <a:rPr lang="en-US" sz="1800" dirty="0" err="1"/>
              <a:t>Interincisor</a:t>
            </a:r>
            <a:r>
              <a:rPr lang="en-US" sz="1800" dirty="0"/>
              <a:t> Gap </a:t>
            </a:r>
          </a:p>
          <a:p>
            <a:pPr marL="0" indent="0">
              <a:buNone/>
            </a:pPr>
            <a:endParaRPr lang="en-US" sz="1800" dirty="0" smtClean="0">
              <a:solidFill>
                <a:schemeClr val="tx1">
                  <a:lumMod val="50000"/>
                </a:schemeClr>
              </a:solidFill>
            </a:endParaRPr>
          </a:p>
          <a:p>
            <a:pPr marL="0" indent="0">
              <a:buNone/>
            </a:pPr>
            <a:r>
              <a:rPr lang="en-US" sz="1800" dirty="0" smtClean="0">
                <a:solidFill>
                  <a:schemeClr val="tx1">
                    <a:lumMod val="50000"/>
                  </a:schemeClr>
                </a:solidFill>
              </a:rPr>
              <a:t>4</a:t>
            </a:r>
            <a:r>
              <a:rPr lang="en-US" sz="1800" dirty="0">
                <a:solidFill>
                  <a:schemeClr val="tx1">
                    <a:lumMod val="50000"/>
                  </a:schemeClr>
                </a:solidFill>
              </a:rPr>
              <a:t>. </a:t>
            </a:r>
            <a:r>
              <a:rPr lang="en-US" sz="1800" dirty="0" err="1"/>
              <a:t>Atlanto</a:t>
            </a:r>
            <a:r>
              <a:rPr lang="en-US" sz="1800" dirty="0"/>
              <a:t>-occipital extension (facilitates visualization of the cords, less than 35 degrees may be predictive of difficult intubation </a:t>
            </a:r>
          </a:p>
          <a:p>
            <a:endParaRPr lang="en-US" sz="1800" dirty="0"/>
          </a:p>
        </p:txBody>
      </p:sp>
    </p:spTree>
    <p:extLst>
      <p:ext uri="{BB962C8B-B14F-4D97-AF65-F5344CB8AC3E}">
        <p14:creationId xmlns:p14="http://schemas.microsoft.com/office/powerpoint/2010/main" val="328189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064896" cy="936104"/>
          </a:xfrm>
        </p:spPr>
        <p:txBody>
          <a:bodyPr/>
          <a:lstStyle/>
          <a:p>
            <a:pPr marL="457200" indent="-457200">
              <a:buFont typeface="Wingdings" panose="05000000000000000000" pitchFamily="2" charset="2"/>
              <a:buChar char="v"/>
            </a:pPr>
            <a:r>
              <a:rPr lang="en-US" sz="2800" b="1" dirty="0">
                <a:solidFill>
                  <a:srgbClr val="FFFFFF"/>
                </a:solidFill>
              </a:rPr>
              <a:t>How is the anticipated difficult intubation approached?</a:t>
            </a:r>
          </a:p>
        </p:txBody>
      </p:sp>
      <p:sp>
        <p:nvSpPr>
          <p:cNvPr id="3" name="عنصر نائب للمحتوى 2"/>
          <p:cNvSpPr>
            <a:spLocks noGrp="1"/>
          </p:cNvSpPr>
          <p:nvPr>
            <p:ph idx="1"/>
          </p:nvPr>
        </p:nvSpPr>
        <p:spPr>
          <a:xfrm>
            <a:off x="467544" y="1700808"/>
            <a:ext cx="7162800" cy="4038600"/>
          </a:xfrm>
        </p:spPr>
        <p:txBody>
          <a:bodyPr/>
          <a:lstStyle/>
          <a:p>
            <a:endParaRPr lang="en-US" sz="1800" dirty="0" smtClean="0"/>
          </a:p>
          <a:p>
            <a:pPr>
              <a:buFont typeface="Wingdings" panose="05000000000000000000" pitchFamily="2" charset="2"/>
              <a:buChar char="q"/>
            </a:pPr>
            <a:r>
              <a:rPr lang="en-US" sz="1800" dirty="0" smtClean="0"/>
              <a:t>If </a:t>
            </a:r>
            <a:r>
              <a:rPr lang="en-US" sz="1800" dirty="0"/>
              <a:t>a difficult airway is known or suspected, the anesthesiologist should </a:t>
            </a:r>
          </a:p>
          <a:p>
            <a:pPr marL="0" indent="0">
              <a:buNone/>
            </a:pPr>
            <a:r>
              <a:rPr lang="en-US" sz="1800" dirty="0" smtClean="0">
                <a:solidFill>
                  <a:schemeClr val="tx1">
                    <a:lumMod val="50000"/>
                  </a:schemeClr>
                </a:solidFill>
              </a:rPr>
              <a:t>1.    </a:t>
            </a:r>
            <a:r>
              <a:rPr lang="en-US" sz="1800" dirty="0" smtClean="0"/>
              <a:t>Inform </a:t>
            </a:r>
            <a:r>
              <a:rPr lang="en-US" sz="1800" dirty="0"/>
              <a:t>the patient (or responsible person) of the special risks </a:t>
            </a:r>
            <a:r>
              <a:rPr lang="en-US" sz="1800" dirty="0" smtClean="0"/>
              <a:t>and </a:t>
            </a:r>
            <a:r>
              <a:rPr lang="en-US" sz="1800" dirty="0"/>
              <a:t>procedures pertaining to management of the difficult airway. </a:t>
            </a:r>
          </a:p>
          <a:p>
            <a:pPr marL="514350" indent="-514350">
              <a:buFont typeface="+mj-lt"/>
              <a:buAutoNum type="arabicPeriod"/>
            </a:pPr>
            <a:endParaRPr lang="en-US" sz="1800" dirty="0" smtClean="0"/>
          </a:p>
          <a:p>
            <a:pPr marL="0" indent="0">
              <a:buNone/>
            </a:pPr>
            <a:r>
              <a:rPr lang="en-US" sz="1800" dirty="0" smtClean="0">
                <a:solidFill>
                  <a:schemeClr val="tx1">
                    <a:lumMod val="50000"/>
                  </a:schemeClr>
                </a:solidFill>
              </a:rPr>
              <a:t>2.    </a:t>
            </a:r>
            <a:r>
              <a:rPr lang="en-US" sz="1800" dirty="0" smtClean="0"/>
              <a:t>Ascertain </a:t>
            </a:r>
            <a:r>
              <a:rPr lang="en-US" sz="1800" dirty="0"/>
              <a:t>that there is at least one additional individual who is </a:t>
            </a:r>
            <a:r>
              <a:rPr lang="en-US" sz="1800" dirty="0" smtClean="0"/>
              <a:t>   immediately </a:t>
            </a:r>
            <a:r>
              <a:rPr lang="en-US" sz="1800" dirty="0"/>
              <a:t>available to serve as an assistant in difficult airway </a:t>
            </a:r>
            <a:r>
              <a:rPr lang="en-US" sz="1800" dirty="0" smtClean="0"/>
              <a:t>  management</a:t>
            </a:r>
            <a:r>
              <a:rPr lang="en-US" sz="1800" dirty="0"/>
              <a:t>. </a:t>
            </a:r>
          </a:p>
          <a:p>
            <a:endParaRPr lang="en-US" dirty="0"/>
          </a:p>
        </p:txBody>
      </p:sp>
    </p:spTree>
    <p:extLst>
      <p:ext uri="{BB962C8B-B14F-4D97-AF65-F5344CB8AC3E}">
        <p14:creationId xmlns:p14="http://schemas.microsoft.com/office/powerpoint/2010/main" val="322428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80920" cy="936104"/>
          </a:xfrm>
        </p:spPr>
        <p:txBody>
          <a:bodyPr/>
          <a:lstStyle/>
          <a:p>
            <a:pPr marL="457200" indent="-457200">
              <a:buFont typeface="Wingdings" panose="05000000000000000000" pitchFamily="2" charset="2"/>
              <a:buChar char="v"/>
            </a:pPr>
            <a:r>
              <a:rPr lang="en-US" sz="2800" b="1" dirty="0">
                <a:solidFill>
                  <a:srgbClr val="FFFFFF"/>
                </a:solidFill>
              </a:rPr>
              <a:t>How is the anticipated difficult intubation approached?</a:t>
            </a:r>
          </a:p>
        </p:txBody>
      </p:sp>
      <p:sp>
        <p:nvSpPr>
          <p:cNvPr id="3" name="عنصر نائب للمحتوى 2"/>
          <p:cNvSpPr>
            <a:spLocks noGrp="1"/>
          </p:cNvSpPr>
          <p:nvPr>
            <p:ph idx="1"/>
          </p:nvPr>
        </p:nvSpPr>
        <p:spPr>
          <a:xfrm>
            <a:off x="539552" y="1772816"/>
            <a:ext cx="7162800" cy="4038600"/>
          </a:xfrm>
        </p:spPr>
        <p:txBody>
          <a:bodyPr/>
          <a:lstStyle/>
          <a:p>
            <a:pPr marL="0" indent="0">
              <a:buNone/>
            </a:pPr>
            <a:r>
              <a:rPr lang="en-US" sz="1800" dirty="0">
                <a:solidFill>
                  <a:schemeClr val="tx1">
                    <a:lumMod val="50000"/>
                  </a:schemeClr>
                </a:solidFill>
              </a:rPr>
              <a:t>3.  </a:t>
            </a:r>
            <a:r>
              <a:rPr lang="en-US" sz="1800" dirty="0"/>
              <a:t>Administer face mask </a:t>
            </a:r>
            <a:r>
              <a:rPr lang="en-US" sz="1800" dirty="0" err="1"/>
              <a:t>preoxygenation</a:t>
            </a:r>
            <a:r>
              <a:rPr lang="en-US" sz="1800" dirty="0"/>
              <a:t> before initiating management of the difficult airway. The uncooperative or pediatric patient may impede opportunities for </a:t>
            </a:r>
            <a:r>
              <a:rPr lang="en-US" sz="1800" dirty="0" err="1"/>
              <a:t>preoxygenation</a:t>
            </a:r>
            <a:r>
              <a:rPr lang="en-US" sz="1800" dirty="0"/>
              <a:t>. </a:t>
            </a:r>
          </a:p>
          <a:p>
            <a:pPr marL="0" indent="0">
              <a:buNone/>
            </a:pPr>
            <a:endParaRPr lang="en-US" sz="1800" dirty="0" smtClean="0">
              <a:solidFill>
                <a:schemeClr val="tx1">
                  <a:lumMod val="50000"/>
                </a:schemeClr>
              </a:solidFill>
            </a:endParaRPr>
          </a:p>
          <a:p>
            <a:pPr marL="0" indent="0">
              <a:buNone/>
            </a:pPr>
            <a:endParaRPr lang="en-US" sz="1800" dirty="0">
              <a:solidFill>
                <a:schemeClr val="tx1">
                  <a:lumMod val="50000"/>
                </a:schemeClr>
              </a:solidFill>
            </a:endParaRPr>
          </a:p>
          <a:p>
            <a:pPr marL="0" indent="0">
              <a:buNone/>
            </a:pPr>
            <a:r>
              <a:rPr lang="en-US" sz="1800" dirty="0" smtClean="0">
                <a:solidFill>
                  <a:schemeClr val="tx1">
                    <a:lumMod val="50000"/>
                  </a:schemeClr>
                </a:solidFill>
              </a:rPr>
              <a:t>4</a:t>
            </a:r>
            <a:r>
              <a:rPr lang="en-US" sz="1800" dirty="0">
                <a:solidFill>
                  <a:schemeClr val="tx1">
                    <a:lumMod val="50000"/>
                  </a:schemeClr>
                </a:solidFill>
              </a:rPr>
              <a:t>.  </a:t>
            </a:r>
            <a:r>
              <a:rPr lang="en-US" sz="1800" dirty="0"/>
              <a:t>Actively pursue opportunities to deliver supplemental oxygen throughout the process of difficult airway management. Opportunities for supplemental oxygen administration include (but are not limited to) oxygen delivery by nasal </a:t>
            </a:r>
            <a:r>
              <a:rPr lang="en-US" sz="1800" dirty="0" err="1"/>
              <a:t>cannulae</a:t>
            </a:r>
            <a:r>
              <a:rPr lang="en-US" sz="1800" dirty="0"/>
              <a:t>, face mask, laryngeal mask airway (LMA), insufflation, or jet ventilation during intubation attempts; and oxygen delivery by face mask, blow-by, or nasal </a:t>
            </a:r>
            <a:r>
              <a:rPr lang="en-US" sz="1800" dirty="0" err="1"/>
              <a:t>cannulae</a:t>
            </a:r>
            <a:r>
              <a:rPr lang="en-US" sz="1800" dirty="0"/>
              <a:t> after </a:t>
            </a:r>
            <a:r>
              <a:rPr lang="en-US" sz="1800" dirty="0" err="1"/>
              <a:t>extubation</a:t>
            </a:r>
            <a:r>
              <a:rPr lang="en-US" sz="1800" dirty="0"/>
              <a:t> of the trachea. </a:t>
            </a:r>
          </a:p>
          <a:p>
            <a:endParaRPr lang="en-US" dirty="0"/>
          </a:p>
        </p:txBody>
      </p:sp>
    </p:spTree>
    <p:extLst>
      <p:ext uri="{BB962C8B-B14F-4D97-AF65-F5344CB8AC3E}">
        <p14:creationId xmlns:p14="http://schemas.microsoft.com/office/powerpoint/2010/main" val="375488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764704"/>
            <a:ext cx="8856984" cy="2952328"/>
          </a:xfrm>
        </p:spPr>
        <p:txBody>
          <a:bodyPr/>
          <a:lstStyle/>
          <a:p>
            <a:pPr marL="457200" indent="-457200">
              <a:buFont typeface="Wingdings" panose="05000000000000000000" pitchFamily="2" charset="2"/>
              <a:buChar char="v"/>
            </a:pPr>
            <a:r>
              <a:rPr lang="en-US" sz="2800" b="1" dirty="0" smtClean="0">
                <a:solidFill>
                  <a:srgbClr val="FFFFFF"/>
                </a:solidFill>
              </a:rPr>
              <a:t>Describe </a:t>
            </a:r>
            <a:r>
              <a:rPr lang="en-US" sz="2800" b="1" dirty="0">
                <a:solidFill>
                  <a:srgbClr val="FFFFFF"/>
                </a:solidFill>
              </a:rPr>
              <a:t>the management options for a patient who, after induction of anesthesia, unexpectedly cannot be intubated with a Macintosh blade. This patient has a good mask airway.</a:t>
            </a:r>
            <a:r>
              <a:rPr lang="en-US" dirty="0"/>
              <a:t/>
            </a:r>
            <a:br>
              <a:rPr lang="en-US" dirty="0"/>
            </a:br>
            <a:endParaRPr lang="en-US" dirty="0"/>
          </a:p>
        </p:txBody>
      </p:sp>
      <p:sp>
        <p:nvSpPr>
          <p:cNvPr id="3" name="عنصر نائب للمحتوى 2"/>
          <p:cNvSpPr>
            <a:spLocks noGrp="1"/>
          </p:cNvSpPr>
          <p:nvPr>
            <p:ph idx="1"/>
          </p:nvPr>
        </p:nvSpPr>
        <p:spPr>
          <a:xfrm>
            <a:off x="611560" y="3429000"/>
            <a:ext cx="7162800" cy="3030488"/>
          </a:xfrm>
        </p:spPr>
        <p:txBody>
          <a:bodyPr/>
          <a:lstStyle/>
          <a:p>
            <a:endParaRPr lang="en-US" dirty="0"/>
          </a:p>
        </p:txBody>
      </p:sp>
    </p:spTree>
    <p:extLst>
      <p:ext uri="{BB962C8B-B14F-4D97-AF65-F5344CB8AC3E}">
        <p14:creationId xmlns:p14="http://schemas.microsoft.com/office/powerpoint/2010/main" val="165324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H="1">
            <a:off x="8774752" y="260648"/>
            <a:ext cx="45719" cy="45719"/>
          </a:xfrm>
        </p:spPr>
        <p:txBody>
          <a:bodyPr/>
          <a:lstStyle/>
          <a:p>
            <a:endParaRPr lang="en-US" dirty="0"/>
          </a:p>
        </p:txBody>
      </p:sp>
      <p:sp>
        <p:nvSpPr>
          <p:cNvPr id="3" name="عنصر نائب للمحتوى 2"/>
          <p:cNvSpPr>
            <a:spLocks noGrp="1"/>
          </p:cNvSpPr>
          <p:nvPr>
            <p:ph idx="1"/>
          </p:nvPr>
        </p:nvSpPr>
        <p:spPr>
          <a:xfrm>
            <a:off x="395536" y="980728"/>
            <a:ext cx="7200800" cy="5256584"/>
          </a:xfrm>
        </p:spPr>
        <p:txBody>
          <a:bodyPr/>
          <a:lstStyle/>
          <a:p>
            <a:pPr>
              <a:buFont typeface="Wingdings" panose="05000000000000000000" pitchFamily="2" charset="2"/>
              <a:buChar char="q"/>
            </a:pPr>
            <a:r>
              <a:rPr lang="en-US" sz="1800" dirty="0"/>
              <a:t>A facemask and 100% oxygen</a:t>
            </a:r>
            <a:r>
              <a:rPr lang="en-US" sz="1800" dirty="0" smtClean="0"/>
              <a:t>.</a:t>
            </a:r>
          </a:p>
          <a:p>
            <a:pPr marL="0" indent="0">
              <a:buNone/>
            </a:pPr>
            <a:endParaRPr lang="en-US" sz="1800" dirty="0"/>
          </a:p>
          <a:p>
            <a:pPr>
              <a:buFont typeface="Wingdings" panose="05000000000000000000" pitchFamily="2" charset="2"/>
              <a:buChar char="q"/>
            </a:pPr>
            <a:r>
              <a:rPr lang="en-US" sz="1800" dirty="0"/>
              <a:t>Miller blade </a:t>
            </a:r>
            <a:endParaRPr lang="en-US" sz="1800" dirty="0" smtClean="0"/>
          </a:p>
          <a:p>
            <a:pPr>
              <a:buFont typeface="Wingdings" panose="05000000000000000000" pitchFamily="2" charset="2"/>
              <a:buChar char="ü"/>
            </a:pPr>
            <a:r>
              <a:rPr lang="en-US" sz="1600" dirty="0" smtClean="0"/>
              <a:t>Can </a:t>
            </a:r>
            <a:r>
              <a:rPr lang="en-US" sz="1600" dirty="0"/>
              <a:t>elevate the epiglottis </a:t>
            </a:r>
          </a:p>
          <a:p>
            <a:pPr>
              <a:buFont typeface="Wingdings" panose="05000000000000000000" pitchFamily="2" charset="2"/>
              <a:buChar char="ü"/>
            </a:pPr>
            <a:r>
              <a:rPr lang="en-US" sz="1600" dirty="0"/>
              <a:t>Affect the teeth</a:t>
            </a:r>
          </a:p>
          <a:p>
            <a:pPr>
              <a:buFont typeface="Wingdings" panose="05000000000000000000" pitchFamily="2" charset="2"/>
              <a:buChar char="ü"/>
            </a:pPr>
            <a:r>
              <a:rPr lang="en-US" sz="1600" dirty="0"/>
              <a:t>it hard to use a straight blade if the patient can’t tilt their head back</a:t>
            </a:r>
            <a:r>
              <a:rPr lang="en-US" sz="1600" dirty="0" smtClean="0"/>
              <a:t>.</a:t>
            </a:r>
          </a:p>
          <a:p>
            <a:pPr>
              <a:buFont typeface="Wingdings" panose="05000000000000000000" pitchFamily="2" charset="2"/>
              <a:buChar char="ü"/>
            </a:pPr>
            <a:endParaRPr lang="en-US" sz="1600" dirty="0"/>
          </a:p>
          <a:p>
            <a:pPr>
              <a:buFont typeface="Wingdings" panose="05000000000000000000" pitchFamily="2" charset="2"/>
              <a:buChar char="q"/>
            </a:pPr>
            <a:r>
              <a:rPr lang="en-US" sz="1800" dirty="0"/>
              <a:t>Flexible fiber optic laryngoscopy </a:t>
            </a:r>
          </a:p>
          <a:p>
            <a:pPr>
              <a:buFont typeface="Wingdings" panose="05000000000000000000" pitchFamily="2" charset="2"/>
              <a:buChar char="ü"/>
            </a:pPr>
            <a:r>
              <a:rPr lang="en-US" sz="1600" dirty="0"/>
              <a:t>Reduced weight for improved balance and maneuverability facilitates even the most difficult intubations to help improve patient care </a:t>
            </a:r>
            <a:endParaRPr lang="en-US" sz="1600" dirty="0" smtClean="0"/>
          </a:p>
          <a:p>
            <a:pPr>
              <a:buFont typeface="Wingdings" panose="05000000000000000000" pitchFamily="2" charset="2"/>
              <a:buChar char="ü"/>
            </a:pPr>
            <a:endParaRPr lang="en-US" sz="1600" dirty="0"/>
          </a:p>
          <a:p>
            <a:pPr>
              <a:buFont typeface="Wingdings" panose="05000000000000000000" pitchFamily="2" charset="2"/>
              <a:buChar char="q"/>
            </a:pPr>
            <a:r>
              <a:rPr lang="en-US" sz="1800" dirty="0" err="1"/>
              <a:t>Nasotracheal</a:t>
            </a:r>
            <a:r>
              <a:rPr lang="en-US" sz="1800" dirty="0"/>
              <a:t> intubation</a:t>
            </a:r>
          </a:p>
          <a:p>
            <a:pPr>
              <a:buFont typeface="Wingdings" panose="05000000000000000000" pitchFamily="2" charset="2"/>
              <a:buChar char="ü"/>
            </a:pPr>
            <a:r>
              <a:rPr lang="en-US" sz="1600" dirty="0"/>
              <a:t>When </a:t>
            </a:r>
            <a:r>
              <a:rPr lang="en-US" sz="1600" dirty="0" err="1"/>
              <a:t>orotracheal</a:t>
            </a:r>
            <a:r>
              <a:rPr lang="en-US" sz="1600" dirty="0"/>
              <a:t> intubation is not feasible (</a:t>
            </a:r>
            <a:r>
              <a:rPr lang="en-US" sz="1600" dirty="0" err="1"/>
              <a:t>eg</a:t>
            </a:r>
            <a:r>
              <a:rPr lang="en-US" sz="1600" dirty="0"/>
              <a:t>, patients with limited mouth opening)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620688"/>
            <a:ext cx="2243137"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013176"/>
            <a:ext cx="25177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560618"/>
      </p:ext>
    </p:extLst>
  </p:cSld>
  <p:clrMapOvr>
    <a:masterClrMapping/>
  </p:clrMapOvr>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00914</Template>
  <TotalTime>96</TotalTime>
  <Words>976</Words>
  <Application>Microsoft Macintosh PowerPoint</Application>
  <PresentationFormat>On-screen Show (4:3)</PresentationFormat>
  <Paragraphs>101</Paragraphs>
  <Slides>17</Slides>
  <Notes>0</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PBL case 4 group C </vt:lpstr>
      <vt:lpstr>Case 4 : Difficult Airway</vt:lpstr>
      <vt:lpstr>What are the predictors of difficult mask ventilation?</vt:lpstr>
      <vt:lpstr>What are the predictors of difficult mask ventilation?</vt:lpstr>
      <vt:lpstr>Discuss the risk factors for difficult intubation?</vt:lpstr>
      <vt:lpstr>How is the anticipated difficult intubation approached?</vt:lpstr>
      <vt:lpstr>How is the anticipated difficult intubation approached?</vt:lpstr>
      <vt:lpstr>Describe the management options for a patient who, after induction of anesthesia, unexpectedly cannot be intubated with a Macintosh blade. This patient has a good mask airway. </vt:lpstr>
      <vt:lpstr>PowerPoint Presentation</vt:lpstr>
      <vt:lpstr>Following induction of anesthesia, ventilation by facemask and intubation are impossible. What maneuvers may help? </vt:lpstr>
      <vt:lpstr>PowerPoint Presentation</vt:lpstr>
      <vt:lpstr>PowerPoint Presentation</vt:lpstr>
      <vt:lpstr>How is successful endotracheal intubation is vitrified? </vt:lpstr>
      <vt:lpstr>PowerPoint Presentation</vt:lpstr>
      <vt:lpstr>Following difficult intubation, how’s postoperative extubation managed?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 case 4 group C</dc:title>
  <dc:creator>Userh</dc:creator>
  <cp:lastModifiedBy>Macbook Pro</cp:lastModifiedBy>
  <cp:revision>11</cp:revision>
  <dcterms:created xsi:type="dcterms:W3CDTF">2015-10-26T16:37:47Z</dcterms:created>
  <dcterms:modified xsi:type="dcterms:W3CDTF">2015-10-27T04:51:57Z</dcterms:modified>
</cp:coreProperties>
</file>