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5" r:id="rId5"/>
    <p:sldId id="261" r:id="rId6"/>
    <p:sldId id="263" r:id="rId7"/>
    <p:sldId id="264" r:id="rId8"/>
    <p:sldId id="258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74" autoAdjust="0"/>
    <p:restoredTop sz="94660"/>
  </p:normalViewPr>
  <p:slideViewPr>
    <p:cSldViewPr>
      <p:cViewPr varScale="1">
        <p:scale>
          <a:sx n="73" d="100"/>
          <a:sy n="7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2B26-68EA-4B73-8635-AA5BF456E5E7}" type="datetimeFigureOut">
              <a:rPr lang="ar-SA" smtClean="0"/>
              <a:t>14/01/37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CEF77-3C43-4E16-9588-5BC9A25817A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etomidate-drug-information?source=see_link" TargetMode="External"/><Relationship Id="rId7" Type="http://schemas.openxmlformats.org/officeDocument/2006/relationships/hyperlink" Target="http://www.uptodate.com/contents/induction-of-general-anesthesia/abstract/50-52" TargetMode="External"/><Relationship Id="rId2" Type="http://schemas.openxmlformats.org/officeDocument/2006/relationships/hyperlink" Target="http://www.uptodate.com/contents/propofol-drug-information?source=see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ptodate.com/contents/sufentanil-drug-information?source=see_link" TargetMode="External"/><Relationship Id="rId5" Type="http://schemas.openxmlformats.org/officeDocument/2006/relationships/hyperlink" Target="http://www.uptodate.com/contents/remifentanil-drug-information?source=see_link" TargetMode="External"/><Relationship Id="rId4" Type="http://schemas.openxmlformats.org/officeDocument/2006/relationships/hyperlink" Target="http://www.uptodate.com/contents/fentanyl-drug-information?source=see_lin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rcolemma" TargetMode="External"/><Relationship Id="rId7" Type="http://schemas.openxmlformats.org/officeDocument/2006/relationships/hyperlink" Target="https://en.wikipedia.org/wiki/Acetylcholinesterase_inhibitor" TargetMode="External"/><Relationship Id="rId2" Type="http://schemas.openxmlformats.org/officeDocument/2006/relationships/hyperlink" Target="https://en.wikipedia.org/wiki/Depolar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curonium" TargetMode="External"/><Relationship Id="rId5" Type="http://schemas.openxmlformats.org/officeDocument/2006/relationships/hyperlink" Target="https://en.wikipedia.org/wiki/Succinylcholine" TargetMode="External"/><Relationship Id="rId4" Type="http://schemas.openxmlformats.org/officeDocument/2006/relationships/hyperlink" Target="https://en.wikipedia.org/wiki/Muscle_fib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/>
              <a:t>Case 7-Muscle Relaxants (Neuromuscular</a:t>
            </a:r>
            <a:br>
              <a:rPr lang="en-US" sz="3200" b="1" dirty="0"/>
            </a:br>
            <a:r>
              <a:rPr lang="en-US" sz="3200" b="1" dirty="0"/>
              <a:t>Junction Blockers)</a:t>
            </a:r>
            <a:br>
              <a:rPr lang="en-US" sz="3200" b="1" dirty="0"/>
            </a:br>
            <a:endParaRPr lang="ar-S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Case 7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 47-year-old patient is undergoing the clipping of an intracranial aneurysm of the anterior communicating artery under general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anesthesia The surgery is being performed under a microscope, so even the smallest movement by the patient could have devastating consequences.</a:t>
            </a:r>
            <a:br>
              <a:rPr lang="en-US" b="1" dirty="0" smtClean="0">
                <a:solidFill>
                  <a:srgbClr val="0070C0"/>
                </a:solidFill>
              </a:rPr>
            </a:b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(1)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How can the patient be protected and the surgery allowed to</a:t>
            </a:r>
          </a:p>
          <a:p>
            <a:pPr algn="l">
              <a:buNone/>
            </a:pPr>
            <a:r>
              <a:rPr lang="en-US" sz="3800" b="1" dirty="0">
                <a:solidFill>
                  <a:srgbClr val="0070C0"/>
                </a:solidFill>
              </a:rPr>
              <a:t>proceed?</a:t>
            </a:r>
          </a:p>
          <a:p>
            <a:pPr algn="l">
              <a:buNone/>
            </a:pPr>
            <a:r>
              <a:rPr lang="en-US" dirty="0" smtClean="0"/>
              <a:t>For induction we do not use any IV agents that could raise intracranial pressure like </a:t>
            </a:r>
            <a:r>
              <a:rPr lang="en-US" dirty="0" err="1" smtClean="0"/>
              <a:t>ketamine</a:t>
            </a:r>
            <a:r>
              <a:rPr lang="en-US" dirty="0" smtClean="0"/>
              <a:t>. However we use thiopental, </a:t>
            </a:r>
            <a:r>
              <a:rPr lang="en-US" dirty="0" err="1" smtClean="0"/>
              <a:t>etomidate</a:t>
            </a:r>
            <a:r>
              <a:rPr lang="en-US" dirty="0" smtClean="0"/>
              <a:t> or </a:t>
            </a:r>
            <a:r>
              <a:rPr lang="en-US" dirty="0" err="1" smtClean="0"/>
              <a:t>propofol</a:t>
            </a:r>
            <a:r>
              <a:rPr lang="en-US" dirty="0" smtClean="0"/>
              <a:t> that has no significant effect on CSF</a:t>
            </a:r>
          </a:p>
          <a:p>
            <a:pPr algn="l">
              <a:buNone/>
            </a:pPr>
            <a:r>
              <a:rPr lang="en-US" dirty="0" smtClean="0"/>
              <a:t> </a:t>
            </a:r>
            <a:r>
              <a:rPr lang="en-US" u="sng" dirty="0" err="1" smtClean="0">
                <a:hlinkClick r:id="rId2"/>
              </a:rPr>
              <a:t>propofol</a:t>
            </a:r>
            <a:r>
              <a:rPr lang="en-US" dirty="0" smtClean="0"/>
              <a:t> an anticonvulsant and decreases the cerebral metabolic rate of oxygen consumption (CMRO</a:t>
            </a:r>
            <a:r>
              <a:rPr lang="en-US" baseline="-25000" dirty="0" smtClean="0"/>
              <a:t>2</a:t>
            </a:r>
            <a:r>
              <a:rPr lang="en-US" dirty="0" smtClean="0"/>
              <a:t>), cerebral blood flow (CBF), and intracranial pressure (ICP); thus, it can be advantageous in patients with brain injury</a:t>
            </a:r>
          </a:p>
          <a:p>
            <a:pPr algn="l">
              <a:buNone/>
            </a:pPr>
            <a:r>
              <a:rPr lang="en-US" dirty="0" smtClean="0"/>
              <a:t>Like </a:t>
            </a:r>
            <a:r>
              <a:rPr lang="en-US" u="sng" dirty="0" err="1" smtClean="0">
                <a:hlinkClick r:id="rId2"/>
              </a:rPr>
              <a:t>propofol</a:t>
            </a:r>
            <a:r>
              <a:rPr lang="en-US" dirty="0" smtClean="0"/>
              <a:t>, </a:t>
            </a:r>
            <a:r>
              <a:rPr lang="en-US" u="sng" dirty="0" err="1" smtClean="0">
                <a:hlinkClick r:id="rId3"/>
              </a:rPr>
              <a:t>etomidate</a:t>
            </a:r>
            <a:r>
              <a:rPr lang="en-US" dirty="0" smtClean="0"/>
              <a:t> decreases CMRO</a:t>
            </a:r>
            <a:r>
              <a:rPr lang="en-US" baseline="-25000" dirty="0" smtClean="0"/>
              <a:t>2</a:t>
            </a:r>
            <a:r>
              <a:rPr lang="en-US" dirty="0" smtClean="0"/>
              <a:t>, CBF, and ICP. </a:t>
            </a:r>
          </a:p>
          <a:p>
            <a:pPr algn="l">
              <a:buNone/>
            </a:pPr>
            <a:r>
              <a:rPr lang="en-US" dirty="0" smtClean="0"/>
              <a:t>• As for  maintenance we use </a:t>
            </a:r>
            <a:r>
              <a:rPr lang="en-US" dirty="0" err="1" smtClean="0"/>
              <a:t>fentanyl</a:t>
            </a:r>
            <a:r>
              <a:rPr lang="en-US" dirty="0" smtClean="0"/>
              <a:t> and its derivatives </a:t>
            </a:r>
            <a:r>
              <a:rPr lang="en-US" u="sng" dirty="0" err="1" smtClean="0">
                <a:hlinkClick r:id="rId4"/>
              </a:rPr>
              <a:t>fentanyl</a:t>
            </a:r>
            <a:r>
              <a:rPr lang="en-US" dirty="0" smtClean="0"/>
              <a:t>, </a:t>
            </a:r>
            <a:r>
              <a:rPr lang="en-US" u="sng" dirty="0" err="1" smtClean="0">
                <a:hlinkClick r:id="rId5"/>
              </a:rPr>
              <a:t>remifentanil</a:t>
            </a:r>
            <a:r>
              <a:rPr lang="en-US" dirty="0" smtClean="0"/>
              <a:t>, or </a:t>
            </a:r>
            <a:r>
              <a:rPr lang="en-US" u="sng" dirty="0" err="1" smtClean="0">
                <a:hlinkClick r:id="rId6"/>
              </a:rPr>
              <a:t>sufentanil</a:t>
            </a:r>
            <a:r>
              <a:rPr lang="en-US" dirty="0" smtClean="0"/>
              <a:t>) is often administered to suppress airway reflexes (</a:t>
            </a:r>
            <a:r>
              <a:rPr lang="en-US" dirty="0" err="1" smtClean="0"/>
              <a:t>eg</a:t>
            </a:r>
            <a:r>
              <a:rPr lang="en-US" dirty="0" smtClean="0"/>
              <a:t>, coughing, </a:t>
            </a:r>
            <a:r>
              <a:rPr lang="en-US" dirty="0" err="1" smtClean="0"/>
              <a:t>bronchospasm</a:t>
            </a:r>
            <a:r>
              <a:rPr lang="en-US" dirty="0" smtClean="0"/>
              <a:t>) and attenuate the stress response to </a:t>
            </a:r>
            <a:r>
              <a:rPr lang="en-US" dirty="0" err="1" smtClean="0"/>
              <a:t>laryngoscopy</a:t>
            </a:r>
            <a:r>
              <a:rPr lang="en-US" dirty="0" smtClean="0"/>
              <a:t> and </a:t>
            </a:r>
            <a:r>
              <a:rPr lang="en-US" dirty="0" err="1" smtClean="0"/>
              <a:t>endotracheal</a:t>
            </a:r>
            <a:r>
              <a:rPr lang="en-US" dirty="0" smtClean="0"/>
              <a:t> intubation that would otherwise result in tachycardia and hypertension [</a:t>
            </a:r>
            <a:r>
              <a:rPr lang="en-US" u="sng" dirty="0" smtClean="0">
                <a:hlinkClick r:id="rId7"/>
              </a:rPr>
              <a:t>50-52</a:t>
            </a:r>
            <a:r>
              <a:rPr lang="en-US" dirty="0" smtClean="0"/>
              <a:t>]. </a:t>
            </a:r>
            <a:r>
              <a:rPr lang="en-US" dirty="0" err="1" smtClean="0"/>
              <a:t>Opioids</a:t>
            </a:r>
            <a:r>
              <a:rPr lang="en-US" dirty="0" smtClean="0"/>
              <a:t> supplement sedation and reduce the dose requirement of the selected </a:t>
            </a:r>
            <a:r>
              <a:rPr lang="ar-SA" dirty="0" smtClean="0"/>
              <a:t>(</a:t>
            </a:r>
            <a:r>
              <a:rPr lang="en-US" dirty="0" smtClean="0"/>
              <a:t>intravenous (IV) induction agent (</a:t>
            </a:r>
            <a:r>
              <a:rPr lang="en-US" dirty="0" err="1" smtClean="0"/>
              <a:t>eg</a:t>
            </a:r>
            <a:r>
              <a:rPr lang="en-US" dirty="0" smtClean="0"/>
              <a:t>, </a:t>
            </a:r>
            <a:r>
              <a:rPr lang="en-US" u="sng" dirty="0" err="1" smtClean="0">
                <a:hlinkClick r:id="rId2"/>
              </a:rPr>
              <a:t>propofol</a:t>
            </a:r>
            <a:endParaRPr lang="en-US" b="1" dirty="0" smtClean="0"/>
          </a:p>
          <a:p>
            <a:pPr algn="l">
              <a:buNone/>
            </a:pPr>
            <a:endParaRPr lang="ar-SA" dirty="0" smtClean="0"/>
          </a:p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(2)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</a:rPr>
              <a:t>What are the Clinical Pharmacology of the Neuromuscular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Blockers?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endParaRPr lang="ar-SA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None/>
            </a:pP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58533263"/>
              </p:ext>
            </p:extLst>
          </p:nvPr>
        </p:nvGraphicFramePr>
        <p:xfrm>
          <a:off x="323528" y="0"/>
          <a:ext cx="8424936" cy="660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358"/>
                <a:gridCol w="2858390"/>
                <a:gridCol w="3001188"/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US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Applicatons</a:t>
                      </a:r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skeletal muscle relaxation ,facilitating intubation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65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Depolarizing blocking agents</a:t>
                      </a:r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Non-depolarizing blocking agents</a:t>
                      </a:r>
                      <a:endParaRPr lang="en-US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339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Mechanism of action</a:t>
                      </a:r>
                    </a:p>
                    <a:p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Depolarization"/>
                        </a:rPr>
                        <a:t>depolarizing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 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Sarcolemma"/>
                        </a:rPr>
                        <a:t>sarcolemma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of the skeletal </a:t>
                      </a:r>
                      <a:r>
                        <a:rPr lang="en-US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Muscle fiber"/>
                        </a:rPr>
                        <a:t>muscle fiber</a:t>
                      </a:r>
                      <a:r>
                        <a:rPr lang="en-US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makes the muscle fiber resistant to further stimulation by ACh.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competitively blocking the binding of ACh to its receptors</a:t>
                      </a:r>
                      <a:endParaRPr lang="en-US" sz="1600" dirty="0"/>
                    </a:p>
                  </a:txBody>
                  <a:tcPr/>
                </a:tc>
              </a:tr>
              <a:tr h="37387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examples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tooltip="Succinylcholine"/>
                        </a:rPr>
                        <a:t>succinylcholine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Rocuronium"/>
                        </a:rPr>
                        <a:t>Rocuronium</a:t>
                      </a:r>
                      <a:endParaRPr lang="en-US" sz="1600" dirty="0"/>
                    </a:p>
                  </a:txBody>
                  <a:tcPr/>
                </a:tc>
              </a:tr>
              <a:tr h="37387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onset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Rapid onset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Slow </a:t>
                      </a:r>
                      <a:endParaRPr lang="en-US" sz="1600" dirty="0"/>
                    </a:p>
                  </a:txBody>
                  <a:tcPr/>
                </a:tc>
              </a:tr>
              <a:tr h="59196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Duration of action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Short duration: 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8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Intermediate-duration; 20-35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minutes</a:t>
                      </a:r>
                      <a:endParaRPr lang="en-US" sz="1600" dirty="0"/>
                    </a:p>
                  </a:txBody>
                  <a:tcPr/>
                </a:tc>
              </a:tr>
              <a:tr h="841216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Reversal</a:t>
                      </a:r>
                      <a:r>
                        <a:rPr lang="en-US" sz="1800" b="1" i="0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of action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Acetylcholinesterase inhibitor"/>
                        </a:rPr>
                        <a:t>acetylcholinesterase inhibitor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drugs ,ex:neostigmine</a:t>
                      </a:r>
                      <a:endParaRPr lang="en-US" sz="1600" dirty="0"/>
                    </a:p>
                  </a:txBody>
                  <a:tcPr/>
                </a:tc>
              </a:tr>
              <a:tr h="109046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Side effects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-hypertension</a:t>
                      </a:r>
                    </a:p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dirty="0" err="1" smtClean="0"/>
                        <a:t>trismuA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-bradycardia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-tachycardia</a:t>
                      </a:r>
                    </a:p>
                    <a:p>
                      <a:r>
                        <a:rPr lang="en-US" sz="1600" dirty="0" smtClean="0"/>
                        <a:t>-hypertension</a:t>
                      </a:r>
                    </a:p>
                    <a:p>
                      <a:r>
                        <a:rPr lang="en-US" sz="1600" dirty="0" smtClean="0"/>
                        <a:t>-hypersensitivity</a:t>
                      </a:r>
                      <a:r>
                        <a:rPr lang="en-US" sz="1600" baseline="0" dirty="0" smtClean="0"/>
                        <a:t> and anyphlaxis</a:t>
                      </a:r>
                      <a:endParaRPr lang="en-US" sz="1600" dirty="0"/>
                    </a:p>
                  </a:txBody>
                  <a:tcPr/>
                </a:tc>
              </a:tr>
              <a:tr h="50856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contraindication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-malignant hyperthermia</a:t>
                      </a:r>
                    </a:p>
                    <a:p>
                      <a:r>
                        <a:rPr lang="en-US" sz="1600" dirty="0" smtClean="0"/>
                        <a:t>-stroke</a:t>
                      </a:r>
                    </a:p>
                    <a:p>
                      <a:r>
                        <a:rPr lang="en-US" sz="1600" dirty="0" smtClean="0"/>
                        <a:t>-hyperkalemia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hypersensitivty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(3)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Maintenance of Blockade: How Much is Enough?</a:t>
            </a:r>
          </a:p>
          <a:p>
            <a:endParaRPr lang="ar-SA" dirty="0"/>
          </a:p>
        </p:txBody>
      </p:sp>
      <p:pic>
        <p:nvPicPr>
          <p:cNvPr id="4" name="صورة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>
          <a:xfrm>
            <a:off x="1187624" y="2708920"/>
            <a:ext cx="6840760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(4)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Reversal of the Neuromuscular Blockade and Emergence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Steps of emergence:</a:t>
            </a:r>
          </a:p>
          <a:p>
            <a:pPr algn="l">
              <a:buNone/>
            </a:pPr>
            <a:r>
              <a:rPr lang="en-US" dirty="0" smtClean="0"/>
              <a:t>• </a:t>
            </a:r>
            <a:r>
              <a:rPr lang="en-US" dirty="0"/>
              <a:t>Turn off the </a:t>
            </a:r>
            <a:r>
              <a:rPr lang="en-US" dirty="0" smtClean="0"/>
              <a:t>agent</a:t>
            </a:r>
            <a:endParaRPr lang="en-US" dirty="0"/>
          </a:p>
          <a:p>
            <a:pPr algn="l">
              <a:buNone/>
            </a:pPr>
            <a:r>
              <a:rPr lang="en-US" dirty="0"/>
              <a:t> • Reverse the muscle relaxants </a:t>
            </a:r>
          </a:p>
          <a:p>
            <a:pPr algn="l">
              <a:buNone/>
            </a:pPr>
            <a:r>
              <a:rPr lang="en-US" dirty="0"/>
              <a:t>• Return to spontaneous ventilation with adequate ventilation and oxygenation</a:t>
            </a:r>
          </a:p>
          <a:p>
            <a:pPr algn="l">
              <a:buNone/>
            </a:pPr>
            <a:r>
              <a:rPr lang="en-US" dirty="0"/>
              <a:t>• Suction upper airway </a:t>
            </a:r>
          </a:p>
          <a:p>
            <a:pPr algn="l">
              <a:buNone/>
            </a:pPr>
            <a:r>
              <a:rPr lang="en-US" dirty="0"/>
              <a:t>• Wait for pts to wake up and follow command </a:t>
            </a:r>
          </a:p>
          <a:p>
            <a:pPr algn="l">
              <a:buNone/>
            </a:pPr>
            <a:r>
              <a:rPr lang="en-US" dirty="0"/>
              <a:t>• </a:t>
            </a:r>
            <a:r>
              <a:rPr lang="en-US" dirty="0" err="1"/>
              <a:t>Hemodynamically</a:t>
            </a:r>
            <a:r>
              <a:rPr lang="en-US" dirty="0"/>
              <a:t> stable</a:t>
            </a:r>
          </a:p>
          <a:p>
            <a:pPr algn="l">
              <a:buNone/>
            </a:pPr>
            <a:r>
              <a:rPr lang="en-US" dirty="0">
                <a:solidFill>
                  <a:srgbClr val="0070C0"/>
                </a:solidFill>
              </a:rPr>
              <a:t> Reversal</a:t>
            </a:r>
            <a:r>
              <a:rPr lang="en-US" dirty="0"/>
              <a:t>: Is used for non  </a:t>
            </a:r>
            <a:r>
              <a:rPr lang="en-US" dirty="0" err="1"/>
              <a:t>Non</a:t>
            </a:r>
            <a:r>
              <a:rPr lang="en-US" dirty="0"/>
              <a:t> depolarizing muscle relaxants and they are </a:t>
            </a:r>
            <a:r>
              <a:rPr lang="en-US" dirty="0" err="1"/>
              <a:t>neostigmine</a:t>
            </a:r>
            <a:r>
              <a:rPr lang="en-US" dirty="0"/>
              <a:t> </a:t>
            </a:r>
            <a:r>
              <a:rPr lang="en-US" dirty="0" err="1"/>
              <a:t>glycopirolate</a:t>
            </a:r>
            <a:r>
              <a:rPr lang="en-US" dirty="0"/>
              <a:t> or atropine.</a:t>
            </a:r>
          </a:p>
          <a:p>
            <a:pPr algn="l">
              <a:buNone/>
            </a:pPr>
            <a:r>
              <a:rPr lang="en-US" dirty="0"/>
              <a:t> </a:t>
            </a:r>
          </a:p>
          <a:p>
            <a:pPr algn="l">
              <a:buNone/>
            </a:pPr>
            <a:r>
              <a:rPr lang="en-US" dirty="0"/>
              <a:t> 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 descr="rr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8064896" cy="57606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241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Case 7-Muscle Relaxants (Neuromuscular Junction Blockers) </vt:lpstr>
      <vt:lpstr>Case 7</vt:lpstr>
      <vt:lpstr>(1)</vt:lpstr>
      <vt:lpstr>(2)</vt:lpstr>
      <vt:lpstr>Slide 5</vt:lpstr>
      <vt:lpstr>(3)</vt:lpstr>
      <vt:lpstr>(4)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7-Muscle Relaxants (Neuromuscular Junction Blockers)</dc:title>
  <dc:creator>rehab</dc:creator>
  <cp:lastModifiedBy>rehab</cp:lastModifiedBy>
  <cp:revision>2</cp:revision>
  <dcterms:created xsi:type="dcterms:W3CDTF">2015-10-27T19:22:51Z</dcterms:created>
  <dcterms:modified xsi:type="dcterms:W3CDTF">2015-10-27T20:39:19Z</dcterms:modified>
</cp:coreProperties>
</file>