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18"/>
  </p:normalViewPr>
  <p:slideViewPr>
    <p:cSldViewPr snapToGrid="0">
      <p:cViewPr>
        <p:scale>
          <a:sx n="71" d="100"/>
          <a:sy n="71" d="100"/>
        </p:scale>
        <p:origin x="12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8386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Medical Students curriculum 2014	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146470268_2709x2709.jpeg"/>
            <p:cNvPicPr/>
            <p:nvPr/>
          </p:nvPicPr>
          <p:blipFill>
            <a:blip r:embed="rId2">
              <a:extLst/>
            </a:blip>
            <a:srcRect l="107" t="1053" b="25469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VULGARIS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Salman M S AlSaad, 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American Board of Dermatology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Head of Dermatology Unite at KAUH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Cysts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when follicles rupture into surrounding tissues, resulting in papule/pustule/nodule.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</p:txBody>
      </p:sp>
      <p:pic>
        <p:nvPicPr>
          <p:cNvPr id="82" name="cysti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4876800"/>
            <a:ext cx="4038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h_c1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5141844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h_c112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5676900"/>
            <a:ext cx="37338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Severity of Acne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Typical mild acne:  comedones predominate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More severe cases:  pustules and papules predominate, heal with scar if deep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Acne Conglobata:  suppurating cystic lesions predominate, and severe scarring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Aggravating Factors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Change in sebaceous activity and hormonal level (e.g. before or during premenstrual cycle)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High humidity conditions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Local irritation or friction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Rough or occlusive clothing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Cosmetics( having greasy base)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Diet; chocolate, nuts, fats colas, or carbohydrates.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Oils greases , or dyes in hair product.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Medications That Can Cause Acne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ACTH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Azathioprine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Barbiturates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Isoniazid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Lithium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phenytoin Disulfiram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Halogens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Iodides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Steroids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Cyclosporine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Vitamins B2,6,12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of Acne Vulgaris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depends on type of clinical lesions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Microcomedone matures in 8 weeks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Therapy must continue beyond this time frame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considerable heterogeneity in the acne literature, and no clear evidence-based guidelines are available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2-10 % other forms, such as zinc sulfide or sodium thiosulfate.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presents a paradox in that it helps resolve formed comedones but may promote the formation of new ones. Due to this comedogenic effect, the use of salicylic acid or resorcinol is preferred.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 and salicylic acid;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Benzoyl peroxide;(5 to 10%)a primary irritant.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Salicylic acid is used in concentration of o.5 to 2%.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Applied at night after washing the affected area with soap and water.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Resorcinol(1 to 4%) may produce a dark brown scale on some black- skinned people.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Tretinoin Transe retinoic acid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acid form of vitamin A, is a strong primary irritant.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products are applied at night. They cause a feeling of warmth or slight stinging . Optimum results occur in3 to 4 months.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Care should be taken to avoid touching with eyes, nose, and mouth with tretinoin.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Exposure to strong sunlight should be avoided because of the increased sensitivity of the skin.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Does not cause the toxic effects of a large doses of vitamin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Tetracycline and some other antibiotics orally administered reduce bacterial population and the concentration of the fatty acids in the sebaceous follicle.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 Topical antibacterial agents generally are ineffective, because acne is not an infection.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 reduce level of fatty acid of the follicles.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is lipid soluble antibiotics which can penetrate the sebaceous follicle.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Acne is important?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Comedonal acne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Other topical agents: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Useful when  topical retinoids not tolerated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414141"/>
              </a:solidFill>
            </a:endParaRP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Salicylic acid (promotes desquamation)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Azelaic acid (antimicrobial, reduces hyperpigminetation)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Gycolic acid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Sulfur in OTC rx (keratolytic)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Mild to moderate inflammatory acne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Benzoyl peroxide: (antimicrobial, anticomedonal, pregnancy risk C)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Topical antibiotic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of both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rx more effective than mono in increased inflammatory lesions.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isotretinoin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Reduces sebaceous gland size/sebum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regulates cell proliferation and differentiation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Effect last 1 yr after cessation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Only med altering course of A. Vulgaris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131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50">
                <a:solidFill>
                  <a:srgbClr val="D93E2B"/>
                </a:solidFill>
              </a:rPr>
              <a:t>Moderate to severe acne:</a:t>
            </a:r>
            <a:br>
              <a:rPr sz="3850">
                <a:solidFill>
                  <a:srgbClr val="D93E2B"/>
                </a:solidFill>
              </a:rPr>
            </a:br>
            <a:r>
              <a:rPr sz="3850">
                <a:solidFill>
                  <a:srgbClr val="D93E2B"/>
                </a:solidFill>
              </a:rPr>
              <a:t>oral isotretinoin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Adverse effects can be severe: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Inc TG, teratogenic, bone marrow suppression, hepatotoxicity, top </a:t>
            </a:r>
            <a:r>
              <a:rPr sz="3420" dirty="0">
                <a:solidFill>
                  <a:srgbClr val="FF0000"/>
                </a:solidFill>
              </a:rPr>
              <a:t>10 drugs for suicide/depression reports</a:t>
            </a:r>
            <a:r>
              <a:rPr sz="3420" dirty="0">
                <a:solidFill>
                  <a:srgbClr val="414141"/>
                </a:solidFill>
              </a:rPr>
              <a:t>.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FDA practice rules: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0000"/>
                </a:solidFill>
              </a:rPr>
              <a:t>	2 negative pregnancy tests before rx	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	Pregnancy test each month (bring pt in)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 </a:t>
            </a:r>
            <a:r>
              <a:rPr sz="3420" dirty="0">
                <a:solidFill>
                  <a:srgbClr val="FF0000"/>
                </a:solidFill>
              </a:rPr>
              <a:t>Pregnancy risk pts must use 2 contraceptive for at least 1 mo prior to rx.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lvl="0" indent="-257175" defTabSz="9144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u="sng">
                <a:latin typeface="Arial"/>
                <a:ea typeface="Arial"/>
                <a:cs typeface="Arial"/>
                <a:sym typeface="Arial"/>
              </a:rPr>
              <a:t>Oral antibiotics</a:t>
            </a: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-Tetracycline	- erythromycin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minocycline	- TMP-SMX   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doxycycline	- clindamycin</a:t>
            </a:r>
          </a:p>
          <a:p>
            <a:pPr marL="342900" lvl="0" indent="-342900" defTabSz="9144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defTabSz="914400">
              <a:spcBef>
                <a:spcPts val="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Given daily over 4-6 mo, with taper.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Patient FAQs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Soaps, detergents remove sebum but do not alter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occlusive clothing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Water based cosmetic better than oil based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Diet modification no role in Rx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Related Disorders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Rosacea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flushing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erythema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telangiectasia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coarseness of skin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inflammatory papulopustular eruption resembling acne.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pic>
        <p:nvPicPr>
          <p:cNvPr id="1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50" y="3187700"/>
            <a:ext cx="46863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Importance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3200"/>
              <a:t>85% adolescents experience it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Prevalence of comedones (lesions) in adolescents approaches 100%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Acne vulgaris is the most common cutaneous disorder in the U.S.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10 percent of all patient encounters with primary care physicians.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Pts can experience significant psychological morbidity and, rarely, mortality due to suicide.</a:t>
            </a:r>
          </a:p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Important that physicians are familiar with Acne Vulgaris and its treatment.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Erythematotelangiectatic type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Papulopustular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Phymatous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Ocular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Erythematotelangiectatic type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414141"/>
              </a:solidFill>
            </a:endParaRP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Central facial flushing, often accompanied by burning or stinging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Redness usually spares the periocular skin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Skin typically has a fine texture that lacks a sebaceous quality characteristic of other subtypes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Erythematous areas of the face at times appear rough with scale, likely due to chronic, low-grade dermatitis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Frequent triggers to flushing include acutely felt emotional stress, hot drinks, alcohol, spicy foods, exercise, cold or hot weather, and hot baths and showers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Patients report that the burning or stinging is exacerbated when topical agents are applied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Papulopustular rosacea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This is the classic presentation of rosacea; features include the following: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are typically women of middle age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usually present with a red central portion of the face containing small erythematous papules surmounted by pinpoint pustules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 may describe a history of flushing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Telangiectasias are likely present but may be difficult to distinguish from the erythematous background in which they exist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Phymatous rosacea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Marked skin thickenings and irregular surface nodularities of the nose, chin, forehead, 1 or both ears, and/or the eyelids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Ocular rosacea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Blepharitis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Inflammation of the lids and meibomian glands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Interpalpebral conjunctival hyperemia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Conjunctival telangiectasias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control triggers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0000"/>
                </a:solidFill>
              </a:rPr>
              <a:t>First line : Topical metronidazole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Topical azelaic acid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sulfacetamide products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topical acne medications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Topical and oral antibiotics.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Neonatal Acne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four weeks of life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Develops a few days after birth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papules or pustules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Cases that persist beyond 4 weeks or have an onset after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R/O acne cosmetic,  acne venenata, drug-induced acne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SAPHO Syndrome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Synovitis, Acne, Pustulosis, Hyperostosis, and Osteomyelitis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fulminans, acne conglobata, pustular psoriasis, and palmoplantar pustulosis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Chest wall is most site of musculoskeletal complaints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Conglobate:  shaped in a rounded mass or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Severe form of acne characterized by numerous comedones, large abscesses with sinuses, grouped inflammatory nodules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Suppuration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Cysts on forehead, cheeks, and neck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Occurs most frequently in young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Follicular Occlusion Triad:  acne conglobata, hiradenitis suppurva, cellulitis of the scalp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Heals with scarring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0000"/>
                </a:solidFill>
              </a:rPr>
              <a:t>Treatment; oral isotretinoin for 5 months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Pathogenesis: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pic>
        <p:nvPicPr>
          <p:cNvPr id="172" name="38FF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581" y="2508250"/>
            <a:ext cx="6831819" cy="660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 form of extremely severe cystic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Teenage boys, chest and back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Rapid degeneration of nodules leaving ulceration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Fever, leukocytosis, arthralgias are 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steroids, isotretinoin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pic>
        <p:nvPicPr>
          <p:cNvPr id="178" name="38FF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2501900"/>
            <a:ext cx="91440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Tropical Acne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Nodular, cystic, and pustular lesions on back, buttocks, and thighs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Face is spared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Young adult military stationed in tropics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Venenata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Contact with acnegenic chemicals can produce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cutting oils, petroleum oil,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Radiation therapy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Cosmetica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 and papulopustules on the chin and cheeks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May take months to clear after stopping cosmetic product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Pomade Acne;  blacks, males, due to greases or oils applied to hair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Detergicans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Patients wash face with comedogenic soaps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wash only once or twice a day with non-comedogenic soap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Aestivalis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Mallorca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Rare, females 25-40 yrs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Starts in spring, resolves by fall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Small papules on cheeks, neck, upper body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Comedones and pustules are sparse or absent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retinoic acid,  abx don’t  help 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Excoriated Acne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picker’s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Girls, minute or trivial primary lesions are made worse by squeezing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Crusts, scarring, and atrophy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eliminate magnifying mirror, r/o depression  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Acneiform Eruptions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Originate from skin exposure to various industrial chemicals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Papules and pustules not confined to usual sites of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oils,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meds;  iodides, bromides, lithium, steroids (steroid acne)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pilosebaceous units in the dermis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These units consist of hair follicle and the associated sebaceous glands.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connected to the skin by a duct(infundibulum) through which the hair shaft passes.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cause of acne is an increase in the activity of the sebaceous glands and the epithelial tissue lining the infundibulum.</a:t>
            </a:r>
          </a:p>
        </p:txBody>
      </p:sp>
      <p:pic>
        <p:nvPicPr>
          <p:cNvPr id="59" name="normalfollic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7207" y="2712648"/>
            <a:ext cx="5258594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Gram Negative Folliculitis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in patients treated with antibiotics for acne over a long-term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Enterobactor, Klebsiella, Proteus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Anterior nares colonized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isotretinoin, Augmentin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Keloidalis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Folliculitis of the deep levels of the hair follicle that progresses into a perifolliculitis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 at nuchal area in blacks or Asian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Not associated with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Hypertrophic connective tissue becomes sclerotic, free hairs trapped in the dermis contribute to inflammation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Kenalog, surgery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Disease of the apocrine gland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Axillae, groin, buttocks, also areola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Obesity and genetic tendency to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Tender red nodules become fluctuant and painful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Rupture, suppuration, formation of sinus tracts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Most frequently axillae of young women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Men usually groin and perianal area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keratinization with plugging of the apocrine duct; dilation and inflammation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antibiotics, culture S. aureus, gram-negatives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Intralesional steroids, surgery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Isotretinoin helpful in some cases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Uncommon suppurative disease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Nodules suppurate and undermine to form sinuses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Scarring and alopecia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Adult black men most common, vertex and occiput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steroids, isotretinoin, oral abx, surgical incision and drainage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Pyoderma Faciale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Postadolescent girls, reddish cyanotic erythema with abscesses and cysts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Distinguished from acne by absence of comedones, rapid onset, fulminant course and absence of acne on the back and chest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 followed by isotretinoin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Etiology, signs and symptoms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Acne vulgaris is a disease of pilosebaceous follicles.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Factors: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Retention hyperkeratosis.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Increased sebum production.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Propionibacterium acnes 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      within the follicle.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Inflammation</a:t>
            </a:r>
            <a:br>
              <a:rPr sz="2016">
                <a:solidFill>
                  <a:srgbClr val="414141"/>
                </a:solidFill>
              </a:rPr>
            </a:br>
            <a:endParaRPr sz="2016">
              <a:solidFill>
                <a:srgbClr val="414141"/>
              </a:solidFill>
            </a:endParaRPr>
          </a:p>
        </p:txBody>
      </p:sp>
      <p:pic>
        <p:nvPicPr>
          <p:cNvPr id="63" name="pustu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600" y="6756400"/>
            <a:ext cx="24765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pu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4462" y="6756400"/>
            <a:ext cx="2420938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3403600"/>
            <a:ext cx="23590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3403600"/>
            <a:ext cx="2430463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6756400"/>
            <a:ext cx="2401888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and Definitions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Microcomedone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hyperkeratotic plug made of sebum and keratin  in follicular canal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Closed comedones (whiteheads)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Open comedo (blackhead)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</p:txBody>
      </p:sp>
      <p:pic>
        <p:nvPicPr>
          <p:cNvPr id="73" name="thumb_micrcomed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0936" y="4808367"/>
            <a:ext cx="3903913" cy="28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comedon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4249" y="6106370"/>
            <a:ext cx="4547840" cy="3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_co3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0976" y="5810527"/>
            <a:ext cx="2805224" cy="342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Inflammatory Acne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Acne characterized by inflammation surrounding the comedones, papules, pustules, and nodulocystic lesions. it may cause permanent scarring.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Normal sebum does not contain free fatty acids and is nonirritating, however, in the presence of</a:t>
            </a:r>
            <a:r>
              <a:rPr sz="3204" b="1">
                <a:solidFill>
                  <a:srgbClr val="414141"/>
                </a:solidFill>
              </a:rPr>
              <a:t> biolytic enzymes</a:t>
            </a:r>
            <a:r>
              <a:rPr sz="3204">
                <a:solidFill>
                  <a:srgbClr val="414141"/>
                </a:solidFill>
              </a:rPr>
              <a:t> produced by P.acne) , triglycerides of the sebum are split and release fatty acids which are irritating to the tissue.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inflamed follicle or pustules either heal in about a week or develop in to cyst or sterile abscesses, which can lead to scaring.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1571</Words>
  <Application>Microsoft Macintosh PowerPoint</Application>
  <PresentationFormat>Custom</PresentationFormat>
  <Paragraphs>284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Avenir Book</vt:lpstr>
      <vt:lpstr>Bodoni SvtyTwo ITC TT-Book</vt:lpstr>
      <vt:lpstr>Helvetica</vt:lpstr>
      <vt:lpstr>Palatino</vt:lpstr>
      <vt:lpstr>Wingdings</vt:lpstr>
      <vt:lpstr>Zapf Dingbats</vt:lpstr>
      <vt:lpstr>Arial</vt:lpstr>
      <vt:lpstr>New_Template4</vt:lpstr>
      <vt:lpstr>ACNE VULGARIS</vt:lpstr>
      <vt:lpstr>Why Acne is important?</vt:lpstr>
      <vt:lpstr>Importance </vt:lpstr>
      <vt:lpstr>Pathogenesis:</vt:lpstr>
      <vt:lpstr>pilosebaceous units in the dermis</vt:lpstr>
      <vt:lpstr>Etiology, signs and symptoms</vt:lpstr>
      <vt:lpstr>Types and Definitions</vt:lpstr>
      <vt:lpstr>Microcomedone</vt:lpstr>
      <vt:lpstr>Inflammatory Acne</vt:lpstr>
      <vt:lpstr>Cysts</vt:lpstr>
      <vt:lpstr>Severity of Acne</vt:lpstr>
      <vt:lpstr>Aggravating Factors</vt:lpstr>
      <vt:lpstr>Medications That Can Cause Acne </vt:lpstr>
      <vt:lpstr>Treatment of Acne Vulgaris</vt:lpstr>
      <vt:lpstr>Ingredients in OTC products</vt:lpstr>
      <vt:lpstr>Ingredients in OTC products</vt:lpstr>
      <vt:lpstr>Tretinoin Transe retinoic acid </vt:lpstr>
      <vt:lpstr>Antibiotics</vt:lpstr>
      <vt:lpstr>Antibiotics</vt:lpstr>
      <vt:lpstr>Comedonal acne</vt:lpstr>
      <vt:lpstr>Mild to moderate inflammatory acne</vt:lpstr>
      <vt:lpstr>Moderate to severe acne:</vt:lpstr>
      <vt:lpstr>Moderate to severe acne: oral isotretinoin</vt:lpstr>
      <vt:lpstr>Moderate to severe acne:</vt:lpstr>
      <vt:lpstr>Patient FAQs</vt:lpstr>
      <vt:lpstr>Acne Related Disorders</vt:lpstr>
      <vt:lpstr>Rosacea</vt:lpstr>
      <vt:lpstr>Rosacea</vt:lpstr>
      <vt:lpstr>Rosacea</vt:lpstr>
      <vt:lpstr>Types</vt:lpstr>
      <vt:lpstr>Erythematotelangiectatic type</vt:lpstr>
      <vt:lpstr>Papulopustular rosacea</vt:lpstr>
      <vt:lpstr>Phymatous rosacea</vt:lpstr>
      <vt:lpstr>Ocular rosacea</vt:lpstr>
      <vt:lpstr>Treatment </vt:lpstr>
      <vt:lpstr>Neonatal Acne</vt:lpstr>
      <vt:lpstr>SAPHO Syndrome</vt:lpstr>
      <vt:lpstr>Acne Conglobata</vt:lpstr>
      <vt:lpstr>Acne Conglobata</vt:lpstr>
      <vt:lpstr>Acne Conglobata</vt:lpstr>
      <vt:lpstr>Acne Fulminans</vt:lpstr>
      <vt:lpstr>Acne Fulminans</vt:lpstr>
      <vt:lpstr>Tropical Acne</vt:lpstr>
      <vt:lpstr>Acne Venenata</vt:lpstr>
      <vt:lpstr>Acne Cosmetica</vt:lpstr>
      <vt:lpstr>Acne Detergicans</vt:lpstr>
      <vt:lpstr>Acne Aestivalis</vt:lpstr>
      <vt:lpstr>Excoriated Acne</vt:lpstr>
      <vt:lpstr>Acneiform Eruptions</vt:lpstr>
      <vt:lpstr>Gram Negative Folliculitis</vt:lpstr>
      <vt:lpstr>Acne Keloidalis</vt:lpstr>
      <vt:lpstr>Hiradenitis Suppurativa</vt:lpstr>
      <vt:lpstr>Hiradenitis Suppurativa</vt:lpstr>
      <vt:lpstr>Hiradenitis Suppurativa</vt:lpstr>
      <vt:lpstr>Dissecting cellulitis of the scalp  </vt:lpstr>
      <vt:lpstr>Dissecting cellulitis of the scalp  </vt:lpstr>
      <vt:lpstr>Pyoderma Faciale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</dc:title>
  <dc:creator>Psychiatric Dept</dc:creator>
  <cp:lastModifiedBy>عبدالرحمن الشيبان .</cp:lastModifiedBy>
  <cp:revision>4</cp:revision>
  <dcterms:modified xsi:type="dcterms:W3CDTF">2015-12-24T18:05:38Z</dcterms:modified>
</cp:coreProperties>
</file>