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71" r:id="rId19"/>
    <p:sldId id="272" r:id="rId20"/>
    <p:sldId id="273" r:id="rId21"/>
    <p:sldId id="274" r:id="rId22"/>
    <p:sldId id="276" r:id="rId23"/>
    <p:sldId id="275" r:id="rId24"/>
    <p:sldId id="279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64"/>
  </p:normalViewPr>
  <p:slideViewPr>
    <p:cSldViewPr snapToGrid="0">
      <p:cViewPr varScale="1">
        <p:scale>
          <a:sx n="88" d="100"/>
          <a:sy n="88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702B-9B10-4CBA-88A1-2EAEEF918021}" type="datetimeFigureOut">
              <a:rPr lang="en-US" smtClean="0"/>
              <a:t>12/24/15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208"/>
            <a:ext cx="9144000" cy="2387600"/>
          </a:xfrm>
        </p:spPr>
        <p:txBody>
          <a:bodyPr/>
          <a:lstStyle/>
          <a:p>
            <a:r>
              <a:rPr lang="en-US" dirty="0" smtClean="0"/>
              <a:t>Language of Dermatology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Mohammed Al-Haddab, MD, FRCPC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9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Vesicle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 less than 5 mm in diameter circumscribed fluid containing elevation.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Dermatitis Herptiformis. </a:t>
            </a:r>
          </a:p>
          <a:p>
            <a:pPr marL="0" indent="0">
              <a:buNone/>
            </a:pPr>
            <a:r>
              <a:rPr lang="en-US" dirty="0" smtClean="0"/>
              <a:t>Herpes.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1100"/>
            <a:ext cx="5181600" cy="3720388"/>
          </a:xfrm>
        </p:spPr>
      </p:pic>
    </p:spTree>
    <p:extLst>
      <p:ext uri="{BB962C8B-B14F-4D97-AF65-F5344CB8AC3E}">
        <p14:creationId xmlns:p14="http://schemas.microsoft.com/office/powerpoint/2010/main" val="26059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Large vesicle more than 5 mm in diameter.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Bullous Pemphigoid.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4" y="1825625"/>
            <a:ext cx="4388592" cy="4351338"/>
          </a:xfrm>
        </p:spPr>
      </p:pic>
    </p:spTree>
    <p:extLst>
      <p:ext uri="{BB962C8B-B14F-4D97-AF65-F5344CB8AC3E}">
        <p14:creationId xmlns:p14="http://schemas.microsoft.com/office/powerpoint/2010/main" val="5000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Pustule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Collection of pus or vesicle and bulla that contain pus.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Pustular Psoriasis.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2050" name="Picture 2" descr="https://yoderm.com/pimples/wp-content/uploads/2013/03/acne-chin-p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Purpura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Visible collections of free red blood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Vasculitis.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accessmedicine.mhmedical.com/data/books/1019/cmdt15_ch20_f0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4" y="1825625"/>
            <a:ext cx="3270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Telangectasia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Dilated capillaries visible on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Rosacea.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7749"/>
            <a:ext cx="5181600" cy="3567089"/>
          </a:xfrm>
        </p:spPr>
      </p:pic>
    </p:spTree>
    <p:extLst>
      <p:ext uri="{BB962C8B-B14F-4D97-AF65-F5344CB8AC3E}">
        <p14:creationId xmlns:p14="http://schemas.microsoft.com/office/powerpoint/2010/main" val="193340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Closed sac-like lesion that contain liquid or semi-solid substance. Usually soft and has depth.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Epidermal cyst.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296778"/>
          </a:xfrm>
        </p:spPr>
      </p:pic>
    </p:spTree>
    <p:extLst>
      <p:ext uri="{BB962C8B-B14F-4D97-AF65-F5344CB8AC3E}">
        <p14:creationId xmlns:p14="http://schemas.microsoft.com/office/powerpoint/2010/main" val="390890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Tumor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Solid elevation of the skin more than 2 cm in diameter and has depth. Like large nodule.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9131"/>
            <a:ext cx="5181600" cy="3624326"/>
          </a:xfrm>
        </p:spPr>
      </p:pic>
    </p:spTree>
    <p:extLst>
      <p:ext uri="{BB962C8B-B14F-4D97-AF65-F5344CB8AC3E}">
        <p14:creationId xmlns:p14="http://schemas.microsoft.com/office/powerpoint/2010/main" val="31414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48636"/>
            <a:ext cx="9208395" cy="63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Thickened, loose, readily detached fragments of stratum corneum.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5380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Dried exudate.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Eczema.</a:t>
            </a:r>
          </a:p>
          <a:p>
            <a:pPr marL="0" indent="0">
              <a:buNone/>
            </a:pPr>
            <a:r>
              <a:rPr lang="en-US" dirty="0" smtClean="0"/>
              <a:t>Impetigo.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006"/>
            <a:ext cx="5181600" cy="3592576"/>
          </a:xfrm>
        </p:spPr>
      </p:pic>
    </p:spTree>
    <p:extLst>
      <p:ext uri="{BB962C8B-B14F-4D97-AF65-F5344CB8AC3E}">
        <p14:creationId xmlns:p14="http://schemas.microsoft.com/office/powerpoint/2010/main" val="271312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common dermatological terms.</a:t>
            </a:r>
          </a:p>
          <a:p>
            <a:r>
              <a:rPr lang="en-US" dirty="0" smtClean="0"/>
              <a:t>To differentiate between primary and secondary skin lesions.</a:t>
            </a:r>
          </a:p>
          <a:p>
            <a:r>
              <a:rPr lang="en-US" dirty="0" smtClean="0"/>
              <a:t>To be able to describe skin lesions and communicate with other dermatologists.</a:t>
            </a:r>
          </a:p>
          <a:p>
            <a:r>
              <a:rPr lang="en-US" dirty="0" smtClean="0"/>
              <a:t>To have a methodological approach to skin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Excoriation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shallow abrasion often caused by scratching.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03" y="2099255"/>
            <a:ext cx="5331854" cy="3554569"/>
          </a:xfrm>
        </p:spPr>
      </p:pic>
    </p:spTree>
    <p:extLst>
      <p:ext uri="{BB962C8B-B14F-4D97-AF65-F5344CB8AC3E}">
        <p14:creationId xmlns:p14="http://schemas.microsoft.com/office/powerpoint/2010/main" val="136807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Linear-like or crack-like cleavage of the skin.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Chronic eczema.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7843"/>
            <a:ext cx="5181600" cy="3406902"/>
          </a:xfrm>
        </p:spPr>
      </p:pic>
    </p:spTree>
    <p:extLst>
      <p:ext uri="{BB962C8B-B14F-4D97-AF65-F5344CB8AC3E}">
        <p14:creationId xmlns:p14="http://schemas.microsoft.com/office/powerpoint/2010/main" val="255945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moist, circumscribed, usually depressed lesion that result from loss of all or a portion of the epidermis.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Ruptured vesicle or bulla.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918951"/>
            <a:ext cx="3564705" cy="4387329"/>
          </a:xfrm>
        </p:spPr>
      </p:pic>
    </p:spTree>
    <p:extLst>
      <p:ext uri="{BB962C8B-B14F-4D97-AF65-F5344CB8AC3E}">
        <p14:creationId xmlns:p14="http://schemas.microsoft.com/office/powerpoint/2010/main" val="126970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hole in the skin in which there has been destruction of the epidermis and at least the upper papillary 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 ulcers.</a:t>
            </a:r>
          </a:p>
          <a:p>
            <a:pPr marL="0" indent="0">
              <a:buNone/>
            </a:pPr>
            <a:r>
              <a:rPr lang="en-US" dirty="0" smtClean="0"/>
              <a:t>Pyoderma gangrenosum.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1825625"/>
            <a:ext cx="4004688" cy="4240643"/>
          </a:xfrm>
        </p:spPr>
      </p:pic>
    </p:spTree>
    <p:extLst>
      <p:ext uri="{BB962C8B-B14F-4D97-AF65-F5344CB8AC3E}">
        <p14:creationId xmlns:p14="http://schemas.microsoft.com/office/powerpoint/2010/main" val="168261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Thinning of the skin. Could be epidermal or dermal or both.</a:t>
            </a:r>
          </a:p>
          <a:p>
            <a:pPr marL="0" indent="0">
              <a:buNone/>
            </a:pPr>
            <a:r>
              <a:rPr lang="en-US" dirty="0" smtClean="0"/>
              <a:t>Epidermal atrophy present as thin transparent wrinkled epidermis.</a:t>
            </a:r>
          </a:p>
          <a:p>
            <a:pPr marL="0" indent="0">
              <a:buNone/>
            </a:pPr>
            <a:r>
              <a:rPr lang="en-US" dirty="0" smtClean="0"/>
              <a:t>Dermal atrophy present as depression of the skin.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187"/>
            <a:ext cx="5181600" cy="3882214"/>
          </a:xfrm>
        </p:spPr>
      </p:pic>
    </p:spTree>
    <p:extLst>
      <p:ext uri="{BB962C8B-B14F-4D97-AF65-F5344CB8AC3E}">
        <p14:creationId xmlns:p14="http://schemas.microsoft.com/office/powerpoint/2010/main" val="55931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permanent lesion that results from the process of repair by replacement with fibrous tissue.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Surgical scar.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1782"/>
            <a:ext cx="5181600" cy="3619023"/>
          </a:xfrm>
        </p:spPr>
      </p:pic>
    </p:spTree>
    <p:extLst>
      <p:ext uri="{BB962C8B-B14F-4D97-AF65-F5344CB8AC3E}">
        <p14:creationId xmlns:p14="http://schemas.microsoft.com/office/powerpoint/2010/main" val="71715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Lichenification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Patches of increased epidermal thickening with accentuation of skin markings and pigmentation.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Lichen simplex chronicus.</a:t>
            </a:r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8317"/>
            <a:ext cx="5181600" cy="3405954"/>
          </a:xfrm>
        </p:spPr>
      </p:pic>
    </p:spTree>
    <p:extLst>
      <p:ext uri="{BB962C8B-B14F-4D97-AF65-F5344CB8AC3E}">
        <p14:creationId xmlns:p14="http://schemas.microsoft.com/office/powerpoint/2010/main" val="350496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Poikiloderma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morphologic descriptive term, refer to the combination of atrophy, telangiectasia, and pigmentary changes ( hypo or hyperpigmentation)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Dermatomyositis.</a:t>
            </a:r>
          </a:p>
          <a:p>
            <a:pPr marL="0" indent="0">
              <a:buNone/>
            </a:pPr>
            <a:r>
              <a:rPr lang="en-US" dirty="0" smtClean="0"/>
              <a:t>Radiodermatitis.</a:t>
            </a:r>
          </a:p>
          <a:p>
            <a:pPr marL="0" indent="0">
              <a:buNone/>
            </a:pPr>
            <a:r>
              <a:rPr lang="en-US" dirty="0" smtClean="0"/>
              <a:t>Mycosis fungoides.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6076"/>
            <a:ext cx="5181600" cy="3730436"/>
          </a:xfrm>
        </p:spPr>
      </p:pic>
    </p:spTree>
    <p:extLst>
      <p:ext uri="{BB962C8B-B14F-4D97-AF65-F5344CB8AC3E}">
        <p14:creationId xmlns:p14="http://schemas.microsoft.com/office/powerpoint/2010/main" val="93042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Acantholysis</a:t>
            </a:r>
            <a:r>
              <a:rPr lang="en-US" dirty="0" smtClean="0"/>
              <a:t>: a rounding up of epidermal cells resulting from a loss of adhesion between these cells. Pemphigus vulgaris. </a:t>
            </a:r>
          </a:p>
          <a:p>
            <a:r>
              <a:rPr lang="en-US" b="1" dirty="0" smtClean="0"/>
              <a:t>Acanthosis</a:t>
            </a:r>
            <a:r>
              <a:rPr lang="en-US" dirty="0" smtClean="0"/>
              <a:t>: histological term used to describe epidermal thickening due to increase keratinocytes in the spinous layer.</a:t>
            </a:r>
          </a:p>
          <a:p>
            <a:r>
              <a:rPr lang="en-US" b="1" dirty="0" smtClean="0"/>
              <a:t>Atopy</a:t>
            </a:r>
            <a:r>
              <a:rPr lang="en-US" dirty="0" smtClean="0"/>
              <a:t>: triad of atopic dermatitis, asthma, and allergic rhinitis.</a:t>
            </a:r>
          </a:p>
          <a:p>
            <a:r>
              <a:rPr lang="en-US" b="1" dirty="0" smtClean="0"/>
              <a:t>Balloon degeneration</a:t>
            </a:r>
            <a:r>
              <a:rPr lang="en-US" dirty="0" smtClean="0"/>
              <a:t>: gross swelling of keratinocytes seen in epidermal viral infection like herpes simplex.</a:t>
            </a:r>
          </a:p>
          <a:p>
            <a:r>
              <a:rPr lang="en-US" b="1" dirty="0" smtClean="0"/>
              <a:t>Hyperkeratosis</a:t>
            </a:r>
            <a:r>
              <a:rPr lang="en-US" dirty="0" smtClean="0"/>
              <a:t>: excessive formation of normal keratin.</a:t>
            </a:r>
          </a:p>
          <a:p>
            <a:r>
              <a:rPr lang="en-US" b="1" dirty="0" smtClean="0"/>
              <a:t>Hypertrichosis</a:t>
            </a:r>
            <a:r>
              <a:rPr lang="en-US" dirty="0" smtClean="0"/>
              <a:t>: excessive growth of non-androgen dependent hair.</a:t>
            </a:r>
          </a:p>
          <a:p>
            <a:r>
              <a:rPr lang="en-US" b="1" dirty="0" smtClean="0"/>
              <a:t>Hirsutism</a:t>
            </a:r>
            <a:r>
              <a:rPr lang="en-US" dirty="0" smtClean="0"/>
              <a:t>: excessive growth of male pattern hair in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Intertrigo</a:t>
            </a:r>
            <a:r>
              <a:rPr lang="en-US" dirty="0" smtClean="0"/>
              <a:t>: dermatitis in body folds like axilla and groin.</a:t>
            </a:r>
          </a:p>
          <a:p>
            <a:r>
              <a:rPr lang="en-US" b="1" dirty="0" smtClean="0"/>
              <a:t>Koebner phenomenon</a:t>
            </a:r>
            <a:r>
              <a:rPr lang="en-US" dirty="0" smtClean="0"/>
              <a:t>: the tendency for certain skin diseases like psoriasis to develop on sites of trauma.</a:t>
            </a:r>
          </a:p>
          <a:p>
            <a:r>
              <a:rPr lang="en-US" b="1" dirty="0" smtClean="0"/>
              <a:t>Nikolsky’s sign</a:t>
            </a:r>
            <a:r>
              <a:rPr lang="en-US" dirty="0" smtClean="0"/>
              <a:t>: the shearing of epidermis from dermis produced by lateral pressure on the epidermal surface. Pemphigus vulgaris, TEN.</a:t>
            </a:r>
          </a:p>
          <a:p>
            <a:r>
              <a:rPr lang="en-US" b="1" dirty="0" smtClean="0"/>
              <a:t>Parakeratosis</a:t>
            </a:r>
            <a:r>
              <a:rPr lang="en-US" dirty="0" smtClean="0"/>
              <a:t>: abnormal or incomplete keratinization resulting in the presence of nucleated, flattened squamous cells in the stratum corneum.</a:t>
            </a:r>
          </a:p>
          <a:p>
            <a:r>
              <a:rPr lang="en-US" b="1" dirty="0" smtClean="0"/>
              <a:t>Spongiosis</a:t>
            </a:r>
            <a:r>
              <a:rPr lang="en-US" dirty="0" smtClean="0"/>
              <a:t>: edema of the epidermis mainly intracellular.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Cutaneous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macule, patch, papule, nodule, tumor, cyst, weal, vesicle, bulla, pustule, plaque, purpura, and telangiectasia.</a:t>
            </a:r>
          </a:p>
          <a:p>
            <a:endParaRPr lang="en-US" dirty="0"/>
          </a:p>
          <a:p>
            <a:r>
              <a:rPr lang="en-US" dirty="0" smtClean="0"/>
              <a:t>Secondary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scale, crust, excoriation, fissure, ulcer, scar, lichenification.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Rhinophyma</a:t>
            </a:r>
            <a:r>
              <a:rPr lang="en-US" dirty="0" smtClean="0"/>
              <a:t>: gross hypertrophy of sebaceous gland tissue resulting in increase in volume of nasal soft tissue. Rosacea.</a:t>
            </a:r>
          </a:p>
          <a:p>
            <a:r>
              <a:rPr lang="en-US" b="1" dirty="0" smtClean="0"/>
              <a:t>Wickham’s striae</a:t>
            </a:r>
            <a:r>
              <a:rPr lang="en-US" dirty="0" smtClean="0"/>
              <a:t>: white linear markings on the surface of the violaceous papules of lichen planus.</a:t>
            </a:r>
          </a:p>
          <a:p>
            <a:r>
              <a:rPr lang="en-US" b="1" dirty="0" smtClean="0"/>
              <a:t>Auspitz sign</a:t>
            </a:r>
            <a:r>
              <a:rPr lang="en-US" dirty="0" smtClean="0"/>
              <a:t>: appearance of punctate bleeding spots when psoriasis scales are scraped off.</a:t>
            </a:r>
          </a:p>
          <a:p>
            <a:r>
              <a:rPr lang="en-US" b="1" dirty="0" smtClean="0"/>
              <a:t>Dermatographism</a:t>
            </a:r>
            <a:r>
              <a:rPr lang="en-US" dirty="0" smtClean="0"/>
              <a:t>: skin becomes raised and inflamed forming weals when stroked, scratched or rubbed. Urticaria.</a:t>
            </a:r>
          </a:p>
          <a:p>
            <a:r>
              <a:rPr lang="en-US" b="1" dirty="0" smtClean="0"/>
              <a:t>Pathergy test</a:t>
            </a:r>
            <a:r>
              <a:rPr lang="en-US" dirty="0" smtClean="0"/>
              <a:t>: erythematous induration of the site of the needle stick with a small sterile pustule at the center. Behcet’s disease. Pyoderma gangrenosum.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long have skin lesions been present. Acute, subacute, chronic.</a:t>
            </a:r>
          </a:p>
          <a:p>
            <a:r>
              <a:rPr lang="en-US" dirty="0" smtClean="0"/>
              <a:t>Where did the problem first appeared.</a:t>
            </a:r>
          </a:p>
          <a:p>
            <a:r>
              <a:rPr lang="en-US" dirty="0" smtClean="0"/>
              <a:t>Progression of the problem.</a:t>
            </a:r>
          </a:p>
          <a:p>
            <a:r>
              <a:rPr lang="en-US" dirty="0" smtClean="0"/>
              <a:t>Any other symptoms like pruritus.</a:t>
            </a:r>
          </a:p>
          <a:p>
            <a:r>
              <a:rPr lang="en-US" dirty="0" smtClean="0"/>
              <a:t>Treatment history.</a:t>
            </a:r>
          </a:p>
          <a:p>
            <a:r>
              <a:rPr lang="en-US" dirty="0" smtClean="0"/>
              <a:t>General relevant medical history.</a:t>
            </a:r>
          </a:p>
          <a:p>
            <a:r>
              <a:rPr lang="en-US" dirty="0" smtClean="0"/>
              <a:t>Occupational and recreational history.</a:t>
            </a:r>
          </a:p>
          <a:p>
            <a:r>
              <a:rPr lang="en-US" dirty="0" smtClean="0"/>
              <a:t>Travel.</a:t>
            </a:r>
          </a:p>
          <a:p>
            <a:r>
              <a:rPr lang="en-US" dirty="0" smtClean="0"/>
              <a:t>Family and household contact history.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9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skin examination should be carried out to determine the full extent of the problem and possible unrelated conditions.</a:t>
            </a:r>
          </a:p>
          <a:p>
            <a:r>
              <a:rPr lang="en-US" dirty="0" smtClean="0"/>
              <a:t>Examination should be done in a good light, better natural sun light.</a:t>
            </a:r>
          </a:p>
          <a:p>
            <a:r>
              <a:rPr lang="en-US" dirty="0" smtClean="0"/>
              <a:t>Skin, nails, hair, mucous membranes should all be examined.</a:t>
            </a:r>
          </a:p>
          <a:p>
            <a:r>
              <a:rPr lang="en-US" dirty="0" smtClean="0"/>
              <a:t>General appearance of the patient must be assessed.</a:t>
            </a:r>
          </a:p>
          <a:p>
            <a:r>
              <a:rPr lang="en-US" dirty="0" smtClean="0"/>
              <a:t>Lymph node exams in selected diseases like mycosis fungoides and skin cancers.</a:t>
            </a:r>
          </a:p>
          <a:p>
            <a:r>
              <a:rPr lang="en-US" dirty="0" smtClean="0"/>
              <a:t>Wood’s lamp, dermoscope, photography and other office based test like KOH preparation could help in diagnosis and follow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of Skin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(primary or secondary), shape, size, color, arrangement of lesions, distribution and configuration of the lesions all must be addressed while describing a lesion.</a:t>
            </a:r>
          </a:p>
          <a:p>
            <a:r>
              <a:rPr lang="en-US" dirty="0" smtClean="0"/>
              <a:t>Distribution: symmetrical, asymmetrical, unilateral, bilateral, diffuse, universal.</a:t>
            </a:r>
          </a:p>
          <a:p>
            <a:r>
              <a:rPr lang="en-US" dirty="0" smtClean="0"/>
              <a:t>Site of involvement: flexor, extensor, inverse, seborrheric, acral, photodistributed.</a:t>
            </a:r>
          </a:p>
          <a:p>
            <a:r>
              <a:rPr lang="en-US" dirty="0" smtClean="0"/>
              <a:t>Configuration: linear, grouped, reticular, annular, circular, arciform, dermatomal, koebneraization.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4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5473" y="251589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3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Macule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3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less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Freckle.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3" y="2112135"/>
            <a:ext cx="5014175" cy="3760631"/>
          </a:xfrm>
        </p:spPr>
      </p:pic>
    </p:spTree>
    <p:extLst>
      <p:ext uri="{BB962C8B-B14F-4D97-AF65-F5344CB8AC3E}">
        <p14:creationId xmlns:p14="http://schemas.microsoft.com/office/powerpoint/2010/main" val="171551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Melasma.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98" y="1825626"/>
            <a:ext cx="5118503" cy="4163050"/>
          </a:xfrm>
        </p:spPr>
      </p:pic>
    </p:spTree>
    <p:extLst>
      <p:ext uri="{BB962C8B-B14F-4D97-AF65-F5344CB8AC3E}">
        <p14:creationId xmlns:p14="http://schemas.microsoft.com/office/powerpoint/2010/main" val="291046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small, circumscribed elevation of the skin less than 1 cm.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Molluscum Contagiosum.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8332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solid, circumscribed elevation whose greater part lies beneath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Erythema Nodosum.</a:t>
            </a:r>
          </a:p>
          <a:p>
            <a:pPr marL="0" indent="0">
              <a:buNone/>
            </a:pPr>
            <a:r>
              <a:rPr lang="en-US" dirty="0" smtClean="0"/>
              <a:t>Basal cell carcinoma.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hoveskinclinic.co.uk/Series9%20WebPages/SCC9/NoduleLeftTem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1825625"/>
            <a:ext cx="39862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topped palpable lesion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915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transient, slightly raised lesion, characteristically with a pale center and a pink margin.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Urticaria.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1813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1069</Words>
  <Application>Microsoft Macintosh PowerPoint</Application>
  <PresentationFormat>Widescreen</PresentationFormat>
  <Paragraphs>159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Office Theme</vt:lpstr>
      <vt:lpstr>Language of Dermatology</vt:lpstr>
      <vt:lpstr>Objectives </vt:lpstr>
      <vt:lpstr>Cutaneous Lesions</vt:lpstr>
      <vt:lpstr>Macule </vt:lpstr>
      <vt:lpstr>Patch </vt:lpstr>
      <vt:lpstr>Papule</vt:lpstr>
      <vt:lpstr>Nodule </vt:lpstr>
      <vt:lpstr>Plaque </vt:lpstr>
      <vt:lpstr>Weal </vt:lpstr>
      <vt:lpstr>Vesicle </vt:lpstr>
      <vt:lpstr>Bulla </vt:lpstr>
      <vt:lpstr>Pustule </vt:lpstr>
      <vt:lpstr>Purpura </vt:lpstr>
      <vt:lpstr>Telangectasia </vt:lpstr>
      <vt:lpstr>Cyst </vt:lpstr>
      <vt:lpstr>Tumor </vt:lpstr>
      <vt:lpstr>PowerPoint Presentation</vt:lpstr>
      <vt:lpstr>Scale </vt:lpstr>
      <vt:lpstr>Crust </vt:lpstr>
      <vt:lpstr>Excoriation </vt:lpstr>
      <vt:lpstr>Fissure </vt:lpstr>
      <vt:lpstr>Erosion </vt:lpstr>
      <vt:lpstr>Ulcer </vt:lpstr>
      <vt:lpstr>Atrophy </vt:lpstr>
      <vt:lpstr>Scar </vt:lpstr>
      <vt:lpstr>Lichenification </vt:lpstr>
      <vt:lpstr>Poikiloderma </vt:lpstr>
      <vt:lpstr>Other Terms Used in Dermatology</vt:lpstr>
      <vt:lpstr>Other Terms Used in Dermatology</vt:lpstr>
      <vt:lpstr>Other Terms Used in Dermatology</vt:lpstr>
      <vt:lpstr>History </vt:lpstr>
      <vt:lpstr>Examination </vt:lpstr>
      <vt:lpstr>Description of Skin Lesions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Dermatology</dc:title>
  <dc:creator>mohammed alhaddab</dc:creator>
  <cp:lastModifiedBy>عبدالرحمن الشيبان .</cp:lastModifiedBy>
  <cp:revision>26</cp:revision>
  <dcterms:created xsi:type="dcterms:W3CDTF">2015-08-16T19:16:50Z</dcterms:created>
  <dcterms:modified xsi:type="dcterms:W3CDTF">2015-12-24T18:05:49Z</dcterms:modified>
</cp:coreProperties>
</file>