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314" r:id="rId3"/>
    <p:sldId id="315" r:id="rId4"/>
    <p:sldId id="316" r:id="rId5"/>
    <p:sldId id="258" r:id="rId6"/>
    <p:sldId id="317" r:id="rId7"/>
    <p:sldId id="330" r:id="rId8"/>
    <p:sldId id="259" r:id="rId9"/>
    <p:sldId id="331" r:id="rId10"/>
    <p:sldId id="295" r:id="rId11"/>
    <p:sldId id="332" r:id="rId12"/>
    <p:sldId id="260" r:id="rId13"/>
    <p:sldId id="298" r:id="rId14"/>
    <p:sldId id="261" r:id="rId15"/>
    <p:sldId id="299" r:id="rId16"/>
    <p:sldId id="262" r:id="rId17"/>
    <p:sldId id="300" r:id="rId18"/>
    <p:sldId id="263" r:id="rId19"/>
    <p:sldId id="318" r:id="rId20"/>
    <p:sldId id="301" r:id="rId21"/>
    <p:sldId id="333" r:id="rId22"/>
    <p:sldId id="264" r:id="rId23"/>
    <p:sldId id="302" r:id="rId24"/>
    <p:sldId id="265" r:id="rId25"/>
    <p:sldId id="266" r:id="rId26"/>
    <p:sldId id="319" r:id="rId27"/>
    <p:sldId id="303" r:id="rId28"/>
    <p:sldId id="304" r:id="rId29"/>
    <p:sldId id="267" r:id="rId30"/>
    <p:sldId id="320" r:id="rId31"/>
    <p:sldId id="268" r:id="rId32"/>
    <p:sldId id="321" r:id="rId33"/>
    <p:sldId id="340" r:id="rId34"/>
    <p:sldId id="269" r:id="rId35"/>
    <p:sldId id="270" r:id="rId36"/>
    <p:sldId id="347" r:id="rId37"/>
    <p:sldId id="322" r:id="rId38"/>
    <p:sldId id="271" r:id="rId39"/>
    <p:sldId id="275" r:id="rId40"/>
    <p:sldId id="276" r:id="rId41"/>
    <p:sldId id="277" r:id="rId42"/>
    <p:sldId id="278" r:id="rId43"/>
    <p:sldId id="279" r:id="rId44"/>
    <p:sldId id="280" r:id="rId45"/>
    <p:sldId id="272" r:id="rId46"/>
    <p:sldId id="273" r:id="rId47"/>
    <p:sldId id="274" r:id="rId48"/>
    <p:sldId id="323" r:id="rId49"/>
    <p:sldId id="281" r:id="rId50"/>
    <p:sldId id="282" r:id="rId51"/>
    <p:sldId id="283" r:id="rId52"/>
    <p:sldId id="284" r:id="rId53"/>
    <p:sldId id="325" r:id="rId54"/>
    <p:sldId id="324" r:id="rId55"/>
    <p:sldId id="285" r:id="rId56"/>
    <p:sldId id="335" r:id="rId57"/>
    <p:sldId id="286" r:id="rId58"/>
    <p:sldId id="336" r:id="rId59"/>
    <p:sldId id="287" r:id="rId60"/>
    <p:sldId id="290" r:id="rId61"/>
    <p:sldId id="337" r:id="rId62"/>
    <p:sldId id="291" r:id="rId63"/>
    <p:sldId id="326" r:id="rId64"/>
    <p:sldId id="327" r:id="rId65"/>
    <p:sldId id="292" r:id="rId66"/>
    <p:sldId id="328" r:id="rId67"/>
    <p:sldId id="293" r:id="rId68"/>
    <p:sldId id="344" r:id="rId69"/>
    <p:sldId id="294" r:id="rId70"/>
    <p:sldId id="334" r:id="rId71"/>
    <p:sldId id="288" r:id="rId72"/>
    <p:sldId id="289" r:id="rId73"/>
    <p:sldId id="329" r:id="rId74"/>
    <p:sldId id="338" r:id="rId75"/>
    <p:sldId id="339" r:id="rId76"/>
    <p:sldId id="345" r:id="rId77"/>
    <p:sldId id="346" r:id="rId78"/>
    <p:sldId id="341" r:id="rId79"/>
    <p:sldId id="342" r:id="rId80"/>
    <p:sldId id="34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EB301C6-CC9B-4E08-9E4E-5D4EF7691BE0}" type="datetimeFigureOut">
              <a:rPr lang="ar-SA" smtClean="0"/>
              <a:pPr/>
              <a:t>30/11/35</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DF8C9EC-A9E4-4078-97F6-A34C70CE7920}"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1A977-85DC-4A11-B43F-67014B3433B3}" type="slidenum">
              <a:rPr lang="en-US"/>
              <a:pPr/>
              <a:t>58</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kumimoji="0" lang="en-US"/>
              <a:t>Morphea en coup de sabre</a:t>
            </a: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353A25-F4EC-4AE9-BC89-383E71EEC2EA}" type="slidenum">
              <a:rPr lang="en-US"/>
              <a:pPr/>
              <a:t>61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kumimoji="0" lang="en-US"/>
              <a:t>Calcinosis cutis of the thumb in a patient with </a:t>
            </a:r>
            <a:r>
              <a:rPr kumimoji="0" lang="en-US" b="1">
                <a:hlinkClick r:id="rId3" action="ppaction://hlinksldjump"/>
              </a:rPr>
              <a:t> </a:t>
            </a:r>
            <a:r>
              <a:rPr kumimoji="0" lang="en-US" b="1"/>
              <a:t>scleroderma</a:t>
            </a: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ar-SA" smtClean="0"/>
          </a:p>
        </p:txBody>
      </p:sp>
      <p:sp>
        <p:nvSpPr>
          <p:cNvPr id="200708" name="Slide Number Placeholder 3"/>
          <p:cNvSpPr>
            <a:spLocks noGrp="1"/>
          </p:cNvSpPr>
          <p:nvPr>
            <p:ph type="sldNum" sz="quarter" idx="5"/>
          </p:nvPr>
        </p:nvSpPr>
        <p:spPr>
          <a:noFill/>
        </p:spPr>
        <p:txBody>
          <a:bodyPr/>
          <a:lstStyle/>
          <a:p>
            <a:fld id="{DDA0BA3C-2304-4F37-B7CA-8C566F3C6A51}" type="slidenum">
              <a:rPr lang="ar-SA" smtClean="0"/>
              <a:pPr/>
              <a:t>79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p:spPr>
        <p:txBody>
          <a:bodyPr/>
          <a:lstStyle/>
          <a:p>
            <a:endParaRPr lang="ar-SA" smtClean="0"/>
          </a:p>
        </p:txBody>
      </p:sp>
      <p:sp>
        <p:nvSpPr>
          <p:cNvPr id="200708" name="Slide Number Placeholder 3"/>
          <p:cNvSpPr>
            <a:spLocks noGrp="1"/>
          </p:cNvSpPr>
          <p:nvPr>
            <p:ph type="sldNum" sz="quarter" idx="5"/>
          </p:nvPr>
        </p:nvSpPr>
        <p:spPr>
          <a:noFill/>
        </p:spPr>
        <p:txBody>
          <a:bodyPr/>
          <a:lstStyle/>
          <a:p>
            <a:fld id="{DDA0BA3C-2304-4F37-B7CA-8C566F3C6A51}" type="slidenum">
              <a:rPr lang="ar-SA" smtClean="0"/>
              <a:pPr/>
              <a:t>80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636FD8-34C9-4946-843F-D94CAFBC38A3}" type="datetimeFigureOut">
              <a:rPr lang="en-US" smtClean="0"/>
              <a:pPr/>
              <a:t>9/24/2014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345D20-DF03-4566-A611-D631C3B261F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36FD8-34C9-4946-843F-D94CAFBC38A3}" type="datetimeFigureOut">
              <a:rPr lang="en-US" smtClean="0"/>
              <a:pPr/>
              <a:t>9/24/2014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45D20-DF03-4566-A611-D631C3B261F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0" Type="http://schemas.openxmlformats.org/officeDocument/2006/relationships/image" Target="../media/image55.wmf"/><Relationship Id="rId4" Type="http://schemas.openxmlformats.org/officeDocument/2006/relationships/image" Target="../media/image49.wmf"/><Relationship Id="rId9" Type="http://schemas.openxmlformats.org/officeDocument/2006/relationships/image" Target="../media/image54.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Skin Manifestations</a:t>
            </a:r>
            <a:br>
              <a:rPr lang="en-US" b="1" dirty="0" smtClean="0"/>
            </a:br>
            <a:r>
              <a:rPr lang="en-US" b="1" dirty="0" smtClean="0"/>
              <a:t>of Connective Tissue Diseases</a:t>
            </a:r>
            <a:endParaRPr lang="en-US" b="1" dirty="0"/>
          </a:p>
        </p:txBody>
      </p:sp>
      <p:sp>
        <p:nvSpPr>
          <p:cNvPr id="3" name="Subtitle 2"/>
          <p:cNvSpPr>
            <a:spLocks noGrp="1"/>
          </p:cNvSpPr>
          <p:nvPr>
            <p:ph type="subTitle" idx="1"/>
          </p:nvPr>
        </p:nvSpPr>
        <p:spPr/>
        <p:txBody>
          <a:bodyPr>
            <a:normAutofit/>
          </a:bodyPr>
          <a:lstStyle/>
          <a:p>
            <a:endParaRPr lang="en-US" dirty="0" smtClean="0">
              <a:solidFill>
                <a:schemeClr val="tx1">
                  <a:lumMod val="65000"/>
                  <a:lumOff val="35000"/>
                </a:schemeClr>
              </a:solidFill>
            </a:endParaRPr>
          </a:p>
        </p:txBody>
      </p:sp>
      <p:sp>
        <p:nvSpPr>
          <p:cNvPr id="4" name="عنوان 6"/>
          <p:cNvSpPr txBox="1">
            <a:spLocks/>
          </p:cNvSpPr>
          <p:nvPr/>
        </p:nvSpPr>
        <p:spPr>
          <a:xfrm>
            <a:off x="0" y="3124200"/>
            <a:ext cx="8839200" cy="3124200"/>
          </a:xfrm>
          <a:prstGeom prst="rect">
            <a:avLst/>
          </a:prstGeom>
          <a:noFill/>
          <a:ln w="25400" cap="flat" cmpd="sng" algn="ctr">
            <a:noFill/>
            <a:prstDash val="solid"/>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t/>
            </a:r>
            <a:br>
              <a:rPr kumimoji="0" lang="en-US"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rPr>
            </a:br>
            <a:r>
              <a:rPr kumimoji="0" lang="en-US" sz="2000" b="1" i="0" u="none" strike="noStrike" kern="1200" cap="none" spc="0" normalizeH="0" baseline="0" noProof="0" dirty="0" smtClean="0">
                <a:ln>
                  <a:noFill/>
                </a:ln>
                <a:solidFill>
                  <a:srgbClr val="443329"/>
                </a:solidFill>
                <a:effectLst/>
                <a:uLnTx/>
                <a:uFillTx/>
                <a:latin typeface="+mn-lt"/>
                <a:ea typeface="+mn-ea"/>
                <a:cs typeface="Tahoma" pitchFamily="34" charset="0"/>
              </a:rPr>
              <a:t>Prof. Khalid M. </a:t>
            </a:r>
            <a:r>
              <a:rPr kumimoji="0" lang="en-US" sz="2000" b="1" i="0" u="none" strike="noStrike" kern="1200" cap="none" spc="0" normalizeH="0" baseline="0" noProof="0" dirty="0" err="1" smtClean="0">
                <a:ln>
                  <a:noFill/>
                </a:ln>
                <a:solidFill>
                  <a:srgbClr val="443329"/>
                </a:solidFill>
                <a:effectLst/>
                <a:uLnTx/>
                <a:uFillTx/>
                <a:latin typeface="+mn-lt"/>
                <a:ea typeface="+mn-ea"/>
                <a:cs typeface="Tahoma" pitchFamily="34" charset="0"/>
              </a:rPr>
              <a:t>AlGhamdi</a:t>
            </a:r>
            <a:r>
              <a:rPr kumimoji="0" lang="en-US" sz="2000" b="1" i="0" u="none" strike="noStrike" kern="1200" cap="none" spc="0" normalizeH="0" baseline="0" noProof="0" dirty="0" smtClean="0">
                <a:ln>
                  <a:noFill/>
                </a:ln>
                <a:solidFill>
                  <a:srgbClr val="443329"/>
                </a:solidFill>
                <a:effectLst/>
                <a:uLnTx/>
                <a:uFillTx/>
                <a:latin typeface="+mn-lt"/>
                <a:ea typeface="+mn-ea"/>
                <a:cs typeface="Tahoma" pitchFamily="34" charset="0"/>
              </a:rPr>
              <a:t/>
            </a:r>
            <a:br>
              <a:rPr kumimoji="0" lang="en-US" sz="2000" b="1" i="0" u="none" strike="noStrike" kern="1200" cap="none" spc="0" normalizeH="0" baseline="0" noProof="0" dirty="0" smtClean="0">
                <a:ln>
                  <a:noFill/>
                </a:ln>
                <a:solidFill>
                  <a:srgbClr val="443329"/>
                </a:solidFill>
                <a:effectLst/>
                <a:uLnTx/>
                <a:uFillTx/>
                <a:latin typeface="+mn-lt"/>
                <a:ea typeface="+mn-ea"/>
                <a:cs typeface="Tahoma" pitchFamily="34" charset="0"/>
              </a:rPr>
            </a:br>
            <a: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t>Professor and Consultant </a:t>
            </a:r>
            <a:b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br>
            <a: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t>Dermatology and </a:t>
            </a:r>
            <a:r>
              <a:rPr kumimoji="0" lang="en-US" sz="2000" b="0" i="0" u="none" strike="noStrike" kern="1200" cap="none" spc="0" normalizeH="0" baseline="0" noProof="0" dirty="0" err="1" smtClean="0">
                <a:ln>
                  <a:noFill/>
                </a:ln>
                <a:solidFill>
                  <a:srgbClr val="443329"/>
                </a:solidFill>
                <a:effectLst/>
                <a:uLnTx/>
                <a:uFillTx/>
                <a:latin typeface="+mn-lt"/>
                <a:ea typeface="+mn-ea"/>
                <a:cs typeface="Tahoma" pitchFamily="34" charset="0"/>
              </a:rPr>
              <a:t>Cutaneous</a:t>
            </a:r>
            <a: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t> Laser Surgery</a:t>
            </a:r>
            <a:b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br>
            <a: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t>King Saud University</a:t>
            </a:r>
            <a:b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br>
            <a:r>
              <a:rPr kumimoji="0" lang="en-US" sz="2000" b="0" i="0" u="none" strike="noStrike" kern="1200" cap="none" spc="0" normalizeH="0" baseline="0" noProof="0" dirty="0" smtClean="0">
                <a:ln>
                  <a:noFill/>
                </a:ln>
                <a:solidFill>
                  <a:srgbClr val="443329"/>
                </a:solidFill>
                <a:effectLst/>
                <a:uLnTx/>
                <a:uFillTx/>
                <a:latin typeface="+mn-lt"/>
                <a:ea typeface="+mn-ea"/>
                <a:cs typeface="Tahoma" pitchFamily="34" charset="0"/>
              </a:rPr>
              <a:t>www.dralghamdi.net</a:t>
            </a:r>
            <a:endParaRPr kumimoji="0" lang="ar-SA" sz="4400" b="1" i="0" u="none" strike="noStrike" kern="1200" cap="none" spc="0" normalizeH="0" baseline="0" noProof="0" dirty="0" smtClean="0">
              <a:ln>
                <a:noFill/>
              </a:ln>
              <a:solidFill>
                <a:schemeClr val="dk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Discoid Lupus Erythematosus </a:t>
            </a:r>
            <a:r>
              <a:rPr lang="en-US" dirty="0" smtClean="0"/>
              <a:t/>
            </a:r>
            <a:br>
              <a:rPr lang="en-US" dirty="0" smtClean="0"/>
            </a:br>
            <a:endParaRPr lang="en-US" dirty="0"/>
          </a:p>
        </p:txBody>
      </p:sp>
      <p:pic>
        <p:nvPicPr>
          <p:cNvPr id="27650" name="Picture 2" descr="C:\Users\moe\Desktop\presentations\connective tissue disorders\1 discoid_lupus_1_050831.jpg"/>
          <p:cNvPicPr>
            <a:picLocks noGrp="1" noChangeAspect="1" noChangeArrowheads="1"/>
          </p:cNvPicPr>
          <p:nvPr>
            <p:ph sz="half" idx="1"/>
          </p:nvPr>
        </p:nvPicPr>
        <p:blipFill>
          <a:blip r:embed="rId2" cstate="print"/>
          <a:srcRect/>
          <a:stretch>
            <a:fillRect/>
          </a:stretch>
        </p:blipFill>
        <p:spPr bwMode="auto">
          <a:xfrm>
            <a:off x="457200" y="1933344"/>
            <a:ext cx="4038600" cy="3859675"/>
          </a:xfrm>
          <a:prstGeom prst="rect">
            <a:avLst/>
          </a:prstGeom>
          <a:noFill/>
        </p:spPr>
      </p:pic>
      <p:pic>
        <p:nvPicPr>
          <p:cNvPr id="27651" name="Picture 3" descr="C:\Users\moe\Desktop\presentations\connective tissue disorders\2 discoid_lupus_erythematosus_1_090828.jpg"/>
          <p:cNvPicPr>
            <a:picLocks noGrp="1" noChangeAspect="1" noChangeArrowheads="1"/>
          </p:cNvPicPr>
          <p:nvPr>
            <p:ph sz="half" idx="2"/>
          </p:nvPr>
        </p:nvPicPr>
        <p:blipFill>
          <a:blip r:embed="rId3" cstate="print"/>
          <a:srcRect/>
          <a:stretch>
            <a:fillRect/>
          </a:stretch>
        </p:blipFill>
        <p:spPr bwMode="auto">
          <a:xfrm>
            <a:off x="4648200" y="1981200"/>
            <a:ext cx="4038600" cy="3810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Grp="1" noChangeAspect="1" noChangeArrowheads="1"/>
          </p:cNvPicPr>
          <p:nvPr>
            <p:ph idx="1"/>
          </p:nvPr>
        </p:nvPicPr>
        <p:blipFill>
          <a:blip r:embed="rId2" cstate="print"/>
          <a:srcRect/>
          <a:stretch>
            <a:fillRect/>
          </a:stretch>
        </p:blipFill>
        <p:spPr bwMode="auto">
          <a:xfrm>
            <a:off x="1619673" y="1700808"/>
            <a:ext cx="4804940" cy="446449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DLE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Subacute lupus erythematosus </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Non-itchy </a:t>
            </a:r>
            <a:r>
              <a:rPr lang="en-US" dirty="0"/>
              <a:t>dry rash appears on the upper back and chest, often following sun exposure</a:t>
            </a:r>
            <a:r>
              <a:rPr lang="en-US" dirty="0" smtClean="0"/>
              <a:t>.</a:t>
            </a:r>
          </a:p>
          <a:p>
            <a:pPr>
              <a:buNone/>
            </a:pPr>
            <a:endParaRPr lang="en-US" dirty="0" smtClean="0"/>
          </a:p>
          <a:p>
            <a:pPr>
              <a:buNone/>
            </a:pPr>
            <a:r>
              <a:rPr lang="en-US" dirty="0" smtClean="0"/>
              <a:t> </a:t>
            </a:r>
            <a:r>
              <a:rPr lang="en-US" dirty="0"/>
              <a:t>Subacute LE does not scar. </a:t>
            </a:r>
            <a:endParaRPr lang="en-US" dirty="0" smtClean="0"/>
          </a:p>
          <a:p>
            <a:pPr>
              <a:buNone/>
            </a:pPr>
            <a:r>
              <a:rPr lang="en-US" dirty="0" smtClean="0"/>
              <a:t>    </a:t>
            </a:r>
          </a:p>
          <a:p>
            <a:pPr>
              <a:buNone/>
            </a:pPr>
            <a:r>
              <a:rPr lang="en-US" dirty="0" smtClean="0"/>
              <a:t>Systemic </a:t>
            </a:r>
            <a:r>
              <a:rPr lang="en-US" dirty="0"/>
              <a:t>involvement is not usually severe</a:t>
            </a:r>
            <a:r>
              <a:rPr lang="en-US" dirty="0" smtClean="0"/>
              <a:t>.</a:t>
            </a:r>
          </a:p>
          <a:p>
            <a:pPr>
              <a:buNone/>
            </a:pPr>
            <a:endParaRPr lang="en-US" dirty="0"/>
          </a:p>
          <a:p>
            <a:pPr>
              <a:buNone/>
            </a:pPr>
            <a:r>
              <a:rPr lang="en-US" dirty="0" smtClean="0"/>
              <a:t>	Annular or </a:t>
            </a:r>
            <a:r>
              <a:rPr lang="en-US" dirty="0"/>
              <a:t>polycyclic (ring-shaped)  or as </a:t>
            </a:r>
            <a:r>
              <a:rPr lang="en-US" dirty="0" smtClean="0"/>
              <a:t>papulosquamous </a:t>
            </a:r>
            <a:r>
              <a:rPr lang="en-US" dirty="0"/>
              <a:t>(scaly patches and plaques) </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Subacute lupus erythematosus </a:t>
            </a:r>
            <a:br>
              <a:rPr lang="en-US" b="1" dirty="0" smtClean="0"/>
            </a:br>
            <a:endParaRPr lang="en-US" dirty="0"/>
          </a:p>
        </p:txBody>
      </p:sp>
      <p:pic>
        <p:nvPicPr>
          <p:cNvPr id="30722" name="Picture 2" descr="C:\Users\moe\Desktop\presentations\connective tissue disorders\7 scle_5_010528.jpg"/>
          <p:cNvPicPr>
            <a:picLocks noGrp="1" noChangeAspect="1" noChangeArrowheads="1"/>
          </p:cNvPicPr>
          <p:nvPr>
            <p:ph sz="half" idx="1"/>
          </p:nvPr>
        </p:nvPicPr>
        <p:blipFill>
          <a:blip r:embed="rId2" cstate="print"/>
          <a:srcRect/>
          <a:stretch>
            <a:fillRect/>
          </a:stretch>
        </p:blipFill>
        <p:spPr bwMode="auto">
          <a:xfrm>
            <a:off x="972949" y="1600200"/>
            <a:ext cx="3007101" cy="4525963"/>
          </a:xfrm>
          <a:prstGeom prst="rect">
            <a:avLst/>
          </a:prstGeom>
          <a:noFill/>
        </p:spPr>
      </p:pic>
      <p:pic>
        <p:nvPicPr>
          <p:cNvPr id="30723" name="Picture 3" descr="C:\Users\moe\Desktop\presentations\connective tissue disorders\9 SCLE_1_080613.jpg"/>
          <p:cNvPicPr>
            <a:picLocks noGrp="1" noChangeAspect="1" noChangeArrowheads="1"/>
          </p:cNvPicPr>
          <p:nvPr>
            <p:ph sz="half" idx="2"/>
          </p:nvPr>
        </p:nvPicPr>
        <p:blipFill>
          <a:blip r:embed="rId3" cstate="print"/>
          <a:srcRect/>
          <a:stretch>
            <a:fillRect/>
          </a:stretch>
        </p:blipFill>
        <p:spPr bwMode="auto">
          <a:xfrm>
            <a:off x="5394573" y="1600200"/>
            <a:ext cx="2545854" cy="4525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Neonatal lupus erythematosus </a:t>
            </a:r>
          </a:p>
        </p:txBody>
      </p:sp>
      <p:sp>
        <p:nvSpPr>
          <p:cNvPr id="3" name="Content Placeholder 2"/>
          <p:cNvSpPr>
            <a:spLocks noGrp="1"/>
          </p:cNvSpPr>
          <p:nvPr>
            <p:ph idx="1"/>
          </p:nvPr>
        </p:nvSpPr>
        <p:spPr/>
        <p:txBody>
          <a:bodyPr/>
          <a:lstStyle/>
          <a:p>
            <a:pPr algn="just">
              <a:buNone/>
            </a:pPr>
            <a:r>
              <a:rPr lang="en-US" dirty="0" smtClean="0"/>
              <a:t>    Newborn </a:t>
            </a:r>
            <a:r>
              <a:rPr lang="en-US" dirty="0"/>
              <a:t>babies born to mothers with subacute LE may develop  annular rash, </a:t>
            </a:r>
            <a:r>
              <a:rPr lang="en-US" dirty="0" smtClean="0"/>
              <a:t>that </a:t>
            </a:r>
            <a:r>
              <a:rPr lang="en-US" dirty="0"/>
              <a:t>resolve spontaneously. </a:t>
            </a:r>
            <a:endParaRPr lang="en-US" dirty="0" smtClean="0"/>
          </a:p>
          <a:p>
            <a:pPr algn="just">
              <a:buNone/>
            </a:pPr>
            <a:endParaRPr lang="en-US" dirty="0" smtClean="0"/>
          </a:p>
          <a:p>
            <a:pPr algn="just">
              <a:buNone/>
            </a:pPr>
            <a:r>
              <a:rPr lang="en-US" dirty="0"/>
              <a:t> </a:t>
            </a:r>
            <a:r>
              <a:rPr lang="en-US" dirty="0" smtClean="0"/>
              <a:t>  The </a:t>
            </a:r>
            <a:r>
              <a:rPr lang="en-US" dirty="0"/>
              <a:t>neonates could be at risk of complete heart block.</a:t>
            </a:r>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Neonatal lupus erythematosus </a:t>
            </a:r>
            <a:endParaRPr lang="en-US" dirty="0"/>
          </a:p>
        </p:txBody>
      </p:sp>
      <p:pic>
        <p:nvPicPr>
          <p:cNvPr id="31746" name="Picture 2" descr="C:\Users\moe\Desktop\presentations\connective tissue disorders\11 lupusneonatal_3_010811.jpg"/>
          <p:cNvPicPr>
            <a:picLocks noGrp="1" noChangeAspect="1" noChangeArrowheads="1"/>
          </p:cNvPicPr>
          <p:nvPr>
            <p:ph sz="half" idx="1"/>
          </p:nvPr>
        </p:nvPicPr>
        <p:blipFill>
          <a:blip r:embed="rId2" cstate="print"/>
          <a:srcRect/>
          <a:stretch>
            <a:fillRect/>
          </a:stretch>
        </p:blipFill>
        <p:spPr bwMode="auto">
          <a:xfrm>
            <a:off x="224395" y="2057400"/>
            <a:ext cx="4155871" cy="3657600"/>
          </a:xfrm>
          <a:prstGeom prst="rect">
            <a:avLst/>
          </a:prstGeom>
          <a:noFill/>
        </p:spPr>
      </p:pic>
      <p:pic>
        <p:nvPicPr>
          <p:cNvPr id="31748" name="Picture 4" descr="C:\Users\moe\Desktop\presentations\connective tissue disorders\10 lupusneonatal_1_010811.jpg"/>
          <p:cNvPicPr>
            <a:picLocks noGrp="1" noChangeAspect="1" noChangeArrowheads="1"/>
          </p:cNvPicPr>
          <p:nvPr>
            <p:ph sz="half" idx="2"/>
          </p:nvPr>
        </p:nvPicPr>
        <p:blipFill>
          <a:blip r:embed="rId3" cstate="print"/>
          <a:srcRect/>
          <a:stretch>
            <a:fillRect/>
          </a:stretch>
        </p:blipFill>
        <p:spPr bwMode="auto">
          <a:xfrm>
            <a:off x="4636778" y="2057400"/>
            <a:ext cx="3908518" cy="3657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Lupus </a:t>
            </a:r>
            <a:r>
              <a:rPr lang="en-US" b="1" dirty="0" smtClean="0"/>
              <a:t>Tumidus</a:t>
            </a:r>
            <a:r>
              <a:rPr lang="en-US" b="1" dirty="0"/>
              <a:t/>
            </a:r>
            <a:br>
              <a:rPr lang="en-US" b="1" dirty="0"/>
            </a:br>
            <a:endParaRPr lang="en-US" dirty="0"/>
          </a:p>
        </p:txBody>
      </p:sp>
      <p:sp>
        <p:nvSpPr>
          <p:cNvPr id="3" name="Content Placeholder 2"/>
          <p:cNvSpPr>
            <a:spLocks noGrp="1"/>
          </p:cNvSpPr>
          <p:nvPr>
            <p:ph idx="1"/>
          </p:nvPr>
        </p:nvSpPr>
        <p:spPr/>
        <p:txBody>
          <a:bodyPr/>
          <a:lstStyle/>
          <a:p>
            <a:pPr algn="just">
              <a:buNone/>
            </a:pPr>
            <a:r>
              <a:rPr lang="en-US" dirty="0" smtClean="0"/>
              <a:t>	Dermal </a:t>
            </a:r>
            <a:r>
              <a:rPr lang="en-US" dirty="0"/>
              <a:t>form of lupus</a:t>
            </a:r>
            <a:r>
              <a:rPr lang="en-US" dirty="0" smtClean="0"/>
              <a:t>.</a:t>
            </a:r>
          </a:p>
          <a:p>
            <a:pPr algn="just">
              <a:buNone/>
            </a:pPr>
            <a:r>
              <a:rPr lang="en-US" dirty="0" smtClean="0"/>
              <a:t>    </a:t>
            </a:r>
            <a:r>
              <a:rPr lang="en-US" dirty="0"/>
              <a:t>The rash is characteristically photosensitive, so it affects sun-exposed sites. </a:t>
            </a:r>
            <a:endParaRPr lang="en-US" dirty="0" smtClean="0"/>
          </a:p>
          <a:p>
            <a:pPr algn="just">
              <a:buNone/>
            </a:pPr>
            <a:endParaRPr lang="en-US" dirty="0" smtClean="0"/>
          </a:p>
          <a:p>
            <a:pPr algn="just">
              <a:buNone/>
            </a:pPr>
            <a:r>
              <a:rPr lang="en-US" dirty="0"/>
              <a:t>	</a:t>
            </a:r>
            <a:r>
              <a:rPr lang="en-US" dirty="0" smtClean="0"/>
              <a:t>Red</a:t>
            </a:r>
            <a:r>
              <a:rPr lang="en-US" dirty="0"/>
              <a:t>, swollen, urticaria-like bumps and patches or swelling.</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Lupus Tumidus</a:t>
            </a:r>
            <a:br>
              <a:rPr lang="en-US" b="1" dirty="0" smtClean="0"/>
            </a:br>
            <a:endParaRPr lang="en-US" dirty="0"/>
          </a:p>
        </p:txBody>
      </p:sp>
      <p:pic>
        <p:nvPicPr>
          <p:cNvPr id="32770" name="Picture 2" descr="C:\Users\moe\Downloads\lupus-tum1-s.jpg"/>
          <p:cNvPicPr>
            <a:picLocks noGrp="1" noChangeAspect="1" noChangeArrowheads="1"/>
          </p:cNvPicPr>
          <p:nvPr>
            <p:ph sz="half" idx="1"/>
          </p:nvPr>
        </p:nvPicPr>
        <p:blipFill>
          <a:blip r:embed="rId2" cstate="print"/>
          <a:srcRect/>
          <a:stretch>
            <a:fillRect/>
          </a:stretch>
        </p:blipFill>
        <p:spPr bwMode="auto">
          <a:xfrm>
            <a:off x="312208" y="2057400"/>
            <a:ext cx="3962400" cy="3733800"/>
          </a:xfrm>
          <a:prstGeom prst="rect">
            <a:avLst/>
          </a:prstGeom>
          <a:noFill/>
        </p:spPr>
      </p:pic>
      <p:pic>
        <p:nvPicPr>
          <p:cNvPr id="32771" name="Picture 3" descr="C:\Users\moe\Downloads\lupus-tum2-s.jpg"/>
          <p:cNvPicPr>
            <a:picLocks noGrp="1" noChangeAspect="1" noChangeArrowheads="1"/>
          </p:cNvPicPr>
          <p:nvPr>
            <p:ph sz="half" idx="2"/>
          </p:nvPr>
        </p:nvPicPr>
        <p:blipFill>
          <a:blip r:embed="rId3" cstate="print"/>
          <a:srcRect/>
          <a:stretch>
            <a:fillRect/>
          </a:stretch>
        </p:blipFill>
        <p:spPr bwMode="auto">
          <a:xfrm>
            <a:off x="4401608" y="2057400"/>
            <a:ext cx="4572000" cy="3657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Lupus </a:t>
            </a:r>
            <a:r>
              <a:rPr lang="en-US" b="1" dirty="0" smtClean="0"/>
              <a:t>Profundus</a:t>
            </a:r>
            <a:r>
              <a:rPr lang="en-US" b="1" dirty="0"/>
              <a:t/>
            </a:r>
            <a:br>
              <a:rPr lang="en-US" b="1" dirty="0"/>
            </a:br>
            <a:endParaRPr lang="en-US" dirty="0"/>
          </a:p>
        </p:txBody>
      </p:sp>
      <p:sp>
        <p:nvSpPr>
          <p:cNvPr id="3" name="Content Placeholder 2"/>
          <p:cNvSpPr>
            <a:spLocks noGrp="1"/>
          </p:cNvSpPr>
          <p:nvPr>
            <p:ph idx="1"/>
          </p:nvPr>
        </p:nvSpPr>
        <p:spPr/>
        <p:txBody>
          <a:bodyPr/>
          <a:lstStyle/>
          <a:p>
            <a:pPr algn="just">
              <a:buNone/>
            </a:pPr>
            <a:r>
              <a:rPr lang="en-US" dirty="0" smtClean="0"/>
              <a:t>	lupus </a:t>
            </a:r>
            <a:r>
              <a:rPr lang="en-US" dirty="0"/>
              <a:t>affecting the fat underlying skin </a:t>
            </a:r>
            <a:r>
              <a:rPr lang="en-US" dirty="0" smtClean="0"/>
              <a:t>lupus panniculitis. </a:t>
            </a:r>
          </a:p>
          <a:p>
            <a:pPr algn="just">
              <a:buNone/>
            </a:pPr>
            <a:endParaRPr lang="en-US" dirty="0" smtClean="0"/>
          </a:p>
          <a:p>
            <a:pPr algn="just">
              <a:buNone/>
            </a:pPr>
            <a:r>
              <a:rPr lang="en-US" dirty="0" smtClean="0"/>
              <a:t>it </a:t>
            </a:r>
            <a:r>
              <a:rPr lang="en-US" dirty="0"/>
              <a:t>may develop at any age, including children. The face is the most common area to be affected.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Lupus </a:t>
            </a:r>
            <a:r>
              <a:rPr lang="en-US" b="1" dirty="0" err="1" smtClean="0"/>
              <a:t>Profundus</a:t>
            </a:r>
            <a:endParaRPr lang="ar-SA" dirty="0"/>
          </a:p>
        </p:txBody>
      </p:sp>
      <p:sp>
        <p:nvSpPr>
          <p:cNvPr id="3" name="Content Placeholder 2"/>
          <p:cNvSpPr>
            <a:spLocks noGrp="1"/>
          </p:cNvSpPr>
          <p:nvPr>
            <p:ph idx="1"/>
          </p:nvPr>
        </p:nvSpPr>
        <p:spPr/>
        <p:txBody>
          <a:bodyPr/>
          <a:lstStyle/>
          <a:p>
            <a:pPr algn="just">
              <a:buNone/>
            </a:pPr>
            <a:r>
              <a:rPr lang="en-US" dirty="0" smtClean="0"/>
              <a:t>Inflammation of the fat results in firm deep nodules for some months.</a:t>
            </a:r>
          </a:p>
          <a:p>
            <a:pPr algn="just">
              <a:buNone/>
            </a:pPr>
            <a:endParaRPr lang="en-US" dirty="0" smtClean="0"/>
          </a:p>
          <a:p>
            <a:pPr algn="just">
              <a:buNone/>
            </a:pPr>
            <a:r>
              <a:rPr lang="en-US" dirty="0" smtClean="0"/>
              <a:t> 	The end result is deep scars on fat layer or </a:t>
            </a:r>
            <a:r>
              <a:rPr lang="en-US" dirty="0" err="1" smtClean="0"/>
              <a:t>lipodystrophy</a:t>
            </a:r>
            <a:r>
              <a:rPr lang="en-US" dirty="0" smtClean="0"/>
              <a:t>.</a:t>
            </a:r>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Objectives </a:t>
            </a:r>
            <a:endParaRPr lang="en-US" b="1" dirty="0"/>
          </a:p>
        </p:txBody>
      </p:sp>
      <p:sp>
        <p:nvSpPr>
          <p:cNvPr id="3" name="Content Placeholder 2"/>
          <p:cNvSpPr>
            <a:spLocks noGrp="1"/>
          </p:cNvSpPr>
          <p:nvPr>
            <p:ph idx="1"/>
          </p:nvPr>
        </p:nvSpPr>
        <p:spPr/>
        <p:txBody>
          <a:bodyPr>
            <a:normAutofit fontScale="92500" lnSpcReduction="10000"/>
          </a:bodyPr>
          <a:lstStyle/>
          <a:p>
            <a:pPr lvl="0">
              <a:buNone/>
            </a:pPr>
            <a:r>
              <a:rPr lang="en-US" dirty="0" smtClean="0"/>
              <a:t>	At the conclusion of these lectures the student will be able to:</a:t>
            </a:r>
          </a:p>
          <a:p>
            <a:pPr lvl="0"/>
            <a:r>
              <a:rPr lang="en-US" dirty="0" smtClean="0"/>
              <a:t>differentiate </a:t>
            </a:r>
            <a:r>
              <a:rPr lang="en-US" dirty="0"/>
              <a:t>between the various types of </a:t>
            </a:r>
            <a:r>
              <a:rPr lang="en-US" dirty="0" smtClean="0"/>
              <a:t>Lupus</a:t>
            </a:r>
          </a:p>
          <a:p>
            <a:r>
              <a:rPr lang="en-US" dirty="0"/>
              <a:t>recognize how Lupus </a:t>
            </a:r>
            <a:r>
              <a:rPr lang="en-US" dirty="0" smtClean="0"/>
              <a:t>affects </a:t>
            </a:r>
            <a:r>
              <a:rPr lang="en-US" dirty="0"/>
              <a:t>the various systems of the </a:t>
            </a:r>
            <a:r>
              <a:rPr lang="en-US" dirty="0" smtClean="0"/>
              <a:t>body</a:t>
            </a:r>
          </a:p>
          <a:p>
            <a:pPr lvl="0"/>
            <a:r>
              <a:rPr lang="en-US" dirty="0"/>
              <a:t>identify all of the current treatment options available for Lupus</a:t>
            </a:r>
          </a:p>
          <a:p>
            <a:pPr lvl="0"/>
            <a:r>
              <a:rPr lang="en-US" dirty="0"/>
              <a:t>recognize the psychosocial effects that Lupus has on the patient and their family</a:t>
            </a:r>
          </a:p>
          <a:p>
            <a:endParaRPr lang="en-US" dirty="0"/>
          </a:p>
          <a:p>
            <a:pPr lvl="0"/>
            <a:endParaRPr lang="en-US" dirty="0" smtClean="0"/>
          </a:p>
          <a:p>
            <a:pPr lvl="0">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Lupus Profundus</a:t>
            </a:r>
            <a:br>
              <a:rPr lang="en-US" b="1" dirty="0" smtClean="0"/>
            </a:br>
            <a:endParaRPr lang="en-US" dirty="0"/>
          </a:p>
        </p:txBody>
      </p:sp>
      <p:pic>
        <p:nvPicPr>
          <p:cNvPr id="33794" name="Picture 2" descr="C:\Users\moe\Downloads\lupus-pann-s.jpg"/>
          <p:cNvPicPr>
            <a:picLocks noGrp="1" noChangeAspect="1" noChangeArrowheads="1"/>
          </p:cNvPicPr>
          <p:nvPr>
            <p:ph sz="half" idx="1"/>
          </p:nvPr>
        </p:nvPicPr>
        <p:blipFill>
          <a:blip r:embed="rId2" cstate="print"/>
          <a:srcRect/>
          <a:stretch>
            <a:fillRect/>
          </a:stretch>
        </p:blipFill>
        <p:spPr bwMode="auto">
          <a:xfrm>
            <a:off x="413808" y="2362200"/>
            <a:ext cx="4064000" cy="3048000"/>
          </a:xfrm>
          <a:prstGeom prst="rect">
            <a:avLst/>
          </a:prstGeom>
          <a:noFill/>
        </p:spPr>
      </p:pic>
      <p:pic>
        <p:nvPicPr>
          <p:cNvPr id="33795" name="Picture 3" descr="C:\Users\moe\Downloads\lupus-profundus-s.jpg"/>
          <p:cNvPicPr>
            <a:picLocks noGrp="1" noChangeAspect="1" noChangeArrowheads="1"/>
          </p:cNvPicPr>
          <p:nvPr>
            <p:ph sz="half" idx="2"/>
          </p:nvPr>
        </p:nvPicPr>
        <p:blipFill>
          <a:blip r:embed="rId3" cstate="print"/>
          <a:srcRect/>
          <a:stretch>
            <a:fillRect/>
          </a:stretch>
        </p:blipFill>
        <p:spPr bwMode="auto">
          <a:xfrm>
            <a:off x="4706408" y="2362200"/>
            <a:ext cx="3962400" cy="2971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3FF12"/>
          <p:cNvPicPr>
            <a:picLocks noGrp="1" noChangeAspect="1" noChangeArrowheads="1"/>
          </p:cNvPicPr>
          <p:nvPr>
            <p:ph idx="1"/>
          </p:nvPr>
        </p:nvPicPr>
        <p:blipFill>
          <a:blip r:embed="rId2" cstate="print"/>
          <a:stretch>
            <a:fillRect/>
          </a:stretch>
        </p:blipFill>
        <p:spPr bwMode="auto">
          <a:xfrm>
            <a:off x="2191322" y="1481138"/>
            <a:ext cx="4761355" cy="4525962"/>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Chilblain </a:t>
            </a:r>
            <a:r>
              <a:rPr lang="en-US" b="1" dirty="0" smtClean="0"/>
              <a:t>Lupus Erythematosus </a:t>
            </a:r>
            <a:r>
              <a:rPr lang="en-US" b="1" dirty="0"/>
              <a:t/>
            </a:r>
            <a:br>
              <a:rPr lang="en-US" b="1" dirty="0"/>
            </a:br>
            <a:endParaRPr lang="en-US" dirty="0"/>
          </a:p>
        </p:txBody>
      </p:sp>
      <p:sp>
        <p:nvSpPr>
          <p:cNvPr id="3" name="Content Placeholder 2"/>
          <p:cNvSpPr>
            <a:spLocks noGrp="1"/>
          </p:cNvSpPr>
          <p:nvPr>
            <p:ph idx="1"/>
          </p:nvPr>
        </p:nvSpPr>
        <p:spPr/>
        <p:txBody>
          <a:bodyPr>
            <a:normAutofit fontScale="85000" lnSpcReduction="10000"/>
          </a:bodyPr>
          <a:lstStyle/>
          <a:p>
            <a:pPr algn="just">
              <a:buNone/>
            </a:pPr>
            <a:r>
              <a:rPr lang="en-US" dirty="0" smtClean="0"/>
              <a:t>	Itchy </a:t>
            </a:r>
            <a:r>
              <a:rPr lang="en-US" dirty="0"/>
              <a:t>and/or tender red or purple bumps that usually come on from cold exposure but can sometimes be precipitated by sun exposure or smoking. </a:t>
            </a:r>
            <a:endParaRPr lang="en-US" dirty="0" smtClean="0"/>
          </a:p>
          <a:p>
            <a:pPr algn="just">
              <a:buNone/>
            </a:pPr>
            <a:endParaRPr lang="en-US" dirty="0" smtClean="0"/>
          </a:p>
          <a:p>
            <a:pPr algn="just">
              <a:buNone/>
            </a:pPr>
            <a:r>
              <a:rPr lang="en-US" dirty="0" smtClean="0"/>
              <a:t>They </a:t>
            </a:r>
            <a:r>
              <a:rPr lang="en-US" dirty="0"/>
              <a:t>are considered to be a form of skin vasculitis (blood vessel inflammation). </a:t>
            </a:r>
            <a:endParaRPr lang="en-US" dirty="0" smtClean="0"/>
          </a:p>
          <a:p>
            <a:pPr algn="just">
              <a:buNone/>
            </a:pPr>
            <a:endParaRPr lang="en-US" dirty="0" smtClean="0"/>
          </a:p>
          <a:p>
            <a:pPr algn="just">
              <a:buNone/>
            </a:pPr>
            <a:r>
              <a:rPr lang="en-US" dirty="0" smtClean="0"/>
              <a:t>	Usually </a:t>
            </a:r>
            <a:r>
              <a:rPr lang="en-US" dirty="0"/>
              <a:t>they have no circulating antibodies</a:t>
            </a:r>
            <a:r>
              <a:rPr lang="en-US" dirty="0" smtClean="0"/>
              <a:t>.</a:t>
            </a:r>
          </a:p>
          <a:p>
            <a:pPr algn="just">
              <a:buNone/>
            </a:pPr>
            <a:r>
              <a:rPr lang="en-US" dirty="0" smtClean="0"/>
              <a:t>    </a:t>
            </a:r>
            <a:r>
              <a:rPr lang="en-US" dirty="0"/>
              <a:t>And the main treatment is to avoid precipitating factors.</a:t>
            </a:r>
            <a:endParaRPr lang="en-US" b="1"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Chilblain Lupus Erythematosus </a:t>
            </a:r>
            <a:br>
              <a:rPr lang="en-US" b="1" dirty="0" smtClean="0"/>
            </a:br>
            <a:endParaRPr lang="en-US" dirty="0"/>
          </a:p>
        </p:txBody>
      </p:sp>
      <p:pic>
        <p:nvPicPr>
          <p:cNvPr id="34818" name="Picture 2" descr="C:\Users\moe\Downloads\lupus-chilb-s.jpg"/>
          <p:cNvPicPr>
            <a:picLocks noGrp="1" noChangeAspect="1" noChangeArrowheads="1"/>
          </p:cNvPicPr>
          <p:nvPr>
            <p:ph idx="1"/>
          </p:nvPr>
        </p:nvPicPr>
        <p:blipFill>
          <a:blip r:embed="rId2" cstate="print"/>
          <a:srcRect/>
          <a:stretch>
            <a:fillRect/>
          </a:stretch>
        </p:blipFill>
        <p:spPr bwMode="auto">
          <a:xfrm>
            <a:off x="2001308" y="2034381"/>
            <a:ext cx="5009092" cy="3756819"/>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Drug-Induced Lupus Erythematosus </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pPr algn="just">
              <a:buNone/>
            </a:pPr>
            <a:r>
              <a:rPr lang="en-US" dirty="0" smtClean="0"/>
              <a:t>	Drug </a:t>
            </a:r>
            <a:r>
              <a:rPr lang="en-US" dirty="0"/>
              <a:t>induced lupus does not usually affect the skin. The most frequent </a:t>
            </a:r>
            <a:r>
              <a:rPr lang="en-US" dirty="0" smtClean="0"/>
              <a:t>drugs are:</a:t>
            </a:r>
          </a:p>
          <a:p>
            <a:pPr algn="just">
              <a:buNone/>
            </a:pPr>
            <a:endParaRPr lang="en-US" dirty="0"/>
          </a:p>
          <a:p>
            <a:pPr lvl="1" algn="just">
              <a:buNone/>
            </a:pPr>
            <a:r>
              <a:rPr lang="en-US" dirty="0"/>
              <a:t>Hydralazine </a:t>
            </a:r>
            <a:r>
              <a:rPr lang="en-US" dirty="0" smtClean="0"/>
              <a:t>, Carbamazepine , Lithium , Phenytoin , 	Sulphonamides , Minocycline</a:t>
            </a:r>
            <a:r>
              <a:rPr lang="en-US" dirty="0"/>
              <a:t>. </a:t>
            </a: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Systemic Lupus Erythematosus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algn="just">
              <a:buNone/>
            </a:pPr>
            <a:r>
              <a:rPr lang="en-US" dirty="0" smtClean="0"/>
              <a:t>	Only </a:t>
            </a:r>
            <a:r>
              <a:rPr lang="en-US" dirty="0"/>
              <a:t>a few patients with cutaneous LE also have SLE. </a:t>
            </a:r>
            <a:endParaRPr lang="en-US" dirty="0" smtClean="0"/>
          </a:p>
          <a:p>
            <a:pPr algn="just">
              <a:buNone/>
            </a:pPr>
            <a:r>
              <a:rPr lang="en-US" dirty="0" smtClean="0"/>
              <a:t>The </a:t>
            </a:r>
            <a:r>
              <a:rPr lang="en-US" dirty="0"/>
              <a:t>most common presentation is with a malar eruption or </a:t>
            </a:r>
            <a:r>
              <a:rPr lang="en-US" dirty="0" smtClean="0"/>
              <a:t>butterfly</a:t>
            </a:r>
            <a:r>
              <a:rPr lang="en-US" dirty="0"/>
              <a:t>. </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a:t>
            </a:r>
            <a:endParaRPr lang="ar-SA" dirty="0"/>
          </a:p>
        </p:txBody>
      </p:sp>
      <p:sp>
        <p:nvSpPr>
          <p:cNvPr id="3" name="Content Placeholder 2"/>
          <p:cNvSpPr>
            <a:spLocks noGrp="1"/>
          </p:cNvSpPr>
          <p:nvPr>
            <p:ph idx="1"/>
          </p:nvPr>
        </p:nvSpPr>
        <p:spPr/>
        <p:txBody>
          <a:bodyPr/>
          <a:lstStyle/>
          <a:p>
            <a:pPr algn="just">
              <a:buNone/>
            </a:pPr>
            <a:r>
              <a:rPr lang="en-US" dirty="0" smtClean="0"/>
              <a:t>Other skin changes in SLE are photosensitivity, mouth ulcers, and diffuse hair loss. </a:t>
            </a:r>
          </a:p>
          <a:p>
            <a:pPr algn="just">
              <a:buNone/>
            </a:pPr>
            <a:endParaRPr lang="en-US" dirty="0" smtClean="0"/>
          </a:p>
          <a:p>
            <a:pPr algn="just">
              <a:buNone/>
            </a:pPr>
            <a:r>
              <a:rPr lang="en-US" dirty="0" smtClean="0"/>
              <a:t>	SLE may also affect joints, kidneys, lungs, heart, liver, brain, blood vessels and blood cells </a:t>
            </a:r>
          </a:p>
          <a:p>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moe\Desktop\presentations\connective tissue disorders\16 lupusT2.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Systemic Lupus Erythematosus</a:t>
            </a:r>
            <a:r>
              <a:rPr lang="en-US" dirty="0" smtClean="0"/>
              <a:t/>
            </a:r>
            <a:br>
              <a:rPr lang="en-US" dirty="0" smtClean="0"/>
            </a:br>
            <a:endParaRPr lang="en-US" dirty="0"/>
          </a:p>
        </p:txBody>
      </p:sp>
      <p:pic>
        <p:nvPicPr>
          <p:cNvPr id="36866" name="Picture 2" descr="C:\Users\moe\Desktop\presentations\connective tissue disorders\13 sle_1_020505.jpg"/>
          <p:cNvPicPr>
            <a:picLocks noGrp="1" noChangeAspect="1" noChangeArrowheads="1"/>
          </p:cNvPicPr>
          <p:nvPr>
            <p:ph sz="half" idx="1"/>
          </p:nvPr>
        </p:nvPicPr>
        <p:blipFill>
          <a:blip r:embed="rId2" cstate="print"/>
          <a:srcRect/>
          <a:stretch>
            <a:fillRect/>
          </a:stretch>
        </p:blipFill>
        <p:spPr bwMode="auto">
          <a:xfrm>
            <a:off x="525905" y="2362200"/>
            <a:ext cx="3945817" cy="3124200"/>
          </a:xfrm>
          <a:prstGeom prst="rect">
            <a:avLst/>
          </a:prstGeom>
          <a:noFill/>
        </p:spPr>
      </p:pic>
      <p:pic>
        <p:nvPicPr>
          <p:cNvPr id="36867" name="Picture 3" descr="C:\Users\moe\Desktop\presentations\connective tissue disorders\14 Lupus_Erythematosus_Subacute_Cutaneous_1_030402.jpg"/>
          <p:cNvPicPr>
            <a:picLocks noGrp="1" noChangeAspect="1" noChangeArrowheads="1"/>
          </p:cNvPicPr>
          <p:nvPr>
            <p:ph sz="half" idx="2"/>
          </p:nvPr>
        </p:nvPicPr>
        <p:blipFill>
          <a:blip r:embed="rId3" cstate="print"/>
          <a:srcRect/>
          <a:stretch>
            <a:fillRect/>
          </a:stretch>
        </p:blipFill>
        <p:spPr bwMode="auto">
          <a:xfrm>
            <a:off x="4648200" y="2348706"/>
            <a:ext cx="4038600" cy="313769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Investigations</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SLE </a:t>
            </a:r>
            <a:r>
              <a:rPr lang="en-US" dirty="0"/>
              <a:t>is always with positive ANA. </a:t>
            </a:r>
            <a:endParaRPr lang="en-US" dirty="0" smtClean="0"/>
          </a:p>
          <a:p>
            <a:pPr algn="just">
              <a:buNone/>
            </a:pPr>
            <a:endParaRPr lang="en-US" dirty="0" smtClean="0"/>
          </a:p>
          <a:p>
            <a:pPr algn="just">
              <a:buNone/>
            </a:pPr>
            <a:r>
              <a:rPr lang="en-US" dirty="0" err="1" smtClean="0"/>
              <a:t>antiRo</a:t>
            </a:r>
            <a:r>
              <a:rPr lang="en-US" dirty="0" smtClean="0"/>
              <a:t>/La </a:t>
            </a:r>
            <a:r>
              <a:rPr lang="en-US" dirty="0"/>
              <a:t>antibodies, is nearly always present in patients with subacute LE</a:t>
            </a:r>
            <a:r>
              <a:rPr lang="en-US" dirty="0" smtClean="0"/>
              <a:t>.</a:t>
            </a:r>
          </a:p>
          <a:p>
            <a:pPr algn="just">
              <a:buNone/>
            </a:pPr>
            <a:endParaRPr lang="en-US" b="1" dirty="0"/>
          </a:p>
          <a:p>
            <a:pPr algn="just">
              <a:buNone/>
            </a:pPr>
            <a:r>
              <a:rPr lang="en-US" dirty="0" smtClean="0"/>
              <a:t>	Leucopenia </a:t>
            </a:r>
            <a:r>
              <a:rPr lang="en-US" dirty="0"/>
              <a:t>tends to be more pronounced in patients with systemic </a:t>
            </a:r>
            <a:r>
              <a:rPr lang="en-US" dirty="0" smtClean="0"/>
              <a:t>LE</a:t>
            </a:r>
          </a:p>
          <a:p>
            <a:pPr algn="just">
              <a:buNone/>
            </a:pPr>
            <a:endParaRPr lang="en-US" b="1" dirty="0"/>
          </a:p>
          <a:p>
            <a:pPr algn="just">
              <a:buNone/>
            </a:pPr>
            <a:r>
              <a:rPr lang="en-US" dirty="0" smtClean="0"/>
              <a:t>	</a:t>
            </a:r>
            <a:endParaRPr lang="en-US" b="1" dirty="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To learn how to diagnose and investigate dermatomyositis.</a:t>
            </a:r>
          </a:p>
          <a:p>
            <a:r>
              <a:rPr lang="en-US" dirty="0" smtClean="0"/>
              <a:t>How to manage dermatomyositis.</a:t>
            </a:r>
          </a:p>
          <a:p>
            <a:r>
              <a:rPr lang="en-US" dirty="0" smtClean="0"/>
              <a:t>To learn the presentation of morphea and systemic sclerosis and ways to  manage them.</a:t>
            </a:r>
          </a:p>
          <a:p>
            <a:r>
              <a:rPr lang="en-US" dirty="0" smtClean="0"/>
              <a:t>To recognize other diseases like Rheumatoid nodules and mixed CTD.</a:t>
            </a:r>
          </a:p>
          <a:p>
            <a:r>
              <a:rPr lang="en-US" dirty="0" smtClean="0"/>
              <a:t>This lecture is not meant to be inclusive of all the information about these diseases but to highlight important aspects in their diagnosis and management.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LUPUS</a:t>
            </a:r>
            <a:endParaRPr lang="ar-SA" dirty="0"/>
          </a:p>
        </p:txBody>
      </p:sp>
      <p:sp>
        <p:nvSpPr>
          <p:cNvPr id="3" name="Content Placeholder 2"/>
          <p:cNvSpPr>
            <a:spLocks noGrp="1"/>
          </p:cNvSpPr>
          <p:nvPr>
            <p:ph idx="1"/>
          </p:nvPr>
        </p:nvSpPr>
        <p:spPr/>
        <p:txBody>
          <a:bodyPr/>
          <a:lstStyle/>
          <a:p>
            <a:r>
              <a:rPr lang="en-US" dirty="0" smtClean="0"/>
              <a:t>Skin biopsy may be diagnostic especially in discoid lupus </a:t>
            </a:r>
            <a:r>
              <a:rPr lang="en-US" dirty="0" err="1" smtClean="0"/>
              <a:t>erythematosus</a:t>
            </a:r>
            <a:r>
              <a:rPr lang="en-US" dirty="0" smtClean="0"/>
              <a:t>.</a:t>
            </a:r>
          </a:p>
          <a:p>
            <a:endParaRPr lang="en-US" dirty="0" smtClean="0"/>
          </a:p>
          <a:p>
            <a:r>
              <a:rPr lang="en-US" dirty="0" smtClean="0"/>
              <a:t> Direct </a:t>
            </a:r>
            <a:r>
              <a:rPr lang="en-US" dirty="0" err="1" smtClean="0"/>
              <a:t>immunofluorescence</a:t>
            </a:r>
            <a:r>
              <a:rPr lang="en-US" dirty="0" smtClean="0"/>
              <a:t> tests may show positive antibody deposition along the basement membrane (lupus band test).</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96962"/>
          </a:xfrm>
        </p:spPr>
        <p:txBody>
          <a:bodyPr>
            <a:normAutofit/>
          </a:bodyPr>
          <a:lstStyle/>
          <a:p>
            <a:r>
              <a:rPr lang="en-US" sz="3200" b="1" dirty="0"/>
              <a:t>Treatment of </a:t>
            </a:r>
            <a:r>
              <a:rPr lang="en-US" sz="3200" b="1" dirty="0" smtClean="0"/>
              <a:t>Cutaneous Lupus Erythematosus</a:t>
            </a:r>
            <a:r>
              <a:rPr lang="en-US" sz="3200" b="1" dirty="0"/>
              <a:t/>
            </a:r>
            <a:br>
              <a:rPr lang="en-US" sz="3200" b="1" dirty="0"/>
            </a:br>
            <a:endParaRPr lang="en-US" sz="3200" dirty="0"/>
          </a:p>
        </p:txBody>
      </p:sp>
      <p:sp>
        <p:nvSpPr>
          <p:cNvPr id="3" name="Content Placeholder 2"/>
          <p:cNvSpPr>
            <a:spLocks noGrp="1"/>
          </p:cNvSpPr>
          <p:nvPr>
            <p:ph idx="1"/>
          </p:nvPr>
        </p:nvSpPr>
        <p:spPr/>
        <p:txBody>
          <a:bodyPr>
            <a:normAutofit fontScale="92500" lnSpcReduction="10000"/>
          </a:bodyPr>
          <a:lstStyle/>
          <a:p>
            <a:pPr algn="just">
              <a:buNone/>
            </a:pPr>
            <a:r>
              <a:rPr lang="en-US" dirty="0" smtClean="0"/>
              <a:t>	The </a:t>
            </a:r>
            <a:r>
              <a:rPr lang="en-US" dirty="0"/>
              <a:t>aim of treatment for cutaneous LE is to </a:t>
            </a:r>
            <a:r>
              <a:rPr lang="en-US" dirty="0" smtClean="0"/>
              <a:t>alleviate symptoms and to </a:t>
            </a:r>
            <a:r>
              <a:rPr lang="en-US" dirty="0"/>
              <a:t>prevent scarring. </a:t>
            </a:r>
            <a:endParaRPr lang="en-US" dirty="0" smtClean="0"/>
          </a:p>
          <a:p>
            <a:pPr algn="just">
              <a:buNone/>
            </a:pPr>
            <a:endParaRPr lang="en-US" dirty="0" smtClean="0"/>
          </a:p>
          <a:p>
            <a:pPr lvl="0" algn="just">
              <a:buNone/>
            </a:pPr>
            <a:r>
              <a:rPr lang="en-US" dirty="0" smtClean="0"/>
              <a:t>	Smoking </a:t>
            </a:r>
            <a:r>
              <a:rPr lang="en-US" dirty="0"/>
              <a:t>cessation will help </a:t>
            </a:r>
            <a:r>
              <a:rPr lang="en-US" dirty="0" smtClean="0"/>
              <a:t>Raynaud's </a:t>
            </a:r>
            <a:r>
              <a:rPr lang="en-US" dirty="0"/>
              <a:t>phenomena and chilblain lupus </a:t>
            </a:r>
            <a:r>
              <a:rPr lang="en-US" dirty="0" smtClean="0"/>
              <a:t>.</a:t>
            </a:r>
          </a:p>
          <a:p>
            <a:pPr lvl="0" algn="just">
              <a:buNone/>
            </a:pPr>
            <a:endParaRPr lang="en-US" dirty="0"/>
          </a:p>
          <a:p>
            <a:pPr algn="just">
              <a:buNone/>
            </a:pPr>
            <a:r>
              <a:rPr lang="en-US" dirty="0" smtClean="0"/>
              <a:t>	Sun protection. </a:t>
            </a:r>
          </a:p>
          <a:p>
            <a:pPr algn="just">
              <a:buNone/>
            </a:pPr>
            <a:endParaRPr lang="en-US" dirty="0" smtClean="0"/>
          </a:p>
          <a:p>
            <a:pPr algn="just">
              <a:buNone/>
            </a:pPr>
            <a:r>
              <a:rPr lang="en-US" dirty="0" smtClean="0"/>
              <a:t>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ar-SA" dirty="0"/>
          </a:p>
        </p:txBody>
      </p:sp>
      <p:sp>
        <p:nvSpPr>
          <p:cNvPr id="3" name="Content Placeholder 2"/>
          <p:cNvSpPr>
            <a:spLocks noGrp="1"/>
          </p:cNvSpPr>
          <p:nvPr>
            <p:ph idx="1"/>
          </p:nvPr>
        </p:nvSpPr>
        <p:spPr/>
        <p:txBody>
          <a:bodyPr/>
          <a:lstStyle/>
          <a:p>
            <a:pPr algn="just">
              <a:buNone/>
            </a:pPr>
            <a:r>
              <a:rPr lang="en-US" dirty="0" smtClean="0"/>
              <a:t>Potent topical steroids, Intra </a:t>
            </a:r>
            <a:r>
              <a:rPr lang="en-US" dirty="0" err="1" smtClean="0"/>
              <a:t>lesional</a:t>
            </a:r>
            <a:r>
              <a:rPr lang="en-US" dirty="0" smtClean="0"/>
              <a:t> steroids.</a:t>
            </a:r>
          </a:p>
          <a:p>
            <a:pPr algn="just">
              <a:buNone/>
            </a:pPr>
            <a:r>
              <a:rPr lang="en-US" dirty="0" smtClean="0"/>
              <a:t>	Oral </a:t>
            </a:r>
            <a:r>
              <a:rPr lang="en-US" dirty="0" err="1" smtClean="0"/>
              <a:t>antimalarial</a:t>
            </a:r>
            <a:r>
              <a:rPr lang="en-US" dirty="0" smtClean="0"/>
              <a:t> drugs.</a:t>
            </a:r>
          </a:p>
          <a:p>
            <a:pPr algn="just">
              <a:buNone/>
            </a:pPr>
            <a:r>
              <a:rPr lang="en-US" dirty="0" smtClean="0"/>
              <a:t>	Oral steroids.</a:t>
            </a:r>
          </a:p>
          <a:p>
            <a:pPr algn="just">
              <a:buNone/>
            </a:pPr>
            <a:r>
              <a:rPr lang="en-US" dirty="0" smtClean="0"/>
              <a:t>	</a:t>
            </a:r>
            <a:r>
              <a:rPr lang="en-US" dirty="0" err="1" smtClean="0"/>
              <a:t>Methotrexate</a:t>
            </a:r>
            <a:r>
              <a:rPr lang="en-US" dirty="0" smtClean="0"/>
              <a:t>, </a:t>
            </a:r>
            <a:r>
              <a:rPr lang="en-US" dirty="0" err="1" smtClean="0"/>
              <a:t>azathioprin</a:t>
            </a:r>
            <a:r>
              <a:rPr lang="en-US" dirty="0" smtClean="0"/>
              <a:t>, </a:t>
            </a:r>
            <a:r>
              <a:rPr lang="en-US" dirty="0" err="1" smtClean="0"/>
              <a:t>mycophenolate</a:t>
            </a:r>
            <a:r>
              <a:rPr lang="en-US" dirty="0" smtClean="0"/>
              <a:t> </a:t>
            </a:r>
            <a:r>
              <a:rPr lang="en-US" dirty="0" err="1" smtClean="0"/>
              <a:t>mofetil</a:t>
            </a:r>
            <a:r>
              <a:rPr lang="en-US" dirty="0" smtClean="0"/>
              <a:t>, cyclosporine, </a:t>
            </a:r>
            <a:r>
              <a:rPr lang="en-US" dirty="0" err="1" smtClean="0"/>
              <a:t>cyclophosphamide</a:t>
            </a:r>
            <a:r>
              <a:rPr lang="en-US" dirty="0" smtClean="0"/>
              <a:t>, IVIG, and </a:t>
            </a:r>
            <a:r>
              <a:rPr lang="en-US" dirty="0" err="1" smtClean="0"/>
              <a:t>Rituximab</a:t>
            </a:r>
            <a:r>
              <a:rPr lang="en-US" dirty="0" smtClean="0"/>
              <a:t>.</a:t>
            </a:r>
          </a:p>
          <a:p>
            <a:endParaRPr lang="ar-S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fontAlgn="auto" hangingPunct="1">
              <a:spcAft>
                <a:spcPts val="0"/>
              </a:spcAft>
              <a:defRPr/>
            </a:pPr>
            <a:r>
              <a:rPr lang="en-US" dirty="0" smtClean="0"/>
              <a:t>Be cool!</a:t>
            </a:r>
            <a:endParaRPr lang="ar-SA" dirty="0" smtClean="0"/>
          </a:p>
        </p:txBody>
      </p:sp>
      <p:pic>
        <p:nvPicPr>
          <p:cNvPr id="131075" name="Picture 2" descr="C:\Users\Hp\Desktop\sss2011\nailsurgSSS\444.bmp"/>
          <p:cNvPicPr>
            <a:picLocks noGrp="1" noChangeAspect="1" noChangeArrowheads="1"/>
          </p:cNvPicPr>
          <p:nvPr>
            <p:ph idx="1"/>
          </p:nvPr>
        </p:nvPicPr>
        <p:blipFill>
          <a:blip r:embed="rId2"/>
          <a:srcRect t="12531" b="13689"/>
          <a:stretch>
            <a:fillRect/>
          </a:stretch>
        </p:blipFill>
        <p:spPr>
          <a:xfrm>
            <a:off x="2514600" y="1600200"/>
            <a:ext cx="3733800" cy="4813300"/>
          </a:xfrm>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fontScale="90000"/>
          </a:bodyPr>
          <a:lstStyle/>
          <a:p>
            <a:r>
              <a:rPr lang="en-US" b="1" dirty="0"/>
              <a:t>Dermatomyositis</a:t>
            </a:r>
            <a:r>
              <a:rPr lang="en-US" dirty="0"/>
              <a:t/>
            </a:r>
            <a:br>
              <a:rPr lang="en-US" dirty="0"/>
            </a:br>
            <a:endParaRPr lang="en-US" dirty="0"/>
          </a:p>
        </p:txBody>
      </p:sp>
      <p:sp>
        <p:nvSpPr>
          <p:cNvPr id="3" name="Content Placeholder 2"/>
          <p:cNvSpPr>
            <a:spLocks noGrp="1"/>
          </p:cNvSpPr>
          <p:nvPr>
            <p:ph idx="1"/>
          </p:nvPr>
        </p:nvSpPr>
        <p:spPr>
          <a:xfrm>
            <a:off x="457200" y="1447800"/>
            <a:ext cx="8229600" cy="5135563"/>
          </a:xfrm>
        </p:spPr>
        <p:txBody>
          <a:bodyPr>
            <a:normAutofit fontScale="85000" lnSpcReduction="20000"/>
          </a:bodyPr>
          <a:lstStyle/>
          <a:p>
            <a:pPr>
              <a:buNone/>
            </a:pPr>
            <a:r>
              <a:rPr lang="en-US" dirty="0" smtClean="0"/>
              <a:t>	An </a:t>
            </a:r>
            <a:r>
              <a:rPr lang="en-US" dirty="0"/>
              <a:t>uncommon inflammatory </a:t>
            </a:r>
            <a:r>
              <a:rPr lang="en-US" dirty="0" smtClean="0"/>
              <a:t>disease  </a:t>
            </a:r>
            <a:r>
              <a:rPr lang="en-US" dirty="0"/>
              <a:t>affects adults between 40-60 (females </a:t>
            </a:r>
            <a:r>
              <a:rPr lang="en-US" dirty="0" smtClean="0"/>
              <a:t>mainly)  </a:t>
            </a:r>
            <a:r>
              <a:rPr lang="en-US" dirty="0"/>
              <a:t>and children 5-15. </a:t>
            </a:r>
            <a:endParaRPr lang="en-US" dirty="0" smtClean="0"/>
          </a:p>
          <a:p>
            <a:pPr>
              <a:buNone/>
            </a:pPr>
            <a:endParaRPr lang="en-US" dirty="0"/>
          </a:p>
          <a:p>
            <a:pPr lvl="0">
              <a:buNone/>
            </a:pPr>
            <a:r>
              <a:rPr lang="en-US" b="1" dirty="0" smtClean="0"/>
              <a:t>	Skin </a:t>
            </a:r>
            <a:r>
              <a:rPr lang="en-US" b="1" dirty="0"/>
              <a:t>changes.</a:t>
            </a:r>
            <a:r>
              <a:rPr lang="en-US" dirty="0"/>
              <a:t> </a:t>
            </a:r>
            <a:endParaRPr lang="en-US" dirty="0" smtClean="0"/>
          </a:p>
          <a:p>
            <a:pPr lvl="0">
              <a:buNone/>
            </a:pPr>
            <a:r>
              <a:rPr lang="en-US" dirty="0" smtClean="0"/>
              <a:t>A </a:t>
            </a:r>
            <a:r>
              <a:rPr lang="en-US" dirty="0"/>
              <a:t>violet-colored or dusky red rash on face and </a:t>
            </a:r>
            <a:r>
              <a:rPr lang="en-US" dirty="0" smtClean="0"/>
              <a:t>eyelids and </a:t>
            </a:r>
            <a:r>
              <a:rPr lang="en-US" dirty="0"/>
              <a:t>on areas around </a:t>
            </a:r>
            <a:r>
              <a:rPr lang="en-US" dirty="0" smtClean="0"/>
              <a:t>nails</a:t>
            </a:r>
            <a:r>
              <a:rPr lang="en-US" dirty="0"/>
              <a:t>, knuckles, elbows, knees, chest and back. </a:t>
            </a:r>
            <a:endParaRPr lang="en-US" dirty="0" smtClean="0"/>
          </a:p>
          <a:p>
            <a:pPr lvl="0">
              <a:buNone/>
            </a:pPr>
            <a:endParaRPr lang="en-US" dirty="0" smtClean="0"/>
          </a:p>
          <a:p>
            <a:pPr lvl="0">
              <a:buNone/>
            </a:pPr>
            <a:r>
              <a:rPr lang="en-US" dirty="0" smtClean="0"/>
              <a:t>The </a:t>
            </a:r>
            <a:r>
              <a:rPr lang="en-US" dirty="0"/>
              <a:t>rash, which can be patchy with bluish-purple discolorations, is often the first sign of dermatomyositis</a:t>
            </a:r>
            <a:r>
              <a:rPr lang="en-US" dirty="0" smtClean="0"/>
              <a:t>.</a:t>
            </a:r>
          </a:p>
          <a:p>
            <a:pPr lvl="0">
              <a:buNone/>
            </a:pPr>
            <a:endParaRPr lang="en-US" dirty="0"/>
          </a:p>
          <a:p>
            <a:pPr lvl="0">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t>
            </a:r>
            <a:endParaRPr lang="ar-SA" dirty="0"/>
          </a:p>
        </p:txBody>
      </p:sp>
      <p:sp>
        <p:nvSpPr>
          <p:cNvPr id="3" name="Content Placeholder 2"/>
          <p:cNvSpPr>
            <a:spLocks noGrp="1"/>
          </p:cNvSpPr>
          <p:nvPr>
            <p:ph idx="1"/>
          </p:nvPr>
        </p:nvSpPr>
        <p:spPr/>
        <p:txBody>
          <a:bodyPr/>
          <a:lstStyle/>
          <a:p>
            <a:r>
              <a:rPr lang="en-US" dirty="0" smtClean="0"/>
              <a:t>Heliotrope rash : a </a:t>
            </a:r>
            <a:r>
              <a:rPr lang="en-US" dirty="0" err="1" smtClean="0"/>
              <a:t>violaceous</a:t>
            </a:r>
            <a:r>
              <a:rPr lang="en-US" dirty="0" smtClean="0"/>
              <a:t> -to-dusky </a:t>
            </a:r>
            <a:r>
              <a:rPr lang="en-US" dirty="0" err="1" smtClean="0"/>
              <a:t>erythematous</a:t>
            </a:r>
            <a:r>
              <a:rPr lang="en-US" dirty="0" smtClean="0"/>
              <a:t> rash with or without edema in a symmetrical distribution involving </a:t>
            </a:r>
            <a:r>
              <a:rPr lang="en-US" dirty="0" err="1" smtClean="0"/>
              <a:t>periorbital</a:t>
            </a:r>
            <a:r>
              <a:rPr lang="en-US" dirty="0" smtClean="0"/>
              <a:t> skin. </a:t>
            </a:r>
          </a:p>
          <a:p>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lvl="0"/>
            <a:r>
              <a:rPr lang="en-US" b="1" dirty="0" smtClean="0"/>
              <a:t>Muscle weakness.</a:t>
            </a:r>
          </a:p>
          <a:p>
            <a:pPr lvl="0">
              <a:buNone/>
            </a:pPr>
            <a:endParaRPr lang="en-US" b="1" dirty="0" smtClean="0"/>
          </a:p>
          <a:p>
            <a:pPr lvl="0">
              <a:buNone/>
            </a:pPr>
            <a:r>
              <a:rPr lang="en-US" dirty="0" smtClean="0"/>
              <a:t> Progressive proximal muscle weakness involves the hips, thighs, shoulders, upper arms and neck. </a:t>
            </a:r>
          </a:p>
          <a:p>
            <a:pPr lvl="0">
              <a:buNone/>
            </a:pPr>
            <a:r>
              <a:rPr lang="en-US" dirty="0" smtClean="0"/>
              <a:t>The weakness is symmetrical and more in the extensor muscles.</a:t>
            </a:r>
          </a:p>
          <a:p>
            <a:endParaRPr lang="ar-S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Dermatomyositis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Other signs </a:t>
            </a:r>
            <a:r>
              <a:rPr lang="en-US" dirty="0"/>
              <a:t>and </a:t>
            </a:r>
            <a:r>
              <a:rPr lang="en-US" dirty="0" smtClean="0"/>
              <a:t>symptoms </a:t>
            </a:r>
            <a:r>
              <a:rPr lang="en-US" dirty="0"/>
              <a:t>include: </a:t>
            </a:r>
            <a:endParaRPr lang="en-US" dirty="0" smtClean="0"/>
          </a:p>
          <a:p>
            <a:pPr>
              <a:buNone/>
            </a:pPr>
            <a:endParaRPr lang="en-US" dirty="0" smtClean="0"/>
          </a:p>
          <a:p>
            <a:pPr>
              <a:buNone/>
            </a:pPr>
            <a:r>
              <a:rPr lang="en-US" dirty="0" smtClean="0"/>
              <a:t>	Photosensitivity 	 </a:t>
            </a:r>
          </a:p>
          <a:p>
            <a:pPr>
              <a:buNone/>
            </a:pPr>
            <a:r>
              <a:rPr lang="en-US" dirty="0" smtClean="0"/>
              <a:t>	Raynaud's phenomenon</a:t>
            </a:r>
            <a:endParaRPr lang="en-US" dirty="0"/>
          </a:p>
          <a:p>
            <a:pPr>
              <a:buNone/>
            </a:pPr>
            <a:r>
              <a:rPr lang="en-US" dirty="0" smtClean="0"/>
              <a:t>	Dysphagia, gastrointestinal ulcers</a:t>
            </a:r>
            <a:endParaRPr lang="en-US" dirty="0"/>
          </a:p>
          <a:p>
            <a:pPr lvl="0">
              <a:buNone/>
            </a:pPr>
            <a:r>
              <a:rPr lang="en-US" dirty="0" smtClean="0"/>
              <a:t>	Muscle </a:t>
            </a:r>
            <a:r>
              <a:rPr lang="en-US" dirty="0"/>
              <a:t>pain or tenderness</a:t>
            </a:r>
          </a:p>
          <a:p>
            <a:pPr lvl="0">
              <a:buNone/>
            </a:pPr>
            <a:r>
              <a:rPr lang="en-US" dirty="0" smtClean="0"/>
              <a:t>	Fatigue</a:t>
            </a:r>
            <a:r>
              <a:rPr lang="en-US" dirty="0"/>
              <a:t>, fever and weight loss</a:t>
            </a:r>
          </a:p>
          <a:p>
            <a:pPr lvl="0">
              <a:buNone/>
            </a:pPr>
            <a:r>
              <a:rPr lang="en-US" dirty="0" smtClean="0"/>
              <a:t>	Calcinosis cutis especially </a:t>
            </a:r>
            <a:r>
              <a:rPr lang="en-US" dirty="0"/>
              <a:t>in children </a:t>
            </a:r>
          </a:p>
          <a:p>
            <a:pPr lvl="0">
              <a:buNone/>
            </a:pPr>
            <a:r>
              <a:rPr lang="en-US" dirty="0" smtClean="0"/>
              <a:t>	Interstitial </a:t>
            </a:r>
            <a:r>
              <a:rPr lang="en-US" dirty="0"/>
              <a:t>lung disease.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Dermatomyositis</a:t>
            </a:r>
            <a:endParaRPr lang="en-US" dirty="0"/>
          </a:p>
        </p:txBody>
      </p:sp>
      <p:pic>
        <p:nvPicPr>
          <p:cNvPr id="15363" name="Picture 3" descr="C:\Users\moe\Desktop\New Folder\dm1-s.jpg"/>
          <p:cNvPicPr>
            <a:picLocks noGrp="1" noChangeAspect="1" noChangeArrowheads="1"/>
          </p:cNvPicPr>
          <p:nvPr>
            <p:ph sz="half" idx="1"/>
          </p:nvPr>
        </p:nvPicPr>
        <p:blipFill>
          <a:blip r:embed="rId2" cstate="print"/>
          <a:srcRect/>
          <a:stretch>
            <a:fillRect/>
          </a:stretch>
        </p:blipFill>
        <p:spPr bwMode="auto">
          <a:xfrm>
            <a:off x="820208" y="2286000"/>
            <a:ext cx="3657600" cy="2819400"/>
          </a:xfrm>
          <a:prstGeom prst="rect">
            <a:avLst/>
          </a:prstGeom>
          <a:noFill/>
        </p:spPr>
      </p:pic>
      <p:pic>
        <p:nvPicPr>
          <p:cNvPr id="15364" name="Picture 4" descr="C:\Users\moe\Desktop\New Folder\dm6-s.jpg"/>
          <p:cNvPicPr>
            <a:picLocks noGrp="1" noChangeAspect="1" noChangeArrowheads="1"/>
          </p:cNvPicPr>
          <p:nvPr>
            <p:ph sz="half" idx="2"/>
          </p:nvPr>
        </p:nvPicPr>
        <p:blipFill>
          <a:blip r:embed="rId3" cstate="print"/>
          <a:srcRect/>
          <a:stretch>
            <a:fillRect/>
          </a:stretch>
        </p:blipFill>
        <p:spPr bwMode="auto">
          <a:xfrm>
            <a:off x="5011208" y="2286000"/>
            <a:ext cx="3759200" cy="2819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6386" name="Picture 2" descr="C:\Users\moe\Desktop\New Folder\dm2-s.jpg"/>
          <p:cNvPicPr>
            <a:picLocks noGrp="1" noChangeAspect="1" noChangeArrowheads="1"/>
          </p:cNvPicPr>
          <p:nvPr>
            <p:ph sz="half" idx="1"/>
          </p:nvPr>
        </p:nvPicPr>
        <p:blipFill>
          <a:blip r:embed="rId2" cstate="print"/>
          <a:srcRect/>
          <a:stretch>
            <a:fillRect/>
          </a:stretch>
        </p:blipFill>
        <p:spPr bwMode="auto">
          <a:xfrm>
            <a:off x="312208" y="2209800"/>
            <a:ext cx="4165600" cy="3276600"/>
          </a:xfrm>
          <a:prstGeom prst="rect">
            <a:avLst/>
          </a:prstGeom>
          <a:noFill/>
        </p:spPr>
      </p:pic>
      <p:pic>
        <p:nvPicPr>
          <p:cNvPr id="16387" name="Picture 3" descr="C:\Users\moe\Desktop\New Folder\dm4-s.jpg"/>
          <p:cNvPicPr>
            <a:picLocks noGrp="1" noChangeAspect="1" noChangeArrowheads="1"/>
          </p:cNvPicPr>
          <p:nvPr>
            <p:ph sz="half" idx="2"/>
          </p:nvPr>
        </p:nvPicPr>
        <p:blipFill>
          <a:blip r:embed="rId3" cstate="print"/>
          <a:srcRect/>
          <a:stretch>
            <a:fillRect/>
          </a:stretch>
        </p:blipFill>
        <p:spPr bwMode="auto">
          <a:xfrm>
            <a:off x="4706408" y="2209800"/>
            <a:ext cx="4165600" cy="3276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7410" name="Picture 2" descr="C:\Users\moe\Desktop\New Folder\raynaud4-s.jpg"/>
          <p:cNvPicPr>
            <a:picLocks noGrp="1" noChangeAspect="1" noChangeArrowheads="1"/>
          </p:cNvPicPr>
          <p:nvPr>
            <p:ph sz="half" idx="1"/>
          </p:nvPr>
        </p:nvPicPr>
        <p:blipFill>
          <a:blip r:embed="rId2" cstate="print"/>
          <a:srcRect/>
          <a:stretch>
            <a:fillRect/>
          </a:stretch>
        </p:blipFill>
        <p:spPr bwMode="auto">
          <a:xfrm>
            <a:off x="515408" y="2133600"/>
            <a:ext cx="4064000" cy="3429000"/>
          </a:xfrm>
          <a:prstGeom prst="rect">
            <a:avLst/>
          </a:prstGeom>
          <a:noFill/>
        </p:spPr>
      </p:pic>
      <p:pic>
        <p:nvPicPr>
          <p:cNvPr id="17411" name="Picture 3" descr="C:\Users\moe\Desktop\New Folder\raynaud-s.jpg"/>
          <p:cNvPicPr>
            <a:picLocks noGrp="1" noChangeAspect="1" noChangeArrowheads="1"/>
          </p:cNvPicPr>
          <p:nvPr>
            <p:ph sz="half" idx="2"/>
          </p:nvPr>
        </p:nvPicPr>
        <p:blipFill>
          <a:blip r:embed="rId3" cstate="print"/>
          <a:srcRect/>
          <a:stretch>
            <a:fillRect/>
          </a:stretch>
        </p:blipFill>
        <p:spPr bwMode="auto">
          <a:xfrm>
            <a:off x="4909608" y="2133600"/>
            <a:ext cx="4064000" cy="3429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8434" name="Picture 2" descr="C:\Users\moe\Desktop\presentations\connective tissue disorders\20 dermatomyositis_5_051030.jpg"/>
          <p:cNvPicPr>
            <a:picLocks noGrp="1" noChangeAspect="1" noChangeArrowheads="1"/>
          </p:cNvPicPr>
          <p:nvPr>
            <p:ph sz="half" idx="1"/>
          </p:nvPr>
        </p:nvPicPr>
        <p:blipFill>
          <a:blip r:embed="rId2" cstate="print"/>
          <a:srcRect/>
          <a:stretch>
            <a:fillRect/>
          </a:stretch>
        </p:blipFill>
        <p:spPr bwMode="auto">
          <a:xfrm>
            <a:off x="457200" y="1720342"/>
            <a:ext cx="4038600" cy="4285678"/>
          </a:xfrm>
          <a:prstGeom prst="rect">
            <a:avLst/>
          </a:prstGeom>
          <a:noFill/>
        </p:spPr>
      </p:pic>
      <p:pic>
        <p:nvPicPr>
          <p:cNvPr id="18435" name="Picture 3" descr="C:\Users\moe\Desktop\presentations\connective tissue disorders\19 dermatomyositis_2_051030.jpg"/>
          <p:cNvPicPr>
            <a:picLocks noGrp="1" noChangeAspect="1" noChangeArrowheads="1"/>
          </p:cNvPicPr>
          <p:nvPr>
            <p:ph sz="half" idx="2"/>
          </p:nvPr>
        </p:nvPicPr>
        <p:blipFill>
          <a:blip r:embed="rId3" cstate="print"/>
          <a:srcRect/>
          <a:stretch>
            <a:fillRect/>
          </a:stretch>
        </p:blipFill>
        <p:spPr bwMode="auto">
          <a:xfrm>
            <a:off x="4648200" y="1752600"/>
            <a:ext cx="4038600" cy="42672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19458" name="Picture 2" descr="C:\Users\moe\Desktop\presentations\connective tissue disorders\25 dermatomyositis_2_060423.jpg"/>
          <p:cNvPicPr>
            <a:picLocks noGrp="1" noChangeAspect="1" noChangeArrowheads="1"/>
          </p:cNvPicPr>
          <p:nvPr>
            <p:ph sz="half" idx="1"/>
          </p:nvPr>
        </p:nvPicPr>
        <p:blipFill>
          <a:blip r:embed="rId2" cstate="print"/>
          <a:srcRect/>
          <a:stretch>
            <a:fillRect/>
          </a:stretch>
        </p:blipFill>
        <p:spPr bwMode="auto">
          <a:xfrm>
            <a:off x="457200" y="2735520"/>
            <a:ext cx="4038600" cy="2255322"/>
          </a:xfrm>
          <a:prstGeom prst="rect">
            <a:avLst/>
          </a:prstGeom>
          <a:noFill/>
        </p:spPr>
      </p:pic>
      <p:pic>
        <p:nvPicPr>
          <p:cNvPr id="19459" name="Picture 3" descr="C:\Users\moe\Desktop\presentations\connective tissue disorders\26 dermatomysoitis_1_050505.jpg"/>
          <p:cNvPicPr>
            <a:picLocks noGrp="1" noChangeAspect="1" noChangeArrowheads="1"/>
          </p:cNvPicPr>
          <p:nvPr>
            <p:ph sz="half" idx="2"/>
          </p:nvPr>
        </p:nvPicPr>
        <p:blipFill>
          <a:blip r:embed="rId3" cstate="print"/>
          <a:srcRect/>
          <a:stretch>
            <a:fillRect/>
          </a:stretch>
        </p:blipFill>
        <p:spPr bwMode="auto">
          <a:xfrm>
            <a:off x="4648200" y="2344332"/>
            <a:ext cx="4038600" cy="303769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Dermatomyositis</a:t>
            </a:r>
            <a:endParaRPr lang="en-US" dirty="0"/>
          </a:p>
        </p:txBody>
      </p:sp>
      <p:pic>
        <p:nvPicPr>
          <p:cNvPr id="20482" name="Picture 2" descr="C:\Users\moe\Desktop\presentations\connective tissue disorders\21 dermatomyositis_1_050103.jpg"/>
          <p:cNvPicPr>
            <a:picLocks noGrp="1" noChangeAspect="1" noChangeArrowheads="1"/>
          </p:cNvPicPr>
          <p:nvPr>
            <p:ph sz="half" idx="1"/>
          </p:nvPr>
        </p:nvPicPr>
        <p:blipFill>
          <a:blip r:embed="rId2" cstate="print"/>
          <a:srcRect/>
          <a:stretch>
            <a:fillRect/>
          </a:stretch>
        </p:blipFill>
        <p:spPr bwMode="auto">
          <a:xfrm>
            <a:off x="413808" y="2362200"/>
            <a:ext cx="3759200" cy="3048000"/>
          </a:xfrm>
          <a:prstGeom prst="rect">
            <a:avLst/>
          </a:prstGeom>
          <a:noFill/>
        </p:spPr>
      </p:pic>
      <p:pic>
        <p:nvPicPr>
          <p:cNvPr id="20483" name="Picture 3" descr="C:\Users\moe\Desktop\presentations\connective tissue disorders\24 dermatomyositis_2_020505.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Dermatomyositis</a:t>
            </a:r>
            <a:r>
              <a:rPr lang="en-US" dirty="0"/>
              <a:t/>
            </a:r>
            <a:br>
              <a:rPr lang="en-US" dirty="0"/>
            </a:br>
            <a:endParaRPr lang="en-US" dirty="0"/>
          </a:p>
        </p:txBody>
      </p:sp>
      <p:sp>
        <p:nvSpPr>
          <p:cNvPr id="3" name="Content Placeholder 2"/>
          <p:cNvSpPr>
            <a:spLocks noGrp="1"/>
          </p:cNvSpPr>
          <p:nvPr>
            <p:ph idx="1"/>
          </p:nvPr>
        </p:nvSpPr>
        <p:spPr>
          <a:xfrm>
            <a:off x="457200" y="1143000"/>
            <a:ext cx="8229600" cy="4983163"/>
          </a:xfrm>
        </p:spPr>
        <p:txBody>
          <a:bodyPr>
            <a:normAutofit fontScale="85000" lnSpcReduction="20000"/>
          </a:bodyPr>
          <a:lstStyle/>
          <a:p>
            <a:pPr>
              <a:buNone/>
            </a:pPr>
            <a:r>
              <a:rPr lang="en-US" b="1" dirty="0" smtClean="0"/>
              <a:t>	</a:t>
            </a:r>
            <a:r>
              <a:rPr lang="en-US" dirty="0" smtClean="0"/>
              <a:t> </a:t>
            </a:r>
            <a:r>
              <a:rPr lang="en-US" dirty="0"/>
              <a:t>I</a:t>
            </a:r>
            <a:r>
              <a:rPr lang="en-US" dirty="0" smtClean="0"/>
              <a:t>t can be associated with: </a:t>
            </a:r>
          </a:p>
          <a:p>
            <a:pPr>
              <a:buNone/>
            </a:pPr>
            <a:endParaRPr lang="en-US" dirty="0"/>
          </a:p>
          <a:p>
            <a:pPr lvl="0">
              <a:buNone/>
            </a:pPr>
            <a:r>
              <a:rPr lang="en-US" dirty="0" smtClean="0"/>
              <a:t>	Other </a:t>
            </a:r>
            <a:r>
              <a:rPr lang="en-US" dirty="0"/>
              <a:t>connective tissue </a:t>
            </a:r>
            <a:r>
              <a:rPr lang="en-US" dirty="0" smtClean="0"/>
              <a:t>diseases </a:t>
            </a:r>
            <a:r>
              <a:rPr lang="en-US" dirty="0"/>
              <a:t>such as lupus, rheumatoid arthritis, scleroderma and Sjogren's </a:t>
            </a:r>
            <a:r>
              <a:rPr lang="en-US" dirty="0" smtClean="0"/>
              <a:t>syndrome.</a:t>
            </a:r>
          </a:p>
          <a:p>
            <a:pPr lvl="0">
              <a:buNone/>
            </a:pPr>
            <a:r>
              <a:rPr lang="en-US" dirty="0" smtClean="0"/>
              <a:t>	</a:t>
            </a:r>
            <a:endParaRPr lang="en-US" dirty="0"/>
          </a:p>
          <a:p>
            <a:pPr>
              <a:buNone/>
            </a:pPr>
            <a:r>
              <a:rPr lang="en-US" b="1" dirty="0" smtClean="0"/>
              <a:t>	Cancer, </a:t>
            </a:r>
            <a:r>
              <a:rPr lang="en-US" dirty="0" smtClean="0"/>
              <a:t>Especially in older patients, </a:t>
            </a:r>
            <a:r>
              <a:rPr lang="en-US" dirty="0"/>
              <a:t>particularly of the cervix, lungs, pancreas, breasts, ovaries and gastrointestinal tract</a:t>
            </a:r>
            <a:r>
              <a:rPr lang="en-US" dirty="0" smtClean="0"/>
              <a:t>. </a:t>
            </a:r>
          </a:p>
          <a:p>
            <a:pPr>
              <a:buNone/>
            </a:pPr>
            <a:endParaRPr lang="en-US" dirty="0" smtClean="0"/>
          </a:p>
          <a:p>
            <a:pPr>
              <a:buNone/>
            </a:pPr>
            <a:r>
              <a:rPr lang="en-US" dirty="0" smtClean="0"/>
              <a:t>    Cancer could  precede, coincide or follow the diagnosis of DM.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Investigations</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Magnetic </a:t>
            </a:r>
            <a:r>
              <a:rPr lang="en-US" dirty="0"/>
              <a:t>resonance imaging (MRI). </a:t>
            </a:r>
          </a:p>
          <a:p>
            <a:pPr lvl="0"/>
            <a:r>
              <a:rPr lang="en-US" dirty="0"/>
              <a:t>Electromyography. </a:t>
            </a:r>
          </a:p>
          <a:p>
            <a:pPr lvl="0"/>
            <a:r>
              <a:rPr lang="en-US" dirty="0"/>
              <a:t>Muscle biopsy. </a:t>
            </a:r>
          </a:p>
          <a:p>
            <a:pPr lvl="0"/>
            <a:r>
              <a:rPr lang="en-US" dirty="0"/>
              <a:t>Blood tests:  creatine kinase (CK) and aldolase. Increased CK and aldolase levels can indicate muscle </a:t>
            </a:r>
            <a:r>
              <a:rPr lang="en-US" dirty="0" smtClean="0"/>
              <a:t>damage and CK is useful to monitor the treatment of DM.</a:t>
            </a:r>
            <a:endParaRPr lang="en-US" dirty="0"/>
          </a:p>
          <a:p>
            <a:pPr lvl="0"/>
            <a:r>
              <a:rPr lang="en-US" dirty="0"/>
              <a:t> autoantibodies </a:t>
            </a:r>
          </a:p>
          <a:p>
            <a:r>
              <a:rPr lang="en-US" dirty="0"/>
              <a:t>Skin </a:t>
            </a:r>
            <a:r>
              <a:rPr lang="en-US" dirty="0" smtClean="0"/>
              <a:t>biopsy is suggestive but not diagnostic that shows interface dermatitis.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Treatment</a:t>
            </a:r>
            <a:endParaRPr lang="en-US" dirty="0"/>
          </a:p>
        </p:txBody>
      </p:sp>
      <p:sp>
        <p:nvSpPr>
          <p:cNvPr id="3" name="Content Placeholder 2"/>
          <p:cNvSpPr>
            <a:spLocks noGrp="1"/>
          </p:cNvSpPr>
          <p:nvPr>
            <p:ph idx="1"/>
          </p:nvPr>
        </p:nvSpPr>
        <p:spPr>
          <a:xfrm>
            <a:off x="457200" y="1600200"/>
            <a:ext cx="8305800" cy="4525963"/>
          </a:xfrm>
        </p:spPr>
        <p:txBody>
          <a:bodyPr>
            <a:normAutofit fontScale="92500" lnSpcReduction="10000"/>
          </a:bodyPr>
          <a:lstStyle/>
          <a:p>
            <a:pPr>
              <a:buNone/>
            </a:pPr>
            <a:r>
              <a:rPr lang="en-US" dirty="0" smtClean="0"/>
              <a:t>	Oral steroids are the mainstay treatment.</a:t>
            </a:r>
          </a:p>
          <a:p>
            <a:pPr>
              <a:buNone/>
            </a:pPr>
            <a:r>
              <a:rPr lang="en-US" dirty="0" smtClean="0"/>
              <a:t>     Steroid sparing agents are:</a:t>
            </a:r>
          </a:p>
          <a:p>
            <a:pPr>
              <a:buNone/>
            </a:pPr>
            <a:r>
              <a:rPr lang="en-US" dirty="0" smtClean="0"/>
              <a:t>	Methotrexate, azathioprin, </a:t>
            </a:r>
            <a:r>
              <a:rPr lang="en-US" dirty="0"/>
              <a:t>m</a:t>
            </a:r>
            <a:r>
              <a:rPr lang="en-US" dirty="0" smtClean="0"/>
              <a:t>ycophenolate mofetil, cyclosporine, cyclophosphamide, IVIG, and Rituximab.</a:t>
            </a:r>
          </a:p>
          <a:p>
            <a:pPr>
              <a:buNone/>
            </a:pPr>
            <a:endParaRPr lang="en-US" dirty="0" smtClean="0"/>
          </a:p>
          <a:p>
            <a:pPr lvl="0">
              <a:buNone/>
            </a:pPr>
            <a:r>
              <a:rPr lang="en-US" b="1" dirty="0" smtClean="0"/>
              <a:t>	</a:t>
            </a:r>
            <a:r>
              <a:rPr lang="en-US" dirty="0" smtClean="0"/>
              <a:t>Topical steroids and antimalarial medications are used to improve the cutaneous rashes.</a:t>
            </a:r>
            <a:endParaRPr lang="en-US" dirty="0"/>
          </a:p>
          <a:p>
            <a:pPr lvl="0">
              <a:buNone/>
            </a:pPr>
            <a:r>
              <a:rPr lang="en-US" dirty="0" smtClean="0"/>
              <a:t>	</a:t>
            </a:r>
          </a:p>
          <a:p>
            <a:endParaRPr lang="en-US" dirty="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ar-SA" dirty="0"/>
          </a:p>
        </p:txBody>
      </p:sp>
      <p:sp>
        <p:nvSpPr>
          <p:cNvPr id="3" name="Content Placeholder 2"/>
          <p:cNvSpPr>
            <a:spLocks noGrp="1"/>
          </p:cNvSpPr>
          <p:nvPr>
            <p:ph idx="1"/>
          </p:nvPr>
        </p:nvSpPr>
        <p:spPr/>
        <p:txBody>
          <a:bodyPr/>
          <a:lstStyle/>
          <a:p>
            <a:pPr lvl="0">
              <a:buNone/>
            </a:pPr>
            <a:r>
              <a:rPr lang="en-US" dirty="0" smtClean="0"/>
              <a:t>Physiotherapy to improve strength and flexibility of the muscles.</a:t>
            </a:r>
          </a:p>
          <a:p>
            <a:pPr lvl="0">
              <a:buNone/>
            </a:pPr>
            <a:endParaRPr lang="en-US" dirty="0" smtClean="0"/>
          </a:p>
          <a:p>
            <a:pPr lvl="0">
              <a:buNone/>
            </a:pPr>
            <a:r>
              <a:rPr lang="en-US" dirty="0" smtClean="0"/>
              <a:t>	Surgical excision or Co2 laser could be utilized to remove tender calcium deposits .</a:t>
            </a:r>
          </a:p>
          <a:p>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Lupus Erythematosus</a:t>
            </a:r>
            <a:endParaRPr lang="en-US" dirty="0"/>
          </a:p>
        </p:txBody>
      </p:sp>
      <p:sp>
        <p:nvSpPr>
          <p:cNvPr id="4" name="Content Placeholder 3"/>
          <p:cNvSpPr>
            <a:spLocks noGrp="1"/>
          </p:cNvSpPr>
          <p:nvPr>
            <p:ph idx="1"/>
          </p:nvPr>
        </p:nvSpPr>
        <p:spPr/>
        <p:txBody>
          <a:bodyPr>
            <a:normAutofit/>
          </a:bodyPr>
          <a:lstStyle/>
          <a:p>
            <a:pPr>
              <a:buNone/>
            </a:pPr>
            <a:r>
              <a:rPr lang="en-US" dirty="0" smtClean="0"/>
              <a:t>	LE </a:t>
            </a:r>
            <a:r>
              <a:rPr lang="en-US" dirty="0"/>
              <a:t>is as an autoimmune diseases associated with antibodies directed against components of cell nuclei</a:t>
            </a:r>
            <a:r>
              <a:rPr lang="en-US" dirty="0" smtClean="0"/>
              <a:t>.</a:t>
            </a:r>
          </a:p>
          <a:p>
            <a:pPr>
              <a:buNone/>
            </a:pPr>
            <a:r>
              <a:rPr lang="en-US" dirty="0" smtClean="0"/>
              <a:t> </a:t>
            </a:r>
            <a:r>
              <a:rPr lang="en-US" dirty="0"/>
              <a:t>Lupus may affect any tissue, skin, kidneys, CNS, lungs and others</a:t>
            </a:r>
            <a:r>
              <a:rPr lang="en-US" dirty="0" smtClean="0"/>
              <a:t>.</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Scleroderma</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t>	A </a:t>
            </a:r>
            <a:r>
              <a:rPr lang="en-US" dirty="0"/>
              <a:t>group of rare diseases that involve the hardening and tightening of the skin and connective </a:t>
            </a:r>
            <a:r>
              <a:rPr lang="en-US" dirty="0" smtClean="0"/>
              <a:t>tissues</a:t>
            </a:r>
          </a:p>
          <a:p>
            <a:pPr>
              <a:buNone/>
            </a:pPr>
            <a:endParaRPr lang="en-US" dirty="0"/>
          </a:p>
          <a:p>
            <a:pPr>
              <a:buNone/>
            </a:pPr>
            <a:r>
              <a:rPr lang="en-US" dirty="0" smtClean="0"/>
              <a:t>	Scleroderma </a:t>
            </a:r>
            <a:r>
              <a:rPr lang="en-US" dirty="0"/>
              <a:t>affects women more often than men and most commonly occurs between the ages of 30 and 50.</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moe\Desktop\presentations\connective tissue disorders\42 scleroderma3.jpg"/>
          <p:cNvPicPr>
            <a:picLocks noChangeAspect="1" noChangeArrowheads="1"/>
          </p:cNvPicPr>
          <p:nvPr/>
        </p:nvPicPr>
        <p:blipFill>
          <a:blip r:embed="rId2" cstate="print"/>
          <a:srcRect/>
          <a:stretch>
            <a:fillRect/>
          </a:stretch>
        </p:blipFill>
        <p:spPr bwMode="auto">
          <a:xfrm>
            <a:off x="457200" y="838200"/>
            <a:ext cx="8153400" cy="50292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Morphea</a:t>
            </a:r>
            <a:r>
              <a:rPr lang="en-US" dirty="0" smtClean="0"/>
              <a:t> </a:t>
            </a:r>
            <a:endParaRPr lang="en-US" dirty="0"/>
          </a:p>
        </p:txBody>
      </p:sp>
      <p:sp>
        <p:nvSpPr>
          <p:cNvPr id="3" name="Content Placeholder 2"/>
          <p:cNvSpPr>
            <a:spLocks noGrp="1"/>
          </p:cNvSpPr>
          <p:nvPr>
            <p:ph idx="1"/>
          </p:nvPr>
        </p:nvSpPr>
        <p:spPr>
          <a:xfrm>
            <a:off x="457200" y="1447800"/>
            <a:ext cx="8229600" cy="5181600"/>
          </a:xfrm>
        </p:spPr>
        <p:txBody>
          <a:bodyPr>
            <a:normAutofit/>
          </a:bodyPr>
          <a:lstStyle/>
          <a:p>
            <a:pPr>
              <a:buNone/>
            </a:pPr>
            <a:r>
              <a:rPr lang="en-US" dirty="0" smtClean="0"/>
              <a:t>	a </a:t>
            </a:r>
            <a:r>
              <a:rPr lang="en-US" dirty="0"/>
              <a:t>rare skin condition that causes oval reddish or purplish patches and plaques on the skin. </a:t>
            </a:r>
            <a:endParaRPr lang="en-US" dirty="0" smtClean="0"/>
          </a:p>
          <a:p>
            <a:pPr>
              <a:buNone/>
            </a:pPr>
            <a:r>
              <a:rPr lang="en-US" dirty="0" smtClean="0"/>
              <a:t> Sometimes in linear distribution on face and extremities.</a:t>
            </a:r>
          </a:p>
          <a:p>
            <a:pPr>
              <a:buNone/>
            </a:pPr>
            <a:r>
              <a:rPr lang="en-US" dirty="0" smtClean="0"/>
              <a:t> It subsides </a:t>
            </a:r>
            <a:r>
              <a:rPr lang="en-US" dirty="0"/>
              <a:t>on its own over time leaving dyspigmentation and scars</a:t>
            </a:r>
            <a:r>
              <a:rPr lang="en-US" dirty="0" smtClean="0"/>
              <a:t>.</a:t>
            </a:r>
          </a:p>
          <a:p>
            <a:pPr>
              <a:buNone/>
            </a:pPr>
            <a:endParaRPr lang="en-US" dirty="0"/>
          </a:p>
          <a:p>
            <a:pPr>
              <a:buNone/>
            </a:pPr>
            <a:r>
              <a:rPr lang="en-US" dirty="0" smtClean="0"/>
              <a:t>	</a:t>
            </a:r>
            <a:endParaRPr lang="en-US" dirty="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en-US" dirty="0" smtClean="0"/>
              <a:t>Confirmed by skin biopsy which usually shows thickening of collagen bundles and loss of skin appendages like sweat glands and hair follicles.</a:t>
            </a:r>
          </a:p>
          <a:p>
            <a:endParaRPr lang="ar-SA"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Morphea</a:t>
            </a:r>
            <a:endParaRPr lang="ar-SA"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No known cure. </a:t>
            </a:r>
          </a:p>
          <a:p>
            <a:pPr>
              <a:buNone/>
            </a:pPr>
            <a:endParaRPr lang="en-US" dirty="0" smtClean="0"/>
          </a:p>
          <a:p>
            <a:pPr>
              <a:buNone/>
            </a:pPr>
            <a:r>
              <a:rPr lang="en-US" dirty="0" smtClean="0"/>
              <a:t>Treatment of </a:t>
            </a:r>
            <a:r>
              <a:rPr lang="en-US" dirty="0" err="1" smtClean="0"/>
              <a:t>morphea</a:t>
            </a:r>
            <a:r>
              <a:rPr lang="en-US" dirty="0" smtClean="0"/>
              <a:t> focuses on controlling signs and symptoms and slowing spread.</a:t>
            </a:r>
          </a:p>
          <a:p>
            <a:pPr>
              <a:buNone/>
            </a:pPr>
            <a:endParaRPr lang="en-US" dirty="0" smtClean="0"/>
          </a:p>
          <a:p>
            <a:pPr>
              <a:buNone/>
            </a:pPr>
            <a:r>
              <a:rPr lang="en-US" dirty="0" smtClean="0"/>
              <a:t>	Topical and </a:t>
            </a:r>
            <a:r>
              <a:rPr lang="en-US" dirty="0" err="1" smtClean="0"/>
              <a:t>intralesional</a:t>
            </a:r>
            <a:r>
              <a:rPr lang="en-US" dirty="0" smtClean="0"/>
              <a:t> steroids , phototherapy, systemic steroids, </a:t>
            </a:r>
            <a:r>
              <a:rPr lang="en-US" dirty="0" err="1" smtClean="0"/>
              <a:t>azathioprine</a:t>
            </a:r>
            <a:r>
              <a:rPr lang="en-US" dirty="0" smtClean="0"/>
              <a:t>, </a:t>
            </a:r>
            <a:r>
              <a:rPr lang="en-US" dirty="0" err="1" smtClean="0"/>
              <a:t>methotrexate</a:t>
            </a:r>
            <a:r>
              <a:rPr lang="en-US" dirty="0" smtClean="0"/>
              <a:t>, and cyclosporine might be used in severe cases.</a:t>
            </a:r>
          </a:p>
          <a:p>
            <a:pPr>
              <a:buNone/>
            </a:pPr>
            <a:endParaRPr lang="en-US" dirty="0" smtClean="0"/>
          </a:p>
          <a:p>
            <a:pPr>
              <a:buNone/>
            </a:pPr>
            <a:r>
              <a:rPr lang="en-US" dirty="0" smtClean="0"/>
              <a:t>	Physical therapy could be of help if the involvement is close to joints and cause contracture and difficulty movement.</a:t>
            </a:r>
          </a:p>
          <a:p>
            <a:endParaRPr lang="ar-SA"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Morphea</a:t>
            </a:r>
            <a:endParaRPr lang="en-US" dirty="0"/>
          </a:p>
        </p:txBody>
      </p:sp>
      <p:pic>
        <p:nvPicPr>
          <p:cNvPr id="22530" name="Picture 2" descr="C:\Users\moe\Desktop\presentations\connective tissue disorders\35 morphea_2_010413.jpg"/>
          <p:cNvPicPr>
            <a:picLocks noGrp="1" noChangeAspect="1" noChangeArrowheads="1"/>
          </p:cNvPicPr>
          <p:nvPr>
            <p:ph sz="half" idx="1"/>
          </p:nvPr>
        </p:nvPicPr>
        <p:blipFill>
          <a:blip r:embed="rId2" cstate="print"/>
          <a:srcRect/>
          <a:stretch>
            <a:fillRect/>
          </a:stretch>
        </p:blipFill>
        <p:spPr bwMode="auto">
          <a:xfrm>
            <a:off x="1066800" y="2057400"/>
            <a:ext cx="2971800" cy="3886200"/>
          </a:xfrm>
          <a:prstGeom prst="rect">
            <a:avLst/>
          </a:prstGeom>
          <a:noFill/>
        </p:spPr>
      </p:pic>
      <p:pic>
        <p:nvPicPr>
          <p:cNvPr id="22531" name="Picture 3" descr="C:\Users\moe\Desktop\presentations\connective tissue disorders\36 morphea_1_020316.jpg"/>
          <p:cNvPicPr>
            <a:picLocks noGrp="1" noChangeAspect="1" noChangeArrowheads="1"/>
          </p:cNvPicPr>
          <p:nvPr>
            <p:ph sz="half" idx="2"/>
          </p:nvPr>
        </p:nvPicPr>
        <p:blipFill>
          <a:blip r:embed="rId3" cstate="print"/>
          <a:srcRect/>
          <a:stretch>
            <a:fillRect/>
          </a:stretch>
        </p:blipFill>
        <p:spPr bwMode="auto">
          <a:xfrm>
            <a:off x="5143500" y="2057400"/>
            <a:ext cx="3048000" cy="3810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5"/>
          <p:cNvSpPr>
            <a:spLocks noGrp="1" noChangeArrowheads="1"/>
          </p:cNvSpPr>
          <p:nvPr>
            <p:ph idx="1"/>
          </p:nvPr>
        </p:nvSpPr>
        <p:spPr>
          <a:xfrm>
            <a:off x="457200" y="980728"/>
            <a:ext cx="8229600" cy="5145435"/>
          </a:xfrm>
        </p:spPr>
        <p:txBody>
          <a:bodyPr>
            <a:noAutofit/>
          </a:bodyPr>
          <a:lstStyle/>
          <a:p>
            <a:pPr>
              <a:lnSpc>
                <a:spcPct val="220000"/>
              </a:lnSpc>
            </a:pPr>
            <a:r>
              <a:rPr lang="en-US" sz="2400" dirty="0"/>
              <a:t>Linear lesions extend to length of arms or leg</a:t>
            </a:r>
          </a:p>
          <a:p>
            <a:pPr>
              <a:lnSpc>
                <a:spcPct val="220000"/>
              </a:lnSpc>
            </a:pPr>
            <a:r>
              <a:rPr lang="en-US" sz="2400" dirty="0"/>
              <a:t>Begin first decade of life</a:t>
            </a:r>
          </a:p>
          <a:p>
            <a:pPr>
              <a:lnSpc>
                <a:spcPct val="220000"/>
              </a:lnSpc>
            </a:pPr>
            <a:r>
              <a:rPr lang="en-US" sz="2400" dirty="0"/>
              <a:t>May also occur </a:t>
            </a:r>
            <a:r>
              <a:rPr lang="en-US" sz="2400" dirty="0" err="1"/>
              <a:t>parasagitally</a:t>
            </a:r>
            <a:r>
              <a:rPr lang="en-US" sz="2400" dirty="0"/>
              <a:t> down the forehead, known as en coup de </a:t>
            </a:r>
            <a:r>
              <a:rPr lang="en-US" sz="2400" dirty="0" err="1" smtClean="0"/>
              <a:t>sabre</a:t>
            </a:r>
            <a:endParaRPr lang="en-US" sz="2400" dirty="0"/>
          </a:p>
        </p:txBody>
      </p:sp>
      <p:sp>
        <p:nvSpPr>
          <p:cNvPr id="97284" name="Rectangle 4"/>
          <p:cNvSpPr>
            <a:spLocks noGrp="1" noChangeArrowheads="1"/>
          </p:cNvSpPr>
          <p:nvPr>
            <p:ph type="title"/>
          </p:nvPr>
        </p:nvSpPr>
        <p:spPr>
          <a:xfrm>
            <a:off x="457200" y="274638"/>
            <a:ext cx="8229600" cy="706090"/>
          </a:xfrm>
        </p:spPr>
        <p:txBody>
          <a:bodyPr>
            <a:normAutofit fontScale="90000"/>
          </a:bodyPr>
          <a:lstStyle/>
          <a:p>
            <a:r>
              <a:rPr lang="en-US" dirty="0"/>
              <a:t>Linear Scleroderma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3554" name="Picture 2" descr="C:\Users\moe\Desktop\presentations\connective tissue disorders\37 coupdesabre_1_010422.jpg"/>
          <p:cNvPicPr>
            <a:picLocks noGrp="1" noChangeAspect="1" noChangeArrowheads="1"/>
          </p:cNvPicPr>
          <p:nvPr>
            <p:ph sz="half" idx="1"/>
          </p:nvPr>
        </p:nvPicPr>
        <p:blipFill>
          <a:blip r:embed="rId2" cstate="print"/>
          <a:srcRect/>
          <a:stretch>
            <a:fillRect/>
          </a:stretch>
        </p:blipFill>
        <p:spPr bwMode="auto">
          <a:xfrm>
            <a:off x="808557" y="1600200"/>
            <a:ext cx="3335885" cy="4525963"/>
          </a:xfrm>
          <a:prstGeom prst="rect">
            <a:avLst/>
          </a:prstGeom>
          <a:noFill/>
        </p:spPr>
      </p:pic>
      <p:pic>
        <p:nvPicPr>
          <p:cNvPr id="23555" name="Picture 3" descr="C:\Users\moe\Desktop\presentations\connective tissue disorders\39 morphea_1_010530.jpg"/>
          <p:cNvPicPr>
            <a:picLocks noGrp="1" noChangeAspect="1" noChangeArrowheads="1"/>
          </p:cNvPicPr>
          <p:nvPr>
            <p:ph sz="half" idx="2"/>
          </p:nvPr>
        </p:nvPicPr>
        <p:blipFill>
          <a:blip r:embed="rId3" cstate="print"/>
          <a:srcRect/>
          <a:stretch>
            <a:fillRect/>
          </a:stretch>
        </p:blipFill>
        <p:spPr bwMode="auto">
          <a:xfrm>
            <a:off x="4851047" y="1676400"/>
            <a:ext cx="3285500" cy="44196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5" name="Picture 5" descr="97FF8"/>
          <p:cNvPicPr>
            <a:picLocks noChangeAspect="1" noChangeArrowheads="1"/>
          </p:cNvPicPr>
          <p:nvPr/>
        </p:nvPicPr>
        <p:blipFill>
          <a:blip r:embed="rId3" cstate="print"/>
          <a:srcRect/>
          <a:stretch>
            <a:fillRect/>
          </a:stretch>
        </p:blipFill>
        <p:spPr bwMode="auto">
          <a:xfrm>
            <a:off x="76200" y="0"/>
            <a:ext cx="9067800" cy="6777038"/>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CREST Syndrome</a:t>
            </a:r>
            <a:endParaRPr lang="en-US" b="1" dirty="0"/>
          </a:p>
        </p:txBody>
      </p:sp>
      <p:sp>
        <p:nvSpPr>
          <p:cNvPr id="6" name="Content Placeholder 5"/>
          <p:cNvSpPr>
            <a:spLocks noGrp="1"/>
          </p:cNvSpPr>
          <p:nvPr>
            <p:ph idx="1"/>
          </p:nvPr>
        </p:nvSpPr>
        <p:spPr/>
        <p:txBody>
          <a:bodyPr/>
          <a:lstStyle/>
          <a:p>
            <a:pPr>
              <a:buNone/>
            </a:pPr>
            <a:r>
              <a:rPr lang="en-US" dirty="0" smtClean="0"/>
              <a:t>	Is a limited form of systemic sclerosis in which there is </a:t>
            </a:r>
            <a:r>
              <a:rPr lang="en-US" b="1" dirty="0" smtClean="0"/>
              <a:t>C</a:t>
            </a:r>
            <a:r>
              <a:rPr lang="en-US" dirty="0" smtClean="0"/>
              <a:t>alcinosis, </a:t>
            </a:r>
            <a:r>
              <a:rPr lang="en-US" b="1" dirty="0" smtClean="0"/>
              <a:t>R</a:t>
            </a:r>
            <a:r>
              <a:rPr lang="en-US" dirty="0" smtClean="0"/>
              <a:t>aynaud's phenomenon, </a:t>
            </a:r>
            <a:r>
              <a:rPr lang="en-US" b="1" dirty="0" smtClean="0"/>
              <a:t>E</a:t>
            </a:r>
            <a:r>
              <a:rPr lang="en-US" dirty="0" smtClean="0"/>
              <a:t>sophageal involvement, </a:t>
            </a:r>
            <a:r>
              <a:rPr lang="en-US" b="1" dirty="0" smtClean="0"/>
              <a:t>S</a:t>
            </a:r>
            <a:r>
              <a:rPr lang="en-US" dirty="0" smtClean="0"/>
              <a:t>clerodactyly and </a:t>
            </a:r>
            <a:r>
              <a:rPr lang="en-US" b="1" dirty="0" smtClean="0"/>
              <a:t>T</a:t>
            </a:r>
            <a:r>
              <a:rPr lang="en-US" dirty="0" smtClean="0"/>
              <a:t>elangiectases.</a:t>
            </a:r>
          </a:p>
          <a:p>
            <a:pPr>
              <a:buNone/>
            </a:pPr>
            <a:endParaRPr lang="en-US" dirty="0" smtClean="0"/>
          </a:p>
          <a:p>
            <a:pPr>
              <a:buNone/>
            </a:pPr>
            <a:r>
              <a:rPr lang="en-US" dirty="0" smtClean="0"/>
              <a:t>	Anticentromere antibodies are characteristic for this syndrome.</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LUPUS</a:t>
            </a:r>
            <a:endParaRPr lang="ar-SA" dirty="0"/>
          </a:p>
        </p:txBody>
      </p:sp>
      <p:sp>
        <p:nvSpPr>
          <p:cNvPr id="3" name="Content Placeholder 2"/>
          <p:cNvSpPr>
            <a:spLocks noGrp="1"/>
          </p:cNvSpPr>
          <p:nvPr>
            <p:ph idx="1"/>
          </p:nvPr>
        </p:nvSpPr>
        <p:spPr/>
        <p:txBody>
          <a:bodyPr>
            <a:normAutofit fontScale="92500" lnSpcReduction="20000"/>
          </a:bodyPr>
          <a:lstStyle/>
          <a:p>
            <a:pPr>
              <a:buNone/>
            </a:pPr>
            <a:endParaRPr lang="en-US" dirty="0" smtClean="0"/>
          </a:p>
          <a:p>
            <a:pPr>
              <a:buNone/>
            </a:pPr>
            <a:r>
              <a:rPr lang="en-US" b="1" dirty="0" smtClean="0"/>
              <a:t>	Discoid lupus </a:t>
            </a:r>
            <a:r>
              <a:rPr lang="en-US" b="1" dirty="0" err="1" smtClean="0"/>
              <a:t>erythematosus</a:t>
            </a:r>
            <a:r>
              <a:rPr lang="en-US" b="1" dirty="0" smtClean="0"/>
              <a:t> </a:t>
            </a:r>
            <a:endParaRPr lang="en-US" dirty="0" smtClean="0"/>
          </a:p>
          <a:p>
            <a:pPr>
              <a:buNone/>
            </a:pPr>
            <a:r>
              <a:rPr lang="en-US" b="1" dirty="0" smtClean="0"/>
              <a:t>	</a:t>
            </a:r>
            <a:r>
              <a:rPr lang="en-US" b="1" dirty="0" err="1" smtClean="0"/>
              <a:t>Subacute</a:t>
            </a:r>
            <a:r>
              <a:rPr lang="en-US" b="1" dirty="0" smtClean="0"/>
              <a:t> lupus </a:t>
            </a:r>
            <a:r>
              <a:rPr lang="en-US" b="1" dirty="0" err="1" smtClean="0"/>
              <a:t>erythematosus</a:t>
            </a:r>
            <a:r>
              <a:rPr lang="en-US" b="1" dirty="0" smtClean="0"/>
              <a:t> </a:t>
            </a:r>
          </a:p>
          <a:p>
            <a:pPr>
              <a:buNone/>
            </a:pPr>
            <a:r>
              <a:rPr lang="en-US" b="1" dirty="0" smtClean="0"/>
              <a:t>	Neonatal lupus </a:t>
            </a:r>
            <a:r>
              <a:rPr lang="en-US" b="1" dirty="0" err="1" smtClean="0"/>
              <a:t>erythematosus</a:t>
            </a:r>
            <a:r>
              <a:rPr lang="en-US" b="1" dirty="0" smtClean="0"/>
              <a:t> </a:t>
            </a:r>
          </a:p>
          <a:p>
            <a:pPr>
              <a:buNone/>
            </a:pPr>
            <a:r>
              <a:rPr lang="en-US" b="1" dirty="0" smtClean="0"/>
              <a:t>	Lupus </a:t>
            </a:r>
            <a:r>
              <a:rPr lang="en-US" b="1" dirty="0" err="1" smtClean="0"/>
              <a:t>tumidus</a:t>
            </a:r>
            <a:endParaRPr lang="en-US" b="1" dirty="0" smtClean="0"/>
          </a:p>
          <a:p>
            <a:pPr>
              <a:buNone/>
            </a:pPr>
            <a:r>
              <a:rPr lang="en-US" b="1" dirty="0" smtClean="0"/>
              <a:t>	Lupus </a:t>
            </a:r>
            <a:r>
              <a:rPr lang="en-US" b="1" dirty="0" err="1" smtClean="0"/>
              <a:t>profundus</a:t>
            </a:r>
            <a:endParaRPr lang="en-US" b="1" dirty="0" smtClean="0"/>
          </a:p>
          <a:p>
            <a:pPr>
              <a:buNone/>
            </a:pPr>
            <a:r>
              <a:rPr lang="en-US" b="1" dirty="0" smtClean="0"/>
              <a:t>	Chilblain lupus </a:t>
            </a:r>
            <a:r>
              <a:rPr lang="en-US" b="1" dirty="0" err="1" smtClean="0"/>
              <a:t>erythematosus</a:t>
            </a:r>
            <a:r>
              <a:rPr lang="en-US" b="1" dirty="0" smtClean="0"/>
              <a:t> </a:t>
            </a:r>
          </a:p>
          <a:p>
            <a:pPr>
              <a:buNone/>
            </a:pPr>
            <a:r>
              <a:rPr lang="en-US" b="1" dirty="0" smtClean="0"/>
              <a:t>	Drug-induced lupus </a:t>
            </a:r>
            <a:r>
              <a:rPr lang="en-US" b="1" dirty="0" err="1" smtClean="0"/>
              <a:t>erythematosus</a:t>
            </a:r>
            <a:r>
              <a:rPr lang="en-US" b="1" dirty="0" smtClean="0"/>
              <a:t> </a:t>
            </a:r>
          </a:p>
          <a:p>
            <a:pPr>
              <a:buNone/>
            </a:pPr>
            <a:r>
              <a:rPr lang="en-US" b="1" dirty="0" smtClean="0"/>
              <a:t>	Systemic Lupus </a:t>
            </a:r>
            <a:r>
              <a:rPr lang="en-US" b="1" dirty="0" err="1" smtClean="0"/>
              <a:t>Erythematosus</a:t>
            </a:r>
            <a:endParaRPr lang="en-US" dirty="0" smtClean="0"/>
          </a:p>
          <a:p>
            <a:endParaRPr lang="ar-SA"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moe\Desktop\presentations\connective tissue disorders\42 crest.jpg"/>
          <p:cNvPicPr>
            <a:picLocks noChangeAspect="1" noChangeArrowheads="1"/>
          </p:cNvPicPr>
          <p:nvPr/>
        </p:nvPicPr>
        <p:blipFill>
          <a:blip r:embed="rId2" cstate="print"/>
          <a:srcRect/>
          <a:stretch>
            <a:fillRect/>
          </a:stretch>
        </p:blipFill>
        <p:spPr bwMode="auto">
          <a:xfrm>
            <a:off x="762000" y="563880"/>
            <a:ext cx="7391400" cy="591312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5" name="Picture 5" descr="45FF4"/>
          <p:cNvPicPr>
            <a:picLocks noChangeAspect="1" noChangeArrowheads="1"/>
          </p:cNvPicPr>
          <p:nvPr/>
        </p:nvPicPr>
        <p:blipFill>
          <a:blip r:embed="rId3" cstate="print"/>
          <a:srcRect/>
          <a:stretch>
            <a:fillRect/>
          </a:stretch>
        </p:blipFill>
        <p:spPr bwMode="auto">
          <a:xfrm>
            <a:off x="0" y="0"/>
            <a:ext cx="8610600" cy="6831013"/>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Sclerosis</a:t>
            </a:r>
            <a:endParaRPr lang="en-US" dirty="0"/>
          </a:p>
        </p:txBody>
      </p:sp>
      <p:sp>
        <p:nvSpPr>
          <p:cNvPr id="3" name="Content Placeholder 2"/>
          <p:cNvSpPr>
            <a:spLocks noGrp="1"/>
          </p:cNvSpPr>
          <p:nvPr>
            <p:ph idx="1"/>
          </p:nvPr>
        </p:nvSpPr>
        <p:spPr>
          <a:xfrm>
            <a:off x="457200" y="1524000"/>
            <a:ext cx="8382000" cy="4800600"/>
          </a:xfrm>
        </p:spPr>
        <p:txBody>
          <a:bodyPr>
            <a:normAutofit fontScale="92500" lnSpcReduction="20000"/>
          </a:bodyPr>
          <a:lstStyle/>
          <a:p>
            <a:pPr>
              <a:buNone/>
            </a:pPr>
            <a:r>
              <a:rPr lang="en-US" dirty="0" smtClean="0"/>
              <a:t>	An autoimmune multisystem disease that results in fibrosis and vascular abnormalities in association with autoimmune changes.</a:t>
            </a:r>
          </a:p>
          <a:p>
            <a:pPr>
              <a:buNone/>
            </a:pPr>
            <a:r>
              <a:rPr lang="en-US" dirty="0" smtClean="0"/>
              <a:t>	</a:t>
            </a:r>
          </a:p>
          <a:p>
            <a:pPr>
              <a:buNone/>
            </a:pPr>
            <a:r>
              <a:rPr lang="en-US" dirty="0"/>
              <a:t>	</a:t>
            </a:r>
            <a:r>
              <a:rPr lang="en-US" dirty="0" smtClean="0"/>
              <a:t>usually starts between 30-40 years in women who are more affected and later in men.</a:t>
            </a:r>
          </a:p>
          <a:p>
            <a:pPr>
              <a:buNone/>
            </a:pPr>
            <a:endParaRPr lang="en-US" dirty="0" smtClean="0"/>
          </a:p>
          <a:p>
            <a:pPr>
              <a:buNone/>
            </a:pPr>
            <a:r>
              <a:rPr lang="en-US" dirty="0" smtClean="0"/>
              <a:t>	</a:t>
            </a:r>
            <a:r>
              <a:rPr lang="en-US" dirty="0" err="1" smtClean="0"/>
              <a:t>Pathophysiology</a:t>
            </a:r>
            <a:r>
              <a:rPr lang="en-US" dirty="0" smtClean="0"/>
              <a:t> :may involve some injury to the endothelial cells and this results in excessive activation of the dermal connective tissue cells, the fibroblasts.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Sclerosis</a:t>
            </a:r>
            <a:endParaRPr lang="ar-SA"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pPr>
              <a:buNone/>
            </a:pPr>
            <a:endParaRPr lang="en-US" dirty="0" smtClean="0"/>
          </a:p>
          <a:p>
            <a:pPr>
              <a:buNone/>
            </a:pPr>
            <a:r>
              <a:rPr lang="en-US" dirty="0" smtClean="0"/>
              <a:t>	Usually presents with </a:t>
            </a:r>
            <a:r>
              <a:rPr lang="en-US" dirty="0" err="1" smtClean="0"/>
              <a:t>Raynaud's</a:t>
            </a:r>
            <a:r>
              <a:rPr lang="en-US" dirty="0" smtClean="0"/>
              <a:t> phenomena,</a:t>
            </a:r>
          </a:p>
          <a:p>
            <a:pPr>
              <a:buNone/>
            </a:pPr>
            <a:endParaRPr lang="en-US" dirty="0" smtClean="0"/>
          </a:p>
          <a:p>
            <a:pPr>
              <a:buNone/>
            </a:pPr>
            <a:r>
              <a:rPr lang="en-US" dirty="0" smtClean="0"/>
              <a:t> Thickening of the skin of the fingers, then atrophy and sclerosis. </a:t>
            </a:r>
          </a:p>
          <a:p>
            <a:pPr>
              <a:buNone/>
            </a:pPr>
            <a:endParaRPr lang="en-US" dirty="0" smtClean="0"/>
          </a:p>
          <a:p>
            <a:pPr>
              <a:buNone/>
            </a:pPr>
            <a:r>
              <a:rPr lang="en-US" dirty="0" smtClean="0"/>
              <a:t>The fingers become spindle-shaped (</a:t>
            </a:r>
            <a:r>
              <a:rPr lang="en-US" dirty="0" err="1" smtClean="0"/>
              <a:t>sclerodactyly</a:t>
            </a:r>
            <a:r>
              <a:rPr lang="en-US" dirty="0" smtClean="0"/>
              <a:t>) from </a:t>
            </a:r>
            <a:r>
              <a:rPr lang="en-US" dirty="0" err="1" smtClean="0"/>
              <a:t>resorption</a:t>
            </a:r>
            <a:r>
              <a:rPr lang="en-US" dirty="0" smtClean="0"/>
              <a:t> of the fingertips.</a:t>
            </a:r>
          </a:p>
          <a:p>
            <a:pPr>
              <a:buNone/>
            </a:pPr>
            <a:endParaRPr lang="en-US" dirty="0" smtClean="0"/>
          </a:p>
          <a:p>
            <a:pPr>
              <a:buNone/>
            </a:pPr>
            <a:r>
              <a:rPr lang="en-US" dirty="0" smtClean="0"/>
              <a:t> Fragile nails become smaller with ragged cuticles </a:t>
            </a:r>
          </a:p>
          <a:p>
            <a:pPr>
              <a:buNone/>
            </a:pPr>
            <a:endParaRPr lang="en-US" dirty="0" smtClean="0"/>
          </a:p>
          <a:p>
            <a:pPr>
              <a:buNone/>
            </a:pPr>
            <a:r>
              <a:rPr lang="en-US" dirty="0" smtClean="0"/>
              <a:t>	</a:t>
            </a:r>
            <a:endParaRPr lang="ar-S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Systemic Sclerosis</a:t>
            </a:r>
            <a:endParaRPr lang="ar-SA" dirty="0"/>
          </a:p>
        </p:txBody>
      </p:sp>
      <p:sp>
        <p:nvSpPr>
          <p:cNvPr id="3" name="Content Placeholder 2"/>
          <p:cNvSpPr>
            <a:spLocks noGrp="1"/>
          </p:cNvSpPr>
          <p:nvPr>
            <p:ph idx="1"/>
          </p:nvPr>
        </p:nvSpPr>
        <p:spPr/>
        <p:txBody>
          <a:bodyPr/>
          <a:lstStyle/>
          <a:p>
            <a:r>
              <a:rPr lang="en-US" dirty="0" smtClean="0"/>
              <a:t>The tight shiny skin may affect most parts of the body, including the face, resulting in loss of expression and difficulty opening the mouth properly.</a:t>
            </a:r>
          </a:p>
          <a:p>
            <a:endParaRPr lang="ar-SA"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Sclerosis</a:t>
            </a:r>
            <a:endParaRPr lang="en-US" dirty="0"/>
          </a:p>
        </p:txBody>
      </p:sp>
      <p:sp>
        <p:nvSpPr>
          <p:cNvPr id="3" name="Content Placeholder 2"/>
          <p:cNvSpPr>
            <a:spLocks noGrp="1"/>
          </p:cNvSpPr>
          <p:nvPr>
            <p:ph idx="1"/>
          </p:nvPr>
        </p:nvSpPr>
        <p:spPr>
          <a:xfrm>
            <a:off x="304800" y="1524000"/>
            <a:ext cx="8610600" cy="5105400"/>
          </a:xfrm>
        </p:spPr>
        <p:txBody>
          <a:bodyPr>
            <a:normAutofit fontScale="92500" lnSpcReduction="20000"/>
          </a:bodyPr>
          <a:lstStyle/>
          <a:p>
            <a:pPr>
              <a:buNone/>
            </a:pPr>
            <a:r>
              <a:rPr lang="en-US" dirty="0" smtClean="0"/>
              <a:t>	telangiectasia appear on the fingers, palms, face, lips, and chest.</a:t>
            </a:r>
          </a:p>
          <a:p>
            <a:pPr>
              <a:buNone/>
            </a:pPr>
            <a:endParaRPr lang="en-US" dirty="0" smtClean="0"/>
          </a:p>
          <a:p>
            <a:pPr>
              <a:buNone/>
            </a:pPr>
            <a:r>
              <a:rPr lang="en-US" dirty="0" smtClean="0"/>
              <a:t>	Ulcers may follow minor injuries over the joints, or on the tips of fingers and toes. Ulceration can lead to dry gangrene and eventual loss of the tips of the fingers</a:t>
            </a:r>
          </a:p>
          <a:p>
            <a:pPr>
              <a:buNone/>
            </a:pPr>
            <a:endParaRPr lang="en-US" dirty="0" smtClean="0"/>
          </a:p>
          <a:p>
            <a:pPr>
              <a:buNone/>
            </a:pPr>
            <a:r>
              <a:rPr lang="en-US" dirty="0" smtClean="0"/>
              <a:t>	Joint contractures. Patients will be bed ridden with time.</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Sclerosis</a:t>
            </a:r>
            <a:endParaRPr lang="ar-SA"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Esophageal reflux and </a:t>
            </a:r>
            <a:r>
              <a:rPr lang="en-US" dirty="0" err="1" smtClean="0"/>
              <a:t>dysphagia</a:t>
            </a:r>
            <a:r>
              <a:rPr lang="en-US" dirty="0" smtClean="0"/>
              <a:t>.</a:t>
            </a:r>
          </a:p>
          <a:p>
            <a:pPr>
              <a:buNone/>
            </a:pPr>
            <a:endParaRPr lang="en-US" dirty="0" smtClean="0"/>
          </a:p>
          <a:p>
            <a:pPr>
              <a:buNone/>
            </a:pPr>
            <a:r>
              <a:rPr lang="en-US" dirty="0" smtClean="0"/>
              <a:t>	Lung and heart involvement may manifest as shortness of breath, high blood pressure, chest pain, pleurisy, </a:t>
            </a:r>
            <a:r>
              <a:rPr lang="en-US" dirty="0" err="1" smtClean="0"/>
              <a:t>pneumothorax</a:t>
            </a:r>
            <a:r>
              <a:rPr lang="en-US" dirty="0" smtClean="0"/>
              <a:t>, </a:t>
            </a:r>
            <a:r>
              <a:rPr lang="en-US" dirty="0" err="1" smtClean="0"/>
              <a:t>pericarditis</a:t>
            </a:r>
            <a:r>
              <a:rPr lang="en-US" dirty="0" smtClean="0"/>
              <a:t> arrhythmias, general heart enlargement and heart failure.</a:t>
            </a:r>
          </a:p>
          <a:p>
            <a:pPr>
              <a:buNone/>
            </a:pPr>
            <a:endParaRPr lang="en-US" dirty="0" smtClean="0"/>
          </a:p>
          <a:p>
            <a:pPr>
              <a:buNone/>
            </a:pPr>
            <a:r>
              <a:rPr lang="en-US" dirty="0" smtClean="0"/>
              <a:t>	Progressive kidney disease resulting in </a:t>
            </a:r>
            <a:r>
              <a:rPr lang="en-US" dirty="0" err="1" smtClean="0"/>
              <a:t>proteinuria</a:t>
            </a:r>
            <a:r>
              <a:rPr lang="en-US" dirty="0" smtClean="0"/>
              <a:t>, high blood pressure and eventually renal failure.</a:t>
            </a:r>
          </a:p>
          <a:p>
            <a:endParaRPr lang="ar-SA"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Systemic Sclerosis</a:t>
            </a:r>
            <a:endParaRPr lang="en-US" dirty="0"/>
          </a:p>
        </p:txBody>
      </p:sp>
      <p:pic>
        <p:nvPicPr>
          <p:cNvPr id="25602" name="Picture 2" descr="C:\Users\moe\Desktop\presentations\connective tissue disorders\42 systemic-sclerosis1.jpg"/>
          <p:cNvPicPr>
            <a:picLocks noGrp="1" noChangeAspect="1" noChangeArrowheads="1"/>
          </p:cNvPicPr>
          <p:nvPr>
            <p:ph sz="half" idx="1"/>
          </p:nvPr>
        </p:nvPicPr>
        <p:blipFill>
          <a:blip r:embed="rId2" cstate="print"/>
          <a:srcRect/>
          <a:stretch>
            <a:fillRect/>
          </a:stretch>
        </p:blipFill>
        <p:spPr bwMode="auto">
          <a:xfrm>
            <a:off x="457200" y="1677586"/>
            <a:ext cx="4038600" cy="4371191"/>
          </a:xfrm>
          <a:prstGeom prst="rect">
            <a:avLst/>
          </a:prstGeom>
          <a:noFill/>
        </p:spPr>
      </p:pic>
      <p:pic>
        <p:nvPicPr>
          <p:cNvPr id="25603" name="Picture 3" descr="C:\Users\moe\Desktop\presentations\connective tissue disorders\42 telangiectasias_1_020727.jpg"/>
          <p:cNvPicPr>
            <a:picLocks noGrp="1" noChangeAspect="1" noChangeArrowheads="1"/>
          </p:cNvPicPr>
          <p:nvPr>
            <p:ph sz="half" idx="2"/>
          </p:nvPr>
        </p:nvPicPr>
        <p:blipFill>
          <a:blip r:embed="rId3" cstate="print"/>
          <a:srcRect/>
          <a:stretch>
            <a:fillRect/>
          </a:stretch>
        </p:blipFill>
        <p:spPr bwMode="auto">
          <a:xfrm>
            <a:off x="4588907" y="1828800"/>
            <a:ext cx="3716893" cy="41148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half" idx="1"/>
          </p:nvPr>
        </p:nvSpPr>
        <p:spPr/>
        <p:txBody>
          <a:bodyPr/>
          <a:lstStyle/>
          <a:p>
            <a:endParaRPr lang="ar-SA"/>
          </a:p>
        </p:txBody>
      </p:sp>
      <p:sp>
        <p:nvSpPr>
          <p:cNvPr id="4" name="Content Placeholder 3"/>
          <p:cNvSpPr>
            <a:spLocks noGrp="1"/>
          </p:cNvSpPr>
          <p:nvPr>
            <p:ph sz="half" idx="2"/>
          </p:nvPr>
        </p:nvSpPr>
        <p:spPr/>
        <p:txBody>
          <a:bodyPr/>
          <a:lstStyle/>
          <a:p>
            <a:endParaRPr lang="ar-SA"/>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Systemic Sclerosis</a:t>
            </a:r>
            <a:endParaRPr lang="en-US" b="1" dirty="0"/>
          </a:p>
        </p:txBody>
      </p:sp>
      <p:pic>
        <p:nvPicPr>
          <p:cNvPr id="26626" name="Picture 2" descr="C:\Users\moe\Desktop\presentations\connective tissue disorders\40 scleroderma_3_040217.jpg"/>
          <p:cNvPicPr>
            <a:picLocks noGrp="1" noChangeAspect="1" noChangeArrowheads="1"/>
          </p:cNvPicPr>
          <p:nvPr>
            <p:ph sz="half" idx="1"/>
          </p:nvPr>
        </p:nvPicPr>
        <p:blipFill>
          <a:blip r:embed="rId2" cstate="print"/>
          <a:srcRect/>
          <a:stretch>
            <a:fillRect/>
          </a:stretch>
        </p:blipFill>
        <p:spPr bwMode="auto">
          <a:xfrm>
            <a:off x="457200" y="2348706"/>
            <a:ext cx="4038600" cy="3028950"/>
          </a:xfrm>
          <a:prstGeom prst="rect">
            <a:avLst/>
          </a:prstGeom>
          <a:noFill/>
        </p:spPr>
      </p:pic>
      <p:pic>
        <p:nvPicPr>
          <p:cNvPr id="26627" name="Picture 3" descr="C:\Users\moe\Desktop\presentations\connective tissue disorders\41 scleroderma_5_040217.jpg"/>
          <p:cNvPicPr>
            <a:picLocks noGrp="1" noChangeAspect="1" noChangeArrowheads="1"/>
          </p:cNvPicPr>
          <p:nvPr>
            <p:ph sz="half" idx="2"/>
          </p:nvPr>
        </p:nvPicPr>
        <p:blipFill>
          <a:blip r:embed="rId3"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43FF3"/>
          <p:cNvPicPr>
            <a:picLocks noGrp="1" noChangeAspect="1" noChangeArrowheads="1"/>
          </p:cNvPicPr>
          <p:nvPr>
            <p:ph idx="1"/>
          </p:nvPr>
        </p:nvPicPr>
        <p:blipFill>
          <a:blip r:embed="rId2" cstate="print"/>
          <a:srcRect/>
          <a:stretch>
            <a:fillRect/>
          </a:stretch>
        </p:blipFill>
        <p:spPr bwMode="auto">
          <a:xfrm>
            <a:off x="457200" y="2204864"/>
            <a:ext cx="8229600" cy="2855938"/>
          </a:xfrm>
          <a:prstGeom prst="rect">
            <a:avLst/>
          </a:prstGeom>
          <a:noFill/>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4" name="Content Placeholder 3"/>
          <p:cNvSpPr>
            <a:spLocks noGrp="1"/>
          </p:cNvSpPr>
          <p:nvPr>
            <p:ph sz="half" idx="2"/>
          </p:nvPr>
        </p:nvSpPr>
        <p:spPr/>
        <p:txBody>
          <a:bodyPr/>
          <a:lstStyle/>
          <a:p>
            <a:endParaRPr lang="ar-SA"/>
          </a:p>
        </p:txBody>
      </p:sp>
      <p:pic>
        <p:nvPicPr>
          <p:cNvPr id="5" name="Content Placeholder 4"/>
          <p:cNvPicPr>
            <a:picLocks noGrp="1" noChangeAspect="1" noChangeArrowheads="1"/>
          </p:cNvPicPr>
          <p:nvPr>
            <p:ph sz="half" idx="1"/>
          </p:nvPr>
        </p:nvPicPr>
        <p:blipFill>
          <a:blip r:embed="rId2" cstate="print"/>
          <a:stretch>
            <a:fillRect/>
          </a:stretch>
        </p:blipFill>
        <p:spPr bwMode="auto">
          <a:xfrm>
            <a:off x="623887" y="1905794"/>
            <a:ext cx="3705225" cy="391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Systemic Sclerosis</a:t>
            </a:r>
            <a:endParaRPr lang="en-US" dirty="0"/>
          </a:p>
        </p:txBody>
      </p:sp>
      <p:sp>
        <p:nvSpPr>
          <p:cNvPr id="3" name="Content Placeholder 2"/>
          <p:cNvSpPr>
            <a:spLocks noGrp="1"/>
          </p:cNvSpPr>
          <p:nvPr>
            <p:ph idx="1"/>
          </p:nvPr>
        </p:nvSpPr>
        <p:spPr>
          <a:xfrm>
            <a:off x="457200" y="1600200"/>
            <a:ext cx="8382000" cy="4525963"/>
          </a:xfrm>
        </p:spPr>
        <p:txBody>
          <a:bodyPr>
            <a:normAutofit fontScale="92500" lnSpcReduction="20000"/>
          </a:bodyPr>
          <a:lstStyle/>
          <a:p>
            <a:pPr>
              <a:buNone/>
            </a:pPr>
            <a:r>
              <a:rPr lang="en-US" dirty="0" smtClean="0"/>
              <a:t>	Diagnosis is made based on clinical features and presentation.</a:t>
            </a:r>
          </a:p>
          <a:p>
            <a:pPr>
              <a:buNone/>
            </a:pPr>
            <a:endParaRPr lang="en-US" dirty="0" smtClean="0"/>
          </a:p>
          <a:p>
            <a:pPr>
              <a:buNone/>
            </a:pPr>
            <a:r>
              <a:rPr lang="en-US" dirty="0" smtClean="0"/>
              <a:t>	Skin biopsy will show skin atrophy with preservation of skin appendages.</a:t>
            </a:r>
          </a:p>
          <a:p>
            <a:pPr>
              <a:buNone/>
            </a:pPr>
            <a:endParaRPr lang="en-US" dirty="0" smtClean="0"/>
          </a:p>
          <a:p>
            <a:pPr>
              <a:buNone/>
            </a:pPr>
            <a:r>
              <a:rPr lang="en-US" dirty="0" smtClean="0"/>
              <a:t>	ANA is usually positive.</a:t>
            </a:r>
          </a:p>
          <a:p>
            <a:pPr>
              <a:buNone/>
            </a:pPr>
            <a:endParaRPr lang="en-US" dirty="0" smtClean="0"/>
          </a:p>
          <a:p>
            <a:pPr>
              <a:buNone/>
            </a:pPr>
            <a:r>
              <a:rPr lang="en-US" dirty="0" smtClean="0"/>
              <a:t>    Anti topoisomerase I (Scl 70) is characteristic for it especially in severe cases.</a:t>
            </a:r>
          </a:p>
          <a:p>
            <a:pPr>
              <a:buNone/>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Content Placeholder 2"/>
          <p:cNvSpPr>
            <a:spLocks noGrp="1"/>
          </p:cNvSpPr>
          <p:nvPr>
            <p:ph idx="1"/>
          </p:nvPr>
        </p:nvSpPr>
        <p:spPr>
          <a:xfrm>
            <a:off x="457200" y="1524000"/>
            <a:ext cx="8229600" cy="5334000"/>
          </a:xfrm>
        </p:spPr>
        <p:txBody>
          <a:bodyPr>
            <a:normAutofit fontScale="85000" lnSpcReduction="10000"/>
          </a:bodyPr>
          <a:lstStyle/>
          <a:p>
            <a:pPr>
              <a:lnSpc>
                <a:spcPct val="120000"/>
              </a:lnSpc>
              <a:buNone/>
            </a:pPr>
            <a:r>
              <a:rPr lang="en-US" dirty="0" smtClean="0"/>
              <a:t>	 symptomatic.</a:t>
            </a:r>
          </a:p>
          <a:p>
            <a:pPr>
              <a:lnSpc>
                <a:spcPct val="120000"/>
              </a:lnSpc>
              <a:buNone/>
            </a:pPr>
            <a:endParaRPr lang="en-US" dirty="0" smtClean="0"/>
          </a:p>
          <a:p>
            <a:pPr>
              <a:lnSpc>
                <a:spcPct val="120000"/>
              </a:lnSpc>
              <a:buNone/>
            </a:pPr>
            <a:r>
              <a:rPr lang="en-US" dirty="0" smtClean="0"/>
              <a:t>	</a:t>
            </a:r>
            <a:r>
              <a:rPr lang="en-US" u="sng" dirty="0" smtClean="0"/>
              <a:t>Raynaud's phenomena</a:t>
            </a:r>
            <a:r>
              <a:rPr lang="en-US" dirty="0" smtClean="0"/>
              <a:t>:</a:t>
            </a:r>
          </a:p>
          <a:p>
            <a:pPr>
              <a:lnSpc>
                <a:spcPct val="120000"/>
              </a:lnSpc>
              <a:buNone/>
            </a:pPr>
            <a:r>
              <a:rPr lang="en-US" dirty="0" smtClean="0"/>
              <a:t>     Stop smoking, keep hands warm and decrease trauma. calcium channel blockers, aspirin and vasodilating drugs including nifedipine and iloprost infusions. </a:t>
            </a:r>
          </a:p>
          <a:p>
            <a:pPr>
              <a:lnSpc>
                <a:spcPct val="120000"/>
              </a:lnSpc>
              <a:buNone/>
            </a:pPr>
            <a:endParaRPr lang="en-US" dirty="0" smtClean="0"/>
          </a:p>
          <a:p>
            <a:pPr>
              <a:lnSpc>
                <a:spcPct val="120000"/>
              </a:lnSpc>
              <a:buNone/>
            </a:pPr>
            <a:r>
              <a:rPr lang="en-US" dirty="0" smtClean="0"/>
              <a:t>	</a:t>
            </a:r>
            <a:r>
              <a:rPr lang="en-US" u="sng" dirty="0" smtClean="0"/>
              <a:t>Calcinosis cutis</a:t>
            </a:r>
            <a:r>
              <a:rPr lang="en-US" dirty="0" smtClean="0"/>
              <a:t>: nifedipine, surgical or laser excision.</a:t>
            </a:r>
          </a:p>
          <a:p>
            <a:pPr>
              <a:lnSpc>
                <a:spcPct val="120000"/>
              </a:lnSpc>
              <a:buNone/>
            </a:pPr>
            <a:endParaRPr lang="en-US" dirty="0" smtClean="0"/>
          </a:p>
          <a:p>
            <a:pPr>
              <a:lnSpc>
                <a:spcPct val="120000"/>
              </a:lnSpc>
              <a:buNone/>
            </a:pPr>
            <a:r>
              <a:rPr lang="en-US" dirty="0" smtClean="0"/>
              <a:t>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ar-SA" dirty="0"/>
          </a:p>
        </p:txBody>
      </p:sp>
      <p:sp>
        <p:nvSpPr>
          <p:cNvPr id="3" name="Content Placeholder 2"/>
          <p:cNvSpPr>
            <a:spLocks noGrp="1"/>
          </p:cNvSpPr>
          <p:nvPr>
            <p:ph idx="1"/>
          </p:nvPr>
        </p:nvSpPr>
        <p:spPr/>
        <p:txBody>
          <a:bodyPr>
            <a:normAutofit fontScale="92500"/>
          </a:bodyPr>
          <a:lstStyle/>
          <a:p>
            <a:pPr>
              <a:buNone/>
            </a:pPr>
            <a:r>
              <a:rPr lang="en-US" u="sng" dirty="0" smtClean="0"/>
              <a:t>Skin sclerosis</a:t>
            </a:r>
            <a:r>
              <a:rPr lang="en-US" dirty="0" smtClean="0"/>
              <a:t>: physiotherapy, phototherapy.</a:t>
            </a:r>
          </a:p>
          <a:p>
            <a:pPr>
              <a:buNone/>
            </a:pPr>
            <a:endParaRPr lang="en-US" dirty="0" smtClean="0"/>
          </a:p>
          <a:p>
            <a:pPr>
              <a:buNone/>
            </a:pPr>
            <a:r>
              <a:rPr lang="en-US" dirty="0" smtClean="0"/>
              <a:t>	</a:t>
            </a:r>
            <a:r>
              <a:rPr lang="en-US" u="sng" dirty="0" smtClean="0"/>
              <a:t>GI</a:t>
            </a:r>
            <a:r>
              <a:rPr lang="en-US" dirty="0" smtClean="0"/>
              <a:t>: proton pump inhibitor, surgery for strictures.</a:t>
            </a:r>
          </a:p>
          <a:p>
            <a:pPr>
              <a:buNone/>
            </a:pPr>
            <a:endParaRPr lang="en-US" dirty="0" smtClean="0"/>
          </a:p>
          <a:p>
            <a:pPr>
              <a:buNone/>
            </a:pPr>
            <a:r>
              <a:rPr lang="en-US" dirty="0" smtClean="0"/>
              <a:t>	</a:t>
            </a:r>
            <a:r>
              <a:rPr lang="en-US" u="sng" dirty="0" smtClean="0"/>
              <a:t>Kidney</a:t>
            </a:r>
            <a:r>
              <a:rPr lang="en-US" dirty="0" smtClean="0"/>
              <a:t>: ACE inhibitors.</a:t>
            </a:r>
          </a:p>
          <a:p>
            <a:pPr>
              <a:buNone/>
            </a:pPr>
            <a:endParaRPr lang="en-US" dirty="0" smtClean="0"/>
          </a:p>
          <a:p>
            <a:pPr>
              <a:buNone/>
            </a:pPr>
            <a:r>
              <a:rPr lang="en-US" dirty="0" smtClean="0"/>
              <a:t>	</a:t>
            </a:r>
            <a:r>
              <a:rPr lang="en-US" u="sng" dirty="0" smtClean="0"/>
              <a:t>In severe cases: </a:t>
            </a:r>
            <a:r>
              <a:rPr lang="en-US" dirty="0" smtClean="0"/>
              <a:t>immunosuppressant , D-</a:t>
            </a:r>
            <a:r>
              <a:rPr lang="en-US" dirty="0" err="1" smtClean="0"/>
              <a:t>Penicillamine</a:t>
            </a:r>
            <a:r>
              <a:rPr lang="en-US" dirty="0" smtClean="0"/>
              <a:t> might be used.</a:t>
            </a:r>
          </a:p>
          <a:p>
            <a:endParaRPr lang="ar-SA"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idx="1"/>
          </p:nvPr>
        </p:nvSpPr>
        <p:spPr/>
        <p:txBody>
          <a:bodyPr>
            <a:normAutofit fontScale="85000" lnSpcReduction="10000"/>
          </a:bodyPr>
          <a:lstStyle/>
          <a:p>
            <a:pPr>
              <a:lnSpc>
                <a:spcPct val="200000"/>
              </a:lnSpc>
            </a:pPr>
            <a:r>
              <a:rPr lang="en-US" dirty="0"/>
              <a:t>20-30% of RA patients</a:t>
            </a:r>
          </a:p>
          <a:p>
            <a:pPr>
              <a:lnSpc>
                <a:spcPct val="200000"/>
              </a:lnSpc>
            </a:pPr>
            <a:r>
              <a:rPr lang="en-US" dirty="0"/>
              <a:t>Subcutaneous nodules</a:t>
            </a:r>
          </a:p>
          <a:p>
            <a:pPr>
              <a:lnSpc>
                <a:spcPct val="200000"/>
              </a:lnSpc>
            </a:pPr>
            <a:r>
              <a:rPr lang="en-US" dirty="0"/>
              <a:t>Found anywhere on the body</a:t>
            </a:r>
          </a:p>
          <a:p>
            <a:pPr>
              <a:lnSpc>
                <a:spcPct val="200000"/>
              </a:lnSpc>
            </a:pPr>
            <a:r>
              <a:rPr lang="en-US" dirty="0" err="1"/>
              <a:t>Histologically</a:t>
            </a:r>
            <a:r>
              <a:rPr lang="en-US" dirty="0"/>
              <a:t> shows dense foci of </a:t>
            </a:r>
            <a:r>
              <a:rPr lang="en-US" dirty="0" err="1"/>
              <a:t>fibrinoid</a:t>
            </a:r>
            <a:r>
              <a:rPr lang="en-US" dirty="0"/>
              <a:t> necrosis surrounded by </a:t>
            </a:r>
            <a:r>
              <a:rPr lang="en-US" dirty="0" err="1"/>
              <a:t>histiocytes</a:t>
            </a:r>
            <a:r>
              <a:rPr lang="en-US" dirty="0"/>
              <a:t> in </a:t>
            </a:r>
            <a:r>
              <a:rPr lang="en-US" dirty="0" err="1"/>
              <a:t>palisaded</a:t>
            </a:r>
            <a:r>
              <a:rPr lang="en-US" dirty="0"/>
              <a:t> arrangement.</a:t>
            </a:r>
          </a:p>
        </p:txBody>
      </p:sp>
      <p:sp>
        <p:nvSpPr>
          <p:cNvPr id="109570" name="Rectangle 2"/>
          <p:cNvSpPr>
            <a:spLocks noGrp="1" noChangeArrowheads="1"/>
          </p:cNvSpPr>
          <p:nvPr>
            <p:ph type="title"/>
          </p:nvPr>
        </p:nvSpPr>
        <p:spPr/>
        <p:txBody>
          <a:bodyPr/>
          <a:lstStyle/>
          <a:p>
            <a:r>
              <a:rPr lang="en-US"/>
              <a:t>Rheumatoid Nodules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9" name="Picture 5" descr="46FF5"/>
          <p:cNvPicPr>
            <a:picLocks noChangeAspect="1" noChangeArrowheads="1"/>
          </p:cNvPicPr>
          <p:nvPr/>
        </p:nvPicPr>
        <p:blipFill>
          <a:blip r:embed="rId2" cstate="print"/>
          <a:srcRect/>
          <a:stretch>
            <a:fillRect/>
          </a:stretch>
        </p:blipFill>
        <p:spPr bwMode="auto">
          <a:xfrm>
            <a:off x="2133600" y="0"/>
            <a:ext cx="5802313" cy="68580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idx="1"/>
          </p:nvPr>
        </p:nvSpPr>
        <p:spPr>
          <a:xfrm>
            <a:off x="457200" y="1412776"/>
            <a:ext cx="8229600" cy="5688632"/>
          </a:xfrm>
        </p:spPr>
        <p:txBody>
          <a:bodyPr>
            <a:normAutofit fontScale="40000" lnSpcReduction="20000"/>
          </a:bodyPr>
          <a:lstStyle/>
          <a:p>
            <a:pPr>
              <a:lnSpc>
                <a:spcPct val="220000"/>
              </a:lnSpc>
            </a:pPr>
            <a:r>
              <a:rPr lang="en-US" sz="7200" dirty="0"/>
              <a:t>Mixed features of scleroderma, SLE, and </a:t>
            </a:r>
            <a:r>
              <a:rPr lang="en-US" sz="7200" dirty="0" err="1" smtClean="0"/>
              <a:t>dermatomyositis</a:t>
            </a:r>
            <a:endParaRPr lang="en-US" sz="7200" dirty="0" smtClean="0"/>
          </a:p>
          <a:p>
            <a:pPr>
              <a:lnSpc>
                <a:spcPct val="220000"/>
              </a:lnSpc>
            </a:pPr>
            <a:r>
              <a:rPr lang="en-US" sz="7200" dirty="0" err="1" smtClean="0"/>
              <a:t>Raynaud</a:t>
            </a:r>
            <a:r>
              <a:rPr lang="en-US" sz="7200" dirty="0" smtClean="0"/>
              <a:t> phenomenon, sausage-shaped fingers, and swelling of the dorsa of the hands that never becomes sclerodactyly are the most typical features </a:t>
            </a:r>
          </a:p>
          <a:p>
            <a:pPr>
              <a:lnSpc>
                <a:spcPct val="220000"/>
              </a:lnSpc>
            </a:pPr>
            <a:endParaRPr lang="en-US" sz="4800" dirty="0" smtClean="0"/>
          </a:p>
          <a:p>
            <a:pPr>
              <a:lnSpc>
                <a:spcPct val="200000"/>
              </a:lnSpc>
            </a:pPr>
            <a:endParaRPr lang="en-US" dirty="0"/>
          </a:p>
        </p:txBody>
      </p:sp>
      <p:sp>
        <p:nvSpPr>
          <p:cNvPr id="107522" name="Rectangle 2"/>
          <p:cNvSpPr>
            <a:spLocks noGrp="1" noChangeArrowheads="1"/>
          </p:cNvSpPr>
          <p:nvPr>
            <p:ph type="title"/>
          </p:nvPr>
        </p:nvSpPr>
        <p:spPr/>
        <p:txBody>
          <a:bodyPr>
            <a:normAutofit/>
          </a:bodyPr>
          <a:lstStyle/>
          <a:p>
            <a:r>
              <a:rPr lang="en-US" sz="3200" b="1" dirty="0"/>
              <a:t>Mixed Connective Tissue Disease</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MCTD</a:t>
            </a:r>
            <a:endParaRPr lang="ar-SA" dirty="0"/>
          </a:p>
        </p:txBody>
      </p:sp>
      <p:sp>
        <p:nvSpPr>
          <p:cNvPr id="3" name="Content Placeholder 2"/>
          <p:cNvSpPr>
            <a:spLocks noGrp="1"/>
          </p:cNvSpPr>
          <p:nvPr>
            <p:ph idx="1"/>
          </p:nvPr>
        </p:nvSpPr>
        <p:spPr/>
        <p:txBody>
          <a:bodyPr>
            <a:normAutofit fontScale="70000" lnSpcReduction="20000"/>
          </a:bodyPr>
          <a:lstStyle/>
          <a:p>
            <a:pPr>
              <a:lnSpc>
                <a:spcPct val="220000"/>
              </a:lnSpc>
            </a:pPr>
            <a:r>
              <a:rPr lang="en-US" dirty="0" smtClean="0"/>
              <a:t>Alopecia, facial </a:t>
            </a:r>
            <a:r>
              <a:rPr lang="en-US" dirty="0" err="1" smtClean="0"/>
              <a:t>erythema</a:t>
            </a:r>
            <a:r>
              <a:rPr lang="en-US" dirty="0" smtClean="0"/>
              <a:t>, </a:t>
            </a:r>
            <a:r>
              <a:rPr lang="en-US" dirty="0" err="1" smtClean="0"/>
              <a:t>periungual</a:t>
            </a:r>
            <a:r>
              <a:rPr lang="en-US" dirty="0" smtClean="0"/>
              <a:t> </a:t>
            </a:r>
            <a:r>
              <a:rPr lang="en-US" dirty="0" err="1" smtClean="0"/>
              <a:t>telangiectasia</a:t>
            </a:r>
            <a:r>
              <a:rPr lang="en-US" dirty="0" smtClean="0"/>
              <a:t>, and </a:t>
            </a:r>
            <a:r>
              <a:rPr lang="en-US" dirty="0" err="1" smtClean="0"/>
              <a:t>pigmentary</a:t>
            </a:r>
            <a:r>
              <a:rPr lang="en-US" dirty="0" smtClean="0"/>
              <a:t> disturbances. </a:t>
            </a:r>
          </a:p>
          <a:p>
            <a:pPr>
              <a:lnSpc>
                <a:spcPct val="220000"/>
              </a:lnSpc>
            </a:pPr>
            <a:r>
              <a:rPr lang="en-US" dirty="0" smtClean="0"/>
              <a:t>Painful dermal nodules may appear on the hands or elbows. </a:t>
            </a:r>
          </a:p>
          <a:p>
            <a:pPr>
              <a:lnSpc>
                <a:spcPct val="220000"/>
              </a:lnSpc>
            </a:pPr>
            <a:r>
              <a:rPr lang="en-US" dirty="0" err="1" smtClean="0"/>
              <a:t>Cutaneous</a:t>
            </a:r>
            <a:r>
              <a:rPr lang="en-US" dirty="0" smtClean="0"/>
              <a:t> ulceration due to subcutaneous dystrophic calcification </a:t>
            </a:r>
          </a:p>
          <a:p>
            <a:endParaRPr lang="ar-S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Hp\Desktop\travel\دبي 1433\IMG_1174.JPG"/>
          <p:cNvPicPr>
            <a:picLocks noGrp="1" noChangeAspect="1" noChangeArrowheads="1"/>
          </p:cNvPicPr>
          <p:nvPr>
            <p:ph idx="1"/>
          </p:nvPr>
        </p:nvPicPr>
        <p:blipFill>
          <a:blip r:embed="rId2" cstate="print"/>
          <a:stretch>
            <a:fillRect/>
          </a:stretch>
        </p:blipFill>
        <p:spPr bwMode="auto">
          <a:xfrm>
            <a:off x="755576" y="685800"/>
            <a:ext cx="7632848" cy="5263480"/>
          </a:xfrm>
          <a:prstGeom prst="rect">
            <a:avLst/>
          </a:prstGeom>
          <a:noFill/>
        </p:spPr>
      </p:pic>
      <p:sp>
        <p:nvSpPr>
          <p:cNvPr id="4" name="Footer Placeholder 3"/>
          <p:cNvSpPr>
            <a:spLocks noGrp="1"/>
          </p:cNvSpPr>
          <p:nvPr>
            <p:ph type="ftr" sz="quarter" idx="11"/>
          </p:nvPr>
        </p:nvSpPr>
        <p:spPr/>
        <p:txBody>
          <a:bodyPr/>
          <a:lstStyle/>
          <a:p>
            <a:r>
              <a:rPr lang="en-US" smtClean="0"/>
              <a:t>Prof.AlGhamdi- ALOPECIA</a:t>
            </a:r>
            <a:endParaRPr lang="ar-SA"/>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3" name="Footer Placeholder 4"/>
          <p:cNvSpPr>
            <a:spLocks noGrp="1"/>
          </p:cNvSpPr>
          <p:nvPr>
            <p:ph type="ftr" sz="quarter" idx="11"/>
          </p:nvPr>
        </p:nvSpPr>
        <p:spPr>
          <a:noFill/>
        </p:spPr>
        <p:txBody>
          <a:bodyPr/>
          <a:lstStyle/>
          <a:p>
            <a:r>
              <a:rPr lang="en-US" smtClean="0"/>
              <a:t>Prof.AlGhamdi- ALOPECIA</a:t>
            </a:r>
            <a:endParaRPr lang="en-US"/>
          </a:p>
        </p:txBody>
      </p:sp>
      <p:pic>
        <p:nvPicPr>
          <p:cNvPr id="2" name="Picture 1"/>
          <p:cNvPicPr>
            <a:picLocks noChangeAspect="1"/>
          </p:cNvPicPr>
          <p:nvPr/>
        </p:nvPicPr>
        <p:blipFill rotWithShape="1">
          <a:blip r:embed="rId3" cstate="print">
            <a:extLst>
              <a:ext uri="{28A0092B-C50C-407E-A947-70E740481C1C}">
                <a14:useLocalDpi xmlns="" xmlns:a14="http://schemas.microsoft.com/office/drawing/2010/main" val="0"/>
              </a:ext>
            </a:extLst>
          </a:blip>
          <a:srcRect t="44631"/>
          <a:stretch/>
        </p:blipFill>
        <p:spPr>
          <a:xfrm>
            <a:off x="431540" y="756130"/>
            <a:ext cx="8280920" cy="4808110"/>
          </a:xfrm>
          <a:prstGeom prst="rect">
            <a:avLst/>
          </a:prstGeom>
        </p:spPr>
      </p:pic>
      <p:pic>
        <p:nvPicPr>
          <p:cNvPr id="11271" name="Picture 7" descr="C:\Documents and Settings\Abbas\Local Settings\Temporary Internet Files\Content.IE5\C0ZY44T2\MC900366112[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08104" y="2389101"/>
            <a:ext cx="2777845" cy="2191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48932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60438"/>
          </a:xfrm>
        </p:spPr>
        <p:txBody>
          <a:bodyPr>
            <a:normAutofit fontScale="90000"/>
          </a:bodyPr>
          <a:lstStyle/>
          <a:p>
            <a:r>
              <a:rPr lang="en-US" b="1" dirty="0"/>
              <a:t>Discoid </a:t>
            </a:r>
            <a:r>
              <a:rPr lang="en-US" b="1" dirty="0" smtClean="0"/>
              <a:t>Lupus Erythematosus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It </a:t>
            </a:r>
            <a:r>
              <a:rPr lang="en-US" dirty="0"/>
              <a:t>is the commonest form of cutaneous lupus usually presents as red scaly patches or plaques that leave dyspigmentation </a:t>
            </a:r>
            <a:r>
              <a:rPr lang="en-US" dirty="0" smtClean="0"/>
              <a:t>and scarring</a:t>
            </a:r>
          </a:p>
          <a:p>
            <a:pPr>
              <a:buNone/>
            </a:pPr>
            <a:endParaRPr lang="en-US" dirty="0" smtClean="0"/>
          </a:p>
          <a:p>
            <a:pPr>
              <a:buNone/>
            </a:pPr>
            <a:r>
              <a:rPr lang="en-US" dirty="0" smtClean="0"/>
              <a:t>     </a:t>
            </a:r>
            <a:r>
              <a:rPr lang="en-US" dirty="0"/>
              <a:t>mostly Hypopigmented or depigmented scars</a:t>
            </a:r>
            <a:r>
              <a:rPr lang="en-US" dirty="0" smtClean="0"/>
              <a:t>.</a:t>
            </a:r>
          </a:p>
          <a:p>
            <a:pPr>
              <a:buNone/>
            </a:pPr>
            <a:endParaRPr lang="en-US" dirty="0" smtClean="0"/>
          </a:p>
          <a:p>
            <a:pPr>
              <a:buNone/>
            </a:pPr>
            <a:r>
              <a:rPr lang="en-US" dirty="0" smtClean="0"/>
              <a:t>     </a:t>
            </a:r>
            <a:r>
              <a:rPr lang="en-US" dirty="0"/>
              <a:t>It may be </a:t>
            </a:r>
            <a:r>
              <a:rPr lang="en-US" dirty="0" smtClean="0"/>
              <a:t>localized </a:t>
            </a:r>
            <a:r>
              <a:rPr lang="en-US" dirty="0"/>
              <a:t>or widespread. </a:t>
            </a:r>
            <a:endParaRPr lang="en-US" dirty="0" smtClean="0"/>
          </a:p>
          <a:p>
            <a:pPr>
              <a:buNone/>
            </a:pPr>
            <a:endParaRPr lang="en-US" dirty="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Abbas\Local Settings\Temporary Internet Files\Content.IE5\FKA0BRQG\MC900105220[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83568" y="666650"/>
            <a:ext cx="1815084" cy="145206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1" name="Picture 3" descr="C:\Documents and Settings\Abbas\Local Settings\Temporary Internet Files\Content.IE5\C0ZY44T2\MC900104796[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781134" y="908720"/>
            <a:ext cx="1823314" cy="756209"/>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C:\Documents and Settings\Abbas\Local Settings\Temporary Internet Files\Content.IE5\UJ1Q68H6\MC900104858[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5576" y="4869160"/>
            <a:ext cx="1811426" cy="574243"/>
          </a:xfrm>
          <a:prstGeom prst="rect">
            <a:avLst/>
          </a:prstGeom>
          <a:noFill/>
          <a:extLst>
            <a:ext uri="{909E8E84-426E-40DD-AFC4-6F175D3DCCD1}">
              <a14:hiddenFill xmlns="" xmlns:a14="http://schemas.microsoft.com/office/drawing/2010/main">
                <a:solidFill>
                  <a:srgbClr val="FFFFFF"/>
                </a:solidFill>
              </a14:hiddenFill>
            </a:ext>
          </a:extLst>
        </p:spPr>
      </p:pic>
      <p:pic>
        <p:nvPicPr>
          <p:cNvPr id="12293" name="Picture 5" descr="C:\Documents and Settings\Abbas\Local Settings\Temporary Internet Files\Content.IE5\ETGD3FJI\MC900104600[1].wm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059832" y="2525585"/>
            <a:ext cx="3240360" cy="166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95" name="Picture 7" descr="C:\Documents and Settings\Abbas\Local Settings\Temporary Internet Files\Content.IE5\FKA0BRQG\MC900435590[1].wmf"/>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54437" y="4602832"/>
            <a:ext cx="1758950"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96" name="Picture 8" descr="C:\Documents and Settings\Abbas\Local Settings\Temporary Internet Files\Content.IE5\C0ZY44T2\MC900104838[1].wmf"/>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692525" y="836712"/>
            <a:ext cx="1821485" cy="1139342"/>
          </a:xfrm>
          <a:prstGeom prst="rect">
            <a:avLst/>
          </a:prstGeom>
          <a:noFill/>
          <a:extLst>
            <a:ext uri="{909E8E84-426E-40DD-AFC4-6F175D3DCCD1}">
              <a14:hiddenFill xmlns="" xmlns:a14="http://schemas.microsoft.com/office/drawing/2010/main">
                <a:solidFill>
                  <a:srgbClr val="FFFFFF"/>
                </a:solidFill>
              </a14:hiddenFill>
            </a:ext>
          </a:extLst>
        </p:spPr>
      </p:pic>
      <p:pic>
        <p:nvPicPr>
          <p:cNvPr id="12297" name="Picture 9" descr="C:\Documents and Settings\Abbas\Local Settings\Temporary Internet Files\Content.IE5\UJ1Q68H6\MC900434475[1].wmf"/>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6838131" y="2874155"/>
            <a:ext cx="1838325" cy="727075"/>
          </a:xfrm>
          <a:prstGeom prst="rect">
            <a:avLst/>
          </a:prstGeom>
          <a:noFill/>
          <a:extLst>
            <a:ext uri="{909E8E84-426E-40DD-AFC4-6F175D3DCCD1}">
              <a14:hiddenFill xmlns="" xmlns:a14="http://schemas.microsoft.com/office/drawing/2010/main">
                <a:solidFill>
                  <a:srgbClr val="FFFFFF"/>
                </a:solidFill>
              </a14:hiddenFill>
            </a:ext>
          </a:extLst>
        </p:spPr>
      </p:pic>
      <p:pic>
        <p:nvPicPr>
          <p:cNvPr id="12298" name="Picture 10" descr="C:\Documents and Settings\Abbas\Local Settings\Temporary Internet Files\Content.IE5\ETGD3FJI\MC900104898[1].wmf"/>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83568" y="3103096"/>
            <a:ext cx="1818742" cy="512978"/>
          </a:xfrm>
          <a:prstGeom prst="rect">
            <a:avLst/>
          </a:prstGeom>
          <a:noFill/>
          <a:extLst>
            <a:ext uri="{909E8E84-426E-40DD-AFC4-6F175D3DCCD1}">
              <a14:hiddenFill xmlns="" xmlns:a14="http://schemas.microsoft.com/office/drawing/2010/main">
                <a:solidFill>
                  <a:srgbClr val="FFFFFF"/>
                </a:solidFill>
              </a14:hiddenFill>
            </a:ext>
          </a:extLst>
        </p:spPr>
      </p:pic>
      <p:pic>
        <p:nvPicPr>
          <p:cNvPr id="12299" name="Picture 11" descr="C:\Documents and Settings\Abbas\Local Settings\Temporary Internet Files\Content.IE5\FKA0BRQG\MC900105156[1].wmf"/>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3872208" y="4583607"/>
            <a:ext cx="1462118" cy="14855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6810241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DLE</a:t>
            </a:r>
            <a:endParaRPr lang="ar-SA" dirty="0"/>
          </a:p>
        </p:txBody>
      </p:sp>
      <p:sp>
        <p:nvSpPr>
          <p:cNvPr id="3" name="Content Placeholder 2"/>
          <p:cNvSpPr>
            <a:spLocks noGrp="1"/>
          </p:cNvSpPr>
          <p:nvPr>
            <p:ph idx="1"/>
          </p:nvPr>
        </p:nvSpPr>
        <p:spPr/>
        <p:txBody>
          <a:bodyPr/>
          <a:lstStyle/>
          <a:p>
            <a:pPr>
              <a:buNone/>
            </a:pPr>
            <a:r>
              <a:rPr lang="en-US" dirty="0" smtClean="0"/>
              <a:t>Usually affects the cheeks, nose and ears, but sometimes involves the upper back, V of neck, and backs of hands.</a:t>
            </a:r>
          </a:p>
          <a:p>
            <a:pPr>
              <a:buNone/>
            </a:pPr>
            <a:endParaRPr lang="en-US" dirty="0" smtClean="0"/>
          </a:p>
          <a:p>
            <a:pPr>
              <a:buNone/>
            </a:pPr>
            <a:r>
              <a:rPr lang="en-US" dirty="0" smtClean="0"/>
              <a:t>	Involvement of  hair follicles will lead to scarring alopecia</a:t>
            </a:r>
          </a:p>
          <a:p>
            <a:pPr>
              <a:buNone/>
            </a:pPr>
            <a:endParaRPr lang="en-US" dirty="0" smtClean="0"/>
          </a:p>
          <a:p>
            <a:pPr>
              <a:buNone/>
            </a:pPr>
            <a:r>
              <a:rPr lang="en-US" dirty="0" smtClean="0"/>
              <a:t>10% of DLE patients develop SLE. </a:t>
            </a:r>
          </a:p>
          <a:p>
            <a:endParaRPr lang="ar-S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637</Words>
  <Application>Microsoft Office PowerPoint</Application>
  <PresentationFormat>On-screen Show (4:3)</PresentationFormat>
  <Paragraphs>285</Paragraphs>
  <Slides>80</Slides>
  <Notes>4</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Skin Manifestations of Connective Tissue Diseases</vt:lpstr>
      <vt:lpstr>Objectives </vt:lpstr>
      <vt:lpstr>Objectives</vt:lpstr>
      <vt:lpstr>Slide 4</vt:lpstr>
      <vt:lpstr>Lupus Erythematosus</vt:lpstr>
      <vt:lpstr>LUPUS</vt:lpstr>
      <vt:lpstr>Slide 7</vt:lpstr>
      <vt:lpstr>Discoid Lupus Erythematosus  </vt:lpstr>
      <vt:lpstr>DLE</vt:lpstr>
      <vt:lpstr>Discoid Lupus Erythematosus  </vt:lpstr>
      <vt:lpstr>DLE</vt:lpstr>
      <vt:lpstr>Subacute lupus erythematosus  </vt:lpstr>
      <vt:lpstr>Subacute lupus erythematosus  </vt:lpstr>
      <vt:lpstr>Neonatal lupus erythematosus </vt:lpstr>
      <vt:lpstr>Neonatal lupus erythematosus </vt:lpstr>
      <vt:lpstr>Lupus Tumidus </vt:lpstr>
      <vt:lpstr>Lupus Tumidus </vt:lpstr>
      <vt:lpstr>Lupus Profundus </vt:lpstr>
      <vt:lpstr>Lupus Profundus</vt:lpstr>
      <vt:lpstr>Lupus Profundus </vt:lpstr>
      <vt:lpstr>Slide 21</vt:lpstr>
      <vt:lpstr>Chilblain Lupus Erythematosus  </vt:lpstr>
      <vt:lpstr>Chilblain Lupus Erythematosus  </vt:lpstr>
      <vt:lpstr>Drug-Induced Lupus Erythematosus  </vt:lpstr>
      <vt:lpstr>Systemic Lupus Erythematosus </vt:lpstr>
      <vt:lpstr>SLE</vt:lpstr>
      <vt:lpstr>Slide 27</vt:lpstr>
      <vt:lpstr>Systemic Lupus Erythematosus </vt:lpstr>
      <vt:lpstr>Investigations </vt:lpstr>
      <vt:lpstr>LUPUS</vt:lpstr>
      <vt:lpstr>Treatment of Cutaneous Lupus Erythematosus </vt:lpstr>
      <vt:lpstr>Treatment</vt:lpstr>
      <vt:lpstr>Be cool!</vt:lpstr>
      <vt:lpstr>Slide 34</vt:lpstr>
      <vt:lpstr>Dermatomyositis </vt:lpstr>
      <vt:lpstr>DM</vt:lpstr>
      <vt:lpstr>Slide 37</vt:lpstr>
      <vt:lpstr>Dermatomyositis </vt:lpstr>
      <vt:lpstr>Dermatomyositis</vt:lpstr>
      <vt:lpstr>Dermatomyositis</vt:lpstr>
      <vt:lpstr>Dermatomyositis</vt:lpstr>
      <vt:lpstr>Dermatomyositis</vt:lpstr>
      <vt:lpstr>Dermatomyositis</vt:lpstr>
      <vt:lpstr>Dermatomyositis</vt:lpstr>
      <vt:lpstr>Dermatomyositis </vt:lpstr>
      <vt:lpstr>Investigations </vt:lpstr>
      <vt:lpstr>Treatment</vt:lpstr>
      <vt:lpstr>Treatment</vt:lpstr>
      <vt:lpstr>Slide 49</vt:lpstr>
      <vt:lpstr>Scleroderma </vt:lpstr>
      <vt:lpstr>Slide 51</vt:lpstr>
      <vt:lpstr>Morphea </vt:lpstr>
      <vt:lpstr>Slide 53</vt:lpstr>
      <vt:lpstr>Morphea</vt:lpstr>
      <vt:lpstr>Morphea</vt:lpstr>
      <vt:lpstr>Linear Scleroderma</vt:lpstr>
      <vt:lpstr>Slide 57</vt:lpstr>
      <vt:lpstr>Slide 58</vt:lpstr>
      <vt:lpstr>CREST Syndrome</vt:lpstr>
      <vt:lpstr>Slide 60</vt:lpstr>
      <vt:lpstr>Slide 61</vt:lpstr>
      <vt:lpstr>Systemic Sclerosis</vt:lpstr>
      <vt:lpstr>Systemic Sclerosis</vt:lpstr>
      <vt:lpstr>Systemic Sclerosis</vt:lpstr>
      <vt:lpstr>Systemic Sclerosis</vt:lpstr>
      <vt:lpstr>Systemic Sclerosis</vt:lpstr>
      <vt:lpstr>Systemic Sclerosis</vt:lpstr>
      <vt:lpstr>Slide 68</vt:lpstr>
      <vt:lpstr>Systemic Sclerosis</vt:lpstr>
      <vt:lpstr>Slide 70</vt:lpstr>
      <vt:lpstr>Systemic Sclerosis</vt:lpstr>
      <vt:lpstr>Treatment </vt:lpstr>
      <vt:lpstr>treatment</vt:lpstr>
      <vt:lpstr>Rheumatoid Nodules</vt:lpstr>
      <vt:lpstr>Slide 75</vt:lpstr>
      <vt:lpstr>Mixed Connective Tissue Disease</vt:lpstr>
      <vt:lpstr>MCTD</vt:lpstr>
      <vt:lpstr>Slide 78</vt:lpstr>
      <vt:lpstr>Slide 79</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Lupus Erythematosus</dc:title>
  <dc:creator>moe</dc:creator>
  <cp:lastModifiedBy>aaaa</cp:lastModifiedBy>
  <cp:revision>48</cp:revision>
  <dcterms:created xsi:type="dcterms:W3CDTF">2013-09-11T20:32:37Z</dcterms:created>
  <dcterms:modified xsi:type="dcterms:W3CDTF">2014-09-24T20:58:16Z</dcterms:modified>
</cp:coreProperties>
</file>